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F92D16-B1E3-4BFB-9DFC-A9F5EE84B59B}">
  <a:tblStyle styleId="{A2F92D16-B1E3-4BFB-9DFC-A9F5EE84B5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5d0bcce4e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5d0bcce4e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5d0bcce4e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5d0bcce4e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0b29b05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0b29b05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5d0bcce4e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5d0bcce4e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5d0bcce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c5d0bcce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5d0bcce4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c5d0bcce4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0b29b055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0b29b055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5d0bcce4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c5d0bcce4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0b29b055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0b29b055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5d0bcce4e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c5d0bcce4e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5d0bcce4e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c5d0bcce4e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5d0bcce4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5d0bcce4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5d0bcce4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c5d0bcce4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0b29b0559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d0b29b0559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c5d0bcce4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c5d0bcce4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c5d0bcce4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c5d0bcce4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0b29b055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d0b29b055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c5d0bcce4e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c5d0bcce4e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5d0bcce4e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c5d0bcce4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d0b29b0559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d0b29b055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d0b29b055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d0b29b055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5d0bcce4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5d0bcce4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5d0bcce4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5d0bcce4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5d0bcce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5d0bcce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5d0bcce4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5d0bcce4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5d0bcce4e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5d0bcce4e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5d0bcce4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5d0bcce4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5d0bcce4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c5d0bcce4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PSEC5, an 8-Channel, 40 Gs/s waveform digitizing ASIC with a 204 ns long buffer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520"/>
              <a:t>Andrew Arzac</a:t>
            </a:r>
            <a:r>
              <a:rPr baseline="30000" lang="en" sz="1520"/>
              <a:t>a</a:t>
            </a:r>
            <a:r>
              <a:rPr lang="en" sz="1520"/>
              <a:t> , Evan Angelico</a:t>
            </a:r>
            <a:r>
              <a:rPr baseline="30000" lang="en" sz="1520"/>
              <a:t>d</a:t>
            </a:r>
            <a:r>
              <a:rPr lang="en" sz="1520"/>
              <a:t> , Ahan Datta</a:t>
            </a:r>
            <a:r>
              <a:rPr baseline="30000" lang="en" sz="1520"/>
              <a:t>a</a:t>
            </a:r>
            <a:r>
              <a:rPr lang="en" sz="1520"/>
              <a:t> , Troy England</a:t>
            </a:r>
            <a:r>
              <a:rPr baseline="30000" lang="en" sz="1520"/>
              <a:t>b</a:t>
            </a:r>
            <a:r>
              <a:rPr lang="en" sz="1520"/>
              <a:t>, Alexander Fahey</a:t>
            </a:r>
            <a:r>
              <a:rPr baseline="30000" lang="en" sz="1520"/>
              <a:t>c</a:t>
            </a:r>
            <a:r>
              <a:rPr lang="en" sz="1520"/>
              <a:t>, Henry J. Frisch</a:t>
            </a:r>
            <a:r>
              <a:rPr baseline="30000" lang="en" sz="1520"/>
              <a:t>a</a:t>
            </a:r>
            <a:r>
              <a:rPr lang="en" sz="1520"/>
              <a:t> , Nathan Gehl</a:t>
            </a:r>
            <a:r>
              <a:rPr baseline="30000" lang="en" sz="1520"/>
              <a:t>a</a:t>
            </a:r>
            <a:r>
              <a:rPr lang="en" sz="1520"/>
              <a:t> , Mary Heintz</a:t>
            </a:r>
            <a:r>
              <a:rPr baseline="30000" lang="en" sz="1520"/>
              <a:t>a</a:t>
            </a:r>
            <a:r>
              <a:rPr lang="en" sz="1520"/>
              <a:t> , Ava Lalich</a:t>
            </a:r>
            <a:r>
              <a:rPr baseline="30000" lang="en" sz="1520"/>
              <a:t>a</a:t>
            </a:r>
            <a:r>
              <a:rPr lang="en" sz="1520"/>
              <a:t> , Eric Oberla</a:t>
            </a:r>
            <a:r>
              <a:rPr baseline="30000" lang="en" sz="1520"/>
              <a:t>a</a:t>
            </a:r>
            <a:r>
              <a:rPr lang="en" sz="1520"/>
              <a:t>, Nathaniel J. Pastika</a:t>
            </a:r>
            <a:r>
              <a:rPr baseline="30000" lang="en" sz="1520"/>
              <a:t>b</a:t>
            </a:r>
            <a:r>
              <a:rPr lang="en" sz="1520"/>
              <a:t> , Jinseo Park</a:t>
            </a:r>
            <a:r>
              <a:rPr baseline="30000" lang="en" sz="1520"/>
              <a:t>d</a:t>
            </a:r>
            <a:r>
              <a:rPr lang="en" sz="1520"/>
              <a:t> , Hector D. Rico-Aniles</a:t>
            </a:r>
            <a:r>
              <a:rPr baseline="30000" lang="en" sz="1520"/>
              <a:t>c</a:t>
            </a:r>
            <a:r>
              <a:rPr lang="en" sz="1520"/>
              <a:t> , Paul M. Rubinov</a:t>
            </a:r>
            <a:r>
              <a:rPr baseline="30000" lang="en" sz="1520"/>
              <a:t>b</a:t>
            </a:r>
            <a:r>
              <a:rPr lang="en" sz="1520"/>
              <a:t> , Maresa Wynd</a:t>
            </a:r>
            <a:r>
              <a:rPr baseline="30000" lang="en" sz="1520"/>
              <a:t>a</a:t>
            </a:r>
            <a:r>
              <a:rPr lang="en" sz="1520"/>
              <a:t> , Y.M. Richmond Yeung</a:t>
            </a:r>
            <a:r>
              <a:rPr baseline="30000" lang="en" sz="1520"/>
              <a:t>a</a:t>
            </a:r>
            <a:r>
              <a:rPr lang="en" sz="1520"/>
              <a:t>, </a:t>
            </a:r>
            <a:endParaRPr sz="15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52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811963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800">
                <a:solidFill>
                  <a:srgbClr val="595959"/>
                </a:solidFill>
              </a:rPr>
              <a:t>a</a:t>
            </a:r>
            <a:r>
              <a:rPr lang="en" sz="2800">
                <a:solidFill>
                  <a:srgbClr val="595959"/>
                </a:solidFill>
              </a:rPr>
              <a:t>Enrico Fermi Institute, the University of Chicago, 933 East 56th Street, 60637, Chicago, IL, USA 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800">
                <a:solidFill>
                  <a:srgbClr val="595959"/>
                </a:solidFill>
              </a:rPr>
              <a:t>b</a:t>
            </a:r>
            <a:r>
              <a:rPr lang="en" sz="2800">
                <a:solidFill>
                  <a:srgbClr val="595959"/>
                </a:solidFill>
              </a:rPr>
              <a:t>Fermi National Accelerator Laboratory, 60510, Batavia, IL, USA 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800">
                <a:solidFill>
                  <a:srgbClr val="595959"/>
                </a:solidFill>
              </a:rPr>
              <a:t>c</a:t>
            </a:r>
            <a:r>
              <a:rPr lang="en" sz="2800">
                <a:solidFill>
                  <a:srgbClr val="595959"/>
                </a:solidFill>
              </a:rPr>
              <a:t>North Central College, 30 N. Brainard Street, 60540, Naperville, IL, USA 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800">
                <a:solidFill>
                  <a:srgbClr val="595959"/>
                </a:solidFill>
              </a:rPr>
              <a:t>d</a:t>
            </a:r>
            <a:r>
              <a:rPr lang="en" sz="2800">
                <a:solidFill>
                  <a:srgbClr val="595959"/>
                </a:solidFill>
              </a:rPr>
              <a:t>Stanford University, 450 Jane Stanford Way, 94305, Stanford, CA, USA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464450" y="4789825"/>
            <a:ext cx="4558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Ref: PSEC5 Physical Verification, H. D. Rico-Aniles et al. 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0" y="3811975"/>
            <a:ext cx="1331549" cy="133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450" y="3759771"/>
            <a:ext cx="1427550" cy="13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Digital Control (</a:t>
            </a:r>
            <a:r>
              <a:rPr b="1" lang="en"/>
              <a:t>SPI) Testing</a:t>
            </a:r>
            <a:endParaRPr b="1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0" y="328200"/>
            <a:ext cx="91440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SPI controller was an Arduino Pro Portenta H7 board.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Sends 2 byte commands in hexadecimal. Ex: 3F01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75" y="1604675"/>
            <a:ext cx="4338725" cy="11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278" y="1278775"/>
            <a:ext cx="4027725" cy="338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5701400" y="4663225"/>
            <a:ext cx="265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PSEC5 Register Map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99325" y="2881000"/>
            <a:ext cx="433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Arduino Control interface with SPI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132675" y="3617125"/>
            <a:ext cx="41799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 sz="1800">
                <a:solidFill>
                  <a:srgbClr val="6AA84F"/>
                </a:solidFill>
              </a:rPr>
              <a:t>Data can be written to R/W registers</a:t>
            </a:r>
            <a:endParaRPr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 sz="1800">
                <a:solidFill>
                  <a:srgbClr val="6AA84F"/>
                </a:solidFill>
              </a:rPr>
              <a:t>Data can be read from all registers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Signal Buffer Power Test</a:t>
            </a:r>
            <a:endParaRPr b="1"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5336750" y="800250"/>
            <a:ext cx="13791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1012">
                <a:solidFill>
                  <a:schemeClr val="dk1"/>
                </a:solidFill>
              </a:rPr>
              <a:t>Signal buffer schematic.</a:t>
            </a:r>
            <a:endParaRPr sz="1012">
              <a:solidFill>
                <a:schemeClr val="dk1"/>
              </a:solidFill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097" y="0"/>
            <a:ext cx="2072053" cy="2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 title="QuiscentCur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751" y="2203375"/>
            <a:ext cx="2853475" cy="28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156950" y="639925"/>
            <a:ext cx="51798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Source follower buffer to interface input signal with SCA’s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4 fast buffers (~5GHz), 1 slow buffer (~2GHz) per channel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Powered by AVDD, </a:t>
            </a:r>
            <a:r>
              <a:rPr lang="en" sz="1800">
                <a:solidFill>
                  <a:schemeClr val="dk1"/>
                </a:solidFill>
              </a:rPr>
              <a:t>biased</a:t>
            </a:r>
            <a:r>
              <a:rPr lang="en" sz="1800">
                <a:solidFill>
                  <a:schemeClr val="dk1"/>
                </a:solidFill>
              </a:rPr>
              <a:t> via Buffer Bias pin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2393375" y="3086800"/>
            <a:ext cx="25449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When Biased, AVDD quiscent current increases by ~ 85mA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56950" y="4484125"/>
            <a:ext cx="38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Buffers assumed to be working as they draw current when biased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0" y="0"/>
            <a:ext cx="91440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Controllable </a:t>
            </a:r>
            <a:r>
              <a:rPr b="1" lang="en"/>
              <a:t>Clock Divider Test </a:t>
            </a:r>
            <a:endParaRPr b="1">
              <a:highlight>
                <a:schemeClr val="accent6"/>
              </a:highlight>
            </a:endParaRPr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0" y="718588"/>
            <a:ext cx="44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These are digitally controlled through SPI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verification of VCO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SPI Clock reliant on division speed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" name="Google Shape;193;p24" title="FreqVSDividedb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300" y="625800"/>
            <a:ext cx="3286725" cy="32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5857200" y="3810000"/>
            <a:ext cx="32868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VCO Frequency with divisions 32, 64, 128, 256, 512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748275" y="4663225"/>
            <a:ext cx="5230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The 5 controllable clock dividers work properly</a:t>
            </a:r>
            <a:endParaRPr sz="1800">
              <a:solidFill>
                <a:srgbClr val="38761D"/>
              </a:solidFill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900" y="3095462"/>
            <a:ext cx="4493399" cy="128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265250" y="3098650"/>
            <a:ext cx="975600" cy="48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VCO/16</a:t>
            </a:r>
            <a:endParaRPr/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VCO Results</a:t>
            </a:r>
            <a:endParaRPr b="1"/>
          </a:p>
        </p:txBody>
      </p:sp>
      <p:pic>
        <p:nvPicPr>
          <p:cNvPr id="204" name="Google Shape;204;p25" title="VCO_Contr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275" y="436750"/>
            <a:ext cx="4269975" cy="42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2822950" y="4632225"/>
            <a:ext cx="4925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VCO Frequency Range:  3.2 GHz - 4.04 GHz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0" y="170100"/>
            <a:ext cx="31161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VCO Frequency Controlled By: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VCO Control Voltage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Pin on Chip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Digitally Controlled Capacitors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SPI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7186650" y="571500"/>
            <a:ext cx="2061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Control Capacitors OFF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7411050" y="3077600"/>
            <a:ext cx="1836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Control Capacitors ON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88500" y="3077600"/>
            <a:ext cx="29391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Controls of VCO work, VCO is Robust</a:t>
            </a:r>
            <a:endParaRPr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Max Frequency ~ 4GHz, simulation shows 10GHz.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*First divider likely failing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0" y="0"/>
            <a:ext cx="91440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Testing readout with PSEC5</a:t>
            </a:r>
            <a:endParaRPr b="1"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311700" y="530700"/>
            <a:ext cx="85206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bottlenecked by wire bond shorts related to readout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COB has short between </a:t>
            </a:r>
            <a:r>
              <a:rPr lang="en"/>
              <a:t>BufferBias </a:t>
            </a:r>
            <a:r>
              <a:rPr lang="en"/>
              <a:t>←→ GND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PCOB has short between READBIAS1</a:t>
            </a:r>
            <a:r>
              <a:rPr lang="en"/>
              <a:t> ←→ GND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513" y="1660063"/>
            <a:ext cx="304122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2800" y="3741675"/>
            <a:ext cx="1460379" cy="8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 title="Correction_wirebondin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775488" y="340010"/>
            <a:ext cx="2720200" cy="204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/>
        </p:nvSpPr>
        <p:spPr>
          <a:xfrm>
            <a:off x="4082150" y="4708075"/>
            <a:ext cx="5061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Original wire bonding diagram with short on READBIAS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7196738" y="2720200"/>
            <a:ext cx="1877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Zoom in of wire bonds on COB, short on BufferBias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231325" y="1524000"/>
            <a:ext cx="3557100" cy="22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Readout test ready to be performed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New batch of PSEC5 currently being wirebonded to packages by QP technologies.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0" y="3796400"/>
            <a:ext cx="4068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3C47D"/>
                </a:solidFill>
              </a:rPr>
              <a:t>Readout and SCA’s ready to be tested, waiting on fixed wire bonds and soldering. ETA for new boards and wire bonds ~ 1-2 weeks</a:t>
            </a:r>
            <a:endParaRPr sz="1800">
              <a:solidFill>
                <a:srgbClr val="93C47D"/>
              </a:solidFill>
            </a:endParaRPr>
          </a:p>
        </p:txBody>
      </p:sp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0" y="0"/>
            <a:ext cx="91440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PSEC5 Status/Results + Fixes for PSEC6</a:t>
            </a:r>
            <a:endParaRPr b="1"/>
          </a:p>
        </p:txBody>
      </p:sp>
      <p:sp>
        <p:nvSpPr>
          <p:cNvPr id="230" name="Google Shape;230;p27"/>
          <p:cNvSpPr txBox="1"/>
          <p:nvPr/>
        </p:nvSpPr>
        <p:spPr>
          <a:xfrm>
            <a:off x="1110825" y="833100"/>
            <a:ext cx="13401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</a:rPr>
              <a:t>Working</a:t>
            </a:r>
            <a:endParaRPr b="1" sz="1800">
              <a:solidFill>
                <a:srgbClr val="6AA84F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5650600" y="833100"/>
            <a:ext cx="20646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Not Working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362225" y="1316050"/>
            <a:ext cx="4370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Power up with 21.4mW quiescent current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SPI communication works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Data reading/writing to registers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Start command draws current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Full Control over VCO works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Digitally Controlled Capacitors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Tuning voltage from external pin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Buffer is assumed to be working as it draws current when biased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5179750" y="1261750"/>
            <a:ext cx="33081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While VCO controls work, and the VCO is robust, the output frequency is only ~4GHz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 Wirebond shorts along biases preventing readout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New chips are currently being wire bonded with corrected bonding diagram, should be back ~ 1 - 2  weeks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0" y="3894425"/>
            <a:ext cx="91440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424"/>
                </a:solidFill>
              </a:rPr>
              <a:t>Main </a:t>
            </a:r>
            <a:r>
              <a:rPr b="1" lang="en" sz="1800">
                <a:solidFill>
                  <a:srgbClr val="242424"/>
                </a:solidFill>
              </a:rPr>
              <a:t>Fixes for PSEC6</a:t>
            </a:r>
            <a:endParaRPr b="1" sz="1800">
              <a:solidFill>
                <a:srgbClr val="242424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62225" y="4220525"/>
            <a:ext cx="82230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New robust clock divider design to keep first division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Revised digital block to make SPI more standard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6" name="Google Shape;2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3117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Design of a </a:t>
            </a:r>
            <a:r>
              <a:rPr b="1" lang="en"/>
              <a:t>Modular Test/Readout System</a:t>
            </a:r>
            <a:endParaRPr b="1"/>
          </a:p>
        </p:txBody>
      </p:sp>
      <p:sp>
        <p:nvSpPr>
          <p:cNvPr id="242" name="Google Shape;242;p28"/>
          <p:cNvSpPr txBox="1"/>
          <p:nvPr/>
        </p:nvSpPr>
        <p:spPr>
          <a:xfrm>
            <a:off x="204975" y="518450"/>
            <a:ext cx="37014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Char char="●"/>
            </a:pPr>
            <a:r>
              <a:rPr lang="en" sz="1800">
                <a:solidFill>
                  <a:srgbClr val="242424"/>
                </a:solidFill>
              </a:rPr>
              <a:t>FPGA based readout system</a:t>
            </a:r>
            <a:endParaRPr sz="18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424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Char char="●"/>
            </a:pPr>
            <a:r>
              <a:rPr lang="en" sz="1800">
                <a:solidFill>
                  <a:srgbClr val="242424"/>
                </a:solidFill>
              </a:rPr>
              <a:t>Uses AMD’s Kria K26 - Custom Zynq™ UltraScale+™ MPSoC</a:t>
            </a:r>
            <a:endParaRPr sz="18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424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Char char="●"/>
            </a:pPr>
            <a:r>
              <a:rPr lang="en" sz="1800">
                <a:solidFill>
                  <a:srgbClr val="242424"/>
                </a:solidFill>
              </a:rPr>
              <a:t>Customizable DUT board </a:t>
            </a:r>
            <a:r>
              <a:rPr lang="en" sz="1800">
                <a:solidFill>
                  <a:srgbClr val="242424"/>
                </a:solidFill>
              </a:rPr>
              <a:t>design</a:t>
            </a:r>
            <a:endParaRPr sz="18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424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Char char="●"/>
            </a:pPr>
            <a:r>
              <a:rPr lang="en" sz="1800">
                <a:solidFill>
                  <a:srgbClr val="242424"/>
                </a:solidFill>
              </a:rPr>
              <a:t>8 Channel 65MSPS ADC readout to FPGA</a:t>
            </a:r>
            <a:endParaRPr sz="1800">
              <a:solidFill>
                <a:srgbClr val="242424"/>
              </a:solidFill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723" y="949424"/>
            <a:ext cx="5553568" cy="369489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/>
          <p:nvPr/>
        </p:nvSpPr>
        <p:spPr>
          <a:xfrm>
            <a:off x="7309651" y="1409933"/>
            <a:ext cx="1737900" cy="2436300"/>
          </a:xfrm>
          <a:prstGeom prst="rect">
            <a:avLst/>
          </a:prstGeom>
          <a:noFill/>
          <a:ln cap="flat" cmpd="sng" w="39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975" lIns="94975" spcFirstLastPara="1" rIns="94975" wrap="square" tIns="94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4"/>
          </a:p>
        </p:txBody>
      </p:sp>
      <p:sp>
        <p:nvSpPr>
          <p:cNvPr id="245" name="Google Shape;245;p28"/>
          <p:cNvSpPr/>
          <p:nvPr/>
        </p:nvSpPr>
        <p:spPr>
          <a:xfrm>
            <a:off x="4256941" y="1409933"/>
            <a:ext cx="1632600" cy="2436300"/>
          </a:xfrm>
          <a:prstGeom prst="rect">
            <a:avLst/>
          </a:prstGeom>
          <a:noFill/>
          <a:ln cap="flat" cmpd="sng" w="39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975" lIns="94975" spcFirstLastPara="1" rIns="94975" wrap="square" tIns="94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4"/>
          </a:p>
        </p:txBody>
      </p:sp>
      <p:cxnSp>
        <p:nvCxnSpPr>
          <p:cNvPr id="246" name="Google Shape;246;p28"/>
          <p:cNvCxnSpPr/>
          <p:nvPr/>
        </p:nvCxnSpPr>
        <p:spPr>
          <a:xfrm flipH="1">
            <a:off x="3110775" y="3207150"/>
            <a:ext cx="1603500" cy="138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28"/>
          <p:cNvSpPr txBox="1"/>
          <p:nvPr/>
        </p:nvSpPr>
        <p:spPr>
          <a:xfrm>
            <a:off x="1711900" y="4743725"/>
            <a:ext cx="213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Kria K26 SOM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48" name="Google Shape;248;p28"/>
          <p:cNvCxnSpPr/>
          <p:nvPr/>
        </p:nvCxnSpPr>
        <p:spPr>
          <a:xfrm flipH="1">
            <a:off x="6667400" y="3106350"/>
            <a:ext cx="1527000" cy="172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28"/>
          <p:cNvSpPr txBox="1"/>
          <p:nvPr/>
        </p:nvSpPr>
        <p:spPr>
          <a:xfrm>
            <a:off x="5457275" y="4743725"/>
            <a:ext cx="213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DUT Board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title"/>
          </p:nvPr>
        </p:nvSpPr>
        <p:spPr>
          <a:xfrm>
            <a:off x="0" y="0"/>
            <a:ext cx="91440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Communication To and From FPGA</a:t>
            </a:r>
            <a:endParaRPr b="1"/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733700" y="518550"/>
            <a:ext cx="16536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3C78D8"/>
                </a:solidFill>
              </a:rPr>
              <a:t>DUT</a:t>
            </a:r>
            <a:r>
              <a:rPr b="1" lang="en">
                <a:solidFill>
                  <a:srgbClr val="3C78D8"/>
                </a:solidFill>
              </a:rPr>
              <a:t>→ FPGA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3949263" y="518550"/>
            <a:ext cx="16536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FPGA</a:t>
            </a:r>
            <a:r>
              <a:rPr b="1" lang="en">
                <a:solidFill>
                  <a:srgbClr val="6AA84F"/>
                </a:solidFill>
              </a:rPr>
              <a:t> → DUT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7068425" y="518550"/>
            <a:ext cx="16536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674EA7"/>
                </a:solidFill>
              </a:rPr>
              <a:t>I/O to Kria</a:t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391275" y="994700"/>
            <a:ext cx="24837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AD9228: Quad, 12-Bit, 65 MSPS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2018" t="0"/>
          <a:stretch/>
        </p:blipFill>
        <p:spPr>
          <a:xfrm>
            <a:off x="82625" y="1639700"/>
            <a:ext cx="3269201" cy="16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82625" y="3961800"/>
            <a:ext cx="40167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2x ADC’s = 8 Channles at 65MSPS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119 mW power consumption per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channel at full 65MSPS readout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3605025" y="994700"/>
            <a:ext cx="2656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LTC2600CGN: 16-Bit DAC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3" name="Google Shape;2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025" y="1832500"/>
            <a:ext cx="2912898" cy="94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9"/>
          <p:cNvCxnSpPr/>
          <p:nvPr/>
        </p:nvCxnSpPr>
        <p:spPr>
          <a:xfrm>
            <a:off x="3412125" y="699300"/>
            <a:ext cx="0" cy="42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9"/>
          <p:cNvCxnSpPr/>
          <p:nvPr/>
        </p:nvCxnSpPr>
        <p:spPr>
          <a:xfrm>
            <a:off x="6434075" y="699300"/>
            <a:ext cx="0" cy="42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9"/>
          <p:cNvSpPr txBox="1"/>
          <p:nvPr/>
        </p:nvSpPr>
        <p:spPr>
          <a:xfrm>
            <a:off x="3605025" y="3961800"/>
            <a:ext cx="28476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Controlled through SPI from FPGA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6536225" y="1060950"/>
            <a:ext cx="2483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 IO connections to FPGA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Ethernet</a:t>
            </a:r>
            <a:r>
              <a:rPr lang="en" sz="1800">
                <a:solidFill>
                  <a:schemeClr val="dk2"/>
                </a:solidFill>
              </a:rPr>
              <a:t>: Primary Data Communication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SD Card</a:t>
            </a:r>
            <a:r>
              <a:rPr lang="en" sz="1800">
                <a:solidFill>
                  <a:schemeClr val="dk2"/>
                </a:solidFill>
              </a:rPr>
              <a:t> → Secondary firmware boot and OS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JTAG</a:t>
            </a:r>
            <a:r>
              <a:rPr lang="en" sz="1800">
                <a:solidFill>
                  <a:schemeClr val="dk2"/>
                </a:solidFill>
              </a:rPr>
              <a:t>: Debugging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USB</a:t>
            </a:r>
            <a:r>
              <a:rPr lang="en" sz="1800">
                <a:solidFill>
                  <a:schemeClr val="dk2"/>
                </a:solidFill>
              </a:rPr>
              <a:t>: Extra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167875" y="3275625"/>
            <a:ext cx="30987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Schematic of AD9228 in KiCad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3631150" y="2779050"/>
            <a:ext cx="2583900" cy="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Schematic of LTC2600CGN#PBF in KiCad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0" y="0"/>
            <a:ext cx="91440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Layout + Full Connection Scheme</a:t>
            </a:r>
            <a:endParaRPr b="1"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125900" y="217025"/>
            <a:ext cx="2218500" cy="30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Connections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DUT Card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Power Plug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5V Fan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I/O to Kria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Dimensions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1.6mm 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10 Layers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197 x 130mm</a:t>
            </a:r>
            <a:endParaRPr b="1"/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850" y="465950"/>
            <a:ext cx="6408948" cy="4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/>
        </p:nvSpPr>
        <p:spPr>
          <a:xfrm>
            <a:off x="4075250" y="4738375"/>
            <a:ext cx="36291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Control Board V1 Layout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9" name="Google Shape;27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311700" y="-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Readout System Typical</a:t>
            </a:r>
            <a:r>
              <a:rPr b="1" lang="en" sz="2820"/>
              <a:t> Power Consumption</a:t>
            </a:r>
            <a:endParaRPr b="1" sz="2820"/>
          </a:p>
        </p:txBody>
      </p:sp>
      <p:graphicFrame>
        <p:nvGraphicFramePr>
          <p:cNvPr id="285" name="Google Shape;285;p31"/>
          <p:cNvGraphicFramePr/>
          <p:nvPr/>
        </p:nvGraphicFramePr>
        <p:xfrm>
          <a:off x="952500" y="494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{A2F92D16-B1E3-4BFB-9DFC-A9F5EE84B59B}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Location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Device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Typ, Max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power consumption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 Board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FPGA (Kria K26)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7.5 W (typical)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 Board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External ADC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119 mW x 8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 Board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ADC LDO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 mW x 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DUT Board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PSEC5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~ 20mW x 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9-10 Watts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6" name="Google Shape;286;p31"/>
          <p:cNvSpPr txBox="1"/>
          <p:nvPr/>
        </p:nvSpPr>
        <p:spPr>
          <a:xfrm>
            <a:off x="3056725" y="3267950"/>
            <a:ext cx="38157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Main Power Drawing Devices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311700" y="3523625"/>
            <a:ext cx="81297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Power is distributed from 2 buck regulators (5V and 2.5V) into LDO’s at desired voltages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DUT Boardhas its own power rails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792500" y="4274050"/>
            <a:ext cx="1633800" cy="55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Connector</a:t>
            </a:r>
            <a:endParaRPr b="1"/>
          </a:p>
        </p:txBody>
      </p:sp>
      <p:sp>
        <p:nvSpPr>
          <p:cNvPr id="289" name="Google Shape;289;p31"/>
          <p:cNvSpPr/>
          <p:nvPr/>
        </p:nvSpPr>
        <p:spPr>
          <a:xfrm>
            <a:off x="3114100" y="3952700"/>
            <a:ext cx="1078800" cy="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2.7V Buck</a:t>
            </a:r>
            <a:endParaRPr b="1"/>
          </a:p>
        </p:txBody>
      </p:sp>
      <p:sp>
        <p:nvSpPr>
          <p:cNvPr id="290" name="Google Shape;290;p31"/>
          <p:cNvSpPr/>
          <p:nvPr/>
        </p:nvSpPr>
        <p:spPr>
          <a:xfrm>
            <a:off x="3114100" y="4391175"/>
            <a:ext cx="1078800" cy="48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5.0V Buck</a:t>
            </a:r>
            <a:endParaRPr b="1"/>
          </a:p>
        </p:txBody>
      </p:sp>
      <p:cxnSp>
        <p:nvCxnSpPr>
          <p:cNvPr id="291" name="Google Shape;291;p31"/>
          <p:cNvCxnSpPr>
            <a:stCxn id="288" idx="3"/>
            <a:endCxn id="289" idx="1"/>
          </p:cNvCxnSpPr>
          <p:nvPr/>
        </p:nvCxnSpPr>
        <p:spPr>
          <a:xfrm flipH="1" rot="10800000">
            <a:off x="2426300" y="4160050"/>
            <a:ext cx="687900" cy="3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1"/>
          <p:cNvCxnSpPr>
            <a:stCxn id="288" idx="3"/>
            <a:endCxn id="290" idx="1"/>
          </p:cNvCxnSpPr>
          <p:nvPr/>
        </p:nvCxnSpPr>
        <p:spPr>
          <a:xfrm>
            <a:off x="2426300" y="4551550"/>
            <a:ext cx="687900" cy="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1"/>
          <p:cNvSpPr/>
          <p:nvPr/>
        </p:nvSpPr>
        <p:spPr>
          <a:xfrm>
            <a:off x="4708750" y="3961375"/>
            <a:ext cx="1805700" cy="39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LDO’s (1.2-2.5V)</a:t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4708750" y="4395850"/>
            <a:ext cx="1805700" cy="39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LDO’s (3.3-5.0)</a:t>
            </a:r>
            <a:endParaRPr/>
          </a:p>
        </p:txBody>
      </p:sp>
      <p:cxnSp>
        <p:nvCxnSpPr>
          <p:cNvPr id="295" name="Google Shape;295;p31"/>
          <p:cNvCxnSpPr>
            <a:stCxn id="289" idx="3"/>
            <a:endCxn id="293" idx="1"/>
          </p:cNvCxnSpPr>
          <p:nvPr/>
        </p:nvCxnSpPr>
        <p:spPr>
          <a:xfrm flipH="1" rot="10800000">
            <a:off x="4192900" y="4157000"/>
            <a:ext cx="516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1"/>
          <p:cNvCxnSpPr>
            <a:stCxn id="290" idx="3"/>
            <a:endCxn id="294" idx="1"/>
          </p:cNvCxnSpPr>
          <p:nvPr/>
        </p:nvCxnSpPr>
        <p:spPr>
          <a:xfrm flipH="1" rot="10800000">
            <a:off x="4192900" y="4591575"/>
            <a:ext cx="516000" cy="4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type="title"/>
          </p:nvPr>
        </p:nvSpPr>
        <p:spPr>
          <a:xfrm>
            <a:off x="0" y="0"/>
            <a:ext cx="9144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Next Steps</a:t>
            </a:r>
            <a:endParaRPr b="1"/>
          </a:p>
        </p:txBody>
      </p:sp>
      <p:sp>
        <p:nvSpPr>
          <p:cNvPr id="303" name="Google Shape;303;p32"/>
          <p:cNvSpPr txBox="1"/>
          <p:nvPr>
            <p:ph idx="1" type="body"/>
          </p:nvPr>
        </p:nvSpPr>
        <p:spPr>
          <a:xfrm>
            <a:off x="107600" y="544200"/>
            <a:ext cx="903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Broaden scope of readout system to fit future use with PSEC6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 firmware for readout system in Vivado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functionality of PSEC6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Integrate system with PSEC6 and LAPPD’s for readout at FTBF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Work on calibration and readout software for </a:t>
            </a:r>
            <a:r>
              <a:rPr lang="en">
                <a:solidFill>
                  <a:schemeClr val="dk1"/>
                </a:solidFill>
              </a:rPr>
              <a:t>waveform</a:t>
            </a:r>
            <a:r>
              <a:rPr lang="en">
                <a:solidFill>
                  <a:schemeClr val="dk1"/>
                </a:solidFill>
              </a:rPr>
              <a:t> reconstruction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04" name="Google Shape;304;p32"/>
          <p:cNvCxnSpPr/>
          <p:nvPr/>
        </p:nvCxnSpPr>
        <p:spPr>
          <a:xfrm>
            <a:off x="179925" y="3502432"/>
            <a:ext cx="332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32"/>
          <p:cNvSpPr/>
          <p:nvPr/>
        </p:nvSpPr>
        <p:spPr>
          <a:xfrm>
            <a:off x="2170375" y="3110700"/>
            <a:ext cx="325500" cy="112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06" name="Google Shape;306;p32"/>
          <p:cNvSpPr txBox="1"/>
          <p:nvPr/>
        </p:nvSpPr>
        <p:spPr>
          <a:xfrm>
            <a:off x="2574324" y="3116633"/>
            <a:ext cx="9888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Beam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07" name="Google Shape;307;p32"/>
          <p:cNvCxnSpPr>
            <a:stCxn id="305" idx="2"/>
          </p:cNvCxnSpPr>
          <p:nvPr/>
        </p:nvCxnSpPr>
        <p:spPr>
          <a:xfrm>
            <a:off x="2333125" y="4232100"/>
            <a:ext cx="18000" cy="24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32"/>
          <p:cNvSpPr/>
          <p:nvPr/>
        </p:nvSpPr>
        <p:spPr>
          <a:xfrm>
            <a:off x="1175572" y="4352648"/>
            <a:ext cx="1688100" cy="771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6AA84F"/>
                </a:highlight>
              </a:rPr>
              <a:t>Readout System with PSEC6</a:t>
            </a:r>
            <a:endParaRPr sz="1400">
              <a:highlight>
                <a:srgbClr val="6AA84F"/>
              </a:highlight>
            </a:endParaRPr>
          </a:p>
        </p:txBody>
      </p:sp>
      <p:cxnSp>
        <p:nvCxnSpPr>
          <p:cNvPr id="309" name="Google Shape;309;p32"/>
          <p:cNvCxnSpPr>
            <a:stCxn id="308" idx="3"/>
          </p:cNvCxnSpPr>
          <p:nvPr/>
        </p:nvCxnSpPr>
        <p:spPr>
          <a:xfrm>
            <a:off x="2863672" y="4738448"/>
            <a:ext cx="68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2"/>
          <p:cNvSpPr/>
          <p:nvPr/>
        </p:nvSpPr>
        <p:spPr>
          <a:xfrm>
            <a:off x="3507821" y="4352647"/>
            <a:ext cx="1362300" cy="807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Software</a:t>
            </a:r>
            <a:endParaRPr sz="1400"/>
          </a:p>
        </p:txBody>
      </p:sp>
      <p:cxnSp>
        <p:nvCxnSpPr>
          <p:cNvPr id="311" name="Google Shape;311;p32"/>
          <p:cNvCxnSpPr>
            <a:stCxn id="310" idx="3"/>
          </p:cNvCxnSpPr>
          <p:nvPr/>
        </p:nvCxnSpPr>
        <p:spPr>
          <a:xfrm>
            <a:off x="4870121" y="4756597"/>
            <a:ext cx="51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32"/>
          <p:cNvSpPr/>
          <p:nvPr/>
        </p:nvSpPr>
        <p:spPr>
          <a:xfrm>
            <a:off x="5388826" y="4292950"/>
            <a:ext cx="1650300" cy="89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Reconstructed Waveforms</a:t>
            </a:r>
            <a:endParaRPr sz="1400"/>
          </a:p>
        </p:txBody>
      </p:sp>
      <p:sp>
        <p:nvSpPr>
          <p:cNvPr id="313" name="Google Shape;313;p32"/>
          <p:cNvSpPr/>
          <p:nvPr/>
        </p:nvSpPr>
        <p:spPr>
          <a:xfrm>
            <a:off x="1386475" y="3116625"/>
            <a:ext cx="325500" cy="112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4" name="Google Shape;314;p32"/>
          <p:cNvSpPr txBox="1"/>
          <p:nvPr/>
        </p:nvSpPr>
        <p:spPr>
          <a:xfrm>
            <a:off x="1464925" y="2784800"/>
            <a:ext cx="1109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LAPPDs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15" name="Google Shape;315;p32"/>
          <p:cNvCxnSpPr/>
          <p:nvPr/>
        </p:nvCxnSpPr>
        <p:spPr>
          <a:xfrm>
            <a:off x="1549225" y="4240950"/>
            <a:ext cx="0" cy="21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0" y="2167250"/>
            <a:ext cx="914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Thank you for listening!</a:t>
            </a:r>
            <a:endParaRPr b="1" sz="3020"/>
          </a:p>
        </p:txBody>
      </p:sp>
      <p:pic>
        <p:nvPicPr>
          <p:cNvPr id="322" name="Google Shape;3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5" y="3112250"/>
            <a:ext cx="2031250" cy="20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700" y="3882350"/>
            <a:ext cx="2203300" cy="1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 rotWithShape="1">
          <a:blip r:embed="rId5">
            <a:alphaModFix/>
          </a:blip>
          <a:srcRect b="43333" l="0" r="0" t="0"/>
          <a:stretch/>
        </p:blipFill>
        <p:spPr>
          <a:xfrm>
            <a:off x="2449863" y="4079410"/>
            <a:ext cx="4244275" cy="106409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Slides</a:t>
            </a:r>
            <a:endParaRPr/>
          </a:p>
        </p:txBody>
      </p:sp>
      <p:sp>
        <p:nvSpPr>
          <p:cNvPr id="331" name="Google Shape;33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0" y="0"/>
            <a:ext cx="91440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 Divider Fix in PSEC6</a:t>
            </a:r>
            <a:endParaRPr/>
          </a:p>
        </p:txBody>
      </p:sp>
      <p:sp>
        <p:nvSpPr>
          <p:cNvPr id="338" name="Google Shape;338;p35"/>
          <p:cNvSpPr txBox="1"/>
          <p:nvPr>
            <p:ph idx="1" type="body"/>
          </p:nvPr>
        </p:nvSpPr>
        <p:spPr>
          <a:xfrm>
            <a:off x="203200" y="549625"/>
            <a:ext cx="8520600" cy="20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VCO was being used as single ended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LC VCO’s rarely fail, and typically do so by a little, not over half the frequency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Power limiting on the layout of the power rail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simulation showed 1st divider failing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Design uses power hungry but robust first divider with a CMOS → CML → CMOS buffer and is very robust</a:t>
            </a:r>
            <a:endParaRPr/>
          </a:p>
        </p:txBody>
      </p:sp>
      <p:pic>
        <p:nvPicPr>
          <p:cNvPr id="339" name="Google Shape;3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133" y="3318000"/>
            <a:ext cx="6804741" cy="182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913900" y="2966650"/>
            <a:ext cx="70992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For a more detailed talk about the main upgrades with PSEC6 see: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1" name="Google Shape;3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title"/>
          </p:nvPr>
        </p:nvSpPr>
        <p:spPr>
          <a:xfrm>
            <a:off x="0" y="0"/>
            <a:ext cx="91440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Shorts preventing Readout</a:t>
            </a:r>
            <a:endParaRPr>
              <a:highlight>
                <a:srgbClr val="EA9999"/>
              </a:highlight>
            </a:endParaRPr>
          </a:p>
        </p:txBody>
      </p:sp>
      <p:pic>
        <p:nvPicPr>
          <p:cNvPr id="347" name="Google Shape;3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75" y="1023225"/>
            <a:ext cx="2806243" cy="29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6"/>
          <p:cNvSpPr txBox="1"/>
          <p:nvPr/>
        </p:nvSpPr>
        <p:spPr>
          <a:xfrm>
            <a:off x="397875" y="566675"/>
            <a:ext cx="34002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Readout Buffer Schematic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349" name="Google Shape;34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9872" y="1023225"/>
            <a:ext cx="2072053" cy="257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/>
          <p:nvPr/>
        </p:nvSpPr>
        <p:spPr>
          <a:xfrm>
            <a:off x="5409250" y="566675"/>
            <a:ext cx="34002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Signal</a:t>
            </a:r>
            <a:r>
              <a:rPr b="1" lang="en" sz="1800">
                <a:solidFill>
                  <a:schemeClr val="dk2"/>
                </a:solidFill>
              </a:rPr>
              <a:t> Buffer Schematic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239475" y="3951275"/>
            <a:ext cx="41493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Readbias1 Grounded = V_signal HIGH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Loses</a:t>
            </a:r>
            <a:r>
              <a:rPr lang="en" sz="1800">
                <a:solidFill>
                  <a:schemeClr val="dk2"/>
                </a:solidFill>
              </a:rPr>
              <a:t> signal, bad for 2.5V source follower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5166425" y="3951275"/>
            <a:ext cx="35586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Buffbias Grounded = V_signal floating, can’t drive SCA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3" name="Google Shape;35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computer&#10;&#10;Description automatically generated" id="358" name="Google Shape;3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80" y="0"/>
            <a:ext cx="70077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/>
          <p:nvPr/>
        </p:nvSpPr>
        <p:spPr>
          <a:xfrm>
            <a:off x="0" y="0"/>
            <a:ext cx="20436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PSEC5 Functional Block Diagram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0" name="Google Shape;36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0" y="0"/>
            <a:ext cx="9144000" cy="5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Differences </a:t>
            </a:r>
            <a:r>
              <a:rPr b="1" lang="en"/>
              <a:t>Between</a:t>
            </a:r>
            <a:r>
              <a:rPr b="1" lang="en"/>
              <a:t> PSEC4 and PSEC5</a:t>
            </a:r>
            <a:endParaRPr b="1"/>
          </a:p>
        </p:txBody>
      </p:sp>
      <p:sp>
        <p:nvSpPr>
          <p:cNvPr id="366" name="Google Shape;366;p38"/>
          <p:cNvSpPr txBox="1"/>
          <p:nvPr>
            <p:ph idx="1" type="body"/>
          </p:nvPr>
        </p:nvSpPr>
        <p:spPr>
          <a:xfrm>
            <a:off x="311700" y="790775"/>
            <a:ext cx="8520600" cy="24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PSEC4 uses a DLL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 clock for sampling frequency, no VCO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PSEC4 max sampling rate of 10 GSPS (40 MHz input clock)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PSEC4 uses a ring buffer to </a:t>
            </a:r>
            <a:r>
              <a:rPr lang="en"/>
              <a:t>continuously</a:t>
            </a:r>
            <a:r>
              <a:rPr lang="en"/>
              <a:t> sample a 256 cap SCA</a:t>
            </a:r>
            <a:endParaRPr/>
          </a:p>
        </p:txBody>
      </p:sp>
      <p:sp>
        <p:nvSpPr>
          <p:cNvPr id="367" name="Google Shape;36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/>
          <p:nvPr>
            <p:ph type="title"/>
          </p:nvPr>
        </p:nvSpPr>
        <p:spPr>
          <a:xfrm>
            <a:off x="0" y="0"/>
            <a:ext cx="91440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SCA Readout Procedure</a:t>
            </a:r>
            <a:endParaRPr b="1"/>
          </a:p>
        </p:txBody>
      </p:sp>
      <p:sp>
        <p:nvSpPr>
          <p:cNvPr id="373" name="Google Shape;373;p39"/>
          <p:cNvSpPr txBox="1"/>
          <p:nvPr>
            <p:ph idx="1" type="body"/>
          </p:nvPr>
        </p:nvSpPr>
        <p:spPr>
          <a:xfrm>
            <a:off x="111600" y="739450"/>
            <a:ext cx="397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Test conditions</a:t>
            </a:r>
            <a:endParaRPr sz="1400" u="sng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Disc. thresh to 700mV.</a:t>
            </a:r>
            <a:endParaRPr sz="14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Disc. Bias and input buffer Vbias to 490mV </a:t>
            </a:r>
            <a:endParaRPr sz="14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Readbias1 to 600mV</a:t>
            </a:r>
            <a:endParaRPr sz="14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Readbias2 to 1.4V</a:t>
            </a:r>
            <a:endParaRPr sz="14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Channel 1 Input signal 100kHz, 1.2Vpp, and 0.6V offset </a:t>
            </a:r>
            <a:endParaRPr sz="14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ptos"/>
              <a:buChar char="●"/>
            </a:pPr>
            <a:r>
              <a:rPr lang="en" sz="14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Read Clk is 1MHz 2.5Vpp 50% duty cycle Square wave with 1.25V offset.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4" name="Google Shape;374;p39"/>
          <p:cNvSpPr txBox="1"/>
          <p:nvPr>
            <p:ph idx="1" type="body"/>
          </p:nvPr>
        </p:nvSpPr>
        <p:spPr>
          <a:xfrm>
            <a:off x="4203950" y="736213"/>
            <a:ext cx="47355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8" u="sng">
                <a:solidFill>
                  <a:schemeClr val="dk1"/>
                </a:solidFill>
              </a:rPr>
              <a:t>Procedure</a:t>
            </a:r>
            <a:endParaRPr sz="2058" u="sng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Send a reset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the clock division ratio to divide 128  (SPI data 0x3F04)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the VCO digital band to 00011100 (SPI data 0x3E1C).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slow mode to 0 (SPI data 0x4000)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trigger mask to 01111111 (SPI data 0x017F)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mode to 00000010 (SPI data 0x0302)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Set disc polarity to 11111111 (SPI data 0x3DFF)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Send the instruction START to register 2.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Send and external trigger.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Send the instruction READOUT to register2.</a:t>
            </a:r>
            <a:endParaRPr sz="1682">
              <a:solidFill>
                <a:schemeClr val="dk1"/>
              </a:solidFill>
            </a:endParaRPr>
          </a:p>
          <a:p>
            <a:pPr indent="-31940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682">
                <a:solidFill>
                  <a:schemeClr val="dk1"/>
                </a:solidFill>
              </a:rPr>
              <a:t>Read with the oscilloscope the output of Channel 1.</a:t>
            </a:r>
            <a:endParaRPr sz="1682">
              <a:solidFill>
                <a:schemeClr val="dk1"/>
              </a:solidFill>
            </a:endParaRPr>
          </a:p>
        </p:txBody>
      </p:sp>
      <p:sp>
        <p:nvSpPr>
          <p:cNvPr id="375" name="Google Shape;37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/>
          <p:nvPr>
            <p:ph type="title"/>
          </p:nvPr>
        </p:nvSpPr>
        <p:spPr>
          <a:xfrm>
            <a:off x="0" y="0"/>
            <a:ext cx="91440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 Counter Registers</a:t>
            </a:r>
            <a:endParaRPr b="1"/>
          </a:p>
        </p:txBody>
      </p:sp>
      <p:sp>
        <p:nvSpPr>
          <p:cNvPr id="381" name="Google Shape;381;p40"/>
          <p:cNvSpPr txBox="1"/>
          <p:nvPr>
            <p:ph idx="1" type="body"/>
          </p:nvPr>
        </p:nvSpPr>
        <p:spPr>
          <a:xfrm>
            <a:off x="311700" y="537575"/>
            <a:ext cx="8520600" cy="46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Reading counter registers when a READOUT instruction has not been given, they always return 0xFF.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a READOUT instruction is given, the reference clock output goes high and the SPI is unresponsive; register cannot be read.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Sending a RESET instruction or and external RESET does not change the value 0xFF from the counter registers.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Never trigger due to failed trigger logic, and no data to read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" name="Google Shape;38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7656175" y="4516475"/>
            <a:ext cx="1121400" cy="49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Outline</a:t>
            </a:r>
            <a:endParaRPr b="1" sz="302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645375"/>
            <a:ext cx="8520600" cy="3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PSEC5 Overview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Current Test Setup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Initial test setup results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Problems and Resolutions for PSEC6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of a Modular Kria Readout system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Moving forwards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150550" y="0"/>
            <a:ext cx="48429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20"/>
              <a:t>PSEC5</a:t>
            </a:r>
            <a:endParaRPr b="1" sz="4020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88250" y="759725"/>
            <a:ext cx="3768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8 Channel Waveform Sampling ASIC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Switched Capacitor Array (SCA) Architecture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4 Fast, 1 Slow buffer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Fast sampling rate and long buffer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Low power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Pathfinder Chip</a:t>
            </a:r>
            <a:endParaRPr b="1" sz="2200">
              <a:solidFill>
                <a:schemeClr val="dk1"/>
              </a:solidFill>
            </a:endParaRPr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4056550" y="9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{A2F92D16-B1E3-4BFB-9DFC-A9F5EE84B59B}</a:tableStyleId>
              </a:tblPr>
              <a:tblGrid>
                <a:gridCol w="2489675"/>
                <a:gridCol w="2489675"/>
              </a:tblGrid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TSMC 65 nm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Fast Buffer Sampling 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 GSa/s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Slow Buffer Sampling 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GSa/s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Buffer Length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Fast: 6.4ns Slow: 204.8ns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 Hit Capability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fast buffers of 1.6 ns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Analog Bandwidth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&gt;4 GHz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Channels/Chip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Area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 mm</a:t>
                      </a:r>
                      <a:r>
                        <a:rPr baseline="30000"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20 mW / Channel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9" name="Google Shape;89;p17"/>
          <p:cNvSpPr txBox="1"/>
          <p:nvPr/>
        </p:nvSpPr>
        <p:spPr>
          <a:xfrm>
            <a:off x="3035850" y="4627075"/>
            <a:ext cx="307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Goal: &lt; 5 ps time resolution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</a:t>
            </a:r>
            <a:r>
              <a:rPr b="1" lang="en"/>
              <a:t>Test Systems</a:t>
            </a:r>
            <a:endParaRPr b="1"/>
          </a:p>
        </p:txBody>
      </p:sp>
      <p:pic>
        <p:nvPicPr>
          <p:cNvPr id="96" name="Google Shape;96;p18" title="20250725_161527.jpg"/>
          <p:cNvPicPr preferRelativeResize="0"/>
          <p:nvPr/>
        </p:nvPicPr>
        <p:blipFill rotWithShape="1">
          <a:blip r:embed="rId3">
            <a:alphaModFix/>
          </a:blip>
          <a:srcRect b="12709" l="0" r="0" t="0"/>
          <a:stretch/>
        </p:blipFill>
        <p:spPr>
          <a:xfrm rot="-5400000">
            <a:off x="226724" y="532489"/>
            <a:ext cx="2767826" cy="32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270" y="759213"/>
            <a:ext cx="3142730" cy="27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0" y="3527050"/>
            <a:ext cx="31428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Chip on Board (COB)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PSEC5 </a:t>
            </a:r>
            <a:r>
              <a:rPr lang="en" sz="1600">
                <a:solidFill>
                  <a:schemeClr val="dk1"/>
                </a:solidFill>
              </a:rPr>
              <a:t>Wire Bonded</a:t>
            </a:r>
            <a:r>
              <a:rPr lang="en" sz="1600">
                <a:solidFill>
                  <a:schemeClr val="dk1"/>
                </a:solidFill>
              </a:rPr>
              <a:t> onto PCB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21275" y="3527050"/>
            <a:ext cx="31428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Packaged Chip on Board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PSEC5 in SMD package on Board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666950" y="4789725"/>
            <a:ext cx="5810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Initial</a:t>
            </a:r>
            <a:r>
              <a:rPr lang="en" sz="1800">
                <a:solidFill>
                  <a:srgbClr val="6AA84F"/>
                </a:solidFill>
              </a:rPr>
              <a:t> test setups to test basic functionality of PSEC5</a:t>
            </a:r>
            <a:endParaRPr sz="1800">
              <a:solidFill>
                <a:srgbClr val="6AA84F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025900" y="626650"/>
            <a:ext cx="3744750" cy="249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639625" y="3845500"/>
            <a:ext cx="24915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Modular Readout System using Kria K26 FPGA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-1016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Testing PSEC5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100" y="792850"/>
            <a:ext cx="4301723" cy="363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7218050" y="4532000"/>
            <a:ext cx="13914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2"/>
                </a:solidFill>
              </a:rPr>
              <a:t>Designed by Paul Rubinov</a:t>
            </a:r>
            <a:r>
              <a:rPr b="1" baseline="30000" i="1" lang="en">
                <a:solidFill>
                  <a:schemeClr val="dk2"/>
                </a:solidFill>
              </a:rPr>
              <a:t>b</a:t>
            </a:r>
            <a:endParaRPr b="1" i="1"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143700" y="2176950"/>
            <a:ext cx="2282400" cy="78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PULSE GENERATOR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(Channel Input)</a:t>
            </a:r>
            <a:endParaRPr b="1" sz="1600"/>
          </a:p>
        </p:txBody>
      </p:sp>
      <p:cxnSp>
        <p:nvCxnSpPr>
          <p:cNvPr id="112" name="Google Shape;112;p19"/>
          <p:cNvCxnSpPr/>
          <p:nvPr/>
        </p:nvCxnSpPr>
        <p:spPr>
          <a:xfrm>
            <a:off x="2441850" y="2306100"/>
            <a:ext cx="844200" cy="4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9"/>
          <p:cNvCxnSpPr/>
          <p:nvPr/>
        </p:nvCxnSpPr>
        <p:spPr>
          <a:xfrm flipH="1" rot="10800000">
            <a:off x="2457500" y="2657750"/>
            <a:ext cx="828600" cy="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9"/>
          <p:cNvSpPr/>
          <p:nvPr/>
        </p:nvSpPr>
        <p:spPr>
          <a:xfrm>
            <a:off x="2371500" y="1889357"/>
            <a:ext cx="977100" cy="283825"/>
          </a:xfrm>
          <a:custGeom>
            <a:rect b="b" l="l" r="r" t="t"/>
            <a:pathLst>
              <a:path extrusionOk="0" h="11353" w="39084">
                <a:moveTo>
                  <a:pt x="39084" y="6664"/>
                </a:moveTo>
                <a:cubicBezTo>
                  <a:pt x="34394" y="5570"/>
                  <a:pt x="17458" y="-684"/>
                  <a:pt x="10944" y="98"/>
                </a:cubicBezTo>
                <a:cubicBezTo>
                  <a:pt x="4430" y="880"/>
                  <a:pt x="1824" y="9478"/>
                  <a:pt x="0" y="113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Google Shape;115;p19"/>
          <p:cNvSpPr/>
          <p:nvPr/>
        </p:nvSpPr>
        <p:spPr>
          <a:xfrm>
            <a:off x="2199525" y="1631876"/>
            <a:ext cx="1266350" cy="549125"/>
          </a:xfrm>
          <a:custGeom>
            <a:rect b="b" l="l" r="r" t="t"/>
            <a:pathLst>
              <a:path extrusionOk="0" h="21965" w="50654">
                <a:moveTo>
                  <a:pt x="50654" y="5394"/>
                </a:moveTo>
                <a:cubicBezTo>
                  <a:pt x="44765" y="4612"/>
                  <a:pt x="23763" y="-2058"/>
                  <a:pt x="15321" y="704"/>
                </a:cubicBezTo>
                <a:cubicBezTo>
                  <a:pt x="6879" y="3466"/>
                  <a:pt x="2554" y="18422"/>
                  <a:pt x="0" y="2196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Google Shape;116;p19"/>
          <p:cNvSpPr/>
          <p:nvPr/>
        </p:nvSpPr>
        <p:spPr>
          <a:xfrm>
            <a:off x="2074475" y="1352179"/>
            <a:ext cx="1516450" cy="805375"/>
          </a:xfrm>
          <a:custGeom>
            <a:rect b="b" l="l" r="r" t="t"/>
            <a:pathLst>
              <a:path extrusionOk="0" h="32215" w="60658">
                <a:moveTo>
                  <a:pt x="60658" y="6264"/>
                </a:moveTo>
                <a:cubicBezTo>
                  <a:pt x="52998" y="5430"/>
                  <a:pt x="24805" y="-3064"/>
                  <a:pt x="14695" y="1261"/>
                </a:cubicBezTo>
                <a:cubicBezTo>
                  <a:pt x="4585" y="5586"/>
                  <a:pt x="2449" y="27057"/>
                  <a:pt x="0" y="3221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Google Shape;117;p19"/>
          <p:cNvSpPr/>
          <p:nvPr/>
        </p:nvSpPr>
        <p:spPr>
          <a:xfrm>
            <a:off x="2348050" y="2962725"/>
            <a:ext cx="1000550" cy="328450"/>
          </a:xfrm>
          <a:custGeom>
            <a:rect b="b" l="l" r="r" t="t"/>
            <a:pathLst>
              <a:path extrusionOk="0" h="13138" w="40022">
                <a:moveTo>
                  <a:pt x="40022" y="312"/>
                </a:moveTo>
                <a:cubicBezTo>
                  <a:pt x="35853" y="2449"/>
                  <a:pt x="21679" y="13184"/>
                  <a:pt x="15009" y="13132"/>
                </a:cubicBezTo>
                <a:cubicBezTo>
                  <a:pt x="8339" y="13080"/>
                  <a:pt x="2502" y="2189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Google Shape;118;p19"/>
          <p:cNvSpPr/>
          <p:nvPr/>
        </p:nvSpPr>
        <p:spPr>
          <a:xfrm>
            <a:off x="2176075" y="2978350"/>
            <a:ext cx="1281975" cy="567700"/>
          </a:xfrm>
          <a:custGeom>
            <a:rect b="b" l="l" r="r" t="t"/>
            <a:pathLst>
              <a:path extrusionOk="0" h="22708" w="51279">
                <a:moveTo>
                  <a:pt x="51279" y="9380"/>
                </a:moveTo>
                <a:cubicBezTo>
                  <a:pt x="46537" y="11569"/>
                  <a:pt x="31373" y="24076"/>
                  <a:pt x="22826" y="22513"/>
                </a:cubicBezTo>
                <a:cubicBezTo>
                  <a:pt x="14280" y="20950"/>
                  <a:pt x="3804" y="3752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Google Shape;119;p19"/>
          <p:cNvSpPr/>
          <p:nvPr/>
        </p:nvSpPr>
        <p:spPr>
          <a:xfrm>
            <a:off x="2011925" y="2970525"/>
            <a:ext cx="1579000" cy="789325"/>
          </a:xfrm>
          <a:custGeom>
            <a:rect b="b" l="l" r="r" t="t"/>
            <a:pathLst>
              <a:path extrusionOk="0" h="31573" w="63160">
                <a:moveTo>
                  <a:pt x="63160" y="20637"/>
                </a:moveTo>
                <a:cubicBezTo>
                  <a:pt x="57584" y="22357"/>
                  <a:pt x="40231" y="34395"/>
                  <a:pt x="29704" y="30955"/>
                </a:cubicBezTo>
                <a:cubicBezTo>
                  <a:pt x="19177" y="27516"/>
                  <a:pt x="4951" y="5159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Google Shape;120;p19"/>
          <p:cNvSpPr/>
          <p:nvPr/>
        </p:nvSpPr>
        <p:spPr>
          <a:xfrm>
            <a:off x="7429050" y="1444300"/>
            <a:ext cx="1453800" cy="252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SCOPE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(ADC)</a:t>
            </a:r>
            <a:endParaRPr b="1" sz="1800"/>
          </a:p>
        </p:txBody>
      </p:sp>
      <p:cxnSp>
        <p:nvCxnSpPr>
          <p:cNvPr id="121" name="Google Shape;121;p19"/>
          <p:cNvCxnSpPr/>
          <p:nvPr/>
        </p:nvCxnSpPr>
        <p:spPr>
          <a:xfrm>
            <a:off x="6928750" y="1717875"/>
            <a:ext cx="5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9"/>
          <p:cNvCxnSpPr/>
          <p:nvPr/>
        </p:nvCxnSpPr>
        <p:spPr>
          <a:xfrm>
            <a:off x="6936550" y="1999275"/>
            <a:ext cx="49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9"/>
          <p:cNvCxnSpPr/>
          <p:nvPr/>
        </p:nvCxnSpPr>
        <p:spPr>
          <a:xfrm>
            <a:off x="6928750" y="2288500"/>
            <a:ext cx="51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9"/>
          <p:cNvCxnSpPr/>
          <p:nvPr/>
        </p:nvCxnSpPr>
        <p:spPr>
          <a:xfrm flipH="1" rot="10800000">
            <a:off x="6928750" y="2882600"/>
            <a:ext cx="5082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9"/>
          <p:cNvCxnSpPr/>
          <p:nvPr/>
        </p:nvCxnSpPr>
        <p:spPr>
          <a:xfrm>
            <a:off x="6936550" y="3164000"/>
            <a:ext cx="46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6928750" y="3461050"/>
            <a:ext cx="5160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6928750" y="3765900"/>
            <a:ext cx="49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9"/>
          <p:cNvSpPr txBox="1"/>
          <p:nvPr/>
        </p:nvSpPr>
        <p:spPr>
          <a:xfrm>
            <a:off x="-16650" y="3228400"/>
            <a:ext cx="26031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FPGA required for readout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Can’t test external PLL on PSEC5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382125" y="865850"/>
            <a:ext cx="1453800" cy="48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 GENERATOR</a:t>
            </a:r>
            <a:endParaRPr b="1"/>
          </a:p>
        </p:txBody>
      </p:sp>
      <p:cxnSp>
        <p:nvCxnSpPr>
          <p:cNvPr id="130" name="Google Shape;130;p19"/>
          <p:cNvCxnSpPr>
            <a:endCxn id="129" idx="1"/>
          </p:cNvCxnSpPr>
          <p:nvPr/>
        </p:nvCxnSpPr>
        <p:spPr>
          <a:xfrm flipH="1" rot="10800000">
            <a:off x="6921025" y="1109000"/>
            <a:ext cx="461100" cy="1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9"/>
          <p:cNvSpPr txBox="1"/>
          <p:nvPr/>
        </p:nvSpPr>
        <p:spPr>
          <a:xfrm>
            <a:off x="7679125" y="517975"/>
            <a:ext cx="10554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Clocks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32" name="Google Shape;132;p19"/>
          <p:cNvCxnSpPr>
            <a:stCxn id="109" idx="3"/>
            <a:endCxn id="120" idx="1"/>
          </p:cNvCxnSpPr>
          <p:nvPr/>
        </p:nvCxnSpPr>
        <p:spPr>
          <a:xfrm>
            <a:off x="7139823" y="2610826"/>
            <a:ext cx="289200" cy="9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 rot="10800000">
            <a:off x="5799400" y="675100"/>
            <a:ext cx="0" cy="55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9"/>
          <p:cNvCxnSpPr/>
          <p:nvPr/>
        </p:nvCxnSpPr>
        <p:spPr>
          <a:xfrm rot="10800000">
            <a:off x="5895850" y="687400"/>
            <a:ext cx="0" cy="5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9"/>
          <p:cNvCxnSpPr/>
          <p:nvPr/>
        </p:nvCxnSpPr>
        <p:spPr>
          <a:xfrm rot="10800000">
            <a:off x="5987950" y="681250"/>
            <a:ext cx="0" cy="5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/>
          <p:nvPr/>
        </p:nvCxnSpPr>
        <p:spPr>
          <a:xfrm rot="10800000">
            <a:off x="6080050" y="687400"/>
            <a:ext cx="0" cy="5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9"/>
          <p:cNvCxnSpPr/>
          <p:nvPr/>
        </p:nvCxnSpPr>
        <p:spPr>
          <a:xfrm rot="10800000">
            <a:off x="6196275" y="687400"/>
            <a:ext cx="0" cy="5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9"/>
          <p:cNvSpPr/>
          <p:nvPr/>
        </p:nvSpPr>
        <p:spPr>
          <a:xfrm>
            <a:off x="5321800" y="490063"/>
            <a:ext cx="15165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PSU’s</a:t>
            </a:r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5063925" y="3484450"/>
            <a:ext cx="0" cy="11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5119875" y="3484450"/>
            <a:ext cx="0" cy="11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5175800" y="3484450"/>
            <a:ext cx="0" cy="11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5231750" y="3484450"/>
            <a:ext cx="0" cy="11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9"/>
          <p:cNvSpPr/>
          <p:nvPr/>
        </p:nvSpPr>
        <p:spPr>
          <a:xfrm>
            <a:off x="4090550" y="4586725"/>
            <a:ext cx="2282400" cy="54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</a:t>
            </a:r>
            <a:endParaRPr/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Tests for PSEC5</a:t>
            </a:r>
            <a:endParaRPr b="1"/>
          </a:p>
        </p:txBody>
      </p:sp>
      <p:sp>
        <p:nvSpPr>
          <p:cNvPr id="150" name="Google Shape;150;p20"/>
          <p:cNvSpPr txBox="1"/>
          <p:nvPr/>
        </p:nvSpPr>
        <p:spPr>
          <a:xfrm>
            <a:off x="623400" y="1354350"/>
            <a:ext cx="85206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arenR"/>
            </a:pPr>
            <a:r>
              <a:rPr b="1" lang="en" sz="1800">
                <a:solidFill>
                  <a:schemeClr val="accent1"/>
                </a:solidFill>
              </a:rPr>
              <a:t>Power Test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arenR"/>
            </a:pPr>
            <a:r>
              <a:rPr b="1" lang="en" sz="1800">
                <a:solidFill>
                  <a:schemeClr val="accent1"/>
                </a:solidFill>
              </a:rPr>
              <a:t>SPI Testing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arenR"/>
            </a:pPr>
            <a:r>
              <a:rPr b="1" lang="en" sz="1800">
                <a:solidFill>
                  <a:schemeClr val="accent1"/>
                </a:solidFill>
              </a:rPr>
              <a:t>Signal Buffer Testing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arenR"/>
            </a:pPr>
            <a:r>
              <a:rPr b="1" lang="en" sz="1800">
                <a:solidFill>
                  <a:schemeClr val="accent1"/>
                </a:solidFill>
              </a:rPr>
              <a:t>Controllable Clock Dividers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arenR"/>
            </a:pPr>
            <a:r>
              <a:rPr b="1" lang="en" sz="1800">
                <a:solidFill>
                  <a:schemeClr val="accent1"/>
                </a:solidFill>
              </a:rPr>
              <a:t>VCO</a:t>
            </a:r>
            <a:endParaRPr b="1"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arenR"/>
            </a:pPr>
            <a:r>
              <a:rPr b="1" lang="en" sz="1800">
                <a:solidFill>
                  <a:srgbClr val="FF0000"/>
                </a:solidFill>
              </a:rPr>
              <a:t>First stage Dlock Divider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AutoNum type="arabicParenR"/>
            </a:pPr>
            <a:r>
              <a:rPr b="1" lang="en" sz="1800">
                <a:solidFill>
                  <a:srgbClr val="F6B26B"/>
                </a:solidFill>
              </a:rPr>
              <a:t>SCA Readout</a:t>
            </a:r>
            <a:endParaRPr b="1" sz="1800">
              <a:solidFill>
                <a:srgbClr val="F6B26B"/>
              </a:solidFill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44925" y="572700"/>
            <a:ext cx="84363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PSEC5 is a pathfinder chip. The </a:t>
            </a:r>
            <a:r>
              <a:rPr lang="en" sz="1800">
                <a:solidFill>
                  <a:schemeClr val="dk1"/>
                </a:solidFill>
              </a:rPr>
              <a:t>following</a:t>
            </a:r>
            <a:r>
              <a:rPr lang="en" sz="1800">
                <a:solidFill>
                  <a:schemeClr val="dk1"/>
                </a:solidFill>
              </a:rPr>
              <a:t> are some of the main tests to confirm PSEC5’s technology before PSEC6.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152" name="Google Shape;152;p20"/>
          <p:cNvGraphicFramePr/>
          <p:nvPr/>
        </p:nvGraphicFramePr>
        <p:xfrm>
          <a:off x="4342900" y="204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{A2F92D16-B1E3-4BFB-9DFC-A9F5EE84B59B}</a:tableStyleId>
              </a:tblPr>
              <a:tblGrid>
                <a:gridCol w="2302450"/>
                <a:gridCol w="2302450"/>
              </a:tblGrid>
              <a:tr h="40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Results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Tested and Works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Tested and Doesn’t Work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Currently Testing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424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0" y="0"/>
            <a:ext cx="91440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Test</a:t>
            </a:r>
            <a:endParaRPr b="1"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0" y="484825"/>
            <a:ext cx="4022100" cy="4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The board has 5 different supply voltages: AVDD, DVDD, VCOVDD, AVDD25, and DVDD25. 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On the PCB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DVDD ←→ AVDD shorted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DVDD25 ←→ AVDD25 shorted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Wirebond shorts</a:t>
            </a:r>
            <a:endParaRPr sz="17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DVDD25 connected to DVDD wirebond N3.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VCOVDD connected to DVDD wirebond E17.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AVDD connected to DVDD wirebond N13.</a:t>
            </a:r>
            <a:endParaRPr sz="1600">
              <a:solidFill>
                <a:schemeClr val="dk1"/>
              </a:solidFill>
            </a:endParaRPr>
          </a:p>
        </p:txBody>
      </p:sp>
      <p:graphicFrame>
        <p:nvGraphicFramePr>
          <p:cNvPr id="160" name="Google Shape;160;p21"/>
          <p:cNvGraphicFramePr/>
          <p:nvPr/>
        </p:nvGraphicFramePr>
        <p:xfrm>
          <a:off x="4391150" y="7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{A2F92D16-B1E3-4BFB-9DFC-A9F5EE84B59B}</a:tableStyleId>
              </a:tblPr>
              <a:tblGrid>
                <a:gridCol w="1110075"/>
                <a:gridCol w="1305650"/>
                <a:gridCol w="1070350"/>
                <a:gridCol w="941325"/>
              </a:tblGrid>
              <a:tr h="79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Supply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Nominal Voltage (V)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Current (mA)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(mW)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51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AVDD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DVDD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VCOVDD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~6.09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7.308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DVDD25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AVDD25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4.34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10.85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1" name="Google Shape;161;p21"/>
          <p:cNvSpPr txBox="1"/>
          <p:nvPr/>
        </p:nvSpPr>
        <p:spPr>
          <a:xfrm>
            <a:off x="4076175" y="4357450"/>
            <a:ext cx="43422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6AA84F"/>
                </a:solidFill>
              </a:rPr>
              <a:t>The quiescent power consumption is ~21.4mW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