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</p:sldIdLst>
  <p:sldSz cy="5143500" cx="9144000"/>
  <p:notesSz cx="6858000" cy="9144000"/>
  <p:embeddedFontLst>
    <p:embeddedFont>
      <p:font typeface="Roboto"/>
      <p:regular r:id="rId35"/>
      <p:bold r:id="rId36"/>
      <p:italic r:id="rId37"/>
      <p:boldItalic r:id="rId3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2F92D16-B1E3-4BFB-9DFC-A9F5EE84B59B}">
  <a:tblStyle styleId="{A2F92D16-B1E3-4BFB-9DFC-A9F5EE84B59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font" Target="fonts/Roboto-regular.fntdata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font" Target="fonts/Roboto-italic.fntdata"/><Relationship Id="rId14" Type="http://schemas.openxmlformats.org/officeDocument/2006/relationships/slide" Target="slides/slide8.xml"/><Relationship Id="rId36" Type="http://schemas.openxmlformats.org/officeDocument/2006/relationships/font" Target="fonts/Roboto-bold.fnt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38" Type="http://schemas.openxmlformats.org/officeDocument/2006/relationships/font" Target="fonts/Roboto-boldItalic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c5d0bcce4e_0_4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c5d0bcce4e_0_4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c5d0bcce4e_0_3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c5d0bcce4e_0_3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d0b29b055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d0b29b055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c5d0bcce4e_0_6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c5d0bcce4e_0_6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c5d0bcce4e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3c5d0bcce4e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c5d0bcce4e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3c5d0bcce4e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d0b29b0559_0_2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3d0b29b0559_0_2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c5d0bcce4e_0_1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3c5d0bcce4e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d0b29b0559_0_1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3d0b29b0559_0_1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c5d0bcce4e_0_4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3c5d0bcce4e_0_4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c5d0bcce4e_0_2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3c5d0bcce4e_0_2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c5d0bcce4e_0_1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c5d0bcce4e_0_1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3c5d0bcce4e_0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3c5d0bcce4e_0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3d0b29b0559_0_2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3d0b29b0559_0_2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c5d0bcce4e_0_1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c5d0bcce4e_0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c5d0bcce4e_0_1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3c5d0bcce4e_0_1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3d0b29b0559_0_1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3d0b29b0559_0_1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3c5d0bcce4e_0_7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3c5d0bcce4e_0_7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3c5d0bcce4e_0_4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3c5d0bcce4e_0_4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3d0b29b0559_0_2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Google Shape;370;g3d0b29b0559_0_2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3d0b29b0559_0_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3d0b29b0559_0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c5d0bcce4e_0_1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c5d0bcce4e_0_1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c5d0bcce4e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c5d0bcce4e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c5d0bcce4e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c5d0bcce4e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c5d0bcce4e_0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c5d0bcce4e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c5d0bcce4e_0_6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c5d0bcce4e_0_6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c5d0bcce4e_0_1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c5d0bcce4e_0_1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c5d0bcce4e_0_2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c5d0bcce4e_0_2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Relationship Id="rId4" Type="http://schemas.openxmlformats.org/officeDocument/2006/relationships/image" Target="../media/image2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Relationship Id="rId4" Type="http://schemas.openxmlformats.org/officeDocument/2006/relationships/image" Target="../media/image2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5.png"/><Relationship Id="rId4" Type="http://schemas.openxmlformats.org/officeDocument/2006/relationships/image" Target="../media/image9.png"/><Relationship Id="rId5" Type="http://schemas.openxmlformats.org/officeDocument/2006/relationships/image" Target="../media/image27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5.png"/><Relationship Id="rId4" Type="http://schemas.openxmlformats.org/officeDocument/2006/relationships/image" Target="../media/image14.png"/><Relationship Id="rId5" Type="http://schemas.openxmlformats.org/officeDocument/2006/relationships/image" Target="../media/image2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0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9.png"/><Relationship Id="rId4" Type="http://schemas.openxmlformats.org/officeDocument/2006/relationships/image" Target="../media/image11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3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6.jpg"/><Relationship Id="rId4" Type="http://schemas.openxmlformats.org/officeDocument/2006/relationships/image" Target="../media/image10.png"/><Relationship Id="rId5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Testing PSEC5, an 8-Channel, 40 Gs/s waveform digitizing ASIC with a 204 ns long buffer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en" sz="1520"/>
              <a:t>Andrew Arzac</a:t>
            </a:r>
            <a:r>
              <a:rPr baseline="30000" lang="en" sz="1520"/>
              <a:t>a</a:t>
            </a:r>
            <a:r>
              <a:rPr lang="en" sz="1520"/>
              <a:t> , Evan Angelico</a:t>
            </a:r>
            <a:r>
              <a:rPr baseline="30000" lang="en" sz="1520"/>
              <a:t>d</a:t>
            </a:r>
            <a:r>
              <a:rPr lang="en" sz="1520"/>
              <a:t> , Ahan Datta</a:t>
            </a:r>
            <a:r>
              <a:rPr baseline="30000" lang="en" sz="1520"/>
              <a:t>a</a:t>
            </a:r>
            <a:r>
              <a:rPr lang="en" sz="1520"/>
              <a:t> , Troy England</a:t>
            </a:r>
            <a:r>
              <a:rPr baseline="30000" lang="en" sz="1520"/>
              <a:t>b</a:t>
            </a:r>
            <a:r>
              <a:rPr lang="en" sz="1520"/>
              <a:t>, Alexander Fahey</a:t>
            </a:r>
            <a:r>
              <a:rPr baseline="30000" lang="en" sz="1520"/>
              <a:t>c</a:t>
            </a:r>
            <a:r>
              <a:rPr lang="en" sz="1520"/>
              <a:t>, Henry J. Frisch</a:t>
            </a:r>
            <a:r>
              <a:rPr baseline="30000" lang="en" sz="1520"/>
              <a:t>a</a:t>
            </a:r>
            <a:r>
              <a:rPr lang="en" sz="1520"/>
              <a:t> , Nathan Gehl</a:t>
            </a:r>
            <a:r>
              <a:rPr baseline="30000" lang="en" sz="1520"/>
              <a:t>a</a:t>
            </a:r>
            <a:r>
              <a:rPr lang="en" sz="1520"/>
              <a:t> , Mary Heintz</a:t>
            </a:r>
            <a:r>
              <a:rPr baseline="30000" lang="en" sz="1520"/>
              <a:t>a</a:t>
            </a:r>
            <a:r>
              <a:rPr lang="en" sz="1520"/>
              <a:t> , Ava Lalich</a:t>
            </a:r>
            <a:r>
              <a:rPr baseline="30000" lang="en" sz="1520"/>
              <a:t>a</a:t>
            </a:r>
            <a:r>
              <a:rPr lang="en" sz="1520"/>
              <a:t> , Eric Oberla</a:t>
            </a:r>
            <a:r>
              <a:rPr baseline="30000" lang="en" sz="1520"/>
              <a:t>a</a:t>
            </a:r>
            <a:r>
              <a:rPr lang="en" sz="1520"/>
              <a:t>, Nathaniel J. Pastika</a:t>
            </a:r>
            <a:r>
              <a:rPr baseline="30000" lang="en" sz="1520"/>
              <a:t>b</a:t>
            </a:r>
            <a:r>
              <a:rPr lang="en" sz="1520"/>
              <a:t> , Jinseo Park</a:t>
            </a:r>
            <a:r>
              <a:rPr baseline="30000" lang="en" sz="1520"/>
              <a:t>d</a:t>
            </a:r>
            <a:r>
              <a:rPr lang="en" sz="1520"/>
              <a:t> , Hector D. Rico-Aniles</a:t>
            </a:r>
            <a:r>
              <a:rPr baseline="30000" lang="en" sz="1520"/>
              <a:t>c</a:t>
            </a:r>
            <a:r>
              <a:rPr lang="en" sz="1520"/>
              <a:t> , Paul M. Rubinov</a:t>
            </a:r>
            <a:r>
              <a:rPr baseline="30000" lang="en" sz="1520"/>
              <a:t>b</a:t>
            </a:r>
            <a:r>
              <a:rPr lang="en" sz="1520"/>
              <a:t> , Maresa Wynd</a:t>
            </a:r>
            <a:r>
              <a:rPr baseline="30000" lang="en" sz="1520"/>
              <a:t>a</a:t>
            </a:r>
            <a:r>
              <a:rPr lang="en" sz="1520"/>
              <a:t> , Y.M. Richmond Yeung</a:t>
            </a:r>
            <a:r>
              <a:rPr baseline="30000" lang="en" sz="1520"/>
              <a:t>a</a:t>
            </a:r>
            <a:r>
              <a:rPr lang="en" sz="1520"/>
              <a:t>, </a:t>
            </a:r>
            <a:endParaRPr sz="1520"/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40"/>
              <a:buNone/>
            </a:pPr>
            <a:r>
              <a:t/>
            </a:r>
            <a:endParaRPr sz="1520"/>
          </a:p>
        </p:txBody>
      </p:sp>
      <p:sp>
        <p:nvSpPr>
          <p:cNvPr id="56" name="Google Shape;56;p13"/>
          <p:cNvSpPr txBox="1"/>
          <p:nvPr/>
        </p:nvSpPr>
        <p:spPr>
          <a:xfrm>
            <a:off x="311700" y="3811963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40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aseline="30000" lang="en" sz="2800">
                <a:solidFill>
                  <a:srgbClr val="595959"/>
                </a:solidFill>
              </a:rPr>
              <a:t>a</a:t>
            </a:r>
            <a:r>
              <a:rPr lang="en" sz="2800">
                <a:solidFill>
                  <a:srgbClr val="595959"/>
                </a:solidFill>
              </a:rPr>
              <a:t>Enrico Fermi Institute, the University of Chicago, 933 East 56th Street, 60637, Chicago, IL, USA </a:t>
            </a:r>
            <a:endParaRPr sz="2800">
              <a:solidFill>
                <a:srgbClr val="595959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aseline="30000" lang="en" sz="2800">
                <a:solidFill>
                  <a:srgbClr val="595959"/>
                </a:solidFill>
              </a:rPr>
              <a:t>b</a:t>
            </a:r>
            <a:r>
              <a:rPr lang="en" sz="2800">
                <a:solidFill>
                  <a:srgbClr val="595959"/>
                </a:solidFill>
              </a:rPr>
              <a:t>Fermi National Accelerator Laboratory, 60510, Batavia, IL, USA </a:t>
            </a:r>
            <a:endParaRPr sz="2800">
              <a:solidFill>
                <a:srgbClr val="595959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aseline="30000" lang="en" sz="2800">
                <a:solidFill>
                  <a:srgbClr val="595959"/>
                </a:solidFill>
              </a:rPr>
              <a:t>c</a:t>
            </a:r>
            <a:r>
              <a:rPr lang="en" sz="2800">
                <a:solidFill>
                  <a:srgbClr val="595959"/>
                </a:solidFill>
              </a:rPr>
              <a:t>North Central College, 30 N. Brainard Street, 60540, Naperville, IL, USA </a:t>
            </a:r>
            <a:endParaRPr sz="2800">
              <a:solidFill>
                <a:srgbClr val="595959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aseline="30000" lang="en" sz="2800">
                <a:solidFill>
                  <a:srgbClr val="595959"/>
                </a:solidFill>
              </a:rPr>
              <a:t>d</a:t>
            </a:r>
            <a:r>
              <a:rPr lang="en" sz="2800">
                <a:solidFill>
                  <a:srgbClr val="595959"/>
                </a:solidFill>
              </a:rPr>
              <a:t>Stanford University, 450 Jane Stanford Way, 94305, Stanford, CA, USA</a:t>
            </a:r>
            <a:endParaRPr sz="2800">
              <a:solidFill>
                <a:srgbClr val="595959"/>
              </a:solidFill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2464450" y="4789825"/>
            <a:ext cx="4558500" cy="3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</a:rPr>
              <a:t>Ref: PSEC5 Physical Verification, H. D. Rico-Aniles et al. </a:t>
            </a:r>
            <a:endParaRPr sz="1300">
              <a:solidFill>
                <a:schemeClr val="dk2"/>
              </a:solidFill>
            </a:endParaRPr>
          </a:p>
        </p:txBody>
      </p:sp>
      <p:pic>
        <p:nvPicPr>
          <p:cNvPr id="58" name="Google Shape;5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250" y="3811975"/>
            <a:ext cx="1331549" cy="1331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16450" y="3759771"/>
            <a:ext cx="1427550" cy="1383725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2"/>
          <p:cNvSpPr txBox="1"/>
          <p:nvPr>
            <p:ph type="title"/>
          </p:nvPr>
        </p:nvSpPr>
        <p:spPr>
          <a:xfrm>
            <a:off x="0" y="0"/>
            <a:ext cx="914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Digital Control (</a:t>
            </a:r>
            <a:r>
              <a:rPr b="1" lang="en"/>
              <a:t>SPI) Testing</a:t>
            </a:r>
            <a:endParaRPr b="1"/>
          </a:p>
        </p:txBody>
      </p:sp>
      <p:sp>
        <p:nvSpPr>
          <p:cNvPr id="168" name="Google Shape;168;p22"/>
          <p:cNvSpPr txBox="1"/>
          <p:nvPr>
            <p:ph idx="1" type="body"/>
          </p:nvPr>
        </p:nvSpPr>
        <p:spPr>
          <a:xfrm>
            <a:off x="0" y="328200"/>
            <a:ext cx="9144000" cy="114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The SPI controller was an Arduino Pro Portenta H7 board.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Sends 2 byte commands in hexadecimal. Ex: 3F01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169" name="Google Shape;16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9275" y="1604675"/>
            <a:ext cx="4338725" cy="1144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16278" y="1278775"/>
            <a:ext cx="4027725" cy="3384449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2"/>
          <p:cNvSpPr txBox="1"/>
          <p:nvPr/>
        </p:nvSpPr>
        <p:spPr>
          <a:xfrm>
            <a:off x="5701400" y="4663225"/>
            <a:ext cx="26535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PSEC5 Register Map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72" name="Google Shape;172;p22"/>
          <p:cNvSpPr txBox="1"/>
          <p:nvPr/>
        </p:nvSpPr>
        <p:spPr>
          <a:xfrm>
            <a:off x="299325" y="2881000"/>
            <a:ext cx="43386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Arduino Control interface with SPI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73" name="Google Shape;173;p22"/>
          <p:cNvSpPr txBox="1"/>
          <p:nvPr/>
        </p:nvSpPr>
        <p:spPr>
          <a:xfrm>
            <a:off x="132675" y="3617125"/>
            <a:ext cx="4179900" cy="14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6AA84F"/>
              </a:buClr>
              <a:buSzPts val="1800"/>
              <a:buChar char="●"/>
            </a:pPr>
            <a:r>
              <a:rPr lang="en" sz="1800">
                <a:solidFill>
                  <a:srgbClr val="6AA84F"/>
                </a:solidFill>
              </a:rPr>
              <a:t>Data can be written to R/W registers</a:t>
            </a:r>
            <a:endParaRPr sz="1800">
              <a:solidFill>
                <a:srgbClr val="6AA84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6AA84F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6AA84F"/>
              </a:buClr>
              <a:buSzPts val="1800"/>
              <a:buChar char="●"/>
            </a:pPr>
            <a:r>
              <a:rPr lang="en" sz="1800">
                <a:solidFill>
                  <a:srgbClr val="6AA84F"/>
                </a:solidFill>
              </a:rPr>
              <a:t>Data can be read from all registers</a:t>
            </a:r>
            <a:endParaRPr sz="1800">
              <a:solidFill>
                <a:srgbClr val="6AA84F"/>
              </a:solidFill>
            </a:endParaRPr>
          </a:p>
        </p:txBody>
      </p:sp>
      <p:sp>
        <p:nvSpPr>
          <p:cNvPr id="174" name="Google Shape;174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3"/>
          <p:cNvSpPr txBox="1"/>
          <p:nvPr>
            <p:ph type="title"/>
          </p:nvPr>
        </p:nvSpPr>
        <p:spPr>
          <a:xfrm>
            <a:off x="0" y="0"/>
            <a:ext cx="914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Signal Buffer Power Test</a:t>
            </a:r>
            <a:endParaRPr b="1"/>
          </a:p>
        </p:txBody>
      </p:sp>
      <p:sp>
        <p:nvSpPr>
          <p:cNvPr id="180" name="Google Shape;180;p23"/>
          <p:cNvSpPr txBox="1"/>
          <p:nvPr>
            <p:ph idx="1" type="body"/>
          </p:nvPr>
        </p:nvSpPr>
        <p:spPr>
          <a:xfrm>
            <a:off x="5336750" y="800250"/>
            <a:ext cx="1379100" cy="82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SzPts val="688"/>
              <a:buNone/>
            </a:pPr>
            <a:r>
              <a:rPr lang="en" sz="1012">
                <a:solidFill>
                  <a:schemeClr val="dk1"/>
                </a:solidFill>
              </a:rPr>
              <a:t>Signal buffer schematic.</a:t>
            </a:r>
            <a:endParaRPr sz="1012">
              <a:solidFill>
                <a:schemeClr val="dk1"/>
              </a:solidFill>
            </a:endParaRPr>
          </a:p>
        </p:txBody>
      </p:sp>
      <p:pic>
        <p:nvPicPr>
          <p:cNvPr id="181" name="Google Shape;181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49097" y="0"/>
            <a:ext cx="2072053" cy="2571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3" title="QuiscentCurrent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36751" y="2203375"/>
            <a:ext cx="2853475" cy="2853449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3"/>
          <p:cNvSpPr txBox="1"/>
          <p:nvPr/>
        </p:nvSpPr>
        <p:spPr>
          <a:xfrm>
            <a:off x="156950" y="639925"/>
            <a:ext cx="5179800" cy="193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sz="1800">
                <a:solidFill>
                  <a:schemeClr val="dk1"/>
                </a:solidFill>
              </a:rPr>
              <a:t>Source follower buffer to interface input signal with SCA’s</a:t>
            </a:r>
            <a:endParaRPr sz="18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sz="1800">
                <a:solidFill>
                  <a:schemeClr val="dk1"/>
                </a:solidFill>
              </a:rPr>
              <a:t>4 fast buffers (~5GHz), 1 slow buffer (~2GHz) per channel</a:t>
            </a:r>
            <a:endParaRPr sz="18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sz="1800">
                <a:solidFill>
                  <a:schemeClr val="dk1"/>
                </a:solidFill>
              </a:rPr>
              <a:t>Powered by AVDD, </a:t>
            </a:r>
            <a:r>
              <a:rPr lang="en" sz="1800">
                <a:solidFill>
                  <a:schemeClr val="dk1"/>
                </a:solidFill>
              </a:rPr>
              <a:t>biased</a:t>
            </a:r>
            <a:r>
              <a:rPr lang="en" sz="1800">
                <a:solidFill>
                  <a:schemeClr val="dk1"/>
                </a:solidFill>
              </a:rPr>
              <a:t> via Buffer Bias pin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184" name="Google Shape;184;p23"/>
          <p:cNvSpPr txBox="1"/>
          <p:nvPr/>
        </p:nvSpPr>
        <p:spPr>
          <a:xfrm>
            <a:off x="2393375" y="3086800"/>
            <a:ext cx="2544900" cy="10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</a:rPr>
              <a:t>When Biased, AVDD quiscent current increases by ~ 85mA</a:t>
            </a:r>
            <a:endParaRPr sz="1500">
              <a:solidFill>
                <a:schemeClr val="dk1"/>
              </a:solidFill>
            </a:endParaRPr>
          </a:p>
        </p:txBody>
      </p:sp>
      <p:sp>
        <p:nvSpPr>
          <p:cNvPr id="185" name="Google Shape;185;p23"/>
          <p:cNvSpPr txBox="1"/>
          <p:nvPr/>
        </p:nvSpPr>
        <p:spPr>
          <a:xfrm>
            <a:off x="156950" y="4484125"/>
            <a:ext cx="38154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6AA84F"/>
                </a:solidFill>
              </a:rPr>
              <a:t>Buffers assumed to be working as they draw current when biased</a:t>
            </a:r>
            <a:endParaRPr sz="1800">
              <a:solidFill>
                <a:srgbClr val="6AA84F"/>
              </a:solidFill>
            </a:endParaRPr>
          </a:p>
        </p:txBody>
      </p:sp>
      <p:sp>
        <p:nvSpPr>
          <p:cNvPr id="186" name="Google Shape;186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4"/>
          <p:cNvSpPr txBox="1"/>
          <p:nvPr>
            <p:ph type="title"/>
          </p:nvPr>
        </p:nvSpPr>
        <p:spPr>
          <a:xfrm>
            <a:off x="0" y="0"/>
            <a:ext cx="9144000" cy="62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Controllable </a:t>
            </a:r>
            <a:r>
              <a:rPr b="1" lang="en"/>
              <a:t>Clock Divider Test </a:t>
            </a:r>
            <a:endParaRPr b="1">
              <a:highlight>
                <a:schemeClr val="accent6"/>
              </a:highlight>
            </a:endParaRPr>
          </a:p>
        </p:txBody>
      </p:sp>
      <p:sp>
        <p:nvSpPr>
          <p:cNvPr id="192" name="Google Shape;192;p24"/>
          <p:cNvSpPr txBox="1"/>
          <p:nvPr>
            <p:ph idx="1" type="body"/>
          </p:nvPr>
        </p:nvSpPr>
        <p:spPr>
          <a:xfrm>
            <a:off x="0" y="718588"/>
            <a:ext cx="44934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These are digitally controlled through SPI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For verification of VCO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SPI Clock reliant on division speed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193" name="Google Shape;193;p24" title="FreqVSDividedby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34300" y="625800"/>
            <a:ext cx="3286725" cy="328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24"/>
          <p:cNvSpPr txBox="1"/>
          <p:nvPr/>
        </p:nvSpPr>
        <p:spPr>
          <a:xfrm>
            <a:off x="5857200" y="3810000"/>
            <a:ext cx="3286800" cy="6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VCO Frequency with divisions 32, 64, 128, 256, 512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95" name="Google Shape;195;p24"/>
          <p:cNvSpPr txBox="1"/>
          <p:nvPr/>
        </p:nvSpPr>
        <p:spPr>
          <a:xfrm>
            <a:off x="1748275" y="4663225"/>
            <a:ext cx="52305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8761D"/>
                </a:solidFill>
              </a:rPr>
              <a:t>The 5 controllable clock dividers work properly</a:t>
            </a:r>
            <a:endParaRPr sz="1800">
              <a:solidFill>
                <a:srgbClr val="38761D"/>
              </a:solidFill>
            </a:endParaRPr>
          </a:p>
        </p:txBody>
      </p:sp>
      <p:pic>
        <p:nvPicPr>
          <p:cNvPr id="196" name="Google Shape;196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40900" y="3095462"/>
            <a:ext cx="4493399" cy="1288863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4"/>
          <p:cNvSpPr/>
          <p:nvPr/>
        </p:nvSpPr>
        <p:spPr>
          <a:xfrm>
            <a:off x="265250" y="3098650"/>
            <a:ext cx="975600" cy="4824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VCO/16</a:t>
            </a:r>
            <a:endParaRPr/>
          </a:p>
        </p:txBody>
      </p:sp>
      <p:sp>
        <p:nvSpPr>
          <p:cNvPr id="198" name="Google Shape;198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5"/>
          <p:cNvSpPr txBox="1"/>
          <p:nvPr>
            <p:ph type="title"/>
          </p:nvPr>
        </p:nvSpPr>
        <p:spPr>
          <a:xfrm>
            <a:off x="0" y="0"/>
            <a:ext cx="9144000" cy="57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VCO Results</a:t>
            </a:r>
            <a:endParaRPr b="1"/>
          </a:p>
        </p:txBody>
      </p:sp>
      <p:pic>
        <p:nvPicPr>
          <p:cNvPr id="204" name="Google Shape;204;p25" title="VCO_Control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13275" y="436750"/>
            <a:ext cx="4269975" cy="4270001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25"/>
          <p:cNvSpPr txBox="1"/>
          <p:nvPr/>
        </p:nvSpPr>
        <p:spPr>
          <a:xfrm>
            <a:off x="2822950" y="4632225"/>
            <a:ext cx="4925700" cy="3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</a:rPr>
              <a:t>VCO Frequency Range:  3.2 GHz - 4.04 GHz</a:t>
            </a:r>
            <a:endParaRPr b="1" sz="1800">
              <a:solidFill>
                <a:schemeClr val="dk1"/>
              </a:solidFill>
            </a:endParaRPr>
          </a:p>
        </p:txBody>
      </p:sp>
      <p:sp>
        <p:nvSpPr>
          <p:cNvPr id="206" name="Google Shape;206;p25"/>
          <p:cNvSpPr txBox="1"/>
          <p:nvPr/>
        </p:nvSpPr>
        <p:spPr>
          <a:xfrm>
            <a:off x="0" y="170100"/>
            <a:ext cx="3116100" cy="279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VCO Frequency Controlled By: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sz="1800">
                <a:solidFill>
                  <a:schemeClr val="dk1"/>
                </a:solidFill>
              </a:rPr>
              <a:t>VCO Control Voltage</a:t>
            </a:r>
            <a:endParaRPr sz="1800">
              <a:solidFill>
                <a:schemeClr val="dk1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</a:pPr>
            <a:r>
              <a:rPr lang="en" sz="1800">
                <a:solidFill>
                  <a:schemeClr val="dk1"/>
                </a:solidFill>
              </a:rPr>
              <a:t>Pin on Chip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sz="1800">
                <a:solidFill>
                  <a:schemeClr val="dk1"/>
                </a:solidFill>
              </a:rPr>
              <a:t>Digitally Controlled Capacitors</a:t>
            </a:r>
            <a:endParaRPr sz="1800">
              <a:solidFill>
                <a:schemeClr val="dk1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</a:pPr>
            <a:r>
              <a:rPr lang="en" sz="1800">
                <a:solidFill>
                  <a:schemeClr val="dk1"/>
                </a:solidFill>
              </a:rPr>
              <a:t>SPI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207" name="Google Shape;207;p25"/>
          <p:cNvSpPr txBox="1"/>
          <p:nvPr/>
        </p:nvSpPr>
        <p:spPr>
          <a:xfrm>
            <a:off x="7186650" y="571500"/>
            <a:ext cx="2061000" cy="7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1"/>
                </a:solidFill>
              </a:rPr>
              <a:t>Control Capacitors OFF</a:t>
            </a:r>
            <a:endParaRPr sz="1800">
              <a:solidFill>
                <a:schemeClr val="accent1"/>
              </a:solidFill>
            </a:endParaRPr>
          </a:p>
        </p:txBody>
      </p:sp>
      <p:sp>
        <p:nvSpPr>
          <p:cNvPr id="208" name="Google Shape;208;p25"/>
          <p:cNvSpPr txBox="1"/>
          <p:nvPr/>
        </p:nvSpPr>
        <p:spPr>
          <a:xfrm>
            <a:off x="7411050" y="3077600"/>
            <a:ext cx="1836600" cy="84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Control Capacitors ON</a:t>
            </a:r>
            <a:endParaRPr sz="1800">
              <a:solidFill>
                <a:srgbClr val="FF0000"/>
              </a:solidFill>
            </a:endParaRPr>
          </a:p>
        </p:txBody>
      </p:sp>
      <p:sp>
        <p:nvSpPr>
          <p:cNvPr id="209" name="Google Shape;209;p25"/>
          <p:cNvSpPr txBox="1"/>
          <p:nvPr/>
        </p:nvSpPr>
        <p:spPr>
          <a:xfrm>
            <a:off x="88500" y="3077600"/>
            <a:ext cx="2939100" cy="161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6AA84F"/>
                </a:solidFill>
              </a:rPr>
              <a:t>Controls of VCO work, VCO is Robust</a:t>
            </a:r>
            <a:endParaRPr sz="1800">
              <a:solidFill>
                <a:srgbClr val="6AA84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6AA84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Max Frequency ~ 4GHz, simulation shows 10GHz.</a:t>
            </a:r>
            <a:endParaRPr sz="1800">
              <a:solidFill>
                <a:srgbClr val="FF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 *First divider likely failing</a:t>
            </a:r>
            <a:endParaRPr sz="1800">
              <a:solidFill>
                <a:srgbClr val="FF0000"/>
              </a:solidFill>
            </a:endParaRPr>
          </a:p>
        </p:txBody>
      </p:sp>
      <p:sp>
        <p:nvSpPr>
          <p:cNvPr id="210" name="Google Shape;210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6"/>
          <p:cNvSpPr txBox="1"/>
          <p:nvPr>
            <p:ph type="title"/>
          </p:nvPr>
        </p:nvSpPr>
        <p:spPr>
          <a:xfrm>
            <a:off x="0" y="0"/>
            <a:ext cx="9144000" cy="53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Testing readout with PSEC5</a:t>
            </a:r>
            <a:endParaRPr b="1"/>
          </a:p>
        </p:txBody>
      </p:sp>
      <p:sp>
        <p:nvSpPr>
          <p:cNvPr id="216" name="Google Shape;216;p26"/>
          <p:cNvSpPr txBox="1"/>
          <p:nvPr>
            <p:ph idx="1" type="body"/>
          </p:nvPr>
        </p:nvSpPr>
        <p:spPr>
          <a:xfrm>
            <a:off x="311700" y="530700"/>
            <a:ext cx="8520600" cy="103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Testing bottlenecked by wire bond shorts related to readout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COB has short between </a:t>
            </a:r>
            <a:r>
              <a:rPr lang="en"/>
              <a:t>BufferBias </a:t>
            </a:r>
            <a:r>
              <a:rPr lang="en"/>
              <a:t>←→ GND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PCOB has short between READBIAS1</a:t>
            </a:r>
            <a:r>
              <a:rPr lang="en"/>
              <a:t> ←→ GND</a:t>
            </a:r>
            <a:endParaRPr/>
          </a:p>
        </p:txBody>
      </p:sp>
      <p:pic>
        <p:nvPicPr>
          <p:cNvPr id="217" name="Google Shape;21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88513" y="1660063"/>
            <a:ext cx="3041225" cy="295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42800" y="3741675"/>
            <a:ext cx="1460379" cy="89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26" title="Correction_wirebonding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5400000">
            <a:off x="6775488" y="340010"/>
            <a:ext cx="2720200" cy="2040177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26"/>
          <p:cNvSpPr txBox="1"/>
          <p:nvPr/>
        </p:nvSpPr>
        <p:spPr>
          <a:xfrm>
            <a:off x="4082150" y="4708075"/>
            <a:ext cx="5061900" cy="43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Original wire bonding diagram with short on READBIAS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21" name="Google Shape;221;p26"/>
          <p:cNvSpPr txBox="1"/>
          <p:nvPr/>
        </p:nvSpPr>
        <p:spPr>
          <a:xfrm>
            <a:off x="7196738" y="2720200"/>
            <a:ext cx="1877700" cy="43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Zoom in of wire bonds on COB, short on BufferBias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222" name="Google Shape;222;p26"/>
          <p:cNvSpPr txBox="1"/>
          <p:nvPr/>
        </p:nvSpPr>
        <p:spPr>
          <a:xfrm>
            <a:off x="231325" y="1524000"/>
            <a:ext cx="3557100" cy="227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Readout test ready to be performed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New batch of PSEC5 currently being wirebonded to packages by QP technologies. 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23" name="Google Shape;223;p26"/>
          <p:cNvSpPr txBox="1"/>
          <p:nvPr/>
        </p:nvSpPr>
        <p:spPr>
          <a:xfrm>
            <a:off x="0" y="3796400"/>
            <a:ext cx="4068600" cy="13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93C47D"/>
                </a:solidFill>
              </a:rPr>
              <a:t>Readout and SCA’s ready to be tested, waiting on fixed wire bonds and soldering. ETA for new boards and wire bonds ~ 1-2 weeks</a:t>
            </a:r>
            <a:endParaRPr sz="1800">
              <a:solidFill>
                <a:srgbClr val="93C47D"/>
              </a:solidFill>
            </a:endParaRPr>
          </a:p>
        </p:txBody>
      </p:sp>
      <p:sp>
        <p:nvSpPr>
          <p:cNvPr id="224" name="Google Shape;224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7"/>
          <p:cNvSpPr txBox="1"/>
          <p:nvPr>
            <p:ph type="title"/>
          </p:nvPr>
        </p:nvSpPr>
        <p:spPr>
          <a:xfrm>
            <a:off x="0" y="0"/>
            <a:ext cx="9144000" cy="51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PSEC5 Status/Results + Fixes for PSEC6</a:t>
            </a:r>
            <a:endParaRPr b="1"/>
          </a:p>
        </p:txBody>
      </p:sp>
      <p:sp>
        <p:nvSpPr>
          <p:cNvPr id="230" name="Google Shape;230;p27"/>
          <p:cNvSpPr txBox="1"/>
          <p:nvPr/>
        </p:nvSpPr>
        <p:spPr>
          <a:xfrm>
            <a:off x="1110825" y="833100"/>
            <a:ext cx="1340100" cy="3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6AA84F"/>
                </a:solidFill>
              </a:rPr>
              <a:t>Working</a:t>
            </a:r>
            <a:endParaRPr b="1" sz="1800">
              <a:solidFill>
                <a:srgbClr val="6AA84F"/>
              </a:solidFill>
            </a:endParaRPr>
          </a:p>
        </p:txBody>
      </p:sp>
      <p:sp>
        <p:nvSpPr>
          <p:cNvPr id="231" name="Google Shape;231;p27"/>
          <p:cNvSpPr txBox="1"/>
          <p:nvPr/>
        </p:nvSpPr>
        <p:spPr>
          <a:xfrm>
            <a:off x="5650600" y="833100"/>
            <a:ext cx="2064600" cy="25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0000"/>
                </a:solidFill>
              </a:rPr>
              <a:t>Not Working</a:t>
            </a:r>
            <a:endParaRPr b="1" sz="1800">
              <a:solidFill>
                <a:srgbClr val="FF0000"/>
              </a:solidFill>
            </a:endParaRPr>
          </a:p>
        </p:txBody>
      </p:sp>
      <p:sp>
        <p:nvSpPr>
          <p:cNvPr id="232" name="Google Shape;232;p27"/>
          <p:cNvSpPr txBox="1"/>
          <p:nvPr/>
        </p:nvSpPr>
        <p:spPr>
          <a:xfrm>
            <a:off x="362225" y="1316050"/>
            <a:ext cx="4370700" cy="62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Char char="●"/>
            </a:pPr>
            <a:r>
              <a:rPr lang="en" sz="1500">
                <a:solidFill>
                  <a:schemeClr val="dk2"/>
                </a:solidFill>
              </a:rPr>
              <a:t>Power up with 21.4mW quiescent current</a:t>
            </a:r>
            <a:endParaRPr sz="1500">
              <a:solidFill>
                <a:schemeClr val="dk2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Char char="●"/>
            </a:pPr>
            <a:r>
              <a:rPr lang="en" sz="1500">
                <a:solidFill>
                  <a:schemeClr val="dk2"/>
                </a:solidFill>
              </a:rPr>
              <a:t>SPI communication works</a:t>
            </a:r>
            <a:endParaRPr sz="1500">
              <a:solidFill>
                <a:schemeClr val="dk2"/>
              </a:solidFill>
            </a:endParaRPr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Char char="○"/>
            </a:pPr>
            <a:r>
              <a:rPr lang="en" sz="1500">
                <a:solidFill>
                  <a:schemeClr val="dk2"/>
                </a:solidFill>
              </a:rPr>
              <a:t>Data reading/writing to registers</a:t>
            </a:r>
            <a:endParaRPr sz="1500">
              <a:solidFill>
                <a:schemeClr val="dk2"/>
              </a:solidFill>
            </a:endParaRPr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Char char="○"/>
            </a:pPr>
            <a:r>
              <a:rPr lang="en" sz="1500">
                <a:solidFill>
                  <a:schemeClr val="dk2"/>
                </a:solidFill>
              </a:rPr>
              <a:t>Start command draws current</a:t>
            </a:r>
            <a:endParaRPr sz="1500">
              <a:solidFill>
                <a:schemeClr val="dk2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Char char="●"/>
            </a:pPr>
            <a:r>
              <a:rPr lang="en" sz="1500">
                <a:solidFill>
                  <a:schemeClr val="dk2"/>
                </a:solidFill>
              </a:rPr>
              <a:t>Full Control over VCO works</a:t>
            </a:r>
            <a:endParaRPr sz="1500">
              <a:solidFill>
                <a:schemeClr val="dk2"/>
              </a:solidFill>
            </a:endParaRPr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Char char="○"/>
            </a:pPr>
            <a:r>
              <a:rPr lang="en" sz="1500">
                <a:solidFill>
                  <a:schemeClr val="dk2"/>
                </a:solidFill>
              </a:rPr>
              <a:t>Digitally Controlled Capacitors</a:t>
            </a:r>
            <a:endParaRPr sz="1500">
              <a:solidFill>
                <a:schemeClr val="dk2"/>
              </a:solidFill>
            </a:endParaRPr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Char char="○"/>
            </a:pPr>
            <a:r>
              <a:rPr lang="en" sz="1500">
                <a:solidFill>
                  <a:schemeClr val="dk2"/>
                </a:solidFill>
              </a:rPr>
              <a:t>Tuning voltage from external pin</a:t>
            </a:r>
            <a:endParaRPr sz="1500">
              <a:solidFill>
                <a:schemeClr val="dk2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Char char="●"/>
            </a:pPr>
            <a:r>
              <a:rPr lang="en" sz="1500">
                <a:solidFill>
                  <a:schemeClr val="dk2"/>
                </a:solidFill>
              </a:rPr>
              <a:t>Buffer is assumed to be working as it draws current when biased</a:t>
            </a:r>
            <a:endParaRPr sz="1500">
              <a:solidFill>
                <a:schemeClr val="dk2"/>
              </a:solidFill>
            </a:endParaRPr>
          </a:p>
        </p:txBody>
      </p:sp>
      <p:sp>
        <p:nvSpPr>
          <p:cNvPr id="233" name="Google Shape;233;p27"/>
          <p:cNvSpPr txBox="1"/>
          <p:nvPr/>
        </p:nvSpPr>
        <p:spPr>
          <a:xfrm>
            <a:off x="5179750" y="1261750"/>
            <a:ext cx="3308100" cy="73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Char char="●"/>
            </a:pPr>
            <a:r>
              <a:rPr lang="en" sz="1500">
                <a:solidFill>
                  <a:schemeClr val="dk2"/>
                </a:solidFill>
              </a:rPr>
              <a:t>While VCO controls work, and the VCO is robust, the output frequency is only ~4GHz</a:t>
            </a:r>
            <a:endParaRPr sz="1500">
              <a:solidFill>
                <a:schemeClr val="dk2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Char char="●"/>
            </a:pPr>
            <a:r>
              <a:rPr lang="en" sz="1500">
                <a:solidFill>
                  <a:schemeClr val="dk2"/>
                </a:solidFill>
              </a:rPr>
              <a:t> Wirebond shorts along biases preventing readout</a:t>
            </a:r>
            <a:endParaRPr sz="1500">
              <a:solidFill>
                <a:schemeClr val="dk2"/>
              </a:solidFill>
            </a:endParaRPr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Char char="○"/>
            </a:pPr>
            <a:r>
              <a:rPr lang="en" sz="1500">
                <a:solidFill>
                  <a:schemeClr val="dk2"/>
                </a:solidFill>
              </a:rPr>
              <a:t>New chips are currently being wire bonded with corrected bonding diagram, should be back ~ 1 - 2  weeks</a:t>
            </a:r>
            <a:endParaRPr sz="1500">
              <a:solidFill>
                <a:schemeClr val="dk2"/>
              </a:solidFill>
            </a:endParaRPr>
          </a:p>
        </p:txBody>
      </p:sp>
      <p:sp>
        <p:nvSpPr>
          <p:cNvPr id="234" name="Google Shape;234;p27"/>
          <p:cNvSpPr txBox="1"/>
          <p:nvPr/>
        </p:nvSpPr>
        <p:spPr>
          <a:xfrm>
            <a:off x="0" y="3894425"/>
            <a:ext cx="9144000" cy="3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242424"/>
                </a:solidFill>
              </a:rPr>
              <a:t>Main </a:t>
            </a:r>
            <a:r>
              <a:rPr b="1" lang="en" sz="1800">
                <a:solidFill>
                  <a:srgbClr val="242424"/>
                </a:solidFill>
              </a:rPr>
              <a:t>Fixes for PSEC6</a:t>
            </a:r>
            <a:endParaRPr b="1" sz="1800">
              <a:solidFill>
                <a:srgbClr val="242424"/>
              </a:solidFill>
            </a:endParaRPr>
          </a:p>
        </p:txBody>
      </p:sp>
      <p:sp>
        <p:nvSpPr>
          <p:cNvPr id="235" name="Google Shape;235;p27"/>
          <p:cNvSpPr txBox="1"/>
          <p:nvPr/>
        </p:nvSpPr>
        <p:spPr>
          <a:xfrm>
            <a:off x="362225" y="4220525"/>
            <a:ext cx="8223000" cy="8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New robust clock divider design to keep first division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Revised digital block to make SPI more standard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36" name="Google Shape;236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8"/>
          <p:cNvSpPr txBox="1"/>
          <p:nvPr>
            <p:ph type="title"/>
          </p:nvPr>
        </p:nvSpPr>
        <p:spPr>
          <a:xfrm>
            <a:off x="311750" y="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Design of a </a:t>
            </a:r>
            <a:r>
              <a:rPr b="1" lang="en"/>
              <a:t>Modular Test/Readout System</a:t>
            </a:r>
            <a:endParaRPr b="1"/>
          </a:p>
        </p:txBody>
      </p:sp>
      <p:sp>
        <p:nvSpPr>
          <p:cNvPr id="242" name="Google Shape;242;p28"/>
          <p:cNvSpPr txBox="1"/>
          <p:nvPr/>
        </p:nvSpPr>
        <p:spPr>
          <a:xfrm>
            <a:off x="204975" y="518450"/>
            <a:ext cx="3701400" cy="358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242424"/>
              </a:buClr>
              <a:buSzPts val="1800"/>
              <a:buChar char="●"/>
            </a:pPr>
            <a:r>
              <a:rPr lang="en" sz="1800">
                <a:solidFill>
                  <a:srgbClr val="242424"/>
                </a:solidFill>
              </a:rPr>
              <a:t>FPGA based readout system</a:t>
            </a:r>
            <a:endParaRPr sz="1800">
              <a:solidFill>
                <a:srgbClr val="242424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42424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242424"/>
              </a:buClr>
              <a:buSzPts val="1800"/>
              <a:buChar char="●"/>
            </a:pPr>
            <a:r>
              <a:rPr lang="en" sz="1800">
                <a:solidFill>
                  <a:srgbClr val="242424"/>
                </a:solidFill>
              </a:rPr>
              <a:t>Uses AMD’s Kria K26 - Custom Zynq™ UltraScale+™ MPSoC</a:t>
            </a:r>
            <a:endParaRPr sz="1800">
              <a:solidFill>
                <a:srgbClr val="242424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42424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242424"/>
              </a:buClr>
              <a:buSzPts val="1800"/>
              <a:buChar char="●"/>
            </a:pPr>
            <a:r>
              <a:rPr lang="en" sz="1800">
                <a:solidFill>
                  <a:srgbClr val="242424"/>
                </a:solidFill>
              </a:rPr>
              <a:t>Customizable DUT board </a:t>
            </a:r>
            <a:r>
              <a:rPr lang="en" sz="1800">
                <a:solidFill>
                  <a:srgbClr val="242424"/>
                </a:solidFill>
              </a:rPr>
              <a:t>design</a:t>
            </a:r>
            <a:endParaRPr sz="1800">
              <a:solidFill>
                <a:srgbClr val="242424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42424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242424"/>
              </a:buClr>
              <a:buSzPts val="1800"/>
              <a:buChar char="●"/>
            </a:pPr>
            <a:r>
              <a:rPr lang="en" sz="1800">
                <a:solidFill>
                  <a:srgbClr val="242424"/>
                </a:solidFill>
              </a:rPr>
              <a:t>8 Channel 65MSPS ADC readout to FPGA</a:t>
            </a:r>
            <a:endParaRPr sz="1800">
              <a:solidFill>
                <a:srgbClr val="242424"/>
              </a:solidFill>
            </a:endParaRPr>
          </a:p>
        </p:txBody>
      </p:sp>
      <p:pic>
        <p:nvPicPr>
          <p:cNvPr id="243" name="Google Shape;24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45723" y="949424"/>
            <a:ext cx="5553568" cy="3694895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28"/>
          <p:cNvSpPr/>
          <p:nvPr/>
        </p:nvSpPr>
        <p:spPr>
          <a:xfrm>
            <a:off x="7309651" y="1409933"/>
            <a:ext cx="1737900" cy="2436300"/>
          </a:xfrm>
          <a:prstGeom prst="rect">
            <a:avLst/>
          </a:prstGeom>
          <a:noFill/>
          <a:ln cap="flat" cmpd="sng" w="396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4975" lIns="94975" spcFirstLastPara="1" rIns="94975" wrap="square" tIns="94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54"/>
          </a:p>
        </p:txBody>
      </p:sp>
      <p:sp>
        <p:nvSpPr>
          <p:cNvPr id="245" name="Google Shape;245;p28"/>
          <p:cNvSpPr/>
          <p:nvPr/>
        </p:nvSpPr>
        <p:spPr>
          <a:xfrm>
            <a:off x="4256941" y="1409933"/>
            <a:ext cx="1632600" cy="2436300"/>
          </a:xfrm>
          <a:prstGeom prst="rect">
            <a:avLst/>
          </a:prstGeom>
          <a:noFill/>
          <a:ln cap="flat" cmpd="sng" w="396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4975" lIns="94975" spcFirstLastPara="1" rIns="94975" wrap="square" tIns="94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54"/>
          </a:p>
        </p:txBody>
      </p:sp>
      <p:cxnSp>
        <p:nvCxnSpPr>
          <p:cNvPr id="246" name="Google Shape;246;p28"/>
          <p:cNvCxnSpPr/>
          <p:nvPr/>
        </p:nvCxnSpPr>
        <p:spPr>
          <a:xfrm flipH="1">
            <a:off x="3110775" y="3207150"/>
            <a:ext cx="1603500" cy="13866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47" name="Google Shape;247;p28"/>
          <p:cNvSpPr txBox="1"/>
          <p:nvPr/>
        </p:nvSpPr>
        <p:spPr>
          <a:xfrm>
            <a:off x="1711900" y="4743725"/>
            <a:ext cx="2134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Kria K26 SOM</a:t>
            </a:r>
            <a:endParaRPr sz="1800">
              <a:solidFill>
                <a:schemeClr val="dk2"/>
              </a:solidFill>
            </a:endParaRPr>
          </a:p>
        </p:txBody>
      </p:sp>
      <p:cxnSp>
        <p:nvCxnSpPr>
          <p:cNvPr id="248" name="Google Shape;248;p28"/>
          <p:cNvCxnSpPr/>
          <p:nvPr/>
        </p:nvCxnSpPr>
        <p:spPr>
          <a:xfrm flipH="1">
            <a:off x="6667400" y="3106350"/>
            <a:ext cx="1527000" cy="17286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49" name="Google Shape;249;p28"/>
          <p:cNvSpPr txBox="1"/>
          <p:nvPr/>
        </p:nvSpPr>
        <p:spPr>
          <a:xfrm>
            <a:off x="5457275" y="4743725"/>
            <a:ext cx="2134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DUT Board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50" name="Google Shape;250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9"/>
          <p:cNvSpPr txBox="1"/>
          <p:nvPr>
            <p:ph type="title"/>
          </p:nvPr>
        </p:nvSpPr>
        <p:spPr>
          <a:xfrm>
            <a:off x="0" y="0"/>
            <a:ext cx="9144000" cy="61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Communication To and From FPGA</a:t>
            </a:r>
            <a:endParaRPr b="1"/>
          </a:p>
        </p:txBody>
      </p:sp>
      <p:sp>
        <p:nvSpPr>
          <p:cNvPr id="256" name="Google Shape;256;p29"/>
          <p:cNvSpPr txBox="1"/>
          <p:nvPr>
            <p:ph idx="1" type="body"/>
          </p:nvPr>
        </p:nvSpPr>
        <p:spPr>
          <a:xfrm>
            <a:off x="733700" y="518550"/>
            <a:ext cx="1653600" cy="54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>
                <a:solidFill>
                  <a:srgbClr val="3C78D8"/>
                </a:solidFill>
              </a:rPr>
              <a:t>DUT</a:t>
            </a:r>
            <a:r>
              <a:rPr b="1" lang="en">
                <a:solidFill>
                  <a:srgbClr val="3C78D8"/>
                </a:solidFill>
              </a:rPr>
              <a:t>→ FPGA</a:t>
            </a:r>
            <a:endParaRPr b="1">
              <a:solidFill>
                <a:srgbClr val="3C78D8"/>
              </a:solidFill>
            </a:endParaRPr>
          </a:p>
        </p:txBody>
      </p:sp>
      <p:sp>
        <p:nvSpPr>
          <p:cNvPr id="257" name="Google Shape;257;p29"/>
          <p:cNvSpPr txBox="1"/>
          <p:nvPr>
            <p:ph idx="1" type="body"/>
          </p:nvPr>
        </p:nvSpPr>
        <p:spPr>
          <a:xfrm>
            <a:off x="3949263" y="518550"/>
            <a:ext cx="1653600" cy="54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>
                <a:solidFill>
                  <a:srgbClr val="6AA84F"/>
                </a:solidFill>
              </a:rPr>
              <a:t>FPGA</a:t>
            </a:r>
            <a:r>
              <a:rPr b="1" lang="en">
                <a:solidFill>
                  <a:srgbClr val="6AA84F"/>
                </a:solidFill>
              </a:rPr>
              <a:t> → DUT</a:t>
            </a:r>
            <a:endParaRPr b="1">
              <a:solidFill>
                <a:srgbClr val="6AA84F"/>
              </a:solidFill>
            </a:endParaRPr>
          </a:p>
        </p:txBody>
      </p:sp>
      <p:sp>
        <p:nvSpPr>
          <p:cNvPr id="258" name="Google Shape;258;p29"/>
          <p:cNvSpPr txBox="1"/>
          <p:nvPr>
            <p:ph idx="1" type="body"/>
          </p:nvPr>
        </p:nvSpPr>
        <p:spPr>
          <a:xfrm>
            <a:off x="7068425" y="518550"/>
            <a:ext cx="1653600" cy="54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>
                <a:solidFill>
                  <a:srgbClr val="674EA7"/>
                </a:solidFill>
              </a:rPr>
              <a:t>I/O to Kria</a:t>
            </a:r>
            <a:endParaRPr b="1">
              <a:solidFill>
                <a:srgbClr val="674EA7"/>
              </a:solidFill>
            </a:endParaRPr>
          </a:p>
        </p:txBody>
      </p:sp>
      <p:sp>
        <p:nvSpPr>
          <p:cNvPr id="259" name="Google Shape;259;p29"/>
          <p:cNvSpPr txBox="1"/>
          <p:nvPr/>
        </p:nvSpPr>
        <p:spPr>
          <a:xfrm>
            <a:off x="391275" y="994700"/>
            <a:ext cx="2483700" cy="7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00">
                <a:solidFill>
                  <a:schemeClr val="dk1"/>
                </a:solidFill>
              </a:rPr>
              <a:t>AD9228: Quad, 12-Bit, 65 MSPS </a:t>
            </a:r>
            <a:endParaRPr b="1"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260" name="Google Shape;260;p29"/>
          <p:cNvPicPr preferRelativeResize="0"/>
          <p:nvPr/>
        </p:nvPicPr>
        <p:blipFill rotWithShape="1">
          <a:blip r:embed="rId3">
            <a:alphaModFix/>
          </a:blip>
          <a:srcRect b="0" l="0" r="2018" t="0"/>
          <a:stretch/>
        </p:blipFill>
        <p:spPr>
          <a:xfrm>
            <a:off x="82625" y="1639700"/>
            <a:ext cx="3269201" cy="1635925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29"/>
          <p:cNvSpPr txBox="1"/>
          <p:nvPr/>
        </p:nvSpPr>
        <p:spPr>
          <a:xfrm>
            <a:off x="82625" y="3961800"/>
            <a:ext cx="4016700" cy="11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2x ADC’s = 8 Channles at 65MSPS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119 mW power consumption per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 channel at full 65MSPS readout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262" name="Google Shape;262;p29"/>
          <p:cNvSpPr txBox="1"/>
          <p:nvPr/>
        </p:nvSpPr>
        <p:spPr>
          <a:xfrm>
            <a:off x="3605025" y="994700"/>
            <a:ext cx="2656500" cy="4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222222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LTC2600CGN: 16-Bit DAC</a:t>
            </a:r>
            <a:endParaRPr b="1" sz="1600">
              <a:solidFill>
                <a:srgbClr val="222222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263" name="Google Shape;263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19025" y="1832500"/>
            <a:ext cx="2912898" cy="940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64" name="Google Shape;264;p29"/>
          <p:cNvCxnSpPr/>
          <p:nvPr/>
        </p:nvCxnSpPr>
        <p:spPr>
          <a:xfrm>
            <a:off x="3412125" y="699300"/>
            <a:ext cx="0" cy="4268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65" name="Google Shape;265;p29"/>
          <p:cNvCxnSpPr/>
          <p:nvPr/>
        </p:nvCxnSpPr>
        <p:spPr>
          <a:xfrm>
            <a:off x="6434075" y="699300"/>
            <a:ext cx="0" cy="4268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66" name="Google Shape;266;p29"/>
          <p:cNvSpPr txBox="1"/>
          <p:nvPr/>
        </p:nvSpPr>
        <p:spPr>
          <a:xfrm>
            <a:off x="3605025" y="3961800"/>
            <a:ext cx="2847600" cy="11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Controlled through SPI from FPGA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267" name="Google Shape;267;p29"/>
          <p:cNvSpPr txBox="1"/>
          <p:nvPr/>
        </p:nvSpPr>
        <p:spPr>
          <a:xfrm>
            <a:off x="6536225" y="1060950"/>
            <a:ext cx="2483700" cy="12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4 IO connections to FPGA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b="1" lang="en" sz="1800">
                <a:solidFill>
                  <a:schemeClr val="dk1"/>
                </a:solidFill>
              </a:rPr>
              <a:t>Ethernet</a:t>
            </a:r>
            <a:r>
              <a:rPr lang="en" sz="1800">
                <a:solidFill>
                  <a:schemeClr val="dk2"/>
                </a:solidFill>
              </a:rPr>
              <a:t>: Primary Data Communication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b="1" lang="en" sz="1800">
                <a:solidFill>
                  <a:schemeClr val="dk1"/>
                </a:solidFill>
              </a:rPr>
              <a:t>SD Card</a:t>
            </a:r>
            <a:r>
              <a:rPr lang="en" sz="1800">
                <a:solidFill>
                  <a:schemeClr val="dk2"/>
                </a:solidFill>
              </a:rPr>
              <a:t> → Secondary firmware boot and OS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b="1" lang="en" sz="1800">
                <a:solidFill>
                  <a:schemeClr val="dk1"/>
                </a:solidFill>
              </a:rPr>
              <a:t>JTAG</a:t>
            </a:r>
            <a:r>
              <a:rPr lang="en" sz="1800">
                <a:solidFill>
                  <a:schemeClr val="dk2"/>
                </a:solidFill>
              </a:rPr>
              <a:t>: Debugging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b="1" lang="en" sz="1800">
                <a:solidFill>
                  <a:schemeClr val="dk1"/>
                </a:solidFill>
              </a:rPr>
              <a:t>USB</a:t>
            </a:r>
            <a:r>
              <a:rPr lang="en" sz="1800">
                <a:solidFill>
                  <a:schemeClr val="dk2"/>
                </a:solidFill>
              </a:rPr>
              <a:t>: Extra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68" name="Google Shape;268;p29"/>
          <p:cNvSpPr txBox="1"/>
          <p:nvPr/>
        </p:nvSpPr>
        <p:spPr>
          <a:xfrm>
            <a:off x="167875" y="3275625"/>
            <a:ext cx="3098700" cy="2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Schematic of AD9228 in KiCad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69" name="Google Shape;269;p29"/>
          <p:cNvSpPr txBox="1"/>
          <p:nvPr/>
        </p:nvSpPr>
        <p:spPr>
          <a:xfrm>
            <a:off x="3631150" y="2779050"/>
            <a:ext cx="2583900" cy="1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Schematic of LTC2600CGN#PBF in KiCad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270" name="Google Shape;270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0"/>
          <p:cNvSpPr txBox="1"/>
          <p:nvPr>
            <p:ph type="title"/>
          </p:nvPr>
        </p:nvSpPr>
        <p:spPr>
          <a:xfrm>
            <a:off x="0" y="0"/>
            <a:ext cx="9144000" cy="53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Layout + Full Connection Scheme</a:t>
            </a:r>
            <a:endParaRPr b="1"/>
          </a:p>
        </p:txBody>
      </p:sp>
      <p:sp>
        <p:nvSpPr>
          <p:cNvPr id="276" name="Google Shape;276;p30"/>
          <p:cNvSpPr txBox="1"/>
          <p:nvPr>
            <p:ph idx="1" type="body"/>
          </p:nvPr>
        </p:nvSpPr>
        <p:spPr>
          <a:xfrm>
            <a:off x="125900" y="217025"/>
            <a:ext cx="2218500" cy="305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b="1" lang="en">
                <a:solidFill>
                  <a:schemeClr val="dk1"/>
                </a:solidFill>
              </a:rPr>
              <a:t>Connections</a:t>
            </a:r>
            <a:endParaRPr b="1"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b="1" lang="en">
                <a:solidFill>
                  <a:schemeClr val="dk1"/>
                </a:solidFill>
              </a:rPr>
              <a:t>DUT Card</a:t>
            </a:r>
            <a:endParaRPr b="1"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b="1" lang="en">
                <a:solidFill>
                  <a:schemeClr val="dk1"/>
                </a:solidFill>
              </a:rPr>
              <a:t>Power Plug</a:t>
            </a:r>
            <a:endParaRPr b="1"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b="1" lang="en">
                <a:solidFill>
                  <a:schemeClr val="dk1"/>
                </a:solidFill>
              </a:rPr>
              <a:t>5V Fan</a:t>
            </a:r>
            <a:endParaRPr b="1"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b="1" lang="en">
                <a:solidFill>
                  <a:schemeClr val="dk1"/>
                </a:solidFill>
              </a:rPr>
              <a:t>I/O to Kria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b="1" lang="en">
                <a:solidFill>
                  <a:schemeClr val="dk1"/>
                </a:solidFill>
              </a:rPr>
              <a:t>Dimensions</a:t>
            </a:r>
            <a:endParaRPr b="1"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b="1" lang="en">
                <a:solidFill>
                  <a:schemeClr val="dk1"/>
                </a:solidFill>
              </a:rPr>
              <a:t>1.6mm </a:t>
            </a:r>
            <a:endParaRPr b="1"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b="1" lang="en">
                <a:solidFill>
                  <a:schemeClr val="dk1"/>
                </a:solidFill>
              </a:rPr>
              <a:t>10 Layers</a:t>
            </a:r>
            <a:endParaRPr b="1"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b="1" lang="en">
                <a:solidFill>
                  <a:schemeClr val="dk1"/>
                </a:solidFill>
              </a:rPr>
              <a:t>197 x 130mm</a:t>
            </a:r>
            <a:endParaRPr b="1"/>
          </a:p>
        </p:txBody>
      </p:sp>
      <p:pic>
        <p:nvPicPr>
          <p:cNvPr id="277" name="Google Shape;277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40850" y="465950"/>
            <a:ext cx="6408948" cy="4211600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30"/>
          <p:cNvSpPr txBox="1"/>
          <p:nvPr/>
        </p:nvSpPr>
        <p:spPr>
          <a:xfrm>
            <a:off x="4075250" y="4738375"/>
            <a:ext cx="3629100" cy="32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Control Board V1 Layout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279" name="Google Shape;279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1"/>
          <p:cNvSpPr txBox="1"/>
          <p:nvPr>
            <p:ph type="title"/>
          </p:nvPr>
        </p:nvSpPr>
        <p:spPr>
          <a:xfrm>
            <a:off x="311700" y="-781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2820"/>
              <a:t>Readout System Typical</a:t>
            </a:r>
            <a:r>
              <a:rPr b="1" lang="en" sz="2820"/>
              <a:t> Power Consumption</a:t>
            </a:r>
            <a:endParaRPr b="1" sz="2820"/>
          </a:p>
        </p:txBody>
      </p:sp>
      <p:graphicFrame>
        <p:nvGraphicFramePr>
          <p:cNvPr id="285" name="Google Shape;285;p31"/>
          <p:cNvGraphicFramePr/>
          <p:nvPr/>
        </p:nvGraphicFramePr>
        <p:xfrm>
          <a:off x="952500" y="49451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{A2F92D16-B1E3-4BFB-9DFC-A9F5EE84B59B}</a:tableStyleId>
              </a:tblPr>
              <a:tblGrid>
                <a:gridCol w="2413000"/>
                <a:gridCol w="2413000"/>
                <a:gridCol w="24130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/>
                        <a:t>Location</a:t>
                      </a:r>
                      <a:endParaRPr sz="2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/>
                        <a:t>Device</a:t>
                      </a:r>
                      <a:endParaRPr sz="2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/>
                        <a:t>Typ, Max 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/>
                        <a:t>power consumption</a:t>
                      </a:r>
                      <a:endParaRPr sz="2000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Control Board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FPGA (Kria K26)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7.5 W (typical) 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100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Control Board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External ADC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119 mW x 8 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100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Control Board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ADC LDO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60 mW x 8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DUT Board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PSEC5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 ~ 20mW x 8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Total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~ 9-10 Watts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286" name="Google Shape;286;p31"/>
          <p:cNvSpPr txBox="1"/>
          <p:nvPr/>
        </p:nvSpPr>
        <p:spPr>
          <a:xfrm>
            <a:off x="3056725" y="3267950"/>
            <a:ext cx="3815700" cy="39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solidFill>
                  <a:schemeClr val="dk1"/>
                </a:solidFill>
              </a:rPr>
              <a:t>Main Power Drawing Devices</a:t>
            </a:r>
            <a:endParaRPr i="1" sz="1800">
              <a:solidFill>
                <a:schemeClr val="dk1"/>
              </a:solidFill>
            </a:endParaRPr>
          </a:p>
        </p:txBody>
      </p:sp>
      <p:sp>
        <p:nvSpPr>
          <p:cNvPr id="287" name="Google Shape;287;p31"/>
          <p:cNvSpPr txBox="1"/>
          <p:nvPr/>
        </p:nvSpPr>
        <p:spPr>
          <a:xfrm>
            <a:off x="311700" y="3523625"/>
            <a:ext cx="8129700" cy="15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-"/>
            </a:pPr>
            <a:r>
              <a:rPr b="1" lang="en" sz="1800">
                <a:solidFill>
                  <a:schemeClr val="dk2"/>
                </a:solidFill>
              </a:rPr>
              <a:t>Power is distributed from 2 buck regulators (5V and 2.5V) into LDO’s at desired voltages</a:t>
            </a:r>
            <a:endParaRPr b="1" sz="18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Char char="-"/>
            </a:pPr>
            <a:r>
              <a:rPr b="1" lang="en" sz="1800">
                <a:solidFill>
                  <a:schemeClr val="dk2"/>
                </a:solidFill>
              </a:rPr>
              <a:t>DUT Boardhas its own power rails</a:t>
            </a:r>
            <a:endParaRPr b="1" sz="1800">
              <a:solidFill>
                <a:schemeClr val="dk2"/>
              </a:solidFill>
            </a:endParaRPr>
          </a:p>
        </p:txBody>
      </p:sp>
      <p:sp>
        <p:nvSpPr>
          <p:cNvPr id="288" name="Google Shape;288;p31"/>
          <p:cNvSpPr/>
          <p:nvPr/>
        </p:nvSpPr>
        <p:spPr>
          <a:xfrm>
            <a:off x="792500" y="4274050"/>
            <a:ext cx="1633800" cy="555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Power Connector</a:t>
            </a:r>
            <a:endParaRPr b="1"/>
          </a:p>
        </p:txBody>
      </p:sp>
      <p:sp>
        <p:nvSpPr>
          <p:cNvPr id="289" name="Google Shape;289;p31"/>
          <p:cNvSpPr/>
          <p:nvPr/>
        </p:nvSpPr>
        <p:spPr>
          <a:xfrm>
            <a:off x="3114100" y="3952700"/>
            <a:ext cx="1078800" cy="414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2.7V Buck</a:t>
            </a:r>
            <a:endParaRPr b="1"/>
          </a:p>
        </p:txBody>
      </p:sp>
      <p:sp>
        <p:nvSpPr>
          <p:cNvPr id="290" name="Google Shape;290;p31"/>
          <p:cNvSpPr/>
          <p:nvPr/>
        </p:nvSpPr>
        <p:spPr>
          <a:xfrm>
            <a:off x="3114100" y="4391175"/>
            <a:ext cx="1078800" cy="481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5.0V Buck</a:t>
            </a:r>
            <a:endParaRPr b="1"/>
          </a:p>
        </p:txBody>
      </p:sp>
      <p:cxnSp>
        <p:nvCxnSpPr>
          <p:cNvPr id="291" name="Google Shape;291;p31"/>
          <p:cNvCxnSpPr>
            <a:stCxn id="288" idx="3"/>
            <a:endCxn id="289" idx="1"/>
          </p:cNvCxnSpPr>
          <p:nvPr/>
        </p:nvCxnSpPr>
        <p:spPr>
          <a:xfrm flipH="1" rot="10800000">
            <a:off x="2426300" y="4160050"/>
            <a:ext cx="687900" cy="391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92" name="Google Shape;292;p31"/>
          <p:cNvCxnSpPr>
            <a:stCxn id="288" idx="3"/>
            <a:endCxn id="290" idx="1"/>
          </p:cNvCxnSpPr>
          <p:nvPr/>
        </p:nvCxnSpPr>
        <p:spPr>
          <a:xfrm>
            <a:off x="2426300" y="4551550"/>
            <a:ext cx="687900" cy="80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93" name="Google Shape;293;p31"/>
          <p:cNvSpPr/>
          <p:nvPr/>
        </p:nvSpPr>
        <p:spPr>
          <a:xfrm>
            <a:off x="4708750" y="3961375"/>
            <a:ext cx="1805700" cy="39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LDO’s (1.2-2.5V)</a:t>
            </a:r>
            <a:endParaRPr/>
          </a:p>
        </p:txBody>
      </p:sp>
      <p:sp>
        <p:nvSpPr>
          <p:cNvPr id="294" name="Google Shape;294;p31"/>
          <p:cNvSpPr/>
          <p:nvPr/>
        </p:nvSpPr>
        <p:spPr>
          <a:xfrm>
            <a:off x="4708750" y="4395850"/>
            <a:ext cx="1805700" cy="39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LDO’s (3.3-5.0)</a:t>
            </a:r>
            <a:endParaRPr/>
          </a:p>
        </p:txBody>
      </p:sp>
      <p:cxnSp>
        <p:nvCxnSpPr>
          <p:cNvPr id="295" name="Google Shape;295;p31"/>
          <p:cNvCxnSpPr>
            <a:stCxn id="289" idx="3"/>
            <a:endCxn id="293" idx="1"/>
          </p:cNvCxnSpPr>
          <p:nvPr/>
        </p:nvCxnSpPr>
        <p:spPr>
          <a:xfrm flipH="1" rot="10800000">
            <a:off x="4192900" y="4157000"/>
            <a:ext cx="516000" cy="3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96" name="Google Shape;296;p31"/>
          <p:cNvCxnSpPr>
            <a:stCxn id="290" idx="3"/>
            <a:endCxn id="294" idx="1"/>
          </p:cNvCxnSpPr>
          <p:nvPr/>
        </p:nvCxnSpPr>
        <p:spPr>
          <a:xfrm flipH="1" rot="10800000">
            <a:off x="4192900" y="4591575"/>
            <a:ext cx="516000" cy="40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97" name="Google Shape;297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2"/>
          <p:cNvSpPr txBox="1"/>
          <p:nvPr>
            <p:ph type="title"/>
          </p:nvPr>
        </p:nvSpPr>
        <p:spPr>
          <a:xfrm>
            <a:off x="0" y="0"/>
            <a:ext cx="9144000" cy="54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Next Steps</a:t>
            </a:r>
            <a:endParaRPr b="1"/>
          </a:p>
        </p:txBody>
      </p:sp>
      <p:sp>
        <p:nvSpPr>
          <p:cNvPr id="303" name="Google Shape;303;p32"/>
          <p:cNvSpPr txBox="1"/>
          <p:nvPr>
            <p:ph idx="1" type="body"/>
          </p:nvPr>
        </p:nvSpPr>
        <p:spPr>
          <a:xfrm>
            <a:off x="107600" y="544200"/>
            <a:ext cx="90363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Broaden scope of readout system to fit future use with PSEC6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Develop firmware for readout system in Vivado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Test functionality of PSEC6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Integrate system with PSEC6 and LAPPD’s for readout at FTBF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Work on calibration and readout software for </a:t>
            </a:r>
            <a:r>
              <a:rPr lang="en">
                <a:solidFill>
                  <a:schemeClr val="dk1"/>
                </a:solidFill>
              </a:rPr>
              <a:t>waveform</a:t>
            </a:r>
            <a:r>
              <a:rPr lang="en">
                <a:solidFill>
                  <a:schemeClr val="dk1"/>
                </a:solidFill>
              </a:rPr>
              <a:t> reconstruction</a:t>
            </a:r>
            <a:endParaRPr>
              <a:solidFill>
                <a:schemeClr val="dk1"/>
              </a:solidFill>
            </a:endParaRPr>
          </a:p>
        </p:txBody>
      </p:sp>
      <p:cxnSp>
        <p:nvCxnSpPr>
          <p:cNvPr id="304" name="Google Shape;304;p32"/>
          <p:cNvCxnSpPr/>
          <p:nvPr/>
        </p:nvCxnSpPr>
        <p:spPr>
          <a:xfrm>
            <a:off x="179925" y="3502432"/>
            <a:ext cx="33279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05" name="Google Shape;305;p32"/>
          <p:cNvSpPr/>
          <p:nvPr/>
        </p:nvSpPr>
        <p:spPr>
          <a:xfrm>
            <a:off x="2170375" y="3110700"/>
            <a:ext cx="325500" cy="11214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306" name="Google Shape;306;p32"/>
          <p:cNvSpPr txBox="1"/>
          <p:nvPr/>
        </p:nvSpPr>
        <p:spPr>
          <a:xfrm>
            <a:off x="2574324" y="3116633"/>
            <a:ext cx="988800" cy="33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Beam</a:t>
            </a:r>
            <a:endParaRPr sz="1800">
              <a:solidFill>
                <a:schemeClr val="dk2"/>
              </a:solidFill>
            </a:endParaRPr>
          </a:p>
        </p:txBody>
      </p:sp>
      <p:cxnSp>
        <p:nvCxnSpPr>
          <p:cNvPr id="307" name="Google Shape;307;p32"/>
          <p:cNvCxnSpPr>
            <a:stCxn id="305" idx="2"/>
          </p:cNvCxnSpPr>
          <p:nvPr/>
        </p:nvCxnSpPr>
        <p:spPr>
          <a:xfrm>
            <a:off x="2333125" y="4232100"/>
            <a:ext cx="18000" cy="240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08" name="Google Shape;308;p32"/>
          <p:cNvSpPr/>
          <p:nvPr/>
        </p:nvSpPr>
        <p:spPr>
          <a:xfrm>
            <a:off x="1175572" y="4352648"/>
            <a:ext cx="1688100" cy="771600"/>
          </a:xfrm>
          <a:prstGeom prst="rect">
            <a:avLst/>
          </a:prstGeom>
          <a:solidFill>
            <a:srgbClr val="6AA84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highlight>
                  <a:srgbClr val="6AA84F"/>
                </a:highlight>
              </a:rPr>
              <a:t>Readout System with PSEC6</a:t>
            </a:r>
            <a:endParaRPr sz="1400">
              <a:highlight>
                <a:srgbClr val="6AA84F"/>
              </a:highlight>
            </a:endParaRPr>
          </a:p>
        </p:txBody>
      </p:sp>
      <p:cxnSp>
        <p:nvCxnSpPr>
          <p:cNvPr id="309" name="Google Shape;309;p32"/>
          <p:cNvCxnSpPr>
            <a:stCxn id="308" idx="3"/>
          </p:cNvCxnSpPr>
          <p:nvPr/>
        </p:nvCxnSpPr>
        <p:spPr>
          <a:xfrm>
            <a:off x="2863672" y="4738448"/>
            <a:ext cx="6870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10" name="Google Shape;310;p32"/>
          <p:cNvSpPr/>
          <p:nvPr/>
        </p:nvSpPr>
        <p:spPr>
          <a:xfrm>
            <a:off x="3507821" y="4352647"/>
            <a:ext cx="1362300" cy="8079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Software</a:t>
            </a:r>
            <a:endParaRPr sz="1400"/>
          </a:p>
        </p:txBody>
      </p:sp>
      <p:cxnSp>
        <p:nvCxnSpPr>
          <p:cNvPr id="311" name="Google Shape;311;p32"/>
          <p:cNvCxnSpPr>
            <a:stCxn id="310" idx="3"/>
          </p:cNvCxnSpPr>
          <p:nvPr/>
        </p:nvCxnSpPr>
        <p:spPr>
          <a:xfrm>
            <a:off x="4870121" y="4756597"/>
            <a:ext cx="5187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12" name="Google Shape;312;p32"/>
          <p:cNvSpPr/>
          <p:nvPr/>
        </p:nvSpPr>
        <p:spPr>
          <a:xfrm>
            <a:off x="5388826" y="4292950"/>
            <a:ext cx="1650300" cy="891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Reconstructed Waveforms</a:t>
            </a:r>
            <a:endParaRPr sz="1400"/>
          </a:p>
        </p:txBody>
      </p:sp>
      <p:sp>
        <p:nvSpPr>
          <p:cNvPr id="313" name="Google Shape;313;p32"/>
          <p:cNvSpPr/>
          <p:nvPr/>
        </p:nvSpPr>
        <p:spPr>
          <a:xfrm>
            <a:off x="1386475" y="3116625"/>
            <a:ext cx="325500" cy="11214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314" name="Google Shape;314;p32"/>
          <p:cNvSpPr txBox="1"/>
          <p:nvPr/>
        </p:nvSpPr>
        <p:spPr>
          <a:xfrm>
            <a:off x="1464925" y="2784800"/>
            <a:ext cx="1109400" cy="21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LAPPDs</a:t>
            </a:r>
            <a:endParaRPr sz="1800">
              <a:solidFill>
                <a:schemeClr val="dk2"/>
              </a:solidFill>
            </a:endParaRPr>
          </a:p>
        </p:txBody>
      </p:sp>
      <p:cxnSp>
        <p:nvCxnSpPr>
          <p:cNvPr id="315" name="Google Shape;315;p32"/>
          <p:cNvCxnSpPr/>
          <p:nvPr/>
        </p:nvCxnSpPr>
        <p:spPr>
          <a:xfrm>
            <a:off x="1549225" y="4240950"/>
            <a:ext cx="0" cy="217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16" name="Google Shape;316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3"/>
          <p:cNvSpPr txBox="1"/>
          <p:nvPr>
            <p:ph type="title"/>
          </p:nvPr>
        </p:nvSpPr>
        <p:spPr>
          <a:xfrm>
            <a:off x="0" y="2167250"/>
            <a:ext cx="9144000" cy="6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3020"/>
              <a:t>Thank you for listening!</a:t>
            </a:r>
            <a:endParaRPr b="1" sz="3020"/>
          </a:p>
        </p:txBody>
      </p:sp>
      <p:pic>
        <p:nvPicPr>
          <p:cNvPr id="322" name="Google Shape;322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0575" y="3112250"/>
            <a:ext cx="2031250" cy="203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40700" y="3882350"/>
            <a:ext cx="2203300" cy="1261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33"/>
          <p:cNvPicPr preferRelativeResize="0"/>
          <p:nvPr/>
        </p:nvPicPr>
        <p:blipFill rotWithShape="1">
          <a:blip r:embed="rId5">
            <a:alphaModFix/>
          </a:blip>
          <a:srcRect b="43333" l="0" r="0" t="0"/>
          <a:stretch/>
        </p:blipFill>
        <p:spPr>
          <a:xfrm>
            <a:off x="2449863" y="4079410"/>
            <a:ext cx="4244275" cy="1064090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Additional Slides</a:t>
            </a:r>
            <a:endParaRPr/>
          </a:p>
        </p:txBody>
      </p:sp>
      <p:sp>
        <p:nvSpPr>
          <p:cNvPr id="331" name="Google Shape;331;p3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5"/>
          <p:cNvSpPr txBox="1"/>
          <p:nvPr>
            <p:ph type="title"/>
          </p:nvPr>
        </p:nvSpPr>
        <p:spPr>
          <a:xfrm>
            <a:off x="0" y="0"/>
            <a:ext cx="9144000" cy="63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Clock Divider Fix in PSEC6</a:t>
            </a:r>
            <a:endParaRPr/>
          </a:p>
        </p:txBody>
      </p:sp>
      <p:sp>
        <p:nvSpPr>
          <p:cNvPr id="338" name="Google Shape;338;p35"/>
          <p:cNvSpPr txBox="1"/>
          <p:nvPr>
            <p:ph idx="1" type="body"/>
          </p:nvPr>
        </p:nvSpPr>
        <p:spPr>
          <a:xfrm>
            <a:off x="203200" y="549625"/>
            <a:ext cx="8520600" cy="202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VCO was being used as single ended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LC VCO’s rarely fail, and typically do so by a little, not over half the frequency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Potential Power limiting on the layout of the power rail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Further simulation showed 1st divider failing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New Design uses power hungry but robust first divider with a CMOS → CML → CMOS buffer and is very robust</a:t>
            </a:r>
            <a:endParaRPr/>
          </a:p>
        </p:txBody>
      </p:sp>
      <p:pic>
        <p:nvPicPr>
          <p:cNvPr id="339" name="Google Shape;339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1133" y="3318000"/>
            <a:ext cx="6804741" cy="1825501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35"/>
          <p:cNvSpPr txBox="1"/>
          <p:nvPr/>
        </p:nvSpPr>
        <p:spPr>
          <a:xfrm>
            <a:off x="913900" y="2966650"/>
            <a:ext cx="7099200" cy="40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For a more detailed talk about the main upgrades with PSEC6 see: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341" name="Google Shape;341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36"/>
          <p:cNvSpPr txBox="1"/>
          <p:nvPr>
            <p:ph type="title"/>
          </p:nvPr>
        </p:nvSpPr>
        <p:spPr>
          <a:xfrm>
            <a:off x="0" y="0"/>
            <a:ext cx="9144000" cy="6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Shorts preventing Readout</a:t>
            </a:r>
            <a:endParaRPr>
              <a:highlight>
                <a:srgbClr val="EA9999"/>
              </a:highlight>
            </a:endParaRPr>
          </a:p>
        </p:txBody>
      </p:sp>
      <p:pic>
        <p:nvPicPr>
          <p:cNvPr id="347" name="Google Shape;347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9475" y="1023225"/>
            <a:ext cx="2806243" cy="2928050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36"/>
          <p:cNvSpPr txBox="1"/>
          <p:nvPr/>
        </p:nvSpPr>
        <p:spPr>
          <a:xfrm>
            <a:off x="397875" y="566675"/>
            <a:ext cx="3400200" cy="33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2"/>
                </a:solidFill>
              </a:rPr>
              <a:t>Readout Buffer Schematic</a:t>
            </a:r>
            <a:endParaRPr b="1" sz="1800">
              <a:solidFill>
                <a:schemeClr val="dk2"/>
              </a:solidFill>
            </a:endParaRPr>
          </a:p>
        </p:txBody>
      </p:sp>
      <p:pic>
        <p:nvPicPr>
          <p:cNvPr id="349" name="Google Shape;349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59872" y="1023225"/>
            <a:ext cx="2072053" cy="2571624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p36"/>
          <p:cNvSpPr txBox="1"/>
          <p:nvPr/>
        </p:nvSpPr>
        <p:spPr>
          <a:xfrm>
            <a:off x="5409250" y="566675"/>
            <a:ext cx="3400200" cy="33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2"/>
                </a:solidFill>
              </a:rPr>
              <a:t>Signal</a:t>
            </a:r>
            <a:r>
              <a:rPr b="1" lang="en" sz="1800">
                <a:solidFill>
                  <a:schemeClr val="dk2"/>
                </a:solidFill>
              </a:rPr>
              <a:t> Buffer Schematic</a:t>
            </a:r>
            <a:endParaRPr b="1" sz="1800">
              <a:solidFill>
                <a:schemeClr val="dk2"/>
              </a:solidFill>
            </a:endParaRPr>
          </a:p>
        </p:txBody>
      </p:sp>
      <p:sp>
        <p:nvSpPr>
          <p:cNvPr id="351" name="Google Shape;351;p36"/>
          <p:cNvSpPr txBox="1"/>
          <p:nvPr/>
        </p:nvSpPr>
        <p:spPr>
          <a:xfrm>
            <a:off x="239475" y="3951275"/>
            <a:ext cx="4149300" cy="10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Readbias1 Grounded = V_signal HIGH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Loses</a:t>
            </a:r>
            <a:r>
              <a:rPr lang="en" sz="1800">
                <a:solidFill>
                  <a:schemeClr val="dk2"/>
                </a:solidFill>
              </a:rPr>
              <a:t> signal, bad for 2.5V source follower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352" name="Google Shape;352;p36"/>
          <p:cNvSpPr txBox="1"/>
          <p:nvPr/>
        </p:nvSpPr>
        <p:spPr>
          <a:xfrm>
            <a:off x="5166425" y="3951275"/>
            <a:ext cx="3558600" cy="10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Buffbias Grounded = V_signal floating, can’t drive SCA 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353" name="Google Shape;353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diagram of a computer&#10;&#10;Description automatically generated" id="358" name="Google Shape;358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36280" y="0"/>
            <a:ext cx="700772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37"/>
          <p:cNvSpPr txBox="1"/>
          <p:nvPr/>
        </p:nvSpPr>
        <p:spPr>
          <a:xfrm>
            <a:off x="0" y="0"/>
            <a:ext cx="2043600" cy="33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PSEC5 Functional Block Diagram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360" name="Google Shape;360;p3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38"/>
          <p:cNvSpPr txBox="1"/>
          <p:nvPr>
            <p:ph type="title"/>
          </p:nvPr>
        </p:nvSpPr>
        <p:spPr>
          <a:xfrm>
            <a:off x="0" y="0"/>
            <a:ext cx="9144000" cy="56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Differences </a:t>
            </a:r>
            <a:r>
              <a:rPr b="1" lang="en"/>
              <a:t>Between</a:t>
            </a:r>
            <a:r>
              <a:rPr b="1" lang="en"/>
              <a:t> PSEC4 and PSEC5</a:t>
            </a:r>
            <a:endParaRPr b="1"/>
          </a:p>
        </p:txBody>
      </p:sp>
      <p:sp>
        <p:nvSpPr>
          <p:cNvPr id="366" name="Google Shape;366;p38"/>
          <p:cNvSpPr txBox="1"/>
          <p:nvPr>
            <p:ph idx="1" type="body"/>
          </p:nvPr>
        </p:nvSpPr>
        <p:spPr>
          <a:xfrm>
            <a:off x="311700" y="790775"/>
            <a:ext cx="8520600" cy="245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PSEC4 uses a DLL</a:t>
            </a:r>
            <a:endParaRPr/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Input clock for sampling frequency, no VCO</a:t>
            </a:r>
            <a:endParaRPr/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PSEC4 max sampling rate of 10 GSPS (40 MHz input clock)</a:t>
            </a:r>
            <a:endParaRPr/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PSEC4 uses a ring buffer to </a:t>
            </a:r>
            <a:r>
              <a:rPr lang="en"/>
              <a:t>continuously</a:t>
            </a:r>
            <a:r>
              <a:rPr lang="en"/>
              <a:t> sample a 256 cap SCA</a:t>
            </a:r>
            <a:endParaRPr/>
          </a:p>
        </p:txBody>
      </p:sp>
      <p:sp>
        <p:nvSpPr>
          <p:cNvPr id="367" name="Google Shape;367;p3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39"/>
          <p:cNvSpPr txBox="1"/>
          <p:nvPr>
            <p:ph type="title"/>
          </p:nvPr>
        </p:nvSpPr>
        <p:spPr>
          <a:xfrm>
            <a:off x="0" y="0"/>
            <a:ext cx="9144000" cy="59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SCA Readout Procedure</a:t>
            </a:r>
            <a:endParaRPr b="1"/>
          </a:p>
        </p:txBody>
      </p:sp>
      <p:sp>
        <p:nvSpPr>
          <p:cNvPr id="373" name="Google Shape;373;p39"/>
          <p:cNvSpPr txBox="1"/>
          <p:nvPr>
            <p:ph idx="1" type="body"/>
          </p:nvPr>
        </p:nvSpPr>
        <p:spPr>
          <a:xfrm>
            <a:off x="111600" y="739450"/>
            <a:ext cx="3975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dk1"/>
                </a:solidFill>
              </a:rPr>
              <a:t>Test conditions</a:t>
            </a:r>
            <a:endParaRPr sz="1400" u="sng">
              <a:solidFill>
                <a:schemeClr val="dk1"/>
              </a:solidFill>
              <a:latin typeface="Aptos"/>
              <a:ea typeface="Aptos"/>
              <a:cs typeface="Aptos"/>
              <a:sym typeface="Aptos"/>
            </a:endParaRPr>
          </a:p>
          <a:p>
            <a:pPr indent="-317500" lvl="0" marL="457200" rtl="0" algn="l">
              <a:lnSpc>
                <a:spcPct val="12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ptos"/>
              <a:buChar char="●"/>
            </a:pPr>
            <a:r>
              <a:rPr lang="en" sz="1400">
                <a:solidFill>
                  <a:schemeClr val="dk1"/>
                </a:solidFill>
                <a:latin typeface="Aptos"/>
                <a:ea typeface="Aptos"/>
                <a:cs typeface="Aptos"/>
                <a:sym typeface="Aptos"/>
              </a:rPr>
              <a:t>Set Disc. thresh to 700mV.</a:t>
            </a:r>
            <a:endParaRPr sz="1400">
              <a:solidFill>
                <a:schemeClr val="dk1"/>
              </a:solidFill>
              <a:latin typeface="Aptos"/>
              <a:ea typeface="Aptos"/>
              <a:cs typeface="Aptos"/>
              <a:sym typeface="Aptos"/>
            </a:endParaRPr>
          </a:p>
          <a:p>
            <a:pPr indent="-317500" lvl="0" marL="4572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ptos"/>
              <a:buChar char="●"/>
            </a:pPr>
            <a:r>
              <a:rPr lang="en" sz="1400">
                <a:solidFill>
                  <a:schemeClr val="dk1"/>
                </a:solidFill>
                <a:latin typeface="Aptos"/>
                <a:ea typeface="Aptos"/>
                <a:cs typeface="Aptos"/>
                <a:sym typeface="Aptos"/>
              </a:rPr>
              <a:t>Set Disc. Bias and input buffer Vbias to 490mV </a:t>
            </a:r>
            <a:endParaRPr sz="1400">
              <a:solidFill>
                <a:schemeClr val="dk1"/>
              </a:solidFill>
              <a:latin typeface="Aptos"/>
              <a:ea typeface="Aptos"/>
              <a:cs typeface="Aptos"/>
              <a:sym typeface="Aptos"/>
            </a:endParaRPr>
          </a:p>
          <a:p>
            <a:pPr indent="-317500" lvl="0" marL="4572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ptos"/>
              <a:buChar char="●"/>
            </a:pPr>
            <a:r>
              <a:rPr lang="en" sz="1400">
                <a:solidFill>
                  <a:schemeClr val="dk1"/>
                </a:solidFill>
                <a:latin typeface="Aptos"/>
                <a:ea typeface="Aptos"/>
                <a:cs typeface="Aptos"/>
                <a:sym typeface="Aptos"/>
              </a:rPr>
              <a:t>Set Readbias1 to 600mV</a:t>
            </a:r>
            <a:endParaRPr sz="1400">
              <a:solidFill>
                <a:schemeClr val="dk1"/>
              </a:solidFill>
              <a:latin typeface="Aptos"/>
              <a:ea typeface="Aptos"/>
              <a:cs typeface="Aptos"/>
              <a:sym typeface="Aptos"/>
            </a:endParaRPr>
          </a:p>
          <a:p>
            <a:pPr indent="-317500" lvl="0" marL="4572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ptos"/>
              <a:buChar char="●"/>
            </a:pPr>
            <a:r>
              <a:rPr lang="en" sz="1400">
                <a:solidFill>
                  <a:schemeClr val="dk1"/>
                </a:solidFill>
                <a:latin typeface="Aptos"/>
                <a:ea typeface="Aptos"/>
                <a:cs typeface="Aptos"/>
                <a:sym typeface="Aptos"/>
              </a:rPr>
              <a:t>Set Readbias2 to 1.4V</a:t>
            </a:r>
            <a:endParaRPr sz="1400">
              <a:solidFill>
                <a:schemeClr val="dk1"/>
              </a:solidFill>
              <a:latin typeface="Aptos"/>
              <a:ea typeface="Aptos"/>
              <a:cs typeface="Aptos"/>
              <a:sym typeface="Aptos"/>
            </a:endParaRPr>
          </a:p>
          <a:p>
            <a:pPr indent="-317500" lvl="0" marL="4572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ptos"/>
              <a:buChar char="●"/>
            </a:pPr>
            <a:r>
              <a:rPr lang="en" sz="1400">
                <a:solidFill>
                  <a:schemeClr val="dk1"/>
                </a:solidFill>
                <a:latin typeface="Aptos"/>
                <a:ea typeface="Aptos"/>
                <a:cs typeface="Aptos"/>
                <a:sym typeface="Aptos"/>
              </a:rPr>
              <a:t>Channel 1 Input signal 100kHz, 1.2Vpp, and 0.6V offset </a:t>
            </a:r>
            <a:endParaRPr sz="1400">
              <a:solidFill>
                <a:schemeClr val="dk1"/>
              </a:solidFill>
              <a:latin typeface="Aptos"/>
              <a:ea typeface="Aptos"/>
              <a:cs typeface="Aptos"/>
              <a:sym typeface="Aptos"/>
            </a:endParaRPr>
          </a:p>
          <a:p>
            <a:pPr indent="-317500" lvl="0" marL="4572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ptos"/>
              <a:buChar char="●"/>
            </a:pPr>
            <a:r>
              <a:rPr lang="en" sz="1400">
                <a:solidFill>
                  <a:schemeClr val="dk1"/>
                </a:solidFill>
                <a:latin typeface="Aptos"/>
                <a:ea typeface="Aptos"/>
                <a:cs typeface="Aptos"/>
                <a:sym typeface="Aptos"/>
              </a:rPr>
              <a:t>Read Clk is 1MHz 2.5Vpp 50% duty cycle Square wave with 1.25V offset.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74" name="Google Shape;374;p39"/>
          <p:cNvSpPr txBox="1"/>
          <p:nvPr>
            <p:ph idx="1" type="body"/>
          </p:nvPr>
        </p:nvSpPr>
        <p:spPr>
          <a:xfrm>
            <a:off x="4203950" y="736213"/>
            <a:ext cx="4735500" cy="37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58" u="sng">
                <a:solidFill>
                  <a:schemeClr val="dk1"/>
                </a:solidFill>
              </a:rPr>
              <a:t>Procedure</a:t>
            </a:r>
            <a:endParaRPr sz="2058" u="sng">
              <a:solidFill>
                <a:schemeClr val="dk1"/>
              </a:solidFill>
            </a:endParaRPr>
          </a:p>
          <a:p>
            <a:pPr indent="-319404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n" sz="1682">
                <a:solidFill>
                  <a:schemeClr val="dk1"/>
                </a:solidFill>
              </a:rPr>
              <a:t>Send a reset</a:t>
            </a:r>
            <a:endParaRPr sz="1682">
              <a:solidFill>
                <a:schemeClr val="dk1"/>
              </a:solidFill>
            </a:endParaRPr>
          </a:p>
          <a:p>
            <a:pPr indent="-319404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n" sz="1682">
                <a:solidFill>
                  <a:schemeClr val="dk1"/>
                </a:solidFill>
              </a:rPr>
              <a:t>Set the clock division ratio to divide 128  (SPI data 0x3F04)</a:t>
            </a:r>
            <a:endParaRPr sz="1682">
              <a:solidFill>
                <a:schemeClr val="dk1"/>
              </a:solidFill>
            </a:endParaRPr>
          </a:p>
          <a:p>
            <a:pPr indent="-319404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n" sz="1682">
                <a:solidFill>
                  <a:schemeClr val="dk1"/>
                </a:solidFill>
              </a:rPr>
              <a:t>Set the VCO digital band to 00011100 (SPI data 0x3E1C).</a:t>
            </a:r>
            <a:endParaRPr sz="1682">
              <a:solidFill>
                <a:schemeClr val="dk1"/>
              </a:solidFill>
            </a:endParaRPr>
          </a:p>
          <a:p>
            <a:pPr indent="-319404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n" sz="1682">
                <a:solidFill>
                  <a:schemeClr val="dk1"/>
                </a:solidFill>
              </a:rPr>
              <a:t>Set slow mode to 0 (SPI data 0x4000)</a:t>
            </a:r>
            <a:endParaRPr sz="1682">
              <a:solidFill>
                <a:schemeClr val="dk1"/>
              </a:solidFill>
            </a:endParaRPr>
          </a:p>
          <a:p>
            <a:pPr indent="-319404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n" sz="1682">
                <a:solidFill>
                  <a:schemeClr val="dk1"/>
                </a:solidFill>
              </a:rPr>
              <a:t>Set trigger mask to 01111111 (SPI data 0x017F)</a:t>
            </a:r>
            <a:endParaRPr sz="1682">
              <a:solidFill>
                <a:schemeClr val="dk1"/>
              </a:solidFill>
            </a:endParaRPr>
          </a:p>
          <a:p>
            <a:pPr indent="-319404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n" sz="1682">
                <a:solidFill>
                  <a:schemeClr val="dk1"/>
                </a:solidFill>
              </a:rPr>
              <a:t>Set mode to 00000010 (SPI data 0x0302)</a:t>
            </a:r>
            <a:endParaRPr sz="1682">
              <a:solidFill>
                <a:schemeClr val="dk1"/>
              </a:solidFill>
            </a:endParaRPr>
          </a:p>
          <a:p>
            <a:pPr indent="-319404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n" sz="1682">
                <a:solidFill>
                  <a:schemeClr val="dk1"/>
                </a:solidFill>
              </a:rPr>
              <a:t>Set disc polarity to 11111111 (SPI data 0x3DFF)</a:t>
            </a:r>
            <a:endParaRPr sz="1682">
              <a:solidFill>
                <a:schemeClr val="dk1"/>
              </a:solidFill>
            </a:endParaRPr>
          </a:p>
          <a:p>
            <a:pPr indent="-319404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n" sz="1682">
                <a:solidFill>
                  <a:schemeClr val="dk1"/>
                </a:solidFill>
              </a:rPr>
              <a:t>Send the instruction START to register 2.</a:t>
            </a:r>
            <a:endParaRPr sz="1682">
              <a:solidFill>
                <a:schemeClr val="dk1"/>
              </a:solidFill>
            </a:endParaRPr>
          </a:p>
          <a:p>
            <a:pPr indent="-319404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n" sz="1682">
                <a:solidFill>
                  <a:schemeClr val="dk1"/>
                </a:solidFill>
              </a:rPr>
              <a:t>Send and external trigger.</a:t>
            </a:r>
            <a:endParaRPr sz="1682">
              <a:solidFill>
                <a:schemeClr val="dk1"/>
              </a:solidFill>
            </a:endParaRPr>
          </a:p>
          <a:p>
            <a:pPr indent="-319404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n" sz="1682">
                <a:solidFill>
                  <a:schemeClr val="dk1"/>
                </a:solidFill>
              </a:rPr>
              <a:t>Send the instruction READOUT to register2.</a:t>
            </a:r>
            <a:endParaRPr sz="1682">
              <a:solidFill>
                <a:schemeClr val="dk1"/>
              </a:solidFill>
            </a:endParaRPr>
          </a:p>
          <a:p>
            <a:pPr indent="-319404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n" sz="1682">
                <a:solidFill>
                  <a:schemeClr val="dk1"/>
                </a:solidFill>
              </a:rPr>
              <a:t>Read with the oscilloscope the output of Channel 1.</a:t>
            </a:r>
            <a:endParaRPr sz="1682">
              <a:solidFill>
                <a:schemeClr val="dk1"/>
              </a:solidFill>
            </a:endParaRPr>
          </a:p>
        </p:txBody>
      </p:sp>
      <p:sp>
        <p:nvSpPr>
          <p:cNvPr id="375" name="Google Shape;375;p3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40"/>
          <p:cNvSpPr txBox="1"/>
          <p:nvPr>
            <p:ph type="title"/>
          </p:nvPr>
        </p:nvSpPr>
        <p:spPr>
          <a:xfrm>
            <a:off x="0" y="0"/>
            <a:ext cx="9144000" cy="59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Read Counter Registers</a:t>
            </a:r>
            <a:endParaRPr b="1"/>
          </a:p>
        </p:txBody>
      </p:sp>
      <p:sp>
        <p:nvSpPr>
          <p:cNvPr id="381" name="Google Shape;381;p40"/>
          <p:cNvSpPr txBox="1"/>
          <p:nvPr>
            <p:ph idx="1" type="body"/>
          </p:nvPr>
        </p:nvSpPr>
        <p:spPr>
          <a:xfrm>
            <a:off x="311700" y="537575"/>
            <a:ext cx="8520600" cy="460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Reading counter registers when a READOUT instruction has not been given, they always return 0xFF.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If a READOUT instruction is given, the reference clock output goes high and the SPI is unresponsive; register cannot be read.</a:t>
            </a:r>
            <a:endParaRPr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Sending a RESET instruction or and external RESET does not change the value 0xFF from the counter registers.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Never trigger due to failed trigger logic, and no data to read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82" name="Google Shape;382;p4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6805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5"/>
          <p:cNvSpPr txBox="1"/>
          <p:nvPr/>
        </p:nvSpPr>
        <p:spPr>
          <a:xfrm>
            <a:off x="152400" y="1524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73" name="Google Shape;73;p15"/>
          <p:cNvSpPr/>
          <p:nvPr/>
        </p:nvSpPr>
        <p:spPr>
          <a:xfrm>
            <a:off x="7656175" y="4516475"/>
            <a:ext cx="1121400" cy="49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3020"/>
              <a:t>Outline</a:t>
            </a:r>
            <a:endParaRPr b="1" sz="3020"/>
          </a:p>
        </p:txBody>
      </p:sp>
      <p:sp>
        <p:nvSpPr>
          <p:cNvPr id="80" name="Google Shape;80;p16"/>
          <p:cNvSpPr txBox="1"/>
          <p:nvPr>
            <p:ph idx="1" type="body"/>
          </p:nvPr>
        </p:nvSpPr>
        <p:spPr>
          <a:xfrm>
            <a:off x="311700" y="645375"/>
            <a:ext cx="8520600" cy="399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PSEC5 Overview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Current Test Setup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Initial test setup results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Problems and Resolutions for PSEC6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Design of a Modular Kria Readout system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Moving forwards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1" name="Google Shape;81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 txBox="1"/>
          <p:nvPr>
            <p:ph type="title"/>
          </p:nvPr>
        </p:nvSpPr>
        <p:spPr>
          <a:xfrm>
            <a:off x="2150550" y="0"/>
            <a:ext cx="4842900" cy="63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4020"/>
              <a:t>PSEC5</a:t>
            </a:r>
            <a:endParaRPr b="1" sz="4020"/>
          </a:p>
        </p:txBody>
      </p:sp>
      <p:sp>
        <p:nvSpPr>
          <p:cNvPr id="87" name="Google Shape;87;p17"/>
          <p:cNvSpPr txBox="1"/>
          <p:nvPr>
            <p:ph idx="1" type="body"/>
          </p:nvPr>
        </p:nvSpPr>
        <p:spPr>
          <a:xfrm>
            <a:off x="288250" y="759725"/>
            <a:ext cx="3768300" cy="39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</a:endParaRPr>
          </a:p>
          <a:p>
            <a:pPr indent="-3683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" sz="2200">
                <a:solidFill>
                  <a:schemeClr val="dk1"/>
                </a:solidFill>
              </a:rPr>
              <a:t>8 Channel Waveform Sampling ASIC</a:t>
            </a:r>
            <a:endParaRPr sz="2200">
              <a:solidFill>
                <a:srgbClr val="FF0000"/>
              </a:solidFill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" sz="2200">
                <a:solidFill>
                  <a:schemeClr val="dk1"/>
                </a:solidFill>
              </a:rPr>
              <a:t>Switched Capacitor Array (SCA) Architecture</a:t>
            </a:r>
            <a:endParaRPr sz="2200">
              <a:solidFill>
                <a:schemeClr val="dk1"/>
              </a:solidFill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" sz="2200">
                <a:solidFill>
                  <a:schemeClr val="dk1"/>
                </a:solidFill>
              </a:rPr>
              <a:t>4 Fast, 1 Slow buffer</a:t>
            </a:r>
            <a:endParaRPr sz="2200">
              <a:solidFill>
                <a:schemeClr val="dk1"/>
              </a:solidFill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" sz="2200">
                <a:solidFill>
                  <a:schemeClr val="dk1"/>
                </a:solidFill>
              </a:rPr>
              <a:t>Fast sampling rate and long buffer</a:t>
            </a:r>
            <a:endParaRPr sz="2200">
              <a:solidFill>
                <a:schemeClr val="dk1"/>
              </a:solidFill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" sz="2200">
                <a:solidFill>
                  <a:schemeClr val="dk1"/>
                </a:solidFill>
              </a:rPr>
              <a:t>Low power</a:t>
            </a:r>
            <a:endParaRPr sz="2200">
              <a:solidFill>
                <a:schemeClr val="dk1"/>
              </a:solidFill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" sz="2200">
                <a:solidFill>
                  <a:schemeClr val="dk1"/>
                </a:solidFill>
              </a:rPr>
              <a:t>Pathfinder Chip</a:t>
            </a:r>
            <a:endParaRPr b="1" sz="2200">
              <a:solidFill>
                <a:schemeClr val="dk1"/>
              </a:solidFill>
            </a:endParaRPr>
          </a:p>
        </p:txBody>
      </p:sp>
      <p:graphicFrame>
        <p:nvGraphicFramePr>
          <p:cNvPr id="88" name="Google Shape;88;p17"/>
          <p:cNvGraphicFramePr/>
          <p:nvPr/>
        </p:nvGraphicFramePr>
        <p:xfrm>
          <a:off x="4056550" y="9384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{A2F92D16-B1E3-4BFB-9DFC-A9F5EE84B59B}</a:tableStyleId>
              </a:tblPr>
              <a:tblGrid>
                <a:gridCol w="2489675"/>
                <a:gridCol w="2489675"/>
              </a:tblGrid>
              <a:tr h="403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Process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TSMC 65 nm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403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Fast Buffer Sampling Rate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40 GSa/s 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403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Slow Buffer Sampling Rate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5 GSa/s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403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Buffer Length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Fast: 6.4ns Slow: 204.8ns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403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Multi Hit Capability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4 fast buffers of 1.6 ns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403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Analog Bandwidth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&gt;4 GHz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403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Channels/Chip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8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403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Area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2.4 mm</a:t>
                      </a:r>
                      <a:r>
                        <a:rPr baseline="30000" lang="en"/>
                        <a:t>2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403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Power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~ 20 mW / Channel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89" name="Google Shape;89;p17"/>
          <p:cNvSpPr txBox="1"/>
          <p:nvPr/>
        </p:nvSpPr>
        <p:spPr>
          <a:xfrm>
            <a:off x="3035850" y="4627075"/>
            <a:ext cx="3072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6AA84F"/>
                </a:solidFill>
              </a:rPr>
              <a:t>Goal: &lt; 5 ps time resolution</a:t>
            </a:r>
            <a:endParaRPr sz="1800">
              <a:solidFill>
                <a:srgbClr val="6AA84F"/>
              </a:solidFill>
            </a:endParaRPr>
          </a:p>
        </p:txBody>
      </p:sp>
      <p:sp>
        <p:nvSpPr>
          <p:cNvPr id="90" name="Google Shape;90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Current </a:t>
            </a:r>
            <a:r>
              <a:rPr b="1" lang="en"/>
              <a:t>Test Systems</a:t>
            </a:r>
            <a:endParaRPr b="1"/>
          </a:p>
        </p:txBody>
      </p:sp>
      <p:pic>
        <p:nvPicPr>
          <p:cNvPr id="96" name="Google Shape;96;p18" title="20250725_161527.jpg"/>
          <p:cNvPicPr preferRelativeResize="0"/>
          <p:nvPr/>
        </p:nvPicPr>
        <p:blipFill rotWithShape="1">
          <a:blip r:embed="rId3">
            <a:alphaModFix/>
          </a:blip>
          <a:srcRect b="12709" l="0" r="0" t="0"/>
          <a:stretch/>
        </p:blipFill>
        <p:spPr>
          <a:xfrm rot="-5400000">
            <a:off x="226724" y="532489"/>
            <a:ext cx="2767826" cy="3221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21270" y="759213"/>
            <a:ext cx="3142730" cy="2767824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8"/>
          <p:cNvSpPr txBox="1"/>
          <p:nvPr/>
        </p:nvSpPr>
        <p:spPr>
          <a:xfrm>
            <a:off x="0" y="3527050"/>
            <a:ext cx="3142800" cy="11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sz="1800">
                <a:solidFill>
                  <a:schemeClr val="dk1"/>
                </a:solidFill>
              </a:rPr>
              <a:t>Chip on Board (COB)</a:t>
            </a:r>
            <a:endParaRPr sz="18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PSEC5 </a:t>
            </a:r>
            <a:r>
              <a:rPr lang="en" sz="1600">
                <a:solidFill>
                  <a:schemeClr val="dk1"/>
                </a:solidFill>
              </a:rPr>
              <a:t>Wire Bonded</a:t>
            </a:r>
            <a:r>
              <a:rPr lang="en" sz="1600">
                <a:solidFill>
                  <a:schemeClr val="dk1"/>
                </a:solidFill>
              </a:rPr>
              <a:t> onto PCB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99" name="Google Shape;99;p18"/>
          <p:cNvSpPr txBox="1"/>
          <p:nvPr/>
        </p:nvSpPr>
        <p:spPr>
          <a:xfrm>
            <a:off x="3221275" y="3527050"/>
            <a:ext cx="3142800" cy="101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" sz="1700">
                <a:solidFill>
                  <a:schemeClr val="dk1"/>
                </a:solidFill>
              </a:rPr>
              <a:t>Packaged Chip on Board</a:t>
            </a:r>
            <a:endParaRPr sz="1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</a:rPr>
              <a:t>PSEC5 in SMD package on Board</a:t>
            </a:r>
            <a:endParaRPr sz="1500">
              <a:solidFill>
                <a:schemeClr val="dk1"/>
              </a:solidFill>
            </a:endParaRPr>
          </a:p>
        </p:txBody>
      </p:sp>
      <p:sp>
        <p:nvSpPr>
          <p:cNvPr id="100" name="Google Shape;100;p18"/>
          <p:cNvSpPr txBox="1"/>
          <p:nvPr/>
        </p:nvSpPr>
        <p:spPr>
          <a:xfrm>
            <a:off x="1666950" y="4789725"/>
            <a:ext cx="5810100" cy="27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6AA84F"/>
                </a:solidFill>
              </a:rPr>
              <a:t>Initial</a:t>
            </a:r>
            <a:r>
              <a:rPr lang="en" sz="1800">
                <a:solidFill>
                  <a:srgbClr val="6AA84F"/>
                </a:solidFill>
              </a:rPr>
              <a:t> test setups to test basic functionality of PSEC5</a:t>
            </a:r>
            <a:endParaRPr sz="1800">
              <a:solidFill>
                <a:srgbClr val="6AA84F"/>
              </a:solidFill>
            </a:endParaRPr>
          </a:p>
        </p:txBody>
      </p:sp>
      <p:pic>
        <p:nvPicPr>
          <p:cNvPr id="101" name="Google Shape;101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400000">
            <a:off x="6025900" y="626650"/>
            <a:ext cx="3744750" cy="2491451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8"/>
          <p:cNvSpPr txBox="1"/>
          <p:nvPr/>
        </p:nvSpPr>
        <p:spPr>
          <a:xfrm>
            <a:off x="6639625" y="3845500"/>
            <a:ext cx="2491500" cy="12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sz="1800">
                <a:solidFill>
                  <a:schemeClr val="dk1"/>
                </a:solidFill>
              </a:rPr>
              <a:t>Modular Readout System using Kria K26 FPGA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103" name="Google Shape;103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9"/>
          <p:cNvSpPr txBox="1"/>
          <p:nvPr>
            <p:ph type="title"/>
          </p:nvPr>
        </p:nvSpPr>
        <p:spPr>
          <a:xfrm>
            <a:off x="0" y="-101625"/>
            <a:ext cx="914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0000FF"/>
                </a:solidFill>
              </a:rPr>
              <a:t>Testing PSEC5</a:t>
            </a:r>
            <a:endParaRPr b="1">
              <a:solidFill>
                <a:srgbClr val="0000FF"/>
              </a:solidFill>
            </a:endParaRPr>
          </a:p>
        </p:txBody>
      </p:sp>
      <p:pic>
        <p:nvPicPr>
          <p:cNvPr id="109" name="Google Shape;10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38100" y="792850"/>
            <a:ext cx="4301723" cy="3635951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9"/>
          <p:cNvSpPr txBox="1"/>
          <p:nvPr/>
        </p:nvSpPr>
        <p:spPr>
          <a:xfrm>
            <a:off x="7218050" y="4532000"/>
            <a:ext cx="1391400" cy="6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>
                <a:solidFill>
                  <a:schemeClr val="dk2"/>
                </a:solidFill>
              </a:rPr>
              <a:t>Designed by Paul Rubinov</a:t>
            </a:r>
            <a:r>
              <a:rPr b="1" baseline="30000" i="1" lang="en">
                <a:solidFill>
                  <a:schemeClr val="dk2"/>
                </a:solidFill>
              </a:rPr>
              <a:t>b</a:t>
            </a:r>
            <a:endParaRPr b="1" i="1">
              <a:solidFill>
                <a:schemeClr val="dk2"/>
              </a:solidFill>
            </a:endParaRPr>
          </a:p>
        </p:txBody>
      </p:sp>
      <p:sp>
        <p:nvSpPr>
          <p:cNvPr id="111" name="Google Shape;111;p19"/>
          <p:cNvSpPr/>
          <p:nvPr/>
        </p:nvSpPr>
        <p:spPr>
          <a:xfrm>
            <a:off x="143700" y="2176950"/>
            <a:ext cx="2282400" cy="789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/>
              <a:t>PULSE GENERATOR</a:t>
            </a:r>
            <a:endParaRPr b="1"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/>
              <a:t>(Channel Input)</a:t>
            </a:r>
            <a:endParaRPr b="1" sz="1600"/>
          </a:p>
        </p:txBody>
      </p:sp>
      <p:cxnSp>
        <p:nvCxnSpPr>
          <p:cNvPr id="112" name="Google Shape;112;p19"/>
          <p:cNvCxnSpPr/>
          <p:nvPr/>
        </p:nvCxnSpPr>
        <p:spPr>
          <a:xfrm>
            <a:off x="2441850" y="2306100"/>
            <a:ext cx="844200" cy="46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3" name="Google Shape;113;p19"/>
          <p:cNvCxnSpPr/>
          <p:nvPr/>
        </p:nvCxnSpPr>
        <p:spPr>
          <a:xfrm flipH="1" rot="10800000">
            <a:off x="2457500" y="2657750"/>
            <a:ext cx="828600" cy="93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4" name="Google Shape;114;p19"/>
          <p:cNvSpPr/>
          <p:nvPr/>
        </p:nvSpPr>
        <p:spPr>
          <a:xfrm>
            <a:off x="2371500" y="1889357"/>
            <a:ext cx="977100" cy="283825"/>
          </a:xfrm>
          <a:custGeom>
            <a:rect b="b" l="l" r="r" t="t"/>
            <a:pathLst>
              <a:path extrusionOk="0" h="11353" w="39084">
                <a:moveTo>
                  <a:pt x="39084" y="6664"/>
                </a:moveTo>
                <a:cubicBezTo>
                  <a:pt x="34394" y="5570"/>
                  <a:pt x="17458" y="-684"/>
                  <a:pt x="10944" y="98"/>
                </a:cubicBezTo>
                <a:cubicBezTo>
                  <a:pt x="4430" y="880"/>
                  <a:pt x="1824" y="9478"/>
                  <a:pt x="0" y="11354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5" name="Google Shape;115;p19"/>
          <p:cNvSpPr/>
          <p:nvPr/>
        </p:nvSpPr>
        <p:spPr>
          <a:xfrm>
            <a:off x="2199525" y="1631876"/>
            <a:ext cx="1266350" cy="549125"/>
          </a:xfrm>
          <a:custGeom>
            <a:rect b="b" l="l" r="r" t="t"/>
            <a:pathLst>
              <a:path extrusionOk="0" h="21965" w="50654">
                <a:moveTo>
                  <a:pt x="50654" y="5394"/>
                </a:moveTo>
                <a:cubicBezTo>
                  <a:pt x="44765" y="4612"/>
                  <a:pt x="23763" y="-2058"/>
                  <a:pt x="15321" y="704"/>
                </a:cubicBezTo>
                <a:cubicBezTo>
                  <a:pt x="6879" y="3466"/>
                  <a:pt x="2554" y="18422"/>
                  <a:pt x="0" y="21966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6" name="Google Shape;116;p19"/>
          <p:cNvSpPr/>
          <p:nvPr/>
        </p:nvSpPr>
        <p:spPr>
          <a:xfrm>
            <a:off x="2074475" y="1352179"/>
            <a:ext cx="1516450" cy="805375"/>
          </a:xfrm>
          <a:custGeom>
            <a:rect b="b" l="l" r="r" t="t"/>
            <a:pathLst>
              <a:path extrusionOk="0" h="32215" w="60658">
                <a:moveTo>
                  <a:pt x="60658" y="6264"/>
                </a:moveTo>
                <a:cubicBezTo>
                  <a:pt x="52998" y="5430"/>
                  <a:pt x="24805" y="-3064"/>
                  <a:pt x="14695" y="1261"/>
                </a:cubicBezTo>
                <a:cubicBezTo>
                  <a:pt x="4585" y="5586"/>
                  <a:pt x="2449" y="27057"/>
                  <a:pt x="0" y="32216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7" name="Google Shape;117;p19"/>
          <p:cNvSpPr/>
          <p:nvPr/>
        </p:nvSpPr>
        <p:spPr>
          <a:xfrm>
            <a:off x="2348050" y="2962725"/>
            <a:ext cx="1000550" cy="328450"/>
          </a:xfrm>
          <a:custGeom>
            <a:rect b="b" l="l" r="r" t="t"/>
            <a:pathLst>
              <a:path extrusionOk="0" h="13138" w="40022">
                <a:moveTo>
                  <a:pt x="40022" y="312"/>
                </a:moveTo>
                <a:cubicBezTo>
                  <a:pt x="35853" y="2449"/>
                  <a:pt x="21679" y="13184"/>
                  <a:pt x="15009" y="13132"/>
                </a:cubicBezTo>
                <a:cubicBezTo>
                  <a:pt x="8339" y="13080"/>
                  <a:pt x="2502" y="2189"/>
                  <a:pt x="0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8" name="Google Shape;118;p19"/>
          <p:cNvSpPr/>
          <p:nvPr/>
        </p:nvSpPr>
        <p:spPr>
          <a:xfrm>
            <a:off x="2176075" y="2978350"/>
            <a:ext cx="1281975" cy="567700"/>
          </a:xfrm>
          <a:custGeom>
            <a:rect b="b" l="l" r="r" t="t"/>
            <a:pathLst>
              <a:path extrusionOk="0" h="22708" w="51279">
                <a:moveTo>
                  <a:pt x="51279" y="9380"/>
                </a:moveTo>
                <a:cubicBezTo>
                  <a:pt x="46537" y="11569"/>
                  <a:pt x="31373" y="24076"/>
                  <a:pt x="22826" y="22513"/>
                </a:cubicBezTo>
                <a:cubicBezTo>
                  <a:pt x="14280" y="20950"/>
                  <a:pt x="3804" y="3752"/>
                  <a:pt x="0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9" name="Google Shape;119;p19"/>
          <p:cNvSpPr/>
          <p:nvPr/>
        </p:nvSpPr>
        <p:spPr>
          <a:xfrm>
            <a:off x="2011925" y="2970525"/>
            <a:ext cx="1579000" cy="789325"/>
          </a:xfrm>
          <a:custGeom>
            <a:rect b="b" l="l" r="r" t="t"/>
            <a:pathLst>
              <a:path extrusionOk="0" h="31573" w="63160">
                <a:moveTo>
                  <a:pt x="63160" y="20637"/>
                </a:moveTo>
                <a:cubicBezTo>
                  <a:pt x="57584" y="22357"/>
                  <a:pt x="40231" y="34395"/>
                  <a:pt x="29704" y="30955"/>
                </a:cubicBezTo>
                <a:cubicBezTo>
                  <a:pt x="19177" y="27516"/>
                  <a:pt x="4951" y="5159"/>
                  <a:pt x="0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20" name="Google Shape;120;p19"/>
          <p:cNvSpPr/>
          <p:nvPr/>
        </p:nvSpPr>
        <p:spPr>
          <a:xfrm>
            <a:off x="7429050" y="1444300"/>
            <a:ext cx="1453800" cy="2526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/>
              <a:t>SCOPE</a:t>
            </a:r>
            <a:endParaRPr b="1"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/>
              <a:t>(ADC)</a:t>
            </a:r>
            <a:endParaRPr b="1" sz="1800"/>
          </a:p>
        </p:txBody>
      </p:sp>
      <p:cxnSp>
        <p:nvCxnSpPr>
          <p:cNvPr id="121" name="Google Shape;121;p19"/>
          <p:cNvCxnSpPr/>
          <p:nvPr/>
        </p:nvCxnSpPr>
        <p:spPr>
          <a:xfrm>
            <a:off x="6928750" y="1717875"/>
            <a:ext cx="5004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2" name="Google Shape;122;p19"/>
          <p:cNvCxnSpPr/>
          <p:nvPr/>
        </p:nvCxnSpPr>
        <p:spPr>
          <a:xfrm>
            <a:off x="6936550" y="1999275"/>
            <a:ext cx="4926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3" name="Google Shape;123;p19"/>
          <p:cNvCxnSpPr/>
          <p:nvPr/>
        </p:nvCxnSpPr>
        <p:spPr>
          <a:xfrm>
            <a:off x="6928750" y="2288500"/>
            <a:ext cx="5160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4" name="Google Shape;124;p19"/>
          <p:cNvCxnSpPr/>
          <p:nvPr/>
        </p:nvCxnSpPr>
        <p:spPr>
          <a:xfrm flipH="1" rot="10800000">
            <a:off x="6928750" y="2882600"/>
            <a:ext cx="508200" cy="7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5" name="Google Shape;125;p19"/>
          <p:cNvCxnSpPr/>
          <p:nvPr/>
        </p:nvCxnSpPr>
        <p:spPr>
          <a:xfrm>
            <a:off x="6936550" y="3164000"/>
            <a:ext cx="4689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6" name="Google Shape;126;p19"/>
          <p:cNvCxnSpPr/>
          <p:nvPr/>
        </p:nvCxnSpPr>
        <p:spPr>
          <a:xfrm>
            <a:off x="6928750" y="3461050"/>
            <a:ext cx="516000" cy="7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7" name="Google Shape;127;p19"/>
          <p:cNvCxnSpPr/>
          <p:nvPr/>
        </p:nvCxnSpPr>
        <p:spPr>
          <a:xfrm>
            <a:off x="6928750" y="3765900"/>
            <a:ext cx="4926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8" name="Google Shape;128;p19"/>
          <p:cNvSpPr txBox="1"/>
          <p:nvPr/>
        </p:nvSpPr>
        <p:spPr>
          <a:xfrm>
            <a:off x="-16650" y="3228400"/>
            <a:ext cx="26031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-"/>
            </a:pPr>
            <a:r>
              <a:rPr b="1" lang="en" sz="1800">
                <a:solidFill>
                  <a:schemeClr val="dk2"/>
                </a:solidFill>
              </a:rPr>
              <a:t>FPGA required for readout</a:t>
            </a:r>
            <a:endParaRPr b="1"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-"/>
            </a:pPr>
            <a:r>
              <a:rPr b="1" lang="en" sz="1800">
                <a:solidFill>
                  <a:schemeClr val="dk2"/>
                </a:solidFill>
              </a:rPr>
              <a:t>Can’t test external PLL on PSEC5</a:t>
            </a:r>
            <a:endParaRPr b="1" sz="1800">
              <a:solidFill>
                <a:schemeClr val="dk2"/>
              </a:solidFill>
            </a:endParaRPr>
          </a:p>
        </p:txBody>
      </p:sp>
      <p:sp>
        <p:nvSpPr>
          <p:cNvPr id="129" name="Google Shape;129;p19"/>
          <p:cNvSpPr/>
          <p:nvPr/>
        </p:nvSpPr>
        <p:spPr>
          <a:xfrm>
            <a:off x="7382125" y="865850"/>
            <a:ext cx="1453800" cy="4863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FUNCTION GENERATOR</a:t>
            </a:r>
            <a:endParaRPr b="1"/>
          </a:p>
        </p:txBody>
      </p:sp>
      <p:cxnSp>
        <p:nvCxnSpPr>
          <p:cNvPr id="130" name="Google Shape;130;p19"/>
          <p:cNvCxnSpPr>
            <a:endCxn id="129" idx="1"/>
          </p:cNvCxnSpPr>
          <p:nvPr/>
        </p:nvCxnSpPr>
        <p:spPr>
          <a:xfrm flipH="1" rot="10800000">
            <a:off x="6921025" y="1109000"/>
            <a:ext cx="461100" cy="132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1" name="Google Shape;131;p19"/>
          <p:cNvSpPr txBox="1"/>
          <p:nvPr/>
        </p:nvSpPr>
        <p:spPr>
          <a:xfrm>
            <a:off x="7679125" y="517975"/>
            <a:ext cx="10554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Clocks</a:t>
            </a:r>
            <a:endParaRPr sz="1800">
              <a:solidFill>
                <a:schemeClr val="dk2"/>
              </a:solidFill>
            </a:endParaRPr>
          </a:p>
        </p:txBody>
      </p:sp>
      <p:cxnSp>
        <p:nvCxnSpPr>
          <p:cNvPr id="132" name="Google Shape;132;p19"/>
          <p:cNvCxnSpPr>
            <a:stCxn id="109" idx="3"/>
            <a:endCxn id="120" idx="1"/>
          </p:cNvCxnSpPr>
          <p:nvPr/>
        </p:nvCxnSpPr>
        <p:spPr>
          <a:xfrm>
            <a:off x="7139823" y="2610826"/>
            <a:ext cx="289200" cy="96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3" name="Google Shape;133;p19"/>
          <p:cNvCxnSpPr/>
          <p:nvPr/>
        </p:nvCxnSpPr>
        <p:spPr>
          <a:xfrm rot="10800000">
            <a:off x="5799400" y="675100"/>
            <a:ext cx="0" cy="554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4" name="Google Shape;134;p19"/>
          <p:cNvCxnSpPr/>
          <p:nvPr/>
        </p:nvCxnSpPr>
        <p:spPr>
          <a:xfrm rot="10800000">
            <a:off x="5895850" y="687400"/>
            <a:ext cx="0" cy="542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5" name="Google Shape;135;p19"/>
          <p:cNvCxnSpPr/>
          <p:nvPr/>
        </p:nvCxnSpPr>
        <p:spPr>
          <a:xfrm rot="10800000">
            <a:off x="5987950" y="681250"/>
            <a:ext cx="0" cy="542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6" name="Google Shape;136;p19"/>
          <p:cNvCxnSpPr/>
          <p:nvPr/>
        </p:nvCxnSpPr>
        <p:spPr>
          <a:xfrm rot="10800000">
            <a:off x="6080050" y="687400"/>
            <a:ext cx="0" cy="542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7" name="Google Shape;137;p19"/>
          <p:cNvCxnSpPr/>
          <p:nvPr/>
        </p:nvCxnSpPr>
        <p:spPr>
          <a:xfrm rot="10800000">
            <a:off x="6196275" y="687400"/>
            <a:ext cx="0" cy="542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8" name="Google Shape;138;p19"/>
          <p:cNvSpPr/>
          <p:nvPr/>
        </p:nvSpPr>
        <p:spPr>
          <a:xfrm>
            <a:off x="5321800" y="490063"/>
            <a:ext cx="1516500" cy="283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PSU’s</a:t>
            </a:r>
            <a:endParaRPr/>
          </a:p>
        </p:txBody>
      </p:sp>
      <p:cxnSp>
        <p:nvCxnSpPr>
          <p:cNvPr id="139" name="Google Shape;139;p19"/>
          <p:cNvCxnSpPr/>
          <p:nvPr/>
        </p:nvCxnSpPr>
        <p:spPr>
          <a:xfrm>
            <a:off x="5063925" y="3484450"/>
            <a:ext cx="0" cy="1145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0" name="Google Shape;140;p19"/>
          <p:cNvCxnSpPr/>
          <p:nvPr/>
        </p:nvCxnSpPr>
        <p:spPr>
          <a:xfrm>
            <a:off x="5119875" y="3484450"/>
            <a:ext cx="0" cy="1145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1" name="Google Shape;141;p19"/>
          <p:cNvCxnSpPr/>
          <p:nvPr/>
        </p:nvCxnSpPr>
        <p:spPr>
          <a:xfrm>
            <a:off x="5175800" y="3484450"/>
            <a:ext cx="0" cy="1145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2" name="Google Shape;142;p19"/>
          <p:cNvCxnSpPr/>
          <p:nvPr/>
        </p:nvCxnSpPr>
        <p:spPr>
          <a:xfrm>
            <a:off x="5231750" y="3484450"/>
            <a:ext cx="0" cy="1145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43" name="Google Shape;143;p19"/>
          <p:cNvSpPr/>
          <p:nvPr/>
        </p:nvSpPr>
        <p:spPr>
          <a:xfrm>
            <a:off x="4090550" y="4586725"/>
            <a:ext cx="2282400" cy="5424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Arduino</a:t>
            </a:r>
            <a:endParaRPr/>
          </a:p>
        </p:txBody>
      </p:sp>
      <p:sp>
        <p:nvSpPr>
          <p:cNvPr id="144" name="Google Shape;144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0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Tests for PSEC5</a:t>
            </a:r>
            <a:endParaRPr b="1"/>
          </a:p>
        </p:txBody>
      </p:sp>
      <p:sp>
        <p:nvSpPr>
          <p:cNvPr id="150" name="Google Shape;150;p20"/>
          <p:cNvSpPr txBox="1"/>
          <p:nvPr/>
        </p:nvSpPr>
        <p:spPr>
          <a:xfrm>
            <a:off x="623400" y="1354350"/>
            <a:ext cx="8520600" cy="36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AutoNum type="arabicParenR"/>
            </a:pPr>
            <a:r>
              <a:rPr b="1" lang="en" sz="1800">
                <a:solidFill>
                  <a:schemeClr val="accent1"/>
                </a:solidFill>
              </a:rPr>
              <a:t>Power Test</a:t>
            </a:r>
            <a:endParaRPr b="1" sz="1800">
              <a:solidFill>
                <a:schemeClr val="accent1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AutoNum type="arabicParenR"/>
            </a:pPr>
            <a:r>
              <a:rPr b="1" lang="en" sz="1800">
                <a:solidFill>
                  <a:schemeClr val="accent1"/>
                </a:solidFill>
              </a:rPr>
              <a:t>SPI Testing</a:t>
            </a:r>
            <a:endParaRPr b="1" sz="1800">
              <a:solidFill>
                <a:schemeClr val="accent1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AutoNum type="arabicParenR"/>
            </a:pPr>
            <a:r>
              <a:rPr b="1" lang="en" sz="1800">
                <a:solidFill>
                  <a:schemeClr val="accent1"/>
                </a:solidFill>
              </a:rPr>
              <a:t>Signal Buffer Testing</a:t>
            </a:r>
            <a:endParaRPr b="1" sz="1800">
              <a:solidFill>
                <a:schemeClr val="accent1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AutoNum type="arabicParenR"/>
            </a:pPr>
            <a:r>
              <a:rPr b="1" lang="en" sz="1800">
                <a:solidFill>
                  <a:schemeClr val="accent1"/>
                </a:solidFill>
              </a:rPr>
              <a:t>Controllable Clock Dividers</a:t>
            </a:r>
            <a:endParaRPr b="1" sz="1800">
              <a:solidFill>
                <a:schemeClr val="accent1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AutoNum type="arabicParenR"/>
            </a:pPr>
            <a:r>
              <a:rPr b="1" lang="en" sz="1800">
                <a:solidFill>
                  <a:schemeClr val="accent1"/>
                </a:solidFill>
              </a:rPr>
              <a:t>VCO</a:t>
            </a:r>
            <a:endParaRPr b="1" sz="1800">
              <a:solidFill>
                <a:schemeClr val="accent1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AutoNum type="arabicParenR"/>
            </a:pPr>
            <a:r>
              <a:rPr b="1" lang="en" sz="1800">
                <a:solidFill>
                  <a:srgbClr val="FF0000"/>
                </a:solidFill>
              </a:rPr>
              <a:t>First stage Dlock Divider</a:t>
            </a:r>
            <a:endParaRPr b="1" sz="1800">
              <a:solidFill>
                <a:srgbClr val="FF0000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6B26B"/>
              </a:buClr>
              <a:buSzPts val="1800"/>
              <a:buAutoNum type="arabicParenR"/>
            </a:pPr>
            <a:r>
              <a:rPr b="1" lang="en" sz="1800">
                <a:solidFill>
                  <a:srgbClr val="F6B26B"/>
                </a:solidFill>
              </a:rPr>
              <a:t>SCA Readout</a:t>
            </a:r>
            <a:endParaRPr b="1" sz="1800">
              <a:solidFill>
                <a:srgbClr val="F6B26B"/>
              </a:solidFill>
            </a:endParaRPr>
          </a:p>
        </p:txBody>
      </p:sp>
      <p:sp>
        <p:nvSpPr>
          <p:cNvPr id="151" name="Google Shape;151;p20"/>
          <p:cNvSpPr txBox="1"/>
          <p:nvPr/>
        </p:nvSpPr>
        <p:spPr>
          <a:xfrm>
            <a:off x="244925" y="572700"/>
            <a:ext cx="84363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PSEC5 is a pathfinder chip. The </a:t>
            </a:r>
            <a:r>
              <a:rPr lang="en" sz="1800">
                <a:solidFill>
                  <a:schemeClr val="dk1"/>
                </a:solidFill>
              </a:rPr>
              <a:t>following</a:t>
            </a:r>
            <a:r>
              <a:rPr lang="en" sz="1800">
                <a:solidFill>
                  <a:schemeClr val="dk1"/>
                </a:solidFill>
              </a:rPr>
              <a:t> are some of the main tests to confirm PSEC5’s technology before PSEC6.</a:t>
            </a:r>
            <a:endParaRPr sz="1800">
              <a:solidFill>
                <a:schemeClr val="dk1"/>
              </a:solidFill>
            </a:endParaRPr>
          </a:p>
        </p:txBody>
      </p:sp>
      <p:graphicFrame>
        <p:nvGraphicFramePr>
          <p:cNvPr id="152" name="Google Shape;152;p20"/>
          <p:cNvGraphicFramePr/>
          <p:nvPr/>
        </p:nvGraphicFramePr>
        <p:xfrm>
          <a:off x="4342900" y="20417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{A2F92D16-B1E3-4BFB-9DFC-A9F5EE84B59B}</a:tableStyleId>
              </a:tblPr>
              <a:tblGrid>
                <a:gridCol w="2302450"/>
                <a:gridCol w="2302450"/>
              </a:tblGrid>
              <a:tr h="406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Status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Results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911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24242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Tested and Works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911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24242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4242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Tested and Doesn’t Work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911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24242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4242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4242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4242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B26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Currently Testing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24242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</a:tr>
            </a:tbl>
          </a:graphicData>
        </a:graphic>
      </p:graphicFrame>
      <p:sp>
        <p:nvSpPr>
          <p:cNvPr id="153" name="Google Shape;153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1"/>
          <p:cNvSpPr txBox="1"/>
          <p:nvPr>
            <p:ph type="title"/>
          </p:nvPr>
        </p:nvSpPr>
        <p:spPr>
          <a:xfrm>
            <a:off x="0" y="0"/>
            <a:ext cx="9144000" cy="55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Power Test</a:t>
            </a:r>
            <a:endParaRPr b="1"/>
          </a:p>
        </p:txBody>
      </p:sp>
      <p:sp>
        <p:nvSpPr>
          <p:cNvPr id="159" name="Google Shape;159;p21"/>
          <p:cNvSpPr txBox="1"/>
          <p:nvPr>
            <p:ph idx="1" type="body"/>
          </p:nvPr>
        </p:nvSpPr>
        <p:spPr>
          <a:xfrm>
            <a:off x="0" y="484825"/>
            <a:ext cx="4022100" cy="465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" sz="1700">
                <a:solidFill>
                  <a:schemeClr val="dk1"/>
                </a:solidFill>
              </a:rPr>
              <a:t>The board has 5 different supply voltages: AVDD, DVDD, VCOVDD, AVDD25, and DVDD25. </a:t>
            </a:r>
            <a:endParaRPr sz="17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300">
              <a:solidFill>
                <a:schemeClr val="dk1"/>
              </a:solidFill>
            </a:endParaRPr>
          </a:p>
          <a:p>
            <a:pPr indent="-33655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" sz="1700">
                <a:solidFill>
                  <a:schemeClr val="dk1"/>
                </a:solidFill>
              </a:rPr>
              <a:t>On the PCB </a:t>
            </a:r>
            <a:endParaRPr sz="1700">
              <a:solidFill>
                <a:schemeClr val="dk1"/>
              </a:solidFill>
            </a:endParaRPr>
          </a:p>
          <a:p>
            <a:pPr indent="-3365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○"/>
            </a:pPr>
            <a:r>
              <a:rPr lang="en" sz="1700">
                <a:solidFill>
                  <a:schemeClr val="dk1"/>
                </a:solidFill>
              </a:rPr>
              <a:t>DVDD ←→ AVDD shorted</a:t>
            </a:r>
            <a:endParaRPr sz="1700">
              <a:solidFill>
                <a:schemeClr val="dk1"/>
              </a:solidFill>
            </a:endParaRPr>
          </a:p>
          <a:p>
            <a:pPr indent="-3365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○"/>
            </a:pPr>
            <a:r>
              <a:rPr lang="en" sz="1700">
                <a:solidFill>
                  <a:schemeClr val="dk1"/>
                </a:solidFill>
              </a:rPr>
              <a:t>DVDD25 ←→ AVDD25 shorted</a:t>
            </a:r>
            <a:endParaRPr sz="1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dk1"/>
              </a:solidFill>
            </a:endParaRPr>
          </a:p>
          <a:p>
            <a:pPr indent="-33655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" sz="1700">
                <a:solidFill>
                  <a:schemeClr val="dk1"/>
                </a:solidFill>
              </a:rPr>
              <a:t>Wirebond shorts</a:t>
            </a:r>
            <a:endParaRPr sz="1700">
              <a:solidFill>
                <a:schemeClr val="dk1"/>
              </a:solidFill>
            </a:endParaRPr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○"/>
            </a:pPr>
            <a:r>
              <a:rPr lang="en" sz="1300">
                <a:solidFill>
                  <a:schemeClr val="dk1"/>
                </a:solidFill>
              </a:rPr>
              <a:t>DVDD25 connected to DVDD wirebond N3.</a:t>
            </a:r>
            <a:endParaRPr sz="1300">
              <a:solidFill>
                <a:schemeClr val="dk1"/>
              </a:solidFill>
            </a:endParaRPr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○"/>
            </a:pPr>
            <a:r>
              <a:rPr lang="en" sz="1300">
                <a:solidFill>
                  <a:schemeClr val="dk1"/>
                </a:solidFill>
              </a:rPr>
              <a:t>VCOVDD connected to DVDD wirebond E17.</a:t>
            </a:r>
            <a:endParaRPr sz="1300">
              <a:solidFill>
                <a:schemeClr val="dk1"/>
              </a:solidFill>
            </a:endParaRPr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○"/>
            </a:pPr>
            <a:r>
              <a:rPr lang="en" sz="1300">
                <a:solidFill>
                  <a:schemeClr val="dk1"/>
                </a:solidFill>
              </a:rPr>
              <a:t>AVDD connected to DVDD wirebond N13.</a:t>
            </a:r>
            <a:endParaRPr sz="1600">
              <a:solidFill>
                <a:schemeClr val="dk1"/>
              </a:solidFill>
            </a:endParaRPr>
          </a:p>
        </p:txBody>
      </p:sp>
      <p:graphicFrame>
        <p:nvGraphicFramePr>
          <p:cNvPr id="160" name="Google Shape;160;p21"/>
          <p:cNvGraphicFramePr/>
          <p:nvPr/>
        </p:nvGraphicFramePr>
        <p:xfrm>
          <a:off x="4391150" y="719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{A2F92D16-B1E3-4BFB-9DFC-A9F5EE84B59B}</a:tableStyleId>
              </a:tblPr>
              <a:tblGrid>
                <a:gridCol w="1110075"/>
                <a:gridCol w="1305650"/>
                <a:gridCol w="1070350"/>
                <a:gridCol w="941325"/>
              </a:tblGrid>
              <a:tr h="7939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Supply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Nominal Voltage (V)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Current (mA)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Power (mW)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FFF2CC"/>
                    </a:solidFill>
                  </a:tcPr>
                </a:tc>
              </a:tr>
              <a:tr h="516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AVDD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1.2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0.6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0.72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516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DVDD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1.2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2.0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2.4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516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VCOVDD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1.2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~6.09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7.308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516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DVDD25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2.5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0.05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0.125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516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AVDD25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2.5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4.34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10.85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61" name="Google Shape;161;p21"/>
          <p:cNvSpPr txBox="1"/>
          <p:nvPr/>
        </p:nvSpPr>
        <p:spPr>
          <a:xfrm>
            <a:off x="4076175" y="4357450"/>
            <a:ext cx="4342200" cy="5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600">
                <a:solidFill>
                  <a:srgbClr val="6AA84F"/>
                </a:solidFill>
              </a:rPr>
              <a:t>The quiescent power consumption is ~21.4mW</a:t>
            </a:r>
            <a:endParaRPr sz="1800">
              <a:solidFill>
                <a:srgbClr val="6AA84F"/>
              </a:solidFill>
            </a:endParaRPr>
          </a:p>
        </p:txBody>
      </p:sp>
      <p:sp>
        <p:nvSpPr>
          <p:cNvPr id="162" name="Google Shape;162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