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43891200" cy="3291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8640" userDrawn="1">
          <p15:clr>
            <a:srgbClr val="A4A3A4"/>
          </p15:clr>
        </p15:guide>
        <p15:guide id="2" pos="19008" userDrawn="1">
          <p15:clr>
            <a:srgbClr val="A4A3A4"/>
          </p15:clr>
        </p15:guide>
        <p15:guide id="3" orient="horz" pos="4944" userDrawn="1">
          <p15:clr>
            <a:srgbClr val="A4A3A4"/>
          </p15:clr>
        </p15:guide>
        <p15:guide id="5" orient="horz" pos="2011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23"/>
    <p:restoredTop sz="94694"/>
  </p:normalViewPr>
  <p:slideViewPr>
    <p:cSldViewPr snapToGrid="0">
      <p:cViewPr>
        <p:scale>
          <a:sx n="35" d="100"/>
          <a:sy n="35" d="100"/>
        </p:scale>
        <p:origin x="144" y="-1320"/>
      </p:cViewPr>
      <p:guideLst>
        <p:guide pos="8640"/>
        <p:guide pos="19008"/>
        <p:guide orient="horz" pos="4944"/>
        <p:guide orient="horz" pos="20112"/>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6-03-16T00:29:19.596"/>
    </inkml:context>
    <inkml:brush xml:id="br0">
      <inkml:brushProperty name="width" value="0.35" units="cm"/>
      <inkml:brushProperty name="height" value="0.35" units="cm"/>
      <inkml:brushProperty name="color" value="#E71224"/>
    </inkml:brush>
  </inkml:definitions>
  <inkml:trace contextRef="#ctx0" brushRef="#br0">1 0 24575,'0'38'0,"0"-2"0,0-5 0,0 2 0,0 1 0,0 5 0,0-5 0,0 0 0,0-5 0,0-9 0,0 0 0,0 0 0,0 1 0,0 3 0,0 1 0,0 0 0,0 11 0,0 2 0,0 0 0,0-6 0,0-11 0,0 1 0,0 0 0,0 1 0,0-3 0,0 1 0,0-2 0,0 2 0,0 8 0,0 12 0,0 15 0,0 3 0,0 0 0,0 1 0,0-6 0,0-5 0,0-12 0,0-11 0,0-3 0,0-1 0,0-1 0,0-1 0,0 1 0,0-2 0,0 2 0,0 3 0,0 1 0,0 10 0,0 5 0,0 11 0,0 10 0,0-6 0,0 4 0,0-8 0,0-8 0,0-6 0,0-8 0,0-3 0,0-3 0,0-3 0,0 10 0,0 6 0,0 12 0,0 8 0,0-2 0,0 5 0,0-6 0,0 2 0,0-4 0,0-10 0,0-4 0,0-10 0,0-4 0,0-3 0,0 7 0,0 7 0,0 8 0,0 5 0,0 1 0,0-2 0,0-5 0,0-4 0,0-11 0,0-4 0,0 4 0,0 9 0,0 7 0,0 19 0,0-4 0,0-7 0,0-7 0,0-16 0,0-3 0,0-2 0,0-3 0,0-1 0,0 6 0,0 15 0,0 14 0,0 6 0,0-3 0,0-5 0,0-7 0,0-3 0,0-3 0,0-9 0,0-2 0,0-2 0,0-3 0,0-1 0,0 4 0,0-2 0,0 15 0,0 5 0,0 7 0,0 6 0,0-14 0,0-4 0,0-9 0,0-4 0,0-1 0,0-2 0,0 1 0,0 12 0,0 2 0,0 0 0,0 0 0,0-6 0,0 2 0,0 2 0,0-4 0,0-3 0,0 2 0,0 8 0,0 2 0,0 9 0,0 1 0,0-9 0,0-2 0,0-11 0,0-3 0,0 1 0,0-2 0,0 9 0,0 4 0,0 0 0,0-2 0,0-10 0,0-4 0,0 1 0,0-1 0,0 0 0,0 3 0,0 16 0,0 4 0,0 2 0,0-4 0,0-28 0,0-1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0AF4FB-B8CE-1344-AFFB-E8587E375087}" type="datetimeFigureOut">
              <a:rPr lang="en-US" smtClean="0"/>
              <a:t>3/15/26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E18223-706D-4843-8399-9BB034759D6A}" type="slidenum">
              <a:rPr lang="en-US" smtClean="0"/>
              <a:t>‹#›</a:t>
            </a:fld>
            <a:endParaRPr lang="en-US"/>
          </a:p>
        </p:txBody>
      </p:sp>
    </p:spTree>
    <p:extLst>
      <p:ext uri="{BB962C8B-B14F-4D97-AF65-F5344CB8AC3E}">
        <p14:creationId xmlns:p14="http://schemas.microsoft.com/office/powerpoint/2010/main" val="818959343"/>
      </p:ext>
    </p:extLst>
  </p:cSld>
  <p:clrMap bg1="lt1" tx1="dk1" bg2="lt2" tx2="dk2" accent1="accent1" accent2="accent2" accent3="accent3" accent4="accent4" accent5="accent5" accent6="accent6" hlink="hlink" folHlink="folHlink"/>
  <p:notesStyle>
    <a:lvl1pPr marL="0" algn="l" defTabSz="3686861" rtl="0" eaLnBrk="1" latinLnBrk="0" hangingPunct="1">
      <a:defRPr sz="4838" kern="1200">
        <a:solidFill>
          <a:schemeClr val="tx1"/>
        </a:solidFill>
        <a:latin typeface="+mn-lt"/>
        <a:ea typeface="+mn-ea"/>
        <a:cs typeface="+mn-cs"/>
      </a:defRPr>
    </a:lvl1pPr>
    <a:lvl2pPr marL="1843430" algn="l" defTabSz="3686861" rtl="0" eaLnBrk="1" latinLnBrk="0" hangingPunct="1">
      <a:defRPr sz="4838" kern="1200">
        <a:solidFill>
          <a:schemeClr val="tx1"/>
        </a:solidFill>
        <a:latin typeface="+mn-lt"/>
        <a:ea typeface="+mn-ea"/>
        <a:cs typeface="+mn-cs"/>
      </a:defRPr>
    </a:lvl2pPr>
    <a:lvl3pPr marL="3686861" algn="l" defTabSz="3686861" rtl="0" eaLnBrk="1" latinLnBrk="0" hangingPunct="1">
      <a:defRPr sz="4838" kern="1200">
        <a:solidFill>
          <a:schemeClr val="tx1"/>
        </a:solidFill>
        <a:latin typeface="+mn-lt"/>
        <a:ea typeface="+mn-ea"/>
        <a:cs typeface="+mn-cs"/>
      </a:defRPr>
    </a:lvl3pPr>
    <a:lvl4pPr marL="5530291" algn="l" defTabSz="3686861" rtl="0" eaLnBrk="1" latinLnBrk="0" hangingPunct="1">
      <a:defRPr sz="4838" kern="1200">
        <a:solidFill>
          <a:schemeClr val="tx1"/>
        </a:solidFill>
        <a:latin typeface="+mn-lt"/>
        <a:ea typeface="+mn-ea"/>
        <a:cs typeface="+mn-cs"/>
      </a:defRPr>
    </a:lvl4pPr>
    <a:lvl5pPr marL="7373722" algn="l" defTabSz="3686861" rtl="0" eaLnBrk="1" latinLnBrk="0" hangingPunct="1">
      <a:defRPr sz="4838" kern="1200">
        <a:solidFill>
          <a:schemeClr val="tx1"/>
        </a:solidFill>
        <a:latin typeface="+mn-lt"/>
        <a:ea typeface="+mn-ea"/>
        <a:cs typeface="+mn-cs"/>
      </a:defRPr>
    </a:lvl5pPr>
    <a:lvl6pPr marL="9217152" algn="l" defTabSz="3686861" rtl="0" eaLnBrk="1" latinLnBrk="0" hangingPunct="1">
      <a:defRPr sz="4838" kern="1200">
        <a:solidFill>
          <a:schemeClr val="tx1"/>
        </a:solidFill>
        <a:latin typeface="+mn-lt"/>
        <a:ea typeface="+mn-ea"/>
        <a:cs typeface="+mn-cs"/>
      </a:defRPr>
    </a:lvl6pPr>
    <a:lvl7pPr marL="11060582" algn="l" defTabSz="3686861" rtl="0" eaLnBrk="1" latinLnBrk="0" hangingPunct="1">
      <a:defRPr sz="4838" kern="1200">
        <a:solidFill>
          <a:schemeClr val="tx1"/>
        </a:solidFill>
        <a:latin typeface="+mn-lt"/>
        <a:ea typeface="+mn-ea"/>
        <a:cs typeface="+mn-cs"/>
      </a:defRPr>
    </a:lvl7pPr>
    <a:lvl8pPr marL="12904013" algn="l" defTabSz="3686861" rtl="0" eaLnBrk="1" latinLnBrk="0" hangingPunct="1">
      <a:defRPr sz="4838" kern="1200">
        <a:solidFill>
          <a:schemeClr val="tx1"/>
        </a:solidFill>
        <a:latin typeface="+mn-lt"/>
        <a:ea typeface="+mn-ea"/>
        <a:cs typeface="+mn-cs"/>
      </a:defRPr>
    </a:lvl8pPr>
    <a:lvl9pPr marL="14747443" algn="l" defTabSz="3686861" rtl="0" eaLnBrk="1" latinLnBrk="0" hangingPunct="1">
      <a:defRPr sz="483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CE18223-706D-4843-8399-9BB034759D6A}" type="slidenum">
              <a:rPr lang="en-US" smtClean="0"/>
              <a:t>1</a:t>
            </a:fld>
            <a:endParaRPr lang="en-US"/>
          </a:p>
        </p:txBody>
      </p:sp>
    </p:spTree>
    <p:extLst>
      <p:ext uri="{BB962C8B-B14F-4D97-AF65-F5344CB8AC3E}">
        <p14:creationId xmlns:p14="http://schemas.microsoft.com/office/powerpoint/2010/main" val="25181069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5AD2912-43A9-634C-8EA9-B81DB3E24E50}" type="datetimeFigureOut">
              <a:rPr lang="en-US" smtClean="0"/>
              <a:t>3/15/26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0A944-8EE4-F042-8E95-6FDE561DF395}" type="slidenum">
              <a:rPr lang="en-US" smtClean="0"/>
              <a:t>‹#›</a:t>
            </a:fld>
            <a:endParaRPr lang="en-US"/>
          </a:p>
        </p:txBody>
      </p:sp>
    </p:spTree>
    <p:extLst>
      <p:ext uri="{BB962C8B-B14F-4D97-AF65-F5344CB8AC3E}">
        <p14:creationId xmlns:p14="http://schemas.microsoft.com/office/powerpoint/2010/main" val="3296606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AD2912-43A9-634C-8EA9-B81DB3E24E50}" type="datetimeFigureOut">
              <a:rPr lang="en-US" smtClean="0"/>
              <a:t>3/15/26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0A944-8EE4-F042-8E95-6FDE561DF395}" type="slidenum">
              <a:rPr lang="en-US" smtClean="0"/>
              <a:t>‹#›</a:t>
            </a:fld>
            <a:endParaRPr lang="en-US"/>
          </a:p>
        </p:txBody>
      </p:sp>
    </p:spTree>
    <p:extLst>
      <p:ext uri="{BB962C8B-B14F-4D97-AF65-F5344CB8AC3E}">
        <p14:creationId xmlns:p14="http://schemas.microsoft.com/office/powerpoint/2010/main" val="461054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AD2912-43A9-634C-8EA9-B81DB3E24E50}" type="datetimeFigureOut">
              <a:rPr lang="en-US" smtClean="0"/>
              <a:t>3/15/26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0A944-8EE4-F042-8E95-6FDE561DF395}" type="slidenum">
              <a:rPr lang="en-US" smtClean="0"/>
              <a:t>‹#›</a:t>
            </a:fld>
            <a:endParaRPr lang="en-US"/>
          </a:p>
        </p:txBody>
      </p:sp>
    </p:spTree>
    <p:extLst>
      <p:ext uri="{BB962C8B-B14F-4D97-AF65-F5344CB8AC3E}">
        <p14:creationId xmlns:p14="http://schemas.microsoft.com/office/powerpoint/2010/main" val="31990017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AD2912-43A9-634C-8EA9-B81DB3E24E50}" type="datetimeFigureOut">
              <a:rPr lang="en-US" smtClean="0"/>
              <a:t>3/15/26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0A944-8EE4-F042-8E95-6FDE561DF395}" type="slidenum">
              <a:rPr lang="en-US" smtClean="0"/>
              <a:t>‹#›</a:t>
            </a:fld>
            <a:endParaRPr lang="en-US"/>
          </a:p>
        </p:txBody>
      </p:sp>
    </p:spTree>
    <p:extLst>
      <p:ext uri="{BB962C8B-B14F-4D97-AF65-F5344CB8AC3E}">
        <p14:creationId xmlns:p14="http://schemas.microsoft.com/office/powerpoint/2010/main" val="6403859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tint val="82000"/>
                  </a:schemeClr>
                </a:solidFill>
              </a:defRPr>
            </a:lvl1pPr>
            <a:lvl2pPr marL="2194560" indent="0">
              <a:buNone/>
              <a:defRPr sz="9600">
                <a:solidFill>
                  <a:schemeClr val="tx1">
                    <a:tint val="82000"/>
                  </a:schemeClr>
                </a:solidFill>
              </a:defRPr>
            </a:lvl2pPr>
            <a:lvl3pPr marL="4389120" indent="0">
              <a:buNone/>
              <a:defRPr sz="8640">
                <a:solidFill>
                  <a:schemeClr val="tx1">
                    <a:tint val="82000"/>
                  </a:schemeClr>
                </a:solidFill>
              </a:defRPr>
            </a:lvl3pPr>
            <a:lvl4pPr marL="6583680" indent="0">
              <a:buNone/>
              <a:defRPr sz="7680">
                <a:solidFill>
                  <a:schemeClr val="tx1">
                    <a:tint val="82000"/>
                  </a:schemeClr>
                </a:solidFill>
              </a:defRPr>
            </a:lvl4pPr>
            <a:lvl5pPr marL="8778240" indent="0">
              <a:buNone/>
              <a:defRPr sz="7680">
                <a:solidFill>
                  <a:schemeClr val="tx1">
                    <a:tint val="82000"/>
                  </a:schemeClr>
                </a:solidFill>
              </a:defRPr>
            </a:lvl5pPr>
            <a:lvl6pPr marL="10972800" indent="0">
              <a:buNone/>
              <a:defRPr sz="7680">
                <a:solidFill>
                  <a:schemeClr val="tx1">
                    <a:tint val="82000"/>
                  </a:schemeClr>
                </a:solidFill>
              </a:defRPr>
            </a:lvl6pPr>
            <a:lvl7pPr marL="13167360" indent="0">
              <a:buNone/>
              <a:defRPr sz="7680">
                <a:solidFill>
                  <a:schemeClr val="tx1">
                    <a:tint val="82000"/>
                  </a:schemeClr>
                </a:solidFill>
              </a:defRPr>
            </a:lvl7pPr>
            <a:lvl8pPr marL="15361920" indent="0">
              <a:buNone/>
              <a:defRPr sz="7680">
                <a:solidFill>
                  <a:schemeClr val="tx1">
                    <a:tint val="82000"/>
                  </a:schemeClr>
                </a:solidFill>
              </a:defRPr>
            </a:lvl8pPr>
            <a:lvl9pPr marL="17556480" indent="0">
              <a:buNone/>
              <a:defRPr sz="768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AD2912-43A9-634C-8EA9-B81DB3E24E50}" type="datetimeFigureOut">
              <a:rPr lang="en-US" smtClean="0"/>
              <a:t>3/15/26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F0A944-8EE4-F042-8E95-6FDE561DF395}" type="slidenum">
              <a:rPr lang="en-US" smtClean="0"/>
              <a:t>‹#›</a:t>
            </a:fld>
            <a:endParaRPr lang="en-US"/>
          </a:p>
        </p:txBody>
      </p:sp>
    </p:spTree>
    <p:extLst>
      <p:ext uri="{BB962C8B-B14F-4D97-AF65-F5344CB8AC3E}">
        <p14:creationId xmlns:p14="http://schemas.microsoft.com/office/powerpoint/2010/main" val="1681609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AD2912-43A9-634C-8EA9-B81DB3E24E50}" type="datetimeFigureOut">
              <a:rPr lang="en-US" smtClean="0"/>
              <a:t>3/15/26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F0A944-8EE4-F042-8E95-6FDE561DF395}" type="slidenum">
              <a:rPr lang="en-US" smtClean="0"/>
              <a:t>‹#›</a:t>
            </a:fld>
            <a:endParaRPr lang="en-US"/>
          </a:p>
        </p:txBody>
      </p:sp>
    </p:spTree>
    <p:extLst>
      <p:ext uri="{BB962C8B-B14F-4D97-AF65-F5344CB8AC3E}">
        <p14:creationId xmlns:p14="http://schemas.microsoft.com/office/powerpoint/2010/main" val="844264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AD2912-43A9-634C-8EA9-B81DB3E24E50}" type="datetimeFigureOut">
              <a:rPr lang="en-US" smtClean="0"/>
              <a:t>3/15/26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F0A944-8EE4-F042-8E95-6FDE561DF395}" type="slidenum">
              <a:rPr lang="en-US" smtClean="0"/>
              <a:t>‹#›</a:t>
            </a:fld>
            <a:endParaRPr lang="en-US"/>
          </a:p>
        </p:txBody>
      </p:sp>
    </p:spTree>
    <p:extLst>
      <p:ext uri="{BB962C8B-B14F-4D97-AF65-F5344CB8AC3E}">
        <p14:creationId xmlns:p14="http://schemas.microsoft.com/office/powerpoint/2010/main" val="3263734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AD2912-43A9-634C-8EA9-B81DB3E24E50}" type="datetimeFigureOut">
              <a:rPr lang="en-US" smtClean="0"/>
              <a:t>3/15/26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F0A944-8EE4-F042-8E95-6FDE561DF395}" type="slidenum">
              <a:rPr lang="en-US" smtClean="0"/>
              <a:t>‹#›</a:t>
            </a:fld>
            <a:endParaRPr lang="en-US"/>
          </a:p>
        </p:txBody>
      </p:sp>
    </p:spTree>
    <p:extLst>
      <p:ext uri="{BB962C8B-B14F-4D97-AF65-F5344CB8AC3E}">
        <p14:creationId xmlns:p14="http://schemas.microsoft.com/office/powerpoint/2010/main" val="21172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AD2912-43A9-634C-8EA9-B81DB3E24E50}" type="datetimeFigureOut">
              <a:rPr lang="en-US" smtClean="0"/>
              <a:t>3/15/26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F0A944-8EE4-F042-8E95-6FDE561DF395}" type="slidenum">
              <a:rPr lang="en-US" smtClean="0"/>
              <a:t>‹#›</a:t>
            </a:fld>
            <a:endParaRPr lang="en-US"/>
          </a:p>
        </p:txBody>
      </p:sp>
    </p:spTree>
    <p:extLst>
      <p:ext uri="{BB962C8B-B14F-4D97-AF65-F5344CB8AC3E}">
        <p14:creationId xmlns:p14="http://schemas.microsoft.com/office/powerpoint/2010/main" val="880317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95AD2912-43A9-634C-8EA9-B81DB3E24E50}" type="datetimeFigureOut">
              <a:rPr lang="en-US" smtClean="0"/>
              <a:t>3/15/26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F0A944-8EE4-F042-8E95-6FDE561DF395}" type="slidenum">
              <a:rPr lang="en-US" smtClean="0"/>
              <a:t>‹#›</a:t>
            </a:fld>
            <a:endParaRPr lang="en-US"/>
          </a:p>
        </p:txBody>
      </p:sp>
    </p:spTree>
    <p:extLst>
      <p:ext uri="{BB962C8B-B14F-4D97-AF65-F5344CB8AC3E}">
        <p14:creationId xmlns:p14="http://schemas.microsoft.com/office/powerpoint/2010/main" val="2377371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95AD2912-43A9-634C-8EA9-B81DB3E24E50}" type="datetimeFigureOut">
              <a:rPr lang="en-US" smtClean="0"/>
              <a:t>3/15/26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F0A944-8EE4-F042-8E95-6FDE561DF395}" type="slidenum">
              <a:rPr lang="en-US" smtClean="0"/>
              <a:t>‹#›</a:t>
            </a:fld>
            <a:endParaRPr lang="en-US"/>
          </a:p>
        </p:txBody>
      </p:sp>
    </p:spTree>
    <p:extLst>
      <p:ext uri="{BB962C8B-B14F-4D97-AF65-F5344CB8AC3E}">
        <p14:creationId xmlns:p14="http://schemas.microsoft.com/office/powerpoint/2010/main" val="10961649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82000"/>
                  </a:schemeClr>
                </a:solidFill>
              </a:defRPr>
            </a:lvl1pPr>
          </a:lstStyle>
          <a:p>
            <a:fld id="{95AD2912-43A9-634C-8EA9-B81DB3E24E50}" type="datetimeFigureOut">
              <a:rPr lang="en-US" smtClean="0"/>
              <a:t>3/15/26</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82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82000"/>
                  </a:schemeClr>
                </a:solidFill>
              </a:defRPr>
            </a:lvl1pPr>
          </a:lstStyle>
          <a:p>
            <a:fld id="{FAF0A944-8EE4-F042-8E95-6FDE561DF395}" type="slidenum">
              <a:rPr lang="en-US" smtClean="0"/>
              <a:t>‹#›</a:t>
            </a:fld>
            <a:endParaRPr lang="en-US"/>
          </a:p>
        </p:txBody>
      </p:sp>
    </p:spTree>
    <p:extLst>
      <p:ext uri="{BB962C8B-B14F-4D97-AF65-F5344CB8AC3E}">
        <p14:creationId xmlns:p14="http://schemas.microsoft.com/office/powerpoint/2010/main" val="405689923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customXml" Target="../ink/ink1.xml"/><Relationship Id="rId3" Type="http://schemas.openxmlformats.org/officeDocument/2006/relationships/image" Target="../media/image1.emf"/><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jpg"/><Relationship Id="rId2" Type="http://schemas.openxmlformats.org/officeDocument/2006/relationships/notesSlide" Target="../notesSlides/notesSlide1.xml"/><Relationship Id="rId16" Type="http://schemas.openxmlformats.org/officeDocument/2006/relationships/image" Target="../media/image14.png"/><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png"/><Relationship Id="rId15" Type="http://schemas.openxmlformats.org/officeDocument/2006/relationships/image" Target="../media/image13.png"/><Relationship Id="rId10" Type="http://schemas.openxmlformats.org/officeDocument/2006/relationships/image" Target="../media/image8.jpeg"/><Relationship Id="rId19" Type="http://schemas.openxmlformats.org/officeDocument/2006/relationships/image" Target="../media/image16.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85DA46C2-163A-976D-52EE-C355BD207043}"/>
              </a:ext>
            </a:extLst>
          </p:cNvPr>
          <p:cNvSpPr txBox="1"/>
          <p:nvPr/>
        </p:nvSpPr>
        <p:spPr>
          <a:xfrm>
            <a:off x="39372988" y="6347012"/>
            <a:ext cx="184731" cy="369332"/>
          </a:xfrm>
          <a:prstGeom prst="rect">
            <a:avLst/>
          </a:prstGeom>
          <a:noFill/>
        </p:spPr>
        <p:txBody>
          <a:bodyPr wrap="none" rtlCol="0">
            <a:spAutoFit/>
          </a:bodyPr>
          <a:lstStyle/>
          <a:p>
            <a:endParaRPr lang="en-US" dirty="0"/>
          </a:p>
        </p:txBody>
      </p:sp>
      <p:sp>
        <p:nvSpPr>
          <p:cNvPr id="12" name="TextBox 11">
            <a:extLst>
              <a:ext uri="{FF2B5EF4-FFF2-40B4-BE49-F238E27FC236}">
                <a16:creationId xmlns:a16="http://schemas.microsoft.com/office/drawing/2014/main" id="{F2ECC5E1-49D7-7668-6414-E622CB4860EB}"/>
              </a:ext>
            </a:extLst>
          </p:cNvPr>
          <p:cNvSpPr txBox="1"/>
          <p:nvPr/>
        </p:nvSpPr>
        <p:spPr>
          <a:xfrm>
            <a:off x="-2" y="-1"/>
            <a:ext cx="43891201" cy="7960659"/>
          </a:xfrm>
          <a:prstGeom prst="rect">
            <a:avLst/>
          </a:prstGeom>
          <a:solidFill>
            <a:srgbClr val="800000"/>
          </a:solidFill>
        </p:spPr>
        <p:txBody>
          <a:bodyPr wrap="square" rtlCol="0">
            <a:spAutoFit/>
          </a:bodyPr>
          <a:lstStyle/>
          <a:p>
            <a:endParaRPr lang="en-US" dirty="0"/>
          </a:p>
        </p:txBody>
      </p:sp>
      <p:sp>
        <p:nvSpPr>
          <p:cNvPr id="8" name="TextBox 7">
            <a:extLst>
              <a:ext uri="{FF2B5EF4-FFF2-40B4-BE49-F238E27FC236}">
                <a16:creationId xmlns:a16="http://schemas.microsoft.com/office/drawing/2014/main" id="{15C1C0CA-259B-4B9D-BC60-4F01FAC77753}"/>
              </a:ext>
            </a:extLst>
          </p:cNvPr>
          <p:cNvSpPr txBox="1"/>
          <p:nvPr/>
        </p:nvSpPr>
        <p:spPr>
          <a:xfrm>
            <a:off x="6690247" y="915030"/>
            <a:ext cx="32548936" cy="4247317"/>
          </a:xfrm>
          <a:prstGeom prst="rect">
            <a:avLst/>
          </a:prstGeom>
          <a:solidFill>
            <a:srgbClr val="800000"/>
          </a:solidFill>
        </p:spPr>
        <p:txBody>
          <a:bodyPr wrap="square" rtlCol="0" anchor="t" anchorCtr="1">
            <a:spAutoFit/>
          </a:bodyPr>
          <a:lstStyle/>
          <a:p>
            <a:pPr algn="ctr"/>
            <a:r>
              <a:rPr lang="en-US" sz="9000" b="1" dirty="0">
                <a:solidFill>
                  <a:schemeClr val="bg1"/>
                </a:solidFill>
                <a:latin typeface="Arial" panose="020B0604020202020204" pitchFamily="34" charset="0"/>
                <a:cs typeface="Arial" panose="020B0604020202020204" pitchFamily="34" charset="0"/>
              </a:rPr>
              <a:t>Simulation of Low Dose TOF PET Based on Compton Scattering of 511 keV Gamma Rays in Kapton Laminar MCPs</a:t>
            </a:r>
          </a:p>
        </p:txBody>
      </p:sp>
      <p:pic>
        <p:nvPicPr>
          <p:cNvPr id="13" name="Picture 12">
            <a:extLst>
              <a:ext uri="{FF2B5EF4-FFF2-40B4-BE49-F238E27FC236}">
                <a16:creationId xmlns:a16="http://schemas.microsoft.com/office/drawing/2014/main" id="{D382CA9B-6403-1CF9-B2B7-D0B768E4C594}"/>
              </a:ext>
            </a:extLst>
          </p:cNvPr>
          <p:cNvPicPr>
            <a:picLocks noChangeAspect="1"/>
          </p:cNvPicPr>
          <p:nvPr/>
        </p:nvPicPr>
        <p:blipFill>
          <a:blip r:embed="rId3"/>
          <a:stretch>
            <a:fillRect/>
          </a:stretch>
        </p:blipFill>
        <p:spPr>
          <a:xfrm>
            <a:off x="396238" y="4914054"/>
            <a:ext cx="10414698" cy="2114262"/>
          </a:xfrm>
          <a:prstGeom prst="rect">
            <a:avLst/>
          </a:prstGeom>
        </p:spPr>
      </p:pic>
      <p:pic>
        <p:nvPicPr>
          <p:cNvPr id="1028" name="Picture 4" descr="EFI logo hero image">
            <a:extLst>
              <a:ext uri="{FF2B5EF4-FFF2-40B4-BE49-F238E27FC236}">
                <a16:creationId xmlns:a16="http://schemas.microsoft.com/office/drawing/2014/main" id="{2D15C016-6972-A2E0-14A9-2B8F764591BD}"/>
              </a:ext>
            </a:extLst>
          </p:cNvPr>
          <p:cNvPicPr>
            <a:picLocks noChangeAspect="1" noChangeArrowheads="1"/>
          </p:cNvPicPr>
          <p:nvPr/>
        </p:nvPicPr>
        <p:blipFill>
          <a:blip r:embed="rId4">
            <a:biLevel thresh="25000"/>
            <a:extLst>
              <a:ext uri="{28A0092B-C50C-407E-A947-70E740481C1C}">
                <a14:useLocalDpi xmlns:a14="http://schemas.microsoft.com/office/drawing/2010/main" val="0"/>
              </a:ext>
            </a:extLst>
          </a:blip>
          <a:srcRect/>
          <a:stretch>
            <a:fillRect/>
          </a:stretch>
        </p:blipFill>
        <p:spPr bwMode="auto">
          <a:xfrm>
            <a:off x="36326988" y="3347052"/>
            <a:ext cx="7167974" cy="409822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26928580-3546-6404-020A-1C053EE867C5}"/>
              </a:ext>
            </a:extLst>
          </p:cNvPr>
          <p:cNvSpPr txBox="1"/>
          <p:nvPr/>
        </p:nvSpPr>
        <p:spPr>
          <a:xfrm>
            <a:off x="16896737" y="5429344"/>
            <a:ext cx="13344449" cy="2015936"/>
          </a:xfrm>
          <a:prstGeom prst="rect">
            <a:avLst/>
          </a:prstGeom>
          <a:noFill/>
        </p:spPr>
        <p:txBody>
          <a:bodyPr wrap="square" rtlCol="0" anchor="t" anchorCtr="1">
            <a:spAutoFit/>
          </a:bodyPr>
          <a:lstStyle/>
          <a:p>
            <a:r>
              <a:rPr lang="en-US" sz="7500" dirty="0">
                <a:solidFill>
                  <a:schemeClr val="bg1"/>
                </a:solidFill>
                <a:latin typeface="Arial" panose="020B0604020202020204" pitchFamily="34" charset="0"/>
                <a:cs typeface="Arial" panose="020B0604020202020204" pitchFamily="34" charset="0"/>
              </a:rPr>
              <a:t>Arjun Kulkarni</a:t>
            </a:r>
            <a:r>
              <a:rPr lang="en-US" sz="7500" baseline="30000" dirty="0">
                <a:solidFill>
                  <a:schemeClr val="bg1"/>
                </a:solidFill>
                <a:latin typeface="Arial" panose="020B0604020202020204" pitchFamily="34" charset="0"/>
                <a:cs typeface="Arial" panose="020B0604020202020204" pitchFamily="34" charset="0"/>
              </a:rPr>
              <a:t>1 </a:t>
            </a:r>
            <a:r>
              <a:rPr lang="en-US" sz="7500" dirty="0">
                <a:solidFill>
                  <a:schemeClr val="bg1"/>
                </a:solidFill>
                <a:latin typeface="Arial" panose="020B0604020202020204" pitchFamily="34" charset="0"/>
                <a:cs typeface="Arial" panose="020B0604020202020204" pitchFamily="34" charset="0"/>
              </a:rPr>
              <a:t>Henry Frisch</a:t>
            </a:r>
            <a:r>
              <a:rPr lang="en-US" sz="7500" baseline="30000" dirty="0">
                <a:solidFill>
                  <a:schemeClr val="bg1"/>
                </a:solidFill>
                <a:latin typeface="Arial" panose="020B0604020202020204" pitchFamily="34" charset="0"/>
                <a:cs typeface="Arial" panose="020B0604020202020204" pitchFamily="34" charset="0"/>
              </a:rPr>
              <a:t>2</a:t>
            </a:r>
          </a:p>
          <a:p>
            <a:pPr algn="ctr"/>
            <a:r>
              <a:rPr lang="en-US" sz="5000" baseline="30000" dirty="0">
                <a:solidFill>
                  <a:schemeClr val="bg1"/>
                </a:solidFill>
                <a:latin typeface="Arial" panose="020B0604020202020204" pitchFamily="34" charset="0"/>
                <a:cs typeface="Arial" panose="020B0604020202020204" pitchFamily="34" charset="0"/>
              </a:rPr>
              <a:t>1</a:t>
            </a:r>
            <a:r>
              <a:rPr lang="en-US" sz="5000" dirty="0">
                <a:solidFill>
                  <a:schemeClr val="bg1"/>
                </a:solidFill>
                <a:latin typeface="Arial" panose="020B0604020202020204" pitchFamily="34" charset="0"/>
                <a:cs typeface="Arial" panose="020B0604020202020204" pitchFamily="34" charset="0"/>
              </a:rPr>
              <a:t>Department of Physics </a:t>
            </a:r>
            <a:r>
              <a:rPr lang="en-US" sz="5000" baseline="30000" dirty="0">
                <a:solidFill>
                  <a:schemeClr val="bg1"/>
                </a:solidFill>
                <a:latin typeface="Arial" panose="020B0604020202020204" pitchFamily="34" charset="0"/>
                <a:cs typeface="Arial" panose="020B0604020202020204" pitchFamily="34" charset="0"/>
              </a:rPr>
              <a:t>2</a:t>
            </a:r>
            <a:r>
              <a:rPr lang="en-US" sz="5000" dirty="0">
                <a:solidFill>
                  <a:schemeClr val="bg1"/>
                </a:solidFill>
                <a:latin typeface="Arial" panose="020B0604020202020204" pitchFamily="34" charset="0"/>
                <a:cs typeface="Arial" panose="020B0604020202020204" pitchFamily="34" charset="0"/>
              </a:rPr>
              <a:t>Enrico Fermi Institute</a:t>
            </a:r>
            <a:endParaRPr lang="en-US" sz="5000" baseline="30000" dirty="0">
              <a:solidFill>
                <a:schemeClr val="bg1"/>
              </a:solidFill>
              <a:latin typeface="Arial" panose="020B0604020202020204" pitchFamily="34" charset="0"/>
              <a:cs typeface="Arial" panose="020B0604020202020204" pitchFamily="34" charset="0"/>
            </a:endParaRPr>
          </a:p>
        </p:txBody>
      </p:sp>
      <p:sp>
        <p:nvSpPr>
          <p:cNvPr id="15" name="TextBox 14">
            <a:extLst>
              <a:ext uri="{FF2B5EF4-FFF2-40B4-BE49-F238E27FC236}">
                <a16:creationId xmlns:a16="http://schemas.microsoft.com/office/drawing/2014/main" id="{2C08AD43-DFFD-B105-1F4E-AF068B6B37E6}"/>
              </a:ext>
            </a:extLst>
          </p:cNvPr>
          <p:cNvSpPr txBox="1"/>
          <p:nvPr/>
        </p:nvSpPr>
        <p:spPr>
          <a:xfrm>
            <a:off x="612250" y="8071108"/>
            <a:ext cx="12508992" cy="1754326"/>
          </a:xfrm>
          <a:prstGeom prst="rect">
            <a:avLst/>
          </a:prstGeom>
          <a:solidFill>
            <a:schemeClr val="bg2"/>
          </a:solidFill>
        </p:spPr>
        <p:txBody>
          <a:bodyPr wrap="square" rtlCol="0" anchor="t" anchorCtr="1">
            <a:spAutoFit/>
          </a:bodyPr>
          <a:lstStyle/>
          <a:p>
            <a:pPr algn="ctr"/>
            <a:r>
              <a:rPr lang="en-US" sz="5400" b="1" dirty="0">
                <a:solidFill>
                  <a:srgbClr val="800000"/>
                </a:solidFill>
                <a:latin typeface="Arial" panose="020B0604020202020204" pitchFamily="34" charset="0"/>
                <a:cs typeface="Arial" panose="020B0604020202020204" pitchFamily="34" charset="0"/>
              </a:rPr>
              <a:t>Our Goal: Low Dose High Res. TOF-PET at Low Cost</a:t>
            </a:r>
          </a:p>
        </p:txBody>
      </p:sp>
      <p:sp>
        <p:nvSpPr>
          <p:cNvPr id="16" name="TextBox 15">
            <a:extLst>
              <a:ext uri="{FF2B5EF4-FFF2-40B4-BE49-F238E27FC236}">
                <a16:creationId xmlns:a16="http://schemas.microsoft.com/office/drawing/2014/main" id="{7ED85C21-7E10-8750-D86B-B1A945852402}"/>
              </a:ext>
            </a:extLst>
          </p:cNvPr>
          <p:cNvSpPr txBox="1"/>
          <p:nvPr/>
        </p:nvSpPr>
        <p:spPr>
          <a:xfrm>
            <a:off x="695567" y="12789581"/>
            <a:ext cx="12508991" cy="923330"/>
          </a:xfrm>
          <a:prstGeom prst="rect">
            <a:avLst/>
          </a:prstGeom>
          <a:solidFill>
            <a:schemeClr val="bg2"/>
          </a:solidFill>
        </p:spPr>
        <p:txBody>
          <a:bodyPr wrap="square" rtlCol="0" anchor="t" anchorCtr="1">
            <a:spAutoFit/>
          </a:bodyPr>
          <a:lstStyle/>
          <a:p>
            <a:r>
              <a:rPr lang="en-US" sz="5400" b="1" dirty="0">
                <a:solidFill>
                  <a:srgbClr val="800000"/>
                </a:solidFill>
                <a:latin typeface="Arial" panose="020B0604020202020204" pitchFamily="34" charset="0"/>
                <a:cs typeface="Arial" panose="020B0604020202020204" pitchFamily="34" charset="0"/>
              </a:rPr>
              <a:t>Localizing the Endpoint of the LOR</a:t>
            </a:r>
          </a:p>
        </p:txBody>
      </p:sp>
      <p:sp>
        <p:nvSpPr>
          <p:cNvPr id="17" name="TextBox 16">
            <a:extLst>
              <a:ext uri="{FF2B5EF4-FFF2-40B4-BE49-F238E27FC236}">
                <a16:creationId xmlns:a16="http://schemas.microsoft.com/office/drawing/2014/main" id="{04C8B12E-B2D7-8925-11CA-367646F7DC02}"/>
              </a:ext>
            </a:extLst>
          </p:cNvPr>
          <p:cNvSpPr txBox="1"/>
          <p:nvPr/>
        </p:nvSpPr>
        <p:spPr>
          <a:xfrm>
            <a:off x="13928706" y="8129409"/>
            <a:ext cx="16116042" cy="923330"/>
          </a:xfrm>
          <a:prstGeom prst="rect">
            <a:avLst/>
          </a:prstGeom>
          <a:solidFill>
            <a:schemeClr val="bg2"/>
          </a:solidFill>
        </p:spPr>
        <p:txBody>
          <a:bodyPr wrap="square" rtlCol="0" anchor="t" anchorCtr="1">
            <a:spAutoFit/>
          </a:bodyPr>
          <a:lstStyle/>
          <a:p>
            <a:r>
              <a:rPr lang="en-US" sz="5400" b="1" dirty="0">
                <a:solidFill>
                  <a:srgbClr val="800000"/>
                </a:solidFill>
                <a:latin typeface="Arial" panose="020B0604020202020204" pitchFamily="34" charset="0"/>
                <a:cs typeface="Arial" panose="020B0604020202020204" pitchFamily="34" charset="0"/>
              </a:rPr>
              <a:t>TOPAS Simulation</a:t>
            </a:r>
          </a:p>
        </p:txBody>
      </p:sp>
      <p:sp>
        <p:nvSpPr>
          <p:cNvPr id="19" name="TextBox 18">
            <a:extLst>
              <a:ext uri="{FF2B5EF4-FFF2-40B4-BE49-F238E27FC236}">
                <a16:creationId xmlns:a16="http://schemas.microsoft.com/office/drawing/2014/main" id="{84F697DD-B650-E2A0-C6B9-14E3ACE62CE2}"/>
              </a:ext>
            </a:extLst>
          </p:cNvPr>
          <p:cNvSpPr txBox="1"/>
          <p:nvPr/>
        </p:nvSpPr>
        <p:spPr>
          <a:xfrm>
            <a:off x="13928706" y="17001258"/>
            <a:ext cx="15947082" cy="1015663"/>
          </a:xfrm>
          <a:prstGeom prst="rect">
            <a:avLst/>
          </a:prstGeom>
          <a:solidFill>
            <a:schemeClr val="bg2"/>
          </a:solidFill>
        </p:spPr>
        <p:txBody>
          <a:bodyPr wrap="square" rtlCol="0" anchor="t" anchorCtr="1">
            <a:spAutoFit/>
          </a:bodyPr>
          <a:lstStyle/>
          <a:p>
            <a:r>
              <a:rPr lang="en-US" sz="6000" b="1" dirty="0">
                <a:solidFill>
                  <a:srgbClr val="800000"/>
                </a:solidFill>
                <a:latin typeface="Arial" panose="020B0604020202020204" pitchFamily="34" charset="0"/>
                <a:cs typeface="Arial" panose="020B0604020202020204" pitchFamily="34" charset="0"/>
              </a:rPr>
              <a:t>Simulation Results</a:t>
            </a:r>
          </a:p>
        </p:txBody>
      </p:sp>
      <p:sp>
        <p:nvSpPr>
          <p:cNvPr id="20" name="TextBox 19">
            <a:extLst>
              <a:ext uri="{FF2B5EF4-FFF2-40B4-BE49-F238E27FC236}">
                <a16:creationId xmlns:a16="http://schemas.microsoft.com/office/drawing/2014/main" id="{780B72E0-9F4F-139C-4765-7A6954851582}"/>
              </a:ext>
            </a:extLst>
          </p:cNvPr>
          <p:cNvSpPr txBox="1"/>
          <p:nvPr/>
        </p:nvSpPr>
        <p:spPr>
          <a:xfrm>
            <a:off x="30480919" y="8222421"/>
            <a:ext cx="13014043" cy="923330"/>
          </a:xfrm>
          <a:prstGeom prst="rect">
            <a:avLst/>
          </a:prstGeom>
          <a:solidFill>
            <a:schemeClr val="bg2"/>
          </a:solidFill>
        </p:spPr>
        <p:txBody>
          <a:bodyPr wrap="square" rtlCol="0" anchor="t" anchorCtr="1">
            <a:spAutoFit/>
          </a:bodyPr>
          <a:lstStyle/>
          <a:p>
            <a:r>
              <a:rPr lang="en-US" sz="5400" b="1" dirty="0">
                <a:solidFill>
                  <a:srgbClr val="800000"/>
                </a:solidFill>
                <a:latin typeface="Arial" panose="020B0604020202020204" pitchFamily="34" charset="0"/>
                <a:cs typeface="Arial" panose="020B0604020202020204" pitchFamily="34" charset="0"/>
              </a:rPr>
              <a:t>Spatial Resolution</a:t>
            </a:r>
          </a:p>
        </p:txBody>
      </p:sp>
      <p:pic>
        <p:nvPicPr>
          <p:cNvPr id="22" name="Picture 21">
            <a:extLst>
              <a:ext uri="{FF2B5EF4-FFF2-40B4-BE49-F238E27FC236}">
                <a16:creationId xmlns:a16="http://schemas.microsoft.com/office/drawing/2014/main" id="{3DA86590-286B-F53A-7310-DFCE187890D6}"/>
              </a:ext>
            </a:extLst>
          </p:cNvPr>
          <p:cNvPicPr>
            <a:picLocks noChangeAspect="1"/>
          </p:cNvPicPr>
          <p:nvPr/>
        </p:nvPicPr>
        <p:blipFill>
          <a:blip r:embed="rId5"/>
          <a:stretch>
            <a:fillRect/>
          </a:stretch>
        </p:blipFill>
        <p:spPr>
          <a:xfrm>
            <a:off x="6013284" y="15413948"/>
            <a:ext cx="7670605" cy="4853966"/>
          </a:xfrm>
          <a:prstGeom prst="rect">
            <a:avLst/>
          </a:prstGeom>
        </p:spPr>
      </p:pic>
      <p:pic>
        <p:nvPicPr>
          <p:cNvPr id="24" name="Picture 23">
            <a:extLst>
              <a:ext uri="{FF2B5EF4-FFF2-40B4-BE49-F238E27FC236}">
                <a16:creationId xmlns:a16="http://schemas.microsoft.com/office/drawing/2014/main" id="{A57F06D5-F801-748F-F330-CDE234425D9E}"/>
              </a:ext>
            </a:extLst>
          </p:cNvPr>
          <p:cNvPicPr>
            <a:picLocks noChangeAspect="1"/>
          </p:cNvPicPr>
          <p:nvPr/>
        </p:nvPicPr>
        <p:blipFill>
          <a:blip r:embed="rId6"/>
          <a:stretch>
            <a:fillRect/>
          </a:stretch>
        </p:blipFill>
        <p:spPr>
          <a:xfrm>
            <a:off x="14072497" y="11731087"/>
            <a:ext cx="8378733" cy="4445858"/>
          </a:xfrm>
          <a:prstGeom prst="rect">
            <a:avLst/>
          </a:prstGeom>
        </p:spPr>
      </p:pic>
      <p:pic>
        <p:nvPicPr>
          <p:cNvPr id="26" name="Picture 25">
            <a:extLst>
              <a:ext uri="{FF2B5EF4-FFF2-40B4-BE49-F238E27FC236}">
                <a16:creationId xmlns:a16="http://schemas.microsoft.com/office/drawing/2014/main" id="{3FECC3FD-D641-F0D2-09B6-594B20282CBB}"/>
              </a:ext>
            </a:extLst>
          </p:cNvPr>
          <p:cNvPicPr>
            <a:picLocks noChangeAspect="1"/>
          </p:cNvPicPr>
          <p:nvPr/>
        </p:nvPicPr>
        <p:blipFill>
          <a:blip r:embed="rId7"/>
          <a:stretch>
            <a:fillRect/>
          </a:stretch>
        </p:blipFill>
        <p:spPr>
          <a:xfrm>
            <a:off x="149931" y="25515220"/>
            <a:ext cx="7207528" cy="5286514"/>
          </a:xfrm>
          <a:prstGeom prst="rect">
            <a:avLst/>
          </a:prstGeom>
        </p:spPr>
      </p:pic>
      <p:pic>
        <p:nvPicPr>
          <p:cNvPr id="28" name="Picture 27">
            <a:extLst>
              <a:ext uri="{FF2B5EF4-FFF2-40B4-BE49-F238E27FC236}">
                <a16:creationId xmlns:a16="http://schemas.microsoft.com/office/drawing/2014/main" id="{BB0715A9-38E7-C02E-5319-827A7A3D223E}"/>
              </a:ext>
            </a:extLst>
          </p:cNvPr>
          <p:cNvPicPr>
            <a:picLocks noChangeAspect="1"/>
          </p:cNvPicPr>
          <p:nvPr/>
        </p:nvPicPr>
        <p:blipFill>
          <a:blip r:embed="rId8"/>
          <a:stretch>
            <a:fillRect/>
          </a:stretch>
        </p:blipFill>
        <p:spPr>
          <a:xfrm>
            <a:off x="22642340" y="11967815"/>
            <a:ext cx="7034836" cy="4110203"/>
          </a:xfrm>
          <a:prstGeom prst="rect">
            <a:avLst/>
          </a:prstGeom>
        </p:spPr>
      </p:pic>
      <p:pic>
        <p:nvPicPr>
          <p:cNvPr id="38" name="Picture 37">
            <a:extLst>
              <a:ext uri="{FF2B5EF4-FFF2-40B4-BE49-F238E27FC236}">
                <a16:creationId xmlns:a16="http://schemas.microsoft.com/office/drawing/2014/main" id="{910D5FA5-E0FC-3EA5-937B-89F344C93FCE}"/>
              </a:ext>
            </a:extLst>
          </p:cNvPr>
          <p:cNvPicPr>
            <a:picLocks noChangeAspect="1"/>
          </p:cNvPicPr>
          <p:nvPr/>
        </p:nvPicPr>
        <p:blipFill>
          <a:blip r:embed="rId9"/>
          <a:stretch>
            <a:fillRect/>
          </a:stretch>
        </p:blipFill>
        <p:spPr>
          <a:xfrm>
            <a:off x="22603746" y="18360617"/>
            <a:ext cx="6756132" cy="5067098"/>
          </a:xfrm>
          <a:prstGeom prst="rect">
            <a:avLst/>
          </a:prstGeom>
        </p:spPr>
      </p:pic>
      <p:sp>
        <p:nvSpPr>
          <p:cNvPr id="43" name="TextBox 42">
            <a:extLst>
              <a:ext uri="{FF2B5EF4-FFF2-40B4-BE49-F238E27FC236}">
                <a16:creationId xmlns:a16="http://schemas.microsoft.com/office/drawing/2014/main" id="{4E42F2C6-C9AB-9766-8DC1-5701CE43FA37}"/>
              </a:ext>
            </a:extLst>
          </p:cNvPr>
          <p:cNvSpPr txBox="1"/>
          <p:nvPr/>
        </p:nvSpPr>
        <p:spPr>
          <a:xfrm>
            <a:off x="30270431" y="28923173"/>
            <a:ext cx="13083187" cy="923330"/>
          </a:xfrm>
          <a:prstGeom prst="rect">
            <a:avLst/>
          </a:prstGeom>
          <a:solidFill>
            <a:schemeClr val="bg2"/>
          </a:solidFill>
        </p:spPr>
        <p:txBody>
          <a:bodyPr wrap="square" rtlCol="0" anchor="t" anchorCtr="1">
            <a:spAutoFit/>
          </a:bodyPr>
          <a:lstStyle/>
          <a:p>
            <a:r>
              <a:rPr lang="en-US" sz="5400" b="1" dirty="0">
                <a:solidFill>
                  <a:srgbClr val="800000"/>
                </a:solidFill>
                <a:latin typeface="Arial" panose="020B0604020202020204" pitchFamily="34" charset="0"/>
                <a:cs typeface="Arial" panose="020B0604020202020204" pitchFamily="34" charset="0"/>
              </a:rPr>
              <a:t>Acknowledgements</a:t>
            </a:r>
          </a:p>
        </p:txBody>
      </p:sp>
      <p:sp>
        <p:nvSpPr>
          <p:cNvPr id="53" name="TextBox 52">
            <a:extLst>
              <a:ext uri="{FF2B5EF4-FFF2-40B4-BE49-F238E27FC236}">
                <a16:creationId xmlns:a16="http://schemas.microsoft.com/office/drawing/2014/main" id="{5523AF22-5203-318F-1971-56350CA455AC}"/>
              </a:ext>
            </a:extLst>
          </p:cNvPr>
          <p:cNvSpPr txBox="1"/>
          <p:nvPr/>
        </p:nvSpPr>
        <p:spPr>
          <a:xfrm>
            <a:off x="30406169" y="29874095"/>
            <a:ext cx="13083186" cy="1631216"/>
          </a:xfrm>
          <a:prstGeom prst="rect">
            <a:avLst/>
          </a:prstGeom>
          <a:noFill/>
        </p:spPr>
        <p:txBody>
          <a:bodyPr wrap="square" rtlCol="0">
            <a:spAutoFit/>
          </a:bodyPr>
          <a:lstStyle/>
          <a:p>
            <a:r>
              <a:rPr lang="en-US" sz="2000" dirty="0">
                <a:latin typeface="Arial" panose="020B0604020202020204" pitchFamily="34" charset="0"/>
                <a:cs typeface="Arial" panose="020B0604020202020204" pitchFamily="34" charset="0"/>
              </a:rPr>
              <a:t>Thank you to the University of Chicago Enrico Fermi Institute and the Metcalf research grant program. Thank you to my research mentor, Professor Henry Frisch, for his support and guidance throughout the project. I would also like to thank UChicago students Claudio Bastiani Fonck, Kepler Domurat-Sousa, and Cameron Poe for there contributions to the simulation work. Finaly, I would like to thank Oliver Moreno, Neal Sullivan, and John Shelton from </a:t>
            </a:r>
            <a:r>
              <a:rPr lang="en-US" sz="2000" dirty="0" err="1">
                <a:latin typeface="Arial" panose="020B0604020202020204" pitchFamily="34" charset="0"/>
                <a:cs typeface="Arial" panose="020B0604020202020204" pitchFamily="34" charset="0"/>
              </a:rPr>
              <a:t>Engenius</a:t>
            </a:r>
            <a:r>
              <a:rPr lang="en-US" sz="2000" dirty="0">
                <a:latin typeface="Arial" panose="020B0604020202020204" pitchFamily="34" charset="0"/>
                <a:cs typeface="Arial" panose="020B0604020202020204" pitchFamily="34" charset="0"/>
              </a:rPr>
              <a:t> Micro for their work on manufacturing.</a:t>
            </a:r>
          </a:p>
        </p:txBody>
      </p:sp>
      <p:sp>
        <p:nvSpPr>
          <p:cNvPr id="54" name="TextBox 53">
            <a:extLst>
              <a:ext uri="{FF2B5EF4-FFF2-40B4-BE49-F238E27FC236}">
                <a16:creationId xmlns:a16="http://schemas.microsoft.com/office/drawing/2014/main" id="{F354E19E-12E2-8318-A11F-FE5FAAF8E16A}"/>
              </a:ext>
            </a:extLst>
          </p:cNvPr>
          <p:cNvSpPr txBox="1"/>
          <p:nvPr/>
        </p:nvSpPr>
        <p:spPr>
          <a:xfrm>
            <a:off x="-2" y="31927800"/>
            <a:ext cx="43891201" cy="990600"/>
          </a:xfrm>
          <a:prstGeom prst="rect">
            <a:avLst/>
          </a:prstGeom>
          <a:solidFill>
            <a:srgbClr val="800000"/>
          </a:solidFill>
        </p:spPr>
        <p:txBody>
          <a:bodyPr wrap="square" rtlCol="0">
            <a:spAutoFit/>
          </a:bodyPr>
          <a:lstStyle/>
          <a:p>
            <a:endParaRPr lang="en-US" dirty="0"/>
          </a:p>
        </p:txBody>
      </p:sp>
      <p:sp>
        <p:nvSpPr>
          <p:cNvPr id="2" name="TextBox 1">
            <a:extLst>
              <a:ext uri="{FF2B5EF4-FFF2-40B4-BE49-F238E27FC236}">
                <a16:creationId xmlns:a16="http://schemas.microsoft.com/office/drawing/2014/main" id="{9BF84B1A-C463-3B65-B4A8-96EF9D8E2C20}"/>
              </a:ext>
            </a:extLst>
          </p:cNvPr>
          <p:cNvSpPr txBox="1"/>
          <p:nvPr/>
        </p:nvSpPr>
        <p:spPr>
          <a:xfrm>
            <a:off x="678605" y="13894982"/>
            <a:ext cx="12376282" cy="1384995"/>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In low z material, Compton scattering by 511 keV gammas heavily dominates the photoelectric effect. </a:t>
            </a:r>
            <a:r>
              <a:rPr lang="en-US" sz="2800" dirty="0">
                <a:latin typeface="Arial" panose="020B0604020202020204" pitchFamily="34" charset="0"/>
                <a:cs typeface="Arial" panose="020B0604020202020204" pitchFamily="34" charset="0"/>
              </a:rPr>
              <a:t>We propose a detection scheme that takes advantage of this, eliminating the need for a scintillation crystal.</a:t>
            </a:r>
            <a:endParaRPr lang="en-US" sz="2800" b="1"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3B8E3EA2-C59E-4E4C-AF4D-97AD0AEEF5EE}"/>
              </a:ext>
            </a:extLst>
          </p:cNvPr>
          <p:cNvPicPr>
            <a:picLocks noChangeAspect="1"/>
          </p:cNvPicPr>
          <p:nvPr/>
        </p:nvPicPr>
        <p:blipFill>
          <a:blip r:embed="rId10"/>
          <a:stretch>
            <a:fillRect/>
          </a:stretch>
        </p:blipFill>
        <p:spPr>
          <a:xfrm>
            <a:off x="735293" y="15279977"/>
            <a:ext cx="5260748" cy="5260748"/>
          </a:xfrm>
          <a:prstGeom prst="rect">
            <a:avLst/>
          </a:prstGeom>
        </p:spPr>
      </p:pic>
      <p:sp>
        <p:nvSpPr>
          <p:cNvPr id="5" name="TextBox 4">
            <a:extLst>
              <a:ext uri="{FF2B5EF4-FFF2-40B4-BE49-F238E27FC236}">
                <a16:creationId xmlns:a16="http://schemas.microsoft.com/office/drawing/2014/main" id="{F6CC8AEA-1380-FC47-0D51-AB03D35E438E}"/>
              </a:ext>
            </a:extLst>
          </p:cNvPr>
          <p:cNvSpPr txBox="1"/>
          <p:nvPr/>
        </p:nvSpPr>
        <p:spPr>
          <a:xfrm>
            <a:off x="829588" y="20958125"/>
            <a:ext cx="12508990" cy="923330"/>
          </a:xfrm>
          <a:prstGeom prst="rect">
            <a:avLst/>
          </a:prstGeom>
          <a:solidFill>
            <a:schemeClr val="bg2"/>
          </a:solidFill>
        </p:spPr>
        <p:txBody>
          <a:bodyPr wrap="square" rtlCol="0" anchor="t" anchorCtr="1">
            <a:spAutoFit/>
          </a:bodyPr>
          <a:lstStyle/>
          <a:p>
            <a:r>
              <a:rPr lang="en-US" sz="5400" b="1" dirty="0">
                <a:solidFill>
                  <a:srgbClr val="800000"/>
                </a:solidFill>
                <a:latin typeface="Arial" panose="020B0604020202020204" pitchFamily="34" charset="0"/>
                <a:cs typeface="Arial" panose="020B0604020202020204" pitchFamily="34" charset="0"/>
              </a:rPr>
              <a:t>Laminar MCPs</a:t>
            </a:r>
          </a:p>
        </p:txBody>
      </p:sp>
      <p:pic>
        <p:nvPicPr>
          <p:cNvPr id="7" name="Picture 6">
            <a:extLst>
              <a:ext uri="{FF2B5EF4-FFF2-40B4-BE49-F238E27FC236}">
                <a16:creationId xmlns:a16="http://schemas.microsoft.com/office/drawing/2014/main" id="{F1A8F12E-0F63-B014-1826-9DA9B5364ABD}"/>
              </a:ext>
            </a:extLst>
          </p:cNvPr>
          <p:cNvPicPr>
            <a:picLocks noChangeAspect="1"/>
          </p:cNvPicPr>
          <p:nvPr/>
        </p:nvPicPr>
        <p:blipFill>
          <a:blip r:embed="rId11"/>
          <a:stretch>
            <a:fillRect/>
          </a:stretch>
        </p:blipFill>
        <p:spPr>
          <a:xfrm>
            <a:off x="7675940" y="26768294"/>
            <a:ext cx="5614742" cy="2565727"/>
          </a:xfrm>
          <a:prstGeom prst="rect">
            <a:avLst/>
          </a:prstGeom>
        </p:spPr>
      </p:pic>
      <p:pic>
        <p:nvPicPr>
          <p:cNvPr id="23" name="Picture 22">
            <a:extLst>
              <a:ext uri="{FF2B5EF4-FFF2-40B4-BE49-F238E27FC236}">
                <a16:creationId xmlns:a16="http://schemas.microsoft.com/office/drawing/2014/main" id="{9A8EB67F-E291-C338-E3BB-111CD1B80FA3}"/>
              </a:ext>
            </a:extLst>
          </p:cNvPr>
          <p:cNvPicPr>
            <a:picLocks noChangeAspect="1"/>
          </p:cNvPicPr>
          <p:nvPr/>
        </p:nvPicPr>
        <p:blipFill>
          <a:blip r:embed="rId12"/>
          <a:stretch>
            <a:fillRect/>
          </a:stretch>
        </p:blipFill>
        <p:spPr>
          <a:xfrm>
            <a:off x="14485213" y="18330827"/>
            <a:ext cx="6924002" cy="5193002"/>
          </a:xfrm>
          <a:prstGeom prst="rect">
            <a:avLst/>
          </a:prstGeom>
        </p:spPr>
      </p:pic>
      <p:pic>
        <p:nvPicPr>
          <p:cNvPr id="27" name="Picture 26">
            <a:extLst>
              <a:ext uri="{FF2B5EF4-FFF2-40B4-BE49-F238E27FC236}">
                <a16:creationId xmlns:a16="http://schemas.microsoft.com/office/drawing/2014/main" id="{8D62EFE0-39AC-7460-7CC5-7105E69E70DE}"/>
              </a:ext>
            </a:extLst>
          </p:cNvPr>
          <p:cNvPicPr>
            <a:picLocks noChangeAspect="1"/>
          </p:cNvPicPr>
          <p:nvPr/>
        </p:nvPicPr>
        <p:blipFill>
          <a:blip r:embed="rId13"/>
          <a:stretch>
            <a:fillRect/>
          </a:stretch>
        </p:blipFill>
        <p:spPr>
          <a:xfrm>
            <a:off x="22485611" y="25070657"/>
            <a:ext cx="7108667" cy="5280724"/>
          </a:xfrm>
          <a:prstGeom prst="rect">
            <a:avLst/>
          </a:prstGeom>
        </p:spPr>
      </p:pic>
      <p:pic>
        <p:nvPicPr>
          <p:cNvPr id="31" name="Picture 30">
            <a:extLst>
              <a:ext uri="{FF2B5EF4-FFF2-40B4-BE49-F238E27FC236}">
                <a16:creationId xmlns:a16="http://schemas.microsoft.com/office/drawing/2014/main" id="{4DBE6EDC-03C9-2F83-6E05-71B288982959}"/>
              </a:ext>
            </a:extLst>
          </p:cNvPr>
          <p:cNvPicPr>
            <a:picLocks noChangeAspect="1"/>
          </p:cNvPicPr>
          <p:nvPr/>
        </p:nvPicPr>
        <p:blipFill>
          <a:blip r:embed="rId14"/>
          <a:stretch>
            <a:fillRect/>
          </a:stretch>
        </p:blipFill>
        <p:spPr>
          <a:xfrm>
            <a:off x="14620454" y="25515220"/>
            <a:ext cx="6774667" cy="5107288"/>
          </a:xfrm>
          <a:prstGeom prst="rect">
            <a:avLst/>
          </a:prstGeom>
        </p:spPr>
      </p:pic>
      <p:pic>
        <p:nvPicPr>
          <p:cNvPr id="39" name="Picture 38">
            <a:extLst>
              <a:ext uri="{FF2B5EF4-FFF2-40B4-BE49-F238E27FC236}">
                <a16:creationId xmlns:a16="http://schemas.microsoft.com/office/drawing/2014/main" id="{74B2B85E-567A-45B6-5DC5-270C967E3018}"/>
              </a:ext>
            </a:extLst>
          </p:cNvPr>
          <p:cNvPicPr>
            <a:picLocks noChangeAspect="1"/>
          </p:cNvPicPr>
          <p:nvPr/>
        </p:nvPicPr>
        <p:blipFill>
          <a:blip r:embed="rId15"/>
          <a:stretch>
            <a:fillRect/>
          </a:stretch>
        </p:blipFill>
        <p:spPr>
          <a:xfrm>
            <a:off x="37038523" y="12779591"/>
            <a:ext cx="5309131" cy="3981848"/>
          </a:xfrm>
          <a:prstGeom prst="rect">
            <a:avLst/>
          </a:prstGeom>
        </p:spPr>
      </p:pic>
      <p:pic>
        <p:nvPicPr>
          <p:cNvPr id="52" name="Picture 51">
            <a:extLst>
              <a:ext uri="{FF2B5EF4-FFF2-40B4-BE49-F238E27FC236}">
                <a16:creationId xmlns:a16="http://schemas.microsoft.com/office/drawing/2014/main" id="{ED67D281-0638-D353-E0CC-CC508682EA5A}"/>
              </a:ext>
            </a:extLst>
          </p:cNvPr>
          <p:cNvPicPr>
            <a:picLocks noChangeAspect="1"/>
          </p:cNvPicPr>
          <p:nvPr/>
        </p:nvPicPr>
        <p:blipFill>
          <a:blip r:embed="rId16"/>
          <a:stretch>
            <a:fillRect/>
          </a:stretch>
        </p:blipFill>
        <p:spPr>
          <a:xfrm>
            <a:off x="31947278" y="12856956"/>
            <a:ext cx="5309131" cy="3981849"/>
          </a:xfrm>
          <a:prstGeom prst="rect">
            <a:avLst/>
          </a:prstGeom>
        </p:spPr>
      </p:pic>
      <p:sp>
        <p:nvSpPr>
          <p:cNvPr id="56" name="TextBox 55">
            <a:extLst>
              <a:ext uri="{FF2B5EF4-FFF2-40B4-BE49-F238E27FC236}">
                <a16:creationId xmlns:a16="http://schemas.microsoft.com/office/drawing/2014/main" id="{7923057F-034F-EA1E-47F0-0ED523F5A082}"/>
              </a:ext>
            </a:extLst>
          </p:cNvPr>
          <p:cNvSpPr txBox="1"/>
          <p:nvPr/>
        </p:nvSpPr>
        <p:spPr>
          <a:xfrm>
            <a:off x="30307551" y="22989813"/>
            <a:ext cx="13083186" cy="923330"/>
          </a:xfrm>
          <a:prstGeom prst="rect">
            <a:avLst/>
          </a:prstGeom>
          <a:solidFill>
            <a:schemeClr val="bg2"/>
          </a:solidFill>
        </p:spPr>
        <p:txBody>
          <a:bodyPr wrap="square" rtlCol="0" anchor="t" anchorCtr="1">
            <a:spAutoFit/>
          </a:bodyPr>
          <a:lstStyle/>
          <a:p>
            <a:r>
              <a:rPr lang="en-US" sz="5400" b="1" dirty="0">
                <a:solidFill>
                  <a:srgbClr val="800000"/>
                </a:solidFill>
                <a:latin typeface="Arial" panose="020B0604020202020204" pitchFamily="34" charset="0"/>
                <a:cs typeface="Arial" panose="020B0604020202020204" pitchFamily="34" charset="0"/>
              </a:rPr>
              <a:t>Major Challenges</a:t>
            </a:r>
          </a:p>
        </p:txBody>
      </p:sp>
      <p:sp>
        <p:nvSpPr>
          <p:cNvPr id="57" name="TextBox 56">
            <a:extLst>
              <a:ext uri="{FF2B5EF4-FFF2-40B4-BE49-F238E27FC236}">
                <a16:creationId xmlns:a16="http://schemas.microsoft.com/office/drawing/2014/main" id="{10AE318D-CB5D-72C7-EF16-EDA6C7254158}"/>
              </a:ext>
            </a:extLst>
          </p:cNvPr>
          <p:cNvSpPr txBox="1"/>
          <p:nvPr/>
        </p:nvSpPr>
        <p:spPr>
          <a:xfrm>
            <a:off x="30238407" y="25918546"/>
            <a:ext cx="13083187" cy="923330"/>
          </a:xfrm>
          <a:prstGeom prst="rect">
            <a:avLst/>
          </a:prstGeom>
          <a:solidFill>
            <a:schemeClr val="bg2"/>
          </a:solidFill>
        </p:spPr>
        <p:txBody>
          <a:bodyPr wrap="square" rtlCol="0" anchor="t" anchorCtr="1">
            <a:spAutoFit/>
          </a:bodyPr>
          <a:lstStyle/>
          <a:p>
            <a:r>
              <a:rPr lang="en-US" sz="5400" b="1" dirty="0">
                <a:solidFill>
                  <a:srgbClr val="800000"/>
                </a:solidFill>
                <a:latin typeface="Arial" panose="020B0604020202020204" pitchFamily="34" charset="0"/>
                <a:cs typeface="Arial" panose="020B0604020202020204" pitchFamily="34" charset="0"/>
              </a:rPr>
              <a:t>Bibliography</a:t>
            </a:r>
          </a:p>
        </p:txBody>
      </p:sp>
      <p:sp>
        <p:nvSpPr>
          <p:cNvPr id="58" name="TextBox 57">
            <a:extLst>
              <a:ext uri="{FF2B5EF4-FFF2-40B4-BE49-F238E27FC236}">
                <a16:creationId xmlns:a16="http://schemas.microsoft.com/office/drawing/2014/main" id="{FF7BBD01-DCA1-4664-4EA8-F458D437B9BF}"/>
              </a:ext>
            </a:extLst>
          </p:cNvPr>
          <p:cNvSpPr txBox="1"/>
          <p:nvPr/>
        </p:nvSpPr>
        <p:spPr>
          <a:xfrm>
            <a:off x="735293" y="25108208"/>
            <a:ext cx="5072158" cy="523220"/>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Birdseye view of LMCP layer</a:t>
            </a:r>
          </a:p>
        </p:txBody>
      </p:sp>
      <p:sp>
        <p:nvSpPr>
          <p:cNvPr id="59" name="TextBox 58">
            <a:extLst>
              <a:ext uri="{FF2B5EF4-FFF2-40B4-BE49-F238E27FC236}">
                <a16:creationId xmlns:a16="http://schemas.microsoft.com/office/drawing/2014/main" id="{1D5D556C-6C4A-0493-0BBD-A6954771B5D1}"/>
              </a:ext>
            </a:extLst>
          </p:cNvPr>
          <p:cNvSpPr txBox="1"/>
          <p:nvPr/>
        </p:nvSpPr>
        <p:spPr>
          <a:xfrm>
            <a:off x="7675940" y="25156950"/>
            <a:ext cx="5777085" cy="1384995"/>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Example equipotential trace on </a:t>
            </a:r>
          </a:p>
          <a:p>
            <a:r>
              <a:rPr lang="en-US" sz="2800" b="1" dirty="0">
                <a:latin typeface="Arial" panose="020B0604020202020204" pitchFamily="34" charset="0"/>
                <a:cs typeface="Arial" panose="020B0604020202020204" pitchFamily="34" charset="0"/>
              </a:rPr>
              <a:t>channel surface replacing resistive layer</a:t>
            </a:r>
          </a:p>
        </p:txBody>
      </p:sp>
      <p:sp>
        <p:nvSpPr>
          <p:cNvPr id="60" name="TextBox 59">
            <a:extLst>
              <a:ext uri="{FF2B5EF4-FFF2-40B4-BE49-F238E27FC236}">
                <a16:creationId xmlns:a16="http://schemas.microsoft.com/office/drawing/2014/main" id="{46489300-B286-B048-E70C-65B11F26620C}"/>
              </a:ext>
            </a:extLst>
          </p:cNvPr>
          <p:cNvSpPr txBox="1"/>
          <p:nvPr/>
        </p:nvSpPr>
        <p:spPr>
          <a:xfrm>
            <a:off x="6518633" y="20073290"/>
            <a:ext cx="6497228" cy="523220"/>
          </a:xfrm>
          <a:prstGeom prst="rect">
            <a:avLst/>
          </a:prstGeom>
          <a:noFill/>
        </p:spPr>
        <p:txBody>
          <a:bodyPr wrap="none" rtlCol="0">
            <a:spAutoFit/>
          </a:bodyPr>
          <a:lstStyle/>
          <a:p>
            <a:r>
              <a:rPr lang="en-US" sz="2800" b="1" dirty="0">
                <a:latin typeface="Arial" panose="020B0604020202020204" pitchFamily="34" charset="0"/>
                <a:cs typeface="Arial" panose="020B0604020202020204" pitchFamily="34" charset="0"/>
              </a:rPr>
              <a:t>We have access to the channel faces</a:t>
            </a:r>
          </a:p>
        </p:txBody>
      </p:sp>
      <p:sp>
        <p:nvSpPr>
          <p:cNvPr id="1024" name="TextBox 1023">
            <a:extLst>
              <a:ext uri="{FF2B5EF4-FFF2-40B4-BE49-F238E27FC236}">
                <a16:creationId xmlns:a16="http://schemas.microsoft.com/office/drawing/2014/main" id="{67B69F60-59EC-591B-EB7E-265182454D9B}"/>
              </a:ext>
            </a:extLst>
          </p:cNvPr>
          <p:cNvSpPr txBox="1"/>
          <p:nvPr/>
        </p:nvSpPr>
        <p:spPr>
          <a:xfrm>
            <a:off x="7951569" y="26768294"/>
            <a:ext cx="505267"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HV</a:t>
            </a:r>
          </a:p>
        </p:txBody>
      </p:sp>
      <p:sp>
        <p:nvSpPr>
          <p:cNvPr id="1025" name="TextBox 1024">
            <a:extLst>
              <a:ext uri="{FF2B5EF4-FFF2-40B4-BE49-F238E27FC236}">
                <a16:creationId xmlns:a16="http://schemas.microsoft.com/office/drawing/2014/main" id="{2C59FB07-C09C-EE32-B6C8-D9AD65E78E8F}"/>
              </a:ext>
            </a:extLst>
          </p:cNvPr>
          <p:cNvSpPr txBox="1"/>
          <p:nvPr/>
        </p:nvSpPr>
        <p:spPr>
          <a:xfrm>
            <a:off x="7803810" y="29467992"/>
            <a:ext cx="1018227" cy="36933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Ground</a:t>
            </a:r>
          </a:p>
        </p:txBody>
      </p:sp>
      <p:sp>
        <p:nvSpPr>
          <p:cNvPr id="1026" name="TextBox 1025">
            <a:extLst>
              <a:ext uri="{FF2B5EF4-FFF2-40B4-BE49-F238E27FC236}">
                <a16:creationId xmlns:a16="http://schemas.microsoft.com/office/drawing/2014/main" id="{23EEB86F-89A9-ABAE-A6D1-82EEAC99655C}"/>
              </a:ext>
            </a:extLst>
          </p:cNvPr>
          <p:cNvSpPr txBox="1"/>
          <p:nvPr/>
        </p:nvSpPr>
        <p:spPr>
          <a:xfrm>
            <a:off x="829588" y="10316308"/>
            <a:ext cx="12291654" cy="2677656"/>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High resolution on the LOR endpoints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High resolution time of flight</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High reliability, long lifetime, low maintenance </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Economical mass production of the detector elements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Goal is factor of &gt; 1000 reduction in radiation dose </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
        <p:nvSpPr>
          <p:cNvPr id="1027" name="TextBox 1026">
            <a:extLst>
              <a:ext uri="{FF2B5EF4-FFF2-40B4-BE49-F238E27FC236}">
                <a16:creationId xmlns:a16="http://schemas.microsoft.com/office/drawing/2014/main" id="{7EAE8C65-87EC-2B30-D66E-98B52CB8F03E}"/>
              </a:ext>
            </a:extLst>
          </p:cNvPr>
          <p:cNvSpPr txBox="1"/>
          <p:nvPr/>
        </p:nvSpPr>
        <p:spPr>
          <a:xfrm>
            <a:off x="829588" y="22217055"/>
            <a:ext cx="12461094"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Form MCPs from thin laminae of glass or Kapton</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Have complete access to the face for channels and coatings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3D print spacers to make channels or slits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Use flex circuit technology to deposit </a:t>
            </a:r>
            <a:r>
              <a:rPr lang="en-US" sz="2800" dirty="0" err="1">
                <a:latin typeface="Arial" panose="020B0604020202020204" pitchFamily="34" charset="0"/>
                <a:cs typeface="Arial" panose="020B0604020202020204" pitchFamily="34" charset="0"/>
              </a:rPr>
              <a:t>equipotentials</a:t>
            </a:r>
            <a:r>
              <a:rPr lang="en-US" sz="2800" dirty="0">
                <a:latin typeface="Arial" panose="020B0604020202020204" pitchFamily="34" charset="0"/>
                <a:cs typeface="Arial" panose="020B0604020202020204" pitchFamily="34" charset="0"/>
              </a:rPr>
              <a:t> on the face</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Use roll to roll processing to automate coating and assembly</a:t>
            </a:r>
          </a:p>
        </p:txBody>
      </p:sp>
      <p:sp>
        <p:nvSpPr>
          <p:cNvPr id="1029" name="TextBox 1028">
            <a:extLst>
              <a:ext uri="{FF2B5EF4-FFF2-40B4-BE49-F238E27FC236}">
                <a16:creationId xmlns:a16="http://schemas.microsoft.com/office/drawing/2014/main" id="{E7B1D357-08DC-89CD-3F46-86A3D68CB4E8}"/>
              </a:ext>
            </a:extLst>
          </p:cNvPr>
          <p:cNvSpPr txBox="1"/>
          <p:nvPr/>
        </p:nvSpPr>
        <p:spPr>
          <a:xfrm>
            <a:off x="13977272" y="9343695"/>
            <a:ext cx="16018909" cy="2246769"/>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Use TOPAS to simulate a detector made of concentric printed Kapton LMCPs with an axial length of 2 meters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Uncertainty at LOR endpoints for time, axial, tangential, and radial coordinates are given by 𝜎</a:t>
            </a:r>
            <a:r>
              <a:rPr lang="en-US" sz="2800" baseline="-25000" dirty="0">
                <a:latin typeface="Arial" panose="020B0604020202020204" pitchFamily="34" charset="0"/>
                <a:cs typeface="Arial" panose="020B0604020202020204" pitchFamily="34" charset="0"/>
              </a:rPr>
              <a:t>t </a:t>
            </a:r>
            <a:r>
              <a:rPr lang="en-US" sz="2800" dirty="0">
                <a:latin typeface="Arial" panose="020B0604020202020204" pitchFamily="34" charset="0"/>
                <a:cs typeface="Arial" panose="020B0604020202020204" pitchFamily="34" charset="0"/>
              </a:rPr>
              <a:t>= 0.1 ns, 𝜎</a:t>
            </a:r>
            <a:r>
              <a:rPr lang="en-US" sz="2800" baseline="-25000" dirty="0">
                <a:latin typeface="Arial" panose="020B0604020202020204" pitchFamily="34" charset="0"/>
                <a:cs typeface="Arial" panose="020B0604020202020204" pitchFamily="34" charset="0"/>
              </a:rPr>
              <a:t>z </a:t>
            </a:r>
            <a:r>
              <a:rPr lang="en-US" sz="2800" dirty="0">
                <a:latin typeface="Arial" panose="020B0604020202020204" pitchFamily="34" charset="0"/>
                <a:cs typeface="Arial" panose="020B0604020202020204" pitchFamily="34" charset="0"/>
              </a:rPr>
              <a:t>= 0.3 mm, 𝜎</a:t>
            </a:r>
            <a:r>
              <a:rPr lang="en-US" sz="2800" baseline="-25000" dirty="0">
                <a:latin typeface="Arial" panose="020B0604020202020204" pitchFamily="34" charset="0"/>
                <a:cs typeface="Arial" panose="020B0604020202020204" pitchFamily="34" charset="0"/>
              </a:rPr>
              <a:t>ᵩ</a:t>
            </a:r>
            <a:r>
              <a:rPr lang="en-US" sz="2800" dirty="0">
                <a:latin typeface="Arial" panose="020B0604020202020204" pitchFamily="34" charset="0"/>
                <a:cs typeface="Arial" panose="020B0604020202020204" pitchFamily="34" charset="0"/>
              </a:rPr>
              <a:t> = 0.3 mm, and 𝜎</a:t>
            </a:r>
            <a:r>
              <a:rPr lang="en-US" sz="2800" baseline="-25000" dirty="0">
                <a:latin typeface="Arial" panose="020B0604020202020204" pitchFamily="34" charset="0"/>
                <a:cs typeface="Arial" panose="020B0604020202020204" pitchFamily="34" charset="0"/>
              </a:rPr>
              <a:t>r </a:t>
            </a:r>
            <a:r>
              <a:rPr lang="en-US" sz="2800" dirty="0">
                <a:latin typeface="Arial" panose="020B0604020202020204" pitchFamily="34" charset="0"/>
                <a:cs typeface="Arial" panose="020B0604020202020204" pitchFamily="34" charset="0"/>
              </a:rPr>
              <a:t>= 7.3 mm respectively.</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Uncertainties motivated by previous work with MCP anode configurations</a:t>
            </a:r>
            <a:r>
              <a:rPr lang="en-US" sz="2800" baseline="30000" dirty="0">
                <a:latin typeface="Arial" panose="020B0604020202020204" pitchFamily="34" charset="0"/>
                <a:cs typeface="Arial" panose="020B0604020202020204" pitchFamily="34" charset="0"/>
              </a:rPr>
              <a:t>1,2</a:t>
            </a:r>
            <a:r>
              <a:rPr lang="en-US" sz="2800" dirty="0">
                <a:latin typeface="Arial" panose="020B0604020202020204" pitchFamily="34" charset="0"/>
                <a:cs typeface="Arial" panose="020B0604020202020204" pitchFamily="34" charset="0"/>
              </a:rPr>
              <a:t> </a:t>
            </a:r>
          </a:p>
        </p:txBody>
      </p:sp>
      <p:sp>
        <p:nvSpPr>
          <p:cNvPr id="1031" name="TextBox 1030">
            <a:extLst>
              <a:ext uri="{FF2B5EF4-FFF2-40B4-BE49-F238E27FC236}">
                <a16:creationId xmlns:a16="http://schemas.microsoft.com/office/drawing/2014/main" id="{9E64F982-95C5-968A-C6D2-B1392C2A728A}"/>
              </a:ext>
            </a:extLst>
          </p:cNvPr>
          <p:cNvSpPr txBox="1"/>
          <p:nvPr/>
        </p:nvSpPr>
        <p:spPr>
          <a:xfrm>
            <a:off x="16209663" y="20008312"/>
            <a:ext cx="2971128" cy="646331"/>
          </a:xfrm>
          <a:prstGeom prst="rect">
            <a:avLst/>
          </a:prstGeom>
          <a:noFill/>
        </p:spPr>
        <p:txBody>
          <a:bodyPr wrap="square" rtlCol="0">
            <a:spAutoFit/>
          </a:bodyPr>
          <a:lstStyle/>
          <a:p>
            <a:r>
              <a:rPr lang="en-US" dirty="0"/>
              <a:t>Energy of incoming gammas resulting in 1-1 LORs</a:t>
            </a:r>
          </a:p>
        </p:txBody>
      </p:sp>
      <p:cxnSp>
        <p:nvCxnSpPr>
          <p:cNvPr id="1033" name="Straight Arrow Connector 1032">
            <a:extLst>
              <a:ext uri="{FF2B5EF4-FFF2-40B4-BE49-F238E27FC236}">
                <a16:creationId xmlns:a16="http://schemas.microsoft.com/office/drawing/2014/main" id="{6EF0FCCC-0CB8-E0BD-0B8F-961B97219C76}"/>
              </a:ext>
            </a:extLst>
          </p:cNvPr>
          <p:cNvCxnSpPr/>
          <p:nvPr/>
        </p:nvCxnSpPr>
        <p:spPr>
          <a:xfrm>
            <a:off x="19449737" y="21683374"/>
            <a:ext cx="884419" cy="299803"/>
          </a:xfrm>
          <a:prstGeom prst="straightConnector1">
            <a:avLst/>
          </a:prstGeom>
          <a:ln>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034" name="TextBox 1033">
            <a:extLst>
              <a:ext uri="{FF2B5EF4-FFF2-40B4-BE49-F238E27FC236}">
                <a16:creationId xmlns:a16="http://schemas.microsoft.com/office/drawing/2014/main" id="{930E3949-2A90-3FD1-D42B-C75D8C5EDAF7}"/>
              </a:ext>
            </a:extLst>
          </p:cNvPr>
          <p:cNvSpPr txBox="1"/>
          <p:nvPr/>
        </p:nvSpPr>
        <p:spPr>
          <a:xfrm>
            <a:off x="18494347" y="21498708"/>
            <a:ext cx="955390" cy="369332"/>
          </a:xfrm>
          <a:prstGeom prst="rect">
            <a:avLst/>
          </a:prstGeom>
          <a:noFill/>
        </p:spPr>
        <p:txBody>
          <a:bodyPr wrap="none" rtlCol="0">
            <a:spAutoFit/>
          </a:bodyPr>
          <a:lstStyle/>
          <a:p>
            <a:r>
              <a:rPr lang="en-US" dirty="0"/>
              <a:t>511 keV</a:t>
            </a:r>
          </a:p>
        </p:txBody>
      </p:sp>
      <p:sp>
        <p:nvSpPr>
          <p:cNvPr id="1036" name="TextBox 1035">
            <a:extLst>
              <a:ext uri="{FF2B5EF4-FFF2-40B4-BE49-F238E27FC236}">
                <a16:creationId xmlns:a16="http://schemas.microsoft.com/office/drawing/2014/main" id="{2A1CE526-40FF-072D-0DB9-D1EDA88E2373}"/>
              </a:ext>
            </a:extLst>
          </p:cNvPr>
          <p:cNvSpPr txBox="1"/>
          <p:nvPr/>
        </p:nvSpPr>
        <p:spPr>
          <a:xfrm>
            <a:off x="14773163" y="24693353"/>
            <a:ext cx="6041036" cy="523220"/>
          </a:xfrm>
          <a:prstGeom prst="rect">
            <a:avLst/>
          </a:prstGeom>
          <a:noFill/>
        </p:spPr>
        <p:txBody>
          <a:bodyPr wrap="square" rtlCol="0">
            <a:spAutoFit/>
          </a:bodyPr>
          <a:lstStyle/>
          <a:p>
            <a:r>
              <a:rPr lang="en-US" sz="2800" b="1" dirty="0">
                <a:latin typeface="Arial" panose="020B0604020202020204" pitchFamily="34" charset="0"/>
                <a:cs typeface="Arial" panose="020B0604020202020204" pitchFamily="34" charset="0"/>
              </a:rPr>
              <a:t>Tau is the laminae thickness</a:t>
            </a:r>
          </a:p>
        </p:txBody>
      </p:sp>
      <p:pic>
        <p:nvPicPr>
          <p:cNvPr id="1038" name="Picture 1037">
            <a:extLst>
              <a:ext uri="{FF2B5EF4-FFF2-40B4-BE49-F238E27FC236}">
                <a16:creationId xmlns:a16="http://schemas.microsoft.com/office/drawing/2014/main" id="{DF97CB68-7C36-CFAB-DA5E-1D5E4F068FA1}"/>
              </a:ext>
            </a:extLst>
          </p:cNvPr>
          <p:cNvPicPr>
            <a:picLocks noChangeAspect="1"/>
          </p:cNvPicPr>
          <p:nvPr/>
        </p:nvPicPr>
        <p:blipFill>
          <a:blip r:embed="rId17"/>
          <a:stretch>
            <a:fillRect/>
          </a:stretch>
        </p:blipFill>
        <p:spPr>
          <a:xfrm>
            <a:off x="37382554" y="18794168"/>
            <a:ext cx="5939040" cy="4170928"/>
          </a:xfrm>
          <a:prstGeom prst="rect">
            <a:avLst/>
          </a:prstGeom>
        </p:spPr>
      </p:pic>
      <p:sp>
        <p:nvSpPr>
          <p:cNvPr id="1039" name="TextBox 1038">
            <a:extLst>
              <a:ext uri="{FF2B5EF4-FFF2-40B4-BE49-F238E27FC236}">
                <a16:creationId xmlns:a16="http://schemas.microsoft.com/office/drawing/2014/main" id="{C62FC738-9E70-82F8-4E22-9A91DA520971}"/>
              </a:ext>
            </a:extLst>
          </p:cNvPr>
          <p:cNvSpPr txBox="1"/>
          <p:nvPr/>
        </p:nvSpPr>
        <p:spPr>
          <a:xfrm>
            <a:off x="30311271" y="17885806"/>
            <a:ext cx="13014043" cy="830997"/>
          </a:xfrm>
          <a:prstGeom prst="rect">
            <a:avLst/>
          </a:prstGeom>
          <a:solidFill>
            <a:schemeClr val="bg2"/>
          </a:solidFill>
        </p:spPr>
        <p:txBody>
          <a:bodyPr wrap="square" rtlCol="0" anchor="t" anchorCtr="1">
            <a:spAutoFit/>
          </a:bodyPr>
          <a:lstStyle/>
          <a:p>
            <a:r>
              <a:rPr lang="en-US" sz="4800" b="1" dirty="0">
                <a:solidFill>
                  <a:srgbClr val="800000"/>
                </a:solidFill>
                <a:latin typeface="Arial" panose="020B0604020202020204" pitchFamily="34" charset="0"/>
                <a:cs typeface="Arial" panose="020B0604020202020204" pitchFamily="34" charset="0"/>
              </a:rPr>
              <a:t>Picosecond res. Readout and Electronics</a:t>
            </a:r>
          </a:p>
        </p:txBody>
      </p:sp>
      <p:sp>
        <p:nvSpPr>
          <p:cNvPr id="1041" name="TextBox 1040">
            <a:extLst>
              <a:ext uri="{FF2B5EF4-FFF2-40B4-BE49-F238E27FC236}">
                <a16:creationId xmlns:a16="http://schemas.microsoft.com/office/drawing/2014/main" id="{9331BD89-37DF-E477-8613-2A00616775BE}"/>
              </a:ext>
            </a:extLst>
          </p:cNvPr>
          <p:cNvSpPr txBox="1"/>
          <p:nvPr/>
        </p:nvSpPr>
        <p:spPr>
          <a:xfrm>
            <a:off x="30339574" y="24044089"/>
            <a:ext cx="12944900" cy="1815882"/>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Backside SEY(work function modification)</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Roll to roll fabrication and assembly</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Program of prototyping</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Testing of prototypes </a:t>
            </a:r>
          </a:p>
        </p:txBody>
      </p:sp>
      <p:sp>
        <p:nvSpPr>
          <p:cNvPr id="1042" name="TextBox 1041">
            <a:extLst>
              <a:ext uri="{FF2B5EF4-FFF2-40B4-BE49-F238E27FC236}">
                <a16:creationId xmlns:a16="http://schemas.microsoft.com/office/drawing/2014/main" id="{BFC3B934-503D-C6A6-0B36-0A9A99AF531D}"/>
              </a:ext>
            </a:extLst>
          </p:cNvPr>
          <p:cNvSpPr txBox="1"/>
          <p:nvPr/>
        </p:nvSpPr>
        <p:spPr>
          <a:xfrm>
            <a:off x="30406169" y="19181782"/>
            <a:ext cx="6405855" cy="3108543"/>
          </a:xfrm>
          <a:prstGeom prst="rect">
            <a:avLst/>
          </a:prstGeom>
          <a:noFill/>
        </p:spPr>
        <p:txBody>
          <a:bodyPr wrap="square" rtlCol="0">
            <a:spAutoFit/>
          </a:bodyPr>
          <a:lstStyle/>
          <a:p>
            <a:pPr marL="457200" indent="-457200">
              <a:buFont typeface="Arial" panose="020B0604020202020204" pitchFamily="34" charset="0"/>
              <a:buChar char="•"/>
            </a:pPr>
            <a:r>
              <a:rPr lang="en-US" sz="2800" dirty="0" err="1">
                <a:latin typeface="Arial" panose="020B0604020202020204" pitchFamily="34" charset="0"/>
                <a:cs typeface="Arial" panose="020B0604020202020204" pitchFamily="34" charset="0"/>
              </a:rPr>
              <a:t>Psec</a:t>
            </a:r>
            <a:r>
              <a:rPr lang="en-US" sz="2800" dirty="0">
                <a:latin typeface="Arial" panose="020B0604020202020204" pitchFamily="34" charset="0"/>
                <a:cs typeface="Arial" panose="020B0604020202020204" pitchFamily="34" charset="0"/>
              </a:rPr>
              <a:t> 5/6: long buffer, 40 GS/s, 8 channels</a:t>
            </a:r>
            <a:r>
              <a:rPr lang="en-US" sz="2800" baseline="30000" dirty="0">
                <a:latin typeface="Arial" panose="020B0604020202020204" pitchFamily="34" charset="0"/>
                <a:cs typeface="Arial" panose="020B0604020202020204" pitchFamily="34" charset="0"/>
              </a:rPr>
              <a:t>3</a:t>
            </a: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err="1">
                <a:latin typeface="Arial" panose="020B0604020202020204" pitchFamily="34" charset="0"/>
                <a:cs typeface="Arial" panose="020B0604020202020204" pitchFamily="34" charset="0"/>
              </a:rPr>
              <a:t>Stripline</a:t>
            </a:r>
            <a:r>
              <a:rPr lang="en-US" sz="2800" dirty="0">
                <a:latin typeface="Arial" panose="020B0604020202020204" pitchFamily="34" charset="0"/>
                <a:cs typeface="Arial" panose="020B0604020202020204" pitchFamily="34" charset="0"/>
              </a:rPr>
              <a:t> or shared pad anodes</a:t>
            </a:r>
            <a:r>
              <a:rPr lang="en-US" sz="2800" baseline="30000" dirty="0">
                <a:latin typeface="Arial" panose="020B0604020202020204" pitchFamily="34" charset="0"/>
                <a:cs typeface="Arial" panose="020B0604020202020204" pitchFamily="34" charset="0"/>
              </a:rPr>
              <a:t>2,4</a:t>
            </a:r>
            <a:endParaRPr lang="en-US" sz="28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Extensive experience with anode designs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Observed 𝜎</a:t>
            </a:r>
            <a:r>
              <a:rPr lang="en-US" sz="2800" baseline="-25000" dirty="0">
                <a:latin typeface="Arial" panose="020B0604020202020204" pitchFamily="34" charset="0"/>
                <a:cs typeface="Arial" panose="020B0604020202020204" pitchFamily="34" charset="0"/>
              </a:rPr>
              <a:t>t </a:t>
            </a:r>
            <a:r>
              <a:rPr lang="en-US" sz="2800" dirty="0">
                <a:latin typeface="Arial" panose="020B0604020202020204" pitchFamily="34" charset="0"/>
                <a:cs typeface="Arial" panose="020B0604020202020204" pitchFamily="34" charset="0"/>
              </a:rPr>
              <a:t>&lt; 70 </a:t>
            </a:r>
            <a:r>
              <a:rPr lang="en-US" sz="2800" dirty="0" err="1">
                <a:latin typeface="Arial" panose="020B0604020202020204" pitchFamily="34" charset="0"/>
                <a:cs typeface="Arial" panose="020B0604020202020204" pitchFamily="34" charset="0"/>
              </a:rPr>
              <a:t>psec</a:t>
            </a:r>
            <a:r>
              <a:rPr lang="en-US" sz="2800" dirty="0">
                <a:latin typeface="Arial" panose="020B0604020202020204" pitchFamily="34" charset="0"/>
                <a:cs typeface="Arial" panose="020B0604020202020204" pitchFamily="34" charset="0"/>
              </a:rPr>
              <a:t> from MCP with </a:t>
            </a:r>
            <a:r>
              <a:rPr lang="en-US" sz="2800" dirty="0" err="1">
                <a:latin typeface="Arial" panose="020B0604020202020204" pitchFamily="34" charset="0"/>
                <a:cs typeface="Arial" panose="020B0604020202020204" pitchFamily="34" charset="0"/>
              </a:rPr>
              <a:t>stripline</a:t>
            </a:r>
            <a:r>
              <a:rPr lang="en-US" sz="2800" dirty="0">
                <a:latin typeface="Arial" panose="020B0604020202020204" pitchFamily="34" charset="0"/>
                <a:cs typeface="Arial" panose="020B0604020202020204" pitchFamily="34" charset="0"/>
              </a:rPr>
              <a:t> anode</a:t>
            </a:r>
            <a:r>
              <a:rPr lang="en-US" sz="2800" baseline="30000" dirty="0">
                <a:latin typeface="Arial" panose="020B0604020202020204" pitchFamily="34" charset="0"/>
                <a:cs typeface="Arial" panose="020B0604020202020204" pitchFamily="34" charset="0"/>
              </a:rPr>
              <a:t>1</a:t>
            </a:r>
            <a:r>
              <a:rPr lang="en-US" sz="2800" dirty="0">
                <a:latin typeface="Arial" panose="020B0604020202020204" pitchFamily="34" charset="0"/>
                <a:cs typeface="Arial" panose="020B0604020202020204" pitchFamily="34" charset="0"/>
              </a:rPr>
              <a:t> </a:t>
            </a:r>
          </a:p>
        </p:txBody>
      </p:sp>
      <p:sp>
        <p:nvSpPr>
          <p:cNvPr id="1043" name="TextBox 1042">
            <a:extLst>
              <a:ext uri="{FF2B5EF4-FFF2-40B4-BE49-F238E27FC236}">
                <a16:creationId xmlns:a16="http://schemas.microsoft.com/office/drawing/2014/main" id="{53CCFD8F-6A95-657F-757E-B1A54FA154CC}"/>
              </a:ext>
            </a:extLst>
          </p:cNvPr>
          <p:cNvSpPr txBox="1"/>
          <p:nvPr/>
        </p:nvSpPr>
        <p:spPr>
          <a:xfrm>
            <a:off x="30307551" y="16696062"/>
            <a:ext cx="13014043" cy="923330"/>
          </a:xfrm>
          <a:prstGeom prst="rect">
            <a:avLst/>
          </a:prstGeom>
          <a:solidFill>
            <a:schemeClr val="bg2"/>
          </a:solidFill>
        </p:spPr>
        <p:txBody>
          <a:bodyPr wrap="square" rtlCol="0" anchor="t" anchorCtr="1">
            <a:spAutoFit/>
          </a:bodyPr>
          <a:lstStyle/>
          <a:p>
            <a:r>
              <a:rPr lang="en-US" sz="5400" b="1" dirty="0">
                <a:solidFill>
                  <a:srgbClr val="800000"/>
                </a:solidFill>
                <a:latin typeface="Arial" panose="020B0604020202020204" pitchFamily="34" charset="0"/>
                <a:cs typeface="Arial" panose="020B0604020202020204" pitchFamily="34" charset="0"/>
              </a:rPr>
              <a:t>Time Resolution</a:t>
            </a:r>
          </a:p>
        </p:txBody>
      </p:sp>
      <p:sp>
        <p:nvSpPr>
          <p:cNvPr id="1044" name="TextBox 1043">
            <a:extLst>
              <a:ext uri="{FF2B5EF4-FFF2-40B4-BE49-F238E27FC236}">
                <a16:creationId xmlns:a16="http://schemas.microsoft.com/office/drawing/2014/main" id="{EC06FDD7-7751-4AEC-B574-254DE3B595D1}"/>
              </a:ext>
            </a:extLst>
          </p:cNvPr>
          <p:cNvSpPr txBox="1"/>
          <p:nvPr/>
        </p:nvSpPr>
        <p:spPr>
          <a:xfrm>
            <a:off x="30582084" y="9208280"/>
            <a:ext cx="12912878" cy="3970318"/>
          </a:xfrm>
          <a:prstGeom prst="rect">
            <a:avLst/>
          </a:prstGeom>
          <a:noFill/>
        </p:spPr>
        <p:txBody>
          <a:bodyPr wrap="square" rtlCol="0">
            <a:spAutoFit/>
          </a:bodyPr>
          <a:lstStyle/>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Simulate a capillary source of Flourine-18 at the center of the detector with a radius of 0.1 mm and an axial length of 0.25 mm</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Reconstruct the source with a filtered back projection with no smoothing or apodization and an expectation maximization algorithm fixed at 5 iterations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Reconstruct with a resolution of 0.2 mm per pixel</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Measure point spread functions along the x axis.</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Observe a FWHM of 0.57 mm from FBP and 0.51 mm from EM.</a:t>
            </a:r>
          </a:p>
          <a:p>
            <a:pPr marL="457200" indent="-457200">
              <a:buFont typeface="Arial" panose="020B0604020202020204" pitchFamily="34" charset="0"/>
              <a:buChar char="•"/>
            </a:pPr>
            <a:r>
              <a:rPr lang="en-US" sz="2800" dirty="0">
                <a:latin typeface="Arial" panose="020B0604020202020204" pitchFamily="34" charset="0"/>
                <a:cs typeface="Arial" panose="020B0604020202020204" pitchFamily="34" charset="0"/>
              </a:rPr>
              <a:t>FWHM still dependent on iteration number and pixel size(requires further work)</a:t>
            </a:r>
          </a:p>
        </p:txBody>
      </p:sp>
      <mc:AlternateContent xmlns:mc="http://schemas.openxmlformats.org/markup-compatibility/2006">
        <mc:Choice xmlns:p14="http://schemas.microsoft.com/office/powerpoint/2010/main" Requires="p14">
          <p:contentPart p14:bwMode="auto" r:id="rId18">
            <p14:nvContentPartPr>
              <p14:cNvPr id="1048" name="Ink 1047">
                <a:extLst>
                  <a:ext uri="{FF2B5EF4-FFF2-40B4-BE49-F238E27FC236}">
                    <a16:creationId xmlns:a16="http://schemas.microsoft.com/office/drawing/2014/main" id="{E58F9B32-C157-8851-0199-0BA1F8484362}"/>
                  </a:ext>
                </a:extLst>
              </p14:cNvPr>
              <p14:cNvContentPartPr/>
              <p14:nvPr/>
            </p14:nvContentPartPr>
            <p14:xfrm>
              <a:off x="7905489" y="27131815"/>
              <a:ext cx="360" cy="1977120"/>
            </p14:xfrm>
          </p:contentPart>
        </mc:Choice>
        <mc:Fallback>
          <p:pic>
            <p:nvPicPr>
              <p:cNvPr id="1048" name="Ink 1047">
                <a:extLst>
                  <a:ext uri="{FF2B5EF4-FFF2-40B4-BE49-F238E27FC236}">
                    <a16:creationId xmlns:a16="http://schemas.microsoft.com/office/drawing/2014/main" id="{E58F9B32-C157-8851-0199-0BA1F8484362}"/>
                  </a:ext>
                </a:extLst>
              </p:cNvPr>
              <p:cNvPicPr/>
              <p:nvPr/>
            </p:nvPicPr>
            <p:blipFill>
              <a:blip r:embed="rId19"/>
              <a:stretch>
                <a:fillRect/>
              </a:stretch>
            </p:blipFill>
            <p:spPr>
              <a:xfrm>
                <a:off x="7842849" y="27068815"/>
                <a:ext cx="126000" cy="2102760"/>
              </a:xfrm>
              <a:prstGeom prst="rect">
                <a:avLst/>
              </a:prstGeom>
            </p:spPr>
          </p:pic>
        </mc:Fallback>
      </mc:AlternateContent>
      <p:sp>
        <p:nvSpPr>
          <p:cNvPr id="1049" name="TextBox 1048">
            <a:extLst>
              <a:ext uri="{FF2B5EF4-FFF2-40B4-BE49-F238E27FC236}">
                <a16:creationId xmlns:a16="http://schemas.microsoft.com/office/drawing/2014/main" id="{98CF1B03-0C4F-98F4-09F0-CD8D3990BF59}"/>
              </a:ext>
            </a:extLst>
          </p:cNvPr>
          <p:cNvSpPr txBox="1"/>
          <p:nvPr/>
        </p:nvSpPr>
        <p:spPr>
          <a:xfrm>
            <a:off x="30480919" y="26952960"/>
            <a:ext cx="12803555" cy="2031325"/>
          </a:xfrm>
          <a:prstGeom prst="rect">
            <a:avLst/>
          </a:prstGeom>
          <a:noFill/>
        </p:spPr>
        <p:txBody>
          <a:bodyPr wrap="square" rtlCol="0">
            <a:spAutoFit/>
          </a:bodyPr>
          <a:lstStyle/>
          <a:p>
            <a:r>
              <a:rPr lang="en-US" dirty="0"/>
              <a:t>[1] B. W. Adams et al., “Timing characteristics of Large Area Picosecond Photodetectors,”</a:t>
            </a:r>
            <a:br>
              <a:rPr lang="en-US" dirty="0"/>
            </a:br>
            <a:r>
              <a:rPr lang="en-US" dirty="0" err="1"/>
              <a:t>Nucl</a:t>
            </a:r>
            <a:r>
              <a:rPr lang="en-US" dirty="0"/>
              <a:t>. </a:t>
            </a:r>
            <a:r>
              <a:rPr lang="en-US" dirty="0" err="1"/>
              <a:t>Instrum</a:t>
            </a:r>
            <a:r>
              <a:rPr lang="en-US" dirty="0"/>
              <a:t>. Methods Phys. Res. A 795 (2015) 1–11.</a:t>
            </a:r>
          </a:p>
          <a:p>
            <a:r>
              <a:rPr lang="en-US" dirty="0"/>
              <a:t>[2] J. Park et al., “Patterned anodes with sub-millimeter spatial resolution for large-area MCP-based photodetector systems,” </a:t>
            </a:r>
            <a:r>
              <a:rPr lang="en-US" dirty="0" err="1"/>
              <a:t>Nucl</a:t>
            </a:r>
            <a:r>
              <a:rPr lang="en-US" dirty="0"/>
              <a:t>. </a:t>
            </a:r>
            <a:r>
              <a:rPr lang="en-US" dirty="0" err="1"/>
              <a:t>Instrum</a:t>
            </a:r>
            <a:r>
              <a:rPr lang="en-US" dirty="0"/>
              <a:t>. Methods Phys. Res. A 985 (2021) 164702.</a:t>
            </a:r>
          </a:p>
          <a:p>
            <a:r>
              <a:rPr lang="en-US" dirty="0">
                <a:latin typeface="Arial" panose="020B0604020202020204" pitchFamily="34" charset="0"/>
                <a:cs typeface="Arial" panose="020B0604020202020204" pitchFamily="34" charset="0"/>
              </a:rPr>
              <a:t>[3]</a:t>
            </a:r>
            <a:r>
              <a:rPr lang="en-US" dirty="0"/>
              <a:t> J. Park et al., “Design of an 8-Channel 40 GS/s 20 </a:t>
            </a:r>
            <a:r>
              <a:rPr lang="en-US" dirty="0" err="1"/>
              <a:t>mW</a:t>
            </a:r>
            <a:r>
              <a:rPr lang="en-US" dirty="0"/>
              <a:t>/Ch Waveform Sampling ASIC in 65 nm CMOS”, arXiv:2407.09575 (2024).</a:t>
            </a:r>
          </a:p>
          <a:p>
            <a:r>
              <a:rPr lang="en-US" dirty="0">
                <a:latin typeface="Arial" panose="020B0604020202020204" pitchFamily="34" charset="0"/>
                <a:cs typeface="Arial" panose="020B0604020202020204" pitchFamily="34" charset="0"/>
              </a:rPr>
              <a:t>[4]</a:t>
            </a:r>
            <a:r>
              <a:rPr lang="en-US" dirty="0"/>
              <a:t> H. J. Frisch et al.,  “A Brief Technical History of the Large-Area Picosecond Photodetector(LAPPD) Collaboration,”</a:t>
            </a:r>
            <a:br>
              <a:rPr lang="en-US" dirty="0"/>
            </a:br>
            <a:r>
              <a:rPr lang="en-US" dirty="0"/>
              <a:t>arXiv:1603.01843 (2016).</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37191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8591</TotalTime>
  <Words>674</Words>
  <Application>Microsoft Macintosh PowerPoint</Application>
  <PresentationFormat>Custom</PresentationFormat>
  <Paragraphs>57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Aptos</vt:lpstr>
      <vt:lpstr>Aptos Display</vt:lpstr>
      <vt:lpstr>Arial</vt:lpstr>
      <vt:lpstr>Office Theme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Kulkarni, Arjun Ramesh</dc:creator>
  <cp:lastModifiedBy>Kulkarni, Arjun Ramesh</cp:lastModifiedBy>
  <cp:revision>25</cp:revision>
  <dcterms:created xsi:type="dcterms:W3CDTF">2026-03-13T19:05:30Z</dcterms:created>
  <dcterms:modified xsi:type="dcterms:W3CDTF">2026-03-19T18:22:04Z</dcterms:modified>
</cp:coreProperties>
</file>