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sldIdLst>
    <p:sldId id="256" r:id="rId2"/>
    <p:sldId id="257" r:id="rId3"/>
    <p:sldId id="293" r:id="rId4"/>
    <p:sldId id="280" r:id="rId5"/>
    <p:sldId id="306" r:id="rId6"/>
    <p:sldId id="294" r:id="rId7"/>
    <p:sldId id="286" r:id="rId8"/>
    <p:sldId id="264" r:id="rId9"/>
    <p:sldId id="282" r:id="rId10"/>
    <p:sldId id="309" r:id="rId11"/>
    <p:sldId id="284" r:id="rId12"/>
    <p:sldId id="285" r:id="rId13"/>
    <p:sldId id="281" r:id="rId14"/>
    <p:sldId id="288" r:id="rId15"/>
    <p:sldId id="299" r:id="rId16"/>
    <p:sldId id="300" r:id="rId17"/>
    <p:sldId id="301" r:id="rId18"/>
    <p:sldId id="311" r:id="rId19"/>
    <p:sldId id="308" r:id="rId20"/>
    <p:sldId id="310" r:id="rId21"/>
    <p:sldId id="303" r:id="rId22"/>
    <p:sldId id="304" r:id="rId23"/>
    <p:sldId id="270" r:id="rId24"/>
    <p:sldId id="313" r:id="rId25"/>
    <p:sldId id="274" r:id="rId26"/>
    <p:sldId id="312" r:id="rId27"/>
    <p:sldId id="295" r:id="rId28"/>
    <p:sldId id="297" r:id="rId29"/>
    <p:sldId id="296" r:id="rId30"/>
    <p:sldId id="298" r:id="rId31"/>
    <p:sldId id="302" r:id="rId32"/>
    <p:sldId id="291" r:id="rId33"/>
    <p:sldId id="305" r:id="rId34"/>
    <p:sldId id="289" r:id="rId35"/>
    <p:sldId id="307" r:id="rId36"/>
    <p:sldId id="261" r:id="rId37"/>
    <p:sldId id="263" r:id="rId38"/>
    <p:sldId id="269" r:id="rId39"/>
    <p:sldId id="265" r:id="rId40"/>
    <p:sldId id="266" r:id="rId41"/>
    <p:sldId id="268" r:id="rId42"/>
    <p:sldId id="276" r:id="rId43"/>
    <p:sldId id="290" r:id="rId44"/>
    <p:sldId id="277" r:id="rId45"/>
    <p:sldId id="275" r:id="rId46"/>
    <p:sldId id="278" r:id="rId47"/>
    <p:sldId id="27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4" autoAdjust="0"/>
    <p:restoredTop sz="94660"/>
  </p:normalViewPr>
  <p:slideViewPr>
    <p:cSldViewPr snapToGrid="0">
      <p:cViewPr varScale="1">
        <p:scale>
          <a:sx n="101" d="100"/>
          <a:sy n="101" d="100"/>
        </p:scale>
        <p:origin x="49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Signal (Slow Bank)</c:v>
                </c:pt>
              </c:strCache>
            </c:strRef>
          </c:tx>
          <c:spPr>
            <a:ln w="28575" cap="rnd">
              <a:solidFill>
                <a:schemeClr val="tx1"/>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Sheet1!$B$2:$B$32</c:f>
              <c:numCache>
                <c:formatCode>General</c:formatCode>
                <c:ptCount val="31"/>
                <c:pt idx="0">
                  <c:v>5.3624257621590933E-4</c:v>
                </c:pt>
                <c:pt idx="1">
                  <c:v>2.882726550023237E-3</c:v>
                </c:pt>
                <c:pt idx="2">
                  <c:v>1.078375781840181E-2</c:v>
                </c:pt>
                <c:pt idx="3">
                  <c:v>2.2582794913721248E-2</c:v>
                </c:pt>
                <c:pt idx="4">
                  <c:v>6.2327356768647271E-2</c:v>
                </c:pt>
                <c:pt idx="5">
                  <c:v>0.13819947904174071</c:v>
                </c:pt>
                <c:pt idx="6">
                  <c:v>0.28673063471553528</c:v>
                </c:pt>
                <c:pt idx="7">
                  <c:v>0.49189254768915913</c:v>
                </c:pt>
                <c:pt idx="8">
                  <c:v>0.7302842308822961</c:v>
                </c:pt>
                <c:pt idx="9">
                  <c:v>0.92586673500451455</c:v>
                </c:pt>
                <c:pt idx="10">
                  <c:v>1.0061120871687543</c:v>
                </c:pt>
                <c:pt idx="11">
                  <c:v>0.93101625520023434</c:v>
                </c:pt>
                <c:pt idx="12">
                  <c:v>0.73771717430903005</c:v>
                </c:pt>
                <c:pt idx="13">
                  <c:v>0.51051510703792669</c:v>
                </c:pt>
                <c:pt idx="14">
                  <c:v>0.33758370701749668</c:v>
                </c:pt>
                <c:pt idx="15">
                  <c:v>0.27169275526443659</c:v>
                </c:pt>
                <c:pt idx="16">
                  <c:v>0.33537282238111377</c:v>
                </c:pt>
                <c:pt idx="17">
                  <c:v>0.51282346372772181</c:v>
                </c:pt>
                <c:pt idx="18">
                  <c:v>0.74075494662433095</c:v>
                </c:pt>
                <c:pt idx="19">
                  <c:v>0.93390737532165025</c:v>
                </c:pt>
                <c:pt idx="20">
                  <c:v>1.0058937586846861</c:v>
                </c:pt>
                <c:pt idx="21">
                  <c:v>0.92496874173535337</c:v>
                </c:pt>
                <c:pt idx="22">
                  <c:v>0.72881167111078193</c:v>
                </c:pt>
                <c:pt idx="23">
                  <c:v>0.48882219145975481</c:v>
                </c:pt>
                <c:pt idx="24">
                  <c:v>0.28197370724745219</c:v>
                </c:pt>
                <c:pt idx="25">
                  <c:v>0.13885920926214015</c:v>
                </c:pt>
                <c:pt idx="26">
                  <c:v>6.316439605459355E-2</c:v>
                </c:pt>
                <c:pt idx="27">
                  <c:v>2.6769814317739886E-2</c:v>
                </c:pt>
                <c:pt idx="28">
                  <c:v>1.0479060516417175E-2</c:v>
                </c:pt>
                <c:pt idx="29">
                  <c:v>2.5898217759374002E-3</c:v>
                </c:pt>
                <c:pt idx="30">
                  <c:v>8.8129395778828237E-3</c:v>
                </c:pt>
              </c:numCache>
            </c:numRef>
          </c:val>
          <c:smooth val="0"/>
          <c:extLst>
            <c:ext xmlns:c16="http://schemas.microsoft.com/office/drawing/2014/chart" uri="{C3380CC4-5D6E-409C-BE32-E72D297353CC}">
              <c16:uniqueId val="{00000000-F84E-405D-B528-2D277101370A}"/>
            </c:ext>
          </c:extLst>
        </c:ser>
        <c:ser>
          <c:idx val="1"/>
          <c:order val="1"/>
          <c:tx>
            <c:strRef>
              <c:f>Sheet1!$C$1</c:f>
              <c:strCache>
                <c:ptCount val="1"/>
                <c:pt idx="0">
                  <c:v>Threshold</c:v>
                </c:pt>
              </c:strCache>
            </c:strRef>
          </c:tx>
          <c:spPr>
            <a:ln w="28575" cap="rnd">
              <a:solidFill>
                <a:schemeClr val="accent2"/>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Sheet1!$C$2:$C$32</c:f>
              <c:numCache>
                <c:formatCode>General</c:formatCode>
                <c:ptCount val="31"/>
                <c:pt idx="0">
                  <c:v>0.4</c:v>
                </c:pt>
                <c:pt idx="1">
                  <c:v>0.4</c:v>
                </c:pt>
                <c:pt idx="2">
                  <c:v>0.4</c:v>
                </c:pt>
                <c:pt idx="3">
                  <c:v>0.4</c:v>
                </c:pt>
                <c:pt idx="4">
                  <c:v>0.4</c:v>
                </c:pt>
                <c:pt idx="5">
                  <c:v>0.4</c:v>
                </c:pt>
                <c:pt idx="6">
                  <c:v>0.4</c:v>
                </c:pt>
                <c:pt idx="7">
                  <c:v>0.4</c:v>
                </c:pt>
                <c:pt idx="8">
                  <c:v>0.4</c:v>
                </c:pt>
                <c:pt idx="9">
                  <c:v>0.4</c:v>
                </c:pt>
                <c:pt idx="10">
                  <c:v>0.4</c:v>
                </c:pt>
                <c:pt idx="11">
                  <c:v>0.4</c:v>
                </c:pt>
                <c:pt idx="12">
                  <c:v>0.4</c:v>
                </c:pt>
                <c:pt idx="13">
                  <c:v>0.4</c:v>
                </c:pt>
                <c:pt idx="14">
                  <c:v>0.4</c:v>
                </c:pt>
                <c:pt idx="15">
                  <c:v>0.4</c:v>
                </c:pt>
                <c:pt idx="16">
                  <c:v>0.4</c:v>
                </c:pt>
                <c:pt idx="17">
                  <c:v>0.4</c:v>
                </c:pt>
                <c:pt idx="18">
                  <c:v>0.4</c:v>
                </c:pt>
                <c:pt idx="19">
                  <c:v>0.4</c:v>
                </c:pt>
                <c:pt idx="20">
                  <c:v>0.4</c:v>
                </c:pt>
                <c:pt idx="21">
                  <c:v>0.4</c:v>
                </c:pt>
                <c:pt idx="22">
                  <c:v>0.4</c:v>
                </c:pt>
                <c:pt idx="23">
                  <c:v>0.4</c:v>
                </c:pt>
                <c:pt idx="24">
                  <c:v>0.4</c:v>
                </c:pt>
                <c:pt idx="25">
                  <c:v>0.4</c:v>
                </c:pt>
                <c:pt idx="26">
                  <c:v>0.4</c:v>
                </c:pt>
                <c:pt idx="27">
                  <c:v>0.4</c:v>
                </c:pt>
                <c:pt idx="28">
                  <c:v>0.4</c:v>
                </c:pt>
                <c:pt idx="29">
                  <c:v>0.4</c:v>
                </c:pt>
                <c:pt idx="30">
                  <c:v>0.4</c:v>
                </c:pt>
              </c:numCache>
            </c:numRef>
          </c:val>
          <c:smooth val="0"/>
          <c:extLst>
            <c:ext xmlns:c16="http://schemas.microsoft.com/office/drawing/2014/chart" uri="{C3380CC4-5D6E-409C-BE32-E72D297353CC}">
              <c16:uniqueId val="{00000001-F84E-405D-B528-2D277101370A}"/>
            </c:ext>
          </c:extLst>
        </c:ser>
        <c:dLbls>
          <c:showLegendKey val="0"/>
          <c:showVal val="0"/>
          <c:showCatName val="0"/>
          <c:showSerName val="0"/>
          <c:showPercent val="0"/>
          <c:showBubbleSize val="0"/>
        </c:dLbls>
        <c:smooth val="0"/>
        <c:axId val="1916965567"/>
        <c:axId val="33691616"/>
      </c:lineChart>
      <c:catAx>
        <c:axId val="19169655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ko-KR"/>
                  <a:t>Time [ns]</a:t>
                </a:r>
                <a:endParaRPr lang="ko-KR" alt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ko-KR" alt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91616"/>
        <c:crosses val="autoZero"/>
        <c:auto val="1"/>
        <c:lblAlgn val="ctr"/>
        <c:lblOffset val="100"/>
        <c:tickLblSkip val="5"/>
        <c:tickMarkSkip val="1"/>
        <c:noMultiLvlLbl val="0"/>
      </c:catAx>
      <c:valAx>
        <c:axId val="3369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9655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Fast Bank A</c:v>
                </c:pt>
              </c:strCache>
            </c:strRef>
          </c:tx>
          <c:spPr>
            <a:ln w="28575" cap="rnd">
              <a:solidFill>
                <a:schemeClr val="accent1"/>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Sheet1!$B$2:$B$32</c:f>
              <c:numCache>
                <c:formatCode>General</c:formatCode>
                <c:ptCount val="31"/>
                <c:pt idx="7">
                  <c:v>0.49047944685452671</c:v>
                </c:pt>
                <c:pt idx="8">
                  <c:v>0.73025357118996381</c:v>
                </c:pt>
                <c:pt idx="9">
                  <c:v>0.92675092811307791</c:v>
                </c:pt>
                <c:pt idx="10">
                  <c:v>1.0058154362583966</c:v>
                </c:pt>
                <c:pt idx="11">
                  <c:v>0.93032153066221956</c:v>
                </c:pt>
                <c:pt idx="12">
                  <c:v>0.73915649886068868</c:v>
                </c:pt>
                <c:pt idx="13">
                  <c:v>0.50815999683039437</c:v>
                </c:pt>
                <c:pt idx="14">
                  <c:v>0.33716327074604924</c:v>
                </c:pt>
              </c:numCache>
            </c:numRef>
          </c:val>
          <c:smooth val="0"/>
          <c:extLst>
            <c:ext xmlns:c16="http://schemas.microsoft.com/office/drawing/2014/chart" uri="{C3380CC4-5D6E-409C-BE32-E72D297353CC}">
              <c16:uniqueId val="{00000000-5E4B-4A17-87D2-ED8E4FEF9620}"/>
            </c:ext>
          </c:extLst>
        </c:ser>
        <c:ser>
          <c:idx val="1"/>
          <c:order val="1"/>
          <c:tx>
            <c:strRef>
              <c:f>Sheet1!$C$1</c:f>
              <c:strCache>
                <c:ptCount val="1"/>
                <c:pt idx="0">
                  <c:v>Fast Bank B</c:v>
                </c:pt>
              </c:strCache>
            </c:strRef>
          </c:tx>
          <c:spPr>
            <a:ln w="28575" cap="rnd">
              <a:solidFill>
                <a:schemeClr val="accent3"/>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Sheet1!$C$2:$C$32</c:f>
              <c:numCache>
                <c:formatCode>General</c:formatCode>
                <c:ptCount val="31"/>
                <c:pt idx="17">
                  <c:v>0.51584509817656587</c:v>
                </c:pt>
                <c:pt idx="18">
                  <c:v>0.73608140440485048</c:v>
                </c:pt>
                <c:pt idx="19">
                  <c:v>0.92940347238035381</c:v>
                </c:pt>
                <c:pt idx="20">
                  <c:v>1.0054373548646942</c:v>
                </c:pt>
                <c:pt idx="21">
                  <c:v>0.92325323395335601</c:v>
                </c:pt>
                <c:pt idx="22">
                  <c:v>0.73551124288991643</c:v>
                </c:pt>
                <c:pt idx="23">
                  <c:v>0.49320823960830612</c:v>
                </c:pt>
                <c:pt idx="24">
                  <c:v>0.28062797103948878</c:v>
                </c:pt>
              </c:numCache>
            </c:numRef>
          </c:val>
          <c:smooth val="0"/>
          <c:extLst>
            <c:ext xmlns:c16="http://schemas.microsoft.com/office/drawing/2014/chart" uri="{C3380CC4-5D6E-409C-BE32-E72D297353CC}">
              <c16:uniqueId val="{00000001-5E4B-4A17-87D2-ED8E4FEF9620}"/>
            </c:ext>
          </c:extLst>
        </c:ser>
        <c:dLbls>
          <c:showLegendKey val="0"/>
          <c:showVal val="0"/>
          <c:showCatName val="0"/>
          <c:showSerName val="0"/>
          <c:showPercent val="0"/>
          <c:showBubbleSize val="0"/>
        </c:dLbls>
        <c:smooth val="0"/>
        <c:axId val="1916965567"/>
        <c:axId val="33691616"/>
      </c:lineChart>
      <c:catAx>
        <c:axId val="19169655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ko-KR"/>
                  <a:t>Time [ns]</a:t>
                </a:r>
                <a:endParaRPr lang="ko-KR" alt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ko-KR" alt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91616"/>
        <c:crosses val="autoZero"/>
        <c:auto val="1"/>
        <c:lblAlgn val="ctr"/>
        <c:lblOffset val="100"/>
        <c:tickLblSkip val="5"/>
        <c:tickMarkSkip val="1"/>
        <c:noMultiLvlLbl val="0"/>
      </c:catAx>
      <c:valAx>
        <c:axId val="3369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9655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27D24-6DD3-4A59-91AE-85C5A4164F2A}"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4F358-9C92-4E4D-AB91-80BB4F808519}" type="slidenum">
              <a:rPr lang="en-US" smtClean="0"/>
              <a:t>‹#›</a:t>
            </a:fld>
            <a:endParaRPr lang="en-US"/>
          </a:p>
        </p:txBody>
      </p:sp>
    </p:spTree>
    <p:extLst>
      <p:ext uri="{BB962C8B-B14F-4D97-AF65-F5344CB8AC3E}">
        <p14:creationId xmlns:p14="http://schemas.microsoft.com/office/powerpoint/2010/main" val="388872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time-of-flight, we can reconstruct a particle’s mass and thus identify the particle.</a:t>
            </a:r>
          </a:p>
        </p:txBody>
      </p:sp>
      <p:sp>
        <p:nvSpPr>
          <p:cNvPr id="4" name="Slide Number Placeholder 3"/>
          <p:cNvSpPr>
            <a:spLocks noGrp="1"/>
          </p:cNvSpPr>
          <p:nvPr>
            <p:ph type="sldNum" sz="quarter" idx="5"/>
          </p:nvPr>
        </p:nvSpPr>
        <p:spPr/>
        <p:txBody>
          <a:bodyPr/>
          <a:lstStyle/>
          <a:p>
            <a:fld id="{8A14F358-9C92-4E4D-AB91-80BB4F808519}" type="slidenum">
              <a:rPr lang="en-US" smtClean="0"/>
              <a:t>3</a:t>
            </a:fld>
            <a:endParaRPr lang="en-US"/>
          </a:p>
        </p:txBody>
      </p:sp>
    </p:spTree>
    <p:extLst>
      <p:ext uri="{BB962C8B-B14F-4D97-AF65-F5344CB8AC3E}">
        <p14:creationId xmlns:p14="http://schemas.microsoft.com/office/powerpoint/2010/main" val="269387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36</a:t>
            </a:fld>
            <a:endParaRPr lang="en-US"/>
          </a:p>
        </p:txBody>
      </p:sp>
    </p:spTree>
    <p:extLst>
      <p:ext uri="{BB962C8B-B14F-4D97-AF65-F5344CB8AC3E}">
        <p14:creationId xmlns:p14="http://schemas.microsoft.com/office/powerpoint/2010/main" val="24093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factors affecting timing resolution are noise, sampling time jitter, sampling rate and analog bandwidth. The last two require a fast, stable sampling clock</a:t>
            </a:r>
          </a:p>
        </p:txBody>
      </p:sp>
      <p:sp>
        <p:nvSpPr>
          <p:cNvPr id="4" name="Slide Number Placeholder 3"/>
          <p:cNvSpPr>
            <a:spLocks noGrp="1"/>
          </p:cNvSpPr>
          <p:nvPr>
            <p:ph type="sldNum" sz="quarter" idx="5"/>
          </p:nvPr>
        </p:nvSpPr>
        <p:spPr/>
        <p:txBody>
          <a:bodyPr/>
          <a:lstStyle/>
          <a:p>
            <a:fld id="{50D9F167-EECD-47C9-AC7E-3A2AE93CAA1B}" type="slidenum">
              <a:rPr lang="en-US" smtClean="0"/>
              <a:t>4</a:t>
            </a:fld>
            <a:endParaRPr lang="en-US"/>
          </a:p>
        </p:txBody>
      </p:sp>
    </p:spTree>
    <p:extLst>
      <p:ext uri="{BB962C8B-B14F-4D97-AF65-F5344CB8AC3E}">
        <p14:creationId xmlns:p14="http://schemas.microsoft.com/office/powerpoint/2010/main" val="27016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PSEC5 was primarily intended to test the sampling architecture, and thus we only included an oscillator without a PLL. Unfortunately, PSEC5 didn’t work as expected due to issues with the clock dividers. We both fixed the clock dividers and added a PLL to PSEC5, calling it PSEC6.</a:t>
            </a:r>
          </a:p>
        </p:txBody>
      </p:sp>
      <p:sp>
        <p:nvSpPr>
          <p:cNvPr id="4" name="Slide Number Placeholder 3"/>
          <p:cNvSpPr>
            <a:spLocks noGrp="1"/>
          </p:cNvSpPr>
          <p:nvPr>
            <p:ph type="sldNum" sz="quarter" idx="5"/>
          </p:nvPr>
        </p:nvSpPr>
        <p:spPr/>
        <p:txBody>
          <a:bodyPr/>
          <a:lstStyle/>
          <a:p>
            <a:fld id="{8A14F358-9C92-4E4D-AB91-80BB4F808519}" type="slidenum">
              <a:rPr lang="en-US" smtClean="0"/>
              <a:t>5</a:t>
            </a:fld>
            <a:endParaRPr lang="en-US"/>
          </a:p>
        </p:txBody>
      </p:sp>
    </p:spTree>
    <p:extLst>
      <p:ext uri="{BB962C8B-B14F-4D97-AF65-F5344CB8AC3E}">
        <p14:creationId xmlns:p14="http://schemas.microsoft.com/office/powerpoint/2010/main" val="194976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PSEC6 is a Switched Capacitor Array, or SCA, based waveform-sampling ASIC designed in TSMC 65 nanometer. It’s maximum sampling rate is 40 </a:t>
            </a:r>
            <a:r>
              <a:rPr lang="en-US" dirty="0" err="1"/>
              <a:t>Gigasamples</a:t>
            </a:r>
            <a:r>
              <a:rPr lang="en-US" dirty="0"/>
              <a:t> per second with a baseline rate of 5 </a:t>
            </a:r>
            <a:r>
              <a:rPr lang="en-US" dirty="0" err="1"/>
              <a:t>Gigasamples</a:t>
            </a:r>
            <a:r>
              <a:rPr lang="en-US" dirty="0"/>
              <a:t> per second, which requires a 5 Gigahertz stable sampling clock. Thus, we need to make a PLL, which is the first 10 gig PLL in 65 nm for HEP experiment to our knowledge.</a:t>
            </a:r>
          </a:p>
        </p:txBody>
      </p:sp>
      <p:sp>
        <p:nvSpPr>
          <p:cNvPr id="4" name="Slide Number Placeholder 3"/>
          <p:cNvSpPr>
            <a:spLocks noGrp="1"/>
          </p:cNvSpPr>
          <p:nvPr>
            <p:ph type="sldNum" sz="quarter" idx="5"/>
          </p:nvPr>
        </p:nvSpPr>
        <p:spPr/>
        <p:txBody>
          <a:bodyPr/>
          <a:lstStyle/>
          <a:p>
            <a:fld id="{8A14F358-9C92-4E4D-AB91-80BB4F808519}" type="slidenum">
              <a:rPr lang="en-US" smtClean="0"/>
              <a:t>6</a:t>
            </a:fld>
            <a:endParaRPr lang="en-US"/>
          </a:p>
        </p:txBody>
      </p:sp>
    </p:spTree>
    <p:extLst>
      <p:ext uri="{BB962C8B-B14F-4D97-AF65-F5344CB8AC3E}">
        <p14:creationId xmlns:p14="http://schemas.microsoft.com/office/powerpoint/2010/main" val="46846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targets for the PLL are as follows. Primarily, we need the PLL to be stable across process variations. Secondly, we need the PLL jitter to be much less than a picosecond. Furthermore, we need a duty cycle near 50% for proper operation of the SCAs, and we want power under 20mW with at least human timescale settling.</a:t>
            </a:r>
          </a:p>
        </p:txBody>
      </p:sp>
      <p:sp>
        <p:nvSpPr>
          <p:cNvPr id="4" name="Slide Number Placeholder 3"/>
          <p:cNvSpPr>
            <a:spLocks noGrp="1"/>
          </p:cNvSpPr>
          <p:nvPr>
            <p:ph type="sldNum" sz="quarter" idx="5"/>
          </p:nvPr>
        </p:nvSpPr>
        <p:spPr/>
        <p:txBody>
          <a:bodyPr/>
          <a:lstStyle/>
          <a:p>
            <a:fld id="{8A14F358-9C92-4E4D-AB91-80BB4F808519}" type="slidenum">
              <a:rPr lang="en-US" smtClean="0"/>
              <a:t>7</a:t>
            </a:fld>
            <a:endParaRPr lang="en-US"/>
          </a:p>
        </p:txBody>
      </p:sp>
    </p:spTree>
    <p:extLst>
      <p:ext uri="{BB962C8B-B14F-4D97-AF65-F5344CB8AC3E}">
        <p14:creationId xmlns:p14="http://schemas.microsoft.com/office/powerpoint/2010/main" val="235614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4F358-9C92-4E4D-AB91-80BB4F808519}" type="slidenum">
              <a:rPr lang="en-US" smtClean="0"/>
              <a:t>8</a:t>
            </a:fld>
            <a:endParaRPr lang="en-US"/>
          </a:p>
        </p:txBody>
      </p:sp>
    </p:spTree>
    <p:extLst>
      <p:ext uri="{BB962C8B-B14F-4D97-AF65-F5344CB8AC3E}">
        <p14:creationId xmlns:p14="http://schemas.microsoft.com/office/powerpoint/2010/main" val="317437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4F358-9C92-4E4D-AB91-80BB4F808519}" type="slidenum">
              <a:rPr lang="en-US" smtClean="0"/>
              <a:t>11</a:t>
            </a:fld>
            <a:endParaRPr lang="en-US"/>
          </a:p>
        </p:txBody>
      </p:sp>
    </p:spTree>
    <p:extLst>
      <p:ext uri="{BB962C8B-B14F-4D97-AF65-F5344CB8AC3E}">
        <p14:creationId xmlns:p14="http://schemas.microsoft.com/office/powerpoint/2010/main" val="176905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4F358-9C92-4E4D-AB91-80BB4F808519}" type="slidenum">
              <a:rPr lang="en-US" smtClean="0"/>
              <a:t>22</a:t>
            </a:fld>
            <a:endParaRPr lang="en-US"/>
          </a:p>
        </p:txBody>
      </p:sp>
    </p:spTree>
    <p:extLst>
      <p:ext uri="{BB962C8B-B14F-4D97-AF65-F5344CB8AC3E}">
        <p14:creationId xmlns:p14="http://schemas.microsoft.com/office/powerpoint/2010/main" val="364811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66BF8-529A-B9E7-E2B7-1ED682816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D1EFC-0223-77F6-9295-A061986DA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FFE4F-EAA0-EBBE-12FE-C132A37DD8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8BC58C-D8C4-703C-A166-97AC5D8A1802}"/>
              </a:ext>
            </a:extLst>
          </p:cNvPr>
          <p:cNvSpPr>
            <a:spLocks noGrp="1"/>
          </p:cNvSpPr>
          <p:nvPr>
            <p:ph type="sldNum" sz="quarter" idx="5"/>
          </p:nvPr>
        </p:nvSpPr>
        <p:spPr/>
        <p:txBody>
          <a:bodyPr/>
          <a:lstStyle/>
          <a:p>
            <a:fld id="{8A14F358-9C92-4E4D-AB91-80BB4F808519}" type="slidenum">
              <a:rPr lang="en-US" smtClean="0"/>
              <a:t>28</a:t>
            </a:fld>
            <a:endParaRPr lang="en-US"/>
          </a:p>
        </p:txBody>
      </p:sp>
    </p:spTree>
    <p:extLst>
      <p:ext uri="{BB962C8B-B14F-4D97-AF65-F5344CB8AC3E}">
        <p14:creationId xmlns:p14="http://schemas.microsoft.com/office/powerpoint/2010/main" val="46900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1061-A6EE-6778-4AD7-CA861721C6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619F2-C350-8E1F-0B4A-6A306B1C8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AF42AA-9516-158A-6B20-B373552D0502}"/>
              </a:ext>
            </a:extLst>
          </p:cNvPr>
          <p:cNvSpPr>
            <a:spLocks noGrp="1"/>
          </p:cNvSpPr>
          <p:nvPr>
            <p:ph type="dt" sz="half" idx="10"/>
          </p:nvPr>
        </p:nvSpPr>
        <p:spPr/>
        <p:txBody>
          <a:bodyPr/>
          <a:lstStyle/>
          <a:p>
            <a:r>
              <a:rPr lang="en-US"/>
              <a:t>3/19/2026</a:t>
            </a:r>
          </a:p>
        </p:txBody>
      </p:sp>
      <p:sp>
        <p:nvSpPr>
          <p:cNvPr id="5" name="Footer Placeholder 4">
            <a:extLst>
              <a:ext uri="{FF2B5EF4-FFF2-40B4-BE49-F238E27FC236}">
                <a16:creationId xmlns:a16="http://schemas.microsoft.com/office/drawing/2014/main" id="{AD469C4E-5A8A-3016-DA65-2194E2BC8C97}"/>
              </a:ext>
            </a:extLst>
          </p:cNvPr>
          <p:cNvSpPr>
            <a:spLocks noGrp="1"/>
          </p:cNvSpPr>
          <p:nvPr>
            <p:ph type="ftr" sz="quarter" idx="11"/>
          </p:nvPr>
        </p:nvSpPr>
        <p:spPr/>
        <p:txBody>
          <a:bodyPr/>
          <a:lstStyle/>
          <a:p>
            <a:r>
              <a:rPr lang="en-US"/>
              <a:t>Ahan Datta | University of Chicago</a:t>
            </a:r>
          </a:p>
        </p:txBody>
      </p:sp>
      <p:sp>
        <p:nvSpPr>
          <p:cNvPr id="6" name="Slide Number Placeholder 5">
            <a:extLst>
              <a:ext uri="{FF2B5EF4-FFF2-40B4-BE49-F238E27FC236}">
                <a16:creationId xmlns:a16="http://schemas.microsoft.com/office/drawing/2014/main" id="{D6C81EB7-36EA-195C-DAB9-7FDF6D019D55}"/>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23717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CC0D-5BCB-8640-69E2-9BC872B253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57BBB9-8E95-1691-B3D1-82E8ACCB0A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07C03-31F5-55B0-B88D-5E721A8D7B9D}"/>
              </a:ext>
            </a:extLst>
          </p:cNvPr>
          <p:cNvSpPr>
            <a:spLocks noGrp="1"/>
          </p:cNvSpPr>
          <p:nvPr>
            <p:ph type="dt" sz="half" idx="10"/>
          </p:nvPr>
        </p:nvSpPr>
        <p:spPr/>
        <p:txBody>
          <a:bodyPr/>
          <a:lstStyle/>
          <a:p>
            <a:r>
              <a:rPr lang="en-US"/>
              <a:t>3/19/2026</a:t>
            </a:r>
          </a:p>
        </p:txBody>
      </p:sp>
      <p:sp>
        <p:nvSpPr>
          <p:cNvPr id="5" name="Footer Placeholder 4">
            <a:extLst>
              <a:ext uri="{FF2B5EF4-FFF2-40B4-BE49-F238E27FC236}">
                <a16:creationId xmlns:a16="http://schemas.microsoft.com/office/drawing/2014/main" id="{61B1FECA-6FC5-1F03-81B3-A53DF0C48573}"/>
              </a:ext>
            </a:extLst>
          </p:cNvPr>
          <p:cNvSpPr>
            <a:spLocks noGrp="1"/>
          </p:cNvSpPr>
          <p:nvPr>
            <p:ph type="ftr" sz="quarter" idx="11"/>
          </p:nvPr>
        </p:nvSpPr>
        <p:spPr/>
        <p:txBody>
          <a:bodyPr/>
          <a:lstStyle/>
          <a:p>
            <a:r>
              <a:rPr lang="en-US"/>
              <a:t>Ahan Datta | University of Chicago</a:t>
            </a:r>
          </a:p>
        </p:txBody>
      </p:sp>
      <p:sp>
        <p:nvSpPr>
          <p:cNvPr id="6" name="Slide Number Placeholder 5">
            <a:extLst>
              <a:ext uri="{FF2B5EF4-FFF2-40B4-BE49-F238E27FC236}">
                <a16:creationId xmlns:a16="http://schemas.microsoft.com/office/drawing/2014/main" id="{DF13877B-7D83-6D1B-323C-D6BBDD221A10}"/>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132938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3EFFE-5322-8EC2-9648-530B6030B8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ED880F-A373-5238-4E8C-57C2E2DAF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6EEDA-0AC9-0C95-A1DD-B2829F128DA2}"/>
              </a:ext>
            </a:extLst>
          </p:cNvPr>
          <p:cNvSpPr>
            <a:spLocks noGrp="1"/>
          </p:cNvSpPr>
          <p:nvPr>
            <p:ph type="dt" sz="half" idx="10"/>
          </p:nvPr>
        </p:nvSpPr>
        <p:spPr/>
        <p:txBody>
          <a:bodyPr/>
          <a:lstStyle/>
          <a:p>
            <a:r>
              <a:rPr lang="en-US"/>
              <a:t>3/19/2026</a:t>
            </a:r>
          </a:p>
        </p:txBody>
      </p:sp>
      <p:sp>
        <p:nvSpPr>
          <p:cNvPr id="5" name="Footer Placeholder 4">
            <a:extLst>
              <a:ext uri="{FF2B5EF4-FFF2-40B4-BE49-F238E27FC236}">
                <a16:creationId xmlns:a16="http://schemas.microsoft.com/office/drawing/2014/main" id="{DD8A47B8-F43B-30A2-45E8-FD76EE070BB3}"/>
              </a:ext>
            </a:extLst>
          </p:cNvPr>
          <p:cNvSpPr>
            <a:spLocks noGrp="1"/>
          </p:cNvSpPr>
          <p:nvPr>
            <p:ph type="ftr" sz="quarter" idx="11"/>
          </p:nvPr>
        </p:nvSpPr>
        <p:spPr/>
        <p:txBody>
          <a:bodyPr/>
          <a:lstStyle/>
          <a:p>
            <a:r>
              <a:rPr lang="en-US"/>
              <a:t>Ahan Datta | University of Chicago</a:t>
            </a:r>
          </a:p>
        </p:txBody>
      </p:sp>
      <p:sp>
        <p:nvSpPr>
          <p:cNvPr id="6" name="Slide Number Placeholder 5">
            <a:extLst>
              <a:ext uri="{FF2B5EF4-FFF2-40B4-BE49-F238E27FC236}">
                <a16:creationId xmlns:a16="http://schemas.microsoft.com/office/drawing/2014/main" id="{607E2603-B181-E8B1-D116-4BE6F5ACE45B}"/>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2241901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E4AD-6804-C357-036F-FD606766C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CAAA9-1067-1B8F-213F-3736846C58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FC63D-0E0A-B66B-0883-ABC840347FD5}"/>
              </a:ext>
            </a:extLst>
          </p:cNvPr>
          <p:cNvSpPr>
            <a:spLocks noGrp="1"/>
          </p:cNvSpPr>
          <p:nvPr>
            <p:ph type="dt" sz="half" idx="10"/>
          </p:nvPr>
        </p:nvSpPr>
        <p:spPr>
          <a:xfrm>
            <a:off x="109331" y="6356350"/>
            <a:ext cx="2743200" cy="365125"/>
          </a:xfrm>
        </p:spPr>
        <p:txBody>
          <a:bodyPr/>
          <a:lstStyle/>
          <a:p>
            <a:r>
              <a:rPr lang="en-US"/>
              <a:t>3/19/2026</a:t>
            </a:r>
          </a:p>
        </p:txBody>
      </p:sp>
      <p:sp>
        <p:nvSpPr>
          <p:cNvPr id="5" name="Footer Placeholder 4">
            <a:extLst>
              <a:ext uri="{FF2B5EF4-FFF2-40B4-BE49-F238E27FC236}">
                <a16:creationId xmlns:a16="http://schemas.microsoft.com/office/drawing/2014/main" id="{51C65706-6D03-A04A-9F5A-12F931C10E12}"/>
              </a:ext>
            </a:extLst>
          </p:cNvPr>
          <p:cNvSpPr>
            <a:spLocks noGrp="1"/>
          </p:cNvSpPr>
          <p:nvPr>
            <p:ph type="ftr" sz="quarter" idx="11"/>
          </p:nvPr>
        </p:nvSpPr>
        <p:spPr/>
        <p:txBody>
          <a:bodyPr/>
          <a:lstStyle/>
          <a:p>
            <a:r>
              <a:rPr lang="en-US"/>
              <a:t>Ahan Datta | University of Chicago</a:t>
            </a:r>
          </a:p>
        </p:txBody>
      </p:sp>
      <p:sp>
        <p:nvSpPr>
          <p:cNvPr id="6" name="Slide Number Placeholder 5">
            <a:extLst>
              <a:ext uri="{FF2B5EF4-FFF2-40B4-BE49-F238E27FC236}">
                <a16:creationId xmlns:a16="http://schemas.microsoft.com/office/drawing/2014/main" id="{E18EB91E-CB3B-2931-5025-3F56CF364BEE}"/>
              </a:ext>
            </a:extLst>
          </p:cNvPr>
          <p:cNvSpPr>
            <a:spLocks noGrp="1"/>
          </p:cNvSpPr>
          <p:nvPr>
            <p:ph type="sldNum" sz="quarter" idx="12"/>
          </p:nvPr>
        </p:nvSpPr>
        <p:spPr>
          <a:xfrm>
            <a:off x="9266582" y="6356350"/>
            <a:ext cx="2743200" cy="365125"/>
          </a:xfrm>
        </p:spPr>
        <p:txBody>
          <a:bodyPr/>
          <a:lstStyle>
            <a:lvl1pPr>
              <a:defRPr>
                <a:solidFill>
                  <a:schemeClr val="tx1"/>
                </a:solidFill>
              </a:defRPr>
            </a:lvl1pPr>
          </a:lstStyle>
          <a:p>
            <a:fld id="{60B2883B-C040-4C2B-B427-B2FAF2BE559C}" type="slidenum">
              <a:rPr lang="en-US" smtClean="0"/>
              <a:pPr/>
              <a:t>‹#›</a:t>
            </a:fld>
            <a:endParaRPr lang="en-US" dirty="0">
              <a:solidFill>
                <a:schemeClr val="tx1"/>
              </a:solidFill>
            </a:endParaRPr>
          </a:p>
        </p:txBody>
      </p:sp>
    </p:spTree>
    <p:extLst>
      <p:ext uri="{BB962C8B-B14F-4D97-AF65-F5344CB8AC3E}">
        <p14:creationId xmlns:p14="http://schemas.microsoft.com/office/powerpoint/2010/main" val="18159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52D5-CFF5-7167-8BA6-D1293CA13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D14393-8742-5D13-0C6E-C5A81F0E1B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26CEC-9112-20B9-6221-12FB8C3E77D0}"/>
              </a:ext>
            </a:extLst>
          </p:cNvPr>
          <p:cNvSpPr>
            <a:spLocks noGrp="1"/>
          </p:cNvSpPr>
          <p:nvPr>
            <p:ph type="dt" sz="half" idx="10"/>
          </p:nvPr>
        </p:nvSpPr>
        <p:spPr/>
        <p:txBody>
          <a:bodyPr/>
          <a:lstStyle/>
          <a:p>
            <a:r>
              <a:rPr lang="en-US"/>
              <a:t>3/19/2026</a:t>
            </a:r>
          </a:p>
        </p:txBody>
      </p:sp>
      <p:sp>
        <p:nvSpPr>
          <p:cNvPr id="5" name="Footer Placeholder 4">
            <a:extLst>
              <a:ext uri="{FF2B5EF4-FFF2-40B4-BE49-F238E27FC236}">
                <a16:creationId xmlns:a16="http://schemas.microsoft.com/office/drawing/2014/main" id="{9783CF8D-EBA7-38C4-4CC9-95DC07BAC364}"/>
              </a:ext>
            </a:extLst>
          </p:cNvPr>
          <p:cNvSpPr>
            <a:spLocks noGrp="1"/>
          </p:cNvSpPr>
          <p:nvPr>
            <p:ph type="ftr" sz="quarter" idx="11"/>
          </p:nvPr>
        </p:nvSpPr>
        <p:spPr/>
        <p:txBody>
          <a:bodyPr/>
          <a:lstStyle/>
          <a:p>
            <a:r>
              <a:rPr lang="en-US"/>
              <a:t>Ahan Datta | University of Chicago</a:t>
            </a:r>
          </a:p>
        </p:txBody>
      </p:sp>
      <p:sp>
        <p:nvSpPr>
          <p:cNvPr id="6" name="Slide Number Placeholder 5">
            <a:extLst>
              <a:ext uri="{FF2B5EF4-FFF2-40B4-BE49-F238E27FC236}">
                <a16:creationId xmlns:a16="http://schemas.microsoft.com/office/drawing/2014/main" id="{E61E37C5-A4B3-0BD4-5606-229980ABDE76}"/>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360879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6919-40B4-1D99-047A-549CD9EEB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640D1-2B7F-4D03-8FAB-AA0FD6BC65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CCBD21-D979-0C2C-E6CC-6F89C1E83E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8A0C18-12E9-E152-DC68-CD861DC117EF}"/>
              </a:ext>
            </a:extLst>
          </p:cNvPr>
          <p:cNvSpPr>
            <a:spLocks noGrp="1"/>
          </p:cNvSpPr>
          <p:nvPr>
            <p:ph type="dt" sz="half" idx="10"/>
          </p:nvPr>
        </p:nvSpPr>
        <p:spPr/>
        <p:txBody>
          <a:bodyPr/>
          <a:lstStyle/>
          <a:p>
            <a:r>
              <a:rPr lang="en-US"/>
              <a:t>3/19/2026</a:t>
            </a:r>
          </a:p>
        </p:txBody>
      </p:sp>
      <p:sp>
        <p:nvSpPr>
          <p:cNvPr id="6" name="Footer Placeholder 5">
            <a:extLst>
              <a:ext uri="{FF2B5EF4-FFF2-40B4-BE49-F238E27FC236}">
                <a16:creationId xmlns:a16="http://schemas.microsoft.com/office/drawing/2014/main" id="{51DC3A34-091A-3CB6-A185-07CCC70DE1D1}"/>
              </a:ext>
            </a:extLst>
          </p:cNvPr>
          <p:cNvSpPr>
            <a:spLocks noGrp="1"/>
          </p:cNvSpPr>
          <p:nvPr>
            <p:ph type="ftr" sz="quarter" idx="11"/>
          </p:nvPr>
        </p:nvSpPr>
        <p:spPr/>
        <p:txBody>
          <a:bodyPr/>
          <a:lstStyle/>
          <a:p>
            <a:r>
              <a:rPr lang="en-US"/>
              <a:t>Ahan Datta | University of Chicago</a:t>
            </a:r>
          </a:p>
        </p:txBody>
      </p:sp>
      <p:sp>
        <p:nvSpPr>
          <p:cNvPr id="7" name="Slide Number Placeholder 6">
            <a:extLst>
              <a:ext uri="{FF2B5EF4-FFF2-40B4-BE49-F238E27FC236}">
                <a16:creationId xmlns:a16="http://schemas.microsoft.com/office/drawing/2014/main" id="{F1D9CA06-5A6E-25B9-620A-8D1776CD5C31}"/>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124724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2A31-9AD7-1179-F66A-7B430AC442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75808-BA3E-BC2D-20F5-0338FA0B8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59CF8-F9F7-38BD-BF5F-B5943BEF1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F14415-A141-10B0-6D09-3DE7F4D50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9505D-3BC0-F30D-EDD1-CB9F1F8DC9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DB982-EE6F-8090-5611-FD779C314A69}"/>
              </a:ext>
            </a:extLst>
          </p:cNvPr>
          <p:cNvSpPr>
            <a:spLocks noGrp="1"/>
          </p:cNvSpPr>
          <p:nvPr>
            <p:ph type="dt" sz="half" idx="10"/>
          </p:nvPr>
        </p:nvSpPr>
        <p:spPr/>
        <p:txBody>
          <a:bodyPr/>
          <a:lstStyle/>
          <a:p>
            <a:r>
              <a:rPr lang="en-US"/>
              <a:t>3/19/2026</a:t>
            </a:r>
          </a:p>
        </p:txBody>
      </p:sp>
      <p:sp>
        <p:nvSpPr>
          <p:cNvPr id="8" name="Footer Placeholder 7">
            <a:extLst>
              <a:ext uri="{FF2B5EF4-FFF2-40B4-BE49-F238E27FC236}">
                <a16:creationId xmlns:a16="http://schemas.microsoft.com/office/drawing/2014/main" id="{925981AA-2A06-CAF9-874F-084C24DADA2E}"/>
              </a:ext>
            </a:extLst>
          </p:cNvPr>
          <p:cNvSpPr>
            <a:spLocks noGrp="1"/>
          </p:cNvSpPr>
          <p:nvPr>
            <p:ph type="ftr" sz="quarter" idx="11"/>
          </p:nvPr>
        </p:nvSpPr>
        <p:spPr/>
        <p:txBody>
          <a:bodyPr/>
          <a:lstStyle/>
          <a:p>
            <a:r>
              <a:rPr lang="en-US"/>
              <a:t>Ahan Datta | University of Chicago</a:t>
            </a:r>
          </a:p>
        </p:txBody>
      </p:sp>
      <p:sp>
        <p:nvSpPr>
          <p:cNvPr id="9" name="Slide Number Placeholder 8">
            <a:extLst>
              <a:ext uri="{FF2B5EF4-FFF2-40B4-BE49-F238E27FC236}">
                <a16:creationId xmlns:a16="http://schemas.microsoft.com/office/drawing/2014/main" id="{B08D3374-5B3F-1A14-2012-856F88835060}"/>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5905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C857-9BB0-4572-DB0D-D8A4D065B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52762A-4C29-5CC0-E279-C3B8DA69C4A9}"/>
              </a:ext>
            </a:extLst>
          </p:cNvPr>
          <p:cNvSpPr>
            <a:spLocks noGrp="1"/>
          </p:cNvSpPr>
          <p:nvPr>
            <p:ph type="dt" sz="half" idx="10"/>
          </p:nvPr>
        </p:nvSpPr>
        <p:spPr/>
        <p:txBody>
          <a:bodyPr/>
          <a:lstStyle/>
          <a:p>
            <a:r>
              <a:rPr lang="en-US"/>
              <a:t>3/19/2026</a:t>
            </a:r>
          </a:p>
        </p:txBody>
      </p:sp>
      <p:sp>
        <p:nvSpPr>
          <p:cNvPr id="4" name="Footer Placeholder 3">
            <a:extLst>
              <a:ext uri="{FF2B5EF4-FFF2-40B4-BE49-F238E27FC236}">
                <a16:creationId xmlns:a16="http://schemas.microsoft.com/office/drawing/2014/main" id="{D3B83E1B-056E-2528-BF7C-475CF8AB9CC3}"/>
              </a:ext>
            </a:extLst>
          </p:cNvPr>
          <p:cNvSpPr>
            <a:spLocks noGrp="1"/>
          </p:cNvSpPr>
          <p:nvPr>
            <p:ph type="ftr" sz="quarter" idx="11"/>
          </p:nvPr>
        </p:nvSpPr>
        <p:spPr/>
        <p:txBody>
          <a:bodyPr/>
          <a:lstStyle/>
          <a:p>
            <a:r>
              <a:rPr lang="en-US"/>
              <a:t>Ahan Datta | University of Chicago</a:t>
            </a:r>
          </a:p>
        </p:txBody>
      </p:sp>
      <p:sp>
        <p:nvSpPr>
          <p:cNvPr id="5" name="Slide Number Placeholder 4">
            <a:extLst>
              <a:ext uri="{FF2B5EF4-FFF2-40B4-BE49-F238E27FC236}">
                <a16:creationId xmlns:a16="http://schemas.microsoft.com/office/drawing/2014/main" id="{4DC621CF-8B31-B9C2-506F-DDB93A90B7A6}"/>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375013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24CFE-806D-E022-15F3-E52B7427FEB5}"/>
              </a:ext>
            </a:extLst>
          </p:cNvPr>
          <p:cNvSpPr>
            <a:spLocks noGrp="1"/>
          </p:cNvSpPr>
          <p:nvPr>
            <p:ph type="dt" sz="half" idx="10"/>
          </p:nvPr>
        </p:nvSpPr>
        <p:spPr/>
        <p:txBody>
          <a:bodyPr/>
          <a:lstStyle/>
          <a:p>
            <a:r>
              <a:rPr lang="en-US"/>
              <a:t>3/19/2026</a:t>
            </a:r>
          </a:p>
        </p:txBody>
      </p:sp>
      <p:sp>
        <p:nvSpPr>
          <p:cNvPr id="3" name="Footer Placeholder 2">
            <a:extLst>
              <a:ext uri="{FF2B5EF4-FFF2-40B4-BE49-F238E27FC236}">
                <a16:creationId xmlns:a16="http://schemas.microsoft.com/office/drawing/2014/main" id="{DE82654E-F438-2F77-052D-805DD1C23D29}"/>
              </a:ext>
            </a:extLst>
          </p:cNvPr>
          <p:cNvSpPr>
            <a:spLocks noGrp="1"/>
          </p:cNvSpPr>
          <p:nvPr>
            <p:ph type="ftr" sz="quarter" idx="11"/>
          </p:nvPr>
        </p:nvSpPr>
        <p:spPr/>
        <p:txBody>
          <a:bodyPr/>
          <a:lstStyle/>
          <a:p>
            <a:r>
              <a:rPr lang="en-US"/>
              <a:t>Ahan Datta | University of Chicago</a:t>
            </a:r>
          </a:p>
        </p:txBody>
      </p:sp>
      <p:sp>
        <p:nvSpPr>
          <p:cNvPr id="4" name="Slide Number Placeholder 3">
            <a:extLst>
              <a:ext uri="{FF2B5EF4-FFF2-40B4-BE49-F238E27FC236}">
                <a16:creationId xmlns:a16="http://schemas.microsoft.com/office/drawing/2014/main" id="{22AA73D7-CB03-7252-A7F5-A91B459BE8C6}"/>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202901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FFA4-CD7C-9FCC-4F4E-C03B55F7A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F2B3D-9466-3F09-E919-917AE67C05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DDA053-C5A4-7A69-F1B9-966772737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A0E875-8F49-23B0-BAAD-F80A5A3FD802}"/>
              </a:ext>
            </a:extLst>
          </p:cNvPr>
          <p:cNvSpPr>
            <a:spLocks noGrp="1"/>
          </p:cNvSpPr>
          <p:nvPr>
            <p:ph type="dt" sz="half" idx="10"/>
          </p:nvPr>
        </p:nvSpPr>
        <p:spPr/>
        <p:txBody>
          <a:bodyPr/>
          <a:lstStyle/>
          <a:p>
            <a:r>
              <a:rPr lang="en-US"/>
              <a:t>3/19/2026</a:t>
            </a:r>
          </a:p>
        </p:txBody>
      </p:sp>
      <p:sp>
        <p:nvSpPr>
          <p:cNvPr id="6" name="Footer Placeholder 5">
            <a:extLst>
              <a:ext uri="{FF2B5EF4-FFF2-40B4-BE49-F238E27FC236}">
                <a16:creationId xmlns:a16="http://schemas.microsoft.com/office/drawing/2014/main" id="{C1EE933A-E0F7-C4F1-D675-C2F19A506AB5}"/>
              </a:ext>
            </a:extLst>
          </p:cNvPr>
          <p:cNvSpPr>
            <a:spLocks noGrp="1"/>
          </p:cNvSpPr>
          <p:nvPr>
            <p:ph type="ftr" sz="quarter" idx="11"/>
          </p:nvPr>
        </p:nvSpPr>
        <p:spPr/>
        <p:txBody>
          <a:bodyPr/>
          <a:lstStyle/>
          <a:p>
            <a:r>
              <a:rPr lang="en-US"/>
              <a:t>Ahan Datta | University of Chicago</a:t>
            </a:r>
          </a:p>
        </p:txBody>
      </p:sp>
      <p:sp>
        <p:nvSpPr>
          <p:cNvPr id="7" name="Slide Number Placeholder 6">
            <a:extLst>
              <a:ext uri="{FF2B5EF4-FFF2-40B4-BE49-F238E27FC236}">
                <a16:creationId xmlns:a16="http://schemas.microsoft.com/office/drawing/2014/main" id="{A8A0A8FA-D670-86D8-5074-22506F757962}"/>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415991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0EAB-1932-A7A0-A0AB-8AE76BB97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B2759-D5DE-AEE3-9049-4823A1964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CAEA0-5589-89CA-AC65-2C1A0AD9C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B3D0C4-2CD4-F1AD-ACA3-2440609F5F7F}"/>
              </a:ext>
            </a:extLst>
          </p:cNvPr>
          <p:cNvSpPr>
            <a:spLocks noGrp="1"/>
          </p:cNvSpPr>
          <p:nvPr>
            <p:ph type="dt" sz="half" idx="10"/>
          </p:nvPr>
        </p:nvSpPr>
        <p:spPr/>
        <p:txBody>
          <a:bodyPr/>
          <a:lstStyle/>
          <a:p>
            <a:r>
              <a:rPr lang="en-US"/>
              <a:t>3/19/2026</a:t>
            </a:r>
          </a:p>
        </p:txBody>
      </p:sp>
      <p:sp>
        <p:nvSpPr>
          <p:cNvPr id="6" name="Footer Placeholder 5">
            <a:extLst>
              <a:ext uri="{FF2B5EF4-FFF2-40B4-BE49-F238E27FC236}">
                <a16:creationId xmlns:a16="http://schemas.microsoft.com/office/drawing/2014/main" id="{517D07F0-50CB-9A59-F556-AE80B6088D05}"/>
              </a:ext>
            </a:extLst>
          </p:cNvPr>
          <p:cNvSpPr>
            <a:spLocks noGrp="1"/>
          </p:cNvSpPr>
          <p:nvPr>
            <p:ph type="ftr" sz="quarter" idx="11"/>
          </p:nvPr>
        </p:nvSpPr>
        <p:spPr/>
        <p:txBody>
          <a:bodyPr/>
          <a:lstStyle/>
          <a:p>
            <a:r>
              <a:rPr lang="en-US"/>
              <a:t>Ahan Datta | University of Chicago</a:t>
            </a:r>
          </a:p>
        </p:txBody>
      </p:sp>
      <p:sp>
        <p:nvSpPr>
          <p:cNvPr id="7" name="Slide Number Placeholder 6">
            <a:extLst>
              <a:ext uri="{FF2B5EF4-FFF2-40B4-BE49-F238E27FC236}">
                <a16:creationId xmlns:a16="http://schemas.microsoft.com/office/drawing/2014/main" id="{C9BFE227-1C4E-30B5-F2A4-0DFB743C015D}"/>
              </a:ext>
            </a:extLst>
          </p:cNvPr>
          <p:cNvSpPr>
            <a:spLocks noGrp="1"/>
          </p:cNvSpPr>
          <p:nvPr>
            <p:ph type="sldNum" sz="quarter" idx="12"/>
          </p:nvPr>
        </p:nvSpPr>
        <p:spPr/>
        <p:txBody>
          <a:bodyPr/>
          <a:lstStyle/>
          <a:p>
            <a:fld id="{60B2883B-C040-4C2B-B427-B2FAF2BE559C}" type="slidenum">
              <a:rPr lang="en-US" smtClean="0"/>
              <a:t>‹#›</a:t>
            </a:fld>
            <a:endParaRPr lang="en-US"/>
          </a:p>
        </p:txBody>
      </p:sp>
    </p:spTree>
    <p:extLst>
      <p:ext uri="{BB962C8B-B14F-4D97-AF65-F5344CB8AC3E}">
        <p14:creationId xmlns:p14="http://schemas.microsoft.com/office/powerpoint/2010/main" val="342280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B384E-7B0F-9C07-E239-1682D83E8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C43FC-FB2B-2C2C-3BBD-3095D6603A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F7987-2487-A025-AED5-3977E06CF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3/19/2026</a:t>
            </a:r>
          </a:p>
        </p:txBody>
      </p:sp>
      <p:sp>
        <p:nvSpPr>
          <p:cNvPr id="5" name="Footer Placeholder 4">
            <a:extLst>
              <a:ext uri="{FF2B5EF4-FFF2-40B4-BE49-F238E27FC236}">
                <a16:creationId xmlns:a16="http://schemas.microsoft.com/office/drawing/2014/main" id="{EE3999BC-D6DD-625F-0B49-77996474CA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Ahan Datta | University of Chicago</a:t>
            </a:r>
          </a:p>
        </p:txBody>
      </p:sp>
      <p:sp>
        <p:nvSpPr>
          <p:cNvPr id="6" name="Slide Number Placeholder 5">
            <a:extLst>
              <a:ext uri="{FF2B5EF4-FFF2-40B4-BE49-F238E27FC236}">
                <a16:creationId xmlns:a16="http://schemas.microsoft.com/office/drawing/2014/main" id="{AC6C97A5-542C-49ED-DC2C-68B2A1AC3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B2883B-C040-4C2B-B427-B2FAF2BE559C}" type="slidenum">
              <a:rPr lang="en-US" smtClean="0"/>
              <a:t>‹#›</a:t>
            </a:fld>
            <a:endParaRPr lang="en-US"/>
          </a:p>
        </p:txBody>
      </p:sp>
    </p:spTree>
    <p:extLst>
      <p:ext uri="{BB962C8B-B14F-4D97-AF65-F5344CB8AC3E}">
        <p14:creationId xmlns:p14="http://schemas.microsoft.com/office/powerpoint/2010/main" val="2984944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0.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4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8.png"/><Relationship Id="rId4" Type="http://schemas.openxmlformats.org/officeDocument/2006/relationships/image" Target="../media/image220.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81.png"/><Relationship Id="rId4" Type="http://schemas.openxmlformats.org/officeDocument/2006/relationships/image" Target="../media/image571.png"/></Relationships>
</file>

<file path=ppt/slides/_rels/slide39.xml.rels><?xml version="1.0" encoding="UTF-8" standalone="yes"?>
<Relationships xmlns="http://schemas.openxmlformats.org/package/2006/relationships"><Relationship Id="rId8" Type="http://schemas.openxmlformats.org/officeDocument/2006/relationships/image" Target="../media/image570.png"/><Relationship Id="rId3" Type="http://schemas.microsoft.com/office/2007/relationships/hdphoto" Target="../media/hdphoto1.wdp"/><Relationship Id="rId7" Type="http://schemas.openxmlformats.org/officeDocument/2006/relationships/image" Target="../media/image56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30.png"/></Relationships>
</file>

<file path=ppt/slides/_rels/slide4.xml.rels><?xml version="1.0" encoding="UTF-8" standalone="yes"?>
<Relationships xmlns="http://schemas.openxmlformats.org/package/2006/relationships"><Relationship Id="rId3" Type="http://schemas.openxmlformats.org/officeDocument/2006/relationships/hyperlink" Target="https://psec.uchicago.edu/workshops/fast_timing_conf_2011/system/docs/18/original/ritt_analog_bw.pp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1.png"/><Relationship Id="rId7" Type="http://schemas.openxmlformats.org/officeDocument/2006/relationships/image" Target="../media/image63.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1.png"/><Relationship Id="rId4" Type="http://schemas.openxmlformats.org/officeDocument/2006/relationships/image" Target="../media/image601.png"/><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460.png"/><Relationship Id="rId7" Type="http://schemas.openxmlformats.org/officeDocument/2006/relationships/image" Target="../media/image66.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20.png"/><Relationship Id="rId5" Type="http://schemas.openxmlformats.org/officeDocument/2006/relationships/image" Target="../media/image610.png"/><Relationship Id="rId4" Type="http://schemas.openxmlformats.org/officeDocument/2006/relationships/image" Target="../media/image600.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physicsx.erau.edu/Courses/CoursesF2025/PS412/Lectures/Chapter%201%20Introduction.pdf" TargetMode="External"/><Relationship Id="rId2" Type="http://schemas.openxmlformats.org/officeDocument/2006/relationships/hyperlink" Target="https://psec.uchicago.edu/workshops/fast_timing_conf_2011/system/docs/18/original/ritt_analog_bw.ppt" TargetMode="External"/><Relationship Id="rId1" Type="http://schemas.openxmlformats.org/officeDocument/2006/relationships/slideLayout" Target="../slideLayouts/slideLayout2.xml"/><Relationship Id="rId4" Type="http://schemas.openxmlformats.org/officeDocument/2006/relationships/hyperlink" Target="https://arxiv.org/pdf/1405.4975"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indico.cern.ch/event/1445926/contributions/640060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A362-E087-333E-1DD4-69A7553812A8}"/>
              </a:ext>
            </a:extLst>
          </p:cNvPr>
          <p:cNvSpPr>
            <a:spLocks noGrp="1"/>
          </p:cNvSpPr>
          <p:nvPr>
            <p:ph type="ctrTitle"/>
          </p:nvPr>
        </p:nvSpPr>
        <p:spPr>
          <a:xfrm>
            <a:off x="1524000" y="568216"/>
            <a:ext cx="9144000" cy="2387600"/>
          </a:xfrm>
        </p:spPr>
        <p:txBody>
          <a:bodyPr>
            <a:normAutofit fontScale="90000"/>
          </a:bodyPr>
          <a:lstStyle/>
          <a:p>
            <a:r>
              <a:rPr lang="en-US" dirty="0"/>
              <a:t>10.24 GHz PLL for PSEC6, a 40 </a:t>
            </a:r>
            <a:r>
              <a:rPr lang="en-US" dirty="0" err="1"/>
              <a:t>GSa</a:t>
            </a:r>
            <a:r>
              <a:rPr lang="en-US" dirty="0"/>
              <a:t>/s Waveform Sampling ASIC in 65nm CMOS </a:t>
            </a:r>
          </a:p>
        </p:txBody>
      </p:sp>
      <p:sp>
        <p:nvSpPr>
          <p:cNvPr id="3" name="Subtitle 2">
            <a:extLst>
              <a:ext uri="{FF2B5EF4-FFF2-40B4-BE49-F238E27FC236}">
                <a16:creationId xmlns:a16="http://schemas.microsoft.com/office/drawing/2014/main" id="{C8ACCBF9-D8FD-C2E6-9725-3C52D69562B4}"/>
              </a:ext>
            </a:extLst>
          </p:cNvPr>
          <p:cNvSpPr>
            <a:spLocks noGrp="1"/>
          </p:cNvSpPr>
          <p:nvPr>
            <p:ph type="subTitle" idx="1"/>
          </p:nvPr>
        </p:nvSpPr>
        <p:spPr>
          <a:xfrm>
            <a:off x="1523999" y="3546196"/>
            <a:ext cx="9144000" cy="858280"/>
          </a:xfrm>
        </p:spPr>
        <p:txBody>
          <a:bodyPr>
            <a:normAutofit/>
          </a:bodyPr>
          <a:lstStyle/>
          <a:p>
            <a:r>
              <a:rPr lang="en-US" sz="1800" dirty="0"/>
              <a:t>Ahan </a:t>
            </a:r>
            <a:r>
              <a:rPr lang="en-US" sz="1800" dirty="0" err="1"/>
              <a:t>Datta</a:t>
            </a:r>
            <a:r>
              <a:rPr lang="en-US" sz="1800" baseline="30000" dirty="0" err="1"/>
              <a:t>a</a:t>
            </a:r>
            <a:r>
              <a:rPr lang="en-US" sz="1800" dirty="0"/>
              <a:t>, Evan </a:t>
            </a:r>
            <a:r>
              <a:rPr lang="en-US" sz="1800" dirty="0" err="1"/>
              <a:t>Angelico</a:t>
            </a:r>
            <a:r>
              <a:rPr lang="en-US" sz="1800" baseline="30000" dirty="0" err="1"/>
              <a:t>d</a:t>
            </a:r>
            <a:r>
              <a:rPr lang="en-US" sz="1800" dirty="0"/>
              <a:t>, Andrew </a:t>
            </a:r>
            <a:r>
              <a:rPr lang="en-US" sz="1800" dirty="0" err="1"/>
              <a:t>Arzac</a:t>
            </a:r>
            <a:r>
              <a:rPr lang="en-US" sz="1800" baseline="30000" dirty="0" err="1"/>
              <a:t>a</a:t>
            </a:r>
            <a:r>
              <a:rPr lang="en-US" sz="1800" dirty="0"/>
              <a:t>, Gordon Chen </a:t>
            </a:r>
            <a:r>
              <a:rPr lang="en-US" sz="1800" baseline="30000" dirty="0"/>
              <a:t>a</a:t>
            </a:r>
            <a:r>
              <a:rPr lang="en-US" sz="1800" dirty="0"/>
              <a:t>, Troy </a:t>
            </a:r>
            <a:r>
              <a:rPr lang="en-US" sz="1800" dirty="0" err="1"/>
              <a:t>England</a:t>
            </a:r>
            <a:r>
              <a:rPr lang="en-US" sz="1800" baseline="30000" dirty="0" err="1"/>
              <a:t>b</a:t>
            </a:r>
            <a:r>
              <a:rPr lang="en-US" sz="1800" dirty="0"/>
              <a:t>, Henry J. </a:t>
            </a:r>
            <a:r>
              <a:rPr lang="en-US" sz="1800" dirty="0" err="1"/>
              <a:t>Frisch</a:t>
            </a:r>
            <a:r>
              <a:rPr lang="en-US" sz="1800" baseline="30000" dirty="0" err="1"/>
              <a:t>a</a:t>
            </a:r>
            <a:r>
              <a:rPr lang="en-US" sz="1800" dirty="0"/>
              <a:t>, Nathan </a:t>
            </a:r>
            <a:r>
              <a:rPr lang="en-US" sz="1800" dirty="0" err="1"/>
              <a:t>Gehl</a:t>
            </a:r>
            <a:r>
              <a:rPr lang="en-US" sz="1800" baseline="30000" dirty="0" err="1"/>
              <a:t>a</a:t>
            </a:r>
            <a:r>
              <a:rPr lang="en-US" sz="1800" dirty="0"/>
              <a:t>, Mary </a:t>
            </a:r>
            <a:r>
              <a:rPr lang="en-US" sz="1800" dirty="0" err="1"/>
              <a:t>Heintz</a:t>
            </a:r>
            <a:r>
              <a:rPr lang="en-US" sz="1800" baseline="30000" dirty="0" err="1"/>
              <a:t>a</a:t>
            </a:r>
            <a:r>
              <a:rPr lang="en-US" sz="1800" dirty="0"/>
              <a:t>, Sumin Kim</a:t>
            </a:r>
            <a:r>
              <a:rPr lang="en-US" sz="1800" baseline="30000" dirty="0"/>
              <a:t>d</a:t>
            </a:r>
            <a:r>
              <a:rPr lang="en-US" sz="1800" dirty="0"/>
              <a:t>, Ava </a:t>
            </a:r>
            <a:r>
              <a:rPr lang="en-US" sz="1800" dirty="0" err="1"/>
              <a:t>Lalich</a:t>
            </a:r>
            <a:r>
              <a:rPr lang="en-US" sz="1800" baseline="30000" dirty="0" err="1"/>
              <a:t>a</a:t>
            </a:r>
            <a:r>
              <a:rPr lang="en-US" sz="1800" dirty="0"/>
              <a:t> , Nathaniel J. </a:t>
            </a:r>
            <a:r>
              <a:rPr lang="en-US" sz="1800" dirty="0" err="1"/>
              <a:t>Pastika</a:t>
            </a:r>
            <a:r>
              <a:rPr lang="en-US" sz="1800" baseline="30000" dirty="0" err="1"/>
              <a:t>b</a:t>
            </a:r>
            <a:r>
              <a:rPr lang="en-US" sz="1800" dirty="0"/>
              <a:t>, </a:t>
            </a:r>
            <a:r>
              <a:rPr lang="en-US" sz="1800" dirty="0" err="1"/>
              <a:t>Jinseo</a:t>
            </a:r>
            <a:r>
              <a:rPr lang="en-US" sz="1800" dirty="0"/>
              <a:t> </a:t>
            </a:r>
            <a:r>
              <a:rPr lang="en-US" sz="1800" dirty="0" err="1"/>
              <a:t>Park</a:t>
            </a:r>
            <a:r>
              <a:rPr lang="en-US" sz="1800" baseline="30000" dirty="0" err="1"/>
              <a:t>d</a:t>
            </a:r>
            <a:r>
              <a:rPr lang="en-US" sz="1800" dirty="0"/>
              <a:t>, Hector D. Rico-</a:t>
            </a:r>
            <a:r>
              <a:rPr lang="en-US" sz="1800" dirty="0" err="1"/>
              <a:t>Aniles</a:t>
            </a:r>
            <a:r>
              <a:rPr lang="en-US" sz="1800" baseline="30000" dirty="0" err="1"/>
              <a:t>c</a:t>
            </a:r>
            <a:r>
              <a:rPr lang="en-US" sz="1800" dirty="0"/>
              <a:t>, Paul M. </a:t>
            </a:r>
            <a:r>
              <a:rPr lang="en-US" sz="1800" dirty="0" err="1"/>
              <a:t>Rubinov</a:t>
            </a:r>
            <a:r>
              <a:rPr lang="en-US" sz="1800" baseline="30000" dirty="0" err="1"/>
              <a:t>b</a:t>
            </a:r>
            <a:r>
              <a:rPr lang="en-US" sz="1800" dirty="0"/>
              <a:t>, Y.M. Richmond </a:t>
            </a:r>
            <a:r>
              <a:rPr lang="en-US" sz="1800" dirty="0" err="1"/>
              <a:t>Yeung</a:t>
            </a:r>
            <a:r>
              <a:rPr lang="en-US" sz="1800" baseline="30000" dirty="0" err="1"/>
              <a:t>a</a:t>
            </a:r>
            <a:r>
              <a:rPr lang="en-US" sz="1800" dirty="0"/>
              <a:t>,</a:t>
            </a:r>
          </a:p>
        </p:txBody>
      </p:sp>
      <p:sp>
        <p:nvSpPr>
          <p:cNvPr id="5" name="TextBox 4">
            <a:extLst>
              <a:ext uri="{FF2B5EF4-FFF2-40B4-BE49-F238E27FC236}">
                <a16:creationId xmlns:a16="http://schemas.microsoft.com/office/drawing/2014/main" id="{CB751E71-1F3A-981A-9EAF-0BB11B7B8950}"/>
              </a:ext>
            </a:extLst>
          </p:cNvPr>
          <p:cNvSpPr txBox="1"/>
          <p:nvPr/>
        </p:nvSpPr>
        <p:spPr>
          <a:xfrm>
            <a:off x="5129246" y="5987017"/>
            <a:ext cx="1933503" cy="369332"/>
          </a:xfrm>
          <a:prstGeom prst="rect">
            <a:avLst/>
          </a:prstGeom>
          <a:noFill/>
        </p:spPr>
        <p:txBody>
          <a:bodyPr wrap="square" rtlCol="0">
            <a:spAutoFit/>
          </a:bodyPr>
          <a:lstStyle/>
          <a:p>
            <a:r>
              <a:rPr lang="en-US" dirty="0"/>
              <a:t>March 19, 2026</a:t>
            </a:r>
          </a:p>
        </p:txBody>
      </p:sp>
      <p:sp>
        <p:nvSpPr>
          <p:cNvPr id="7" name="TextBox 6">
            <a:extLst>
              <a:ext uri="{FF2B5EF4-FFF2-40B4-BE49-F238E27FC236}">
                <a16:creationId xmlns:a16="http://schemas.microsoft.com/office/drawing/2014/main" id="{C253E053-75C6-3179-4EC4-7C090AE41E52}"/>
              </a:ext>
            </a:extLst>
          </p:cNvPr>
          <p:cNvSpPr txBox="1"/>
          <p:nvPr/>
        </p:nvSpPr>
        <p:spPr>
          <a:xfrm>
            <a:off x="1963748" y="4718693"/>
            <a:ext cx="8264501" cy="954107"/>
          </a:xfrm>
          <a:prstGeom prst="rect">
            <a:avLst/>
          </a:prstGeom>
          <a:noFill/>
        </p:spPr>
        <p:txBody>
          <a:bodyPr wrap="square" rtlCol="0">
            <a:spAutoFit/>
          </a:bodyPr>
          <a:lstStyle/>
          <a:p>
            <a:pPr algn="ctr"/>
            <a:r>
              <a:rPr lang="en-US" sz="1400" baseline="30000" dirty="0" err="1"/>
              <a:t>a</a:t>
            </a:r>
            <a:r>
              <a:rPr lang="en-US" sz="1400" dirty="0" err="1"/>
              <a:t>Enrico</a:t>
            </a:r>
            <a:r>
              <a:rPr lang="en-US" sz="1400" dirty="0"/>
              <a:t> Fermi Institute, the University of Chicago, 933 East 56th Street, 60637, Chicago, IL, USA </a:t>
            </a:r>
          </a:p>
          <a:p>
            <a:pPr algn="ctr"/>
            <a:r>
              <a:rPr lang="en-US" sz="1400" baseline="30000" dirty="0" err="1"/>
              <a:t>b</a:t>
            </a:r>
            <a:r>
              <a:rPr lang="en-US" sz="1400" dirty="0" err="1"/>
              <a:t>Fermi</a:t>
            </a:r>
            <a:r>
              <a:rPr lang="en-US" sz="1400" dirty="0"/>
              <a:t> National Accelerator Laboratory, 60510, Batavia, IL, USA </a:t>
            </a:r>
          </a:p>
          <a:p>
            <a:pPr algn="ctr"/>
            <a:r>
              <a:rPr lang="en-US" sz="1400" baseline="30000" dirty="0" err="1"/>
              <a:t>c</a:t>
            </a:r>
            <a:r>
              <a:rPr lang="en-US" sz="1400" dirty="0" err="1"/>
              <a:t>North</a:t>
            </a:r>
            <a:r>
              <a:rPr lang="en-US" sz="1400" dirty="0"/>
              <a:t> Central College, 30 N. Brainard Street, 60540, Naperville, IL, USA </a:t>
            </a:r>
          </a:p>
          <a:p>
            <a:pPr algn="ctr"/>
            <a:r>
              <a:rPr lang="en-US" sz="1400" baseline="30000" dirty="0" err="1"/>
              <a:t>d</a:t>
            </a:r>
            <a:r>
              <a:rPr lang="en-US" sz="1400" dirty="0" err="1"/>
              <a:t>Stanford</a:t>
            </a:r>
            <a:r>
              <a:rPr lang="en-US" sz="1400" dirty="0"/>
              <a:t> University, 450 Jane Stanford Way, 94305, Stanford, CA, USA</a:t>
            </a:r>
          </a:p>
        </p:txBody>
      </p:sp>
      <p:pic>
        <p:nvPicPr>
          <p:cNvPr id="1026" name="Picture 2" descr="UChicago-logo">
            <a:extLst>
              <a:ext uri="{FF2B5EF4-FFF2-40B4-BE49-F238E27FC236}">
                <a16:creationId xmlns:a16="http://schemas.microsoft.com/office/drawing/2014/main" id="{BD821BA4-9FE1-E1C5-E077-32B2B6B63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1" y="443414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rmi National Accelerator Laboratory | Batavia IL">
            <a:extLst>
              <a:ext uri="{FF2B5EF4-FFF2-40B4-BE49-F238E27FC236}">
                <a16:creationId xmlns:a16="http://schemas.microsoft.com/office/drawing/2014/main" id="{00F9B294-DCB4-F915-002A-B913917A6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619" y="4472242"/>
            <a:ext cx="21717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3CFD-0351-1400-C078-062A1A748EBD}"/>
              </a:ext>
            </a:extLst>
          </p:cNvPr>
          <p:cNvSpPr>
            <a:spLocks noGrp="1"/>
          </p:cNvSpPr>
          <p:nvPr>
            <p:ph type="title"/>
          </p:nvPr>
        </p:nvSpPr>
        <p:spPr>
          <a:xfrm>
            <a:off x="747458" y="11759"/>
            <a:ext cx="10515600" cy="686740"/>
          </a:xfrm>
        </p:spPr>
        <p:txBody>
          <a:bodyPr>
            <a:normAutofit fontScale="90000"/>
          </a:bodyPr>
          <a:lstStyle/>
          <a:p>
            <a:pPr algn="ctr"/>
            <a:r>
              <a:rPr lang="en-US" b="1" dirty="0"/>
              <a:t>PSEC6 Divider Architecture</a:t>
            </a:r>
          </a:p>
        </p:txBody>
      </p:sp>
      <p:grpSp>
        <p:nvGrpSpPr>
          <p:cNvPr id="5" name="Group 4">
            <a:extLst>
              <a:ext uri="{FF2B5EF4-FFF2-40B4-BE49-F238E27FC236}">
                <a16:creationId xmlns:a16="http://schemas.microsoft.com/office/drawing/2014/main" id="{DD7329B8-158E-966B-7123-C15B3BE99F2B}"/>
              </a:ext>
            </a:extLst>
          </p:cNvPr>
          <p:cNvGrpSpPr/>
          <p:nvPr/>
        </p:nvGrpSpPr>
        <p:grpSpPr>
          <a:xfrm>
            <a:off x="-1" y="2251214"/>
            <a:ext cx="12192000" cy="3643180"/>
            <a:chOff x="36299" y="321455"/>
            <a:chExt cx="11828289" cy="3513993"/>
          </a:xfrm>
        </p:grpSpPr>
        <p:pic>
          <p:nvPicPr>
            <p:cNvPr id="6" name="Content Placeholder 4">
              <a:extLst>
                <a:ext uri="{FF2B5EF4-FFF2-40B4-BE49-F238E27FC236}">
                  <a16:creationId xmlns:a16="http://schemas.microsoft.com/office/drawing/2014/main" id="{E48E5878-102C-4901-4848-CD91EDD4B8B0}"/>
                </a:ext>
              </a:extLst>
            </p:cNvPr>
            <p:cNvPicPr>
              <a:picLocks noChangeAspect="1"/>
            </p:cNvPicPr>
            <p:nvPr/>
          </p:nvPicPr>
          <p:blipFill>
            <a:blip r:embed="rId2"/>
            <a:stretch>
              <a:fillRect/>
            </a:stretch>
          </p:blipFill>
          <p:spPr>
            <a:xfrm>
              <a:off x="1442689" y="321455"/>
              <a:ext cx="10274512" cy="3513993"/>
            </a:xfrm>
            <a:prstGeom prst="rect">
              <a:avLst/>
            </a:prstGeom>
          </p:spPr>
        </p:pic>
        <p:grpSp>
          <p:nvGrpSpPr>
            <p:cNvPr id="7" name="Group 6">
              <a:extLst>
                <a:ext uri="{FF2B5EF4-FFF2-40B4-BE49-F238E27FC236}">
                  <a16:creationId xmlns:a16="http://schemas.microsoft.com/office/drawing/2014/main" id="{8E9E260C-3AC4-B3B2-073F-AB7AAA684F29}"/>
                </a:ext>
              </a:extLst>
            </p:cNvPr>
            <p:cNvGrpSpPr/>
            <p:nvPr/>
          </p:nvGrpSpPr>
          <p:grpSpPr>
            <a:xfrm>
              <a:off x="36299" y="1146513"/>
              <a:ext cx="11828289" cy="1570335"/>
              <a:chOff x="-185901" y="1072522"/>
              <a:chExt cx="11828289" cy="1570335"/>
            </a:xfrm>
          </p:grpSpPr>
          <p:sp>
            <p:nvSpPr>
              <p:cNvPr id="8" name="TextBox 7">
                <a:extLst>
                  <a:ext uri="{FF2B5EF4-FFF2-40B4-BE49-F238E27FC236}">
                    <a16:creationId xmlns:a16="http://schemas.microsoft.com/office/drawing/2014/main" id="{B43FF480-E7B9-3A24-CB63-0BF8CD24EFB8}"/>
                  </a:ext>
                </a:extLst>
              </p:cNvPr>
              <p:cNvSpPr txBox="1"/>
              <p:nvPr/>
            </p:nvSpPr>
            <p:spPr>
              <a:xfrm>
                <a:off x="-185901" y="2119637"/>
                <a:ext cx="1372171" cy="523220"/>
              </a:xfrm>
              <a:prstGeom prst="rect">
                <a:avLst/>
              </a:prstGeom>
              <a:noFill/>
            </p:spPr>
            <p:txBody>
              <a:bodyPr wrap="none" rtlCol="0">
                <a:spAutoFit/>
              </a:bodyPr>
              <a:lstStyle/>
              <a:p>
                <a:r>
                  <a:rPr lang="en-US" sz="2800" b="1" dirty="0"/>
                  <a:t>PSEC6:</a:t>
                </a:r>
              </a:p>
            </p:txBody>
          </p:sp>
          <p:sp>
            <p:nvSpPr>
              <p:cNvPr id="9" name="TextBox 8">
                <a:extLst>
                  <a:ext uri="{FF2B5EF4-FFF2-40B4-BE49-F238E27FC236}">
                    <a16:creationId xmlns:a16="http://schemas.microsoft.com/office/drawing/2014/main" id="{04BD9715-2F79-C0D7-0029-0A2087234CC4}"/>
                  </a:ext>
                </a:extLst>
              </p:cNvPr>
              <p:cNvSpPr txBox="1"/>
              <p:nvPr/>
            </p:nvSpPr>
            <p:spPr>
              <a:xfrm>
                <a:off x="8807381" y="1136965"/>
                <a:ext cx="2835007" cy="369332"/>
              </a:xfrm>
              <a:prstGeom prst="rect">
                <a:avLst/>
              </a:prstGeom>
              <a:noFill/>
            </p:spPr>
            <p:txBody>
              <a:bodyPr wrap="none" rtlCol="0">
                <a:spAutoFit/>
              </a:bodyPr>
              <a:lstStyle/>
              <a:p>
                <a:r>
                  <a:rPr lang="en-US" dirty="0">
                    <a:solidFill>
                      <a:srgbClr val="0070C0"/>
                    </a:solidFill>
                  </a:rPr>
                  <a:t>Redesigned for robustness</a:t>
                </a:r>
              </a:p>
            </p:txBody>
          </p:sp>
          <p:cxnSp>
            <p:nvCxnSpPr>
              <p:cNvPr id="10" name="Straight Connector 9">
                <a:extLst>
                  <a:ext uri="{FF2B5EF4-FFF2-40B4-BE49-F238E27FC236}">
                    <a16:creationId xmlns:a16="http://schemas.microsoft.com/office/drawing/2014/main" id="{643CF696-E071-E5AD-D624-6BC64B1DA35C}"/>
                  </a:ext>
                </a:extLst>
              </p:cNvPr>
              <p:cNvCxnSpPr>
                <a:cxnSpLocks/>
                <a:endCxn id="9" idx="1"/>
              </p:cNvCxnSpPr>
              <p:nvPr/>
            </p:nvCxnSpPr>
            <p:spPr>
              <a:xfrm>
                <a:off x="8240478" y="1072522"/>
                <a:ext cx="566903" cy="249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B93C54C-E7D3-5627-A043-D9E9E61AE36E}"/>
                  </a:ext>
                </a:extLst>
              </p:cNvPr>
              <p:cNvCxnSpPr>
                <a:cxnSpLocks/>
                <a:endCxn id="9" idx="2"/>
              </p:cNvCxnSpPr>
              <p:nvPr/>
            </p:nvCxnSpPr>
            <p:spPr>
              <a:xfrm flipH="1" flipV="1">
                <a:off x="10224885" y="1506297"/>
                <a:ext cx="356457" cy="421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E993D2C-0877-A683-0BDA-178F3EEF22C5}"/>
                  </a:ext>
                </a:extLst>
              </p:cNvPr>
              <p:cNvCxnSpPr>
                <a:cxnSpLocks/>
                <a:endCxn id="9" idx="2"/>
              </p:cNvCxnSpPr>
              <p:nvPr/>
            </p:nvCxnSpPr>
            <p:spPr>
              <a:xfrm flipV="1">
                <a:off x="8986628" y="1506297"/>
                <a:ext cx="1238257" cy="349016"/>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6204D78-C9F9-6902-4E69-7483EF631A34}"/>
                  </a:ext>
                </a:extLst>
              </p:cNvPr>
              <p:cNvSpPr txBox="1"/>
              <p:nvPr/>
            </p:nvSpPr>
            <p:spPr>
              <a:xfrm>
                <a:off x="3996741" y="1109561"/>
                <a:ext cx="861367" cy="424139"/>
              </a:xfrm>
              <a:prstGeom prst="rect">
                <a:avLst/>
              </a:prstGeom>
              <a:noFill/>
            </p:spPr>
            <p:txBody>
              <a:bodyPr wrap="square" rtlCol="0">
                <a:spAutoFit/>
              </a:bodyPr>
              <a:lstStyle/>
              <a:p>
                <a:r>
                  <a:rPr lang="en-US" dirty="0">
                    <a:solidFill>
                      <a:schemeClr val="tx2">
                        <a:lumMod val="75000"/>
                        <a:lumOff val="25000"/>
                      </a:schemeClr>
                    </a:solidFill>
                  </a:rPr>
                  <a:t>New</a:t>
                </a:r>
              </a:p>
            </p:txBody>
          </p:sp>
          <p:cxnSp>
            <p:nvCxnSpPr>
              <p:cNvPr id="14" name="Straight Connector 13">
                <a:extLst>
                  <a:ext uri="{FF2B5EF4-FFF2-40B4-BE49-F238E27FC236}">
                    <a16:creationId xmlns:a16="http://schemas.microsoft.com/office/drawing/2014/main" id="{21469FF0-4C76-B2F1-DD62-A394B6E67F8D}"/>
                  </a:ext>
                </a:extLst>
              </p:cNvPr>
              <p:cNvCxnSpPr>
                <a:cxnSpLocks/>
                <a:stCxn id="13" idx="2"/>
              </p:cNvCxnSpPr>
              <p:nvPr/>
            </p:nvCxnSpPr>
            <p:spPr>
              <a:xfrm flipH="1">
                <a:off x="2657976" y="1533701"/>
                <a:ext cx="1769449" cy="431584"/>
              </a:xfrm>
              <a:prstGeom prst="line">
                <a:avLst/>
              </a:prstGeom>
              <a:ln>
                <a:solidFill>
                  <a:schemeClr val="tx2">
                    <a:lumMod val="75000"/>
                    <a:lumOff val="25000"/>
                  </a:schemeClr>
                </a:solidFill>
              </a:ln>
            </p:spPr>
            <p:style>
              <a:lnRef idx="2">
                <a:schemeClr val="accent6"/>
              </a:lnRef>
              <a:fillRef idx="0">
                <a:schemeClr val="accent6"/>
              </a:fillRef>
              <a:effectRef idx="1">
                <a:schemeClr val="accent6"/>
              </a:effectRef>
              <a:fontRef idx="minor">
                <a:schemeClr val="tx1"/>
              </a:fontRef>
            </p:style>
          </p:cxnSp>
          <p:cxnSp>
            <p:nvCxnSpPr>
              <p:cNvPr id="15" name="Straight Connector 14">
                <a:extLst>
                  <a:ext uri="{FF2B5EF4-FFF2-40B4-BE49-F238E27FC236}">
                    <a16:creationId xmlns:a16="http://schemas.microsoft.com/office/drawing/2014/main" id="{2491B49C-453B-E8E8-0C36-2A9727DA41C0}"/>
                  </a:ext>
                </a:extLst>
              </p:cNvPr>
              <p:cNvCxnSpPr>
                <a:cxnSpLocks/>
                <a:stCxn id="13" idx="2"/>
              </p:cNvCxnSpPr>
              <p:nvPr/>
            </p:nvCxnSpPr>
            <p:spPr>
              <a:xfrm flipH="1">
                <a:off x="4405383" y="1533701"/>
                <a:ext cx="22041" cy="526371"/>
              </a:xfrm>
              <a:prstGeom prst="line">
                <a:avLst/>
              </a:prstGeom>
              <a:ln>
                <a:solidFill>
                  <a:schemeClr val="tx2">
                    <a:lumMod val="75000"/>
                    <a:lumOff val="25000"/>
                  </a:schemeClr>
                </a:solidFill>
              </a:ln>
            </p:spPr>
            <p:style>
              <a:lnRef idx="2">
                <a:schemeClr val="accent6"/>
              </a:lnRef>
              <a:fillRef idx="0">
                <a:schemeClr val="accent6"/>
              </a:fillRef>
              <a:effectRef idx="1">
                <a:schemeClr val="accent6"/>
              </a:effectRef>
              <a:fontRef idx="minor">
                <a:schemeClr val="tx1"/>
              </a:fontRef>
            </p:style>
          </p:cxnSp>
          <p:cxnSp>
            <p:nvCxnSpPr>
              <p:cNvPr id="16" name="Straight Connector 15">
                <a:extLst>
                  <a:ext uri="{FF2B5EF4-FFF2-40B4-BE49-F238E27FC236}">
                    <a16:creationId xmlns:a16="http://schemas.microsoft.com/office/drawing/2014/main" id="{B986935C-5C83-F214-180C-597884015B56}"/>
                  </a:ext>
                </a:extLst>
              </p:cNvPr>
              <p:cNvCxnSpPr>
                <a:cxnSpLocks/>
                <a:stCxn id="13" idx="2"/>
              </p:cNvCxnSpPr>
              <p:nvPr/>
            </p:nvCxnSpPr>
            <p:spPr>
              <a:xfrm>
                <a:off x="4427425" y="1533701"/>
                <a:ext cx="1808664" cy="431584"/>
              </a:xfrm>
              <a:prstGeom prst="line">
                <a:avLst/>
              </a:prstGeom>
              <a:ln>
                <a:solidFill>
                  <a:schemeClr val="tx2">
                    <a:lumMod val="75000"/>
                    <a:lumOff val="25000"/>
                  </a:schemeClr>
                </a:solidFill>
              </a:ln>
            </p:spPr>
            <p:style>
              <a:lnRef idx="2">
                <a:schemeClr val="accent6"/>
              </a:lnRef>
              <a:fillRef idx="0">
                <a:schemeClr val="accent6"/>
              </a:fillRef>
              <a:effectRef idx="1">
                <a:schemeClr val="accent6"/>
              </a:effectRef>
              <a:fontRef idx="minor">
                <a:schemeClr val="tx1"/>
              </a:fontRef>
            </p:style>
          </p:cxnSp>
        </p:grpSp>
      </p:grpSp>
      <p:sp>
        <p:nvSpPr>
          <p:cNvPr id="3" name="TextBox 2">
            <a:extLst>
              <a:ext uri="{FF2B5EF4-FFF2-40B4-BE49-F238E27FC236}">
                <a16:creationId xmlns:a16="http://schemas.microsoft.com/office/drawing/2014/main" id="{ECD7CB40-20F6-9DFC-5B44-051D0D0B40E5}"/>
              </a:ext>
            </a:extLst>
          </p:cNvPr>
          <p:cNvSpPr txBox="1"/>
          <p:nvPr/>
        </p:nvSpPr>
        <p:spPr>
          <a:xfrm>
            <a:off x="337373" y="5991061"/>
            <a:ext cx="11517253" cy="523220"/>
          </a:xfrm>
          <a:prstGeom prst="rect">
            <a:avLst/>
          </a:prstGeom>
          <a:noFill/>
        </p:spPr>
        <p:txBody>
          <a:bodyPr wrap="square" rtlCol="0">
            <a:spAutoFit/>
          </a:bodyPr>
          <a:lstStyle/>
          <a:p>
            <a:pPr algn="ctr"/>
            <a:r>
              <a:rPr lang="en-US" sz="2800" dirty="0">
                <a:solidFill>
                  <a:srgbClr val="00B050"/>
                </a:solidFill>
              </a:rPr>
              <a:t>The clock path is CMOS </a:t>
            </a:r>
            <a:r>
              <a:rPr lang="en-US" sz="2800" dirty="0">
                <a:solidFill>
                  <a:srgbClr val="00B050"/>
                </a:solidFill>
                <a:sym typeface="Wingdings" panose="05000000000000000000" pitchFamily="2" charset="2"/>
              </a:rPr>
              <a:t> CML  CMOS</a:t>
            </a:r>
            <a:endParaRPr lang="en-US" sz="2800" dirty="0">
              <a:solidFill>
                <a:srgbClr val="00B050"/>
              </a:solidFill>
            </a:endParaRPr>
          </a:p>
        </p:txBody>
      </p:sp>
      <p:sp>
        <p:nvSpPr>
          <p:cNvPr id="19" name="Slide Number Placeholder 18">
            <a:extLst>
              <a:ext uri="{FF2B5EF4-FFF2-40B4-BE49-F238E27FC236}">
                <a16:creationId xmlns:a16="http://schemas.microsoft.com/office/drawing/2014/main" id="{643CDFC5-5BA6-AF35-85C3-AB5143D0AB17}"/>
              </a:ext>
            </a:extLst>
          </p:cNvPr>
          <p:cNvSpPr>
            <a:spLocks noGrp="1"/>
          </p:cNvSpPr>
          <p:nvPr>
            <p:ph type="sldNum" sz="quarter" idx="12"/>
          </p:nvPr>
        </p:nvSpPr>
        <p:spPr/>
        <p:txBody>
          <a:bodyPr/>
          <a:lstStyle/>
          <a:p>
            <a:fld id="{60B2883B-C040-4C2B-B427-B2FAF2BE559C}" type="slidenum">
              <a:rPr lang="en-US" smtClean="0"/>
              <a:t>10</a:t>
            </a:fld>
            <a:endParaRPr lang="en-US"/>
          </a:p>
        </p:txBody>
      </p:sp>
      <p:grpSp>
        <p:nvGrpSpPr>
          <p:cNvPr id="20" name="Group 19">
            <a:extLst>
              <a:ext uri="{FF2B5EF4-FFF2-40B4-BE49-F238E27FC236}">
                <a16:creationId xmlns:a16="http://schemas.microsoft.com/office/drawing/2014/main" id="{849147FF-574E-1911-A1D2-DD6E3719A1CF}"/>
              </a:ext>
            </a:extLst>
          </p:cNvPr>
          <p:cNvGrpSpPr/>
          <p:nvPr/>
        </p:nvGrpSpPr>
        <p:grpSpPr>
          <a:xfrm>
            <a:off x="9022509" y="143761"/>
            <a:ext cx="3169491" cy="1674643"/>
            <a:chOff x="8941044" y="141194"/>
            <a:chExt cx="3169491" cy="1674643"/>
          </a:xfrm>
        </p:grpSpPr>
        <p:pic>
          <p:nvPicPr>
            <p:cNvPr id="21" name="Picture 20">
              <a:extLst>
                <a:ext uri="{FF2B5EF4-FFF2-40B4-BE49-F238E27FC236}">
                  <a16:creationId xmlns:a16="http://schemas.microsoft.com/office/drawing/2014/main" id="{421B638E-4C20-6E71-8909-705ADBAF029C}"/>
                </a:ext>
              </a:extLst>
            </p:cNvPr>
            <p:cNvPicPr>
              <a:picLocks noChangeAspect="1"/>
            </p:cNvPicPr>
            <p:nvPr/>
          </p:nvPicPr>
          <p:blipFill>
            <a:blip r:embed="rId3"/>
            <a:stretch>
              <a:fillRect/>
            </a:stretch>
          </p:blipFill>
          <p:spPr>
            <a:xfrm>
              <a:off x="8941044" y="141194"/>
              <a:ext cx="3169491" cy="1645497"/>
            </a:xfrm>
            <a:prstGeom prst="rect">
              <a:avLst/>
            </a:prstGeom>
          </p:spPr>
        </p:pic>
        <p:sp>
          <p:nvSpPr>
            <p:cNvPr id="22" name="Rectangle 21">
              <a:extLst>
                <a:ext uri="{FF2B5EF4-FFF2-40B4-BE49-F238E27FC236}">
                  <a16:creationId xmlns:a16="http://schemas.microsoft.com/office/drawing/2014/main" id="{9AD7313D-74C4-30D7-7660-81213181FB51}"/>
                </a:ext>
              </a:extLst>
            </p:cNvPr>
            <p:cNvSpPr/>
            <p:nvPr/>
          </p:nvSpPr>
          <p:spPr>
            <a:xfrm>
              <a:off x="10009540" y="1290993"/>
              <a:ext cx="516250" cy="524844"/>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67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ECB2-4297-C90F-50F0-B4A03B0F224C}"/>
              </a:ext>
            </a:extLst>
          </p:cNvPr>
          <p:cNvSpPr>
            <a:spLocks noGrp="1"/>
          </p:cNvSpPr>
          <p:nvPr>
            <p:ph type="title"/>
          </p:nvPr>
        </p:nvSpPr>
        <p:spPr>
          <a:xfrm>
            <a:off x="838200" y="28698"/>
            <a:ext cx="10515600" cy="940299"/>
          </a:xfrm>
        </p:spPr>
        <p:txBody>
          <a:bodyPr/>
          <a:lstStyle/>
          <a:p>
            <a:pPr algn="ctr"/>
            <a:r>
              <a:rPr lang="en-US" b="1" dirty="0"/>
              <a:t>Current Mode Logic (CML) Buffer</a:t>
            </a:r>
          </a:p>
        </p:txBody>
      </p:sp>
      <p:sp>
        <p:nvSpPr>
          <p:cNvPr id="3" name="TextBox 2">
            <a:extLst>
              <a:ext uri="{FF2B5EF4-FFF2-40B4-BE49-F238E27FC236}">
                <a16:creationId xmlns:a16="http://schemas.microsoft.com/office/drawing/2014/main" id="{FA7DB9FF-BA2C-5186-BD57-6874C3D5049F}"/>
              </a:ext>
            </a:extLst>
          </p:cNvPr>
          <p:cNvSpPr txBox="1"/>
          <p:nvPr/>
        </p:nvSpPr>
        <p:spPr>
          <a:xfrm>
            <a:off x="73239" y="5507319"/>
            <a:ext cx="12001804" cy="523220"/>
          </a:xfrm>
          <a:prstGeom prst="rect">
            <a:avLst/>
          </a:prstGeom>
          <a:noFill/>
        </p:spPr>
        <p:txBody>
          <a:bodyPr wrap="square" rtlCol="0">
            <a:spAutoFit/>
          </a:bodyPr>
          <a:lstStyle/>
          <a:p>
            <a:pPr algn="ctr"/>
            <a:r>
              <a:rPr lang="en-US" sz="2800" dirty="0">
                <a:solidFill>
                  <a:srgbClr val="00B050"/>
                </a:solidFill>
              </a:rPr>
              <a:t>Purpose of this stage is to reduce swing and wave shape into a square wave</a:t>
            </a:r>
          </a:p>
        </p:txBody>
      </p:sp>
      <p:grpSp>
        <p:nvGrpSpPr>
          <p:cNvPr id="13" name="Group 12">
            <a:extLst>
              <a:ext uri="{FF2B5EF4-FFF2-40B4-BE49-F238E27FC236}">
                <a16:creationId xmlns:a16="http://schemas.microsoft.com/office/drawing/2014/main" id="{BCCF43CD-E19D-0A27-E3D7-30EDC13C231F}"/>
              </a:ext>
            </a:extLst>
          </p:cNvPr>
          <p:cNvGrpSpPr/>
          <p:nvPr/>
        </p:nvGrpSpPr>
        <p:grpSpPr>
          <a:xfrm>
            <a:off x="6726025" y="759593"/>
            <a:ext cx="5349018" cy="4779497"/>
            <a:chOff x="6753360" y="1954144"/>
            <a:chExt cx="5349018" cy="4779497"/>
          </a:xfrm>
        </p:grpSpPr>
        <p:pic>
          <p:nvPicPr>
            <p:cNvPr id="7" name="Picture 6">
              <a:extLst>
                <a:ext uri="{FF2B5EF4-FFF2-40B4-BE49-F238E27FC236}">
                  <a16:creationId xmlns:a16="http://schemas.microsoft.com/office/drawing/2014/main" id="{D6237910-E904-C6B7-67B1-0B47B260E374}"/>
                </a:ext>
              </a:extLst>
            </p:cNvPr>
            <p:cNvPicPr>
              <a:picLocks noChangeAspect="1"/>
            </p:cNvPicPr>
            <p:nvPr/>
          </p:nvPicPr>
          <p:blipFill>
            <a:blip r:embed="rId3"/>
            <a:stretch>
              <a:fillRect/>
            </a:stretch>
          </p:blipFill>
          <p:spPr>
            <a:xfrm>
              <a:off x="6753360" y="2574950"/>
              <a:ext cx="5302805" cy="4158691"/>
            </a:xfrm>
            <a:prstGeom prst="rect">
              <a:avLst/>
            </a:prstGeom>
          </p:spPr>
        </p:pic>
        <p:cxnSp>
          <p:nvCxnSpPr>
            <p:cNvPr id="6" name="Straight Arrow Connector 5">
              <a:extLst>
                <a:ext uri="{FF2B5EF4-FFF2-40B4-BE49-F238E27FC236}">
                  <a16:creationId xmlns:a16="http://schemas.microsoft.com/office/drawing/2014/main" id="{BF9C5991-E709-AB69-5D8A-92549DF72C0E}"/>
                </a:ext>
              </a:extLst>
            </p:cNvPr>
            <p:cNvCxnSpPr>
              <a:cxnSpLocks/>
              <a:stCxn id="8" idx="2"/>
            </p:cNvCxnSpPr>
            <p:nvPr/>
          </p:nvCxnSpPr>
          <p:spPr>
            <a:xfrm>
              <a:off x="7683002" y="2413253"/>
              <a:ext cx="54924" cy="2815827"/>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74A1A79-E124-F95C-B0F2-AEA85C085C30}"/>
                </a:ext>
              </a:extLst>
            </p:cNvPr>
            <p:cNvSpPr txBox="1"/>
            <p:nvPr/>
          </p:nvSpPr>
          <p:spPr>
            <a:xfrm>
              <a:off x="6915546" y="2043921"/>
              <a:ext cx="1534912" cy="369332"/>
            </a:xfrm>
            <a:prstGeom prst="rect">
              <a:avLst/>
            </a:prstGeom>
            <a:noFill/>
          </p:spPr>
          <p:txBody>
            <a:bodyPr wrap="square" rtlCol="0">
              <a:spAutoFit/>
            </a:bodyPr>
            <a:lstStyle/>
            <a:p>
              <a:r>
                <a:rPr lang="en-US" dirty="0">
                  <a:solidFill>
                    <a:schemeClr val="accent2">
                      <a:lumMod val="75000"/>
                    </a:schemeClr>
                  </a:solidFill>
                </a:rPr>
                <a:t>Current Sink</a:t>
              </a:r>
            </a:p>
          </p:txBody>
        </p:sp>
        <p:sp>
          <p:nvSpPr>
            <p:cNvPr id="9" name="TextBox 8">
              <a:extLst>
                <a:ext uri="{FF2B5EF4-FFF2-40B4-BE49-F238E27FC236}">
                  <a16:creationId xmlns:a16="http://schemas.microsoft.com/office/drawing/2014/main" id="{3E373ACF-A05C-DDC6-7335-8FF2E5AC21DF}"/>
                </a:ext>
              </a:extLst>
            </p:cNvPr>
            <p:cNvSpPr txBox="1"/>
            <p:nvPr/>
          </p:nvSpPr>
          <p:spPr>
            <a:xfrm>
              <a:off x="8772826" y="2043921"/>
              <a:ext cx="1214547" cy="369332"/>
            </a:xfrm>
            <a:prstGeom prst="rect">
              <a:avLst/>
            </a:prstGeom>
            <a:noFill/>
          </p:spPr>
          <p:txBody>
            <a:bodyPr wrap="square" rtlCol="0">
              <a:spAutoFit/>
            </a:bodyPr>
            <a:lstStyle/>
            <a:p>
              <a:r>
                <a:rPr lang="en-US" dirty="0">
                  <a:solidFill>
                    <a:srgbClr val="00B0F0"/>
                  </a:solidFill>
                </a:rPr>
                <a:t>Resistors</a:t>
              </a:r>
            </a:p>
          </p:txBody>
        </p:sp>
        <p:cxnSp>
          <p:nvCxnSpPr>
            <p:cNvPr id="11" name="Straight Arrow Connector 10">
              <a:extLst>
                <a:ext uri="{FF2B5EF4-FFF2-40B4-BE49-F238E27FC236}">
                  <a16:creationId xmlns:a16="http://schemas.microsoft.com/office/drawing/2014/main" id="{4FAFE15E-6882-00A4-5C34-D7BFEC8C043F}"/>
                </a:ext>
              </a:extLst>
            </p:cNvPr>
            <p:cNvCxnSpPr>
              <a:cxnSpLocks/>
              <a:stCxn id="9" idx="2"/>
            </p:cNvCxnSpPr>
            <p:nvPr/>
          </p:nvCxnSpPr>
          <p:spPr>
            <a:xfrm flipH="1">
              <a:off x="8110737" y="2413253"/>
              <a:ext cx="1269363" cy="73106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0A51258-0D7D-A124-193A-70B8668FC7C7}"/>
                </a:ext>
              </a:extLst>
            </p:cNvPr>
            <p:cNvCxnSpPr>
              <a:cxnSpLocks/>
              <a:stCxn id="9" idx="2"/>
            </p:cNvCxnSpPr>
            <p:nvPr/>
          </p:nvCxnSpPr>
          <p:spPr>
            <a:xfrm flipH="1">
              <a:off x="8925892" y="2413253"/>
              <a:ext cx="454208" cy="797414"/>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20555C1-06BB-C0CC-59F6-5BCD2593A4E8}"/>
                </a:ext>
              </a:extLst>
            </p:cNvPr>
            <p:cNvCxnSpPr>
              <a:cxnSpLocks/>
              <a:stCxn id="9" idx="2"/>
            </p:cNvCxnSpPr>
            <p:nvPr/>
          </p:nvCxnSpPr>
          <p:spPr>
            <a:xfrm>
              <a:off x="9380100" y="2413253"/>
              <a:ext cx="548524" cy="73106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11A7164-E65D-C8A7-59B2-D7D5EF224EBA}"/>
                </a:ext>
              </a:extLst>
            </p:cNvPr>
            <p:cNvCxnSpPr>
              <a:cxnSpLocks/>
              <a:stCxn id="9" idx="2"/>
            </p:cNvCxnSpPr>
            <p:nvPr/>
          </p:nvCxnSpPr>
          <p:spPr>
            <a:xfrm>
              <a:off x="9380100" y="2413253"/>
              <a:ext cx="1422428" cy="797414"/>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26EC586-CE69-C8AC-E0A8-60BAAB04B289}"/>
                </a:ext>
              </a:extLst>
            </p:cNvPr>
            <p:cNvSpPr txBox="1"/>
            <p:nvPr/>
          </p:nvSpPr>
          <p:spPr>
            <a:xfrm>
              <a:off x="10778199" y="1954144"/>
              <a:ext cx="1324179" cy="646331"/>
            </a:xfrm>
            <a:prstGeom prst="rect">
              <a:avLst/>
            </a:prstGeom>
            <a:noFill/>
          </p:spPr>
          <p:txBody>
            <a:bodyPr wrap="square" rtlCol="0">
              <a:spAutoFit/>
            </a:bodyPr>
            <a:lstStyle/>
            <a:p>
              <a:r>
                <a:rPr lang="en-US" dirty="0">
                  <a:solidFill>
                    <a:schemeClr val="accent5">
                      <a:lumMod val="75000"/>
                    </a:schemeClr>
                  </a:solidFill>
                </a:rPr>
                <a:t>Input Transistors</a:t>
              </a:r>
            </a:p>
          </p:txBody>
        </p:sp>
        <p:cxnSp>
          <p:nvCxnSpPr>
            <p:cNvPr id="23" name="Straight Arrow Connector 22">
              <a:extLst>
                <a:ext uri="{FF2B5EF4-FFF2-40B4-BE49-F238E27FC236}">
                  <a16:creationId xmlns:a16="http://schemas.microsoft.com/office/drawing/2014/main" id="{6A5FEF2C-51F1-2060-B2E7-4D765EC66DAC}"/>
                </a:ext>
              </a:extLst>
            </p:cNvPr>
            <p:cNvCxnSpPr>
              <a:cxnSpLocks/>
              <a:stCxn id="21" idx="2"/>
            </p:cNvCxnSpPr>
            <p:nvPr/>
          </p:nvCxnSpPr>
          <p:spPr>
            <a:xfrm flipH="1">
              <a:off x="8993606" y="2600475"/>
              <a:ext cx="2446683" cy="201506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4" name="Straight Arrow Connector 23">
              <a:extLst>
                <a:ext uri="{FF2B5EF4-FFF2-40B4-BE49-F238E27FC236}">
                  <a16:creationId xmlns:a16="http://schemas.microsoft.com/office/drawing/2014/main" id="{93F8A3A1-4554-9BCA-EEE6-AE4D33AAA3B9}"/>
                </a:ext>
              </a:extLst>
            </p:cNvPr>
            <p:cNvCxnSpPr>
              <a:cxnSpLocks/>
              <a:stCxn id="21" idx="2"/>
            </p:cNvCxnSpPr>
            <p:nvPr/>
          </p:nvCxnSpPr>
          <p:spPr>
            <a:xfrm flipH="1">
              <a:off x="10291915" y="2600475"/>
              <a:ext cx="1148374" cy="191733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
        <p:nvSpPr>
          <p:cNvPr id="4" name="TextBox 3">
            <a:extLst>
              <a:ext uri="{FF2B5EF4-FFF2-40B4-BE49-F238E27FC236}">
                <a16:creationId xmlns:a16="http://schemas.microsoft.com/office/drawing/2014/main" id="{2D8C817B-71A8-B37D-226E-131FF3CABF8C}"/>
              </a:ext>
            </a:extLst>
          </p:cNvPr>
          <p:cNvSpPr txBox="1"/>
          <p:nvPr/>
        </p:nvSpPr>
        <p:spPr>
          <a:xfrm>
            <a:off x="818781" y="921553"/>
            <a:ext cx="4949650" cy="369332"/>
          </a:xfrm>
          <a:prstGeom prst="rect">
            <a:avLst/>
          </a:prstGeom>
          <a:noFill/>
        </p:spPr>
        <p:txBody>
          <a:bodyPr wrap="square" rtlCol="0">
            <a:spAutoFit/>
          </a:bodyPr>
          <a:lstStyle/>
          <a:p>
            <a:r>
              <a:rPr lang="en-US" dirty="0"/>
              <a:t>Single differential pair with large current source</a:t>
            </a:r>
          </a:p>
        </p:txBody>
      </p:sp>
      <p:pic>
        <p:nvPicPr>
          <p:cNvPr id="16" name="Picture 15">
            <a:extLst>
              <a:ext uri="{FF2B5EF4-FFF2-40B4-BE49-F238E27FC236}">
                <a16:creationId xmlns:a16="http://schemas.microsoft.com/office/drawing/2014/main" id="{9DE51876-6656-0312-4D39-AB08692DFFC1}"/>
              </a:ext>
            </a:extLst>
          </p:cNvPr>
          <p:cNvPicPr>
            <a:picLocks noChangeAspect="1"/>
          </p:cNvPicPr>
          <p:nvPr/>
        </p:nvPicPr>
        <p:blipFill>
          <a:blip r:embed="rId4"/>
          <a:srcRect l="8174" t="3314" r="9715" b="5547"/>
          <a:stretch>
            <a:fillRect/>
          </a:stretch>
        </p:blipFill>
        <p:spPr>
          <a:xfrm>
            <a:off x="1231549" y="1243440"/>
            <a:ext cx="4262569" cy="4375697"/>
          </a:xfrm>
          <a:prstGeom prst="rect">
            <a:avLst/>
          </a:prstGeom>
        </p:spPr>
      </p:pic>
      <p:sp>
        <p:nvSpPr>
          <p:cNvPr id="17" name="Slide Number Placeholder 16">
            <a:extLst>
              <a:ext uri="{FF2B5EF4-FFF2-40B4-BE49-F238E27FC236}">
                <a16:creationId xmlns:a16="http://schemas.microsoft.com/office/drawing/2014/main" id="{CAA257E7-9E1F-DCC5-0415-AE14A62598A8}"/>
              </a:ext>
            </a:extLst>
          </p:cNvPr>
          <p:cNvSpPr>
            <a:spLocks noGrp="1"/>
          </p:cNvSpPr>
          <p:nvPr>
            <p:ph type="sldNum" sz="quarter" idx="12"/>
          </p:nvPr>
        </p:nvSpPr>
        <p:spPr/>
        <p:txBody>
          <a:bodyPr/>
          <a:lstStyle/>
          <a:p>
            <a:fld id="{60B2883B-C040-4C2B-B427-B2FAF2BE559C}" type="slidenum">
              <a:rPr lang="en-US" smtClean="0"/>
              <a:t>11</a:t>
            </a:fld>
            <a:endParaRPr lang="en-US"/>
          </a:p>
        </p:txBody>
      </p:sp>
      <p:grpSp>
        <p:nvGrpSpPr>
          <p:cNvPr id="76" name="Group 75">
            <a:extLst>
              <a:ext uri="{FF2B5EF4-FFF2-40B4-BE49-F238E27FC236}">
                <a16:creationId xmlns:a16="http://schemas.microsoft.com/office/drawing/2014/main" id="{19C8B973-B867-B076-2E82-4D8F02BA8AD9}"/>
              </a:ext>
            </a:extLst>
          </p:cNvPr>
          <p:cNvGrpSpPr/>
          <p:nvPr/>
        </p:nvGrpSpPr>
        <p:grpSpPr>
          <a:xfrm>
            <a:off x="383907" y="6030539"/>
            <a:ext cx="10821838" cy="770289"/>
            <a:chOff x="383907" y="6030539"/>
            <a:chExt cx="10821838" cy="770289"/>
          </a:xfrm>
        </p:grpSpPr>
        <p:grpSp>
          <p:nvGrpSpPr>
            <p:cNvPr id="22" name="Group 21">
              <a:extLst>
                <a:ext uri="{FF2B5EF4-FFF2-40B4-BE49-F238E27FC236}">
                  <a16:creationId xmlns:a16="http://schemas.microsoft.com/office/drawing/2014/main" id="{174DF7AF-E83F-C769-381A-0E388B36FBCC}"/>
                </a:ext>
              </a:extLst>
            </p:cNvPr>
            <p:cNvGrpSpPr/>
            <p:nvPr/>
          </p:nvGrpSpPr>
          <p:grpSpPr>
            <a:xfrm>
              <a:off x="818781" y="6030539"/>
              <a:ext cx="1645213" cy="690936"/>
              <a:chOff x="251285" y="6030539"/>
              <a:chExt cx="2052165" cy="690936"/>
            </a:xfrm>
          </p:grpSpPr>
          <p:sp>
            <p:nvSpPr>
              <p:cNvPr id="19" name="Rectangle 18">
                <a:extLst>
                  <a:ext uri="{FF2B5EF4-FFF2-40B4-BE49-F238E27FC236}">
                    <a16:creationId xmlns:a16="http://schemas.microsoft.com/office/drawing/2014/main" id="{201379FD-EE65-4DB1-F92C-6E2CCFB3C4F6}"/>
                  </a:ext>
                </a:extLst>
              </p:cNvPr>
              <p:cNvSpPr/>
              <p:nvPr/>
            </p:nvSpPr>
            <p:spPr>
              <a:xfrm>
                <a:off x="251285" y="6030539"/>
                <a:ext cx="2052165"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F67249-C333-75B8-E3D3-F28FEFE4A906}"/>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Buffer</a:t>
                </a:r>
              </a:p>
            </p:txBody>
          </p:sp>
        </p:grpSp>
        <p:grpSp>
          <p:nvGrpSpPr>
            <p:cNvPr id="39" name="Group 38">
              <a:extLst>
                <a:ext uri="{FF2B5EF4-FFF2-40B4-BE49-F238E27FC236}">
                  <a16:creationId xmlns:a16="http://schemas.microsoft.com/office/drawing/2014/main" id="{F983DE0A-2DF1-2569-C083-14D0F4065C3A}"/>
                </a:ext>
              </a:extLst>
            </p:cNvPr>
            <p:cNvGrpSpPr/>
            <p:nvPr/>
          </p:nvGrpSpPr>
          <p:grpSpPr>
            <a:xfrm>
              <a:off x="383907" y="6219316"/>
              <a:ext cx="434873" cy="302388"/>
              <a:chOff x="146583" y="6219316"/>
              <a:chExt cx="672198" cy="250122"/>
            </a:xfrm>
          </p:grpSpPr>
          <p:cxnSp>
            <p:nvCxnSpPr>
              <p:cNvPr id="26" name="Straight Connector 25">
                <a:extLst>
                  <a:ext uri="{FF2B5EF4-FFF2-40B4-BE49-F238E27FC236}">
                    <a16:creationId xmlns:a16="http://schemas.microsoft.com/office/drawing/2014/main" id="{3A23E0A2-F341-C201-3817-8506673B88E2}"/>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9C7ACD8B-5126-3063-3C17-55888B86B804}"/>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34" name="Group 33">
              <a:extLst>
                <a:ext uri="{FF2B5EF4-FFF2-40B4-BE49-F238E27FC236}">
                  <a16:creationId xmlns:a16="http://schemas.microsoft.com/office/drawing/2014/main" id="{DE032E2B-36BB-2260-2191-BFC04C7C6311}"/>
                </a:ext>
              </a:extLst>
            </p:cNvPr>
            <p:cNvGrpSpPr/>
            <p:nvPr/>
          </p:nvGrpSpPr>
          <p:grpSpPr>
            <a:xfrm>
              <a:off x="2898866" y="6030539"/>
              <a:ext cx="1645213" cy="690936"/>
              <a:chOff x="251285" y="6030539"/>
              <a:chExt cx="2052166" cy="690936"/>
            </a:xfrm>
          </p:grpSpPr>
          <p:sp>
            <p:nvSpPr>
              <p:cNvPr id="35" name="Rectangle 34">
                <a:extLst>
                  <a:ext uri="{FF2B5EF4-FFF2-40B4-BE49-F238E27FC236}">
                    <a16:creationId xmlns:a16="http://schemas.microsoft.com/office/drawing/2014/main" id="{7A13DC96-32E2-C5BF-3C80-938791C212D2}"/>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AFD433A-742D-99C1-B77B-D84FEBCF96C3}"/>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Divider</a:t>
                </a:r>
              </a:p>
            </p:txBody>
          </p:sp>
        </p:grpSp>
        <p:grpSp>
          <p:nvGrpSpPr>
            <p:cNvPr id="48" name="Group 47">
              <a:extLst>
                <a:ext uri="{FF2B5EF4-FFF2-40B4-BE49-F238E27FC236}">
                  <a16:creationId xmlns:a16="http://schemas.microsoft.com/office/drawing/2014/main" id="{3482AC08-7205-44F5-36F0-C48F4576E345}"/>
                </a:ext>
              </a:extLst>
            </p:cNvPr>
            <p:cNvGrpSpPr/>
            <p:nvPr/>
          </p:nvGrpSpPr>
          <p:grpSpPr>
            <a:xfrm>
              <a:off x="2463994" y="6205156"/>
              <a:ext cx="434873" cy="302388"/>
              <a:chOff x="146583" y="6219316"/>
              <a:chExt cx="672198" cy="250122"/>
            </a:xfrm>
          </p:grpSpPr>
          <p:cxnSp>
            <p:nvCxnSpPr>
              <p:cNvPr id="49" name="Straight Connector 48">
                <a:extLst>
                  <a:ext uri="{FF2B5EF4-FFF2-40B4-BE49-F238E27FC236}">
                    <a16:creationId xmlns:a16="http://schemas.microsoft.com/office/drawing/2014/main" id="{F664CE28-E3D4-7C93-5107-18374ED3039A}"/>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71133D56-0A76-6F43-B345-73B2E2C02DDC}"/>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1" name="Group 50">
              <a:extLst>
                <a:ext uri="{FF2B5EF4-FFF2-40B4-BE49-F238E27FC236}">
                  <a16:creationId xmlns:a16="http://schemas.microsoft.com/office/drawing/2014/main" id="{7BA7DA40-5A59-A304-27FC-425144341316}"/>
                </a:ext>
              </a:extLst>
            </p:cNvPr>
            <p:cNvGrpSpPr/>
            <p:nvPr/>
          </p:nvGrpSpPr>
          <p:grpSpPr>
            <a:xfrm>
              <a:off x="4544078" y="6205156"/>
              <a:ext cx="434873" cy="302388"/>
              <a:chOff x="146583" y="6219316"/>
              <a:chExt cx="672198" cy="250122"/>
            </a:xfrm>
          </p:grpSpPr>
          <p:cxnSp>
            <p:nvCxnSpPr>
              <p:cNvPr id="52" name="Straight Connector 51">
                <a:extLst>
                  <a:ext uri="{FF2B5EF4-FFF2-40B4-BE49-F238E27FC236}">
                    <a16:creationId xmlns:a16="http://schemas.microsoft.com/office/drawing/2014/main" id="{CF6E416A-8292-D0EE-40A1-9E4D9AE83437}"/>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960F9D68-9D7E-07AD-18E6-3F721E2A550B}"/>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4" name="Group 53">
              <a:extLst>
                <a:ext uri="{FF2B5EF4-FFF2-40B4-BE49-F238E27FC236}">
                  <a16:creationId xmlns:a16="http://schemas.microsoft.com/office/drawing/2014/main" id="{0042948E-0E56-9B27-36E4-565309296819}"/>
                </a:ext>
              </a:extLst>
            </p:cNvPr>
            <p:cNvGrpSpPr/>
            <p:nvPr/>
          </p:nvGrpSpPr>
          <p:grpSpPr>
            <a:xfrm>
              <a:off x="4978946" y="6030539"/>
              <a:ext cx="1645217" cy="707886"/>
              <a:chOff x="251280" y="6030539"/>
              <a:chExt cx="2052171" cy="707886"/>
            </a:xfrm>
          </p:grpSpPr>
          <p:sp>
            <p:nvSpPr>
              <p:cNvPr id="55" name="Rectangle 54">
                <a:extLst>
                  <a:ext uri="{FF2B5EF4-FFF2-40B4-BE49-F238E27FC236}">
                    <a16:creationId xmlns:a16="http://schemas.microsoft.com/office/drawing/2014/main" id="{F5BD446B-495F-B476-7097-F1F52C33F9F1}"/>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F1B66BD6-01D2-6D8B-6C30-E7CADC1912DE}"/>
                  </a:ext>
                </a:extLst>
              </p:cNvPr>
              <p:cNvSpPr txBox="1"/>
              <p:nvPr/>
            </p:nvSpPr>
            <p:spPr>
              <a:xfrm>
                <a:off x="251280" y="6030539"/>
                <a:ext cx="2052166" cy="707886"/>
              </a:xfrm>
              <a:prstGeom prst="rect">
                <a:avLst/>
              </a:prstGeom>
              <a:noFill/>
            </p:spPr>
            <p:txBody>
              <a:bodyPr wrap="square" rtlCol="0">
                <a:spAutoFit/>
              </a:bodyPr>
              <a:lstStyle/>
              <a:p>
                <a:pPr algn="ctr"/>
                <a:r>
                  <a:rPr lang="en-US" sz="2000" dirty="0"/>
                  <a:t>CML</a:t>
                </a:r>
                <a:r>
                  <a:rPr lang="en-US" sz="2000" dirty="0">
                    <a:sym typeface="Wingdings" panose="05000000000000000000" pitchFamily="2" charset="2"/>
                  </a:rPr>
                  <a:t></a:t>
                </a:r>
                <a:r>
                  <a:rPr lang="en-US" sz="2000" dirty="0"/>
                  <a:t> CMOS</a:t>
                </a:r>
              </a:p>
            </p:txBody>
          </p:sp>
        </p:grpSp>
        <p:grpSp>
          <p:nvGrpSpPr>
            <p:cNvPr id="57" name="Group 56">
              <a:extLst>
                <a:ext uri="{FF2B5EF4-FFF2-40B4-BE49-F238E27FC236}">
                  <a16:creationId xmlns:a16="http://schemas.microsoft.com/office/drawing/2014/main" id="{D877D819-E2B3-7C69-032A-7EE56B170CAD}"/>
                </a:ext>
              </a:extLst>
            </p:cNvPr>
            <p:cNvGrpSpPr/>
            <p:nvPr/>
          </p:nvGrpSpPr>
          <p:grpSpPr>
            <a:xfrm>
              <a:off x="7059033" y="6039014"/>
              <a:ext cx="1645213" cy="761814"/>
              <a:chOff x="251285" y="6030539"/>
              <a:chExt cx="2052166" cy="761814"/>
            </a:xfrm>
          </p:grpSpPr>
          <p:sp>
            <p:nvSpPr>
              <p:cNvPr id="58" name="Rectangle 57">
                <a:extLst>
                  <a:ext uri="{FF2B5EF4-FFF2-40B4-BE49-F238E27FC236}">
                    <a16:creationId xmlns:a16="http://schemas.microsoft.com/office/drawing/2014/main" id="{DD6E3D7C-8D43-C568-2E02-FF793430E83A}"/>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8FF9043-E0C4-14D0-13DC-4936B94DCC18}"/>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Two Divider x3</a:t>
                </a:r>
              </a:p>
            </p:txBody>
          </p:sp>
        </p:grpSp>
        <p:grpSp>
          <p:nvGrpSpPr>
            <p:cNvPr id="60" name="Group 59">
              <a:extLst>
                <a:ext uri="{FF2B5EF4-FFF2-40B4-BE49-F238E27FC236}">
                  <a16:creationId xmlns:a16="http://schemas.microsoft.com/office/drawing/2014/main" id="{7BBDF660-A627-1D4A-86F0-1787AF42D8F4}"/>
                </a:ext>
              </a:extLst>
            </p:cNvPr>
            <p:cNvGrpSpPr/>
            <p:nvPr/>
          </p:nvGrpSpPr>
          <p:grpSpPr>
            <a:xfrm>
              <a:off x="6624160" y="6205156"/>
              <a:ext cx="434873" cy="302388"/>
              <a:chOff x="146583" y="6219316"/>
              <a:chExt cx="672198" cy="250122"/>
            </a:xfrm>
          </p:grpSpPr>
          <p:cxnSp>
            <p:nvCxnSpPr>
              <p:cNvPr id="61" name="Straight Connector 60">
                <a:extLst>
                  <a:ext uri="{FF2B5EF4-FFF2-40B4-BE49-F238E27FC236}">
                    <a16:creationId xmlns:a16="http://schemas.microsoft.com/office/drawing/2014/main" id="{FA071574-3B3D-0782-3370-1E9A567F1EDB}"/>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40F644BA-F7B5-1CEE-5112-C30E5B92EB63}"/>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66" name="Group 65">
              <a:extLst>
                <a:ext uri="{FF2B5EF4-FFF2-40B4-BE49-F238E27FC236}">
                  <a16:creationId xmlns:a16="http://schemas.microsoft.com/office/drawing/2014/main" id="{2B5BE2B3-2AB6-426E-CF38-54D448E39B1C}"/>
                </a:ext>
              </a:extLst>
            </p:cNvPr>
            <p:cNvGrpSpPr/>
            <p:nvPr/>
          </p:nvGrpSpPr>
          <p:grpSpPr>
            <a:xfrm>
              <a:off x="8690788" y="6201365"/>
              <a:ext cx="434873" cy="302388"/>
              <a:chOff x="146583" y="6219316"/>
              <a:chExt cx="672198" cy="250122"/>
            </a:xfrm>
          </p:grpSpPr>
          <p:cxnSp>
            <p:nvCxnSpPr>
              <p:cNvPr id="67" name="Straight Connector 66">
                <a:extLst>
                  <a:ext uri="{FF2B5EF4-FFF2-40B4-BE49-F238E27FC236}">
                    <a16:creationId xmlns:a16="http://schemas.microsoft.com/office/drawing/2014/main" id="{D56006A0-21F6-782C-CA9E-1370075FE5EA}"/>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33B5BE0B-9FD7-F346-2509-C90FEAB6E19E}"/>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69" name="Group 68">
              <a:extLst>
                <a:ext uri="{FF2B5EF4-FFF2-40B4-BE49-F238E27FC236}">
                  <a16:creationId xmlns:a16="http://schemas.microsoft.com/office/drawing/2014/main" id="{02A5CD6D-E743-5B95-9F75-79FB959BD7AF}"/>
                </a:ext>
              </a:extLst>
            </p:cNvPr>
            <p:cNvGrpSpPr/>
            <p:nvPr/>
          </p:nvGrpSpPr>
          <p:grpSpPr>
            <a:xfrm>
              <a:off x="9125660" y="6049028"/>
              <a:ext cx="1645213" cy="707886"/>
              <a:chOff x="245896" y="6084467"/>
              <a:chExt cx="2052166" cy="707886"/>
            </a:xfrm>
          </p:grpSpPr>
          <p:sp>
            <p:nvSpPr>
              <p:cNvPr id="70" name="Rectangle 69">
                <a:extLst>
                  <a:ext uri="{FF2B5EF4-FFF2-40B4-BE49-F238E27FC236}">
                    <a16:creationId xmlns:a16="http://schemas.microsoft.com/office/drawing/2014/main" id="{248AA310-E478-93E7-AE87-D9E41BD2E662}"/>
                  </a:ext>
                </a:extLst>
              </p:cNvPr>
              <p:cNvSpPr/>
              <p:nvPr/>
            </p:nvSpPr>
            <p:spPr>
              <a:xfrm>
                <a:off x="245896" y="6092942"/>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A29C8419-A48C-2A7E-FEBD-A56A69685923}"/>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Three Divider x2</a:t>
                </a:r>
              </a:p>
            </p:txBody>
          </p:sp>
        </p:grpSp>
        <p:grpSp>
          <p:nvGrpSpPr>
            <p:cNvPr id="72" name="Group 71">
              <a:extLst>
                <a:ext uri="{FF2B5EF4-FFF2-40B4-BE49-F238E27FC236}">
                  <a16:creationId xmlns:a16="http://schemas.microsoft.com/office/drawing/2014/main" id="{9E74F6A6-5194-D002-D9A4-BD3460F42A21}"/>
                </a:ext>
              </a:extLst>
            </p:cNvPr>
            <p:cNvGrpSpPr/>
            <p:nvPr/>
          </p:nvGrpSpPr>
          <p:grpSpPr>
            <a:xfrm>
              <a:off x="10770872" y="6201354"/>
              <a:ext cx="434873" cy="300647"/>
              <a:chOff x="109701" y="6219309"/>
              <a:chExt cx="672198" cy="248682"/>
            </a:xfrm>
          </p:grpSpPr>
          <p:cxnSp>
            <p:nvCxnSpPr>
              <p:cNvPr id="73" name="Straight Connector 72">
                <a:extLst>
                  <a:ext uri="{FF2B5EF4-FFF2-40B4-BE49-F238E27FC236}">
                    <a16:creationId xmlns:a16="http://schemas.microsoft.com/office/drawing/2014/main" id="{E08A457D-1473-8893-F584-12F9E521D391}"/>
                  </a:ext>
                </a:extLst>
              </p:cNvPr>
              <p:cNvCxnSpPr>
                <a:cxnSpLocks/>
              </p:cNvCxnSpPr>
              <p:nvPr/>
            </p:nvCxnSpPr>
            <p:spPr>
              <a:xfrm flipH="1">
                <a:off x="109701" y="6219309"/>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87F5A1FC-DDA4-8BFE-AAEA-F0732A2A2B26}"/>
                  </a:ext>
                </a:extLst>
              </p:cNvPr>
              <p:cNvCxnSpPr>
                <a:cxnSpLocks/>
              </p:cNvCxnSpPr>
              <p:nvPr/>
            </p:nvCxnSpPr>
            <p:spPr>
              <a:xfrm flipH="1">
                <a:off x="109703" y="6467991"/>
                <a:ext cx="672196" cy="0"/>
              </a:xfrm>
              <a:prstGeom prst="line">
                <a:avLst/>
              </a:prstGeom>
            </p:spPr>
            <p:style>
              <a:lnRef idx="2">
                <a:schemeClr val="dk1"/>
              </a:lnRef>
              <a:fillRef idx="0">
                <a:schemeClr val="dk1"/>
              </a:fillRef>
              <a:effectRef idx="1">
                <a:schemeClr val="dk1"/>
              </a:effectRef>
              <a:fontRef idx="minor">
                <a:schemeClr val="tx1"/>
              </a:fontRef>
            </p:style>
          </p:cxnSp>
        </p:grpSp>
      </p:grpSp>
      <p:sp>
        <p:nvSpPr>
          <p:cNvPr id="75" name="Rectangle 74">
            <a:extLst>
              <a:ext uri="{FF2B5EF4-FFF2-40B4-BE49-F238E27FC236}">
                <a16:creationId xmlns:a16="http://schemas.microsoft.com/office/drawing/2014/main" id="{8319EFDB-671B-CD7A-2284-5C799D864D84}"/>
              </a:ext>
            </a:extLst>
          </p:cNvPr>
          <p:cNvSpPr/>
          <p:nvPr/>
        </p:nvSpPr>
        <p:spPr>
          <a:xfrm>
            <a:off x="686510" y="5981016"/>
            <a:ext cx="1849670" cy="84390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18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2FD6-5FBA-96FD-BB31-75E05A93728A}"/>
              </a:ext>
            </a:extLst>
          </p:cNvPr>
          <p:cNvSpPr>
            <a:spLocks noGrp="1"/>
          </p:cNvSpPr>
          <p:nvPr>
            <p:ph type="title"/>
          </p:nvPr>
        </p:nvSpPr>
        <p:spPr>
          <a:xfrm>
            <a:off x="931270" y="51902"/>
            <a:ext cx="10515600" cy="797696"/>
          </a:xfrm>
        </p:spPr>
        <p:txBody>
          <a:bodyPr/>
          <a:lstStyle/>
          <a:p>
            <a:pPr algn="ctr"/>
            <a:r>
              <a:rPr lang="en-US" b="1" dirty="0"/>
              <a:t>Level One CML Divider </a:t>
            </a:r>
            <a:r>
              <a:rPr lang="en-US" b="1" dirty="0">
                <a:sym typeface="Wingdings" panose="05000000000000000000" pitchFamily="2" charset="2"/>
              </a:rPr>
              <a:t></a:t>
            </a:r>
            <a:r>
              <a:rPr lang="en-US" b="1" dirty="0"/>
              <a:t> CML D Flip Flop</a:t>
            </a:r>
          </a:p>
        </p:txBody>
      </p:sp>
      <p:pic>
        <p:nvPicPr>
          <p:cNvPr id="7" name="Picture 6">
            <a:extLst>
              <a:ext uri="{FF2B5EF4-FFF2-40B4-BE49-F238E27FC236}">
                <a16:creationId xmlns:a16="http://schemas.microsoft.com/office/drawing/2014/main" id="{C4C2E532-23DF-7F7B-584E-967F0DBBB22F}"/>
              </a:ext>
            </a:extLst>
          </p:cNvPr>
          <p:cNvPicPr>
            <a:picLocks noChangeAspect="1"/>
          </p:cNvPicPr>
          <p:nvPr/>
        </p:nvPicPr>
        <p:blipFill>
          <a:blip r:embed="rId2"/>
          <a:stretch>
            <a:fillRect/>
          </a:stretch>
        </p:blipFill>
        <p:spPr>
          <a:xfrm>
            <a:off x="8504731" y="926829"/>
            <a:ext cx="3397011" cy="2546212"/>
          </a:xfrm>
          <a:prstGeom prst="rect">
            <a:avLst/>
          </a:prstGeom>
        </p:spPr>
      </p:pic>
      <p:sp>
        <p:nvSpPr>
          <p:cNvPr id="4" name="TextBox 3">
            <a:extLst>
              <a:ext uri="{FF2B5EF4-FFF2-40B4-BE49-F238E27FC236}">
                <a16:creationId xmlns:a16="http://schemas.microsoft.com/office/drawing/2014/main" id="{43A257F7-6205-2FD0-0999-F1FEEBBB438B}"/>
              </a:ext>
            </a:extLst>
          </p:cNvPr>
          <p:cNvSpPr txBox="1"/>
          <p:nvPr/>
        </p:nvSpPr>
        <p:spPr>
          <a:xfrm>
            <a:off x="426220" y="4716600"/>
            <a:ext cx="1158356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Divides the frequency by two (hard at 10.24 GHz!) using Two flip-flop (DFF) topology</a:t>
            </a:r>
          </a:p>
          <a:p>
            <a:pPr marL="285750" indent="-285750">
              <a:buFont typeface="Arial" panose="020B0604020202020204" pitchFamily="34" charset="0"/>
              <a:buChar char="•"/>
            </a:pPr>
            <a:r>
              <a:rPr lang="en-US" sz="2400" dirty="0">
                <a:solidFill>
                  <a:srgbClr val="00B050"/>
                </a:solidFill>
              </a:rPr>
              <a:t>Transistor sizing had to be tuned to balance input capacitance of the “sense” stage with the “latch” stage strength</a:t>
            </a:r>
          </a:p>
        </p:txBody>
      </p:sp>
      <p:sp>
        <p:nvSpPr>
          <p:cNvPr id="6" name="TextBox 5">
            <a:extLst>
              <a:ext uri="{FF2B5EF4-FFF2-40B4-BE49-F238E27FC236}">
                <a16:creationId xmlns:a16="http://schemas.microsoft.com/office/drawing/2014/main" id="{E3C2ABC1-3F51-9785-EC39-457C1982296F}"/>
              </a:ext>
            </a:extLst>
          </p:cNvPr>
          <p:cNvSpPr txBox="1"/>
          <p:nvPr/>
        </p:nvSpPr>
        <p:spPr>
          <a:xfrm>
            <a:off x="8831636" y="3533045"/>
            <a:ext cx="2743200" cy="400110"/>
          </a:xfrm>
          <a:prstGeom prst="rect">
            <a:avLst/>
          </a:prstGeom>
          <a:noFill/>
        </p:spPr>
        <p:txBody>
          <a:bodyPr wrap="square" rtlCol="0">
            <a:spAutoFit/>
          </a:bodyPr>
          <a:lstStyle/>
          <a:p>
            <a:pPr algn="ctr"/>
            <a:r>
              <a:rPr lang="en-US" sz="2000" dirty="0"/>
              <a:t>Single DFF layout</a:t>
            </a:r>
          </a:p>
        </p:txBody>
      </p:sp>
      <p:sp>
        <p:nvSpPr>
          <p:cNvPr id="8" name="TextBox 7">
            <a:extLst>
              <a:ext uri="{FF2B5EF4-FFF2-40B4-BE49-F238E27FC236}">
                <a16:creationId xmlns:a16="http://schemas.microsoft.com/office/drawing/2014/main" id="{DEBCA9D6-E0F3-3069-AE33-7BA2644D4F39}"/>
              </a:ext>
            </a:extLst>
          </p:cNvPr>
          <p:cNvSpPr txBox="1"/>
          <p:nvPr/>
        </p:nvSpPr>
        <p:spPr>
          <a:xfrm>
            <a:off x="4805544" y="4142944"/>
            <a:ext cx="3406313" cy="707886"/>
          </a:xfrm>
          <a:prstGeom prst="rect">
            <a:avLst/>
          </a:prstGeom>
          <a:noFill/>
        </p:spPr>
        <p:txBody>
          <a:bodyPr wrap="square" rtlCol="0">
            <a:spAutoFit/>
          </a:bodyPr>
          <a:lstStyle/>
          <a:p>
            <a:pPr algn="ctr"/>
            <a:r>
              <a:rPr lang="en-US" sz="2000" dirty="0"/>
              <a:t>Differential CML DFF schematic</a:t>
            </a:r>
          </a:p>
        </p:txBody>
      </p:sp>
      <p:pic>
        <p:nvPicPr>
          <p:cNvPr id="11" name="Picture 10">
            <a:extLst>
              <a:ext uri="{FF2B5EF4-FFF2-40B4-BE49-F238E27FC236}">
                <a16:creationId xmlns:a16="http://schemas.microsoft.com/office/drawing/2014/main" id="{29AD0901-4446-7423-C3C6-601A41F3263B}"/>
              </a:ext>
            </a:extLst>
          </p:cNvPr>
          <p:cNvPicPr>
            <a:picLocks noChangeAspect="1"/>
          </p:cNvPicPr>
          <p:nvPr/>
        </p:nvPicPr>
        <p:blipFill>
          <a:blip r:embed="rId3"/>
          <a:srcRect l="4290" t="3155" r="4985" b="7277"/>
          <a:stretch>
            <a:fillRect/>
          </a:stretch>
        </p:blipFill>
        <p:spPr>
          <a:xfrm>
            <a:off x="1" y="620195"/>
            <a:ext cx="4188108" cy="3226113"/>
          </a:xfrm>
          <a:prstGeom prst="rect">
            <a:avLst/>
          </a:prstGeom>
        </p:spPr>
      </p:pic>
      <p:sp>
        <p:nvSpPr>
          <p:cNvPr id="16" name="TextBox 15">
            <a:extLst>
              <a:ext uri="{FF2B5EF4-FFF2-40B4-BE49-F238E27FC236}">
                <a16:creationId xmlns:a16="http://schemas.microsoft.com/office/drawing/2014/main" id="{7A065618-4091-B4A4-3E39-16BE1E984BC8}"/>
              </a:ext>
            </a:extLst>
          </p:cNvPr>
          <p:cNvSpPr txBox="1"/>
          <p:nvPr/>
        </p:nvSpPr>
        <p:spPr>
          <a:xfrm>
            <a:off x="397289" y="3809635"/>
            <a:ext cx="3771526" cy="707886"/>
          </a:xfrm>
          <a:prstGeom prst="rect">
            <a:avLst/>
          </a:prstGeom>
          <a:noFill/>
        </p:spPr>
        <p:txBody>
          <a:bodyPr wrap="square" rtlCol="0">
            <a:spAutoFit/>
          </a:bodyPr>
          <a:lstStyle/>
          <a:p>
            <a:pPr algn="ctr"/>
            <a:r>
              <a:rPr lang="en-US" sz="2000" dirty="0"/>
              <a:t>Level One CML Divider schematic</a:t>
            </a:r>
          </a:p>
        </p:txBody>
      </p:sp>
      <p:grpSp>
        <p:nvGrpSpPr>
          <p:cNvPr id="28" name="Group 27">
            <a:extLst>
              <a:ext uri="{FF2B5EF4-FFF2-40B4-BE49-F238E27FC236}">
                <a16:creationId xmlns:a16="http://schemas.microsoft.com/office/drawing/2014/main" id="{4B0C3A71-8AC8-EFEE-36B6-E5B9A578BF25}"/>
              </a:ext>
            </a:extLst>
          </p:cNvPr>
          <p:cNvGrpSpPr/>
          <p:nvPr/>
        </p:nvGrpSpPr>
        <p:grpSpPr>
          <a:xfrm>
            <a:off x="4267018" y="612672"/>
            <a:ext cx="4029187" cy="3530272"/>
            <a:chOff x="4267018" y="612672"/>
            <a:chExt cx="4029187" cy="3530272"/>
          </a:xfrm>
        </p:grpSpPr>
        <p:pic>
          <p:nvPicPr>
            <p:cNvPr id="22" name="Picture 21">
              <a:extLst>
                <a:ext uri="{FF2B5EF4-FFF2-40B4-BE49-F238E27FC236}">
                  <a16:creationId xmlns:a16="http://schemas.microsoft.com/office/drawing/2014/main" id="{07B1190D-AB1D-8185-E4C3-84062A06EA68}"/>
                </a:ext>
              </a:extLst>
            </p:cNvPr>
            <p:cNvPicPr>
              <a:picLocks noChangeAspect="1"/>
            </p:cNvPicPr>
            <p:nvPr/>
          </p:nvPicPr>
          <p:blipFill>
            <a:blip r:embed="rId4"/>
            <a:srcRect l="4995" t="1883"/>
            <a:stretch>
              <a:fillRect/>
            </a:stretch>
          </p:blipFill>
          <p:spPr>
            <a:xfrm>
              <a:off x="4267018" y="1074337"/>
              <a:ext cx="4029187" cy="3068607"/>
            </a:xfrm>
            <a:prstGeom prst="rect">
              <a:avLst/>
            </a:prstGeom>
          </p:spPr>
        </p:pic>
        <p:grpSp>
          <p:nvGrpSpPr>
            <p:cNvPr id="27" name="Group 26">
              <a:extLst>
                <a:ext uri="{FF2B5EF4-FFF2-40B4-BE49-F238E27FC236}">
                  <a16:creationId xmlns:a16="http://schemas.microsoft.com/office/drawing/2014/main" id="{82CFB3A2-D2A6-31BC-1604-73EF4E96DA58}"/>
                </a:ext>
              </a:extLst>
            </p:cNvPr>
            <p:cNvGrpSpPr/>
            <p:nvPr/>
          </p:nvGrpSpPr>
          <p:grpSpPr>
            <a:xfrm>
              <a:off x="4267018" y="612672"/>
              <a:ext cx="4029187" cy="2860369"/>
              <a:chOff x="7263689" y="3456580"/>
              <a:chExt cx="4029187" cy="2860369"/>
            </a:xfrm>
          </p:grpSpPr>
          <p:sp>
            <p:nvSpPr>
              <p:cNvPr id="23" name="Rectangle 22">
                <a:extLst>
                  <a:ext uri="{FF2B5EF4-FFF2-40B4-BE49-F238E27FC236}">
                    <a16:creationId xmlns:a16="http://schemas.microsoft.com/office/drawing/2014/main" id="{E7B891C3-3654-3963-79D7-CB49FA198F41}"/>
                  </a:ext>
                </a:extLst>
              </p:cNvPr>
              <p:cNvSpPr/>
              <p:nvPr/>
            </p:nvSpPr>
            <p:spPr>
              <a:xfrm>
                <a:off x="7263689" y="3856030"/>
                <a:ext cx="2304936" cy="246091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B8AD6F0-348E-8EC2-A9FD-E055277FE51C}"/>
                  </a:ext>
                </a:extLst>
              </p:cNvPr>
              <p:cNvSpPr/>
              <p:nvPr/>
            </p:nvSpPr>
            <p:spPr>
              <a:xfrm>
                <a:off x="9693975" y="4751650"/>
                <a:ext cx="1598901" cy="156529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CEFD87E-C47D-450D-6BC0-88A73B248E98}"/>
                  </a:ext>
                </a:extLst>
              </p:cNvPr>
              <p:cNvSpPr txBox="1"/>
              <p:nvPr/>
            </p:nvSpPr>
            <p:spPr>
              <a:xfrm>
                <a:off x="7854690" y="3456580"/>
                <a:ext cx="1122934" cy="461665"/>
              </a:xfrm>
              <a:prstGeom prst="rect">
                <a:avLst/>
              </a:prstGeom>
              <a:noFill/>
            </p:spPr>
            <p:txBody>
              <a:bodyPr wrap="square" rtlCol="0">
                <a:spAutoFit/>
              </a:bodyPr>
              <a:lstStyle/>
              <a:p>
                <a:pPr algn="ctr"/>
                <a:r>
                  <a:rPr lang="en-US" sz="2400" dirty="0">
                    <a:solidFill>
                      <a:srgbClr val="0070C0"/>
                    </a:solidFill>
                  </a:rPr>
                  <a:t>Sense</a:t>
                </a:r>
              </a:p>
            </p:txBody>
          </p:sp>
          <p:sp>
            <p:nvSpPr>
              <p:cNvPr id="26" name="TextBox 25">
                <a:extLst>
                  <a:ext uri="{FF2B5EF4-FFF2-40B4-BE49-F238E27FC236}">
                    <a16:creationId xmlns:a16="http://schemas.microsoft.com/office/drawing/2014/main" id="{63A3FC6B-6E66-6ADC-D216-6C29001E8555}"/>
                  </a:ext>
                </a:extLst>
              </p:cNvPr>
              <p:cNvSpPr txBox="1"/>
              <p:nvPr/>
            </p:nvSpPr>
            <p:spPr>
              <a:xfrm>
                <a:off x="9877932" y="4289985"/>
                <a:ext cx="1122934" cy="461665"/>
              </a:xfrm>
              <a:prstGeom prst="rect">
                <a:avLst/>
              </a:prstGeom>
              <a:noFill/>
            </p:spPr>
            <p:txBody>
              <a:bodyPr wrap="square" rtlCol="0">
                <a:spAutoFit/>
              </a:bodyPr>
              <a:lstStyle/>
              <a:p>
                <a:pPr algn="ctr"/>
                <a:r>
                  <a:rPr lang="en-US" sz="2400" dirty="0">
                    <a:solidFill>
                      <a:srgbClr val="0070C0"/>
                    </a:solidFill>
                  </a:rPr>
                  <a:t>Latch</a:t>
                </a:r>
              </a:p>
            </p:txBody>
          </p:sp>
        </p:grpSp>
      </p:grpSp>
      <p:sp>
        <p:nvSpPr>
          <p:cNvPr id="10" name="Slide Number Placeholder 9">
            <a:extLst>
              <a:ext uri="{FF2B5EF4-FFF2-40B4-BE49-F238E27FC236}">
                <a16:creationId xmlns:a16="http://schemas.microsoft.com/office/drawing/2014/main" id="{C0ED3B36-A559-7293-9D51-D889AC233792}"/>
              </a:ext>
            </a:extLst>
          </p:cNvPr>
          <p:cNvSpPr>
            <a:spLocks noGrp="1"/>
          </p:cNvSpPr>
          <p:nvPr>
            <p:ph type="sldNum" sz="quarter" idx="12"/>
          </p:nvPr>
        </p:nvSpPr>
        <p:spPr/>
        <p:txBody>
          <a:bodyPr/>
          <a:lstStyle/>
          <a:p>
            <a:fld id="{60B2883B-C040-4C2B-B427-B2FAF2BE559C}" type="slidenum">
              <a:rPr lang="en-US" smtClean="0"/>
              <a:t>12</a:t>
            </a:fld>
            <a:endParaRPr lang="en-US"/>
          </a:p>
        </p:txBody>
      </p:sp>
      <p:grpSp>
        <p:nvGrpSpPr>
          <p:cNvPr id="3" name="Group 2">
            <a:extLst>
              <a:ext uri="{FF2B5EF4-FFF2-40B4-BE49-F238E27FC236}">
                <a16:creationId xmlns:a16="http://schemas.microsoft.com/office/drawing/2014/main" id="{371DC620-0A88-BB95-FAE9-981B74982FDF}"/>
              </a:ext>
            </a:extLst>
          </p:cNvPr>
          <p:cNvGrpSpPr/>
          <p:nvPr/>
        </p:nvGrpSpPr>
        <p:grpSpPr>
          <a:xfrm>
            <a:off x="383907" y="6030539"/>
            <a:ext cx="10821839" cy="770289"/>
            <a:chOff x="383907" y="6030539"/>
            <a:chExt cx="10821839" cy="770289"/>
          </a:xfrm>
        </p:grpSpPr>
        <p:grpSp>
          <p:nvGrpSpPr>
            <p:cNvPr id="5" name="Group 4">
              <a:extLst>
                <a:ext uri="{FF2B5EF4-FFF2-40B4-BE49-F238E27FC236}">
                  <a16:creationId xmlns:a16="http://schemas.microsoft.com/office/drawing/2014/main" id="{DC55710B-239B-7B2D-9E6F-8D01A66664BD}"/>
                </a:ext>
              </a:extLst>
            </p:cNvPr>
            <p:cNvGrpSpPr/>
            <p:nvPr/>
          </p:nvGrpSpPr>
          <p:grpSpPr>
            <a:xfrm>
              <a:off x="818781" y="6030539"/>
              <a:ext cx="1645213" cy="690936"/>
              <a:chOff x="251285" y="6030539"/>
              <a:chExt cx="2052165" cy="690936"/>
            </a:xfrm>
          </p:grpSpPr>
          <p:sp>
            <p:nvSpPr>
              <p:cNvPr id="49" name="Rectangle 48">
                <a:extLst>
                  <a:ext uri="{FF2B5EF4-FFF2-40B4-BE49-F238E27FC236}">
                    <a16:creationId xmlns:a16="http://schemas.microsoft.com/office/drawing/2014/main" id="{8C24C36F-5778-40FF-93E2-1058E12D9A12}"/>
                  </a:ext>
                </a:extLst>
              </p:cNvPr>
              <p:cNvSpPr/>
              <p:nvPr/>
            </p:nvSpPr>
            <p:spPr>
              <a:xfrm>
                <a:off x="251285" y="6030539"/>
                <a:ext cx="2052165"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8361398-3471-10E1-43CB-140F2BCE9B48}"/>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Buffer</a:t>
                </a:r>
              </a:p>
            </p:txBody>
          </p:sp>
        </p:grpSp>
        <p:grpSp>
          <p:nvGrpSpPr>
            <p:cNvPr id="9" name="Group 8">
              <a:extLst>
                <a:ext uri="{FF2B5EF4-FFF2-40B4-BE49-F238E27FC236}">
                  <a16:creationId xmlns:a16="http://schemas.microsoft.com/office/drawing/2014/main" id="{679BE180-3E9C-66CD-2AF9-557BE05DB9C7}"/>
                </a:ext>
              </a:extLst>
            </p:cNvPr>
            <p:cNvGrpSpPr/>
            <p:nvPr/>
          </p:nvGrpSpPr>
          <p:grpSpPr>
            <a:xfrm>
              <a:off x="383907" y="6219316"/>
              <a:ext cx="434873" cy="302388"/>
              <a:chOff x="146583" y="6219316"/>
              <a:chExt cx="672198" cy="250122"/>
            </a:xfrm>
          </p:grpSpPr>
          <p:cxnSp>
            <p:nvCxnSpPr>
              <p:cNvPr id="47" name="Straight Connector 46">
                <a:extLst>
                  <a:ext uri="{FF2B5EF4-FFF2-40B4-BE49-F238E27FC236}">
                    <a16:creationId xmlns:a16="http://schemas.microsoft.com/office/drawing/2014/main" id="{04DC0281-4EF3-CB55-DC09-E2DCFA61C23F}"/>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D6C52AE0-3FFE-61FC-2F15-A64750B431F6}"/>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2" name="Group 11">
              <a:extLst>
                <a:ext uri="{FF2B5EF4-FFF2-40B4-BE49-F238E27FC236}">
                  <a16:creationId xmlns:a16="http://schemas.microsoft.com/office/drawing/2014/main" id="{5A3192D7-F1B5-1896-76AC-3D2BDDEA0D91}"/>
                </a:ext>
              </a:extLst>
            </p:cNvPr>
            <p:cNvGrpSpPr/>
            <p:nvPr/>
          </p:nvGrpSpPr>
          <p:grpSpPr>
            <a:xfrm>
              <a:off x="2898866" y="6030539"/>
              <a:ext cx="1645213" cy="690936"/>
              <a:chOff x="251285" y="6030539"/>
              <a:chExt cx="2052166" cy="690936"/>
            </a:xfrm>
          </p:grpSpPr>
          <p:sp>
            <p:nvSpPr>
              <p:cNvPr id="45" name="Rectangle 44">
                <a:extLst>
                  <a:ext uri="{FF2B5EF4-FFF2-40B4-BE49-F238E27FC236}">
                    <a16:creationId xmlns:a16="http://schemas.microsoft.com/office/drawing/2014/main" id="{B98B69CE-E14D-33AB-D499-58559BC02711}"/>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E5389C5-E3CB-B3D2-1321-335E4B81A0A1}"/>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Divider</a:t>
                </a:r>
              </a:p>
            </p:txBody>
          </p:sp>
        </p:grpSp>
        <p:grpSp>
          <p:nvGrpSpPr>
            <p:cNvPr id="13" name="Group 12">
              <a:extLst>
                <a:ext uri="{FF2B5EF4-FFF2-40B4-BE49-F238E27FC236}">
                  <a16:creationId xmlns:a16="http://schemas.microsoft.com/office/drawing/2014/main" id="{EB2D22CC-53DF-734F-84B2-43FA478CCED1}"/>
                </a:ext>
              </a:extLst>
            </p:cNvPr>
            <p:cNvGrpSpPr/>
            <p:nvPr/>
          </p:nvGrpSpPr>
          <p:grpSpPr>
            <a:xfrm>
              <a:off x="2463994" y="6205156"/>
              <a:ext cx="434873" cy="302388"/>
              <a:chOff x="146583" y="6219316"/>
              <a:chExt cx="672198" cy="250122"/>
            </a:xfrm>
          </p:grpSpPr>
          <p:cxnSp>
            <p:nvCxnSpPr>
              <p:cNvPr id="43" name="Straight Connector 42">
                <a:extLst>
                  <a:ext uri="{FF2B5EF4-FFF2-40B4-BE49-F238E27FC236}">
                    <a16:creationId xmlns:a16="http://schemas.microsoft.com/office/drawing/2014/main" id="{D5423740-2DA6-5E1B-2522-3E51A5DE879F}"/>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BD60E33C-B368-FD65-8BF1-3B48812819FD}"/>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4" name="Group 13">
              <a:extLst>
                <a:ext uri="{FF2B5EF4-FFF2-40B4-BE49-F238E27FC236}">
                  <a16:creationId xmlns:a16="http://schemas.microsoft.com/office/drawing/2014/main" id="{6B7A2B56-F60F-9A00-6358-C7F48305E21E}"/>
                </a:ext>
              </a:extLst>
            </p:cNvPr>
            <p:cNvGrpSpPr/>
            <p:nvPr/>
          </p:nvGrpSpPr>
          <p:grpSpPr>
            <a:xfrm>
              <a:off x="4544078" y="6205156"/>
              <a:ext cx="434873" cy="302388"/>
              <a:chOff x="146583" y="6219316"/>
              <a:chExt cx="672198" cy="250122"/>
            </a:xfrm>
          </p:grpSpPr>
          <p:cxnSp>
            <p:nvCxnSpPr>
              <p:cNvPr id="41" name="Straight Connector 40">
                <a:extLst>
                  <a:ext uri="{FF2B5EF4-FFF2-40B4-BE49-F238E27FC236}">
                    <a16:creationId xmlns:a16="http://schemas.microsoft.com/office/drawing/2014/main" id="{462748A6-B129-E7C9-190E-AAF5BAE21B2A}"/>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6D9E6FFD-44CC-A46E-F3D1-D9F35DA25B3E}"/>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5" name="Group 14">
              <a:extLst>
                <a:ext uri="{FF2B5EF4-FFF2-40B4-BE49-F238E27FC236}">
                  <a16:creationId xmlns:a16="http://schemas.microsoft.com/office/drawing/2014/main" id="{AA0E5199-04D9-2192-DA06-340295A65922}"/>
                </a:ext>
              </a:extLst>
            </p:cNvPr>
            <p:cNvGrpSpPr/>
            <p:nvPr/>
          </p:nvGrpSpPr>
          <p:grpSpPr>
            <a:xfrm>
              <a:off x="4978946" y="6030539"/>
              <a:ext cx="1645217" cy="707886"/>
              <a:chOff x="251280" y="6030539"/>
              <a:chExt cx="2052171" cy="707886"/>
            </a:xfrm>
          </p:grpSpPr>
          <p:sp>
            <p:nvSpPr>
              <p:cNvPr id="39" name="Rectangle 38">
                <a:extLst>
                  <a:ext uri="{FF2B5EF4-FFF2-40B4-BE49-F238E27FC236}">
                    <a16:creationId xmlns:a16="http://schemas.microsoft.com/office/drawing/2014/main" id="{3A7D672A-E7BC-D145-A5AA-1232647AD10B}"/>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CB84B68-C1E4-7103-CABA-8DACC9AA98A0}"/>
                  </a:ext>
                </a:extLst>
              </p:cNvPr>
              <p:cNvSpPr txBox="1"/>
              <p:nvPr/>
            </p:nvSpPr>
            <p:spPr>
              <a:xfrm>
                <a:off x="251280" y="6030539"/>
                <a:ext cx="2052166" cy="707886"/>
              </a:xfrm>
              <a:prstGeom prst="rect">
                <a:avLst/>
              </a:prstGeom>
              <a:noFill/>
            </p:spPr>
            <p:txBody>
              <a:bodyPr wrap="square" rtlCol="0">
                <a:spAutoFit/>
              </a:bodyPr>
              <a:lstStyle/>
              <a:p>
                <a:pPr algn="ctr"/>
                <a:r>
                  <a:rPr lang="en-US" sz="2000" dirty="0"/>
                  <a:t>CML</a:t>
                </a:r>
                <a:r>
                  <a:rPr lang="en-US" sz="2000" dirty="0">
                    <a:sym typeface="Wingdings" panose="05000000000000000000" pitchFamily="2" charset="2"/>
                  </a:rPr>
                  <a:t></a:t>
                </a:r>
                <a:r>
                  <a:rPr lang="en-US" sz="2000" dirty="0"/>
                  <a:t> CMOS</a:t>
                </a:r>
              </a:p>
            </p:txBody>
          </p:sp>
        </p:grpSp>
        <p:grpSp>
          <p:nvGrpSpPr>
            <p:cNvPr id="17" name="Group 16">
              <a:extLst>
                <a:ext uri="{FF2B5EF4-FFF2-40B4-BE49-F238E27FC236}">
                  <a16:creationId xmlns:a16="http://schemas.microsoft.com/office/drawing/2014/main" id="{12641E01-91CE-0BD3-2A42-FC3CE5B0A56E}"/>
                </a:ext>
              </a:extLst>
            </p:cNvPr>
            <p:cNvGrpSpPr/>
            <p:nvPr/>
          </p:nvGrpSpPr>
          <p:grpSpPr>
            <a:xfrm>
              <a:off x="7059033" y="6039014"/>
              <a:ext cx="1645213" cy="761814"/>
              <a:chOff x="251285" y="6030539"/>
              <a:chExt cx="2052166" cy="761814"/>
            </a:xfrm>
          </p:grpSpPr>
          <p:sp>
            <p:nvSpPr>
              <p:cNvPr id="37" name="Rectangle 36">
                <a:extLst>
                  <a:ext uri="{FF2B5EF4-FFF2-40B4-BE49-F238E27FC236}">
                    <a16:creationId xmlns:a16="http://schemas.microsoft.com/office/drawing/2014/main" id="{10BFE39B-FB39-51EC-228F-56820641B480}"/>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34F511E-38FB-1A05-F271-8E31E0D598E5}"/>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Two Divider x3</a:t>
                </a:r>
              </a:p>
            </p:txBody>
          </p:sp>
        </p:grpSp>
        <p:grpSp>
          <p:nvGrpSpPr>
            <p:cNvPr id="18" name="Group 17">
              <a:extLst>
                <a:ext uri="{FF2B5EF4-FFF2-40B4-BE49-F238E27FC236}">
                  <a16:creationId xmlns:a16="http://schemas.microsoft.com/office/drawing/2014/main" id="{FBAA12EC-D35E-498F-0D40-6DEB74571148}"/>
                </a:ext>
              </a:extLst>
            </p:cNvPr>
            <p:cNvGrpSpPr/>
            <p:nvPr/>
          </p:nvGrpSpPr>
          <p:grpSpPr>
            <a:xfrm>
              <a:off x="6624160" y="6205156"/>
              <a:ext cx="434873" cy="302388"/>
              <a:chOff x="146583" y="6219316"/>
              <a:chExt cx="672198" cy="250122"/>
            </a:xfrm>
          </p:grpSpPr>
          <p:cxnSp>
            <p:nvCxnSpPr>
              <p:cNvPr id="35" name="Straight Connector 34">
                <a:extLst>
                  <a:ext uri="{FF2B5EF4-FFF2-40B4-BE49-F238E27FC236}">
                    <a16:creationId xmlns:a16="http://schemas.microsoft.com/office/drawing/2014/main" id="{FC1FDC63-7946-AAF1-7831-A8DD10DFF45A}"/>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43319AF9-E968-9305-E27B-88BE40AC78A4}"/>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9" name="Group 18">
              <a:extLst>
                <a:ext uri="{FF2B5EF4-FFF2-40B4-BE49-F238E27FC236}">
                  <a16:creationId xmlns:a16="http://schemas.microsoft.com/office/drawing/2014/main" id="{DABAC1B4-C49C-9FA6-DE4E-9C157949741F}"/>
                </a:ext>
              </a:extLst>
            </p:cNvPr>
            <p:cNvGrpSpPr/>
            <p:nvPr/>
          </p:nvGrpSpPr>
          <p:grpSpPr>
            <a:xfrm>
              <a:off x="8690788" y="6201365"/>
              <a:ext cx="434873" cy="302388"/>
              <a:chOff x="146583" y="6219316"/>
              <a:chExt cx="672198" cy="250122"/>
            </a:xfrm>
          </p:grpSpPr>
          <p:cxnSp>
            <p:nvCxnSpPr>
              <p:cNvPr id="33" name="Straight Connector 32">
                <a:extLst>
                  <a:ext uri="{FF2B5EF4-FFF2-40B4-BE49-F238E27FC236}">
                    <a16:creationId xmlns:a16="http://schemas.microsoft.com/office/drawing/2014/main" id="{5D041258-9A13-A501-7B2A-22DF0F228705}"/>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C0653E9B-D35C-3307-A049-B12E60B718D8}"/>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20" name="Group 19">
              <a:extLst>
                <a:ext uri="{FF2B5EF4-FFF2-40B4-BE49-F238E27FC236}">
                  <a16:creationId xmlns:a16="http://schemas.microsoft.com/office/drawing/2014/main" id="{30BBC48B-683F-8564-08EC-BAA85E1D1583}"/>
                </a:ext>
              </a:extLst>
            </p:cNvPr>
            <p:cNvGrpSpPr/>
            <p:nvPr/>
          </p:nvGrpSpPr>
          <p:grpSpPr>
            <a:xfrm>
              <a:off x="9125660" y="6049028"/>
              <a:ext cx="1645213" cy="707886"/>
              <a:chOff x="245896" y="6084467"/>
              <a:chExt cx="2052166" cy="707886"/>
            </a:xfrm>
          </p:grpSpPr>
          <p:sp>
            <p:nvSpPr>
              <p:cNvPr id="31" name="Rectangle 30">
                <a:extLst>
                  <a:ext uri="{FF2B5EF4-FFF2-40B4-BE49-F238E27FC236}">
                    <a16:creationId xmlns:a16="http://schemas.microsoft.com/office/drawing/2014/main" id="{C6905392-487D-BE3D-AD2A-B0F6534E0388}"/>
                  </a:ext>
                </a:extLst>
              </p:cNvPr>
              <p:cNvSpPr/>
              <p:nvPr/>
            </p:nvSpPr>
            <p:spPr>
              <a:xfrm>
                <a:off x="245896" y="6092942"/>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7D73634-3080-E42A-F35C-4313D2C53D45}"/>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Three Divider x2</a:t>
                </a:r>
              </a:p>
            </p:txBody>
          </p:sp>
        </p:grpSp>
        <p:grpSp>
          <p:nvGrpSpPr>
            <p:cNvPr id="21" name="Group 20">
              <a:extLst>
                <a:ext uri="{FF2B5EF4-FFF2-40B4-BE49-F238E27FC236}">
                  <a16:creationId xmlns:a16="http://schemas.microsoft.com/office/drawing/2014/main" id="{89649AB3-65AF-85CE-73D1-E1D7CE498602}"/>
                </a:ext>
              </a:extLst>
            </p:cNvPr>
            <p:cNvGrpSpPr/>
            <p:nvPr/>
          </p:nvGrpSpPr>
          <p:grpSpPr>
            <a:xfrm>
              <a:off x="10770873" y="6219315"/>
              <a:ext cx="434873" cy="282703"/>
              <a:chOff x="109703" y="6234152"/>
              <a:chExt cx="672198" cy="233839"/>
            </a:xfrm>
          </p:grpSpPr>
          <p:cxnSp>
            <p:nvCxnSpPr>
              <p:cNvPr id="29" name="Straight Connector 28">
                <a:extLst>
                  <a:ext uri="{FF2B5EF4-FFF2-40B4-BE49-F238E27FC236}">
                    <a16:creationId xmlns:a16="http://schemas.microsoft.com/office/drawing/2014/main" id="{B83179B8-C3B3-3E53-5D2D-BDE73413F936}"/>
                  </a:ext>
                </a:extLst>
              </p:cNvPr>
              <p:cNvCxnSpPr>
                <a:cxnSpLocks/>
              </p:cNvCxnSpPr>
              <p:nvPr/>
            </p:nvCxnSpPr>
            <p:spPr>
              <a:xfrm flipH="1">
                <a:off x="109703" y="6234152"/>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8F3D47A9-36A6-BD6F-B590-664DF7892C03}"/>
                  </a:ext>
                </a:extLst>
              </p:cNvPr>
              <p:cNvCxnSpPr>
                <a:cxnSpLocks/>
              </p:cNvCxnSpPr>
              <p:nvPr/>
            </p:nvCxnSpPr>
            <p:spPr>
              <a:xfrm flipH="1">
                <a:off x="109703" y="6467991"/>
                <a:ext cx="672196" cy="0"/>
              </a:xfrm>
              <a:prstGeom prst="line">
                <a:avLst/>
              </a:prstGeom>
            </p:spPr>
            <p:style>
              <a:lnRef idx="2">
                <a:schemeClr val="dk1"/>
              </a:lnRef>
              <a:fillRef idx="0">
                <a:schemeClr val="dk1"/>
              </a:fillRef>
              <a:effectRef idx="1">
                <a:schemeClr val="dk1"/>
              </a:effectRef>
              <a:fontRef idx="minor">
                <a:schemeClr val="tx1"/>
              </a:fontRef>
            </p:style>
          </p:cxnSp>
        </p:grpSp>
      </p:grpSp>
      <p:sp>
        <p:nvSpPr>
          <p:cNvPr id="51" name="Rectangle 50">
            <a:extLst>
              <a:ext uri="{FF2B5EF4-FFF2-40B4-BE49-F238E27FC236}">
                <a16:creationId xmlns:a16="http://schemas.microsoft.com/office/drawing/2014/main" id="{A2174C82-8E89-3F81-116A-816F85FBA8F5}"/>
              </a:ext>
            </a:extLst>
          </p:cNvPr>
          <p:cNvSpPr/>
          <p:nvPr/>
        </p:nvSpPr>
        <p:spPr>
          <a:xfrm>
            <a:off x="2774253" y="5954052"/>
            <a:ext cx="1849670" cy="84390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45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E22B-FF11-8B5A-9606-9011DFBE8FCF}"/>
              </a:ext>
            </a:extLst>
          </p:cNvPr>
          <p:cNvSpPr>
            <a:spLocks noGrp="1"/>
          </p:cNvSpPr>
          <p:nvPr>
            <p:ph type="title"/>
          </p:nvPr>
        </p:nvSpPr>
        <p:spPr>
          <a:xfrm>
            <a:off x="838200" y="16641"/>
            <a:ext cx="10515600" cy="625534"/>
          </a:xfrm>
        </p:spPr>
        <p:txBody>
          <a:bodyPr>
            <a:normAutofit fontScale="90000"/>
          </a:bodyPr>
          <a:lstStyle/>
          <a:p>
            <a:pPr algn="ctr"/>
            <a:r>
              <a:rPr lang="en-US" b="1" dirty="0"/>
              <a:t>CML -&gt; CMOS Converter</a:t>
            </a:r>
          </a:p>
        </p:txBody>
      </p:sp>
      <p:pic>
        <p:nvPicPr>
          <p:cNvPr id="7" name="Picture 6">
            <a:extLst>
              <a:ext uri="{FF2B5EF4-FFF2-40B4-BE49-F238E27FC236}">
                <a16:creationId xmlns:a16="http://schemas.microsoft.com/office/drawing/2014/main" id="{52FA93E1-90A8-C778-C36B-267CB7A364E5}"/>
              </a:ext>
            </a:extLst>
          </p:cNvPr>
          <p:cNvPicPr>
            <a:picLocks noChangeAspect="1"/>
          </p:cNvPicPr>
          <p:nvPr/>
        </p:nvPicPr>
        <p:blipFill>
          <a:blip r:embed="rId2"/>
          <a:stretch>
            <a:fillRect/>
          </a:stretch>
        </p:blipFill>
        <p:spPr>
          <a:xfrm>
            <a:off x="6703617" y="1341883"/>
            <a:ext cx="5419744" cy="3997387"/>
          </a:xfrm>
          <a:prstGeom prst="rect">
            <a:avLst/>
          </a:prstGeom>
        </p:spPr>
      </p:pic>
      <p:sp>
        <p:nvSpPr>
          <p:cNvPr id="3" name="TextBox 2">
            <a:extLst>
              <a:ext uri="{FF2B5EF4-FFF2-40B4-BE49-F238E27FC236}">
                <a16:creationId xmlns:a16="http://schemas.microsoft.com/office/drawing/2014/main" id="{66ABA764-32D8-EB7D-3697-058D318737A6}"/>
              </a:ext>
            </a:extLst>
          </p:cNvPr>
          <p:cNvSpPr txBox="1"/>
          <p:nvPr/>
        </p:nvSpPr>
        <p:spPr>
          <a:xfrm>
            <a:off x="337374" y="525483"/>
            <a:ext cx="1151725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Converts the 5.12 GHz clock signal from CML to CMOS logic Two stage amplifier to maximize gain-bandwidth product</a:t>
            </a:r>
          </a:p>
        </p:txBody>
      </p:sp>
      <p:sp>
        <p:nvSpPr>
          <p:cNvPr id="6" name="TextBox 5">
            <a:extLst>
              <a:ext uri="{FF2B5EF4-FFF2-40B4-BE49-F238E27FC236}">
                <a16:creationId xmlns:a16="http://schemas.microsoft.com/office/drawing/2014/main" id="{566FEFBB-414E-BB97-F29C-E290DCBCCFD4}"/>
              </a:ext>
            </a:extLst>
          </p:cNvPr>
          <p:cNvSpPr txBox="1"/>
          <p:nvPr/>
        </p:nvSpPr>
        <p:spPr>
          <a:xfrm>
            <a:off x="68638" y="5397745"/>
            <a:ext cx="12054723" cy="523220"/>
          </a:xfrm>
          <a:prstGeom prst="rect">
            <a:avLst/>
          </a:prstGeom>
          <a:noFill/>
        </p:spPr>
        <p:txBody>
          <a:bodyPr wrap="square" rtlCol="0">
            <a:spAutoFit/>
          </a:bodyPr>
          <a:lstStyle/>
          <a:p>
            <a:pPr algn="ctr"/>
            <a:r>
              <a:rPr lang="en-US" sz="2800" dirty="0">
                <a:solidFill>
                  <a:srgbClr val="00B050"/>
                </a:solidFill>
              </a:rPr>
              <a:t>Converts 5.12 GHz clock to CMOS logic for compatibility with SCA sampling</a:t>
            </a:r>
          </a:p>
        </p:txBody>
      </p:sp>
      <p:pic>
        <p:nvPicPr>
          <p:cNvPr id="9" name="Picture 8">
            <a:extLst>
              <a:ext uri="{FF2B5EF4-FFF2-40B4-BE49-F238E27FC236}">
                <a16:creationId xmlns:a16="http://schemas.microsoft.com/office/drawing/2014/main" id="{63DAEFAC-F54E-B532-B316-427B25435F80}"/>
              </a:ext>
            </a:extLst>
          </p:cNvPr>
          <p:cNvPicPr>
            <a:picLocks noChangeAspect="1"/>
          </p:cNvPicPr>
          <p:nvPr/>
        </p:nvPicPr>
        <p:blipFill>
          <a:blip r:embed="rId3"/>
          <a:srcRect l="4847" t="1582"/>
          <a:stretch>
            <a:fillRect/>
          </a:stretch>
        </p:blipFill>
        <p:spPr>
          <a:xfrm>
            <a:off x="561900" y="1341883"/>
            <a:ext cx="5534099" cy="4174234"/>
          </a:xfrm>
          <a:prstGeom prst="rect">
            <a:avLst/>
          </a:prstGeom>
        </p:spPr>
      </p:pic>
      <p:sp>
        <p:nvSpPr>
          <p:cNvPr id="10" name="Slide Number Placeholder 9">
            <a:extLst>
              <a:ext uri="{FF2B5EF4-FFF2-40B4-BE49-F238E27FC236}">
                <a16:creationId xmlns:a16="http://schemas.microsoft.com/office/drawing/2014/main" id="{313D50C2-D2F7-2F18-49FF-9BED761CE936}"/>
              </a:ext>
            </a:extLst>
          </p:cNvPr>
          <p:cNvSpPr>
            <a:spLocks noGrp="1"/>
          </p:cNvSpPr>
          <p:nvPr>
            <p:ph type="sldNum" sz="quarter" idx="12"/>
          </p:nvPr>
        </p:nvSpPr>
        <p:spPr/>
        <p:txBody>
          <a:bodyPr/>
          <a:lstStyle/>
          <a:p>
            <a:fld id="{60B2883B-C040-4C2B-B427-B2FAF2BE559C}" type="slidenum">
              <a:rPr lang="en-US" smtClean="0"/>
              <a:t>13</a:t>
            </a:fld>
            <a:endParaRPr lang="en-US"/>
          </a:p>
        </p:txBody>
      </p:sp>
      <p:grpSp>
        <p:nvGrpSpPr>
          <p:cNvPr id="4" name="Group 3">
            <a:extLst>
              <a:ext uri="{FF2B5EF4-FFF2-40B4-BE49-F238E27FC236}">
                <a16:creationId xmlns:a16="http://schemas.microsoft.com/office/drawing/2014/main" id="{49812310-3B43-2875-15C8-58A37DE98799}"/>
              </a:ext>
            </a:extLst>
          </p:cNvPr>
          <p:cNvGrpSpPr/>
          <p:nvPr/>
        </p:nvGrpSpPr>
        <p:grpSpPr>
          <a:xfrm>
            <a:off x="337374" y="6027594"/>
            <a:ext cx="10821838" cy="770289"/>
            <a:chOff x="383907" y="6030539"/>
            <a:chExt cx="10821838" cy="770289"/>
          </a:xfrm>
        </p:grpSpPr>
        <p:grpSp>
          <p:nvGrpSpPr>
            <p:cNvPr id="5" name="Group 4">
              <a:extLst>
                <a:ext uri="{FF2B5EF4-FFF2-40B4-BE49-F238E27FC236}">
                  <a16:creationId xmlns:a16="http://schemas.microsoft.com/office/drawing/2014/main" id="{2EA6314A-9CAE-7836-B631-262264CB71E9}"/>
                </a:ext>
              </a:extLst>
            </p:cNvPr>
            <p:cNvGrpSpPr/>
            <p:nvPr/>
          </p:nvGrpSpPr>
          <p:grpSpPr>
            <a:xfrm>
              <a:off x="818781" y="6030539"/>
              <a:ext cx="1645213" cy="690936"/>
              <a:chOff x="251285" y="6030539"/>
              <a:chExt cx="2052165" cy="690936"/>
            </a:xfrm>
          </p:grpSpPr>
          <p:sp>
            <p:nvSpPr>
              <p:cNvPr id="40" name="Rectangle 39">
                <a:extLst>
                  <a:ext uri="{FF2B5EF4-FFF2-40B4-BE49-F238E27FC236}">
                    <a16:creationId xmlns:a16="http://schemas.microsoft.com/office/drawing/2014/main" id="{1FB77084-9FB2-5059-523A-486A0428BB16}"/>
                  </a:ext>
                </a:extLst>
              </p:cNvPr>
              <p:cNvSpPr/>
              <p:nvPr/>
            </p:nvSpPr>
            <p:spPr>
              <a:xfrm>
                <a:off x="251285" y="6030539"/>
                <a:ext cx="2052165"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ABCE677-9A6C-AE1B-0177-AF9EFCC66323}"/>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Buffer</a:t>
                </a:r>
              </a:p>
            </p:txBody>
          </p:sp>
        </p:grpSp>
        <p:grpSp>
          <p:nvGrpSpPr>
            <p:cNvPr id="8" name="Group 7">
              <a:extLst>
                <a:ext uri="{FF2B5EF4-FFF2-40B4-BE49-F238E27FC236}">
                  <a16:creationId xmlns:a16="http://schemas.microsoft.com/office/drawing/2014/main" id="{656000F1-6439-5240-E081-E5FEF177199E}"/>
                </a:ext>
              </a:extLst>
            </p:cNvPr>
            <p:cNvGrpSpPr/>
            <p:nvPr/>
          </p:nvGrpSpPr>
          <p:grpSpPr>
            <a:xfrm>
              <a:off x="383907" y="6219316"/>
              <a:ext cx="434873" cy="302388"/>
              <a:chOff x="146583" y="6219316"/>
              <a:chExt cx="672198" cy="250122"/>
            </a:xfrm>
          </p:grpSpPr>
          <p:cxnSp>
            <p:nvCxnSpPr>
              <p:cNvPr id="38" name="Straight Connector 37">
                <a:extLst>
                  <a:ext uri="{FF2B5EF4-FFF2-40B4-BE49-F238E27FC236}">
                    <a16:creationId xmlns:a16="http://schemas.microsoft.com/office/drawing/2014/main" id="{FA2B2F13-883C-D19B-EF3E-E678AFA4ABEE}"/>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59FBD5F2-197B-8E30-FD64-C3FC19E04EA6}"/>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D690DB4C-36A4-08BE-89DF-74B95F72E9A2}"/>
                </a:ext>
              </a:extLst>
            </p:cNvPr>
            <p:cNvGrpSpPr/>
            <p:nvPr/>
          </p:nvGrpSpPr>
          <p:grpSpPr>
            <a:xfrm>
              <a:off x="2898866" y="6030539"/>
              <a:ext cx="1645213" cy="690936"/>
              <a:chOff x="251285" y="6030539"/>
              <a:chExt cx="2052166" cy="690936"/>
            </a:xfrm>
          </p:grpSpPr>
          <p:sp>
            <p:nvSpPr>
              <p:cNvPr id="36" name="Rectangle 35">
                <a:extLst>
                  <a:ext uri="{FF2B5EF4-FFF2-40B4-BE49-F238E27FC236}">
                    <a16:creationId xmlns:a16="http://schemas.microsoft.com/office/drawing/2014/main" id="{8BE6001A-C2BB-0209-090D-346EE036721D}"/>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4123E79-D305-4CAE-D0D3-5C0FC8295537}"/>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Divider</a:t>
                </a:r>
              </a:p>
            </p:txBody>
          </p:sp>
        </p:grpSp>
        <p:grpSp>
          <p:nvGrpSpPr>
            <p:cNvPr id="12" name="Group 11">
              <a:extLst>
                <a:ext uri="{FF2B5EF4-FFF2-40B4-BE49-F238E27FC236}">
                  <a16:creationId xmlns:a16="http://schemas.microsoft.com/office/drawing/2014/main" id="{01BAF02F-AD0A-FB98-C921-B73F92CA09D0}"/>
                </a:ext>
              </a:extLst>
            </p:cNvPr>
            <p:cNvGrpSpPr/>
            <p:nvPr/>
          </p:nvGrpSpPr>
          <p:grpSpPr>
            <a:xfrm>
              <a:off x="2463994" y="6205156"/>
              <a:ext cx="434873" cy="302388"/>
              <a:chOff x="146583" y="6219316"/>
              <a:chExt cx="672198" cy="250122"/>
            </a:xfrm>
          </p:grpSpPr>
          <p:cxnSp>
            <p:nvCxnSpPr>
              <p:cNvPr id="34" name="Straight Connector 33">
                <a:extLst>
                  <a:ext uri="{FF2B5EF4-FFF2-40B4-BE49-F238E27FC236}">
                    <a16:creationId xmlns:a16="http://schemas.microsoft.com/office/drawing/2014/main" id="{E96989E9-62B0-BE7E-A2D1-D449917425B3}"/>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E0A79C84-D0D9-009A-B9B7-052660DE5BC7}"/>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35628D38-8A60-27C5-7848-1E24EB73E7D0}"/>
                </a:ext>
              </a:extLst>
            </p:cNvPr>
            <p:cNvGrpSpPr/>
            <p:nvPr/>
          </p:nvGrpSpPr>
          <p:grpSpPr>
            <a:xfrm>
              <a:off x="4544078" y="6205156"/>
              <a:ext cx="434873" cy="302388"/>
              <a:chOff x="146583" y="6219316"/>
              <a:chExt cx="672198" cy="250122"/>
            </a:xfrm>
          </p:grpSpPr>
          <p:cxnSp>
            <p:nvCxnSpPr>
              <p:cNvPr id="32" name="Straight Connector 31">
                <a:extLst>
                  <a:ext uri="{FF2B5EF4-FFF2-40B4-BE49-F238E27FC236}">
                    <a16:creationId xmlns:a16="http://schemas.microsoft.com/office/drawing/2014/main" id="{53074B4B-EAAA-966A-83CF-93830AA2856D}"/>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45FE2FE0-2824-D494-5E94-E708FC9BDF25}"/>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4" name="Group 13">
              <a:extLst>
                <a:ext uri="{FF2B5EF4-FFF2-40B4-BE49-F238E27FC236}">
                  <a16:creationId xmlns:a16="http://schemas.microsoft.com/office/drawing/2014/main" id="{2FCD7571-3C00-A6F4-C156-A441BD246D65}"/>
                </a:ext>
              </a:extLst>
            </p:cNvPr>
            <p:cNvGrpSpPr/>
            <p:nvPr/>
          </p:nvGrpSpPr>
          <p:grpSpPr>
            <a:xfrm>
              <a:off x="4978946" y="6030539"/>
              <a:ext cx="1645217" cy="707886"/>
              <a:chOff x="251280" y="6030539"/>
              <a:chExt cx="2052171" cy="707886"/>
            </a:xfrm>
          </p:grpSpPr>
          <p:sp>
            <p:nvSpPr>
              <p:cNvPr id="30" name="Rectangle 29">
                <a:extLst>
                  <a:ext uri="{FF2B5EF4-FFF2-40B4-BE49-F238E27FC236}">
                    <a16:creationId xmlns:a16="http://schemas.microsoft.com/office/drawing/2014/main" id="{D4D77FAA-D00C-A4B2-C2D1-05EC4D9B6D44}"/>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611D76A-B055-DA97-1FCA-0997D0B6D484}"/>
                  </a:ext>
                </a:extLst>
              </p:cNvPr>
              <p:cNvSpPr txBox="1"/>
              <p:nvPr/>
            </p:nvSpPr>
            <p:spPr>
              <a:xfrm>
                <a:off x="251280" y="6030539"/>
                <a:ext cx="2052166" cy="707886"/>
              </a:xfrm>
              <a:prstGeom prst="rect">
                <a:avLst/>
              </a:prstGeom>
              <a:noFill/>
            </p:spPr>
            <p:txBody>
              <a:bodyPr wrap="square" rtlCol="0">
                <a:spAutoFit/>
              </a:bodyPr>
              <a:lstStyle/>
              <a:p>
                <a:pPr algn="ctr"/>
                <a:r>
                  <a:rPr lang="en-US" sz="2000" dirty="0"/>
                  <a:t>CML</a:t>
                </a:r>
                <a:r>
                  <a:rPr lang="en-US" sz="2000" dirty="0">
                    <a:sym typeface="Wingdings" panose="05000000000000000000" pitchFamily="2" charset="2"/>
                  </a:rPr>
                  <a:t></a:t>
                </a:r>
                <a:r>
                  <a:rPr lang="en-US" sz="2000" dirty="0"/>
                  <a:t> CMOS</a:t>
                </a:r>
              </a:p>
            </p:txBody>
          </p:sp>
        </p:grpSp>
        <p:grpSp>
          <p:nvGrpSpPr>
            <p:cNvPr id="15" name="Group 14">
              <a:extLst>
                <a:ext uri="{FF2B5EF4-FFF2-40B4-BE49-F238E27FC236}">
                  <a16:creationId xmlns:a16="http://schemas.microsoft.com/office/drawing/2014/main" id="{9C47C696-268A-20C1-7A51-E99F8AA2A48A}"/>
                </a:ext>
              </a:extLst>
            </p:cNvPr>
            <p:cNvGrpSpPr/>
            <p:nvPr/>
          </p:nvGrpSpPr>
          <p:grpSpPr>
            <a:xfrm>
              <a:off x="7059033" y="6039014"/>
              <a:ext cx="1645213" cy="761814"/>
              <a:chOff x="251285" y="6030539"/>
              <a:chExt cx="2052166" cy="761814"/>
            </a:xfrm>
          </p:grpSpPr>
          <p:sp>
            <p:nvSpPr>
              <p:cNvPr id="28" name="Rectangle 27">
                <a:extLst>
                  <a:ext uri="{FF2B5EF4-FFF2-40B4-BE49-F238E27FC236}">
                    <a16:creationId xmlns:a16="http://schemas.microsoft.com/office/drawing/2014/main" id="{917558C4-5F7D-121C-8857-DFA5D1E666EF}"/>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21477C-0D5D-BF95-53F3-14B8B7EFFCAE}"/>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Two Divider x3</a:t>
                </a:r>
              </a:p>
            </p:txBody>
          </p:sp>
        </p:grpSp>
        <p:grpSp>
          <p:nvGrpSpPr>
            <p:cNvPr id="16" name="Group 15">
              <a:extLst>
                <a:ext uri="{FF2B5EF4-FFF2-40B4-BE49-F238E27FC236}">
                  <a16:creationId xmlns:a16="http://schemas.microsoft.com/office/drawing/2014/main" id="{9E0BA9AD-91ED-8643-8A91-C3EE54E57EB4}"/>
                </a:ext>
              </a:extLst>
            </p:cNvPr>
            <p:cNvGrpSpPr/>
            <p:nvPr/>
          </p:nvGrpSpPr>
          <p:grpSpPr>
            <a:xfrm>
              <a:off x="6624160" y="6205156"/>
              <a:ext cx="434873" cy="302388"/>
              <a:chOff x="146583" y="6219316"/>
              <a:chExt cx="672198" cy="250122"/>
            </a:xfrm>
          </p:grpSpPr>
          <p:cxnSp>
            <p:nvCxnSpPr>
              <p:cNvPr id="26" name="Straight Connector 25">
                <a:extLst>
                  <a:ext uri="{FF2B5EF4-FFF2-40B4-BE49-F238E27FC236}">
                    <a16:creationId xmlns:a16="http://schemas.microsoft.com/office/drawing/2014/main" id="{54122E43-E7A2-5ADF-60DD-D721E68E52B6}"/>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A96B3415-78A6-45B9-1B94-EEAFE306C1DC}"/>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7" name="Group 16">
              <a:extLst>
                <a:ext uri="{FF2B5EF4-FFF2-40B4-BE49-F238E27FC236}">
                  <a16:creationId xmlns:a16="http://schemas.microsoft.com/office/drawing/2014/main" id="{8DC3AD3C-746E-A2F0-CF97-F9EC6F3AD4E8}"/>
                </a:ext>
              </a:extLst>
            </p:cNvPr>
            <p:cNvGrpSpPr/>
            <p:nvPr/>
          </p:nvGrpSpPr>
          <p:grpSpPr>
            <a:xfrm>
              <a:off x="8690788" y="6201365"/>
              <a:ext cx="434873" cy="302388"/>
              <a:chOff x="146583" y="6219316"/>
              <a:chExt cx="672198" cy="250122"/>
            </a:xfrm>
          </p:grpSpPr>
          <p:cxnSp>
            <p:nvCxnSpPr>
              <p:cNvPr id="24" name="Straight Connector 23">
                <a:extLst>
                  <a:ext uri="{FF2B5EF4-FFF2-40B4-BE49-F238E27FC236}">
                    <a16:creationId xmlns:a16="http://schemas.microsoft.com/office/drawing/2014/main" id="{65006864-EF31-3F39-438E-7E3BD88B1078}"/>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90808825-8303-5730-2753-936D0AC254B7}"/>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18" name="Group 17">
              <a:extLst>
                <a:ext uri="{FF2B5EF4-FFF2-40B4-BE49-F238E27FC236}">
                  <a16:creationId xmlns:a16="http://schemas.microsoft.com/office/drawing/2014/main" id="{BCB04B96-B1F2-BDCE-960F-D9D9B1D3B75B}"/>
                </a:ext>
              </a:extLst>
            </p:cNvPr>
            <p:cNvGrpSpPr/>
            <p:nvPr/>
          </p:nvGrpSpPr>
          <p:grpSpPr>
            <a:xfrm>
              <a:off x="9125660" y="6049028"/>
              <a:ext cx="1645213" cy="707886"/>
              <a:chOff x="245896" y="6084467"/>
              <a:chExt cx="2052166" cy="707886"/>
            </a:xfrm>
          </p:grpSpPr>
          <p:sp>
            <p:nvSpPr>
              <p:cNvPr id="22" name="Rectangle 21">
                <a:extLst>
                  <a:ext uri="{FF2B5EF4-FFF2-40B4-BE49-F238E27FC236}">
                    <a16:creationId xmlns:a16="http://schemas.microsoft.com/office/drawing/2014/main" id="{C07FB81F-CBC1-86AE-80F2-72AA02AA16EA}"/>
                  </a:ext>
                </a:extLst>
              </p:cNvPr>
              <p:cNvSpPr/>
              <p:nvPr/>
            </p:nvSpPr>
            <p:spPr>
              <a:xfrm>
                <a:off x="245896" y="6092942"/>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8B3BD14-4FE2-7510-FEEB-87A79EEB2C10}"/>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Three Divider x2</a:t>
                </a:r>
              </a:p>
            </p:txBody>
          </p:sp>
        </p:grpSp>
        <p:grpSp>
          <p:nvGrpSpPr>
            <p:cNvPr id="19" name="Group 18">
              <a:extLst>
                <a:ext uri="{FF2B5EF4-FFF2-40B4-BE49-F238E27FC236}">
                  <a16:creationId xmlns:a16="http://schemas.microsoft.com/office/drawing/2014/main" id="{78E89177-4CB7-FC4F-BE85-C542178892FB}"/>
                </a:ext>
              </a:extLst>
            </p:cNvPr>
            <p:cNvGrpSpPr/>
            <p:nvPr/>
          </p:nvGrpSpPr>
          <p:grpSpPr>
            <a:xfrm>
              <a:off x="10770872" y="6201357"/>
              <a:ext cx="434873" cy="291435"/>
              <a:chOff x="109701" y="6219305"/>
              <a:chExt cx="672198" cy="241062"/>
            </a:xfrm>
          </p:grpSpPr>
          <p:cxnSp>
            <p:nvCxnSpPr>
              <p:cNvPr id="20" name="Straight Connector 19">
                <a:extLst>
                  <a:ext uri="{FF2B5EF4-FFF2-40B4-BE49-F238E27FC236}">
                    <a16:creationId xmlns:a16="http://schemas.microsoft.com/office/drawing/2014/main" id="{AEE610D9-284D-C2C1-CF36-5E756BAB9605}"/>
                  </a:ext>
                </a:extLst>
              </p:cNvPr>
              <p:cNvCxnSpPr>
                <a:cxnSpLocks/>
              </p:cNvCxnSpPr>
              <p:nvPr/>
            </p:nvCxnSpPr>
            <p:spPr>
              <a:xfrm flipH="1">
                <a:off x="109701" y="6219305"/>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A3967811-D7CF-DD08-522C-9B2E5A79430B}"/>
                  </a:ext>
                </a:extLst>
              </p:cNvPr>
              <p:cNvCxnSpPr>
                <a:cxnSpLocks/>
              </p:cNvCxnSpPr>
              <p:nvPr/>
            </p:nvCxnSpPr>
            <p:spPr>
              <a:xfrm flipH="1">
                <a:off x="109703" y="6460367"/>
                <a:ext cx="672196" cy="0"/>
              </a:xfrm>
              <a:prstGeom prst="line">
                <a:avLst/>
              </a:prstGeom>
            </p:spPr>
            <p:style>
              <a:lnRef idx="2">
                <a:schemeClr val="dk1"/>
              </a:lnRef>
              <a:fillRef idx="0">
                <a:schemeClr val="dk1"/>
              </a:fillRef>
              <a:effectRef idx="1">
                <a:schemeClr val="dk1"/>
              </a:effectRef>
              <a:fontRef idx="minor">
                <a:schemeClr val="tx1"/>
              </a:fontRef>
            </p:style>
          </p:cxnSp>
        </p:grpSp>
      </p:grpSp>
      <p:sp>
        <p:nvSpPr>
          <p:cNvPr id="42" name="Rectangle 41">
            <a:extLst>
              <a:ext uri="{FF2B5EF4-FFF2-40B4-BE49-F238E27FC236}">
                <a16:creationId xmlns:a16="http://schemas.microsoft.com/office/drawing/2014/main" id="{73440B22-8A41-4772-3968-2A14042E6146}"/>
              </a:ext>
            </a:extLst>
          </p:cNvPr>
          <p:cNvSpPr/>
          <p:nvPr/>
        </p:nvSpPr>
        <p:spPr>
          <a:xfrm>
            <a:off x="4842880" y="5951107"/>
            <a:ext cx="1849670" cy="84390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689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8DD6-600B-8B50-7A9A-4C82A139D462}"/>
              </a:ext>
            </a:extLst>
          </p:cNvPr>
          <p:cNvSpPr>
            <a:spLocks noGrp="1"/>
          </p:cNvSpPr>
          <p:nvPr>
            <p:ph type="title"/>
          </p:nvPr>
        </p:nvSpPr>
        <p:spPr>
          <a:xfrm>
            <a:off x="838200" y="77128"/>
            <a:ext cx="10515600" cy="774451"/>
          </a:xfrm>
        </p:spPr>
        <p:txBody>
          <a:bodyPr>
            <a:normAutofit/>
          </a:bodyPr>
          <a:lstStyle/>
          <a:p>
            <a:pPr algn="ctr"/>
            <a:r>
              <a:rPr lang="en-US" b="1" dirty="0"/>
              <a:t>Level Two TSPC Clock Divider</a:t>
            </a:r>
          </a:p>
        </p:txBody>
      </p:sp>
      <p:pic>
        <p:nvPicPr>
          <p:cNvPr id="7" name="Picture 6">
            <a:extLst>
              <a:ext uri="{FF2B5EF4-FFF2-40B4-BE49-F238E27FC236}">
                <a16:creationId xmlns:a16="http://schemas.microsoft.com/office/drawing/2014/main" id="{37166BB4-73BF-B4CD-EE51-18CD746D8FFD}"/>
              </a:ext>
            </a:extLst>
          </p:cNvPr>
          <p:cNvPicPr>
            <a:picLocks noChangeAspect="1"/>
          </p:cNvPicPr>
          <p:nvPr/>
        </p:nvPicPr>
        <p:blipFill>
          <a:blip r:embed="rId2"/>
          <a:stretch>
            <a:fillRect/>
          </a:stretch>
        </p:blipFill>
        <p:spPr>
          <a:xfrm>
            <a:off x="6252733" y="1782784"/>
            <a:ext cx="5830202" cy="2855844"/>
          </a:xfrm>
          <a:prstGeom prst="rect">
            <a:avLst/>
          </a:prstGeom>
        </p:spPr>
      </p:pic>
      <p:sp>
        <p:nvSpPr>
          <p:cNvPr id="3" name="TextBox 2">
            <a:extLst>
              <a:ext uri="{FF2B5EF4-FFF2-40B4-BE49-F238E27FC236}">
                <a16:creationId xmlns:a16="http://schemas.microsoft.com/office/drawing/2014/main" id="{37F535B5-ADA3-3A59-C171-70F7FF3446FC}"/>
              </a:ext>
            </a:extLst>
          </p:cNvPr>
          <p:cNvSpPr txBox="1"/>
          <p:nvPr/>
        </p:nvSpPr>
        <p:spPr>
          <a:xfrm>
            <a:off x="188007" y="771773"/>
            <a:ext cx="11559133"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Divide by two circuit used from 5.12 GHz </a:t>
            </a:r>
            <a:r>
              <a:rPr lang="en-US" sz="2400" dirty="0">
                <a:sym typeface="Wingdings" panose="05000000000000000000" pitchFamily="2" charset="2"/>
              </a:rPr>
              <a:t> 1.2 GHz</a:t>
            </a:r>
          </a:p>
          <a:p>
            <a:pPr marL="285750" indent="-285750">
              <a:buFont typeface="Arial" panose="020B0604020202020204" pitchFamily="34" charset="0"/>
              <a:buChar char="•"/>
            </a:pPr>
            <a:r>
              <a:rPr lang="en-US" sz="2400" dirty="0">
                <a:sym typeface="Wingdings" panose="05000000000000000000" pitchFamily="2" charset="2"/>
              </a:rPr>
              <a:t>Standard True Single-Phase Clock (TSPC) Divider is s</a:t>
            </a:r>
            <a:r>
              <a:rPr lang="en-US" sz="2400" dirty="0"/>
              <a:t>maller and lower power than CML divider</a:t>
            </a:r>
          </a:p>
        </p:txBody>
      </p:sp>
      <p:sp>
        <p:nvSpPr>
          <p:cNvPr id="6" name="TextBox 5">
            <a:extLst>
              <a:ext uri="{FF2B5EF4-FFF2-40B4-BE49-F238E27FC236}">
                <a16:creationId xmlns:a16="http://schemas.microsoft.com/office/drawing/2014/main" id="{56CFC6F1-1655-505E-696F-58D1F27E4F7D}"/>
              </a:ext>
            </a:extLst>
          </p:cNvPr>
          <p:cNvSpPr txBox="1"/>
          <p:nvPr/>
        </p:nvSpPr>
        <p:spPr>
          <a:xfrm>
            <a:off x="432603" y="4969941"/>
            <a:ext cx="11069939" cy="954107"/>
          </a:xfrm>
          <a:prstGeom prst="rect">
            <a:avLst/>
          </a:prstGeom>
          <a:noFill/>
        </p:spPr>
        <p:txBody>
          <a:bodyPr wrap="square" rtlCol="0">
            <a:spAutoFit/>
          </a:bodyPr>
          <a:lstStyle/>
          <a:p>
            <a:pPr algn="ctr"/>
            <a:r>
              <a:rPr lang="en-US" sz="2800" dirty="0">
                <a:solidFill>
                  <a:srgbClr val="00B050"/>
                </a:solidFill>
              </a:rPr>
              <a:t>TSPC divider balances speed, power consumption, and layout area for middle frequencies</a:t>
            </a:r>
          </a:p>
        </p:txBody>
      </p:sp>
      <p:pic>
        <p:nvPicPr>
          <p:cNvPr id="9" name="Picture 8">
            <a:extLst>
              <a:ext uri="{FF2B5EF4-FFF2-40B4-BE49-F238E27FC236}">
                <a16:creationId xmlns:a16="http://schemas.microsoft.com/office/drawing/2014/main" id="{06E91E56-A9E1-3929-5226-1FB637A7656D}"/>
              </a:ext>
            </a:extLst>
          </p:cNvPr>
          <p:cNvPicPr>
            <a:picLocks noChangeAspect="1"/>
          </p:cNvPicPr>
          <p:nvPr/>
        </p:nvPicPr>
        <p:blipFill>
          <a:blip r:embed="rId3"/>
          <a:srcRect l="2237"/>
          <a:stretch>
            <a:fillRect/>
          </a:stretch>
        </p:blipFill>
        <p:spPr>
          <a:xfrm>
            <a:off x="188007" y="1892861"/>
            <a:ext cx="5959596" cy="3183082"/>
          </a:xfrm>
          <a:prstGeom prst="rect">
            <a:avLst/>
          </a:prstGeom>
        </p:spPr>
      </p:pic>
      <p:sp>
        <p:nvSpPr>
          <p:cNvPr id="10" name="Slide Number Placeholder 9">
            <a:extLst>
              <a:ext uri="{FF2B5EF4-FFF2-40B4-BE49-F238E27FC236}">
                <a16:creationId xmlns:a16="http://schemas.microsoft.com/office/drawing/2014/main" id="{8E316C6C-52E1-8CD7-15F4-4CF75812539B}"/>
              </a:ext>
            </a:extLst>
          </p:cNvPr>
          <p:cNvSpPr>
            <a:spLocks noGrp="1"/>
          </p:cNvSpPr>
          <p:nvPr>
            <p:ph type="sldNum" sz="quarter" idx="12"/>
          </p:nvPr>
        </p:nvSpPr>
        <p:spPr/>
        <p:txBody>
          <a:bodyPr/>
          <a:lstStyle/>
          <a:p>
            <a:fld id="{60B2883B-C040-4C2B-B427-B2FAF2BE559C}" type="slidenum">
              <a:rPr lang="en-US" smtClean="0"/>
              <a:t>14</a:t>
            </a:fld>
            <a:endParaRPr lang="en-US"/>
          </a:p>
        </p:txBody>
      </p:sp>
      <p:grpSp>
        <p:nvGrpSpPr>
          <p:cNvPr id="43" name="Group 42">
            <a:extLst>
              <a:ext uri="{FF2B5EF4-FFF2-40B4-BE49-F238E27FC236}">
                <a16:creationId xmlns:a16="http://schemas.microsoft.com/office/drawing/2014/main" id="{4E6D4903-EF59-EFDB-E68C-B0F7F8E5E42B}"/>
              </a:ext>
            </a:extLst>
          </p:cNvPr>
          <p:cNvGrpSpPr/>
          <p:nvPr/>
        </p:nvGrpSpPr>
        <p:grpSpPr>
          <a:xfrm>
            <a:off x="337374" y="6027594"/>
            <a:ext cx="10821838" cy="770289"/>
            <a:chOff x="383907" y="6030539"/>
            <a:chExt cx="10821838" cy="770289"/>
          </a:xfrm>
        </p:grpSpPr>
        <p:grpSp>
          <p:nvGrpSpPr>
            <p:cNvPr id="44" name="Group 43">
              <a:extLst>
                <a:ext uri="{FF2B5EF4-FFF2-40B4-BE49-F238E27FC236}">
                  <a16:creationId xmlns:a16="http://schemas.microsoft.com/office/drawing/2014/main" id="{167961B0-1238-3815-F8E1-C998E74E7106}"/>
                </a:ext>
              </a:extLst>
            </p:cNvPr>
            <p:cNvGrpSpPr/>
            <p:nvPr/>
          </p:nvGrpSpPr>
          <p:grpSpPr>
            <a:xfrm>
              <a:off x="818781" y="6030539"/>
              <a:ext cx="1645213" cy="690936"/>
              <a:chOff x="251285" y="6030539"/>
              <a:chExt cx="2052165" cy="690936"/>
            </a:xfrm>
          </p:grpSpPr>
          <p:sp>
            <p:nvSpPr>
              <p:cNvPr id="75" name="Rectangle 74">
                <a:extLst>
                  <a:ext uri="{FF2B5EF4-FFF2-40B4-BE49-F238E27FC236}">
                    <a16:creationId xmlns:a16="http://schemas.microsoft.com/office/drawing/2014/main" id="{96F5A469-0FEC-38AF-9C0E-78CBA59EDCC4}"/>
                  </a:ext>
                </a:extLst>
              </p:cNvPr>
              <p:cNvSpPr/>
              <p:nvPr/>
            </p:nvSpPr>
            <p:spPr>
              <a:xfrm>
                <a:off x="251285" y="6030539"/>
                <a:ext cx="2052165"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687DC068-8C36-0E00-BDC5-39F574CD6E3F}"/>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Buffer</a:t>
                </a:r>
              </a:p>
            </p:txBody>
          </p:sp>
        </p:grpSp>
        <p:grpSp>
          <p:nvGrpSpPr>
            <p:cNvPr id="45" name="Group 44">
              <a:extLst>
                <a:ext uri="{FF2B5EF4-FFF2-40B4-BE49-F238E27FC236}">
                  <a16:creationId xmlns:a16="http://schemas.microsoft.com/office/drawing/2014/main" id="{C299912C-0C4B-D6FB-9379-FFA8C3A20505}"/>
                </a:ext>
              </a:extLst>
            </p:cNvPr>
            <p:cNvGrpSpPr/>
            <p:nvPr/>
          </p:nvGrpSpPr>
          <p:grpSpPr>
            <a:xfrm>
              <a:off x="383907" y="6219316"/>
              <a:ext cx="434873" cy="302388"/>
              <a:chOff x="146583" y="6219316"/>
              <a:chExt cx="672198" cy="250122"/>
            </a:xfrm>
          </p:grpSpPr>
          <p:cxnSp>
            <p:nvCxnSpPr>
              <p:cNvPr id="73" name="Straight Connector 72">
                <a:extLst>
                  <a:ext uri="{FF2B5EF4-FFF2-40B4-BE49-F238E27FC236}">
                    <a16:creationId xmlns:a16="http://schemas.microsoft.com/office/drawing/2014/main" id="{352C8928-54C4-6B6A-54CA-2C371FAB2D90}"/>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A1114C52-632F-FDFF-2B7A-DF0C9E67BC48}"/>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46" name="Group 45">
              <a:extLst>
                <a:ext uri="{FF2B5EF4-FFF2-40B4-BE49-F238E27FC236}">
                  <a16:creationId xmlns:a16="http://schemas.microsoft.com/office/drawing/2014/main" id="{61DED26E-8186-C4BB-6E8D-08163A81B04A}"/>
                </a:ext>
              </a:extLst>
            </p:cNvPr>
            <p:cNvGrpSpPr/>
            <p:nvPr/>
          </p:nvGrpSpPr>
          <p:grpSpPr>
            <a:xfrm>
              <a:off x="2898866" y="6030539"/>
              <a:ext cx="1645213" cy="690936"/>
              <a:chOff x="251285" y="6030539"/>
              <a:chExt cx="2052166" cy="690936"/>
            </a:xfrm>
          </p:grpSpPr>
          <p:sp>
            <p:nvSpPr>
              <p:cNvPr id="71" name="Rectangle 70">
                <a:extLst>
                  <a:ext uri="{FF2B5EF4-FFF2-40B4-BE49-F238E27FC236}">
                    <a16:creationId xmlns:a16="http://schemas.microsoft.com/office/drawing/2014/main" id="{7718255B-01FA-0ADB-A334-87FBB2347B07}"/>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F79108F-9FAC-15EB-9D2F-0F2D1B55F2CB}"/>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Divider</a:t>
                </a:r>
              </a:p>
            </p:txBody>
          </p:sp>
        </p:grpSp>
        <p:grpSp>
          <p:nvGrpSpPr>
            <p:cNvPr id="47" name="Group 46">
              <a:extLst>
                <a:ext uri="{FF2B5EF4-FFF2-40B4-BE49-F238E27FC236}">
                  <a16:creationId xmlns:a16="http://schemas.microsoft.com/office/drawing/2014/main" id="{675C11EB-0C95-FF34-FE83-D3A58BF013BD}"/>
                </a:ext>
              </a:extLst>
            </p:cNvPr>
            <p:cNvGrpSpPr/>
            <p:nvPr/>
          </p:nvGrpSpPr>
          <p:grpSpPr>
            <a:xfrm>
              <a:off x="2463994" y="6205156"/>
              <a:ext cx="434873" cy="302388"/>
              <a:chOff x="146583" y="6219316"/>
              <a:chExt cx="672198" cy="250122"/>
            </a:xfrm>
          </p:grpSpPr>
          <p:cxnSp>
            <p:nvCxnSpPr>
              <p:cNvPr id="69" name="Straight Connector 68">
                <a:extLst>
                  <a:ext uri="{FF2B5EF4-FFF2-40B4-BE49-F238E27FC236}">
                    <a16:creationId xmlns:a16="http://schemas.microsoft.com/office/drawing/2014/main" id="{3DEF757B-A287-D450-5A4F-8C7C2C54E8E8}"/>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99DC8E9B-7157-C149-2C71-83E04F26FE45}"/>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48" name="Group 47">
              <a:extLst>
                <a:ext uri="{FF2B5EF4-FFF2-40B4-BE49-F238E27FC236}">
                  <a16:creationId xmlns:a16="http://schemas.microsoft.com/office/drawing/2014/main" id="{908A1079-4C42-D468-94B0-02A766F8F967}"/>
                </a:ext>
              </a:extLst>
            </p:cNvPr>
            <p:cNvGrpSpPr/>
            <p:nvPr/>
          </p:nvGrpSpPr>
          <p:grpSpPr>
            <a:xfrm>
              <a:off x="4544078" y="6205156"/>
              <a:ext cx="434873" cy="302388"/>
              <a:chOff x="146583" y="6219316"/>
              <a:chExt cx="672198" cy="250122"/>
            </a:xfrm>
          </p:grpSpPr>
          <p:cxnSp>
            <p:nvCxnSpPr>
              <p:cNvPr id="67" name="Straight Connector 66">
                <a:extLst>
                  <a:ext uri="{FF2B5EF4-FFF2-40B4-BE49-F238E27FC236}">
                    <a16:creationId xmlns:a16="http://schemas.microsoft.com/office/drawing/2014/main" id="{255C2EE8-03AB-DE7E-015E-7EB0C2DDD94A}"/>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8F6964F0-DFA4-751C-E8CF-4B957FECB360}"/>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69BD2B5E-284E-4B17-912E-6853F6197D85}"/>
                </a:ext>
              </a:extLst>
            </p:cNvPr>
            <p:cNvGrpSpPr/>
            <p:nvPr/>
          </p:nvGrpSpPr>
          <p:grpSpPr>
            <a:xfrm>
              <a:off x="4978946" y="6030539"/>
              <a:ext cx="1645217" cy="707886"/>
              <a:chOff x="251280" y="6030539"/>
              <a:chExt cx="2052171" cy="707886"/>
            </a:xfrm>
          </p:grpSpPr>
          <p:sp>
            <p:nvSpPr>
              <p:cNvPr id="65" name="Rectangle 64">
                <a:extLst>
                  <a:ext uri="{FF2B5EF4-FFF2-40B4-BE49-F238E27FC236}">
                    <a16:creationId xmlns:a16="http://schemas.microsoft.com/office/drawing/2014/main" id="{B1E7893A-2A80-4318-FB99-7994A5F90E5F}"/>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3648B55-D5AB-0CA1-F7F4-557952070CD5}"/>
                  </a:ext>
                </a:extLst>
              </p:cNvPr>
              <p:cNvSpPr txBox="1"/>
              <p:nvPr/>
            </p:nvSpPr>
            <p:spPr>
              <a:xfrm>
                <a:off x="251280" y="6030539"/>
                <a:ext cx="2052166" cy="707886"/>
              </a:xfrm>
              <a:prstGeom prst="rect">
                <a:avLst/>
              </a:prstGeom>
              <a:noFill/>
            </p:spPr>
            <p:txBody>
              <a:bodyPr wrap="square" rtlCol="0">
                <a:spAutoFit/>
              </a:bodyPr>
              <a:lstStyle/>
              <a:p>
                <a:pPr algn="ctr"/>
                <a:r>
                  <a:rPr lang="en-US" sz="2000" dirty="0"/>
                  <a:t>CML</a:t>
                </a:r>
                <a:r>
                  <a:rPr lang="en-US" sz="2000" dirty="0">
                    <a:sym typeface="Wingdings" panose="05000000000000000000" pitchFamily="2" charset="2"/>
                  </a:rPr>
                  <a:t></a:t>
                </a:r>
                <a:r>
                  <a:rPr lang="en-US" sz="2000" dirty="0"/>
                  <a:t> CMOS</a:t>
                </a:r>
              </a:p>
            </p:txBody>
          </p:sp>
        </p:grpSp>
        <p:grpSp>
          <p:nvGrpSpPr>
            <p:cNvPr id="50" name="Group 49">
              <a:extLst>
                <a:ext uri="{FF2B5EF4-FFF2-40B4-BE49-F238E27FC236}">
                  <a16:creationId xmlns:a16="http://schemas.microsoft.com/office/drawing/2014/main" id="{7E2D07E0-5166-0715-8AA8-D28409081EE4}"/>
                </a:ext>
              </a:extLst>
            </p:cNvPr>
            <p:cNvGrpSpPr/>
            <p:nvPr/>
          </p:nvGrpSpPr>
          <p:grpSpPr>
            <a:xfrm>
              <a:off x="7059033" y="6039014"/>
              <a:ext cx="1645213" cy="761814"/>
              <a:chOff x="251285" y="6030539"/>
              <a:chExt cx="2052166" cy="761814"/>
            </a:xfrm>
          </p:grpSpPr>
          <p:sp>
            <p:nvSpPr>
              <p:cNvPr id="63" name="Rectangle 62">
                <a:extLst>
                  <a:ext uri="{FF2B5EF4-FFF2-40B4-BE49-F238E27FC236}">
                    <a16:creationId xmlns:a16="http://schemas.microsoft.com/office/drawing/2014/main" id="{ECF5B36E-88A4-2B80-2318-C5FC2F2191C2}"/>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6291D3-2A81-5E71-3A48-56D2F664FF09}"/>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Two Divider x3</a:t>
                </a:r>
              </a:p>
            </p:txBody>
          </p:sp>
        </p:grpSp>
        <p:grpSp>
          <p:nvGrpSpPr>
            <p:cNvPr id="51" name="Group 50">
              <a:extLst>
                <a:ext uri="{FF2B5EF4-FFF2-40B4-BE49-F238E27FC236}">
                  <a16:creationId xmlns:a16="http://schemas.microsoft.com/office/drawing/2014/main" id="{8F716E74-D53B-2126-ED59-1CC6845AD24C}"/>
                </a:ext>
              </a:extLst>
            </p:cNvPr>
            <p:cNvGrpSpPr/>
            <p:nvPr/>
          </p:nvGrpSpPr>
          <p:grpSpPr>
            <a:xfrm>
              <a:off x="6624160" y="6205156"/>
              <a:ext cx="434873" cy="302388"/>
              <a:chOff x="146583" y="6219316"/>
              <a:chExt cx="672198" cy="250122"/>
            </a:xfrm>
          </p:grpSpPr>
          <p:cxnSp>
            <p:nvCxnSpPr>
              <p:cNvPr id="61" name="Straight Connector 60">
                <a:extLst>
                  <a:ext uri="{FF2B5EF4-FFF2-40B4-BE49-F238E27FC236}">
                    <a16:creationId xmlns:a16="http://schemas.microsoft.com/office/drawing/2014/main" id="{F549AF1B-EA58-53DD-A787-840274FBD320}"/>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9169C50D-6262-2B44-4129-10BB70747065}"/>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2" name="Group 51">
              <a:extLst>
                <a:ext uri="{FF2B5EF4-FFF2-40B4-BE49-F238E27FC236}">
                  <a16:creationId xmlns:a16="http://schemas.microsoft.com/office/drawing/2014/main" id="{3003DECA-036A-C6AE-A7C0-479B0D6C2230}"/>
                </a:ext>
              </a:extLst>
            </p:cNvPr>
            <p:cNvGrpSpPr/>
            <p:nvPr/>
          </p:nvGrpSpPr>
          <p:grpSpPr>
            <a:xfrm>
              <a:off x="8690788" y="6201365"/>
              <a:ext cx="434873" cy="302388"/>
              <a:chOff x="146583" y="6219316"/>
              <a:chExt cx="672198" cy="250122"/>
            </a:xfrm>
          </p:grpSpPr>
          <p:cxnSp>
            <p:nvCxnSpPr>
              <p:cNvPr id="59" name="Straight Connector 58">
                <a:extLst>
                  <a:ext uri="{FF2B5EF4-FFF2-40B4-BE49-F238E27FC236}">
                    <a16:creationId xmlns:a16="http://schemas.microsoft.com/office/drawing/2014/main" id="{C7F76932-47F8-6DB3-64E1-AB2F1940DC8E}"/>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F0204968-3368-2195-CE36-B201EBDE19A1}"/>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249DD8EA-607C-7B50-A3F2-2BFED0C30F2A}"/>
                </a:ext>
              </a:extLst>
            </p:cNvPr>
            <p:cNvGrpSpPr/>
            <p:nvPr/>
          </p:nvGrpSpPr>
          <p:grpSpPr>
            <a:xfrm>
              <a:off x="9125660" y="6049028"/>
              <a:ext cx="1645213" cy="707886"/>
              <a:chOff x="245896" y="6084467"/>
              <a:chExt cx="2052166" cy="707886"/>
            </a:xfrm>
          </p:grpSpPr>
          <p:sp>
            <p:nvSpPr>
              <p:cNvPr id="57" name="Rectangle 56">
                <a:extLst>
                  <a:ext uri="{FF2B5EF4-FFF2-40B4-BE49-F238E27FC236}">
                    <a16:creationId xmlns:a16="http://schemas.microsoft.com/office/drawing/2014/main" id="{37EBD96D-C7A1-3B6A-72D9-BDA07D87C878}"/>
                  </a:ext>
                </a:extLst>
              </p:cNvPr>
              <p:cNvSpPr/>
              <p:nvPr/>
            </p:nvSpPr>
            <p:spPr>
              <a:xfrm>
                <a:off x="245896" y="6092942"/>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E9EA1B1-53D5-EC9A-683F-FAC61DDDD358}"/>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Three Divider x2</a:t>
                </a:r>
              </a:p>
            </p:txBody>
          </p:sp>
        </p:grpSp>
        <p:grpSp>
          <p:nvGrpSpPr>
            <p:cNvPr id="54" name="Group 53">
              <a:extLst>
                <a:ext uri="{FF2B5EF4-FFF2-40B4-BE49-F238E27FC236}">
                  <a16:creationId xmlns:a16="http://schemas.microsoft.com/office/drawing/2014/main" id="{75B73292-A774-66A3-605C-6B6A58643B72}"/>
                </a:ext>
              </a:extLst>
            </p:cNvPr>
            <p:cNvGrpSpPr/>
            <p:nvPr/>
          </p:nvGrpSpPr>
          <p:grpSpPr>
            <a:xfrm>
              <a:off x="10770872" y="6201357"/>
              <a:ext cx="434873" cy="291435"/>
              <a:chOff x="109701" y="6219305"/>
              <a:chExt cx="672198" cy="241062"/>
            </a:xfrm>
          </p:grpSpPr>
          <p:cxnSp>
            <p:nvCxnSpPr>
              <p:cNvPr id="55" name="Straight Connector 54">
                <a:extLst>
                  <a:ext uri="{FF2B5EF4-FFF2-40B4-BE49-F238E27FC236}">
                    <a16:creationId xmlns:a16="http://schemas.microsoft.com/office/drawing/2014/main" id="{EC070EDB-4F2C-8EB7-DBF2-29B89FB41DD7}"/>
                  </a:ext>
                </a:extLst>
              </p:cNvPr>
              <p:cNvCxnSpPr>
                <a:cxnSpLocks/>
              </p:cNvCxnSpPr>
              <p:nvPr/>
            </p:nvCxnSpPr>
            <p:spPr>
              <a:xfrm flipH="1">
                <a:off x="109701" y="6219305"/>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F8C1B8BD-8CD1-9CFA-892A-5C4E1D148414}"/>
                  </a:ext>
                </a:extLst>
              </p:cNvPr>
              <p:cNvCxnSpPr>
                <a:cxnSpLocks/>
              </p:cNvCxnSpPr>
              <p:nvPr/>
            </p:nvCxnSpPr>
            <p:spPr>
              <a:xfrm flipH="1">
                <a:off x="109703" y="6460367"/>
                <a:ext cx="672196" cy="0"/>
              </a:xfrm>
              <a:prstGeom prst="line">
                <a:avLst/>
              </a:prstGeom>
            </p:spPr>
            <p:style>
              <a:lnRef idx="2">
                <a:schemeClr val="dk1"/>
              </a:lnRef>
              <a:fillRef idx="0">
                <a:schemeClr val="dk1"/>
              </a:fillRef>
              <a:effectRef idx="1">
                <a:schemeClr val="dk1"/>
              </a:effectRef>
              <a:fontRef idx="minor">
                <a:schemeClr val="tx1"/>
              </a:fontRef>
            </p:style>
          </p:cxnSp>
        </p:grpSp>
      </p:grpSp>
      <p:sp>
        <p:nvSpPr>
          <p:cNvPr id="77" name="Rectangle 76">
            <a:extLst>
              <a:ext uri="{FF2B5EF4-FFF2-40B4-BE49-F238E27FC236}">
                <a16:creationId xmlns:a16="http://schemas.microsoft.com/office/drawing/2014/main" id="{E6AC4F5A-A24A-6ABC-ED89-2ADE78487118}"/>
              </a:ext>
            </a:extLst>
          </p:cNvPr>
          <p:cNvSpPr/>
          <p:nvPr/>
        </p:nvSpPr>
        <p:spPr>
          <a:xfrm>
            <a:off x="6907426" y="5936963"/>
            <a:ext cx="1849670" cy="84390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60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43003-A7B8-E19D-5889-D54340FBB8E6}"/>
              </a:ext>
            </a:extLst>
          </p:cNvPr>
          <p:cNvSpPr>
            <a:spLocks noGrp="1"/>
          </p:cNvSpPr>
          <p:nvPr>
            <p:ph type="title"/>
          </p:nvPr>
        </p:nvSpPr>
        <p:spPr>
          <a:xfrm>
            <a:off x="383908" y="0"/>
            <a:ext cx="11566113" cy="670095"/>
          </a:xfrm>
        </p:spPr>
        <p:txBody>
          <a:bodyPr vert="horz" lIns="91440" tIns="45720" rIns="91440" bIns="45720" rtlCol="0" anchor="b">
            <a:normAutofit/>
          </a:bodyPr>
          <a:lstStyle/>
          <a:p>
            <a:pPr algn="ctr"/>
            <a:r>
              <a:rPr lang="en-US" sz="4000" b="1" kern="1200" dirty="0">
                <a:solidFill>
                  <a:schemeClr val="tx1"/>
                </a:solidFill>
                <a:latin typeface="+mj-lt"/>
                <a:ea typeface="+mj-ea"/>
                <a:cs typeface="+mj-cs"/>
              </a:rPr>
              <a:t>Level Three Clock Divider</a:t>
            </a:r>
          </a:p>
        </p:txBody>
      </p:sp>
      <p:pic>
        <p:nvPicPr>
          <p:cNvPr id="12" name="Picture 11">
            <a:extLst>
              <a:ext uri="{FF2B5EF4-FFF2-40B4-BE49-F238E27FC236}">
                <a16:creationId xmlns:a16="http://schemas.microsoft.com/office/drawing/2014/main" id="{2EDEE53F-58EA-17A0-2873-C6B812F1225D}"/>
              </a:ext>
            </a:extLst>
          </p:cNvPr>
          <p:cNvPicPr>
            <a:picLocks noChangeAspect="1"/>
          </p:cNvPicPr>
          <p:nvPr/>
        </p:nvPicPr>
        <p:blipFill>
          <a:blip r:embed="rId2"/>
          <a:srcRect l="1489" r="4443" b="-2"/>
          <a:stretch>
            <a:fillRect/>
          </a:stretch>
        </p:blipFill>
        <p:spPr>
          <a:xfrm>
            <a:off x="5233092" y="1675237"/>
            <a:ext cx="6973833" cy="2687504"/>
          </a:xfrm>
          <a:prstGeom prst="rect">
            <a:avLst/>
          </a:prstGeom>
        </p:spPr>
      </p:pic>
      <p:sp>
        <p:nvSpPr>
          <p:cNvPr id="8" name="TextBox 7">
            <a:extLst>
              <a:ext uri="{FF2B5EF4-FFF2-40B4-BE49-F238E27FC236}">
                <a16:creationId xmlns:a16="http://schemas.microsoft.com/office/drawing/2014/main" id="{1FF90DC3-5DA9-01E4-15A0-0CFB34E93031}"/>
              </a:ext>
            </a:extLst>
          </p:cNvPr>
          <p:cNvSpPr txBox="1"/>
          <p:nvPr/>
        </p:nvSpPr>
        <p:spPr>
          <a:xfrm>
            <a:off x="439456" y="762498"/>
            <a:ext cx="11615268" cy="912739"/>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800" dirty="0"/>
              <a:t>Divide by two from 1.2 GHz </a:t>
            </a:r>
            <a:r>
              <a:rPr lang="en-US" sz="2800" dirty="0">
                <a:sym typeface="Wingdings" panose="05000000000000000000" pitchFamily="2" charset="2"/>
              </a:rPr>
              <a:t> 20 MHz using single flip-flop topology</a:t>
            </a:r>
          </a:p>
          <a:p>
            <a:pPr marL="342900" indent="-228600">
              <a:lnSpc>
                <a:spcPct val="90000"/>
              </a:lnSpc>
              <a:spcAft>
                <a:spcPts val="600"/>
              </a:spcAft>
              <a:buFont typeface="Arial" panose="020B0604020202020204" pitchFamily="34" charset="0"/>
              <a:buChar char="•"/>
            </a:pPr>
            <a:r>
              <a:rPr lang="en-US" sz="2800" dirty="0">
                <a:sym typeface="Wingdings" panose="05000000000000000000" pitchFamily="2" charset="2"/>
              </a:rPr>
              <a:t>Is the final division stage before the phase-frequency detector</a:t>
            </a:r>
          </a:p>
        </p:txBody>
      </p:sp>
      <p:sp>
        <p:nvSpPr>
          <p:cNvPr id="4" name="TextBox 3">
            <a:extLst>
              <a:ext uri="{FF2B5EF4-FFF2-40B4-BE49-F238E27FC236}">
                <a16:creationId xmlns:a16="http://schemas.microsoft.com/office/drawing/2014/main" id="{42556EF6-8A87-899D-2563-55F80F65DCE9}"/>
              </a:ext>
            </a:extLst>
          </p:cNvPr>
          <p:cNvSpPr txBox="1"/>
          <p:nvPr/>
        </p:nvSpPr>
        <p:spPr>
          <a:xfrm>
            <a:off x="346319" y="5058423"/>
            <a:ext cx="11496311" cy="523220"/>
          </a:xfrm>
          <a:prstGeom prst="rect">
            <a:avLst/>
          </a:prstGeom>
          <a:noFill/>
        </p:spPr>
        <p:txBody>
          <a:bodyPr wrap="square" rtlCol="0">
            <a:spAutoFit/>
          </a:bodyPr>
          <a:lstStyle/>
          <a:p>
            <a:pPr algn="ctr"/>
            <a:r>
              <a:rPr lang="en-US" sz="2800" dirty="0">
                <a:solidFill>
                  <a:srgbClr val="00B050"/>
                </a:solidFill>
              </a:rPr>
              <a:t>Simple low-power single-FF divider for the slower final division stages</a:t>
            </a:r>
          </a:p>
        </p:txBody>
      </p:sp>
      <p:pic>
        <p:nvPicPr>
          <p:cNvPr id="9" name="Picture 8">
            <a:extLst>
              <a:ext uri="{FF2B5EF4-FFF2-40B4-BE49-F238E27FC236}">
                <a16:creationId xmlns:a16="http://schemas.microsoft.com/office/drawing/2014/main" id="{54EB7659-1E1B-74FD-A421-70C3A8191D9C}"/>
              </a:ext>
            </a:extLst>
          </p:cNvPr>
          <p:cNvPicPr>
            <a:picLocks noChangeAspect="1"/>
          </p:cNvPicPr>
          <p:nvPr/>
        </p:nvPicPr>
        <p:blipFill>
          <a:blip r:embed="rId3"/>
          <a:srcRect l="3525" t="9058" r="2113" b="1988"/>
          <a:stretch>
            <a:fillRect/>
          </a:stretch>
        </p:blipFill>
        <p:spPr>
          <a:xfrm>
            <a:off x="75692" y="1811436"/>
            <a:ext cx="5081707" cy="2900081"/>
          </a:xfrm>
          <a:prstGeom prst="rect">
            <a:avLst/>
          </a:prstGeom>
        </p:spPr>
      </p:pic>
      <p:sp>
        <p:nvSpPr>
          <p:cNvPr id="7" name="Slide Number Placeholder 6">
            <a:extLst>
              <a:ext uri="{FF2B5EF4-FFF2-40B4-BE49-F238E27FC236}">
                <a16:creationId xmlns:a16="http://schemas.microsoft.com/office/drawing/2014/main" id="{B3C13C28-10A0-74A5-25AE-305A55141FB5}"/>
              </a:ext>
            </a:extLst>
          </p:cNvPr>
          <p:cNvSpPr>
            <a:spLocks noGrp="1"/>
          </p:cNvSpPr>
          <p:nvPr>
            <p:ph type="sldNum" sz="quarter" idx="12"/>
          </p:nvPr>
        </p:nvSpPr>
        <p:spPr/>
        <p:txBody>
          <a:bodyPr/>
          <a:lstStyle/>
          <a:p>
            <a:fld id="{60B2883B-C040-4C2B-B427-B2FAF2BE559C}" type="slidenum">
              <a:rPr lang="en-US" smtClean="0"/>
              <a:t>15</a:t>
            </a:fld>
            <a:endParaRPr lang="en-US"/>
          </a:p>
        </p:txBody>
      </p:sp>
      <p:grpSp>
        <p:nvGrpSpPr>
          <p:cNvPr id="44" name="Group 43">
            <a:extLst>
              <a:ext uri="{FF2B5EF4-FFF2-40B4-BE49-F238E27FC236}">
                <a16:creationId xmlns:a16="http://schemas.microsoft.com/office/drawing/2014/main" id="{C5F8A8D0-EC54-A6CD-A32B-E61D33063709}"/>
              </a:ext>
            </a:extLst>
          </p:cNvPr>
          <p:cNvGrpSpPr/>
          <p:nvPr/>
        </p:nvGrpSpPr>
        <p:grpSpPr>
          <a:xfrm>
            <a:off x="337374" y="6027594"/>
            <a:ext cx="10821838" cy="770289"/>
            <a:chOff x="383907" y="6030539"/>
            <a:chExt cx="10821838" cy="770289"/>
          </a:xfrm>
        </p:grpSpPr>
        <p:grpSp>
          <p:nvGrpSpPr>
            <p:cNvPr id="45" name="Group 44">
              <a:extLst>
                <a:ext uri="{FF2B5EF4-FFF2-40B4-BE49-F238E27FC236}">
                  <a16:creationId xmlns:a16="http://schemas.microsoft.com/office/drawing/2014/main" id="{1E214C98-B7C4-C48F-59A1-236233AD5B20}"/>
                </a:ext>
              </a:extLst>
            </p:cNvPr>
            <p:cNvGrpSpPr/>
            <p:nvPr/>
          </p:nvGrpSpPr>
          <p:grpSpPr>
            <a:xfrm>
              <a:off x="818781" y="6030539"/>
              <a:ext cx="1645213" cy="690936"/>
              <a:chOff x="251285" y="6030539"/>
              <a:chExt cx="2052165" cy="690936"/>
            </a:xfrm>
          </p:grpSpPr>
          <p:sp>
            <p:nvSpPr>
              <p:cNvPr id="76" name="Rectangle 75">
                <a:extLst>
                  <a:ext uri="{FF2B5EF4-FFF2-40B4-BE49-F238E27FC236}">
                    <a16:creationId xmlns:a16="http://schemas.microsoft.com/office/drawing/2014/main" id="{BB6627A5-4D22-6AB8-3ABB-FE7B98DCE503}"/>
                  </a:ext>
                </a:extLst>
              </p:cNvPr>
              <p:cNvSpPr/>
              <p:nvPr/>
            </p:nvSpPr>
            <p:spPr>
              <a:xfrm>
                <a:off x="251285" y="6030539"/>
                <a:ext cx="2052165"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27D8E92F-2960-7F61-2C76-2AE20766FEC8}"/>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Buffer</a:t>
                </a:r>
              </a:p>
            </p:txBody>
          </p:sp>
        </p:grpSp>
        <p:grpSp>
          <p:nvGrpSpPr>
            <p:cNvPr id="46" name="Group 45">
              <a:extLst>
                <a:ext uri="{FF2B5EF4-FFF2-40B4-BE49-F238E27FC236}">
                  <a16:creationId xmlns:a16="http://schemas.microsoft.com/office/drawing/2014/main" id="{4B90051B-3A86-6A89-068D-67A0AFCC9FC9}"/>
                </a:ext>
              </a:extLst>
            </p:cNvPr>
            <p:cNvGrpSpPr/>
            <p:nvPr/>
          </p:nvGrpSpPr>
          <p:grpSpPr>
            <a:xfrm>
              <a:off x="383907" y="6219316"/>
              <a:ext cx="434873" cy="302388"/>
              <a:chOff x="146583" y="6219316"/>
              <a:chExt cx="672198" cy="250122"/>
            </a:xfrm>
          </p:grpSpPr>
          <p:cxnSp>
            <p:nvCxnSpPr>
              <p:cNvPr id="74" name="Straight Connector 73">
                <a:extLst>
                  <a:ext uri="{FF2B5EF4-FFF2-40B4-BE49-F238E27FC236}">
                    <a16:creationId xmlns:a16="http://schemas.microsoft.com/office/drawing/2014/main" id="{704A916E-751F-5985-BAD9-039EFC634917}"/>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29C865E2-CBCF-B121-9725-4BF889ACA225}"/>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47" name="Group 46">
              <a:extLst>
                <a:ext uri="{FF2B5EF4-FFF2-40B4-BE49-F238E27FC236}">
                  <a16:creationId xmlns:a16="http://schemas.microsoft.com/office/drawing/2014/main" id="{6488E0B1-C22C-8AB1-2955-5B2BEB0798F4}"/>
                </a:ext>
              </a:extLst>
            </p:cNvPr>
            <p:cNvGrpSpPr/>
            <p:nvPr/>
          </p:nvGrpSpPr>
          <p:grpSpPr>
            <a:xfrm>
              <a:off x="2898866" y="6030539"/>
              <a:ext cx="1645213" cy="690936"/>
              <a:chOff x="251285" y="6030539"/>
              <a:chExt cx="2052166" cy="690936"/>
            </a:xfrm>
          </p:grpSpPr>
          <p:sp>
            <p:nvSpPr>
              <p:cNvPr id="72" name="Rectangle 71">
                <a:extLst>
                  <a:ext uri="{FF2B5EF4-FFF2-40B4-BE49-F238E27FC236}">
                    <a16:creationId xmlns:a16="http://schemas.microsoft.com/office/drawing/2014/main" id="{4EA53FE2-8D36-1BDE-854A-4D7CC629D1BF}"/>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4F61BA10-E680-73F4-40BB-C3509E478602}"/>
                  </a:ext>
                </a:extLst>
              </p:cNvPr>
              <p:cNvSpPr txBox="1"/>
              <p:nvPr/>
            </p:nvSpPr>
            <p:spPr>
              <a:xfrm>
                <a:off x="307127" y="6121594"/>
                <a:ext cx="1884641" cy="400110"/>
              </a:xfrm>
              <a:prstGeom prst="rect">
                <a:avLst/>
              </a:prstGeom>
              <a:noFill/>
            </p:spPr>
            <p:txBody>
              <a:bodyPr wrap="square" rtlCol="0">
                <a:spAutoFit/>
              </a:bodyPr>
              <a:lstStyle/>
              <a:p>
                <a:pPr algn="ctr"/>
                <a:r>
                  <a:rPr lang="en-US" sz="2000" dirty="0"/>
                  <a:t>CML Divider</a:t>
                </a:r>
              </a:p>
            </p:txBody>
          </p:sp>
        </p:grpSp>
        <p:grpSp>
          <p:nvGrpSpPr>
            <p:cNvPr id="48" name="Group 47">
              <a:extLst>
                <a:ext uri="{FF2B5EF4-FFF2-40B4-BE49-F238E27FC236}">
                  <a16:creationId xmlns:a16="http://schemas.microsoft.com/office/drawing/2014/main" id="{76989BD5-8B0B-F60A-D688-9C2738AC04E2}"/>
                </a:ext>
              </a:extLst>
            </p:cNvPr>
            <p:cNvGrpSpPr/>
            <p:nvPr/>
          </p:nvGrpSpPr>
          <p:grpSpPr>
            <a:xfrm>
              <a:off x="2463994" y="6205156"/>
              <a:ext cx="434873" cy="302388"/>
              <a:chOff x="146583" y="6219316"/>
              <a:chExt cx="672198" cy="250122"/>
            </a:xfrm>
          </p:grpSpPr>
          <p:cxnSp>
            <p:nvCxnSpPr>
              <p:cNvPr id="70" name="Straight Connector 69">
                <a:extLst>
                  <a:ext uri="{FF2B5EF4-FFF2-40B4-BE49-F238E27FC236}">
                    <a16:creationId xmlns:a16="http://schemas.microsoft.com/office/drawing/2014/main" id="{F6DC0C88-3638-7478-9115-2BC85D7FC255}"/>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E8573908-7EF7-CEE0-4791-EEEB7B212B8F}"/>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27B8002B-D207-AEE7-B557-FC277867E4B4}"/>
                </a:ext>
              </a:extLst>
            </p:cNvPr>
            <p:cNvGrpSpPr/>
            <p:nvPr/>
          </p:nvGrpSpPr>
          <p:grpSpPr>
            <a:xfrm>
              <a:off x="4544078" y="6205156"/>
              <a:ext cx="434873" cy="302388"/>
              <a:chOff x="146583" y="6219316"/>
              <a:chExt cx="672198" cy="250122"/>
            </a:xfrm>
          </p:grpSpPr>
          <p:cxnSp>
            <p:nvCxnSpPr>
              <p:cNvPr id="68" name="Straight Connector 67">
                <a:extLst>
                  <a:ext uri="{FF2B5EF4-FFF2-40B4-BE49-F238E27FC236}">
                    <a16:creationId xmlns:a16="http://schemas.microsoft.com/office/drawing/2014/main" id="{76FB48E9-E70A-A5E7-ACAA-5FC6FAF91C2F}"/>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D8AAD465-9E91-B647-829A-47AC857211DB}"/>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0" name="Group 49">
              <a:extLst>
                <a:ext uri="{FF2B5EF4-FFF2-40B4-BE49-F238E27FC236}">
                  <a16:creationId xmlns:a16="http://schemas.microsoft.com/office/drawing/2014/main" id="{F2D3F64B-B7EB-62A0-C692-DB4284B23908}"/>
                </a:ext>
              </a:extLst>
            </p:cNvPr>
            <p:cNvGrpSpPr/>
            <p:nvPr/>
          </p:nvGrpSpPr>
          <p:grpSpPr>
            <a:xfrm>
              <a:off x="4978946" y="6030539"/>
              <a:ext cx="1645217" cy="707886"/>
              <a:chOff x="251280" y="6030539"/>
              <a:chExt cx="2052171" cy="707886"/>
            </a:xfrm>
          </p:grpSpPr>
          <p:sp>
            <p:nvSpPr>
              <p:cNvPr id="66" name="Rectangle 65">
                <a:extLst>
                  <a:ext uri="{FF2B5EF4-FFF2-40B4-BE49-F238E27FC236}">
                    <a16:creationId xmlns:a16="http://schemas.microsoft.com/office/drawing/2014/main" id="{BBF73949-8C1C-5850-980A-BE9DBF8DBE21}"/>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8537F426-D1A9-3B08-226F-9BA9923B7C4E}"/>
                  </a:ext>
                </a:extLst>
              </p:cNvPr>
              <p:cNvSpPr txBox="1"/>
              <p:nvPr/>
            </p:nvSpPr>
            <p:spPr>
              <a:xfrm>
                <a:off x="251280" y="6030539"/>
                <a:ext cx="2052166" cy="707886"/>
              </a:xfrm>
              <a:prstGeom prst="rect">
                <a:avLst/>
              </a:prstGeom>
              <a:noFill/>
            </p:spPr>
            <p:txBody>
              <a:bodyPr wrap="square" rtlCol="0">
                <a:spAutoFit/>
              </a:bodyPr>
              <a:lstStyle/>
              <a:p>
                <a:pPr algn="ctr"/>
                <a:r>
                  <a:rPr lang="en-US" sz="2000" dirty="0"/>
                  <a:t>CML</a:t>
                </a:r>
                <a:r>
                  <a:rPr lang="en-US" sz="2000" dirty="0">
                    <a:sym typeface="Wingdings" panose="05000000000000000000" pitchFamily="2" charset="2"/>
                  </a:rPr>
                  <a:t></a:t>
                </a:r>
                <a:r>
                  <a:rPr lang="en-US" sz="2000" dirty="0"/>
                  <a:t> CMOS</a:t>
                </a:r>
              </a:p>
            </p:txBody>
          </p:sp>
        </p:grpSp>
        <p:grpSp>
          <p:nvGrpSpPr>
            <p:cNvPr id="51" name="Group 50">
              <a:extLst>
                <a:ext uri="{FF2B5EF4-FFF2-40B4-BE49-F238E27FC236}">
                  <a16:creationId xmlns:a16="http://schemas.microsoft.com/office/drawing/2014/main" id="{30079A74-7195-CAB2-2396-BD3AF2FE321F}"/>
                </a:ext>
              </a:extLst>
            </p:cNvPr>
            <p:cNvGrpSpPr/>
            <p:nvPr/>
          </p:nvGrpSpPr>
          <p:grpSpPr>
            <a:xfrm>
              <a:off x="7059033" y="6039014"/>
              <a:ext cx="1645213" cy="761814"/>
              <a:chOff x="251285" y="6030539"/>
              <a:chExt cx="2052166" cy="761814"/>
            </a:xfrm>
          </p:grpSpPr>
          <p:sp>
            <p:nvSpPr>
              <p:cNvPr id="64" name="Rectangle 63">
                <a:extLst>
                  <a:ext uri="{FF2B5EF4-FFF2-40B4-BE49-F238E27FC236}">
                    <a16:creationId xmlns:a16="http://schemas.microsoft.com/office/drawing/2014/main" id="{D87F3D9E-DFBB-2F92-E0AD-2CA2AEA18C82}"/>
                  </a:ext>
                </a:extLst>
              </p:cNvPr>
              <p:cNvSpPr/>
              <p:nvPr/>
            </p:nvSpPr>
            <p:spPr>
              <a:xfrm>
                <a:off x="251285" y="6030539"/>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82348E3-B063-1032-9190-723BC1CD134A}"/>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Two Divider x3</a:t>
                </a:r>
              </a:p>
            </p:txBody>
          </p:sp>
        </p:grpSp>
        <p:grpSp>
          <p:nvGrpSpPr>
            <p:cNvPr id="52" name="Group 51">
              <a:extLst>
                <a:ext uri="{FF2B5EF4-FFF2-40B4-BE49-F238E27FC236}">
                  <a16:creationId xmlns:a16="http://schemas.microsoft.com/office/drawing/2014/main" id="{BECB47CE-2C1B-6852-832E-C0C64F9F0D76}"/>
                </a:ext>
              </a:extLst>
            </p:cNvPr>
            <p:cNvGrpSpPr/>
            <p:nvPr/>
          </p:nvGrpSpPr>
          <p:grpSpPr>
            <a:xfrm>
              <a:off x="6624160" y="6205156"/>
              <a:ext cx="434873" cy="302388"/>
              <a:chOff x="146583" y="6219316"/>
              <a:chExt cx="672198" cy="250122"/>
            </a:xfrm>
          </p:grpSpPr>
          <p:cxnSp>
            <p:nvCxnSpPr>
              <p:cNvPr id="62" name="Straight Connector 61">
                <a:extLst>
                  <a:ext uri="{FF2B5EF4-FFF2-40B4-BE49-F238E27FC236}">
                    <a16:creationId xmlns:a16="http://schemas.microsoft.com/office/drawing/2014/main" id="{9C6D7B34-857B-7F33-8736-A486FFF4BA49}"/>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08753C9E-FFD1-15F0-3332-44FD1A9D0305}"/>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1BB2A9D6-3CA8-CB31-4E6E-F013ED81C151}"/>
                </a:ext>
              </a:extLst>
            </p:cNvPr>
            <p:cNvGrpSpPr/>
            <p:nvPr/>
          </p:nvGrpSpPr>
          <p:grpSpPr>
            <a:xfrm>
              <a:off x="8690788" y="6201365"/>
              <a:ext cx="434873" cy="302388"/>
              <a:chOff x="146583" y="6219316"/>
              <a:chExt cx="672198" cy="250122"/>
            </a:xfrm>
          </p:grpSpPr>
          <p:cxnSp>
            <p:nvCxnSpPr>
              <p:cNvPr id="60" name="Straight Connector 59">
                <a:extLst>
                  <a:ext uri="{FF2B5EF4-FFF2-40B4-BE49-F238E27FC236}">
                    <a16:creationId xmlns:a16="http://schemas.microsoft.com/office/drawing/2014/main" id="{4CD2C75E-25B4-58A5-7CAD-3F8627D0A10E}"/>
                  </a:ext>
                </a:extLst>
              </p:cNvPr>
              <p:cNvCxnSpPr>
                <a:cxnSpLocks/>
              </p:cNvCxnSpPr>
              <p:nvPr/>
            </p:nvCxnSpPr>
            <p:spPr>
              <a:xfrm flipH="1">
                <a:off x="146583" y="6219316"/>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C10C4D20-9E87-3A7F-4F39-AD4A6B668DED}"/>
                  </a:ext>
                </a:extLst>
              </p:cNvPr>
              <p:cNvCxnSpPr>
                <a:cxnSpLocks/>
              </p:cNvCxnSpPr>
              <p:nvPr/>
            </p:nvCxnSpPr>
            <p:spPr>
              <a:xfrm flipH="1">
                <a:off x="146583" y="6469438"/>
                <a:ext cx="672197" cy="0"/>
              </a:xfrm>
              <a:prstGeom prst="line">
                <a:avLst/>
              </a:prstGeom>
            </p:spPr>
            <p:style>
              <a:lnRef idx="2">
                <a:schemeClr val="dk1"/>
              </a:lnRef>
              <a:fillRef idx="0">
                <a:schemeClr val="dk1"/>
              </a:fillRef>
              <a:effectRef idx="1">
                <a:schemeClr val="dk1"/>
              </a:effectRef>
              <a:fontRef idx="minor">
                <a:schemeClr val="tx1"/>
              </a:fontRef>
            </p:style>
          </p:cxnSp>
        </p:grpSp>
        <p:grpSp>
          <p:nvGrpSpPr>
            <p:cNvPr id="54" name="Group 53">
              <a:extLst>
                <a:ext uri="{FF2B5EF4-FFF2-40B4-BE49-F238E27FC236}">
                  <a16:creationId xmlns:a16="http://schemas.microsoft.com/office/drawing/2014/main" id="{A9B6FAD4-24B4-7930-9B5A-40C3391759D8}"/>
                </a:ext>
              </a:extLst>
            </p:cNvPr>
            <p:cNvGrpSpPr/>
            <p:nvPr/>
          </p:nvGrpSpPr>
          <p:grpSpPr>
            <a:xfrm>
              <a:off x="9125660" y="6049028"/>
              <a:ext cx="1645213" cy="707886"/>
              <a:chOff x="245896" y="6084467"/>
              <a:chExt cx="2052166" cy="707886"/>
            </a:xfrm>
          </p:grpSpPr>
          <p:sp>
            <p:nvSpPr>
              <p:cNvPr id="58" name="Rectangle 57">
                <a:extLst>
                  <a:ext uri="{FF2B5EF4-FFF2-40B4-BE49-F238E27FC236}">
                    <a16:creationId xmlns:a16="http://schemas.microsoft.com/office/drawing/2014/main" id="{144DD478-606F-C291-06FB-45EFA65B424E}"/>
                  </a:ext>
                </a:extLst>
              </p:cNvPr>
              <p:cNvSpPr/>
              <p:nvPr/>
            </p:nvSpPr>
            <p:spPr>
              <a:xfrm>
                <a:off x="245896" y="6092942"/>
                <a:ext cx="2052166" cy="6909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6F650B6-1425-C3B4-14AC-140A5117BD28}"/>
                  </a:ext>
                </a:extLst>
              </p:cNvPr>
              <p:cNvSpPr txBox="1"/>
              <p:nvPr/>
            </p:nvSpPr>
            <p:spPr>
              <a:xfrm>
                <a:off x="275657" y="6084467"/>
                <a:ext cx="1996324" cy="707886"/>
              </a:xfrm>
              <a:prstGeom prst="rect">
                <a:avLst/>
              </a:prstGeom>
              <a:noFill/>
            </p:spPr>
            <p:txBody>
              <a:bodyPr wrap="square" rtlCol="0">
                <a:spAutoFit/>
              </a:bodyPr>
              <a:lstStyle/>
              <a:p>
                <a:pPr algn="ctr"/>
                <a:r>
                  <a:rPr lang="en-US" sz="2000" dirty="0"/>
                  <a:t>Level Three Divider x2</a:t>
                </a:r>
              </a:p>
            </p:txBody>
          </p:sp>
        </p:grpSp>
        <p:grpSp>
          <p:nvGrpSpPr>
            <p:cNvPr id="55" name="Group 54">
              <a:extLst>
                <a:ext uri="{FF2B5EF4-FFF2-40B4-BE49-F238E27FC236}">
                  <a16:creationId xmlns:a16="http://schemas.microsoft.com/office/drawing/2014/main" id="{20F979D2-4637-7651-2B63-CA41A352C480}"/>
                </a:ext>
              </a:extLst>
            </p:cNvPr>
            <p:cNvGrpSpPr/>
            <p:nvPr/>
          </p:nvGrpSpPr>
          <p:grpSpPr>
            <a:xfrm>
              <a:off x="10770872" y="6201357"/>
              <a:ext cx="434873" cy="291435"/>
              <a:chOff x="109701" y="6219305"/>
              <a:chExt cx="672198" cy="241062"/>
            </a:xfrm>
          </p:grpSpPr>
          <p:cxnSp>
            <p:nvCxnSpPr>
              <p:cNvPr id="56" name="Straight Connector 55">
                <a:extLst>
                  <a:ext uri="{FF2B5EF4-FFF2-40B4-BE49-F238E27FC236}">
                    <a16:creationId xmlns:a16="http://schemas.microsoft.com/office/drawing/2014/main" id="{6F06E959-C5FB-61B0-70B7-DCEA9523BE2A}"/>
                  </a:ext>
                </a:extLst>
              </p:cNvPr>
              <p:cNvCxnSpPr>
                <a:cxnSpLocks/>
              </p:cNvCxnSpPr>
              <p:nvPr/>
            </p:nvCxnSpPr>
            <p:spPr>
              <a:xfrm flipH="1">
                <a:off x="109701" y="6219305"/>
                <a:ext cx="672198"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C84F0275-F68E-A74F-C823-A6E845F274EE}"/>
                  </a:ext>
                </a:extLst>
              </p:cNvPr>
              <p:cNvCxnSpPr>
                <a:cxnSpLocks/>
              </p:cNvCxnSpPr>
              <p:nvPr/>
            </p:nvCxnSpPr>
            <p:spPr>
              <a:xfrm flipH="1">
                <a:off x="109703" y="6460367"/>
                <a:ext cx="672196" cy="0"/>
              </a:xfrm>
              <a:prstGeom prst="line">
                <a:avLst/>
              </a:prstGeom>
            </p:spPr>
            <p:style>
              <a:lnRef idx="2">
                <a:schemeClr val="dk1"/>
              </a:lnRef>
              <a:fillRef idx="0">
                <a:schemeClr val="dk1"/>
              </a:fillRef>
              <a:effectRef idx="1">
                <a:schemeClr val="dk1"/>
              </a:effectRef>
              <a:fontRef idx="minor">
                <a:schemeClr val="tx1"/>
              </a:fontRef>
            </p:style>
          </p:cxnSp>
        </p:grpSp>
      </p:grpSp>
      <p:sp>
        <p:nvSpPr>
          <p:cNvPr id="78" name="Rectangle 77">
            <a:extLst>
              <a:ext uri="{FF2B5EF4-FFF2-40B4-BE49-F238E27FC236}">
                <a16:creationId xmlns:a16="http://schemas.microsoft.com/office/drawing/2014/main" id="{CD6A492F-B117-9689-51AD-0E976A35B754}"/>
              </a:ext>
            </a:extLst>
          </p:cNvPr>
          <p:cNvSpPr/>
          <p:nvPr/>
        </p:nvSpPr>
        <p:spPr>
          <a:xfrm>
            <a:off x="8976898" y="5978071"/>
            <a:ext cx="1849670" cy="84390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589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C444-B527-FBF2-B7DA-C3AC545BB14A}"/>
              </a:ext>
            </a:extLst>
          </p:cNvPr>
          <p:cNvSpPr>
            <a:spLocks noGrp="1"/>
          </p:cNvSpPr>
          <p:nvPr>
            <p:ph type="title"/>
          </p:nvPr>
        </p:nvSpPr>
        <p:spPr>
          <a:xfrm>
            <a:off x="838200" y="1244"/>
            <a:ext cx="10515600" cy="759126"/>
          </a:xfrm>
        </p:spPr>
        <p:txBody>
          <a:bodyPr/>
          <a:lstStyle/>
          <a:p>
            <a:pPr algn="ctr"/>
            <a:r>
              <a:rPr lang="en-US" b="1" dirty="0"/>
              <a:t>Phase Frequency Detector (PFD)</a:t>
            </a:r>
          </a:p>
        </p:txBody>
      </p:sp>
      <p:sp>
        <p:nvSpPr>
          <p:cNvPr id="10" name="TextBox 9">
            <a:extLst>
              <a:ext uri="{FF2B5EF4-FFF2-40B4-BE49-F238E27FC236}">
                <a16:creationId xmlns:a16="http://schemas.microsoft.com/office/drawing/2014/main" id="{9F8DEDC7-3361-D6EB-29CD-B6EF855034C8}"/>
              </a:ext>
            </a:extLst>
          </p:cNvPr>
          <p:cNvSpPr txBox="1"/>
          <p:nvPr/>
        </p:nvSpPr>
        <p:spPr>
          <a:xfrm>
            <a:off x="0" y="688413"/>
            <a:ext cx="11614974"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Generates the phase error signal for PLL feedback</a:t>
            </a:r>
          </a:p>
          <a:p>
            <a:pPr marL="457200" indent="-457200">
              <a:buFont typeface="Arial" panose="020B0604020202020204" pitchFamily="34" charset="0"/>
              <a:buChar char="•"/>
            </a:pPr>
            <a:r>
              <a:rPr lang="en-US" sz="2800" dirty="0"/>
              <a:t>Uses And-Or-Not digital standard cell for the reset path</a:t>
            </a:r>
          </a:p>
          <a:p>
            <a:pPr marL="457200" indent="-457200">
              <a:buFont typeface="Arial" panose="020B0604020202020204" pitchFamily="34" charset="0"/>
              <a:buChar char="•"/>
            </a:pPr>
            <a:r>
              <a:rPr lang="en-US" sz="2800" dirty="0"/>
              <a:t>Uses standard cell D flip flops, buffers, and gates for stability</a:t>
            </a:r>
          </a:p>
        </p:txBody>
      </p:sp>
      <p:pic>
        <p:nvPicPr>
          <p:cNvPr id="16" name="Picture 15">
            <a:extLst>
              <a:ext uri="{FF2B5EF4-FFF2-40B4-BE49-F238E27FC236}">
                <a16:creationId xmlns:a16="http://schemas.microsoft.com/office/drawing/2014/main" id="{5D78F8DA-4DAF-AED7-B216-5906C2AF2090}"/>
              </a:ext>
            </a:extLst>
          </p:cNvPr>
          <p:cNvPicPr>
            <a:picLocks noChangeAspect="1"/>
          </p:cNvPicPr>
          <p:nvPr/>
        </p:nvPicPr>
        <p:blipFill>
          <a:blip r:embed="rId2"/>
          <a:stretch>
            <a:fillRect/>
          </a:stretch>
        </p:blipFill>
        <p:spPr>
          <a:xfrm>
            <a:off x="5432567" y="2143264"/>
            <a:ext cx="6662580" cy="3672523"/>
          </a:xfrm>
          <a:prstGeom prst="rect">
            <a:avLst/>
          </a:prstGeom>
        </p:spPr>
      </p:pic>
      <p:grpSp>
        <p:nvGrpSpPr>
          <p:cNvPr id="6" name="Group 5">
            <a:extLst>
              <a:ext uri="{FF2B5EF4-FFF2-40B4-BE49-F238E27FC236}">
                <a16:creationId xmlns:a16="http://schemas.microsoft.com/office/drawing/2014/main" id="{A92F5932-F036-E139-29EA-E94AC11C6B4A}"/>
              </a:ext>
            </a:extLst>
          </p:cNvPr>
          <p:cNvGrpSpPr/>
          <p:nvPr/>
        </p:nvGrpSpPr>
        <p:grpSpPr>
          <a:xfrm>
            <a:off x="216384" y="1993347"/>
            <a:ext cx="5112059" cy="3822440"/>
            <a:chOff x="21402" y="1702662"/>
            <a:chExt cx="5341942" cy="3972356"/>
          </a:xfrm>
        </p:grpSpPr>
        <p:sp>
          <p:nvSpPr>
            <p:cNvPr id="9" name="TextBox 8">
              <a:extLst>
                <a:ext uri="{FF2B5EF4-FFF2-40B4-BE49-F238E27FC236}">
                  <a16:creationId xmlns:a16="http://schemas.microsoft.com/office/drawing/2014/main" id="{DB639937-41AF-4AB2-4F01-51EF48A8F30C}"/>
                </a:ext>
              </a:extLst>
            </p:cNvPr>
            <p:cNvSpPr txBox="1"/>
            <p:nvPr/>
          </p:nvSpPr>
          <p:spPr>
            <a:xfrm>
              <a:off x="1955811" y="2160544"/>
              <a:ext cx="3407533" cy="738664"/>
            </a:xfrm>
            <a:prstGeom prst="rect">
              <a:avLst/>
            </a:prstGeom>
            <a:noFill/>
          </p:spPr>
          <p:txBody>
            <a:bodyPr wrap="square">
              <a:spAutoFit/>
            </a:bodyPr>
            <a:lstStyle/>
            <a:p>
              <a:r>
                <a:rPr lang="en-US" sz="1400" dirty="0"/>
                <a:t>[3] Behzad Razavi, </a:t>
              </a:r>
              <a:r>
                <a:rPr lang="en-US" sz="1400" i="1" dirty="0"/>
                <a:t>Design of Analog CMOS Integrated Circuits</a:t>
              </a:r>
              <a:r>
                <a:rPr lang="en-US" sz="1400" dirty="0"/>
                <a:t>, 2nd ed. (New York: McGraw-Hill, 2016).</a:t>
              </a:r>
            </a:p>
          </p:txBody>
        </p:sp>
        <p:grpSp>
          <p:nvGrpSpPr>
            <p:cNvPr id="4" name="Group 3">
              <a:extLst>
                <a:ext uri="{FF2B5EF4-FFF2-40B4-BE49-F238E27FC236}">
                  <a16:creationId xmlns:a16="http://schemas.microsoft.com/office/drawing/2014/main" id="{05E0A809-9973-6B8E-285E-C82A3622C187}"/>
                </a:ext>
              </a:extLst>
            </p:cNvPr>
            <p:cNvGrpSpPr/>
            <p:nvPr/>
          </p:nvGrpSpPr>
          <p:grpSpPr>
            <a:xfrm>
              <a:off x="21402" y="1702662"/>
              <a:ext cx="5341942" cy="3972356"/>
              <a:chOff x="93739" y="2235943"/>
              <a:chExt cx="5341942" cy="3972356"/>
            </a:xfrm>
          </p:grpSpPr>
          <p:pic>
            <p:nvPicPr>
              <p:cNvPr id="7" name="Picture 6">
                <a:extLst>
                  <a:ext uri="{FF2B5EF4-FFF2-40B4-BE49-F238E27FC236}">
                    <a16:creationId xmlns:a16="http://schemas.microsoft.com/office/drawing/2014/main" id="{2A7B2D47-AF66-6A33-42FE-F37F7CB2B4E4}"/>
                  </a:ext>
                </a:extLst>
              </p:cNvPr>
              <p:cNvPicPr>
                <a:picLocks noChangeAspect="1"/>
              </p:cNvPicPr>
              <p:nvPr/>
            </p:nvPicPr>
            <p:blipFill>
              <a:blip r:embed="rId3"/>
              <a:stretch>
                <a:fillRect/>
              </a:stretch>
            </p:blipFill>
            <p:spPr>
              <a:xfrm>
                <a:off x="93739" y="2235943"/>
                <a:ext cx="1712179" cy="1819526"/>
              </a:xfrm>
              <a:prstGeom prst="rect">
                <a:avLst/>
              </a:prstGeom>
            </p:spPr>
          </p:pic>
          <p:sp>
            <p:nvSpPr>
              <p:cNvPr id="14" name="TextBox 13">
                <a:extLst>
                  <a:ext uri="{FF2B5EF4-FFF2-40B4-BE49-F238E27FC236}">
                    <a16:creationId xmlns:a16="http://schemas.microsoft.com/office/drawing/2014/main" id="{0D9A95C7-D6D8-6703-9E75-55A2309487CB}"/>
                  </a:ext>
                </a:extLst>
              </p:cNvPr>
              <p:cNvSpPr txBox="1"/>
              <p:nvPr/>
            </p:nvSpPr>
            <p:spPr>
              <a:xfrm>
                <a:off x="1878255" y="3504175"/>
                <a:ext cx="2457485" cy="369332"/>
              </a:xfrm>
              <a:prstGeom prst="rect">
                <a:avLst/>
              </a:prstGeom>
              <a:noFill/>
            </p:spPr>
            <p:txBody>
              <a:bodyPr wrap="square" rtlCol="0">
                <a:spAutoFit/>
              </a:bodyPr>
              <a:lstStyle/>
              <a:p>
                <a:r>
                  <a:rPr lang="en-US" dirty="0">
                    <a:solidFill>
                      <a:srgbClr val="0070C0"/>
                    </a:solidFill>
                  </a:rPr>
                  <a:t>Active Low Reset Path</a:t>
                </a:r>
              </a:p>
            </p:txBody>
          </p:sp>
          <p:pic>
            <p:nvPicPr>
              <p:cNvPr id="5" name="Picture 4">
                <a:extLst>
                  <a:ext uri="{FF2B5EF4-FFF2-40B4-BE49-F238E27FC236}">
                    <a16:creationId xmlns:a16="http://schemas.microsoft.com/office/drawing/2014/main" id="{381A7F76-968B-7F85-F54D-3534D9B05625}"/>
                  </a:ext>
                </a:extLst>
              </p:cNvPr>
              <p:cNvPicPr>
                <a:picLocks noChangeAspect="1"/>
              </p:cNvPicPr>
              <p:nvPr/>
            </p:nvPicPr>
            <p:blipFill>
              <a:blip r:embed="rId4"/>
              <a:stretch>
                <a:fillRect/>
              </a:stretch>
            </p:blipFill>
            <p:spPr>
              <a:xfrm>
                <a:off x="1421349" y="4016880"/>
                <a:ext cx="4014332" cy="2191419"/>
              </a:xfrm>
              <a:prstGeom prst="rect">
                <a:avLst/>
              </a:prstGeom>
            </p:spPr>
          </p:pic>
          <p:cxnSp>
            <p:nvCxnSpPr>
              <p:cNvPr id="12" name="Straight Arrow Connector 11">
                <a:extLst>
                  <a:ext uri="{FF2B5EF4-FFF2-40B4-BE49-F238E27FC236}">
                    <a16:creationId xmlns:a16="http://schemas.microsoft.com/office/drawing/2014/main" id="{1CE2ADF3-5941-B9DC-58BB-75EF59651C33}"/>
                  </a:ext>
                </a:extLst>
              </p:cNvPr>
              <p:cNvCxnSpPr/>
              <p:nvPr/>
            </p:nvCxnSpPr>
            <p:spPr>
              <a:xfrm>
                <a:off x="1312269" y="3295212"/>
                <a:ext cx="977221" cy="10382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8" name="TextBox 7">
            <a:extLst>
              <a:ext uri="{FF2B5EF4-FFF2-40B4-BE49-F238E27FC236}">
                <a16:creationId xmlns:a16="http://schemas.microsoft.com/office/drawing/2014/main" id="{36462CD5-6249-BD40-6481-3E3009F81096}"/>
              </a:ext>
            </a:extLst>
          </p:cNvPr>
          <p:cNvSpPr txBox="1"/>
          <p:nvPr/>
        </p:nvSpPr>
        <p:spPr>
          <a:xfrm>
            <a:off x="288513" y="5815787"/>
            <a:ext cx="11614974" cy="954107"/>
          </a:xfrm>
          <a:prstGeom prst="rect">
            <a:avLst/>
          </a:prstGeom>
          <a:noFill/>
        </p:spPr>
        <p:txBody>
          <a:bodyPr wrap="square" rtlCol="0">
            <a:spAutoFit/>
          </a:bodyPr>
          <a:lstStyle/>
          <a:p>
            <a:pPr algn="ctr"/>
            <a:r>
              <a:rPr lang="en-US" sz="2800" dirty="0">
                <a:solidFill>
                  <a:srgbClr val="00B050"/>
                </a:solidFill>
              </a:rPr>
              <a:t>The PFD is the primary feedback generator, and is therefore highly symmetric and designed for fast signal paths</a:t>
            </a:r>
          </a:p>
        </p:txBody>
      </p:sp>
      <p:sp>
        <p:nvSpPr>
          <p:cNvPr id="15" name="Slide Number Placeholder 14">
            <a:extLst>
              <a:ext uri="{FF2B5EF4-FFF2-40B4-BE49-F238E27FC236}">
                <a16:creationId xmlns:a16="http://schemas.microsoft.com/office/drawing/2014/main" id="{2D27221B-8C80-F25A-C6A9-A1F0B2896045}"/>
              </a:ext>
            </a:extLst>
          </p:cNvPr>
          <p:cNvSpPr>
            <a:spLocks noGrp="1"/>
          </p:cNvSpPr>
          <p:nvPr>
            <p:ph type="sldNum" sz="quarter" idx="12"/>
          </p:nvPr>
        </p:nvSpPr>
        <p:spPr/>
        <p:txBody>
          <a:bodyPr/>
          <a:lstStyle/>
          <a:p>
            <a:fld id="{60B2883B-C040-4C2B-B427-B2FAF2BE559C}" type="slidenum">
              <a:rPr lang="en-US" smtClean="0"/>
              <a:t>16</a:t>
            </a:fld>
            <a:endParaRPr lang="en-US"/>
          </a:p>
        </p:txBody>
      </p:sp>
      <p:grpSp>
        <p:nvGrpSpPr>
          <p:cNvPr id="11" name="Group 10">
            <a:extLst>
              <a:ext uri="{FF2B5EF4-FFF2-40B4-BE49-F238E27FC236}">
                <a16:creationId xmlns:a16="http://schemas.microsoft.com/office/drawing/2014/main" id="{2AAAC4A8-F425-0B33-2F28-482353F887C0}"/>
              </a:ext>
            </a:extLst>
          </p:cNvPr>
          <p:cNvGrpSpPr/>
          <p:nvPr/>
        </p:nvGrpSpPr>
        <p:grpSpPr>
          <a:xfrm>
            <a:off x="10058400" y="143761"/>
            <a:ext cx="2133600" cy="1744875"/>
            <a:chOff x="8941044" y="141194"/>
            <a:chExt cx="3169491" cy="1645497"/>
          </a:xfrm>
        </p:grpSpPr>
        <p:pic>
          <p:nvPicPr>
            <p:cNvPr id="13" name="Picture 12">
              <a:extLst>
                <a:ext uri="{FF2B5EF4-FFF2-40B4-BE49-F238E27FC236}">
                  <a16:creationId xmlns:a16="http://schemas.microsoft.com/office/drawing/2014/main" id="{987AAA0B-8BBA-F470-879B-AA7A1FE4147A}"/>
                </a:ext>
              </a:extLst>
            </p:cNvPr>
            <p:cNvPicPr>
              <a:picLocks noChangeAspect="1"/>
            </p:cNvPicPr>
            <p:nvPr/>
          </p:nvPicPr>
          <p:blipFill>
            <a:blip r:embed="rId5"/>
            <a:stretch>
              <a:fillRect/>
            </a:stretch>
          </p:blipFill>
          <p:spPr>
            <a:xfrm>
              <a:off x="8941044" y="141194"/>
              <a:ext cx="3169491" cy="1645497"/>
            </a:xfrm>
            <a:prstGeom prst="rect">
              <a:avLst/>
            </a:prstGeom>
          </p:spPr>
        </p:pic>
        <p:sp>
          <p:nvSpPr>
            <p:cNvPr id="17" name="Rectangle 16">
              <a:extLst>
                <a:ext uri="{FF2B5EF4-FFF2-40B4-BE49-F238E27FC236}">
                  <a16:creationId xmlns:a16="http://schemas.microsoft.com/office/drawing/2014/main" id="{4950830C-1C0D-2F72-1BE2-0555836EBA46}"/>
                </a:ext>
              </a:extLst>
            </p:cNvPr>
            <p:cNvSpPr/>
            <p:nvPr/>
          </p:nvSpPr>
          <p:spPr>
            <a:xfrm>
              <a:off x="9286068" y="230780"/>
              <a:ext cx="516250" cy="524844"/>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8148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D33E-B615-DF89-B206-8E526BD43F1F}"/>
              </a:ext>
            </a:extLst>
          </p:cNvPr>
          <p:cNvSpPr>
            <a:spLocks noGrp="1"/>
          </p:cNvSpPr>
          <p:nvPr>
            <p:ph type="title"/>
          </p:nvPr>
        </p:nvSpPr>
        <p:spPr>
          <a:xfrm>
            <a:off x="838200" y="97130"/>
            <a:ext cx="10515600" cy="593905"/>
          </a:xfrm>
        </p:spPr>
        <p:txBody>
          <a:bodyPr>
            <a:normAutofit fontScale="90000"/>
          </a:bodyPr>
          <a:lstStyle/>
          <a:p>
            <a:pPr algn="ctr"/>
            <a:r>
              <a:rPr lang="en-US" b="1" dirty="0"/>
              <a:t>Charge Pump (CP)</a:t>
            </a:r>
          </a:p>
        </p:txBody>
      </p:sp>
      <p:pic>
        <p:nvPicPr>
          <p:cNvPr id="5" name="Picture 4">
            <a:extLst>
              <a:ext uri="{FF2B5EF4-FFF2-40B4-BE49-F238E27FC236}">
                <a16:creationId xmlns:a16="http://schemas.microsoft.com/office/drawing/2014/main" id="{FC2D20E3-E4CB-9E2B-B3F8-ACC633FE7274}"/>
              </a:ext>
            </a:extLst>
          </p:cNvPr>
          <p:cNvPicPr>
            <a:picLocks noChangeAspect="1"/>
          </p:cNvPicPr>
          <p:nvPr/>
        </p:nvPicPr>
        <p:blipFill>
          <a:blip r:embed="rId2"/>
          <a:stretch>
            <a:fillRect/>
          </a:stretch>
        </p:blipFill>
        <p:spPr>
          <a:xfrm>
            <a:off x="5610759" y="2246894"/>
            <a:ext cx="6441418" cy="3543046"/>
          </a:xfrm>
          <a:prstGeom prst="rect">
            <a:avLst/>
          </a:prstGeom>
        </p:spPr>
      </p:pic>
      <p:sp>
        <p:nvSpPr>
          <p:cNvPr id="8" name="TextBox 7">
            <a:extLst>
              <a:ext uri="{FF2B5EF4-FFF2-40B4-BE49-F238E27FC236}">
                <a16:creationId xmlns:a16="http://schemas.microsoft.com/office/drawing/2014/main" id="{6FD89C36-7E1D-FD6A-7A29-6F34C7876648}"/>
              </a:ext>
            </a:extLst>
          </p:cNvPr>
          <p:cNvSpPr txBox="1"/>
          <p:nvPr/>
        </p:nvSpPr>
        <p:spPr>
          <a:xfrm>
            <a:off x="222312" y="659369"/>
            <a:ext cx="8377236"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Converts phase error into current to drive the loop filter</a:t>
            </a:r>
          </a:p>
          <a:p>
            <a:pPr marL="285750" indent="-285750">
              <a:buFont typeface="Arial" panose="020B0604020202020204" pitchFamily="34" charset="0"/>
              <a:buChar char="•"/>
            </a:pPr>
            <a:r>
              <a:rPr lang="en-US" sz="2400" dirty="0"/>
              <a:t>Using only-NMOS current-steering design to improve matching for the up and down paths</a:t>
            </a:r>
          </a:p>
          <a:p>
            <a:pPr marL="285750" indent="-285750">
              <a:buFont typeface="Arial" panose="020B0604020202020204" pitchFamily="34" charset="0"/>
              <a:buChar char="•"/>
            </a:pPr>
            <a:r>
              <a:rPr lang="en-US" sz="2400" dirty="0"/>
              <a:t>CP current is configurable with a current bias input</a:t>
            </a:r>
          </a:p>
        </p:txBody>
      </p:sp>
      <p:sp>
        <p:nvSpPr>
          <p:cNvPr id="4" name="TextBox 3">
            <a:extLst>
              <a:ext uri="{FF2B5EF4-FFF2-40B4-BE49-F238E27FC236}">
                <a16:creationId xmlns:a16="http://schemas.microsoft.com/office/drawing/2014/main" id="{FDB7AC9B-B939-0DC8-507D-52BAF042D191}"/>
              </a:ext>
            </a:extLst>
          </p:cNvPr>
          <p:cNvSpPr txBox="1"/>
          <p:nvPr/>
        </p:nvSpPr>
        <p:spPr>
          <a:xfrm>
            <a:off x="641011" y="5806763"/>
            <a:ext cx="10909978" cy="954107"/>
          </a:xfrm>
          <a:prstGeom prst="rect">
            <a:avLst/>
          </a:prstGeom>
          <a:noFill/>
        </p:spPr>
        <p:txBody>
          <a:bodyPr wrap="square" rtlCol="0">
            <a:spAutoFit/>
          </a:bodyPr>
          <a:lstStyle/>
          <a:p>
            <a:pPr algn="ctr"/>
            <a:r>
              <a:rPr lang="en-US" sz="2800" dirty="0">
                <a:solidFill>
                  <a:srgbClr val="00B050"/>
                </a:solidFill>
              </a:rPr>
              <a:t>The charge pump must be symmetric since it contributes primarily to the jitter, power consumption, and stability of the loop</a:t>
            </a:r>
          </a:p>
        </p:txBody>
      </p:sp>
      <p:pic>
        <p:nvPicPr>
          <p:cNvPr id="9" name="Picture 8">
            <a:extLst>
              <a:ext uri="{FF2B5EF4-FFF2-40B4-BE49-F238E27FC236}">
                <a16:creationId xmlns:a16="http://schemas.microsoft.com/office/drawing/2014/main" id="{29E7AC6B-9DF7-59B4-1E7B-3772386E47D2}"/>
              </a:ext>
            </a:extLst>
          </p:cNvPr>
          <p:cNvPicPr>
            <a:picLocks noChangeAspect="1"/>
          </p:cNvPicPr>
          <p:nvPr/>
        </p:nvPicPr>
        <p:blipFill>
          <a:blip r:embed="rId3"/>
          <a:srcRect l="2109" r="2086" b="1314"/>
          <a:stretch>
            <a:fillRect/>
          </a:stretch>
        </p:blipFill>
        <p:spPr>
          <a:xfrm>
            <a:off x="55840" y="2161461"/>
            <a:ext cx="5235116" cy="3623043"/>
          </a:xfrm>
          <a:prstGeom prst="rect">
            <a:avLst/>
          </a:prstGeom>
        </p:spPr>
      </p:pic>
      <p:sp>
        <p:nvSpPr>
          <p:cNvPr id="10" name="Slide Number Placeholder 9">
            <a:extLst>
              <a:ext uri="{FF2B5EF4-FFF2-40B4-BE49-F238E27FC236}">
                <a16:creationId xmlns:a16="http://schemas.microsoft.com/office/drawing/2014/main" id="{F6C2D5AE-8002-7660-1CD4-A49580BAFDE3}"/>
              </a:ext>
            </a:extLst>
          </p:cNvPr>
          <p:cNvSpPr>
            <a:spLocks noGrp="1"/>
          </p:cNvSpPr>
          <p:nvPr>
            <p:ph type="sldNum" sz="quarter" idx="12"/>
          </p:nvPr>
        </p:nvSpPr>
        <p:spPr/>
        <p:txBody>
          <a:bodyPr/>
          <a:lstStyle/>
          <a:p>
            <a:fld id="{60B2883B-C040-4C2B-B427-B2FAF2BE559C}" type="slidenum">
              <a:rPr lang="en-US" smtClean="0"/>
              <a:t>17</a:t>
            </a:fld>
            <a:endParaRPr lang="en-US"/>
          </a:p>
        </p:txBody>
      </p:sp>
      <p:grpSp>
        <p:nvGrpSpPr>
          <p:cNvPr id="6" name="Group 5">
            <a:extLst>
              <a:ext uri="{FF2B5EF4-FFF2-40B4-BE49-F238E27FC236}">
                <a16:creationId xmlns:a16="http://schemas.microsoft.com/office/drawing/2014/main" id="{BD3B32A2-CF73-86EC-BA0D-714C2C693E66}"/>
              </a:ext>
            </a:extLst>
          </p:cNvPr>
          <p:cNvGrpSpPr/>
          <p:nvPr/>
        </p:nvGrpSpPr>
        <p:grpSpPr>
          <a:xfrm>
            <a:off x="9022509" y="136525"/>
            <a:ext cx="3169491" cy="1645497"/>
            <a:chOff x="8941044" y="141194"/>
            <a:chExt cx="3169491" cy="1645497"/>
          </a:xfrm>
        </p:grpSpPr>
        <p:pic>
          <p:nvPicPr>
            <p:cNvPr id="7" name="Picture 6">
              <a:extLst>
                <a:ext uri="{FF2B5EF4-FFF2-40B4-BE49-F238E27FC236}">
                  <a16:creationId xmlns:a16="http://schemas.microsoft.com/office/drawing/2014/main" id="{0857AF0C-7BF6-97EF-E8AF-5D1E9DDBC073}"/>
                </a:ext>
              </a:extLst>
            </p:cNvPr>
            <p:cNvPicPr>
              <a:picLocks noChangeAspect="1"/>
            </p:cNvPicPr>
            <p:nvPr/>
          </p:nvPicPr>
          <p:blipFill>
            <a:blip r:embed="rId4"/>
            <a:stretch>
              <a:fillRect/>
            </a:stretch>
          </p:blipFill>
          <p:spPr>
            <a:xfrm>
              <a:off x="8941044" y="141194"/>
              <a:ext cx="3169491" cy="1645497"/>
            </a:xfrm>
            <a:prstGeom prst="rect">
              <a:avLst/>
            </a:prstGeom>
          </p:spPr>
        </p:pic>
        <p:sp>
          <p:nvSpPr>
            <p:cNvPr id="11" name="Rectangle 10">
              <a:extLst>
                <a:ext uri="{FF2B5EF4-FFF2-40B4-BE49-F238E27FC236}">
                  <a16:creationId xmlns:a16="http://schemas.microsoft.com/office/drawing/2014/main" id="{5B704EB9-DBC2-047C-9A3A-C5785E4285F6}"/>
                </a:ext>
              </a:extLst>
            </p:cNvPr>
            <p:cNvSpPr/>
            <p:nvPr/>
          </p:nvSpPr>
          <p:spPr>
            <a:xfrm>
              <a:off x="10040467" y="210255"/>
              <a:ext cx="662404" cy="524844"/>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3373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B18D-4DD8-950A-A3D4-82AB13EBFCDA}"/>
              </a:ext>
            </a:extLst>
          </p:cNvPr>
          <p:cNvSpPr>
            <a:spLocks noGrp="1"/>
          </p:cNvSpPr>
          <p:nvPr>
            <p:ph type="title"/>
          </p:nvPr>
        </p:nvSpPr>
        <p:spPr>
          <a:xfrm>
            <a:off x="838200" y="18256"/>
            <a:ext cx="10515600" cy="812382"/>
          </a:xfrm>
        </p:spPr>
        <p:txBody>
          <a:bodyPr>
            <a:normAutofit/>
          </a:bodyPr>
          <a:lstStyle/>
          <a:p>
            <a:pPr algn="ctr"/>
            <a:r>
              <a:rPr lang="en-US" b="1" dirty="0"/>
              <a:t>Loop Filter (LPF)</a:t>
            </a:r>
          </a:p>
        </p:txBody>
      </p:sp>
      <p:sp>
        <p:nvSpPr>
          <p:cNvPr id="7" name="TextBox 6">
            <a:extLst>
              <a:ext uri="{FF2B5EF4-FFF2-40B4-BE49-F238E27FC236}">
                <a16:creationId xmlns:a16="http://schemas.microsoft.com/office/drawing/2014/main" id="{696079A3-E270-CFBC-A59F-E3409FDD956E}"/>
              </a:ext>
            </a:extLst>
          </p:cNvPr>
          <p:cNvSpPr txBox="1"/>
          <p:nvPr/>
        </p:nvSpPr>
        <p:spPr>
          <a:xfrm>
            <a:off x="390889" y="1260442"/>
            <a:ext cx="7873612"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Works as a transconductance low pass filter, smoothing out the output of the charge pump</a:t>
            </a:r>
          </a:p>
          <a:p>
            <a:endParaRPr lang="en-US" sz="2800" dirty="0"/>
          </a:p>
          <a:p>
            <a:pPr marL="285750" indent="-285750">
              <a:buFont typeface="Arial" panose="020B0604020202020204" pitchFamily="34" charset="0"/>
              <a:buChar char="•"/>
            </a:pPr>
            <a:r>
              <a:rPr lang="en-US" sz="2800" dirty="0"/>
              <a:t>Directly holds the value of the tuning voltage, and is thus a critical component to tune for minimal jitter</a:t>
            </a:r>
          </a:p>
          <a:p>
            <a:endParaRPr lang="en-US" sz="2800" dirty="0"/>
          </a:p>
          <a:p>
            <a:pPr marL="285750" indent="-285750">
              <a:buFont typeface="Arial" panose="020B0604020202020204" pitchFamily="34" charset="0"/>
              <a:buChar char="•"/>
            </a:pPr>
            <a:r>
              <a:rPr lang="en-US" sz="2800" dirty="0"/>
              <a:t>Is critical for loop stability, settling time, and jitter</a:t>
            </a:r>
          </a:p>
        </p:txBody>
      </p:sp>
      <p:sp>
        <p:nvSpPr>
          <p:cNvPr id="9" name="TextBox 8">
            <a:extLst>
              <a:ext uri="{FF2B5EF4-FFF2-40B4-BE49-F238E27FC236}">
                <a16:creationId xmlns:a16="http://schemas.microsoft.com/office/drawing/2014/main" id="{E5EA4301-08B1-8F97-E0D9-6FCA1BBD0A4E}"/>
              </a:ext>
            </a:extLst>
          </p:cNvPr>
          <p:cNvSpPr txBox="1"/>
          <p:nvPr/>
        </p:nvSpPr>
        <p:spPr>
          <a:xfrm>
            <a:off x="160543" y="5660564"/>
            <a:ext cx="8103958" cy="954107"/>
          </a:xfrm>
          <a:prstGeom prst="rect">
            <a:avLst/>
          </a:prstGeom>
          <a:noFill/>
        </p:spPr>
        <p:txBody>
          <a:bodyPr wrap="square" rtlCol="0">
            <a:spAutoFit/>
          </a:bodyPr>
          <a:lstStyle/>
          <a:p>
            <a:pPr algn="ctr"/>
            <a:r>
              <a:rPr lang="en-US" sz="2800" dirty="0">
                <a:solidFill>
                  <a:srgbClr val="00B050"/>
                </a:solidFill>
              </a:rPr>
              <a:t>The LPF was carefully tuned to balance phase margin, damping factor, and the loop frequency</a:t>
            </a:r>
          </a:p>
        </p:txBody>
      </p:sp>
      <p:sp>
        <p:nvSpPr>
          <p:cNvPr id="8" name="Slide Number Placeholder 7">
            <a:extLst>
              <a:ext uri="{FF2B5EF4-FFF2-40B4-BE49-F238E27FC236}">
                <a16:creationId xmlns:a16="http://schemas.microsoft.com/office/drawing/2014/main" id="{686A3F90-4B89-1E63-991C-4F19A8B158DB}"/>
              </a:ext>
            </a:extLst>
          </p:cNvPr>
          <p:cNvSpPr>
            <a:spLocks noGrp="1"/>
          </p:cNvSpPr>
          <p:nvPr>
            <p:ph type="sldNum" sz="quarter" idx="12"/>
          </p:nvPr>
        </p:nvSpPr>
        <p:spPr/>
        <p:txBody>
          <a:bodyPr/>
          <a:lstStyle/>
          <a:p>
            <a:fld id="{60B2883B-C040-4C2B-B427-B2FAF2BE559C}" type="slidenum">
              <a:rPr lang="en-US" smtClean="0"/>
              <a:t>18</a:t>
            </a:fld>
            <a:endParaRPr lang="en-US"/>
          </a:p>
        </p:txBody>
      </p:sp>
      <p:grpSp>
        <p:nvGrpSpPr>
          <p:cNvPr id="23" name="Group 22">
            <a:extLst>
              <a:ext uri="{FF2B5EF4-FFF2-40B4-BE49-F238E27FC236}">
                <a16:creationId xmlns:a16="http://schemas.microsoft.com/office/drawing/2014/main" id="{866E7291-C740-1D81-1C9C-9DA954546FE6}"/>
              </a:ext>
            </a:extLst>
          </p:cNvPr>
          <p:cNvGrpSpPr/>
          <p:nvPr/>
        </p:nvGrpSpPr>
        <p:grpSpPr>
          <a:xfrm>
            <a:off x="7826057" y="697004"/>
            <a:ext cx="3462156" cy="6162312"/>
            <a:chOff x="8547626" y="195783"/>
            <a:chExt cx="3462156" cy="6162312"/>
          </a:xfrm>
        </p:grpSpPr>
        <p:pic>
          <p:nvPicPr>
            <p:cNvPr id="13" name="Picture 12">
              <a:extLst>
                <a:ext uri="{FF2B5EF4-FFF2-40B4-BE49-F238E27FC236}">
                  <a16:creationId xmlns:a16="http://schemas.microsoft.com/office/drawing/2014/main" id="{381A8C62-0C65-38ED-6F8B-789E9ABB4C26}"/>
                </a:ext>
              </a:extLst>
            </p:cNvPr>
            <p:cNvPicPr>
              <a:picLocks noChangeAspect="1"/>
            </p:cNvPicPr>
            <p:nvPr/>
          </p:nvPicPr>
          <p:blipFill>
            <a:blip r:embed="rId2"/>
            <a:srcRect l="10583" t="1425" r="3037"/>
            <a:stretch>
              <a:fillRect/>
            </a:stretch>
          </p:blipFill>
          <p:spPr>
            <a:xfrm>
              <a:off x="9300554" y="195783"/>
              <a:ext cx="2500557" cy="6162312"/>
            </a:xfrm>
            <a:prstGeom prst="rect">
              <a:avLst/>
            </a:prstGeom>
          </p:spPr>
        </p:pic>
        <p:cxnSp>
          <p:nvCxnSpPr>
            <p:cNvPr id="4" name="Straight Arrow Connector 3">
              <a:extLst>
                <a:ext uri="{FF2B5EF4-FFF2-40B4-BE49-F238E27FC236}">
                  <a16:creationId xmlns:a16="http://schemas.microsoft.com/office/drawing/2014/main" id="{3844AB36-7B3C-0AE6-408E-D17A0550F557}"/>
                </a:ext>
              </a:extLst>
            </p:cNvPr>
            <p:cNvCxnSpPr>
              <a:cxnSpLocks/>
              <a:stCxn id="5" idx="2"/>
            </p:cNvCxnSpPr>
            <p:nvPr/>
          </p:nvCxnSpPr>
          <p:spPr>
            <a:xfrm>
              <a:off x="9266582" y="1887390"/>
              <a:ext cx="261326" cy="427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FEDA793-DC3E-A8CF-57A0-98C30059C432}"/>
                </a:ext>
              </a:extLst>
            </p:cNvPr>
            <p:cNvSpPr txBox="1"/>
            <p:nvPr/>
          </p:nvSpPr>
          <p:spPr>
            <a:xfrm>
              <a:off x="8547626" y="1518058"/>
              <a:ext cx="1437911" cy="369332"/>
            </a:xfrm>
            <a:prstGeom prst="rect">
              <a:avLst/>
            </a:prstGeom>
            <a:noFill/>
          </p:spPr>
          <p:txBody>
            <a:bodyPr wrap="square" rtlCol="0">
              <a:spAutoFit/>
            </a:bodyPr>
            <a:lstStyle/>
            <a:p>
              <a:pPr algn="ctr"/>
              <a:r>
                <a:rPr lang="en-US" dirty="0">
                  <a:solidFill>
                    <a:srgbClr val="0070C0"/>
                  </a:solidFill>
                </a:rPr>
                <a:t>800-1600 </a:t>
              </a:r>
              <a:r>
                <a:rPr lang="el-GR" dirty="0">
                  <a:solidFill>
                    <a:srgbClr val="0070C0"/>
                  </a:solidFill>
                </a:rPr>
                <a:t>Ω</a:t>
              </a:r>
              <a:r>
                <a:rPr lang="en-US" dirty="0">
                  <a:solidFill>
                    <a:srgbClr val="0070C0"/>
                  </a:solidFill>
                </a:rPr>
                <a:t>  </a:t>
              </a:r>
            </a:p>
          </p:txBody>
        </p:sp>
        <p:cxnSp>
          <p:nvCxnSpPr>
            <p:cNvPr id="11" name="Straight Arrow Connector 10">
              <a:extLst>
                <a:ext uri="{FF2B5EF4-FFF2-40B4-BE49-F238E27FC236}">
                  <a16:creationId xmlns:a16="http://schemas.microsoft.com/office/drawing/2014/main" id="{7483184A-3C17-D0EE-2F0C-1972A08A592B}"/>
                </a:ext>
              </a:extLst>
            </p:cNvPr>
            <p:cNvCxnSpPr>
              <a:cxnSpLocks/>
              <a:stCxn id="12" idx="2"/>
            </p:cNvCxnSpPr>
            <p:nvPr/>
          </p:nvCxnSpPr>
          <p:spPr>
            <a:xfrm>
              <a:off x="9142006" y="3741271"/>
              <a:ext cx="211399" cy="374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2D4B8FC-C1BF-B270-F1D9-A7A8B7932B20}"/>
                </a:ext>
              </a:extLst>
            </p:cNvPr>
            <p:cNvSpPr txBox="1"/>
            <p:nvPr/>
          </p:nvSpPr>
          <p:spPr>
            <a:xfrm>
              <a:off x="8616500" y="3371939"/>
              <a:ext cx="1051011" cy="369332"/>
            </a:xfrm>
            <a:prstGeom prst="rect">
              <a:avLst/>
            </a:prstGeom>
            <a:noFill/>
          </p:spPr>
          <p:txBody>
            <a:bodyPr wrap="square" rtlCol="0">
              <a:spAutoFit/>
            </a:bodyPr>
            <a:lstStyle/>
            <a:p>
              <a:pPr algn="ctr"/>
              <a:r>
                <a:rPr lang="en-US" dirty="0">
                  <a:solidFill>
                    <a:srgbClr val="0070C0"/>
                  </a:solidFill>
                </a:rPr>
                <a:t>120 pF</a:t>
              </a:r>
            </a:p>
          </p:txBody>
        </p:sp>
        <p:cxnSp>
          <p:nvCxnSpPr>
            <p:cNvPr id="19" name="Straight Arrow Connector 18">
              <a:extLst>
                <a:ext uri="{FF2B5EF4-FFF2-40B4-BE49-F238E27FC236}">
                  <a16:creationId xmlns:a16="http://schemas.microsoft.com/office/drawing/2014/main" id="{324297D2-E501-A751-6B51-9B30FACD2043}"/>
                </a:ext>
              </a:extLst>
            </p:cNvPr>
            <p:cNvCxnSpPr>
              <a:cxnSpLocks/>
              <a:stCxn id="20" idx="2"/>
            </p:cNvCxnSpPr>
            <p:nvPr/>
          </p:nvCxnSpPr>
          <p:spPr>
            <a:xfrm flipH="1">
              <a:off x="11258986" y="2875333"/>
              <a:ext cx="225291" cy="3478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F625015-3F2C-06BC-2CDB-4C665FC659D8}"/>
                </a:ext>
              </a:extLst>
            </p:cNvPr>
            <p:cNvSpPr txBox="1"/>
            <p:nvPr/>
          </p:nvSpPr>
          <p:spPr>
            <a:xfrm>
              <a:off x="10958771" y="2506001"/>
              <a:ext cx="1051011" cy="369332"/>
            </a:xfrm>
            <a:prstGeom prst="rect">
              <a:avLst/>
            </a:prstGeom>
            <a:noFill/>
          </p:spPr>
          <p:txBody>
            <a:bodyPr wrap="square" rtlCol="0">
              <a:spAutoFit/>
            </a:bodyPr>
            <a:lstStyle/>
            <a:p>
              <a:pPr algn="ctr"/>
              <a:r>
                <a:rPr lang="en-US" dirty="0">
                  <a:solidFill>
                    <a:srgbClr val="0070C0"/>
                  </a:solidFill>
                </a:rPr>
                <a:t>12 pF</a:t>
              </a:r>
            </a:p>
          </p:txBody>
        </p:sp>
      </p:grpSp>
      <p:grpSp>
        <p:nvGrpSpPr>
          <p:cNvPr id="24" name="Group 23">
            <a:extLst>
              <a:ext uri="{FF2B5EF4-FFF2-40B4-BE49-F238E27FC236}">
                <a16:creationId xmlns:a16="http://schemas.microsoft.com/office/drawing/2014/main" id="{CB695A19-BE02-F916-BB3A-8B346822898C}"/>
              </a:ext>
            </a:extLst>
          </p:cNvPr>
          <p:cNvGrpSpPr/>
          <p:nvPr/>
        </p:nvGrpSpPr>
        <p:grpSpPr>
          <a:xfrm>
            <a:off x="9890876" y="46607"/>
            <a:ext cx="2250500" cy="1335463"/>
            <a:chOff x="8941044" y="141194"/>
            <a:chExt cx="3169491" cy="1645497"/>
          </a:xfrm>
        </p:grpSpPr>
        <p:pic>
          <p:nvPicPr>
            <p:cNvPr id="25" name="Picture 24">
              <a:extLst>
                <a:ext uri="{FF2B5EF4-FFF2-40B4-BE49-F238E27FC236}">
                  <a16:creationId xmlns:a16="http://schemas.microsoft.com/office/drawing/2014/main" id="{2FFC6642-ACFA-2326-F012-39FFDF3CCB90}"/>
                </a:ext>
              </a:extLst>
            </p:cNvPr>
            <p:cNvPicPr>
              <a:picLocks noChangeAspect="1"/>
            </p:cNvPicPr>
            <p:nvPr/>
          </p:nvPicPr>
          <p:blipFill>
            <a:blip r:embed="rId3"/>
            <a:stretch>
              <a:fillRect/>
            </a:stretch>
          </p:blipFill>
          <p:spPr>
            <a:xfrm>
              <a:off x="8941044" y="141194"/>
              <a:ext cx="3169491" cy="1645497"/>
            </a:xfrm>
            <a:prstGeom prst="rect">
              <a:avLst/>
            </a:prstGeom>
          </p:spPr>
        </p:pic>
        <p:sp>
          <p:nvSpPr>
            <p:cNvPr id="26" name="Rectangle 25">
              <a:extLst>
                <a:ext uri="{FF2B5EF4-FFF2-40B4-BE49-F238E27FC236}">
                  <a16:creationId xmlns:a16="http://schemas.microsoft.com/office/drawing/2014/main" id="{949A0632-6A9A-B698-4428-EA621DA8F242}"/>
                </a:ext>
              </a:extLst>
            </p:cNvPr>
            <p:cNvSpPr/>
            <p:nvPr/>
          </p:nvSpPr>
          <p:spPr>
            <a:xfrm>
              <a:off x="10907937" y="211297"/>
              <a:ext cx="662405" cy="1107119"/>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0604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EFE0-D272-F233-1339-8628C04EE7C9}"/>
              </a:ext>
            </a:extLst>
          </p:cNvPr>
          <p:cNvSpPr>
            <a:spLocks noGrp="1"/>
          </p:cNvSpPr>
          <p:nvPr>
            <p:ph type="title"/>
          </p:nvPr>
        </p:nvSpPr>
        <p:spPr>
          <a:xfrm>
            <a:off x="557249" y="67529"/>
            <a:ext cx="11077502" cy="702839"/>
          </a:xfrm>
        </p:spPr>
        <p:txBody>
          <a:bodyPr>
            <a:normAutofit/>
          </a:bodyPr>
          <a:lstStyle/>
          <a:p>
            <a:pPr algn="ctr"/>
            <a:r>
              <a:rPr lang="en-US" b="1" dirty="0"/>
              <a:t>PLL Simulation Results: </a:t>
            </a:r>
            <a:r>
              <a:rPr lang="en-US" b="1" dirty="0" err="1"/>
              <a:t>Vtune</a:t>
            </a:r>
            <a:r>
              <a:rPr lang="en-US" b="1" dirty="0"/>
              <a:t> Convergence</a:t>
            </a:r>
          </a:p>
        </p:txBody>
      </p:sp>
      <p:sp>
        <p:nvSpPr>
          <p:cNvPr id="10" name="TextBox 9">
            <a:extLst>
              <a:ext uri="{FF2B5EF4-FFF2-40B4-BE49-F238E27FC236}">
                <a16:creationId xmlns:a16="http://schemas.microsoft.com/office/drawing/2014/main" id="{82E3C750-C1D1-5562-67A6-F007B511F702}"/>
              </a:ext>
            </a:extLst>
          </p:cNvPr>
          <p:cNvSpPr txBox="1"/>
          <p:nvPr/>
        </p:nvSpPr>
        <p:spPr>
          <a:xfrm>
            <a:off x="1031718" y="5945360"/>
            <a:ext cx="8824258" cy="523220"/>
          </a:xfrm>
          <a:prstGeom prst="rect">
            <a:avLst/>
          </a:prstGeom>
          <a:noFill/>
        </p:spPr>
        <p:txBody>
          <a:bodyPr wrap="square" rtlCol="0">
            <a:spAutoFit/>
          </a:bodyPr>
          <a:lstStyle/>
          <a:p>
            <a:r>
              <a:rPr lang="en-US" sz="2800" dirty="0">
                <a:solidFill>
                  <a:srgbClr val="00B050"/>
                </a:solidFill>
              </a:rPr>
              <a:t>The tuning voltage converges, and thus the PLL locks</a:t>
            </a:r>
          </a:p>
        </p:txBody>
      </p:sp>
      <p:pic>
        <p:nvPicPr>
          <p:cNvPr id="25" name="Picture 24">
            <a:extLst>
              <a:ext uri="{FF2B5EF4-FFF2-40B4-BE49-F238E27FC236}">
                <a16:creationId xmlns:a16="http://schemas.microsoft.com/office/drawing/2014/main" id="{9B81B77B-E401-494D-1D07-FF2501CE51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9018" y="774797"/>
            <a:ext cx="8617605" cy="5170563"/>
          </a:xfrm>
          <a:prstGeom prst="rect">
            <a:avLst/>
          </a:prstGeom>
        </p:spPr>
      </p:pic>
      <p:sp>
        <p:nvSpPr>
          <p:cNvPr id="32" name="TextBox 31">
            <a:extLst>
              <a:ext uri="{FF2B5EF4-FFF2-40B4-BE49-F238E27FC236}">
                <a16:creationId xmlns:a16="http://schemas.microsoft.com/office/drawing/2014/main" id="{378F0F17-8BD6-E93C-8E4E-652582FDDED5}"/>
              </a:ext>
            </a:extLst>
          </p:cNvPr>
          <p:cNvSpPr txBox="1"/>
          <p:nvPr/>
        </p:nvSpPr>
        <p:spPr>
          <a:xfrm>
            <a:off x="9444147" y="3394466"/>
            <a:ext cx="2463993" cy="2308324"/>
          </a:xfrm>
          <a:prstGeom prst="rect">
            <a:avLst/>
          </a:prstGeom>
          <a:noFill/>
        </p:spPr>
        <p:txBody>
          <a:bodyPr wrap="square" rtlCol="0">
            <a:spAutoFit/>
          </a:bodyPr>
          <a:lstStyle/>
          <a:p>
            <a:r>
              <a:rPr lang="en-US" sz="2400" dirty="0"/>
              <a:t>Finite thickness of </a:t>
            </a:r>
            <a:r>
              <a:rPr lang="en-US" sz="2400" dirty="0" err="1"/>
              <a:t>Vtune</a:t>
            </a:r>
            <a:r>
              <a:rPr lang="en-US" sz="2400" dirty="0"/>
              <a:t> is from a mysterious 20.48 GHz “harmonic noise”</a:t>
            </a:r>
          </a:p>
        </p:txBody>
      </p:sp>
      <p:cxnSp>
        <p:nvCxnSpPr>
          <p:cNvPr id="34" name="Straight Arrow Connector 33">
            <a:extLst>
              <a:ext uri="{FF2B5EF4-FFF2-40B4-BE49-F238E27FC236}">
                <a16:creationId xmlns:a16="http://schemas.microsoft.com/office/drawing/2014/main" id="{4E122E6E-8849-FE5F-931A-18CF22808627}"/>
              </a:ext>
            </a:extLst>
          </p:cNvPr>
          <p:cNvCxnSpPr/>
          <p:nvPr/>
        </p:nvCxnSpPr>
        <p:spPr>
          <a:xfrm>
            <a:off x="9276624" y="3560245"/>
            <a:ext cx="0" cy="411829"/>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63052BF2-6E8C-7772-7CC8-5CEFE9D829EA}"/>
              </a:ext>
            </a:extLst>
          </p:cNvPr>
          <p:cNvSpPr txBox="1"/>
          <p:nvPr/>
        </p:nvSpPr>
        <p:spPr>
          <a:xfrm>
            <a:off x="9618070" y="932254"/>
            <a:ext cx="2463993" cy="1938992"/>
          </a:xfrm>
          <a:prstGeom prst="rect">
            <a:avLst/>
          </a:prstGeom>
          <a:noFill/>
        </p:spPr>
        <p:txBody>
          <a:bodyPr wrap="square" rtlCol="0">
            <a:spAutoFit/>
          </a:bodyPr>
          <a:lstStyle/>
          <a:p>
            <a:r>
              <a:rPr lang="en-US" sz="2400" dirty="0" err="1"/>
              <a:t>Vtune</a:t>
            </a:r>
            <a:r>
              <a:rPr lang="en-US" sz="2400" dirty="0"/>
              <a:t> converges to 744.6 mV, roughly mid-rail (0.6V) </a:t>
            </a:r>
            <a:r>
              <a:rPr lang="en-US" sz="2400" dirty="0">
                <a:sym typeface="Wingdings" panose="05000000000000000000" pitchFamily="2" charset="2"/>
              </a:rPr>
              <a:t> good tuning range</a:t>
            </a:r>
            <a:endParaRPr lang="en-US" sz="2400" dirty="0"/>
          </a:p>
        </p:txBody>
      </p:sp>
      <p:cxnSp>
        <p:nvCxnSpPr>
          <p:cNvPr id="37" name="Straight Arrow Connector 36">
            <a:extLst>
              <a:ext uri="{FF2B5EF4-FFF2-40B4-BE49-F238E27FC236}">
                <a16:creationId xmlns:a16="http://schemas.microsoft.com/office/drawing/2014/main" id="{871E4BBD-A331-E172-C9F6-B33F4FB4F01D}"/>
              </a:ext>
            </a:extLst>
          </p:cNvPr>
          <p:cNvCxnSpPr>
            <a:cxnSpLocks/>
            <a:stCxn id="35" idx="1"/>
          </p:cNvCxnSpPr>
          <p:nvPr/>
        </p:nvCxnSpPr>
        <p:spPr>
          <a:xfrm flipH="1">
            <a:off x="8882246" y="1901750"/>
            <a:ext cx="735824" cy="3445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Slide Number Placeholder 5">
            <a:extLst>
              <a:ext uri="{FF2B5EF4-FFF2-40B4-BE49-F238E27FC236}">
                <a16:creationId xmlns:a16="http://schemas.microsoft.com/office/drawing/2014/main" id="{2ED20294-3BC6-71BB-687C-6D807E96220D}"/>
              </a:ext>
            </a:extLst>
          </p:cNvPr>
          <p:cNvSpPr>
            <a:spLocks noGrp="1"/>
          </p:cNvSpPr>
          <p:nvPr>
            <p:ph type="sldNum" sz="quarter" idx="12"/>
          </p:nvPr>
        </p:nvSpPr>
        <p:spPr/>
        <p:txBody>
          <a:bodyPr/>
          <a:lstStyle/>
          <a:p>
            <a:fld id="{60B2883B-C040-4C2B-B427-B2FAF2BE559C}" type="slidenum">
              <a:rPr lang="en-US" smtClean="0"/>
              <a:t>19</a:t>
            </a:fld>
            <a:endParaRPr lang="en-US" dirty="0"/>
          </a:p>
        </p:txBody>
      </p:sp>
    </p:spTree>
    <p:extLst>
      <p:ext uri="{BB962C8B-B14F-4D97-AF65-F5344CB8AC3E}">
        <p14:creationId xmlns:p14="http://schemas.microsoft.com/office/powerpoint/2010/main" val="95482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B4A4-6483-B878-B7A1-54C858C751C0}"/>
              </a:ext>
            </a:extLst>
          </p:cNvPr>
          <p:cNvSpPr>
            <a:spLocks noGrp="1"/>
          </p:cNvSpPr>
          <p:nvPr>
            <p:ph type="title"/>
          </p:nvPr>
        </p:nvSpPr>
        <p:spPr>
          <a:xfrm>
            <a:off x="757928" y="-200267"/>
            <a:ext cx="10515600" cy="1325563"/>
          </a:xfrm>
        </p:spPr>
        <p:txBody>
          <a:bodyPr/>
          <a:lstStyle/>
          <a:p>
            <a:pPr algn="ctr"/>
            <a:r>
              <a:rPr lang="en-US" b="1" dirty="0"/>
              <a:t>Outline</a:t>
            </a:r>
          </a:p>
        </p:txBody>
      </p:sp>
      <p:sp>
        <p:nvSpPr>
          <p:cNvPr id="3" name="Content Placeholder 2">
            <a:extLst>
              <a:ext uri="{FF2B5EF4-FFF2-40B4-BE49-F238E27FC236}">
                <a16:creationId xmlns:a16="http://schemas.microsoft.com/office/drawing/2014/main" id="{A3F901B5-4DEF-F873-CA98-B31A8E0AEC14}"/>
              </a:ext>
            </a:extLst>
          </p:cNvPr>
          <p:cNvSpPr>
            <a:spLocks noGrp="1"/>
          </p:cNvSpPr>
          <p:nvPr>
            <p:ph idx="1"/>
          </p:nvPr>
        </p:nvSpPr>
        <p:spPr>
          <a:xfrm>
            <a:off x="677656" y="1067963"/>
            <a:ext cx="10676144" cy="5556202"/>
          </a:xfrm>
        </p:spPr>
        <p:txBody>
          <a:bodyPr>
            <a:normAutofit/>
          </a:bodyPr>
          <a:lstStyle/>
          <a:p>
            <a:pPr marL="514350" indent="-514350">
              <a:buAutoNum type="arabicParenR"/>
            </a:pPr>
            <a:r>
              <a:rPr lang="en-US" dirty="0"/>
              <a:t>Motivation for Picosecond Timing Resolution</a:t>
            </a:r>
          </a:p>
          <a:p>
            <a:pPr marL="514350" indent="-514350">
              <a:buAutoNum type="arabicParenR"/>
            </a:pPr>
            <a:r>
              <a:rPr lang="en-US" dirty="0"/>
              <a:t>PSEC5 and PSEC6</a:t>
            </a:r>
          </a:p>
          <a:p>
            <a:pPr marL="514350" indent="-514350">
              <a:buAutoNum type="arabicParenR"/>
            </a:pPr>
            <a:r>
              <a:rPr lang="en-US" dirty="0"/>
              <a:t>10.24 GHz Phase Locked Loop (PLL) Overview</a:t>
            </a:r>
          </a:p>
          <a:p>
            <a:pPr marL="514350" indent="-514350">
              <a:buAutoNum type="arabicParenR"/>
            </a:pPr>
            <a:r>
              <a:rPr lang="en-US" dirty="0"/>
              <a:t>LC Voltage-Controlled Oscillator (VCO)</a:t>
            </a:r>
          </a:p>
          <a:p>
            <a:pPr marL="514350" indent="-514350">
              <a:buAutoNum type="arabicParenR"/>
            </a:pPr>
            <a:r>
              <a:rPr lang="en-US" dirty="0"/>
              <a:t>Divider Blocks</a:t>
            </a:r>
          </a:p>
          <a:p>
            <a:pPr marL="514350" indent="-514350">
              <a:buAutoNum type="arabicParenR"/>
            </a:pPr>
            <a:r>
              <a:rPr lang="en-US" dirty="0"/>
              <a:t>Phase Frequency Detector (PFD)</a:t>
            </a:r>
          </a:p>
          <a:p>
            <a:pPr marL="514350" indent="-514350">
              <a:buAutoNum type="arabicParenR"/>
            </a:pPr>
            <a:r>
              <a:rPr lang="en-US" dirty="0"/>
              <a:t>Charge Pump (CP)</a:t>
            </a:r>
          </a:p>
          <a:p>
            <a:pPr marL="514350" indent="-514350">
              <a:buAutoNum type="arabicParenR"/>
            </a:pPr>
            <a:r>
              <a:rPr lang="en-US" dirty="0"/>
              <a:t>Loop Filter (LPF)</a:t>
            </a:r>
          </a:p>
          <a:p>
            <a:pPr marL="514350" indent="-514350">
              <a:buAutoNum type="arabicParenR"/>
            </a:pPr>
            <a:r>
              <a:rPr lang="en-US" dirty="0"/>
              <a:t>PLL Simulation Results</a:t>
            </a:r>
          </a:p>
          <a:p>
            <a:pPr marL="514350" indent="-514350">
              <a:buAutoNum type="arabicParenR"/>
            </a:pPr>
            <a:r>
              <a:rPr lang="en-US" dirty="0"/>
              <a:t> Outlook</a:t>
            </a:r>
          </a:p>
          <a:p>
            <a:pPr marL="514350" indent="-514350">
              <a:buAutoNum type="arabicParenR"/>
            </a:pPr>
            <a:endParaRPr lang="en-US" dirty="0"/>
          </a:p>
          <a:p>
            <a:pPr marL="514350" indent="-514350">
              <a:buAutoNum type="arabicParenR"/>
            </a:pPr>
            <a:endParaRPr lang="en-US" dirty="0"/>
          </a:p>
        </p:txBody>
      </p:sp>
      <p:sp>
        <p:nvSpPr>
          <p:cNvPr id="7" name="Slide Number Placeholder 6">
            <a:extLst>
              <a:ext uri="{FF2B5EF4-FFF2-40B4-BE49-F238E27FC236}">
                <a16:creationId xmlns:a16="http://schemas.microsoft.com/office/drawing/2014/main" id="{6F5FF1D2-0947-A1E6-A93A-8C527F4EC689}"/>
              </a:ext>
            </a:extLst>
          </p:cNvPr>
          <p:cNvSpPr>
            <a:spLocks noGrp="1"/>
          </p:cNvSpPr>
          <p:nvPr>
            <p:ph type="sldNum" sz="quarter" idx="12"/>
          </p:nvPr>
        </p:nvSpPr>
        <p:spPr/>
        <p:txBody>
          <a:bodyPr/>
          <a:lstStyle/>
          <a:p>
            <a:fld id="{60B2883B-C040-4C2B-B427-B2FAF2BE559C}" type="slidenum">
              <a:rPr lang="en-US" smtClean="0"/>
              <a:t>2</a:t>
            </a:fld>
            <a:endParaRPr lang="en-US" dirty="0"/>
          </a:p>
        </p:txBody>
      </p:sp>
    </p:spTree>
    <p:extLst>
      <p:ext uri="{BB962C8B-B14F-4D97-AF65-F5344CB8AC3E}">
        <p14:creationId xmlns:p14="http://schemas.microsoft.com/office/powerpoint/2010/main" val="2203079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D3A639C-2911-3416-4EAA-13E25757FE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89518"/>
            <a:ext cx="8157675" cy="4894605"/>
          </a:xfrm>
          <a:prstGeom prst="rect">
            <a:avLst/>
          </a:prstGeom>
        </p:spPr>
      </p:pic>
      <p:sp>
        <p:nvSpPr>
          <p:cNvPr id="17" name="TextBox 16">
            <a:extLst>
              <a:ext uri="{FF2B5EF4-FFF2-40B4-BE49-F238E27FC236}">
                <a16:creationId xmlns:a16="http://schemas.microsoft.com/office/drawing/2014/main" id="{E866A773-1CC6-4E59-34E3-C40E6A973E7A}"/>
              </a:ext>
            </a:extLst>
          </p:cNvPr>
          <p:cNvSpPr txBox="1"/>
          <p:nvPr/>
        </p:nvSpPr>
        <p:spPr>
          <a:xfrm>
            <a:off x="8610600" y="1233382"/>
            <a:ext cx="3141650" cy="1569660"/>
          </a:xfrm>
          <a:prstGeom prst="rect">
            <a:avLst/>
          </a:prstGeom>
          <a:noFill/>
        </p:spPr>
        <p:txBody>
          <a:bodyPr wrap="square" rtlCol="0">
            <a:spAutoFit/>
          </a:bodyPr>
          <a:lstStyle/>
          <a:p>
            <a:r>
              <a:rPr lang="en-US" sz="2400" dirty="0"/>
              <a:t>There is a 20.48 GHz 41 mV peak-to-peak harmonic in the tuning voltage. Why?</a:t>
            </a:r>
          </a:p>
        </p:txBody>
      </p:sp>
      <p:sp>
        <p:nvSpPr>
          <p:cNvPr id="23" name="TextBox 22">
            <a:extLst>
              <a:ext uri="{FF2B5EF4-FFF2-40B4-BE49-F238E27FC236}">
                <a16:creationId xmlns:a16="http://schemas.microsoft.com/office/drawing/2014/main" id="{493280D0-04B7-0D41-2A80-1C734B89BF2B}"/>
              </a:ext>
            </a:extLst>
          </p:cNvPr>
          <p:cNvSpPr txBox="1"/>
          <p:nvPr/>
        </p:nvSpPr>
        <p:spPr>
          <a:xfrm>
            <a:off x="8540358" y="3261628"/>
            <a:ext cx="3622998" cy="1200329"/>
          </a:xfrm>
          <a:prstGeom prst="rect">
            <a:avLst/>
          </a:prstGeom>
          <a:noFill/>
        </p:spPr>
        <p:txBody>
          <a:bodyPr wrap="square" rtlCol="0">
            <a:spAutoFit/>
          </a:bodyPr>
          <a:lstStyle/>
          <a:p>
            <a:r>
              <a:rPr lang="en-US" sz="2400" dirty="0"/>
              <a:t>We expect this noise to “alias to DC” in the sampling.</a:t>
            </a:r>
          </a:p>
        </p:txBody>
      </p:sp>
      <p:sp>
        <p:nvSpPr>
          <p:cNvPr id="5" name="Title 1">
            <a:extLst>
              <a:ext uri="{FF2B5EF4-FFF2-40B4-BE49-F238E27FC236}">
                <a16:creationId xmlns:a16="http://schemas.microsoft.com/office/drawing/2014/main" id="{DD603E8B-7F25-54C6-6179-B9268173CA35}"/>
              </a:ext>
            </a:extLst>
          </p:cNvPr>
          <p:cNvSpPr>
            <a:spLocks noGrp="1"/>
          </p:cNvSpPr>
          <p:nvPr>
            <p:ph type="title"/>
          </p:nvPr>
        </p:nvSpPr>
        <p:spPr>
          <a:xfrm>
            <a:off x="460689" y="71958"/>
            <a:ext cx="11210125" cy="702839"/>
          </a:xfrm>
        </p:spPr>
        <p:txBody>
          <a:bodyPr/>
          <a:lstStyle/>
          <a:p>
            <a:pPr algn="ctr"/>
            <a:r>
              <a:rPr lang="en-US" b="1" dirty="0"/>
              <a:t>PLL Simulation Results: Harmonic Noise</a:t>
            </a:r>
          </a:p>
        </p:txBody>
      </p:sp>
      <p:sp>
        <p:nvSpPr>
          <p:cNvPr id="6" name="TextBox 5">
            <a:extLst>
              <a:ext uri="{FF2B5EF4-FFF2-40B4-BE49-F238E27FC236}">
                <a16:creationId xmlns:a16="http://schemas.microsoft.com/office/drawing/2014/main" id="{156E8887-3979-4C75-E782-9C5CD8FFE4AE}"/>
              </a:ext>
            </a:extLst>
          </p:cNvPr>
          <p:cNvSpPr txBox="1"/>
          <p:nvPr/>
        </p:nvSpPr>
        <p:spPr>
          <a:xfrm>
            <a:off x="544452" y="5833130"/>
            <a:ext cx="10809348" cy="523220"/>
          </a:xfrm>
          <a:prstGeom prst="rect">
            <a:avLst/>
          </a:prstGeom>
          <a:noFill/>
        </p:spPr>
        <p:txBody>
          <a:bodyPr wrap="square" rtlCol="0">
            <a:spAutoFit/>
          </a:bodyPr>
          <a:lstStyle/>
          <a:p>
            <a:r>
              <a:rPr lang="en-US" sz="2800" dirty="0">
                <a:solidFill>
                  <a:srgbClr val="00B050"/>
                </a:solidFill>
              </a:rPr>
              <a:t>20.48 GHz harmonic noise is strange, but won’t affect sampling jitter</a:t>
            </a:r>
          </a:p>
        </p:txBody>
      </p:sp>
      <p:sp>
        <p:nvSpPr>
          <p:cNvPr id="7" name="Slide Number Placeholder 6">
            <a:extLst>
              <a:ext uri="{FF2B5EF4-FFF2-40B4-BE49-F238E27FC236}">
                <a16:creationId xmlns:a16="http://schemas.microsoft.com/office/drawing/2014/main" id="{FBB8F110-6846-858A-C0EE-9CFEA2E99A33}"/>
              </a:ext>
            </a:extLst>
          </p:cNvPr>
          <p:cNvSpPr>
            <a:spLocks noGrp="1"/>
          </p:cNvSpPr>
          <p:nvPr>
            <p:ph type="sldNum" sz="quarter" idx="12"/>
          </p:nvPr>
        </p:nvSpPr>
        <p:spPr/>
        <p:txBody>
          <a:bodyPr/>
          <a:lstStyle/>
          <a:p>
            <a:fld id="{60B2883B-C040-4C2B-B427-B2FAF2BE559C}" type="slidenum">
              <a:rPr lang="en-US" smtClean="0"/>
              <a:t>20</a:t>
            </a:fld>
            <a:endParaRPr lang="en-US"/>
          </a:p>
        </p:txBody>
      </p:sp>
    </p:spTree>
    <p:extLst>
      <p:ext uri="{BB962C8B-B14F-4D97-AF65-F5344CB8AC3E}">
        <p14:creationId xmlns:p14="http://schemas.microsoft.com/office/powerpoint/2010/main" val="229574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E029648C-B6C2-1173-9414-3467A2DC3A50}"/>
                  </a:ext>
                </a:extLst>
              </p:cNvPr>
              <p:cNvGraphicFramePr>
                <a:graphicFrameLocks noGrp="1"/>
              </p:cNvGraphicFramePr>
              <p:nvPr>
                <p:extLst>
                  <p:ext uri="{D42A27DB-BD31-4B8C-83A1-F6EECF244321}">
                    <p14:modId xmlns:p14="http://schemas.microsoft.com/office/powerpoint/2010/main" val="866545116"/>
                  </p:ext>
                </p:extLst>
              </p:nvPr>
            </p:nvGraphicFramePr>
            <p:xfrm>
              <a:off x="395543" y="846838"/>
              <a:ext cx="6598570" cy="4513665"/>
            </p:xfrm>
            <a:graphic>
              <a:graphicData uri="http://schemas.openxmlformats.org/drawingml/2006/table">
                <a:tbl>
                  <a:tblPr firstRow="1" bandRow="1">
                    <a:tableStyleId>{F5AB1C69-6EDB-4FF4-983F-18BD219EF322}</a:tableStyleId>
                  </a:tblPr>
                  <a:tblGrid>
                    <a:gridCol w="3299285">
                      <a:extLst>
                        <a:ext uri="{9D8B030D-6E8A-4147-A177-3AD203B41FA5}">
                          <a16:colId xmlns:a16="http://schemas.microsoft.com/office/drawing/2014/main" val="1846733041"/>
                        </a:ext>
                      </a:extLst>
                    </a:gridCol>
                    <a:gridCol w="3299285">
                      <a:extLst>
                        <a:ext uri="{9D8B030D-6E8A-4147-A177-3AD203B41FA5}">
                          <a16:colId xmlns:a16="http://schemas.microsoft.com/office/drawing/2014/main" val="2556435059"/>
                        </a:ext>
                      </a:extLst>
                    </a:gridCol>
                  </a:tblGrid>
                  <a:tr h="374188">
                    <a:tc>
                      <a:txBody>
                        <a:bodyPr/>
                        <a:lstStyle/>
                        <a:p>
                          <a:r>
                            <a:rPr lang="en-US" dirty="0"/>
                            <a:t>PLL Characteristic</a:t>
                          </a:r>
                        </a:p>
                      </a:txBody>
                      <a:tcPr/>
                    </a:tc>
                    <a:tc>
                      <a:txBody>
                        <a:bodyPr/>
                        <a:lstStyle/>
                        <a:p>
                          <a:r>
                            <a:rPr lang="en-US" dirty="0"/>
                            <a:t>Value</a:t>
                          </a:r>
                        </a:p>
                      </a:txBody>
                      <a:tcPr/>
                    </a:tc>
                    <a:extLst>
                      <a:ext uri="{0D108BD9-81ED-4DB2-BD59-A6C34878D82A}">
                        <a16:rowId xmlns:a16="http://schemas.microsoft.com/office/drawing/2014/main" val="2311793847"/>
                      </a:ext>
                    </a:extLst>
                  </a:tr>
                  <a:tr h="634551">
                    <a:tc>
                      <a:txBody>
                        <a:bodyPr/>
                        <a:lstStyle/>
                        <a:p>
                          <a:r>
                            <a:rPr lang="en-US" sz="2000" dirty="0"/>
                            <a:t>Average Total Power</a:t>
                          </a:r>
                          <a:r>
                            <a:rPr lang="en-US" sz="2000" baseline="30000" dirty="0"/>
                            <a:t> *†</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m:rPr>
                                        <m:nor/>
                                      </m:rPr>
                                      <a:rPr lang="en-US" sz="2400" b="0" i="0" smtClean="0">
                                        <a:latin typeface="Cambria Math" panose="02040503050406030204" pitchFamily="18" charset="0"/>
                                      </a:rPr>
                                      <m:t>typ</m:t>
                                    </m:r>
                                  </m:sub>
                                </m:sSub>
                                <m:r>
                                  <a:rPr lang="en-US" sz="2400" b="0" i="1" smtClean="0">
                                    <a:latin typeface="Cambria Math" panose="02040503050406030204" pitchFamily="18" charset="0"/>
                                  </a:rPr>
                                  <m:t>=15.</m:t>
                                </m:r>
                                <m:r>
                                  <m:rPr>
                                    <m:nor/>
                                  </m:rPr>
                                  <a:rPr lang="en-US" sz="2400" b="0" i="0" smtClean="0">
                                    <a:latin typeface="Cambria Math" panose="02040503050406030204" pitchFamily="18" charset="0"/>
                                  </a:rPr>
                                  <m:t>7 </m:t>
                                </m:r>
                                <m:r>
                                  <m:rPr>
                                    <m:nor/>
                                  </m:rPr>
                                  <a:rPr lang="en-US" sz="2400" b="0" i="0" smtClean="0">
                                    <a:latin typeface="Cambria Math" panose="02040503050406030204" pitchFamily="18" charset="0"/>
                                  </a:rPr>
                                  <m:t>mW</m:t>
                                </m:r>
                              </m:oMath>
                            </m:oMathPara>
                          </a14:m>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m:rPr>
                                        <m:nor/>
                                      </m:rPr>
                                      <a:rPr lang="en-US" sz="2400" b="0" i="0" smtClean="0">
                                        <a:latin typeface="Cambria Math" panose="02040503050406030204" pitchFamily="18" charset="0"/>
                                      </a:rPr>
                                      <m:t>max</m:t>
                                    </m:r>
                                  </m:sub>
                                </m:sSub>
                                <m:r>
                                  <a:rPr lang="en-US" sz="2400" b="0" i="1" smtClean="0">
                                    <a:latin typeface="Cambria Math" panose="02040503050406030204" pitchFamily="18" charset="0"/>
                                  </a:rPr>
                                  <m:t>=</m:t>
                                </m:r>
                                <m:r>
                                  <m:rPr>
                                    <m:nor/>
                                  </m:rPr>
                                  <a:rPr lang="en-US" sz="2400" b="0" i="0" smtClean="0">
                                    <a:latin typeface="Cambria Math" panose="02040503050406030204" pitchFamily="18" charset="0"/>
                                  </a:rPr>
                                  <m:t> 76.6 </m:t>
                                </m:r>
                                <m:r>
                                  <m:rPr>
                                    <m:nor/>
                                  </m:rPr>
                                  <a:rPr lang="en-US" sz="2400" b="0" i="0" smtClean="0">
                                    <a:latin typeface="Cambria Math" panose="02040503050406030204" pitchFamily="18" charset="0"/>
                                  </a:rPr>
                                  <m:t>mW</m:t>
                                </m:r>
                              </m:oMath>
                            </m:oMathPara>
                          </a14:m>
                          <a:endParaRPr lang="en-US" sz="2400" dirty="0"/>
                        </a:p>
                      </a:txBody>
                      <a:tcPr/>
                    </a:tc>
                    <a:extLst>
                      <a:ext uri="{0D108BD9-81ED-4DB2-BD59-A6C34878D82A}">
                        <a16:rowId xmlns:a16="http://schemas.microsoft.com/office/drawing/2014/main" val="4288289551"/>
                      </a:ext>
                    </a:extLst>
                  </a:tr>
                  <a:tr h="634551">
                    <a:tc>
                      <a:txBody>
                        <a:bodyPr/>
                        <a:lstStyle/>
                        <a:p>
                          <a:r>
                            <a:rPr lang="en-US" sz="2000" dirty="0"/>
                            <a:t>RMS Jitter</a:t>
                          </a:r>
                          <a:r>
                            <a:rPr lang="en-US" sz="2000" baseline="30000" dirty="0"/>
                            <a:t> *†‡</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m:rPr>
                                        <m:nor/>
                                      </m:rPr>
                                      <a:rPr lang="en-US" sz="2400" b="0" i="0" smtClean="0">
                                        <a:latin typeface="Cambria Math" panose="02040503050406030204" pitchFamily="18" charset="0"/>
                                      </a:rPr>
                                      <m:t>typ</m:t>
                                    </m:r>
                                  </m:sub>
                                </m:sSub>
                                <m:r>
                                  <a:rPr lang="en-US" sz="2400" b="0" i="1" smtClean="0">
                                    <a:latin typeface="Cambria Math" panose="02040503050406030204" pitchFamily="18" charset="0"/>
                                  </a:rPr>
                                  <m:t>=193.7</m:t>
                                </m:r>
                                <m:r>
                                  <m:rPr>
                                    <m:nor/>
                                  </m:rPr>
                                  <a:rPr lang="en-US" sz="2400" b="0" i="0" smtClean="0">
                                    <a:latin typeface="Cambria Math" panose="02040503050406030204" pitchFamily="18" charset="0"/>
                                  </a:rPr>
                                  <m:t> </m:t>
                                </m:r>
                                <m:r>
                                  <m:rPr>
                                    <m:nor/>
                                  </m:rPr>
                                  <a:rPr lang="en-US" sz="2400" b="0" i="0" smtClean="0">
                                    <a:latin typeface="Cambria Math" panose="02040503050406030204" pitchFamily="18" charset="0"/>
                                  </a:rPr>
                                  <m:t>fs</m:t>
                                </m:r>
                              </m:oMath>
                            </m:oMathPara>
                          </a14:m>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m:rPr>
                                        <m:nor/>
                                      </m:rPr>
                                      <a:rPr lang="en-US" sz="2400" b="0" i="0" smtClean="0">
                                        <a:latin typeface="Cambria Math" panose="02040503050406030204" pitchFamily="18" charset="0"/>
                                      </a:rPr>
                                      <m:t>max</m:t>
                                    </m:r>
                                  </m:sub>
                                </m:sSub>
                                <m:r>
                                  <a:rPr lang="en-US" sz="2400" b="0" i="1" smtClean="0">
                                    <a:latin typeface="Cambria Math" panose="02040503050406030204" pitchFamily="18" charset="0"/>
                                  </a:rPr>
                                  <m:t>=</m:t>
                                </m:r>
                                <m:r>
                                  <m:rPr>
                                    <m:nor/>
                                  </m:rPr>
                                  <a:rPr lang="en-US" sz="2400" b="0" i="0" smtClean="0">
                                    <a:latin typeface="Cambria Math" panose="02040503050406030204" pitchFamily="18" charset="0"/>
                                  </a:rPr>
                                  <m:t>813.8 </m:t>
                                </m:r>
                                <m:r>
                                  <m:rPr>
                                    <m:nor/>
                                  </m:rPr>
                                  <a:rPr lang="en-US" sz="2400" b="0" i="0" smtClean="0">
                                    <a:latin typeface="Cambria Math" panose="02040503050406030204" pitchFamily="18" charset="0"/>
                                  </a:rPr>
                                  <m:t>fs</m:t>
                                </m:r>
                              </m:oMath>
                            </m:oMathPara>
                          </a14:m>
                          <a:endParaRPr lang="en-US" sz="2400" dirty="0"/>
                        </a:p>
                      </a:txBody>
                      <a:tcPr/>
                    </a:tc>
                    <a:extLst>
                      <a:ext uri="{0D108BD9-81ED-4DB2-BD59-A6C34878D82A}">
                        <a16:rowId xmlns:a16="http://schemas.microsoft.com/office/drawing/2014/main" val="2069840520"/>
                      </a:ext>
                    </a:extLst>
                  </a:tr>
                  <a:tr h="813295">
                    <a:tc>
                      <a:txBody>
                        <a:bodyPr/>
                        <a:lstStyle/>
                        <a:p>
                          <a:r>
                            <a:rPr lang="en-US" sz="2000" dirty="0"/>
                            <a:t>Duty Cycle of Sampling Clock</a:t>
                          </a:r>
                          <a:r>
                            <a:rPr lang="en-US" sz="2000" baseline="30000" dirty="0"/>
                            <a:t> *</a:t>
                          </a:r>
                          <a:endParaRPr lang="en-US" sz="2000" dirty="0"/>
                        </a:p>
                      </a:txBody>
                      <a:tcPr/>
                    </a:tc>
                    <a:tc>
                      <a:txBody>
                        <a:bodyPr/>
                        <a:lstStyle/>
                        <a:p>
                          <a:pPr algn="ctr"/>
                          <a14:m>
                            <m:oMath xmlns:m="http://schemas.openxmlformats.org/officeDocument/2006/math">
                              <m:r>
                                <a:rPr lang="en-US" sz="2400" b="0" i="1" smtClean="0">
                                  <a:latin typeface="Cambria Math" panose="02040503050406030204" pitchFamily="18" charset="0"/>
                                </a:rPr>
                                <m:t>46.3−54.8%</m:t>
                              </m:r>
                            </m:oMath>
                          </a14:m>
                          <a:r>
                            <a:rPr lang="en-US" sz="2400" dirty="0"/>
                            <a:t> </a:t>
                          </a:r>
                        </a:p>
                      </a:txBody>
                      <a:tcPr/>
                    </a:tc>
                    <a:extLst>
                      <a:ext uri="{0D108BD9-81ED-4DB2-BD59-A6C34878D82A}">
                        <a16:rowId xmlns:a16="http://schemas.microsoft.com/office/drawing/2014/main" val="1614426678"/>
                      </a:ext>
                    </a:extLst>
                  </a:tr>
                  <a:tr h="697071">
                    <a:tc>
                      <a:txBody>
                        <a:bodyPr/>
                        <a:lstStyle/>
                        <a:p>
                          <a:r>
                            <a:rPr lang="en-US" sz="2000" dirty="0"/>
                            <a:t>Charge Pump Current</a:t>
                          </a:r>
                        </a:p>
                      </a:txBody>
                      <a:tcPr/>
                    </a:tc>
                    <a:tc>
                      <a:txBody>
                        <a:bodyPr/>
                        <a:lstStyle/>
                        <a:p>
                          <a:pPr algn="ct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𝑐𝑝</m:t>
                                  </m:r>
                                </m:sub>
                              </m:sSub>
                              <m:r>
                                <a:rPr lang="en-US" sz="2400" b="0" i="1" smtClean="0">
                                  <a:latin typeface="Cambria Math" panose="02040503050406030204" pitchFamily="18" charset="0"/>
                                </a:rPr>
                                <m:t>=200 </m:t>
                              </m:r>
                              <m:r>
                                <a:rPr lang="en-US" sz="2400" b="0" i="1" smtClean="0">
                                  <a:latin typeface="Cambria Math" panose="02040503050406030204" pitchFamily="18" charset="0"/>
                                </a:rPr>
                                <m:t>𝑚𝐴</m:t>
                              </m:r>
                            </m:oMath>
                          </a14:m>
                          <a:r>
                            <a:rPr lang="en-US" sz="2400" dirty="0"/>
                            <a:t> </a:t>
                          </a:r>
                        </a:p>
                      </a:txBody>
                      <a:tcPr/>
                    </a:tc>
                    <a:extLst>
                      <a:ext uri="{0D108BD9-81ED-4DB2-BD59-A6C34878D82A}">
                        <a16:rowId xmlns:a16="http://schemas.microsoft.com/office/drawing/2014/main" val="3407580024"/>
                      </a:ext>
                    </a:extLst>
                  </a:tr>
                  <a:tr h="873209">
                    <a:tc>
                      <a:txBody>
                        <a:bodyPr/>
                        <a:lstStyle/>
                        <a:p>
                          <a:r>
                            <a:rPr lang="en-US" sz="2000" dirty="0"/>
                            <a:t>Characteristic Damping </a:t>
                          </a:r>
                          <a:r>
                            <a:rPr lang="en-US" sz="2000"/>
                            <a:t>Time Scale</a:t>
                          </a:r>
                          <a:r>
                            <a:rPr lang="en-US" sz="2000" baseline="30000"/>
                            <a:t> *</a:t>
                          </a:r>
                          <a:endParaRPr lang="en-US" sz="2000" dirty="0"/>
                        </a:p>
                      </a:txBody>
                      <a:tcPr/>
                    </a:tc>
                    <a:tc>
                      <a:txBody>
                        <a:bodyPr/>
                        <a:lstStyle/>
                        <a:p>
                          <a:pPr algn="ctr"/>
                          <a14:m>
                            <m:oMath xmlns:m="http://schemas.openxmlformats.org/officeDocument/2006/math">
                              <m:r>
                                <a:rPr lang="en-US" sz="2400" b="0" i="1" smtClean="0">
                                  <a:latin typeface="Cambria Math" panose="02040503050406030204" pitchFamily="18" charset="0"/>
                                </a:rPr>
                                <m:t>𝜏</m:t>
                              </m:r>
                              <m:r>
                                <a:rPr lang="en-US" sz="2400" b="0" i="1" smtClean="0">
                                  <a:latin typeface="Cambria Math" panose="02040503050406030204" pitchFamily="18" charset="0"/>
                                </a:rPr>
                                <m:t>=1−2 </m:t>
                              </m:r>
                              <m:r>
                                <a:rPr lang="en-US" sz="2400" b="0" i="1" smtClean="0">
                                  <a:latin typeface="Cambria Math" panose="02040503050406030204" pitchFamily="18" charset="0"/>
                                </a:rPr>
                                <m:t>𝜇</m:t>
                              </m:r>
                              <m:r>
                                <a:rPr lang="en-US" sz="2400" b="0" i="1" smtClean="0">
                                  <a:latin typeface="Cambria Math" panose="02040503050406030204" pitchFamily="18" charset="0"/>
                                </a:rPr>
                                <m:t>𝑠</m:t>
                              </m:r>
                            </m:oMath>
                          </a14:m>
                          <a:r>
                            <a:rPr lang="en-US" sz="2400" dirty="0"/>
                            <a:t> </a:t>
                          </a:r>
                        </a:p>
                      </a:txBody>
                      <a:tcPr/>
                    </a:tc>
                    <a:extLst>
                      <a:ext uri="{0D108BD9-81ED-4DB2-BD59-A6C34878D82A}">
                        <a16:rowId xmlns:a16="http://schemas.microsoft.com/office/drawing/2014/main" val="2007171105"/>
                      </a:ext>
                    </a:extLst>
                  </a:tr>
                </a:tbl>
              </a:graphicData>
            </a:graphic>
          </p:graphicFrame>
        </mc:Choice>
        <mc:Fallback xmlns="">
          <p:graphicFrame>
            <p:nvGraphicFramePr>
              <p:cNvPr id="5" name="Table 4">
                <a:extLst>
                  <a:ext uri="{FF2B5EF4-FFF2-40B4-BE49-F238E27FC236}">
                    <a16:creationId xmlns:a16="http://schemas.microsoft.com/office/drawing/2014/main" id="{E029648C-B6C2-1173-9414-3467A2DC3A50}"/>
                  </a:ext>
                </a:extLst>
              </p:cNvPr>
              <p:cNvGraphicFramePr>
                <a:graphicFrameLocks noGrp="1"/>
              </p:cNvGraphicFramePr>
              <p:nvPr>
                <p:extLst>
                  <p:ext uri="{D42A27DB-BD31-4B8C-83A1-F6EECF244321}">
                    <p14:modId xmlns:p14="http://schemas.microsoft.com/office/powerpoint/2010/main" val="866545116"/>
                  </p:ext>
                </p:extLst>
              </p:nvPr>
            </p:nvGraphicFramePr>
            <p:xfrm>
              <a:off x="395543" y="846838"/>
              <a:ext cx="6598570" cy="4513665"/>
            </p:xfrm>
            <a:graphic>
              <a:graphicData uri="http://schemas.openxmlformats.org/drawingml/2006/table">
                <a:tbl>
                  <a:tblPr firstRow="1" bandRow="1">
                    <a:tableStyleId>{F5AB1C69-6EDB-4FF4-983F-18BD219EF322}</a:tableStyleId>
                  </a:tblPr>
                  <a:tblGrid>
                    <a:gridCol w="3299285">
                      <a:extLst>
                        <a:ext uri="{9D8B030D-6E8A-4147-A177-3AD203B41FA5}">
                          <a16:colId xmlns:a16="http://schemas.microsoft.com/office/drawing/2014/main" val="1846733041"/>
                        </a:ext>
                      </a:extLst>
                    </a:gridCol>
                    <a:gridCol w="3299285">
                      <a:extLst>
                        <a:ext uri="{9D8B030D-6E8A-4147-A177-3AD203B41FA5}">
                          <a16:colId xmlns:a16="http://schemas.microsoft.com/office/drawing/2014/main" val="2556435059"/>
                        </a:ext>
                      </a:extLst>
                    </a:gridCol>
                  </a:tblGrid>
                  <a:tr h="374188">
                    <a:tc>
                      <a:txBody>
                        <a:bodyPr/>
                        <a:lstStyle/>
                        <a:p>
                          <a:r>
                            <a:rPr lang="en-US" dirty="0"/>
                            <a:t>PLL Characteristic</a:t>
                          </a:r>
                        </a:p>
                      </a:txBody>
                      <a:tcPr/>
                    </a:tc>
                    <a:tc>
                      <a:txBody>
                        <a:bodyPr/>
                        <a:lstStyle/>
                        <a:p>
                          <a:r>
                            <a:rPr lang="en-US" dirty="0"/>
                            <a:t>Value</a:t>
                          </a:r>
                        </a:p>
                      </a:txBody>
                      <a:tcPr/>
                    </a:tc>
                    <a:extLst>
                      <a:ext uri="{0D108BD9-81ED-4DB2-BD59-A6C34878D82A}">
                        <a16:rowId xmlns:a16="http://schemas.microsoft.com/office/drawing/2014/main" val="2311793847"/>
                      </a:ext>
                    </a:extLst>
                  </a:tr>
                  <a:tr h="877951">
                    <a:tc>
                      <a:txBody>
                        <a:bodyPr/>
                        <a:lstStyle/>
                        <a:p>
                          <a:r>
                            <a:rPr lang="en-US" sz="2000" dirty="0"/>
                            <a:t>Average Total Power</a:t>
                          </a:r>
                          <a:r>
                            <a:rPr lang="en-US" sz="2000" baseline="30000" dirty="0"/>
                            <a:t> *†</a:t>
                          </a:r>
                          <a:endParaRPr lang="en-US" sz="2000" dirty="0"/>
                        </a:p>
                      </a:txBody>
                      <a:tcPr/>
                    </a:tc>
                    <a:tc>
                      <a:txBody>
                        <a:bodyPr/>
                        <a:lstStyle/>
                        <a:p>
                          <a:endParaRPr lang="en-US"/>
                        </a:p>
                      </a:txBody>
                      <a:tcPr>
                        <a:blipFill>
                          <a:blip r:embed="rId2"/>
                          <a:stretch>
                            <a:fillRect l="-100185" t="-45833" r="-738" b="-373611"/>
                          </a:stretch>
                        </a:blipFill>
                      </a:tcPr>
                    </a:tc>
                    <a:extLst>
                      <a:ext uri="{0D108BD9-81ED-4DB2-BD59-A6C34878D82A}">
                        <a16:rowId xmlns:a16="http://schemas.microsoft.com/office/drawing/2014/main" val="4288289551"/>
                      </a:ext>
                    </a:extLst>
                  </a:tr>
                  <a:tr h="877951">
                    <a:tc>
                      <a:txBody>
                        <a:bodyPr/>
                        <a:lstStyle/>
                        <a:p>
                          <a:r>
                            <a:rPr lang="en-US" sz="2000" dirty="0"/>
                            <a:t>RMS Jitter</a:t>
                          </a:r>
                          <a:r>
                            <a:rPr lang="en-US" sz="2000" baseline="30000" dirty="0"/>
                            <a:t> *†‡</a:t>
                          </a:r>
                          <a:endParaRPr lang="en-US" sz="2000" dirty="0"/>
                        </a:p>
                      </a:txBody>
                      <a:tcPr/>
                    </a:tc>
                    <a:tc>
                      <a:txBody>
                        <a:bodyPr/>
                        <a:lstStyle/>
                        <a:p>
                          <a:endParaRPr lang="en-US"/>
                        </a:p>
                      </a:txBody>
                      <a:tcPr>
                        <a:blipFill>
                          <a:blip r:embed="rId2"/>
                          <a:stretch>
                            <a:fillRect l="-100185" t="-145833" r="-738" b="-273611"/>
                          </a:stretch>
                        </a:blipFill>
                      </a:tcPr>
                    </a:tc>
                    <a:extLst>
                      <a:ext uri="{0D108BD9-81ED-4DB2-BD59-A6C34878D82A}">
                        <a16:rowId xmlns:a16="http://schemas.microsoft.com/office/drawing/2014/main" val="2069840520"/>
                      </a:ext>
                    </a:extLst>
                  </a:tr>
                  <a:tr h="813295">
                    <a:tc>
                      <a:txBody>
                        <a:bodyPr/>
                        <a:lstStyle/>
                        <a:p>
                          <a:r>
                            <a:rPr lang="en-US" sz="2000" dirty="0"/>
                            <a:t>Duty Cycle of Sampling Clock</a:t>
                          </a:r>
                          <a:r>
                            <a:rPr lang="en-US" sz="2000" baseline="30000" dirty="0"/>
                            <a:t> *</a:t>
                          </a:r>
                          <a:endParaRPr lang="en-US" sz="2000" dirty="0"/>
                        </a:p>
                      </a:txBody>
                      <a:tcPr/>
                    </a:tc>
                    <a:tc>
                      <a:txBody>
                        <a:bodyPr/>
                        <a:lstStyle/>
                        <a:p>
                          <a:endParaRPr lang="en-US"/>
                        </a:p>
                      </a:txBody>
                      <a:tcPr>
                        <a:blipFill>
                          <a:blip r:embed="rId2"/>
                          <a:stretch>
                            <a:fillRect l="-100185" t="-264179" r="-738" b="-194030"/>
                          </a:stretch>
                        </a:blipFill>
                      </a:tcPr>
                    </a:tc>
                    <a:extLst>
                      <a:ext uri="{0D108BD9-81ED-4DB2-BD59-A6C34878D82A}">
                        <a16:rowId xmlns:a16="http://schemas.microsoft.com/office/drawing/2014/main" val="1614426678"/>
                      </a:ext>
                    </a:extLst>
                  </a:tr>
                  <a:tr h="697071">
                    <a:tc>
                      <a:txBody>
                        <a:bodyPr/>
                        <a:lstStyle/>
                        <a:p>
                          <a:r>
                            <a:rPr lang="en-US" sz="2000" dirty="0"/>
                            <a:t>Charge Pump Current</a:t>
                          </a:r>
                        </a:p>
                      </a:txBody>
                      <a:tcPr/>
                    </a:tc>
                    <a:tc>
                      <a:txBody>
                        <a:bodyPr/>
                        <a:lstStyle/>
                        <a:p>
                          <a:endParaRPr lang="en-US"/>
                        </a:p>
                      </a:txBody>
                      <a:tcPr>
                        <a:blipFill>
                          <a:blip r:embed="rId2"/>
                          <a:stretch>
                            <a:fillRect l="-100185" t="-428070" r="-738" b="-128070"/>
                          </a:stretch>
                        </a:blipFill>
                      </a:tcPr>
                    </a:tc>
                    <a:extLst>
                      <a:ext uri="{0D108BD9-81ED-4DB2-BD59-A6C34878D82A}">
                        <a16:rowId xmlns:a16="http://schemas.microsoft.com/office/drawing/2014/main" val="3407580024"/>
                      </a:ext>
                    </a:extLst>
                  </a:tr>
                  <a:tr h="873209">
                    <a:tc>
                      <a:txBody>
                        <a:bodyPr/>
                        <a:lstStyle/>
                        <a:p>
                          <a:r>
                            <a:rPr lang="en-US" sz="2000" dirty="0"/>
                            <a:t>Characteristic Damping </a:t>
                          </a:r>
                          <a:r>
                            <a:rPr lang="en-US" sz="2000"/>
                            <a:t>Time Scale</a:t>
                          </a:r>
                          <a:r>
                            <a:rPr lang="en-US" sz="2000" baseline="30000"/>
                            <a:t> *</a:t>
                          </a:r>
                          <a:endParaRPr lang="en-US" sz="2000" dirty="0"/>
                        </a:p>
                      </a:txBody>
                      <a:tcPr/>
                    </a:tc>
                    <a:tc>
                      <a:txBody>
                        <a:bodyPr/>
                        <a:lstStyle/>
                        <a:p>
                          <a:endParaRPr lang="en-US"/>
                        </a:p>
                      </a:txBody>
                      <a:tcPr>
                        <a:blipFill>
                          <a:blip r:embed="rId2"/>
                          <a:stretch>
                            <a:fillRect l="-100185" t="-418056" r="-738" b="-1389"/>
                          </a:stretch>
                        </a:blipFill>
                      </a:tcPr>
                    </a:tc>
                    <a:extLst>
                      <a:ext uri="{0D108BD9-81ED-4DB2-BD59-A6C34878D82A}">
                        <a16:rowId xmlns:a16="http://schemas.microsoft.com/office/drawing/2014/main" val="2007171105"/>
                      </a:ext>
                    </a:extLst>
                  </a:tr>
                </a:tbl>
              </a:graphicData>
            </a:graphic>
          </p:graphicFrame>
        </mc:Fallback>
      </mc:AlternateContent>
      <p:sp>
        <p:nvSpPr>
          <p:cNvPr id="12" name="Title 1">
            <a:extLst>
              <a:ext uri="{FF2B5EF4-FFF2-40B4-BE49-F238E27FC236}">
                <a16:creationId xmlns:a16="http://schemas.microsoft.com/office/drawing/2014/main" id="{40483743-104C-046F-73E1-709BD315B16F}"/>
              </a:ext>
            </a:extLst>
          </p:cNvPr>
          <p:cNvSpPr>
            <a:spLocks noGrp="1"/>
          </p:cNvSpPr>
          <p:nvPr>
            <p:ph type="title"/>
          </p:nvPr>
        </p:nvSpPr>
        <p:spPr>
          <a:xfrm>
            <a:off x="838200" y="71958"/>
            <a:ext cx="10515600" cy="702839"/>
          </a:xfrm>
        </p:spPr>
        <p:txBody>
          <a:bodyPr/>
          <a:lstStyle/>
          <a:p>
            <a:pPr algn="ctr"/>
            <a:r>
              <a:rPr lang="en-US" b="1" dirty="0"/>
              <a:t>PLL Simulation Results: Specifications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022515-026B-1C06-06A4-9EA86CEE7A6E}"/>
                  </a:ext>
                </a:extLst>
              </p:cNvPr>
              <p:cNvSpPr txBox="1"/>
              <p:nvPr/>
            </p:nvSpPr>
            <p:spPr>
              <a:xfrm>
                <a:off x="838200" y="5657671"/>
                <a:ext cx="6026348" cy="1200329"/>
              </a:xfrm>
              <a:prstGeom prst="rect">
                <a:avLst/>
              </a:prstGeom>
              <a:noFill/>
            </p:spPr>
            <p:txBody>
              <a:bodyPr wrap="square" rtlCol="0">
                <a:spAutoFit/>
              </a:bodyPr>
              <a:lstStyle/>
              <a:p>
                <a:r>
                  <a:rPr lang="en-US" dirty="0"/>
                  <a:t>*Ranges given by process variation</a:t>
                </a:r>
              </a:p>
              <a:p>
                <a:r>
                  <a:rPr lang="en-US" dirty="0"/>
                  <a:t>†Max value given by devices </a:t>
                </a:r>
                <a14:m>
                  <m:oMath xmlns:m="http://schemas.openxmlformats.org/officeDocument/2006/math">
                    <m:r>
                      <a:rPr lang="en-US" i="1">
                        <a:latin typeface="Cambria Math" panose="02040503050406030204" pitchFamily="18" charset="0"/>
                      </a:rPr>
                      <m:t>3</m:t>
                    </m:r>
                    <m:r>
                      <m:rPr>
                        <m:sty m:val="p"/>
                      </m:rPr>
                      <a:rPr lang="en-US" i="1">
                        <a:latin typeface="Cambria Math" panose="02040503050406030204" pitchFamily="18" charset="0"/>
                      </a:rPr>
                      <m:t>σ</m:t>
                    </m:r>
                  </m:oMath>
                </a14:m>
                <a:r>
                  <a:rPr lang="en-US" dirty="0"/>
                  <a:t> away from mean</a:t>
                </a:r>
              </a:p>
              <a:p>
                <a:r>
                  <a:rPr lang="en-US" dirty="0"/>
                  <a:t>‡Frequency integration bounds for jitter are 10 MHz-11GHz</a:t>
                </a:r>
              </a:p>
              <a:p>
                <a:endParaRPr lang="en-US" dirty="0"/>
              </a:p>
            </p:txBody>
          </p:sp>
        </mc:Choice>
        <mc:Fallback xmlns="">
          <p:sp>
            <p:nvSpPr>
              <p:cNvPr id="13" name="TextBox 12">
                <a:extLst>
                  <a:ext uri="{FF2B5EF4-FFF2-40B4-BE49-F238E27FC236}">
                    <a16:creationId xmlns:a16="http://schemas.microsoft.com/office/drawing/2014/main" id="{0D022515-026B-1C06-06A4-9EA86CEE7A6E}"/>
                  </a:ext>
                </a:extLst>
              </p:cNvPr>
              <p:cNvSpPr txBox="1">
                <a:spLocks noRot="1" noChangeAspect="1" noMove="1" noResize="1" noEditPoints="1" noAdjustHandles="1" noChangeArrowheads="1" noChangeShapeType="1" noTextEdit="1"/>
              </p:cNvSpPr>
              <p:nvPr/>
            </p:nvSpPr>
            <p:spPr>
              <a:xfrm>
                <a:off x="838200" y="5657671"/>
                <a:ext cx="6026348" cy="1200329"/>
              </a:xfrm>
              <a:prstGeom prst="rect">
                <a:avLst/>
              </a:prstGeom>
              <a:blipFill>
                <a:blip r:embed="rId3"/>
                <a:stretch>
                  <a:fillRect l="-911" t="-203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A1D9BDC-4857-DC86-FF73-96B22570FC55}"/>
              </a:ext>
            </a:extLst>
          </p:cNvPr>
          <p:cNvSpPr txBox="1"/>
          <p:nvPr/>
        </p:nvSpPr>
        <p:spPr>
          <a:xfrm>
            <a:off x="7147675" y="5400139"/>
            <a:ext cx="4578980" cy="954107"/>
          </a:xfrm>
          <a:prstGeom prst="rect">
            <a:avLst/>
          </a:prstGeom>
          <a:noFill/>
        </p:spPr>
        <p:txBody>
          <a:bodyPr wrap="square" rtlCol="0">
            <a:spAutoFit/>
          </a:bodyPr>
          <a:lstStyle/>
          <a:p>
            <a:pPr algn="ctr"/>
            <a:r>
              <a:rPr lang="en-US" sz="2800" dirty="0">
                <a:solidFill>
                  <a:srgbClr val="00B050"/>
                </a:solidFill>
              </a:rPr>
              <a:t>Our PLL satisfies our design specifications!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C8C428-7D58-34F8-B969-6CC045C2A482}"/>
                  </a:ext>
                </a:extLst>
              </p:cNvPr>
              <p:cNvSpPr txBox="1"/>
              <p:nvPr/>
            </p:nvSpPr>
            <p:spPr>
              <a:xfrm>
                <a:off x="7077873" y="1157072"/>
                <a:ext cx="471858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Since the charge pump current and LPF are tunable, we expect to always get the PLL to lock across PVT variations</a:t>
                </a:r>
              </a:p>
              <a:p>
                <a:endParaRPr lang="en-US" sz="2400" dirty="0"/>
              </a:p>
              <a:p>
                <a:pPr marL="342900" indent="-342900">
                  <a:buFont typeface="Arial" panose="020B0604020202020204" pitchFamily="34" charset="0"/>
                  <a:buChar char="•"/>
                </a:pPr>
                <a:r>
                  <a:rPr lang="en-US" sz="2400" dirty="0"/>
                  <a:t>To further reduce jitter, we can severely underdamp the PLL at the cost of increased damping time </a:t>
                </a:r>
                <a14:m>
                  <m:oMath xmlns:m="http://schemas.openxmlformats.org/officeDocument/2006/math">
                    <m:r>
                      <a:rPr lang="en-US" sz="2400" b="0" i="1" smtClean="0">
                        <a:latin typeface="Cambria Math" panose="02040503050406030204" pitchFamily="18" charset="0"/>
                      </a:rPr>
                      <m:t>𝜏</m:t>
                    </m:r>
                  </m:oMath>
                </a14:m>
                <a:r>
                  <a:rPr lang="en-US" sz="2400" dirty="0"/>
                  <a:t>, since that is not a critical parameter</a:t>
                </a:r>
              </a:p>
            </p:txBody>
          </p:sp>
        </mc:Choice>
        <mc:Fallback xmlns="">
          <p:sp>
            <p:nvSpPr>
              <p:cNvPr id="7" name="TextBox 6">
                <a:extLst>
                  <a:ext uri="{FF2B5EF4-FFF2-40B4-BE49-F238E27FC236}">
                    <a16:creationId xmlns:a16="http://schemas.microsoft.com/office/drawing/2014/main" id="{B3C8C428-7D58-34F8-B969-6CC045C2A482}"/>
                  </a:ext>
                </a:extLst>
              </p:cNvPr>
              <p:cNvSpPr txBox="1">
                <a:spLocks noRot="1" noChangeAspect="1" noMove="1" noResize="1" noEditPoints="1" noAdjustHandles="1" noChangeArrowheads="1" noChangeShapeType="1" noTextEdit="1"/>
              </p:cNvSpPr>
              <p:nvPr/>
            </p:nvSpPr>
            <p:spPr>
              <a:xfrm>
                <a:off x="7077873" y="1157072"/>
                <a:ext cx="4718584" cy="3785652"/>
              </a:xfrm>
              <a:prstGeom prst="rect">
                <a:avLst/>
              </a:prstGeom>
              <a:blipFill>
                <a:blip r:embed="rId4"/>
                <a:stretch>
                  <a:fillRect l="-1680" t="-1288" r="-646" b="-2738"/>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580E4E30-895C-25F6-E2DB-4937882507FF}"/>
              </a:ext>
            </a:extLst>
          </p:cNvPr>
          <p:cNvSpPr>
            <a:spLocks noGrp="1"/>
          </p:cNvSpPr>
          <p:nvPr>
            <p:ph type="sldNum" sz="quarter" idx="12"/>
          </p:nvPr>
        </p:nvSpPr>
        <p:spPr/>
        <p:txBody>
          <a:bodyPr/>
          <a:lstStyle/>
          <a:p>
            <a:fld id="{60B2883B-C040-4C2B-B427-B2FAF2BE559C}" type="slidenum">
              <a:rPr lang="en-US" smtClean="0"/>
              <a:t>21</a:t>
            </a:fld>
            <a:endParaRPr lang="en-US"/>
          </a:p>
        </p:txBody>
      </p:sp>
    </p:spTree>
    <p:extLst>
      <p:ext uri="{BB962C8B-B14F-4D97-AF65-F5344CB8AC3E}">
        <p14:creationId xmlns:p14="http://schemas.microsoft.com/office/powerpoint/2010/main" val="348490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95BF-52BD-4A6F-B50F-60A17AC2B020}"/>
              </a:ext>
            </a:extLst>
          </p:cNvPr>
          <p:cNvSpPr>
            <a:spLocks noGrp="1"/>
          </p:cNvSpPr>
          <p:nvPr>
            <p:ph type="title"/>
          </p:nvPr>
        </p:nvSpPr>
        <p:spPr>
          <a:xfrm>
            <a:off x="838200" y="1"/>
            <a:ext cx="10515600" cy="656134"/>
          </a:xfrm>
        </p:spPr>
        <p:txBody>
          <a:bodyPr>
            <a:normAutofit fontScale="90000"/>
          </a:bodyPr>
          <a:lstStyle/>
          <a:p>
            <a:pPr algn="ctr"/>
            <a:r>
              <a:rPr lang="en-US" b="1" dirty="0"/>
              <a:t>Summary and Future – March 2026</a:t>
            </a:r>
          </a:p>
        </p:txBody>
      </p:sp>
      <p:sp>
        <p:nvSpPr>
          <p:cNvPr id="3" name="Content Placeholder 2">
            <a:extLst>
              <a:ext uri="{FF2B5EF4-FFF2-40B4-BE49-F238E27FC236}">
                <a16:creationId xmlns:a16="http://schemas.microsoft.com/office/drawing/2014/main" id="{1A549DB3-796D-702A-6DEB-F592C98C7DE3}"/>
              </a:ext>
            </a:extLst>
          </p:cNvPr>
          <p:cNvSpPr>
            <a:spLocks noGrp="1"/>
          </p:cNvSpPr>
          <p:nvPr>
            <p:ph idx="1"/>
          </p:nvPr>
        </p:nvSpPr>
        <p:spPr>
          <a:xfrm>
            <a:off x="342027" y="1012121"/>
            <a:ext cx="11503291" cy="5626003"/>
          </a:xfrm>
        </p:spPr>
        <p:txBody>
          <a:bodyPr>
            <a:normAutofit/>
          </a:bodyPr>
          <a:lstStyle/>
          <a:p>
            <a:r>
              <a:rPr lang="en-US" sz="3600" dirty="0">
                <a:solidFill>
                  <a:srgbClr val="00B050"/>
                </a:solidFill>
              </a:rPr>
              <a:t>We have developed a </a:t>
            </a:r>
            <a:r>
              <a:rPr lang="en-US" sz="3600" b="1" dirty="0">
                <a:solidFill>
                  <a:srgbClr val="00B050"/>
                </a:solidFill>
              </a:rPr>
              <a:t>10.24 GHz PLL </a:t>
            </a:r>
            <a:r>
              <a:rPr lang="en-US" sz="3600" dirty="0">
                <a:solidFill>
                  <a:srgbClr val="00B050"/>
                </a:solidFill>
              </a:rPr>
              <a:t>in TSMC 65nm with  194 fs jitter</a:t>
            </a:r>
          </a:p>
          <a:p>
            <a:pPr marL="0" indent="0">
              <a:buNone/>
            </a:pPr>
            <a:endParaRPr lang="en-US" sz="3600" dirty="0">
              <a:solidFill>
                <a:srgbClr val="00B050"/>
              </a:solidFill>
            </a:endParaRPr>
          </a:p>
          <a:p>
            <a:r>
              <a:rPr lang="en-US" sz="3600" dirty="0" err="1"/>
              <a:t>Tapeout</a:t>
            </a:r>
            <a:r>
              <a:rPr lang="en-US" sz="3600" dirty="0"/>
              <a:t> for PSEC6 is scheduled for April 2026</a:t>
            </a:r>
          </a:p>
          <a:p>
            <a:pPr marL="0" indent="0">
              <a:buNone/>
            </a:pPr>
            <a:endParaRPr lang="en-US" sz="3600" dirty="0"/>
          </a:p>
          <a:p>
            <a:r>
              <a:rPr lang="en-US" sz="3600" dirty="0"/>
              <a:t>We are currently finishing floorplan and layout of the full PLL</a:t>
            </a:r>
          </a:p>
          <a:p>
            <a:pPr marL="0" indent="0">
              <a:buNone/>
            </a:pPr>
            <a:endParaRPr lang="en-US" sz="3600" dirty="0"/>
          </a:p>
          <a:p>
            <a:r>
              <a:rPr lang="en-US" sz="3600" dirty="0"/>
              <a:t>We expect the chip back for physical testing in July</a:t>
            </a:r>
          </a:p>
        </p:txBody>
      </p:sp>
      <p:sp>
        <p:nvSpPr>
          <p:cNvPr id="7" name="Slide Number Placeholder 6">
            <a:extLst>
              <a:ext uri="{FF2B5EF4-FFF2-40B4-BE49-F238E27FC236}">
                <a16:creationId xmlns:a16="http://schemas.microsoft.com/office/drawing/2014/main" id="{E509E813-F2C4-2469-E8D6-B952BFC05E79}"/>
              </a:ext>
            </a:extLst>
          </p:cNvPr>
          <p:cNvSpPr>
            <a:spLocks noGrp="1"/>
          </p:cNvSpPr>
          <p:nvPr>
            <p:ph type="sldNum" sz="quarter" idx="12"/>
          </p:nvPr>
        </p:nvSpPr>
        <p:spPr/>
        <p:txBody>
          <a:bodyPr/>
          <a:lstStyle/>
          <a:p>
            <a:fld id="{60B2883B-C040-4C2B-B427-B2FAF2BE559C}" type="slidenum">
              <a:rPr lang="en-US" smtClean="0"/>
              <a:t>22</a:t>
            </a:fld>
            <a:endParaRPr lang="en-US"/>
          </a:p>
        </p:txBody>
      </p:sp>
    </p:spTree>
    <p:extLst>
      <p:ext uri="{BB962C8B-B14F-4D97-AF65-F5344CB8AC3E}">
        <p14:creationId xmlns:p14="http://schemas.microsoft.com/office/powerpoint/2010/main" val="129053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5FC2-6FCA-9E20-F342-9130C2E6819D}"/>
              </a:ext>
            </a:extLst>
          </p:cNvPr>
          <p:cNvSpPr>
            <a:spLocks noGrp="1"/>
          </p:cNvSpPr>
          <p:nvPr>
            <p:ph type="title"/>
          </p:nvPr>
        </p:nvSpPr>
        <p:spPr>
          <a:xfrm>
            <a:off x="3495675" y="2698750"/>
            <a:ext cx="10515600" cy="1325563"/>
          </a:xfrm>
        </p:spPr>
        <p:txBody>
          <a:bodyPr/>
          <a:lstStyle/>
          <a:p>
            <a:r>
              <a:rPr lang="en-US" dirty="0"/>
              <a:t>Supplementary Slides</a:t>
            </a:r>
          </a:p>
        </p:txBody>
      </p:sp>
      <p:sp>
        <p:nvSpPr>
          <p:cNvPr id="6" name="Slide Number Placeholder 5">
            <a:extLst>
              <a:ext uri="{FF2B5EF4-FFF2-40B4-BE49-F238E27FC236}">
                <a16:creationId xmlns:a16="http://schemas.microsoft.com/office/drawing/2014/main" id="{E8AFE8D9-A7E9-0A44-8916-ED165CE590A5}"/>
              </a:ext>
            </a:extLst>
          </p:cNvPr>
          <p:cNvSpPr>
            <a:spLocks noGrp="1"/>
          </p:cNvSpPr>
          <p:nvPr>
            <p:ph type="sldNum" sz="quarter" idx="12"/>
          </p:nvPr>
        </p:nvSpPr>
        <p:spPr/>
        <p:txBody>
          <a:bodyPr/>
          <a:lstStyle/>
          <a:p>
            <a:fld id="{60B2883B-C040-4C2B-B427-B2FAF2BE559C}" type="slidenum">
              <a:rPr lang="en-US" smtClean="0"/>
              <a:t>23</a:t>
            </a:fld>
            <a:endParaRPr lang="en-US"/>
          </a:p>
        </p:txBody>
      </p:sp>
    </p:spTree>
    <p:extLst>
      <p:ext uri="{BB962C8B-B14F-4D97-AF65-F5344CB8AC3E}">
        <p14:creationId xmlns:p14="http://schemas.microsoft.com/office/powerpoint/2010/main" val="362980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D9E78C-C1F5-D9FC-7B74-ED1727E3AC6B}"/>
              </a:ext>
            </a:extLst>
          </p:cNvPr>
          <p:cNvSpPr>
            <a:spLocks noGrp="1"/>
          </p:cNvSpPr>
          <p:nvPr>
            <p:ph type="sldNum" sz="quarter" idx="12"/>
          </p:nvPr>
        </p:nvSpPr>
        <p:spPr/>
        <p:txBody>
          <a:bodyPr/>
          <a:lstStyle/>
          <a:p>
            <a:fld id="{60B2883B-C040-4C2B-B427-B2FAF2BE559C}" type="slidenum">
              <a:rPr lang="en-US" smtClean="0"/>
              <a:pPr/>
              <a:t>24</a:t>
            </a:fld>
            <a:endParaRPr lang="en-US" dirty="0">
              <a:solidFill>
                <a:schemeClr val="tx1"/>
              </a:solidFill>
            </a:endParaRPr>
          </a:p>
        </p:txBody>
      </p:sp>
      <p:sp>
        <p:nvSpPr>
          <p:cNvPr id="5" name="Title 1">
            <a:extLst>
              <a:ext uri="{FF2B5EF4-FFF2-40B4-BE49-F238E27FC236}">
                <a16:creationId xmlns:a16="http://schemas.microsoft.com/office/drawing/2014/main" id="{D3130E0D-A919-F2A9-6D81-538B07CCD932}"/>
              </a:ext>
            </a:extLst>
          </p:cNvPr>
          <p:cNvSpPr>
            <a:spLocks noGrp="1"/>
          </p:cNvSpPr>
          <p:nvPr>
            <p:ph type="title"/>
          </p:nvPr>
        </p:nvSpPr>
        <p:spPr>
          <a:xfrm>
            <a:off x="557249" y="67529"/>
            <a:ext cx="11077502" cy="702839"/>
          </a:xfrm>
        </p:spPr>
        <p:txBody>
          <a:bodyPr>
            <a:normAutofit/>
          </a:bodyPr>
          <a:lstStyle/>
          <a:p>
            <a:pPr algn="ctr"/>
            <a:r>
              <a:rPr lang="en-US" b="1" dirty="0"/>
              <a:t>Alias to DC?</a:t>
            </a:r>
          </a:p>
        </p:txBody>
      </p:sp>
      <p:pic>
        <p:nvPicPr>
          <p:cNvPr id="6" name="Picture 5">
            <a:extLst>
              <a:ext uri="{FF2B5EF4-FFF2-40B4-BE49-F238E27FC236}">
                <a16:creationId xmlns:a16="http://schemas.microsoft.com/office/drawing/2014/main" id="{DA963113-2D19-049F-C4D4-3FC38B2429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62709" y="796401"/>
            <a:ext cx="9266581" cy="5559949"/>
          </a:xfrm>
          <a:prstGeom prst="rect">
            <a:avLst/>
          </a:prstGeom>
        </p:spPr>
      </p:pic>
      <p:sp>
        <p:nvSpPr>
          <p:cNvPr id="7" name="Oval 6">
            <a:extLst>
              <a:ext uri="{FF2B5EF4-FFF2-40B4-BE49-F238E27FC236}">
                <a16:creationId xmlns:a16="http://schemas.microsoft.com/office/drawing/2014/main" id="{C46014A6-FD75-85D2-1FCA-839FA21AE554}"/>
              </a:ext>
            </a:extLst>
          </p:cNvPr>
          <p:cNvSpPr/>
          <p:nvPr/>
        </p:nvSpPr>
        <p:spPr>
          <a:xfrm>
            <a:off x="2659437" y="2235536"/>
            <a:ext cx="209405" cy="369949"/>
          </a:xfrm>
          <a:prstGeom prst="ellipse">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D639C59-8788-2C18-6416-F5CAD3E3CF4E}"/>
              </a:ext>
            </a:extLst>
          </p:cNvPr>
          <p:cNvSpPr/>
          <p:nvPr/>
        </p:nvSpPr>
        <p:spPr>
          <a:xfrm>
            <a:off x="4677065" y="2235534"/>
            <a:ext cx="209405" cy="369949"/>
          </a:xfrm>
          <a:prstGeom prst="ellipse">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5CAF08-F805-50E5-35BF-82981468B17F}"/>
              </a:ext>
            </a:extLst>
          </p:cNvPr>
          <p:cNvSpPr/>
          <p:nvPr/>
        </p:nvSpPr>
        <p:spPr>
          <a:xfrm>
            <a:off x="8680994" y="2235532"/>
            <a:ext cx="209405" cy="369949"/>
          </a:xfrm>
          <a:prstGeom prst="ellipse">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E1E1A4-CF28-1DB0-EF4A-76098B3E494D}"/>
              </a:ext>
            </a:extLst>
          </p:cNvPr>
          <p:cNvSpPr/>
          <p:nvPr/>
        </p:nvSpPr>
        <p:spPr>
          <a:xfrm>
            <a:off x="6694363" y="2235533"/>
            <a:ext cx="209405" cy="369949"/>
          </a:xfrm>
          <a:prstGeom prst="ellipse">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9C5770-DCCA-EA5D-5EE2-0B5EB612858B}"/>
              </a:ext>
            </a:extLst>
          </p:cNvPr>
          <p:cNvSpPr txBox="1"/>
          <p:nvPr/>
        </p:nvSpPr>
        <p:spPr>
          <a:xfrm>
            <a:off x="1685706" y="269473"/>
            <a:ext cx="2366271" cy="830997"/>
          </a:xfrm>
          <a:prstGeom prst="rect">
            <a:avLst/>
          </a:prstGeom>
          <a:noFill/>
        </p:spPr>
        <p:txBody>
          <a:bodyPr wrap="square" rtlCol="0">
            <a:spAutoFit/>
          </a:bodyPr>
          <a:lstStyle/>
          <a:p>
            <a:r>
              <a:rPr lang="en-US" sz="2400" dirty="0">
                <a:solidFill>
                  <a:srgbClr val="0070C0"/>
                </a:solidFill>
              </a:rPr>
              <a:t>Time of Sample </a:t>
            </a:r>
            <a:r>
              <a:rPr lang="en-US" sz="2400">
                <a:solidFill>
                  <a:srgbClr val="0070C0"/>
                </a:solidFill>
              </a:rPr>
              <a:t>(5.12 </a:t>
            </a:r>
            <a:r>
              <a:rPr lang="en-US" sz="2400" dirty="0">
                <a:solidFill>
                  <a:srgbClr val="0070C0"/>
                </a:solidFill>
              </a:rPr>
              <a:t>GHz)</a:t>
            </a:r>
          </a:p>
        </p:txBody>
      </p:sp>
      <p:cxnSp>
        <p:nvCxnSpPr>
          <p:cNvPr id="14" name="Straight Arrow Connector 13">
            <a:extLst>
              <a:ext uri="{FF2B5EF4-FFF2-40B4-BE49-F238E27FC236}">
                <a16:creationId xmlns:a16="http://schemas.microsoft.com/office/drawing/2014/main" id="{36A41652-3A1E-E5AD-76DB-63C1395078D4}"/>
              </a:ext>
            </a:extLst>
          </p:cNvPr>
          <p:cNvCxnSpPr>
            <a:cxnSpLocks/>
            <a:stCxn id="12" idx="2"/>
            <a:endCxn id="7" idx="0"/>
          </p:cNvCxnSpPr>
          <p:nvPr/>
        </p:nvCxnSpPr>
        <p:spPr>
          <a:xfrm flipH="1">
            <a:off x="2764140" y="1100470"/>
            <a:ext cx="104702" cy="1135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5E815A8-5892-BF67-D39E-6A896E07EED9}"/>
              </a:ext>
            </a:extLst>
          </p:cNvPr>
          <p:cNvCxnSpPr>
            <a:cxnSpLocks/>
            <a:stCxn id="12" idx="2"/>
            <a:endCxn id="8" idx="1"/>
          </p:cNvCxnSpPr>
          <p:nvPr/>
        </p:nvCxnSpPr>
        <p:spPr>
          <a:xfrm>
            <a:off x="2868842" y="1100470"/>
            <a:ext cx="1838890" cy="11892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2039549-C7FC-F047-F4D0-EB092D4E3BFB}"/>
              </a:ext>
            </a:extLst>
          </p:cNvPr>
          <p:cNvCxnSpPr>
            <a:cxnSpLocks/>
            <a:stCxn id="12" idx="2"/>
            <a:endCxn id="10" idx="1"/>
          </p:cNvCxnSpPr>
          <p:nvPr/>
        </p:nvCxnSpPr>
        <p:spPr>
          <a:xfrm>
            <a:off x="2868842" y="1100470"/>
            <a:ext cx="3856188" cy="1189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05090AF-2ACB-CAD5-911A-7FF155E803C2}"/>
              </a:ext>
            </a:extLst>
          </p:cNvPr>
          <p:cNvCxnSpPr>
            <a:cxnSpLocks/>
            <a:stCxn id="12" idx="2"/>
            <a:endCxn id="9" idx="2"/>
          </p:cNvCxnSpPr>
          <p:nvPr/>
        </p:nvCxnSpPr>
        <p:spPr>
          <a:xfrm>
            <a:off x="2868842" y="1100470"/>
            <a:ext cx="5812152" cy="13200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9CAF62-E74F-F579-5D37-CF28E8262B54}"/>
              </a:ext>
            </a:extLst>
          </p:cNvPr>
          <p:cNvSpPr txBox="1"/>
          <p:nvPr/>
        </p:nvSpPr>
        <p:spPr>
          <a:xfrm>
            <a:off x="111681" y="1570534"/>
            <a:ext cx="1563555" cy="1477328"/>
          </a:xfrm>
          <a:prstGeom prst="rect">
            <a:avLst/>
          </a:prstGeom>
          <a:noFill/>
        </p:spPr>
        <p:txBody>
          <a:bodyPr wrap="square" rtlCol="0">
            <a:spAutoFit/>
          </a:bodyPr>
          <a:lstStyle/>
          <a:p>
            <a:r>
              <a:rPr lang="en-US" dirty="0"/>
              <a:t>The frequency variation per sample is the same</a:t>
            </a:r>
          </a:p>
        </p:txBody>
      </p:sp>
      <p:sp>
        <p:nvSpPr>
          <p:cNvPr id="31" name="TextBox 30">
            <a:extLst>
              <a:ext uri="{FF2B5EF4-FFF2-40B4-BE49-F238E27FC236}">
                <a16:creationId xmlns:a16="http://schemas.microsoft.com/office/drawing/2014/main" id="{7BC50244-EEC8-A7F2-226E-ABE480655AE7}"/>
              </a:ext>
            </a:extLst>
          </p:cNvPr>
          <p:cNvSpPr txBox="1"/>
          <p:nvPr/>
        </p:nvSpPr>
        <p:spPr>
          <a:xfrm>
            <a:off x="111680" y="3663416"/>
            <a:ext cx="1563555" cy="1754326"/>
          </a:xfrm>
          <a:prstGeom prst="rect">
            <a:avLst/>
          </a:prstGeom>
          <a:noFill/>
        </p:spPr>
        <p:txBody>
          <a:bodyPr wrap="square" rtlCol="0">
            <a:spAutoFit/>
          </a:bodyPr>
          <a:lstStyle/>
          <a:p>
            <a:r>
              <a:rPr lang="en-US" dirty="0"/>
              <a:t>In other words, the 20.48 GHz jitter is “averaged out”</a:t>
            </a:r>
          </a:p>
        </p:txBody>
      </p:sp>
      <p:sp>
        <p:nvSpPr>
          <p:cNvPr id="32" name="TextBox 31">
            <a:extLst>
              <a:ext uri="{FF2B5EF4-FFF2-40B4-BE49-F238E27FC236}">
                <a16:creationId xmlns:a16="http://schemas.microsoft.com/office/drawing/2014/main" id="{6A866E54-48C7-A063-FE28-0B88D600F32B}"/>
              </a:ext>
            </a:extLst>
          </p:cNvPr>
          <p:cNvSpPr txBox="1"/>
          <p:nvPr/>
        </p:nvSpPr>
        <p:spPr>
          <a:xfrm>
            <a:off x="14174" y="6326451"/>
            <a:ext cx="11426512" cy="461665"/>
          </a:xfrm>
          <a:prstGeom prst="rect">
            <a:avLst/>
          </a:prstGeom>
          <a:noFill/>
        </p:spPr>
        <p:txBody>
          <a:bodyPr wrap="square" rtlCol="0">
            <a:spAutoFit/>
          </a:bodyPr>
          <a:lstStyle/>
          <a:p>
            <a:pPr algn="ctr"/>
            <a:r>
              <a:rPr lang="en-US" sz="2400" dirty="0">
                <a:solidFill>
                  <a:srgbClr val="00B050"/>
                </a:solidFill>
              </a:rPr>
              <a:t>20.48 GHz harmonic noise on </a:t>
            </a:r>
            <a:r>
              <a:rPr lang="en-US" sz="2400" dirty="0" err="1">
                <a:solidFill>
                  <a:srgbClr val="00B050"/>
                </a:solidFill>
              </a:rPr>
              <a:t>Vtune</a:t>
            </a:r>
            <a:r>
              <a:rPr lang="en-US" sz="2400" dirty="0">
                <a:solidFill>
                  <a:srgbClr val="00B050"/>
                </a:solidFill>
              </a:rPr>
              <a:t> doesn’t affect the sampling jitter</a:t>
            </a:r>
          </a:p>
        </p:txBody>
      </p:sp>
    </p:spTree>
    <p:extLst>
      <p:ext uri="{BB962C8B-B14F-4D97-AF65-F5344CB8AC3E}">
        <p14:creationId xmlns:p14="http://schemas.microsoft.com/office/powerpoint/2010/main" val="419925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85D49-BB8E-8657-DAD7-DDDD65474D3C}"/>
              </a:ext>
            </a:extLst>
          </p:cNvPr>
          <p:cNvSpPr>
            <a:spLocks noGrp="1"/>
          </p:cNvSpPr>
          <p:nvPr>
            <p:ph type="title"/>
          </p:nvPr>
        </p:nvSpPr>
        <p:spPr>
          <a:xfrm>
            <a:off x="663154" y="17167"/>
            <a:ext cx="11362977" cy="745762"/>
          </a:xfrm>
        </p:spPr>
        <p:txBody>
          <a:bodyPr/>
          <a:lstStyle/>
          <a:p>
            <a:pPr algn="ctr"/>
            <a:r>
              <a:rPr lang="en-US" b="1" dirty="0"/>
              <a:t>How is 40 GS/s achieved with a 10 GHz clock?</a:t>
            </a:r>
          </a:p>
        </p:txBody>
      </p:sp>
      <p:grpSp>
        <p:nvGrpSpPr>
          <p:cNvPr id="9" name="Group 8">
            <a:extLst>
              <a:ext uri="{FF2B5EF4-FFF2-40B4-BE49-F238E27FC236}">
                <a16:creationId xmlns:a16="http://schemas.microsoft.com/office/drawing/2014/main" id="{B2CDB480-48F0-9B0E-20EE-ED3BFC9F1DDF}"/>
              </a:ext>
            </a:extLst>
          </p:cNvPr>
          <p:cNvGrpSpPr/>
          <p:nvPr/>
        </p:nvGrpSpPr>
        <p:grpSpPr>
          <a:xfrm>
            <a:off x="825863" y="1180873"/>
            <a:ext cx="2478648" cy="4568922"/>
            <a:chOff x="873136" y="1558213"/>
            <a:chExt cx="2478648" cy="4568922"/>
          </a:xfrm>
        </p:grpSpPr>
        <p:pic>
          <p:nvPicPr>
            <p:cNvPr id="4" name="Picture 3">
              <a:extLst>
                <a:ext uri="{FF2B5EF4-FFF2-40B4-BE49-F238E27FC236}">
                  <a16:creationId xmlns:a16="http://schemas.microsoft.com/office/drawing/2014/main" id="{3D80F475-27F1-B799-E2E6-0A1A3F50D28F}"/>
                </a:ext>
              </a:extLst>
            </p:cNvPr>
            <p:cNvPicPr>
              <a:picLocks noChangeAspect="1"/>
            </p:cNvPicPr>
            <p:nvPr/>
          </p:nvPicPr>
          <p:blipFill>
            <a:blip r:embed="rId2"/>
            <a:srcRect l="5512" t="21292" b="12054"/>
            <a:stretch>
              <a:fillRect/>
            </a:stretch>
          </p:blipFill>
          <p:spPr>
            <a:xfrm>
              <a:off x="873136" y="1675515"/>
              <a:ext cx="1978797" cy="1016001"/>
            </a:xfrm>
            <a:prstGeom prst="rect">
              <a:avLst/>
            </a:prstGeom>
          </p:spPr>
        </p:pic>
        <p:pic>
          <p:nvPicPr>
            <p:cNvPr id="6" name="Picture 5">
              <a:extLst>
                <a:ext uri="{FF2B5EF4-FFF2-40B4-BE49-F238E27FC236}">
                  <a16:creationId xmlns:a16="http://schemas.microsoft.com/office/drawing/2014/main" id="{5F8BA705-AD4A-CFD3-8303-3717D7F87E13}"/>
                </a:ext>
              </a:extLst>
            </p:cNvPr>
            <p:cNvPicPr>
              <a:picLocks noChangeAspect="1"/>
            </p:cNvPicPr>
            <p:nvPr/>
          </p:nvPicPr>
          <p:blipFill>
            <a:blip r:embed="rId2"/>
            <a:srcRect l="5512" t="21292" b="12054"/>
            <a:stretch>
              <a:fillRect/>
            </a:stretch>
          </p:blipFill>
          <p:spPr>
            <a:xfrm>
              <a:off x="1031342" y="2691516"/>
              <a:ext cx="1978797" cy="1016001"/>
            </a:xfrm>
            <a:prstGeom prst="rect">
              <a:avLst/>
            </a:prstGeom>
          </p:spPr>
        </p:pic>
        <p:pic>
          <p:nvPicPr>
            <p:cNvPr id="7" name="Picture 6">
              <a:extLst>
                <a:ext uri="{FF2B5EF4-FFF2-40B4-BE49-F238E27FC236}">
                  <a16:creationId xmlns:a16="http://schemas.microsoft.com/office/drawing/2014/main" id="{304835A6-1065-FAA5-6934-5AD96127A083}"/>
                </a:ext>
              </a:extLst>
            </p:cNvPr>
            <p:cNvPicPr>
              <a:picLocks noChangeAspect="1"/>
            </p:cNvPicPr>
            <p:nvPr/>
          </p:nvPicPr>
          <p:blipFill>
            <a:blip r:embed="rId2"/>
            <a:srcRect l="5512" t="21292" b="12054"/>
            <a:stretch>
              <a:fillRect/>
            </a:stretch>
          </p:blipFill>
          <p:spPr>
            <a:xfrm>
              <a:off x="1180632" y="3839137"/>
              <a:ext cx="1978797" cy="1016001"/>
            </a:xfrm>
            <a:prstGeom prst="rect">
              <a:avLst/>
            </a:prstGeom>
          </p:spPr>
        </p:pic>
        <p:pic>
          <p:nvPicPr>
            <p:cNvPr id="8" name="Picture 7">
              <a:extLst>
                <a:ext uri="{FF2B5EF4-FFF2-40B4-BE49-F238E27FC236}">
                  <a16:creationId xmlns:a16="http://schemas.microsoft.com/office/drawing/2014/main" id="{90BC9726-9AE7-6852-0189-9F02F17C7F12}"/>
                </a:ext>
              </a:extLst>
            </p:cNvPr>
            <p:cNvPicPr>
              <a:picLocks noChangeAspect="1"/>
            </p:cNvPicPr>
            <p:nvPr/>
          </p:nvPicPr>
          <p:blipFill>
            <a:blip r:embed="rId2"/>
            <a:srcRect l="5512" t="21292" b="12054"/>
            <a:stretch>
              <a:fillRect/>
            </a:stretch>
          </p:blipFill>
          <p:spPr>
            <a:xfrm>
              <a:off x="1372987" y="4879444"/>
              <a:ext cx="1978797" cy="1016001"/>
            </a:xfrm>
            <a:prstGeom prst="rect">
              <a:avLst/>
            </a:prstGeom>
          </p:spPr>
        </p:pic>
        <p:cxnSp>
          <p:nvCxnSpPr>
            <p:cNvPr id="15" name="Straight Connector 14">
              <a:extLst>
                <a:ext uri="{FF2B5EF4-FFF2-40B4-BE49-F238E27FC236}">
                  <a16:creationId xmlns:a16="http://schemas.microsoft.com/office/drawing/2014/main" id="{18DA67A1-00E9-9F62-97CE-6EE57007D932}"/>
                </a:ext>
              </a:extLst>
            </p:cNvPr>
            <p:cNvCxnSpPr>
              <a:cxnSpLocks/>
            </p:cNvCxnSpPr>
            <p:nvPr/>
          </p:nvCxnSpPr>
          <p:spPr>
            <a:xfrm>
              <a:off x="1716832" y="1558213"/>
              <a:ext cx="0" cy="456892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DD1AF9A2-DB8A-4E1F-8EC7-C658A14E01C8}"/>
              </a:ext>
            </a:extLst>
          </p:cNvPr>
          <p:cNvSpPr txBox="1"/>
          <p:nvPr/>
        </p:nvSpPr>
        <p:spPr>
          <a:xfrm>
            <a:off x="461293" y="787235"/>
            <a:ext cx="3417474" cy="369332"/>
          </a:xfrm>
          <a:prstGeom prst="rect">
            <a:avLst/>
          </a:prstGeom>
          <a:noFill/>
        </p:spPr>
        <p:txBody>
          <a:bodyPr wrap="none" rtlCol="0">
            <a:spAutoFit/>
          </a:bodyPr>
          <a:lstStyle/>
          <a:p>
            <a:r>
              <a:rPr lang="en-US" dirty="0"/>
              <a:t>Interleaving SCAs, delayed clock</a:t>
            </a:r>
          </a:p>
        </p:txBody>
      </p:sp>
      <p:sp>
        <p:nvSpPr>
          <p:cNvPr id="3" name="TextBox 2">
            <a:extLst>
              <a:ext uri="{FF2B5EF4-FFF2-40B4-BE49-F238E27FC236}">
                <a16:creationId xmlns:a16="http://schemas.microsoft.com/office/drawing/2014/main" id="{FE4EC6D8-A20B-C941-1368-D76EEE384144}"/>
              </a:ext>
            </a:extLst>
          </p:cNvPr>
          <p:cNvSpPr txBox="1"/>
          <p:nvPr/>
        </p:nvSpPr>
        <p:spPr>
          <a:xfrm>
            <a:off x="153577" y="5911796"/>
            <a:ext cx="5410786" cy="707886"/>
          </a:xfrm>
          <a:prstGeom prst="rect">
            <a:avLst/>
          </a:prstGeom>
          <a:noFill/>
        </p:spPr>
        <p:txBody>
          <a:bodyPr wrap="square" rtlCol="0">
            <a:spAutoFit/>
          </a:bodyPr>
          <a:lstStyle/>
          <a:p>
            <a:r>
              <a:rPr lang="en-US" sz="2000" b="1" dirty="0">
                <a:solidFill>
                  <a:srgbClr val="00B050"/>
                </a:solidFill>
              </a:rPr>
              <a:t>We only need a 5GHz  sampling clock for 40 </a:t>
            </a:r>
            <a:r>
              <a:rPr lang="en-US" sz="2000" b="1" dirty="0" err="1">
                <a:solidFill>
                  <a:srgbClr val="00B050"/>
                </a:solidFill>
              </a:rPr>
              <a:t>Gsa</a:t>
            </a:r>
            <a:r>
              <a:rPr lang="en-US" sz="2000" b="1" dirty="0">
                <a:solidFill>
                  <a:srgbClr val="00B050"/>
                </a:solidFill>
              </a:rPr>
              <a:t>/s sampling rate</a:t>
            </a:r>
          </a:p>
        </p:txBody>
      </p:sp>
      <p:grpSp>
        <p:nvGrpSpPr>
          <p:cNvPr id="14" name="Group 13">
            <a:extLst>
              <a:ext uri="{FF2B5EF4-FFF2-40B4-BE49-F238E27FC236}">
                <a16:creationId xmlns:a16="http://schemas.microsoft.com/office/drawing/2014/main" id="{E3A94413-F164-216D-43C1-5B2E95DD141B}"/>
              </a:ext>
            </a:extLst>
          </p:cNvPr>
          <p:cNvGrpSpPr/>
          <p:nvPr/>
        </p:nvGrpSpPr>
        <p:grpSpPr>
          <a:xfrm>
            <a:off x="5192643" y="745403"/>
            <a:ext cx="7119831" cy="5628473"/>
            <a:chOff x="5018139" y="965651"/>
            <a:chExt cx="7119831" cy="5628473"/>
          </a:xfrm>
        </p:grpSpPr>
        <p:sp>
          <p:nvSpPr>
            <p:cNvPr id="20" name="TextBox 19">
              <a:extLst>
                <a:ext uri="{FF2B5EF4-FFF2-40B4-BE49-F238E27FC236}">
                  <a16:creationId xmlns:a16="http://schemas.microsoft.com/office/drawing/2014/main" id="{418698E7-802C-0451-3705-00AF14165AD0}"/>
                </a:ext>
              </a:extLst>
            </p:cNvPr>
            <p:cNvSpPr txBox="1"/>
            <p:nvPr/>
          </p:nvSpPr>
          <p:spPr>
            <a:xfrm>
              <a:off x="5100560" y="965651"/>
              <a:ext cx="7037410" cy="646331"/>
            </a:xfrm>
            <a:prstGeom prst="rect">
              <a:avLst/>
            </a:prstGeom>
            <a:noFill/>
          </p:spPr>
          <p:txBody>
            <a:bodyPr wrap="square" rtlCol="0">
              <a:spAutoFit/>
            </a:bodyPr>
            <a:lstStyle/>
            <a:p>
              <a:r>
                <a:rPr lang="en-US" dirty="0"/>
                <a:t>Dual Edge Triggered Flip Flops allow for the use of both clock edges for sampling</a:t>
              </a:r>
            </a:p>
          </p:txBody>
        </p:sp>
        <p:grpSp>
          <p:nvGrpSpPr>
            <p:cNvPr id="13" name="Group 12">
              <a:extLst>
                <a:ext uri="{FF2B5EF4-FFF2-40B4-BE49-F238E27FC236}">
                  <a16:creationId xmlns:a16="http://schemas.microsoft.com/office/drawing/2014/main" id="{4FB1D66B-845F-4596-5694-F86A2035F727}"/>
                </a:ext>
              </a:extLst>
            </p:cNvPr>
            <p:cNvGrpSpPr/>
            <p:nvPr/>
          </p:nvGrpSpPr>
          <p:grpSpPr>
            <a:xfrm>
              <a:off x="5018139" y="1592611"/>
              <a:ext cx="6686249" cy="5001513"/>
              <a:chOff x="5018139" y="1592611"/>
              <a:chExt cx="6686249" cy="5001513"/>
            </a:xfrm>
          </p:grpSpPr>
          <p:grpSp>
            <p:nvGrpSpPr>
              <p:cNvPr id="10" name="Group 9">
                <a:extLst>
                  <a:ext uri="{FF2B5EF4-FFF2-40B4-BE49-F238E27FC236}">
                    <a16:creationId xmlns:a16="http://schemas.microsoft.com/office/drawing/2014/main" id="{F3E38317-5823-02CE-76EA-F24B1EF726BE}"/>
                  </a:ext>
                </a:extLst>
              </p:cNvPr>
              <p:cNvGrpSpPr/>
              <p:nvPr/>
            </p:nvGrpSpPr>
            <p:grpSpPr>
              <a:xfrm>
                <a:off x="5018139" y="3899545"/>
                <a:ext cx="6686249" cy="2694579"/>
                <a:chOff x="5018139" y="3899545"/>
                <a:chExt cx="6686249" cy="2694579"/>
              </a:xfrm>
            </p:grpSpPr>
            <p:pic>
              <p:nvPicPr>
                <p:cNvPr id="23" name="Picture 22">
                  <a:extLst>
                    <a:ext uri="{FF2B5EF4-FFF2-40B4-BE49-F238E27FC236}">
                      <a16:creationId xmlns:a16="http://schemas.microsoft.com/office/drawing/2014/main" id="{7F8DB179-82B2-DDBE-F343-E2172D93CCDD}"/>
                    </a:ext>
                  </a:extLst>
                </p:cNvPr>
                <p:cNvPicPr>
                  <a:picLocks noChangeAspect="1"/>
                </p:cNvPicPr>
                <p:nvPr/>
              </p:nvPicPr>
              <p:blipFill>
                <a:blip r:embed="rId2"/>
                <a:srcRect l="5512" t="21292" b="12054"/>
                <a:stretch>
                  <a:fillRect/>
                </a:stretch>
              </p:blipFill>
              <p:spPr>
                <a:xfrm>
                  <a:off x="8543555" y="4085275"/>
                  <a:ext cx="3160833" cy="1622910"/>
                </a:xfrm>
                <a:prstGeom prst="rect">
                  <a:avLst/>
                </a:prstGeom>
              </p:spPr>
            </p:pic>
            <p:cxnSp>
              <p:nvCxnSpPr>
                <p:cNvPr id="25" name="Straight Connector 24">
                  <a:extLst>
                    <a:ext uri="{FF2B5EF4-FFF2-40B4-BE49-F238E27FC236}">
                      <a16:creationId xmlns:a16="http://schemas.microsoft.com/office/drawing/2014/main" id="{FA130FA0-6744-6530-2E0C-43BFD4E3FE3C}"/>
                    </a:ext>
                  </a:extLst>
                </p:cNvPr>
                <p:cNvCxnSpPr/>
                <p:nvPr/>
              </p:nvCxnSpPr>
              <p:spPr>
                <a:xfrm>
                  <a:off x="8860797" y="3899548"/>
                  <a:ext cx="0" cy="2146041"/>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333680E6-3E59-2A0A-E4CD-A80E2BC19EB8}"/>
                    </a:ext>
                  </a:extLst>
                </p:cNvPr>
                <p:cNvPicPr>
                  <a:picLocks noChangeAspect="1"/>
                </p:cNvPicPr>
                <p:nvPr/>
              </p:nvPicPr>
              <p:blipFill>
                <a:blip r:embed="rId2"/>
                <a:srcRect l="5512" t="21292" b="12054"/>
                <a:stretch>
                  <a:fillRect/>
                </a:stretch>
              </p:blipFill>
              <p:spPr>
                <a:xfrm>
                  <a:off x="5018139" y="4085275"/>
                  <a:ext cx="3160833" cy="1622910"/>
                </a:xfrm>
                <a:prstGeom prst="rect">
                  <a:avLst/>
                </a:prstGeom>
              </p:spPr>
            </p:pic>
            <p:cxnSp>
              <p:nvCxnSpPr>
                <p:cNvPr id="28" name="Straight Connector 27">
                  <a:extLst>
                    <a:ext uri="{FF2B5EF4-FFF2-40B4-BE49-F238E27FC236}">
                      <a16:creationId xmlns:a16="http://schemas.microsoft.com/office/drawing/2014/main" id="{D00FBD1E-39A8-19E6-6103-F429CE73B5DA}"/>
                    </a:ext>
                  </a:extLst>
                </p:cNvPr>
                <p:cNvCxnSpPr>
                  <a:cxnSpLocks/>
                </p:cNvCxnSpPr>
                <p:nvPr/>
              </p:nvCxnSpPr>
              <p:spPr>
                <a:xfrm>
                  <a:off x="5296504" y="3899548"/>
                  <a:ext cx="0" cy="22766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D5AA3DD-6DCA-3876-BB9F-59EDB6844AFC}"/>
                    </a:ext>
                  </a:extLst>
                </p:cNvPr>
                <p:cNvCxnSpPr>
                  <a:cxnSpLocks/>
                </p:cNvCxnSpPr>
                <p:nvPr/>
              </p:nvCxnSpPr>
              <p:spPr>
                <a:xfrm>
                  <a:off x="6344643" y="3899545"/>
                  <a:ext cx="0" cy="22766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798E38F-C693-22FA-36D2-FC14F7E5A64D}"/>
                    </a:ext>
                  </a:extLst>
                </p:cNvPr>
                <p:cNvCxnSpPr>
                  <a:cxnSpLocks/>
                </p:cNvCxnSpPr>
                <p:nvPr/>
              </p:nvCxnSpPr>
              <p:spPr>
                <a:xfrm>
                  <a:off x="7380341" y="3899545"/>
                  <a:ext cx="0" cy="22766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3001539-EFD9-E405-9151-2E7BA1F43693}"/>
                    </a:ext>
                  </a:extLst>
                </p:cNvPr>
                <p:cNvCxnSpPr/>
                <p:nvPr/>
              </p:nvCxnSpPr>
              <p:spPr>
                <a:xfrm>
                  <a:off x="9330437" y="3899546"/>
                  <a:ext cx="0" cy="2146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A64572E-AF06-4622-B94E-01063FB4CA93}"/>
                    </a:ext>
                  </a:extLst>
                </p:cNvPr>
                <p:cNvCxnSpPr/>
                <p:nvPr/>
              </p:nvCxnSpPr>
              <p:spPr>
                <a:xfrm>
                  <a:off x="9871613" y="3899546"/>
                  <a:ext cx="0" cy="2146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274341A-FF74-9529-D956-25E109EF29A2}"/>
                    </a:ext>
                  </a:extLst>
                </p:cNvPr>
                <p:cNvCxnSpPr/>
                <p:nvPr/>
              </p:nvCxnSpPr>
              <p:spPr>
                <a:xfrm>
                  <a:off x="10366136" y="3899545"/>
                  <a:ext cx="0" cy="2146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2A4E08B-D245-CA57-4C8F-7B04921826AE}"/>
                    </a:ext>
                  </a:extLst>
                </p:cNvPr>
                <p:cNvCxnSpPr/>
                <p:nvPr/>
              </p:nvCxnSpPr>
              <p:spPr>
                <a:xfrm>
                  <a:off x="10917369" y="3899545"/>
                  <a:ext cx="0" cy="2146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C9F5ED3-0FE7-1871-11E1-4EED9F234BBE}"/>
                    </a:ext>
                  </a:extLst>
                </p:cNvPr>
                <p:cNvCxnSpPr/>
                <p:nvPr/>
              </p:nvCxnSpPr>
              <p:spPr>
                <a:xfrm>
                  <a:off x="11392503" y="3899545"/>
                  <a:ext cx="0" cy="2146041"/>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D405942F-D641-CFF1-B940-FCCF3A006097}"/>
                    </a:ext>
                  </a:extLst>
                </p:cNvPr>
                <p:cNvSpPr txBox="1"/>
                <p:nvPr/>
              </p:nvSpPr>
              <p:spPr>
                <a:xfrm>
                  <a:off x="5435634" y="6224792"/>
                  <a:ext cx="2915285" cy="369332"/>
                </a:xfrm>
                <a:prstGeom prst="rect">
                  <a:avLst/>
                </a:prstGeom>
                <a:noFill/>
              </p:spPr>
              <p:txBody>
                <a:bodyPr wrap="none" rtlCol="0">
                  <a:spAutoFit/>
                </a:bodyPr>
                <a:lstStyle/>
                <a:p>
                  <a:r>
                    <a:rPr lang="en-US" dirty="0"/>
                    <a:t>Triggering on the rising edge</a:t>
                  </a:r>
                </a:p>
              </p:txBody>
            </p:sp>
            <p:sp>
              <p:nvSpPr>
                <p:cNvPr id="40" name="TextBox 39">
                  <a:extLst>
                    <a:ext uri="{FF2B5EF4-FFF2-40B4-BE49-F238E27FC236}">
                      <a16:creationId xmlns:a16="http://schemas.microsoft.com/office/drawing/2014/main" id="{B6E96AF6-6C17-BF4E-8B9F-B7B0182F5B85}"/>
                    </a:ext>
                  </a:extLst>
                </p:cNvPr>
                <p:cNvSpPr txBox="1"/>
                <p:nvPr/>
              </p:nvSpPr>
              <p:spPr>
                <a:xfrm>
                  <a:off x="9294558" y="6127135"/>
                  <a:ext cx="1894749" cy="369332"/>
                </a:xfrm>
                <a:prstGeom prst="rect">
                  <a:avLst/>
                </a:prstGeom>
                <a:noFill/>
              </p:spPr>
              <p:txBody>
                <a:bodyPr wrap="none" rtlCol="0">
                  <a:spAutoFit/>
                </a:bodyPr>
                <a:lstStyle/>
                <a:p>
                  <a:r>
                    <a:rPr lang="en-US" dirty="0"/>
                    <a:t>Using both edges</a:t>
                  </a:r>
                </a:p>
              </p:txBody>
            </p:sp>
          </p:grpSp>
          <p:pic>
            <p:nvPicPr>
              <p:cNvPr id="11" name="Picture 2">
                <a:extLst>
                  <a:ext uri="{FF2B5EF4-FFF2-40B4-BE49-F238E27FC236}">
                    <a16:creationId xmlns:a16="http://schemas.microsoft.com/office/drawing/2014/main" id="{7C56B2D3-A9CF-8C73-9557-E665AF1C8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560" y="1592611"/>
                <a:ext cx="6088747" cy="214057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 name="Slide Number Placeholder 17">
            <a:extLst>
              <a:ext uri="{FF2B5EF4-FFF2-40B4-BE49-F238E27FC236}">
                <a16:creationId xmlns:a16="http://schemas.microsoft.com/office/drawing/2014/main" id="{4AFBEE97-8D85-7AF7-6B02-B149413BE299}"/>
              </a:ext>
            </a:extLst>
          </p:cNvPr>
          <p:cNvSpPr>
            <a:spLocks noGrp="1"/>
          </p:cNvSpPr>
          <p:nvPr>
            <p:ph type="sldNum" sz="quarter" idx="12"/>
          </p:nvPr>
        </p:nvSpPr>
        <p:spPr/>
        <p:txBody>
          <a:bodyPr/>
          <a:lstStyle/>
          <a:p>
            <a:fld id="{60B2883B-C040-4C2B-B427-B2FAF2BE559C}" type="slidenum">
              <a:rPr lang="en-US" smtClean="0"/>
              <a:t>25</a:t>
            </a:fld>
            <a:endParaRPr lang="en-US"/>
          </a:p>
        </p:txBody>
      </p:sp>
    </p:spTree>
    <p:extLst>
      <p:ext uri="{BB962C8B-B14F-4D97-AF65-F5344CB8AC3E}">
        <p14:creationId xmlns:p14="http://schemas.microsoft.com/office/powerpoint/2010/main" val="41746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A65AE9-AA68-D6BD-1C1F-FF167D71A59D}"/>
              </a:ext>
            </a:extLst>
          </p:cNvPr>
          <p:cNvSpPr>
            <a:spLocks noGrp="1"/>
          </p:cNvSpPr>
          <p:nvPr>
            <p:ph type="sldNum" sz="quarter" idx="12"/>
          </p:nvPr>
        </p:nvSpPr>
        <p:spPr/>
        <p:txBody>
          <a:bodyPr/>
          <a:lstStyle/>
          <a:p>
            <a:fld id="{60B2883B-C040-4C2B-B427-B2FAF2BE559C}" type="slidenum">
              <a:rPr lang="en-US" smtClean="0"/>
              <a:pPr/>
              <a:t>26</a:t>
            </a:fld>
            <a:endParaRPr lang="en-US" dirty="0">
              <a:solidFill>
                <a:schemeClr val="tx1"/>
              </a:solidFill>
            </a:endParaRPr>
          </a:p>
        </p:txBody>
      </p:sp>
      <p:sp>
        <p:nvSpPr>
          <p:cNvPr id="5" name="Title 1">
            <a:extLst>
              <a:ext uri="{FF2B5EF4-FFF2-40B4-BE49-F238E27FC236}">
                <a16:creationId xmlns:a16="http://schemas.microsoft.com/office/drawing/2014/main" id="{B90DA6E3-73C8-4C0E-0EC4-71BAC2093574}"/>
              </a:ext>
            </a:extLst>
          </p:cNvPr>
          <p:cNvSpPr>
            <a:spLocks noGrp="1"/>
          </p:cNvSpPr>
          <p:nvPr>
            <p:ph type="title"/>
          </p:nvPr>
        </p:nvSpPr>
        <p:spPr>
          <a:xfrm>
            <a:off x="557249" y="67529"/>
            <a:ext cx="11077502" cy="702839"/>
          </a:xfrm>
        </p:spPr>
        <p:txBody>
          <a:bodyPr>
            <a:normAutofit/>
          </a:bodyPr>
          <a:lstStyle/>
          <a:p>
            <a:pPr algn="ctr"/>
            <a:r>
              <a:rPr lang="en-US" b="1" dirty="0"/>
              <a:t>PLL Corner Results: </a:t>
            </a:r>
            <a:r>
              <a:rPr lang="en-US" b="1" dirty="0" err="1"/>
              <a:t>Vtune</a:t>
            </a:r>
            <a:r>
              <a:rPr lang="en-US" b="1" dirty="0"/>
              <a:t> Convergence</a:t>
            </a:r>
          </a:p>
        </p:txBody>
      </p:sp>
      <p:pic>
        <p:nvPicPr>
          <p:cNvPr id="7" name="Picture 6">
            <a:extLst>
              <a:ext uri="{FF2B5EF4-FFF2-40B4-BE49-F238E27FC236}">
                <a16:creationId xmlns:a16="http://schemas.microsoft.com/office/drawing/2014/main" id="{F53DE3DA-2CE9-C45D-C19B-7A45A6EF7A6B}"/>
              </a:ext>
            </a:extLst>
          </p:cNvPr>
          <p:cNvPicPr>
            <a:picLocks noChangeAspect="1"/>
          </p:cNvPicPr>
          <p:nvPr/>
        </p:nvPicPr>
        <p:blipFill>
          <a:blip r:embed="rId2"/>
          <a:stretch>
            <a:fillRect/>
          </a:stretch>
        </p:blipFill>
        <p:spPr>
          <a:xfrm>
            <a:off x="0" y="843053"/>
            <a:ext cx="12192000" cy="5171893"/>
          </a:xfrm>
          <a:prstGeom prst="rect">
            <a:avLst/>
          </a:prstGeom>
        </p:spPr>
      </p:pic>
      <p:sp>
        <p:nvSpPr>
          <p:cNvPr id="8" name="TextBox 7">
            <a:extLst>
              <a:ext uri="{FF2B5EF4-FFF2-40B4-BE49-F238E27FC236}">
                <a16:creationId xmlns:a16="http://schemas.microsoft.com/office/drawing/2014/main" id="{BEB6DF08-4F94-4429-8E3B-A0241311254D}"/>
              </a:ext>
            </a:extLst>
          </p:cNvPr>
          <p:cNvSpPr txBox="1"/>
          <p:nvPr/>
        </p:nvSpPr>
        <p:spPr>
          <a:xfrm>
            <a:off x="689872" y="5969575"/>
            <a:ext cx="10812256" cy="954107"/>
          </a:xfrm>
          <a:prstGeom prst="rect">
            <a:avLst/>
          </a:prstGeom>
          <a:noFill/>
        </p:spPr>
        <p:txBody>
          <a:bodyPr wrap="square" rtlCol="0">
            <a:spAutoFit/>
          </a:bodyPr>
          <a:lstStyle/>
          <a:p>
            <a:pPr algn="ctr"/>
            <a:r>
              <a:rPr lang="en-US" sz="2800" dirty="0"/>
              <a:t>Green = Typical; Red = Fast; Yellow = Slow. </a:t>
            </a:r>
          </a:p>
          <a:p>
            <a:pPr algn="ctr"/>
            <a:r>
              <a:rPr lang="en-US" sz="2800" dirty="0">
                <a:solidFill>
                  <a:srgbClr val="00B050"/>
                </a:solidFill>
              </a:rPr>
              <a:t>Converges in all corners</a:t>
            </a:r>
            <a:endParaRPr lang="en-US" sz="2800" dirty="0"/>
          </a:p>
        </p:txBody>
      </p:sp>
    </p:spTree>
    <p:extLst>
      <p:ext uri="{BB962C8B-B14F-4D97-AF65-F5344CB8AC3E}">
        <p14:creationId xmlns:p14="http://schemas.microsoft.com/office/powerpoint/2010/main" val="329845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26E5-0441-AF98-0340-1BDB53FBC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0958B-96D8-39A9-CC30-6692607FC574}"/>
              </a:ext>
            </a:extLst>
          </p:cNvPr>
          <p:cNvSpPr>
            <a:spLocks noGrp="1"/>
          </p:cNvSpPr>
          <p:nvPr>
            <p:ph type="title"/>
          </p:nvPr>
        </p:nvSpPr>
        <p:spPr>
          <a:xfrm>
            <a:off x="838200" y="1"/>
            <a:ext cx="10515600" cy="753856"/>
          </a:xfrm>
        </p:spPr>
        <p:txBody>
          <a:bodyPr/>
          <a:lstStyle/>
          <a:p>
            <a:pPr algn="ctr"/>
            <a:r>
              <a:rPr lang="en-US" b="1" dirty="0"/>
              <a:t>VCO Output</a:t>
            </a:r>
          </a:p>
        </p:txBody>
      </p:sp>
      <p:pic>
        <p:nvPicPr>
          <p:cNvPr id="13" name="Picture 12">
            <a:extLst>
              <a:ext uri="{FF2B5EF4-FFF2-40B4-BE49-F238E27FC236}">
                <a16:creationId xmlns:a16="http://schemas.microsoft.com/office/drawing/2014/main" id="{6C3F1E81-AA8E-4036-FC86-F7C1D3C0E915}"/>
              </a:ext>
            </a:extLst>
          </p:cNvPr>
          <p:cNvPicPr>
            <a:picLocks noChangeAspect="1"/>
          </p:cNvPicPr>
          <p:nvPr/>
        </p:nvPicPr>
        <p:blipFill>
          <a:blip r:embed="rId2"/>
          <a:stretch>
            <a:fillRect/>
          </a:stretch>
        </p:blipFill>
        <p:spPr>
          <a:xfrm>
            <a:off x="762800" y="1873087"/>
            <a:ext cx="10591000" cy="4984913"/>
          </a:xfrm>
          <a:prstGeom prst="rect">
            <a:avLst/>
          </a:prstGeom>
        </p:spPr>
      </p:pic>
      <p:cxnSp>
        <p:nvCxnSpPr>
          <p:cNvPr id="5" name="Straight Arrow Connector 4">
            <a:extLst>
              <a:ext uri="{FF2B5EF4-FFF2-40B4-BE49-F238E27FC236}">
                <a16:creationId xmlns:a16="http://schemas.microsoft.com/office/drawing/2014/main" id="{A400EF31-B1AE-1FD6-6873-14D4779FAB96}"/>
              </a:ext>
            </a:extLst>
          </p:cNvPr>
          <p:cNvCxnSpPr>
            <a:cxnSpLocks/>
            <a:stCxn id="6" idx="2"/>
          </p:cNvCxnSpPr>
          <p:nvPr/>
        </p:nvCxnSpPr>
        <p:spPr>
          <a:xfrm>
            <a:off x="5975011" y="1547191"/>
            <a:ext cx="2059145" cy="902843"/>
          </a:xfrm>
          <a:prstGeom prst="straightConnector1">
            <a:avLst/>
          </a:prstGeom>
          <a:ln>
            <a:solidFill>
              <a:srgbClr val="00B050"/>
            </a:solidFill>
            <a:tailEnd type="triangle"/>
          </a:ln>
        </p:spPr>
        <p:style>
          <a:lnRef idx="2">
            <a:schemeClr val="accent6"/>
          </a:lnRef>
          <a:fillRef idx="0">
            <a:schemeClr val="accent6"/>
          </a:fillRef>
          <a:effectRef idx="1">
            <a:schemeClr val="accent6"/>
          </a:effectRef>
          <a:fontRef idx="minor">
            <a:schemeClr val="tx1"/>
          </a:fontRef>
        </p:style>
      </p:cxnSp>
      <p:sp>
        <p:nvSpPr>
          <p:cNvPr id="6" name="TextBox 5">
            <a:extLst>
              <a:ext uri="{FF2B5EF4-FFF2-40B4-BE49-F238E27FC236}">
                <a16:creationId xmlns:a16="http://schemas.microsoft.com/office/drawing/2014/main" id="{8D0D60B0-B490-C348-04DC-32C2071711A3}"/>
              </a:ext>
            </a:extLst>
          </p:cNvPr>
          <p:cNvSpPr txBox="1"/>
          <p:nvPr/>
        </p:nvSpPr>
        <p:spPr>
          <a:xfrm>
            <a:off x="2415132" y="793334"/>
            <a:ext cx="7119757" cy="954107"/>
          </a:xfrm>
          <a:prstGeom prst="rect">
            <a:avLst/>
          </a:prstGeom>
          <a:noFill/>
        </p:spPr>
        <p:txBody>
          <a:bodyPr wrap="square" rtlCol="0">
            <a:spAutoFit/>
          </a:bodyPr>
          <a:lstStyle/>
          <a:p>
            <a:r>
              <a:rPr lang="en-US" sz="2800" dirty="0"/>
              <a:t>1.2 V peak-to-peak differential sine wave </a:t>
            </a:r>
            <a:r>
              <a:rPr lang="en-US" sz="2800" dirty="0">
                <a:sym typeface="Wingdings" panose="05000000000000000000" pitchFamily="2" charset="2"/>
              </a:rPr>
              <a:t> </a:t>
            </a:r>
            <a:r>
              <a:rPr lang="en-US" sz="2800" dirty="0">
                <a:solidFill>
                  <a:srgbClr val="00B050"/>
                </a:solidFill>
                <a:sym typeface="Wingdings" panose="05000000000000000000" pitchFamily="2" charset="2"/>
              </a:rPr>
              <a:t>Needs to be divided</a:t>
            </a:r>
            <a:endParaRPr lang="en-US" sz="2800" dirty="0">
              <a:solidFill>
                <a:srgbClr val="00B050"/>
              </a:solidFill>
            </a:endParaRPr>
          </a:p>
        </p:txBody>
      </p:sp>
      <p:sp>
        <p:nvSpPr>
          <p:cNvPr id="8" name="Slide Number Placeholder 7">
            <a:extLst>
              <a:ext uri="{FF2B5EF4-FFF2-40B4-BE49-F238E27FC236}">
                <a16:creationId xmlns:a16="http://schemas.microsoft.com/office/drawing/2014/main" id="{DE2BEECA-372C-959D-61CA-3674E1ABA645}"/>
              </a:ext>
            </a:extLst>
          </p:cNvPr>
          <p:cNvSpPr>
            <a:spLocks noGrp="1"/>
          </p:cNvSpPr>
          <p:nvPr>
            <p:ph type="sldNum" sz="quarter" idx="12"/>
          </p:nvPr>
        </p:nvSpPr>
        <p:spPr/>
        <p:txBody>
          <a:bodyPr/>
          <a:lstStyle/>
          <a:p>
            <a:fld id="{60B2883B-C040-4C2B-B427-B2FAF2BE559C}" type="slidenum">
              <a:rPr lang="en-US" smtClean="0"/>
              <a:t>27</a:t>
            </a:fld>
            <a:endParaRPr lang="en-US"/>
          </a:p>
        </p:txBody>
      </p:sp>
    </p:spTree>
    <p:extLst>
      <p:ext uri="{BB962C8B-B14F-4D97-AF65-F5344CB8AC3E}">
        <p14:creationId xmlns:p14="http://schemas.microsoft.com/office/powerpoint/2010/main" val="336609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5EFD-F402-2FA0-6C85-9F334D84EE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FF474-2037-B617-0E36-BF3786F1FBA5}"/>
              </a:ext>
            </a:extLst>
          </p:cNvPr>
          <p:cNvSpPr>
            <a:spLocks noGrp="1"/>
          </p:cNvSpPr>
          <p:nvPr>
            <p:ph type="title"/>
          </p:nvPr>
        </p:nvSpPr>
        <p:spPr>
          <a:xfrm>
            <a:off x="3144850" y="55680"/>
            <a:ext cx="6302496" cy="827310"/>
          </a:xfrm>
        </p:spPr>
        <p:txBody>
          <a:bodyPr/>
          <a:lstStyle/>
          <a:p>
            <a:pPr algn="ctr"/>
            <a:r>
              <a:rPr lang="en-US" b="1" dirty="0"/>
              <a:t>CML Buffer Output</a:t>
            </a:r>
          </a:p>
        </p:txBody>
      </p:sp>
      <p:pic>
        <p:nvPicPr>
          <p:cNvPr id="8" name="Picture 7">
            <a:extLst>
              <a:ext uri="{FF2B5EF4-FFF2-40B4-BE49-F238E27FC236}">
                <a16:creationId xmlns:a16="http://schemas.microsoft.com/office/drawing/2014/main" id="{D60CCCED-62A6-9CF1-56A6-09C02444C610}"/>
              </a:ext>
            </a:extLst>
          </p:cNvPr>
          <p:cNvPicPr>
            <a:picLocks noChangeAspect="1"/>
          </p:cNvPicPr>
          <p:nvPr/>
        </p:nvPicPr>
        <p:blipFill>
          <a:blip r:embed="rId3"/>
          <a:stretch>
            <a:fillRect/>
          </a:stretch>
        </p:blipFill>
        <p:spPr>
          <a:xfrm>
            <a:off x="310097" y="1450251"/>
            <a:ext cx="8153589" cy="5144402"/>
          </a:xfrm>
          <a:prstGeom prst="rect">
            <a:avLst/>
          </a:prstGeom>
        </p:spPr>
      </p:pic>
      <p:cxnSp>
        <p:nvCxnSpPr>
          <p:cNvPr id="10" name="Straight Arrow Connector 9">
            <a:extLst>
              <a:ext uri="{FF2B5EF4-FFF2-40B4-BE49-F238E27FC236}">
                <a16:creationId xmlns:a16="http://schemas.microsoft.com/office/drawing/2014/main" id="{A385CC01-F07A-0239-E48D-297A4B232884}"/>
              </a:ext>
            </a:extLst>
          </p:cNvPr>
          <p:cNvCxnSpPr>
            <a:cxnSpLocks/>
          </p:cNvCxnSpPr>
          <p:nvPr/>
        </p:nvCxnSpPr>
        <p:spPr>
          <a:xfrm flipH="1">
            <a:off x="6296098" y="6086693"/>
            <a:ext cx="3117802" cy="12564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C42372A8-89A5-920C-4D81-5C4E4BA8DD77}"/>
              </a:ext>
            </a:extLst>
          </p:cNvPr>
          <p:cNvSpPr txBox="1"/>
          <p:nvPr/>
        </p:nvSpPr>
        <p:spPr>
          <a:xfrm>
            <a:off x="9413900" y="5845339"/>
            <a:ext cx="2080086" cy="460690"/>
          </a:xfrm>
          <a:prstGeom prst="rect">
            <a:avLst/>
          </a:prstGeom>
          <a:noFill/>
        </p:spPr>
        <p:txBody>
          <a:bodyPr wrap="square" rtlCol="0">
            <a:spAutoFit/>
          </a:bodyPr>
          <a:lstStyle/>
          <a:p>
            <a:r>
              <a:rPr lang="en-US" sz="2400" dirty="0">
                <a:solidFill>
                  <a:srgbClr val="00B050"/>
                </a:solidFill>
              </a:rPr>
              <a:t>~10.24 GHz</a:t>
            </a:r>
          </a:p>
        </p:txBody>
      </p:sp>
      <p:sp>
        <p:nvSpPr>
          <p:cNvPr id="12" name="TextBox 11">
            <a:extLst>
              <a:ext uri="{FF2B5EF4-FFF2-40B4-BE49-F238E27FC236}">
                <a16:creationId xmlns:a16="http://schemas.microsoft.com/office/drawing/2014/main" id="{57CE665B-9C5F-1DEA-AFBA-2AFBBD25EF61}"/>
              </a:ext>
            </a:extLst>
          </p:cNvPr>
          <p:cNvSpPr txBox="1"/>
          <p:nvPr/>
        </p:nvSpPr>
        <p:spPr>
          <a:xfrm>
            <a:off x="8732171" y="2630169"/>
            <a:ext cx="2987506" cy="830997"/>
          </a:xfrm>
          <a:prstGeom prst="rect">
            <a:avLst/>
          </a:prstGeom>
          <a:noFill/>
        </p:spPr>
        <p:txBody>
          <a:bodyPr wrap="square" rtlCol="0">
            <a:spAutoFit/>
          </a:bodyPr>
          <a:lstStyle/>
          <a:p>
            <a:r>
              <a:rPr lang="en-US" sz="2400" dirty="0">
                <a:solidFill>
                  <a:srgbClr val="0070C0"/>
                </a:solidFill>
              </a:rPr>
              <a:t>0.4 V – 0.8 V swing depending on corner</a:t>
            </a:r>
          </a:p>
        </p:txBody>
      </p:sp>
      <p:cxnSp>
        <p:nvCxnSpPr>
          <p:cNvPr id="14" name="Straight Arrow Connector 13">
            <a:extLst>
              <a:ext uri="{FF2B5EF4-FFF2-40B4-BE49-F238E27FC236}">
                <a16:creationId xmlns:a16="http://schemas.microsoft.com/office/drawing/2014/main" id="{C5085FD3-5FEB-3A48-0985-746ACF53A458}"/>
              </a:ext>
            </a:extLst>
          </p:cNvPr>
          <p:cNvCxnSpPr/>
          <p:nvPr/>
        </p:nvCxnSpPr>
        <p:spPr>
          <a:xfrm>
            <a:off x="8557667" y="2031224"/>
            <a:ext cx="0" cy="3943787"/>
          </a:xfrm>
          <a:prstGeom prst="straightConnector1">
            <a:avLst/>
          </a:prstGeom>
          <a:ln>
            <a:headEnd type="triangle"/>
            <a:tailEnd type="triangle"/>
          </a:ln>
        </p:spPr>
        <p:style>
          <a:lnRef idx="2">
            <a:schemeClr val="accent4"/>
          </a:lnRef>
          <a:fillRef idx="0">
            <a:schemeClr val="accent4"/>
          </a:fillRef>
          <a:effectRef idx="1">
            <a:schemeClr val="accent4"/>
          </a:effectRef>
          <a:fontRef idx="minor">
            <a:schemeClr val="tx1"/>
          </a:fontRef>
        </p:style>
      </p:cxnSp>
      <p:sp>
        <p:nvSpPr>
          <p:cNvPr id="5" name="Slide Number Placeholder 4">
            <a:extLst>
              <a:ext uri="{FF2B5EF4-FFF2-40B4-BE49-F238E27FC236}">
                <a16:creationId xmlns:a16="http://schemas.microsoft.com/office/drawing/2014/main" id="{1226D53B-0BB6-A375-4251-B68E4F0BD657}"/>
              </a:ext>
            </a:extLst>
          </p:cNvPr>
          <p:cNvSpPr>
            <a:spLocks noGrp="1"/>
          </p:cNvSpPr>
          <p:nvPr>
            <p:ph type="sldNum" sz="quarter" idx="12"/>
          </p:nvPr>
        </p:nvSpPr>
        <p:spPr/>
        <p:txBody>
          <a:bodyPr/>
          <a:lstStyle/>
          <a:p>
            <a:fld id="{60B2883B-C040-4C2B-B427-B2FAF2BE559C}" type="slidenum">
              <a:rPr lang="en-US" smtClean="0"/>
              <a:t>28</a:t>
            </a:fld>
            <a:endParaRPr lang="en-US"/>
          </a:p>
        </p:txBody>
      </p:sp>
    </p:spTree>
    <p:extLst>
      <p:ext uri="{BB962C8B-B14F-4D97-AF65-F5344CB8AC3E}">
        <p14:creationId xmlns:p14="http://schemas.microsoft.com/office/powerpoint/2010/main" val="17764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C5C2-0288-DA6E-848D-0DE25B5A5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AEA02-7218-9063-F1DA-414615EB67CC}"/>
              </a:ext>
            </a:extLst>
          </p:cNvPr>
          <p:cNvSpPr>
            <a:spLocks noGrp="1"/>
          </p:cNvSpPr>
          <p:nvPr>
            <p:ph type="title"/>
          </p:nvPr>
        </p:nvSpPr>
        <p:spPr>
          <a:xfrm>
            <a:off x="2025553" y="30822"/>
            <a:ext cx="8140892" cy="813776"/>
          </a:xfrm>
        </p:spPr>
        <p:txBody>
          <a:bodyPr/>
          <a:lstStyle/>
          <a:p>
            <a:pPr algn="ctr"/>
            <a:r>
              <a:rPr lang="en-US" b="1" dirty="0"/>
              <a:t>Level One Divider Output</a:t>
            </a:r>
          </a:p>
        </p:txBody>
      </p:sp>
      <p:pic>
        <p:nvPicPr>
          <p:cNvPr id="7" name="Picture 6">
            <a:extLst>
              <a:ext uri="{FF2B5EF4-FFF2-40B4-BE49-F238E27FC236}">
                <a16:creationId xmlns:a16="http://schemas.microsoft.com/office/drawing/2014/main" id="{62F62D94-06B4-933D-37FC-BEA97AFF7357}"/>
              </a:ext>
            </a:extLst>
          </p:cNvPr>
          <p:cNvPicPr>
            <a:picLocks noChangeAspect="1"/>
          </p:cNvPicPr>
          <p:nvPr/>
        </p:nvPicPr>
        <p:blipFill>
          <a:blip r:embed="rId2"/>
          <a:stretch>
            <a:fillRect/>
          </a:stretch>
        </p:blipFill>
        <p:spPr>
          <a:xfrm>
            <a:off x="1458274" y="967291"/>
            <a:ext cx="9091917" cy="5859887"/>
          </a:xfrm>
          <a:prstGeom prst="rect">
            <a:avLst/>
          </a:prstGeom>
        </p:spPr>
      </p:pic>
      <p:cxnSp>
        <p:nvCxnSpPr>
          <p:cNvPr id="9" name="Straight Arrow Connector 8">
            <a:extLst>
              <a:ext uri="{FF2B5EF4-FFF2-40B4-BE49-F238E27FC236}">
                <a16:creationId xmlns:a16="http://schemas.microsoft.com/office/drawing/2014/main" id="{CAB6F6F3-18DC-B835-5C08-BA959245BD3B}"/>
              </a:ext>
            </a:extLst>
          </p:cNvPr>
          <p:cNvCxnSpPr/>
          <p:nvPr/>
        </p:nvCxnSpPr>
        <p:spPr>
          <a:xfrm>
            <a:off x="1600800" y="1867266"/>
            <a:ext cx="0" cy="4059936"/>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10" name="TextBox 9">
            <a:extLst>
              <a:ext uri="{FF2B5EF4-FFF2-40B4-BE49-F238E27FC236}">
                <a16:creationId xmlns:a16="http://schemas.microsoft.com/office/drawing/2014/main" id="{E3D72869-4260-0D29-32B6-A27F4152D4C4}"/>
              </a:ext>
            </a:extLst>
          </p:cNvPr>
          <p:cNvSpPr txBox="1"/>
          <p:nvPr/>
        </p:nvSpPr>
        <p:spPr>
          <a:xfrm>
            <a:off x="-76278" y="1544359"/>
            <a:ext cx="1613753" cy="1200329"/>
          </a:xfrm>
          <a:prstGeom prst="rect">
            <a:avLst/>
          </a:prstGeom>
          <a:noFill/>
        </p:spPr>
        <p:txBody>
          <a:bodyPr wrap="square" rtlCol="0">
            <a:spAutoFit/>
          </a:bodyPr>
          <a:lstStyle/>
          <a:p>
            <a:r>
              <a:rPr lang="en-US" dirty="0"/>
              <a:t>600-800 mV peak-to-peak swing across PVT variations</a:t>
            </a:r>
          </a:p>
        </p:txBody>
      </p:sp>
      <p:cxnSp>
        <p:nvCxnSpPr>
          <p:cNvPr id="12" name="Straight Arrow Connector 11">
            <a:extLst>
              <a:ext uri="{FF2B5EF4-FFF2-40B4-BE49-F238E27FC236}">
                <a16:creationId xmlns:a16="http://schemas.microsoft.com/office/drawing/2014/main" id="{32255DAB-C90A-7F9B-6A16-C682EC93E917}"/>
              </a:ext>
            </a:extLst>
          </p:cNvPr>
          <p:cNvCxnSpPr>
            <a:cxnSpLocks/>
          </p:cNvCxnSpPr>
          <p:nvPr/>
        </p:nvCxnSpPr>
        <p:spPr>
          <a:xfrm flipH="1" flipV="1">
            <a:off x="6540403" y="2073105"/>
            <a:ext cx="4174131" cy="228251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501C4F77-42CB-C091-BCD6-110B47B9E492}"/>
              </a:ext>
            </a:extLst>
          </p:cNvPr>
          <p:cNvSpPr txBox="1"/>
          <p:nvPr/>
        </p:nvSpPr>
        <p:spPr>
          <a:xfrm>
            <a:off x="10714533" y="4188092"/>
            <a:ext cx="1416971" cy="646331"/>
          </a:xfrm>
          <a:prstGeom prst="rect">
            <a:avLst/>
          </a:prstGeom>
          <a:noFill/>
        </p:spPr>
        <p:txBody>
          <a:bodyPr wrap="square" rtlCol="0">
            <a:spAutoFit/>
          </a:bodyPr>
          <a:lstStyle/>
          <a:p>
            <a:r>
              <a:rPr lang="en-US" dirty="0">
                <a:solidFill>
                  <a:srgbClr val="00B050"/>
                </a:solidFill>
              </a:rPr>
              <a:t>~5.12 GHz Frequency</a:t>
            </a:r>
          </a:p>
        </p:txBody>
      </p:sp>
      <p:sp>
        <p:nvSpPr>
          <p:cNvPr id="6" name="Slide Number Placeholder 5">
            <a:extLst>
              <a:ext uri="{FF2B5EF4-FFF2-40B4-BE49-F238E27FC236}">
                <a16:creationId xmlns:a16="http://schemas.microsoft.com/office/drawing/2014/main" id="{7D02FDDB-4603-ECE3-D9E7-4CA859AA0697}"/>
              </a:ext>
            </a:extLst>
          </p:cNvPr>
          <p:cNvSpPr>
            <a:spLocks noGrp="1"/>
          </p:cNvSpPr>
          <p:nvPr>
            <p:ph type="sldNum" sz="quarter" idx="12"/>
          </p:nvPr>
        </p:nvSpPr>
        <p:spPr/>
        <p:txBody>
          <a:bodyPr/>
          <a:lstStyle/>
          <a:p>
            <a:fld id="{60B2883B-C040-4C2B-B427-B2FAF2BE559C}" type="slidenum">
              <a:rPr lang="en-US" smtClean="0"/>
              <a:t>29</a:t>
            </a:fld>
            <a:endParaRPr lang="en-US"/>
          </a:p>
        </p:txBody>
      </p:sp>
    </p:spTree>
    <p:extLst>
      <p:ext uri="{BB962C8B-B14F-4D97-AF65-F5344CB8AC3E}">
        <p14:creationId xmlns:p14="http://schemas.microsoft.com/office/powerpoint/2010/main" val="220699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31A64DED-4E3D-FD0E-36FA-2C5E3A6FC026}"/>
              </a:ext>
            </a:extLst>
          </p:cNvPr>
          <p:cNvCxnSpPr/>
          <p:nvPr/>
        </p:nvCxnSpPr>
        <p:spPr>
          <a:xfrm>
            <a:off x="227048" y="2360644"/>
            <a:ext cx="44507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F30B325-B5FE-4BE6-B0C2-61095E127C7E}"/>
              </a:ext>
            </a:extLst>
          </p:cNvPr>
          <p:cNvSpPr>
            <a:spLocks noGrp="1"/>
          </p:cNvSpPr>
          <p:nvPr>
            <p:ph type="title"/>
          </p:nvPr>
        </p:nvSpPr>
        <p:spPr>
          <a:xfrm>
            <a:off x="838200" y="-172848"/>
            <a:ext cx="10515600" cy="1325563"/>
          </a:xfrm>
        </p:spPr>
        <p:txBody>
          <a:bodyPr/>
          <a:lstStyle/>
          <a:p>
            <a:pPr algn="ctr"/>
            <a:r>
              <a:rPr lang="en-US" b="1" dirty="0"/>
              <a:t>Time-of-flight Particle Identification</a:t>
            </a:r>
          </a:p>
        </p:txBody>
      </p:sp>
      <p:sp>
        <p:nvSpPr>
          <p:cNvPr id="4" name="Rectangle 3">
            <a:extLst>
              <a:ext uri="{FF2B5EF4-FFF2-40B4-BE49-F238E27FC236}">
                <a16:creationId xmlns:a16="http://schemas.microsoft.com/office/drawing/2014/main" id="{0C05F00A-F752-CD7C-7F6D-14656BBC2F9A}"/>
              </a:ext>
            </a:extLst>
          </p:cNvPr>
          <p:cNvSpPr/>
          <p:nvPr/>
        </p:nvSpPr>
        <p:spPr>
          <a:xfrm rot="16200000">
            <a:off x="241050" y="2048071"/>
            <a:ext cx="2295330" cy="699793"/>
          </a:xfrm>
          <a:prstGeom prst="rect">
            <a:avLst/>
          </a:prstGeom>
          <a:solidFill>
            <a:schemeClr val="bg2">
              <a:lumMod val="75000"/>
            </a:schemeClr>
          </a:solidFill>
          <a:ln>
            <a:solidFill>
              <a:schemeClr val="bg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LAPPD</a:t>
            </a:r>
          </a:p>
        </p:txBody>
      </p:sp>
      <p:sp>
        <p:nvSpPr>
          <p:cNvPr id="5" name="Rectangle 4">
            <a:extLst>
              <a:ext uri="{FF2B5EF4-FFF2-40B4-BE49-F238E27FC236}">
                <a16:creationId xmlns:a16="http://schemas.microsoft.com/office/drawing/2014/main" id="{1F52718F-48D7-7704-B7B3-21FFF2204040}"/>
              </a:ext>
            </a:extLst>
          </p:cNvPr>
          <p:cNvSpPr/>
          <p:nvPr/>
        </p:nvSpPr>
        <p:spPr>
          <a:xfrm rot="16200000">
            <a:off x="2530161" y="2048069"/>
            <a:ext cx="2295330" cy="699793"/>
          </a:xfrm>
          <a:prstGeom prst="rect">
            <a:avLst/>
          </a:prstGeom>
          <a:solidFill>
            <a:schemeClr val="bg2">
              <a:lumMod val="75000"/>
            </a:schemeClr>
          </a:solidFill>
          <a:ln>
            <a:solidFill>
              <a:schemeClr val="bg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LAPPD</a:t>
            </a:r>
          </a:p>
        </p:txBody>
      </p:sp>
      <p:cxnSp>
        <p:nvCxnSpPr>
          <p:cNvPr id="19" name="Connector: Elbow 18">
            <a:extLst>
              <a:ext uri="{FF2B5EF4-FFF2-40B4-BE49-F238E27FC236}">
                <a16:creationId xmlns:a16="http://schemas.microsoft.com/office/drawing/2014/main" id="{E81A3E45-3D0F-6AEA-AC1F-685894780458}"/>
              </a:ext>
            </a:extLst>
          </p:cNvPr>
          <p:cNvCxnSpPr>
            <a:stCxn id="4" idx="1"/>
          </p:cNvCxnSpPr>
          <p:nvPr/>
        </p:nvCxnSpPr>
        <p:spPr>
          <a:xfrm rot="16200000" flipH="1">
            <a:off x="1279078" y="3655271"/>
            <a:ext cx="895738" cy="67646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FD80A613-2820-1A77-0EB6-A41B24C880F5}"/>
              </a:ext>
            </a:extLst>
          </p:cNvPr>
          <p:cNvCxnSpPr>
            <a:cxnSpLocks/>
          </p:cNvCxnSpPr>
          <p:nvPr/>
        </p:nvCxnSpPr>
        <p:spPr>
          <a:xfrm rot="5400000">
            <a:off x="2799187" y="3586063"/>
            <a:ext cx="895740" cy="81487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CF87A787-BC4A-ABF1-0DA8-C7243BDDC6C0}"/>
              </a:ext>
            </a:extLst>
          </p:cNvPr>
          <p:cNvSpPr/>
          <p:nvPr/>
        </p:nvSpPr>
        <p:spPr>
          <a:xfrm>
            <a:off x="1738612" y="4441371"/>
            <a:ext cx="1589317" cy="67180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Readout Electronics</a:t>
            </a:r>
          </a:p>
        </p:txBody>
      </p:sp>
      <p:cxnSp>
        <p:nvCxnSpPr>
          <p:cNvPr id="25" name="Straight Arrow Connector 24">
            <a:extLst>
              <a:ext uri="{FF2B5EF4-FFF2-40B4-BE49-F238E27FC236}">
                <a16:creationId xmlns:a16="http://schemas.microsoft.com/office/drawing/2014/main" id="{BCB593E1-669F-A34C-47D3-BC7C8C6E5931}"/>
              </a:ext>
            </a:extLst>
          </p:cNvPr>
          <p:cNvCxnSpPr>
            <a:cxnSpLocks/>
          </p:cNvCxnSpPr>
          <p:nvPr/>
        </p:nvCxnSpPr>
        <p:spPr>
          <a:xfrm>
            <a:off x="2525891" y="5113174"/>
            <a:ext cx="0" cy="3741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5074A9E-AC20-8A4E-708E-D3E13A86D032}"/>
              </a:ext>
            </a:extLst>
          </p:cNvPr>
          <p:cNvSpPr/>
          <p:nvPr/>
        </p:nvSpPr>
        <p:spPr>
          <a:xfrm>
            <a:off x="1738612" y="5487370"/>
            <a:ext cx="1589313" cy="67180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Software</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086A406-E051-1B29-9A49-31EDC307E8C5}"/>
                  </a:ext>
                </a:extLst>
              </p:cNvPr>
              <p:cNvSpPr txBox="1"/>
              <p:nvPr/>
            </p:nvSpPr>
            <p:spPr>
              <a:xfrm flipH="1">
                <a:off x="4993199" y="3189823"/>
                <a:ext cx="7044612" cy="276999"/>
              </a:xfrm>
              <a:prstGeom prst="rect">
                <a:avLst/>
              </a:prstGeom>
              <a:noFill/>
            </p:spPr>
            <p:txBody>
              <a:bodyPr wrap="square" lIns="0" tIns="0" rIns="0" bIns="0" rtlCol="0">
                <a:spAutoFit/>
              </a:bodyPr>
              <a:lstStyle/>
              <a:p>
                <a:r>
                  <a:rPr lang="en-US" dirty="0"/>
                  <a:t>Using the relation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2</m:t>
                        </m:r>
                      </m:sup>
                    </m:sSup>
                  </m:oMath>
                </a14:m>
                <a:r>
                  <a:rPr lang="en-US" dirty="0"/>
                  <a:t>, we can solve for the particle’s mass: </a:t>
                </a:r>
              </a:p>
            </p:txBody>
          </p:sp>
        </mc:Choice>
        <mc:Fallback xmlns="">
          <p:sp>
            <p:nvSpPr>
              <p:cNvPr id="28" name="TextBox 27">
                <a:extLst>
                  <a:ext uri="{FF2B5EF4-FFF2-40B4-BE49-F238E27FC236}">
                    <a16:creationId xmlns:a16="http://schemas.microsoft.com/office/drawing/2014/main" id="{2086A406-E051-1B29-9A49-31EDC307E8C5}"/>
                  </a:ext>
                </a:extLst>
              </p:cNvPr>
              <p:cNvSpPr txBox="1">
                <a:spLocks noRot="1" noChangeAspect="1" noMove="1" noResize="1" noEditPoints="1" noAdjustHandles="1" noChangeArrowheads="1" noChangeShapeType="1" noTextEdit="1"/>
              </p:cNvSpPr>
              <p:nvPr/>
            </p:nvSpPr>
            <p:spPr>
              <a:xfrm flipH="1">
                <a:off x="4993199" y="3189823"/>
                <a:ext cx="7044612" cy="276999"/>
              </a:xfrm>
              <a:prstGeom prst="rect">
                <a:avLst/>
              </a:prstGeom>
              <a:blipFill>
                <a:blip r:embed="rId3"/>
                <a:stretch>
                  <a:fillRect l="-1990" t="-26087" r="-606" b="-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EA73EDF-6146-8286-3AA6-2CE0321466C4}"/>
                  </a:ext>
                </a:extLst>
              </p:cNvPr>
              <p:cNvSpPr txBox="1"/>
              <p:nvPr/>
            </p:nvSpPr>
            <p:spPr>
              <a:xfrm>
                <a:off x="6087991" y="1757958"/>
                <a:ext cx="764440" cy="5725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𝛽</m:t>
                          </m:r>
                        </m:den>
                      </m:f>
                    </m:oMath>
                  </m:oMathPara>
                </a14:m>
                <a:endParaRPr lang="en-US" dirty="0"/>
              </a:p>
            </p:txBody>
          </p:sp>
        </mc:Choice>
        <mc:Fallback xmlns="">
          <p:sp>
            <p:nvSpPr>
              <p:cNvPr id="29" name="TextBox 28">
                <a:extLst>
                  <a:ext uri="{FF2B5EF4-FFF2-40B4-BE49-F238E27FC236}">
                    <a16:creationId xmlns:a16="http://schemas.microsoft.com/office/drawing/2014/main" id="{AEA73EDF-6146-8286-3AA6-2CE0321466C4}"/>
                  </a:ext>
                </a:extLst>
              </p:cNvPr>
              <p:cNvSpPr txBox="1">
                <a:spLocks noRot="1" noChangeAspect="1" noMove="1" noResize="1" noEditPoints="1" noAdjustHandles="1" noChangeArrowheads="1" noChangeShapeType="1" noTextEdit="1"/>
              </p:cNvSpPr>
              <p:nvPr/>
            </p:nvSpPr>
            <p:spPr>
              <a:xfrm>
                <a:off x="6087991" y="1757958"/>
                <a:ext cx="764440" cy="572593"/>
              </a:xfrm>
              <a:prstGeom prst="rect">
                <a:avLst/>
              </a:prstGeom>
              <a:blipFill>
                <a:blip r:embed="rId4"/>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67B085C5-27FE-DF91-588E-920A62FA9343}"/>
              </a:ext>
            </a:extLst>
          </p:cNvPr>
          <p:cNvCxnSpPr>
            <a:cxnSpLocks/>
          </p:cNvCxnSpPr>
          <p:nvPr/>
        </p:nvCxnSpPr>
        <p:spPr>
          <a:xfrm>
            <a:off x="1038818" y="3778509"/>
            <a:ext cx="228910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9435B1D-98BF-E552-AFCD-6B486B2E6D8B}"/>
              </a:ext>
            </a:extLst>
          </p:cNvPr>
          <p:cNvCxnSpPr/>
          <p:nvPr/>
        </p:nvCxnSpPr>
        <p:spPr>
          <a:xfrm>
            <a:off x="3327925" y="3695700"/>
            <a:ext cx="0" cy="1428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A963097-180A-4701-E9A2-1BBF85550FF8}"/>
              </a:ext>
            </a:extLst>
          </p:cNvPr>
          <p:cNvCxnSpPr/>
          <p:nvPr/>
        </p:nvCxnSpPr>
        <p:spPr>
          <a:xfrm>
            <a:off x="1038818" y="3709987"/>
            <a:ext cx="0" cy="1428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271EE76-24E5-4F3F-0928-5227A1FBBD10}"/>
                  </a:ext>
                </a:extLst>
              </p:cNvPr>
              <p:cNvSpPr txBox="1"/>
              <p:nvPr/>
            </p:nvSpPr>
            <p:spPr>
              <a:xfrm>
                <a:off x="2243626" y="3439503"/>
                <a:ext cx="342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dirty="0"/>
              </a:p>
            </p:txBody>
          </p:sp>
        </mc:Choice>
        <mc:Fallback xmlns="">
          <p:sp>
            <p:nvSpPr>
              <p:cNvPr id="40" name="TextBox 39">
                <a:extLst>
                  <a:ext uri="{FF2B5EF4-FFF2-40B4-BE49-F238E27FC236}">
                    <a16:creationId xmlns:a16="http://schemas.microsoft.com/office/drawing/2014/main" id="{B271EE76-24E5-4F3F-0928-5227A1FBBD10}"/>
                  </a:ext>
                </a:extLst>
              </p:cNvPr>
              <p:cNvSpPr txBox="1">
                <a:spLocks noRot="1" noChangeAspect="1" noMove="1" noResize="1" noEditPoints="1" noAdjustHandles="1" noChangeArrowheads="1" noChangeShapeType="1" noTextEdit="1"/>
              </p:cNvSpPr>
              <p:nvPr/>
            </p:nvSpPr>
            <p:spPr>
              <a:xfrm>
                <a:off x="2243626" y="3439503"/>
                <a:ext cx="342900" cy="369332"/>
              </a:xfrm>
              <a:prstGeom prst="rect">
                <a:avLst/>
              </a:prstGeom>
              <a:blipFill>
                <a:blip r:embed="rId5"/>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8E1EC2D4-4D5C-4553-A795-F8B87005B5BD}"/>
              </a:ext>
            </a:extLst>
          </p:cNvPr>
          <p:cNvSpPr txBox="1"/>
          <p:nvPr/>
        </p:nvSpPr>
        <p:spPr>
          <a:xfrm>
            <a:off x="4027723" y="1943100"/>
            <a:ext cx="1564207" cy="369332"/>
          </a:xfrm>
          <a:prstGeom prst="rect">
            <a:avLst/>
          </a:prstGeom>
          <a:noFill/>
        </p:spPr>
        <p:txBody>
          <a:bodyPr wrap="square" rtlCol="0">
            <a:spAutoFit/>
          </a:bodyPr>
          <a:lstStyle/>
          <a:p>
            <a:r>
              <a:rPr lang="en-US" dirty="0"/>
              <a:t>Beam</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DB02224-5B5F-52FB-4805-3DF7BEB6DC76}"/>
                  </a:ext>
                </a:extLst>
              </p:cNvPr>
              <p:cNvSpPr txBox="1"/>
              <p:nvPr/>
            </p:nvSpPr>
            <p:spPr>
              <a:xfrm>
                <a:off x="4897949" y="1218759"/>
                <a:ext cx="7350730" cy="369332"/>
              </a:xfrm>
              <a:prstGeom prst="rect">
                <a:avLst/>
              </a:prstGeom>
              <a:noFill/>
            </p:spPr>
            <p:txBody>
              <a:bodyPr wrap="none" rtlCol="0">
                <a:spAutoFit/>
              </a:bodyPr>
              <a:lstStyle/>
              <a:p>
                <a:r>
                  <a:rPr lang="en-US" dirty="0"/>
                  <a:t>Given a relativistic particle with relativistic velocity </a:t>
                </a:r>
                <a14:m>
                  <m:oMath xmlns:m="http://schemas.openxmlformats.org/officeDocument/2006/math">
                    <m:r>
                      <a:rPr lang="en-US" b="0" i="1" smtClean="0">
                        <a:latin typeface="Cambria Math" panose="02040503050406030204" pitchFamily="18" charset="0"/>
                        <a:ea typeface="Cambria Math" panose="02040503050406030204" pitchFamily="18" charset="0"/>
                      </a:rPr>
                      <m:t>𝛽</m:t>
                    </m:r>
                  </m:oMath>
                </a14:m>
                <a:r>
                  <a:rPr lang="en-US" dirty="0"/>
                  <a:t>, the time of flight is:</a:t>
                </a:r>
              </a:p>
            </p:txBody>
          </p:sp>
        </mc:Choice>
        <mc:Fallback xmlns="">
          <p:sp>
            <p:nvSpPr>
              <p:cNvPr id="42" name="TextBox 41">
                <a:extLst>
                  <a:ext uri="{FF2B5EF4-FFF2-40B4-BE49-F238E27FC236}">
                    <a16:creationId xmlns:a16="http://schemas.microsoft.com/office/drawing/2014/main" id="{6DB02224-5B5F-52FB-4805-3DF7BEB6DC76}"/>
                  </a:ext>
                </a:extLst>
              </p:cNvPr>
              <p:cNvSpPr txBox="1">
                <a:spLocks noRot="1" noChangeAspect="1" noMove="1" noResize="1" noEditPoints="1" noAdjustHandles="1" noChangeArrowheads="1" noChangeShapeType="1" noTextEdit="1"/>
              </p:cNvSpPr>
              <p:nvPr/>
            </p:nvSpPr>
            <p:spPr>
              <a:xfrm>
                <a:off x="4897949" y="1218759"/>
                <a:ext cx="7350730" cy="369332"/>
              </a:xfrm>
              <a:prstGeom prst="rect">
                <a:avLst/>
              </a:prstGeom>
              <a:blipFill>
                <a:blip r:embed="rId6"/>
                <a:stretch>
                  <a:fillRect l="-663" t="-819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27A235F-E85E-4DF0-A5DF-C543E34A69AF}"/>
                  </a:ext>
                </a:extLst>
              </p:cNvPr>
              <p:cNvSpPr txBox="1"/>
              <p:nvPr/>
            </p:nvSpPr>
            <p:spPr>
              <a:xfrm>
                <a:off x="6007947" y="2276159"/>
                <a:ext cx="2847301" cy="656013"/>
              </a:xfrm>
              <a:prstGeom prst="rect">
                <a:avLst/>
              </a:prstGeom>
              <a:noFill/>
            </p:spPr>
            <p:txBody>
              <a:bodyPr wrap="square">
                <a:spAutoFit/>
              </a:bodyPr>
              <a:lstStyle/>
              <a:p>
                <a14:m>
                  <m:oMath xmlns:m="http://schemas.openxmlformats.org/officeDocument/2006/math">
                    <m:r>
                      <m:rPr>
                        <m:sty m:val="p"/>
                      </m:rPr>
                      <a:rPr lang="en-US" i="1" smtClean="0">
                        <a:latin typeface="Cambria Math" panose="02040503050406030204" pitchFamily="18" charset="0"/>
                        <a:ea typeface="Cambria Math" panose="02040503050406030204" pitchFamily="18" charset="0"/>
                      </a:rPr>
                      <m:t>δ</m:t>
                    </m:r>
                    <m:r>
                      <m:rPr>
                        <m:sty m:val="p"/>
                      </m:rPr>
                      <a:rPr lang="en-US" b="0" i="1" smtClean="0">
                        <a:latin typeface="Cambria Math" panose="02040503050406030204" pitchFamily="18" charset="0"/>
                        <a:ea typeface="Cambria Math" panose="02040503050406030204" pitchFamily="18" charset="0"/>
                      </a:rPr>
                      <m:t>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1+</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𝑝</m:t>
                                </m:r>
                              </m:e>
                              <m:sup>
                                <m:r>
                                  <a:rPr lang="en-US" b="0" i="1" smtClean="0">
                                    <a:latin typeface="Cambria Math" panose="02040503050406030204" pitchFamily="18" charset="0"/>
                                    <a:ea typeface="Cambria Math" panose="02040503050406030204" pitchFamily="18" charset="0"/>
                                  </a:rPr>
                                  <m:t>2</m:t>
                                </m:r>
                              </m:sup>
                            </m:sSup>
                          </m:den>
                        </m:f>
                      </m:e>
                    </m:rad>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𝐸</m:t>
                        </m:r>
                      </m:num>
                      <m:den>
                        <m:r>
                          <a:rPr lang="en-US" b="0" i="1" smtClean="0">
                            <a:latin typeface="Cambria Math" panose="02040503050406030204" pitchFamily="18" charset="0"/>
                            <a:ea typeface="Cambria Math" panose="02040503050406030204" pitchFamily="18" charset="0"/>
                          </a:rPr>
                          <m:t>𝑝</m:t>
                        </m:r>
                      </m:den>
                    </m:f>
                    <m:r>
                      <a:rPr lang="en-US" b="0" i="1" smtClean="0">
                        <a:latin typeface="Cambria Math" panose="02040503050406030204" pitchFamily="18" charset="0"/>
                        <a:ea typeface="Cambria Math" panose="02040503050406030204" pitchFamily="18" charset="0"/>
                      </a:rPr>
                      <m:t> </m:t>
                    </m:r>
                  </m:oMath>
                </a14:m>
                <a:r>
                  <a:rPr lang="en-US" dirty="0"/>
                  <a:t> </a:t>
                </a:r>
              </a:p>
            </p:txBody>
          </p:sp>
        </mc:Choice>
        <mc:Fallback xmlns="">
          <p:sp>
            <p:nvSpPr>
              <p:cNvPr id="44" name="TextBox 43">
                <a:extLst>
                  <a:ext uri="{FF2B5EF4-FFF2-40B4-BE49-F238E27FC236}">
                    <a16:creationId xmlns:a16="http://schemas.microsoft.com/office/drawing/2014/main" id="{427A235F-E85E-4DF0-A5DF-C543E34A69AF}"/>
                  </a:ext>
                </a:extLst>
              </p:cNvPr>
              <p:cNvSpPr txBox="1">
                <a:spLocks noRot="1" noChangeAspect="1" noMove="1" noResize="1" noEditPoints="1" noAdjustHandles="1" noChangeArrowheads="1" noChangeShapeType="1" noTextEdit="1"/>
              </p:cNvSpPr>
              <p:nvPr/>
            </p:nvSpPr>
            <p:spPr>
              <a:xfrm>
                <a:off x="6007947" y="2276159"/>
                <a:ext cx="2847301" cy="65601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F930A43-337F-8522-0193-691BFE56B104}"/>
                  </a:ext>
                </a:extLst>
              </p:cNvPr>
              <p:cNvSpPr txBox="1"/>
              <p:nvPr/>
            </p:nvSpPr>
            <p:spPr>
              <a:xfrm>
                <a:off x="6007947" y="3768559"/>
                <a:ext cx="1848326"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𝑝</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m:rPr>
                                          <m:sty m:val="p"/>
                                        </m:rPr>
                                        <a:rPr lang="en-US" b="0" i="1" smtClean="0">
                                          <a:latin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rPr>
                                        <m:t>𝑑</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−1</m:t>
                          </m:r>
                        </m:e>
                      </m:rad>
                    </m:oMath>
                  </m:oMathPara>
                </a14:m>
                <a:endParaRPr lang="en-US" dirty="0"/>
              </a:p>
            </p:txBody>
          </p:sp>
        </mc:Choice>
        <mc:Fallback xmlns="">
          <p:sp>
            <p:nvSpPr>
              <p:cNvPr id="45" name="TextBox 44">
                <a:extLst>
                  <a:ext uri="{FF2B5EF4-FFF2-40B4-BE49-F238E27FC236}">
                    <a16:creationId xmlns:a16="http://schemas.microsoft.com/office/drawing/2014/main" id="{4F930A43-337F-8522-0193-691BFE56B104}"/>
                  </a:ext>
                </a:extLst>
              </p:cNvPr>
              <p:cNvSpPr txBox="1">
                <a:spLocks noRot="1" noChangeAspect="1" noMove="1" noResize="1" noEditPoints="1" noAdjustHandles="1" noChangeArrowheads="1" noChangeShapeType="1" noTextEdit="1"/>
              </p:cNvSpPr>
              <p:nvPr/>
            </p:nvSpPr>
            <p:spPr>
              <a:xfrm>
                <a:off x="6007947" y="3768559"/>
                <a:ext cx="1848326" cy="818366"/>
              </a:xfrm>
              <a:prstGeom prst="rect">
                <a:avLst/>
              </a:prstGeom>
              <a:blipFill>
                <a:blip r:embed="rId8"/>
                <a:stretch>
                  <a:fillRect b="-1493"/>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A5F549DC-D5A3-31CA-C63D-C839156403F3}"/>
              </a:ext>
            </a:extLst>
          </p:cNvPr>
          <p:cNvSpPr txBox="1"/>
          <p:nvPr/>
        </p:nvSpPr>
        <p:spPr>
          <a:xfrm>
            <a:off x="4897949" y="4867967"/>
            <a:ext cx="7044609" cy="954107"/>
          </a:xfrm>
          <a:prstGeom prst="rect">
            <a:avLst/>
          </a:prstGeom>
          <a:noFill/>
        </p:spPr>
        <p:txBody>
          <a:bodyPr wrap="square" rtlCol="0">
            <a:spAutoFit/>
          </a:bodyPr>
          <a:lstStyle/>
          <a:p>
            <a:r>
              <a:rPr lang="en-US" sz="2800" dirty="0">
                <a:solidFill>
                  <a:srgbClr val="00B050"/>
                </a:solidFill>
              </a:rPr>
              <a:t>By reconstructing the mass with time-of-flight, we can identify the particle. </a:t>
            </a:r>
          </a:p>
        </p:txBody>
      </p:sp>
      <p:sp>
        <p:nvSpPr>
          <p:cNvPr id="6" name="TextBox 5">
            <a:extLst>
              <a:ext uri="{FF2B5EF4-FFF2-40B4-BE49-F238E27FC236}">
                <a16:creationId xmlns:a16="http://schemas.microsoft.com/office/drawing/2014/main" id="{0C902DD2-D500-9BE0-8664-9217675A1622}"/>
              </a:ext>
            </a:extLst>
          </p:cNvPr>
          <p:cNvSpPr txBox="1"/>
          <p:nvPr/>
        </p:nvSpPr>
        <p:spPr>
          <a:xfrm>
            <a:off x="10235829" y="1736477"/>
            <a:ext cx="2012850" cy="307777"/>
          </a:xfrm>
          <a:prstGeom prst="rect">
            <a:avLst/>
          </a:prstGeom>
          <a:noFill/>
        </p:spPr>
        <p:txBody>
          <a:bodyPr wrap="square" rtlCol="0">
            <a:spAutoFit/>
          </a:bodyPr>
          <a:lstStyle/>
          <a:p>
            <a:r>
              <a:rPr lang="en-US" sz="1400" dirty="0"/>
              <a:t>*in units of ns and feet</a:t>
            </a:r>
          </a:p>
        </p:txBody>
      </p:sp>
      <p:sp>
        <p:nvSpPr>
          <p:cNvPr id="10" name="Slide Number Placeholder 9">
            <a:extLst>
              <a:ext uri="{FF2B5EF4-FFF2-40B4-BE49-F238E27FC236}">
                <a16:creationId xmlns:a16="http://schemas.microsoft.com/office/drawing/2014/main" id="{456738C4-3824-FD99-EC86-44D37748FC06}"/>
              </a:ext>
            </a:extLst>
          </p:cNvPr>
          <p:cNvSpPr>
            <a:spLocks noGrp="1"/>
          </p:cNvSpPr>
          <p:nvPr>
            <p:ph type="sldNum" sz="quarter" idx="12"/>
          </p:nvPr>
        </p:nvSpPr>
        <p:spPr/>
        <p:txBody>
          <a:bodyPr/>
          <a:lstStyle/>
          <a:p>
            <a:fld id="{60B2883B-C040-4C2B-B427-B2FAF2BE559C}" type="slidenum">
              <a:rPr lang="en-US" smtClean="0"/>
              <a:t>3</a:t>
            </a:fld>
            <a:endParaRPr lang="en-US"/>
          </a:p>
        </p:txBody>
      </p:sp>
    </p:spTree>
    <p:extLst>
      <p:ext uri="{BB962C8B-B14F-4D97-AF65-F5344CB8AC3E}">
        <p14:creationId xmlns:p14="http://schemas.microsoft.com/office/powerpoint/2010/main" val="1822595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17EE-0699-0D11-D0C1-DAC978464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9D8DF-8137-488C-A4BC-A2999AEEDF98}"/>
              </a:ext>
            </a:extLst>
          </p:cNvPr>
          <p:cNvSpPr>
            <a:spLocks noGrp="1"/>
          </p:cNvSpPr>
          <p:nvPr>
            <p:ph type="title"/>
          </p:nvPr>
        </p:nvSpPr>
        <p:spPr>
          <a:xfrm>
            <a:off x="82598" y="101947"/>
            <a:ext cx="12026803" cy="809852"/>
          </a:xfrm>
        </p:spPr>
        <p:txBody>
          <a:bodyPr/>
          <a:lstStyle/>
          <a:p>
            <a:pPr algn="ctr"/>
            <a:r>
              <a:rPr lang="en-US" b="1" dirty="0"/>
              <a:t>CML</a:t>
            </a:r>
            <a:r>
              <a:rPr lang="en-US" b="1" dirty="0">
                <a:sym typeface="Wingdings" panose="05000000000000000000" pitchFamily="2" charset="2"/>
              </a:rPr>
              <a:t>CMOS Buffer Output</a:t>
            </a:r>
            <a:endParaRPr lang="en-US" b="1" dirty="0"/>
          </a:p>
        </p:txBody>
      </p:sp>
      <p:pic>
        <p:nvPicPr>
          <p:cNvPr id="4" name="Picture 3">
            <a:extLst>
              <a:ext uri="{FF2B5EF4-FFF2-40B4-BE49-F238E27FC236}">
                <a16:creationId xmlns:a16="http://schemas.microsoft.com/office/drawing/2014/main" id="{289BC975-E087-2D9E-E53D-B2D99B9FF9D0}"/>
              </a:ext>
            </a:extLst>
          </p:cNvPr>
          <p:cNvPicPr>
            <a:picLocks noChangeAspect="1"/>
          </p:cNvPicPr>
          <p:nvPr/>
        </p:nvPicPr>
        <p:blipFill>
          <a:blip r:embed="rId2"/>
          <a:stretch>
            <a:fillRect/>
          </a:stretch>
        </p:blipFill>
        <p:spPr>
          <a:xfrm>
            <a:off x="-12917" y="1065248"/>
            <a:ext cx="9163897" cy="5809676"/>
          </a:xfrm>
          <a:prstGeom prst="rect">
            <a:avLst/>
          </a:prstGeom>
        </p:spPr>
      </p:pic>
      <p:sp>
        <p:nvSpPr>
          <p:cNvPr id="5" name="TextBox 4">
            <a:extLst>
              <a:ext uri="{FF2B5EF4-FFF2-40B4-BE49-F238E27FC236}">
                <a16:creationId xmlns:a16="http://schemas.microsoft.com/office/drawing/2014/main" id="{597B977B-86D9-4E4D-83B3-A8477400712E}"/>
              </a:ext>
            </a:extLst>
          </p:cNvPr>
          <p:cNvSpPr txBox="1"/>
          <p:nvPr/>
        </p:nvSpPr>
        <p:spPr>
          <a:xfrm>
            <a:off x="9209942" y="1407834"/>
            <a:ext cx="2966564"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5.12 GHz Square Wave</a:t>
            </a:r>
          </a:p>
          <a:p>
            <a:pPr marL="342900" indent="-342900">
              <a:buFont typeface="Arial" panose="020B0604020202020204" pitchFamily="34" charset="0"/>
              <a:buChar char="•"/>
            </a:pPr>
            <a:r>
              <a:rPr lang="en-US" sz="2400" dirty="0"/>
              <a:t>Duty cycle within 5% of 50% across all PVT variations</a:t>
            </a:r>
          </a:p>
          <a:p>
            <a:pPr marL="342900" indent="-342900">
              <a:buFont typeface="Arial" panose="020B0604020202020204" pitchFamily="34" charset="0"/>
              <a:buChar char="•"/>
            </a:pPr>
            <a:r>
              <a:rPr lang="en-US" sz="2400" dirty="0">
                <a:solidFill>
                  <a:srgbClr val="00B050"/>
                </a:solidFill>
              </a:rPr>
              <a:t>Used for the sampling clock!</a:t>
            </a:r>
          </a:p>
        </p:txBody>
      </p:sp>
      <p:sp>
        <p:nvSpPr>
          <p:cNvPr id="8" name="Slide Number Placeholder 7">
            <a:extLst>
              <a:ext uri="{FF2B5EF4-FFF2-40B4-BE49-F238E27FC236}">
                <a16:creationId xmlns:a16="http://schemas.microsoft.com/office/drawing/2014/main" id="{28A60F67-631F-FBB9-7FCD-2F0C406256A7}"/>
              </a:ext>
            </a:extLst>
          </p:cNvPr>
          <p:cNvSpPr>
            <a:spLocks noGrp="1"/>
          </p:cNvSpPr>
          <p:nvPr>
            <p:ph type="sldNum" sz="quarter" idx="12"/>
          </p:nvPr>
        </p:nvSpPr>
        <p:spPr/>
        <p:txBody>
          <a:bodyPr/>
          <a:lstStyle/>
          <a:p>
            <a:fld id="{60B2883B-C040-4C2B-B427-B2FAF2BE559C}" type="slidenum">
              <a:rPr lang="en-US" smtClean="0"/>
              <a:t>30</a:t>
            </a:fld>
            <a:endParaRPr lang="en-US"/>
          </a:p>
        </p:txBody>
      </p:sp>
    </p:spTree>
    <p:extLst>
      <p:ext uri="{BB962C8B-B14F-4D97-AF65-F5344CB8AC3E}">
        <p14:creationId xmlns:p14="http://schemas.microsoft.com/office/powerpoint/2010/main" val="732683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EF5C-FB97-4240-15C5-D688D7994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9628-4621-129B-3191-07200DFBF7A7}"/>
              </a:ext>
            </a:extLst>
          </p:cNvPr>
          <p:cNvSpPr>
            <a:spLocks noGrp="1"/>
          </p:cNvSpPr>
          <p:nvPr>
            <p:ph type="title"/>
          </p:nvPr>
        </p:nvSpPr>
        <p:spPr>
          <a:xfrm>
            <a:off x="286190" y="39966"/>
            <a:ext cx="11698732" cy="863897"/>
          </a:xfrm>
        </p:spPr>
        <p:txBody>
          <a:bodyPr/>
          <a:lstStyle/>
          <a:p>
            <a:pPr algn="ctr"/>
            <a:r>
              <a:rPr lang="en-US" b="1" dirty="0"/>
              <a:t>PFD Output</a:t>
            </a:r>
          </a:p>
        </p:txBody>
      </p:sp>
      <p:cxnSp>
        <p:nvCxnSpPr>
          <p:cNvPr id="10" name="Straight Arrow Connector 9">
            <a:extLst>
              <a:ext uri="{FF2B5EF4-FFF2-40B4-BE49-F238E27FC236}">
                <a16:creationId xmlns:a16="http://schemas.microsoft.com/office/drawing/2014/main" id="{9A30F6C9-EAAC-0E69-CD04-790970C158AF}"/>
              </a:ext>
            </a:extLst>
          </p:cNvPr>
          <p:cNvCxnSpPr>
            <a:cxnSpLocks/>
            <a:stCxn id="11" idx="1"/>
          </p:cNvCxnSpPr>
          <p:nvPr/>
        </p:nvCxnSpPr>
        <p:spPr>
          <a:xfrm flipH="1" flipV="1">
            <a:off x="5242095" y="2603597"/>
            <a:ext cx="416482" cy="79357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C1F65737-0807-2C75-FABF-653BEE3A39A4}"/>
              </a:ext>
            </a:extLst>
          </p:cNvPr>
          <p:cNvSpPr txBox="1"/>
          <p:nvPr/>
        </p:nvSpPr>
        <p:spPr>
          <a:xfrm>
            <a:off x="5658577" y="3166338"/>
            <a:ext cx="3573838" cy="461665"/>
          </a:xfrm>
          <a:prstGeom prst="rect">
            <a:avLst/>
          </a:prstGeom>
          <a:noFill/>
        </p:spPr>
        <p:txBody>
          <a:bodyPr wrap="square" rtlCol="0">
            <a:spAutoFit/>
          </a:bodyPr>
          <a:lstStyle/>
          <a:p>
            <a:r>
              <a:rPr lang="en-US" sz="2400" dirty="0">
                <a:solidFill>
                  <a:srgbClr val="92D050"/>
                </a:solidFill>
              </a:rPr>
              <a:t>~200 </a:t>
            </a:r>
            <a:r>
              <a:rPr lang="en-US" sz="2400" dirty="0" err="1">
                <a:solidFill>
                  <a:srgbClr val="92D050"/>
                </a:solidFill>
              </a:rPr>
              <a:t>ps</a:t>
            </a:r>
            <a:r>
              <a:rPr lang="en-US" sz="2400" dirty="0">
                <a:solidFill>
                  <a:srgbClr val="92D050"/>
                </a:solidFill>
              </a:rPr>
              <a:t> reset path delay</a:t>
            </a:r>
          </a:p>
        </p:txBody>
      </p:sp>
      <p:grpSp>
        <p:nvGrpSpPr>
          <p:cNvPr id="8" name="Group 7">
            <a:extLst>
              <a:ext uri="{FF2B5EF4-FFF2-40B4-BE49-F238E27FC236}">
                <a16:creationId xmlns:a16="http://schemas.microsoft.com/office/drawing/2014/main" id="{DE089E32-966C-1B89-008E-21216B7D8EF9}"/>
              </a:ext>
            </a:extLst>
          </p:cNvPr>
          <p:cNvGrpSpPr/>
          <p:nvPr/>
        </p:nvGrpSpPr>
        <p:grpSpPr>
          <a:xfrm>
            <a:off x="393384" y="1025696"/>
            <a:ext cx="11284411" cy="5695779"/>
            <a:chOff x="546947" y="1025696"/>
            <a:chExt cx="11284411" cy="5695779"/>
          </a:xfrm>
        </p:grpSpPr>
        <p:pic>
          <p:nvPicPr>
            <p:cNvPr id="6" name="Picture 5">
              <a:extLst>
                <a:ext uri="{FF2B5EF4-FFF2-40B4-BE49-F238E27FC236}">
                  <a16:creationId xmlns:a16="http://schemas.microsoft.com/office/drawing/2014/main" id="{539F4242-0982-39AD-D1D2-2920E26BE56F}"/>
                </a:ext>
              </a:extLst>
            </p:cNvPr>
            <p:cNvPicPr>
              <a:picLocks noChangeAspect="1"/>
            </p:cNvPicPr>
            <p:nvPr/>
          </p:nvPicPr>
          <p:blipFill>
            <a:blip r:embed="rId2"/>
            <a:stretch>
              <a:fillRect/>
            </a:stretch>
          </p:blipFill>
          <p:spPr>
            <a:xfrm>
              <a:off x="546947" y="1025696"/>
              <a:ext cx="11284411" cy="5695779"/>
            </a:xfrm>
            <a:prstGeom prst="rect">
              <a:avLst/>
            </a:prstGeom>
          </p:spPr>
        </p:pic>
        <p:cxnSp>
          <p:nvCxnSpPr>
            <p:cNvPr id="13" name="Straight Arrow Connector 12">
              <a:extLst>
                <a:ext uri="{FF2B5EF4-FFF2-40B4-BE49-F238E27FC236}">
                  <a16:creationId xmlns:a16="http://schemas.microsoft.com/office/drawing/2014/main" id="{E9B30C11-6590-1E8B-F471-B0CAB3F3C81E}"/>
                </a:ext>
              </a:extLst>
            </p:cNvPr>
            <p:cNvCxnSpPr>
              <a:cxnSpLocks/>
            </p:cNvCxnSpPr>
            <p:nvPr/>
          </p:nvCxnSpPr>
          <p:spPr>
            <a:xfrm>
              <a:off x="4523138" y="4781405"/>
              <a:ext cx="935341" cy="0"/>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759DD9A-B323-95B8-1C2B-AA40EC15E985}"/>
                </a:ext>
              </a:extLst>
            </p:cNvPr>
            <p:cNvCxnSpPr>
              <a:cxnSpLocks/>
              <a:endCxn id="17" idx="3"/>
            </p:cNvCxnSpPr>
            <p:nvPr/>
          </p:nvCxnSpPr>
          <p:spPr>
            <a:xfrm flipH="1" flipV="1">
              <a:off x="1954444" y="4043502"/>
              <a:ext cx="2568694" cy="73790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AA061F8-97A8-1777-51A4-649717193073}"/>
                </a:ext>
              </a:extLst>
            </p:cNvPr>
            <p:cNvSpPr txBox="1"/>
            <p:nvPr/>
          </p:nvSpPr>
          <p:spPr>
            <a:xfrm>
              <a:off x="909320" y="3628003"/>
              <a:ext cx="1045124" cy="830997"/>
            </a:xfrm>
            <a:prstGeom prst="rect">
              <a:avLst/>
            </a:prstGeom>
            <a:noFill/>
          </p:spPr>
          <p:txBody>
            <a:bodyPr wrap="square" rtlCol="0">
              <a:spAutoFit/>
            </a:bodyPr>
            <a:lstStyle/>
            <a:p>
              <a:r>
                <a:rPr lang="en-US" sz="2400" dirty="0">
                  <a:solidFill>
                    <a:srgbClr val="FFFF00"/>
                  </a:solidFill>
                </a:rPr>
                <a:t>Phase Error</a:t>
              </a:r>
            </a:p>
          </p:txBody>
        </p:sp>
      </p:grpSp>
      <p:sp>
        <p:nvSpPr>
          <p:cNvPr id="7" name="Slide Number Placeholder 6">
            <a:extLst>
              <a:ext uri="{FF2B5EF4-FFF2-40B4-BE49-F238E27FC236}">
                <a16:creationId xmlns:a16="http://schemas.microsoft.com/office/drawing/2014/main" id="{E2130D50-FAF0-6514-8238-20CF361FF025}"/>
              </a:ext>
            </a:extLst>
          </p:cNvPr>
          <p:cNvSpPr>
            <a:spLocks noGrp="1"/>
          </p:cNvSpPr>
          <p:nvPr>
            <p:ph type="sldNum" sz="quarter" idx="12"/>
          </p:nvPr>
        </p:nvSpPr>
        <p:spPr/>
        <p:txBody>
          <a:bodyPr/>
          <a:lstStyle/>
          <a:p>
            <a:fld id="{60B2883B-C040-4C2B-B427-B2FAF2BE559C}" type="slidenum">
              <a:rPr lang="en-US" smtClean="0"/>
              <a:t>31</a:t>
            </a:fld>
            <a:endParaRPr lang="en-US" dirty="0"/>
          </a:p>
        </p:txBody>
      </p:sp>
    </p:spTree>
    <p:extLst>
      <p:ext uri="{BB962C8B-B14F-4D97-AF65-F5344CB8AC3E}">
        <p14:creationId xmlns:p14="http://schemas.microsoft.com/office/powerpoint/2010/main" val="1300034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22CE-C78A-8AF4-684A-1AD6197D3EE7}"/>
              </a:ext>
            </a:extLst>
          </p:cNvPr>
          <p:cNvSpPr>
            <a:spLocks noGrp="1"/>
          </p:cNvSpPr>
          <p:nvPr>
            <p:ph type="title"/>
          </p:nvPr>
        </p:nvSpPr>
        <p:spPr>
          <a:xfrm>
            <a:off x="601966" y="0"/>
            <a:ext cx="10515600" cy="617331"/>
          </a:xfrm>
        </p:spPr>
        <p:txBody>
          <a:bodyPr>
            <a:normAutofit fontScale="90000"/>
          </a:bodyPr>
          <a:lstStyle/>
          <a:p>
            <a:pPr algn="ctr"/>
            <a:r>
              <a:rPr lang="en-US" b="1" dirty="0"/>
              <a:t>Ideal Phase-Frequency </a:t>
            </a:r>
            <a:r>
              <a:rPr lang="en-US" sz="4900" b="1" dirty="0"/>
              <a:t>Detector</a:t>
            </a:r>
            <a:endParaRPr lang="en-US" b="1" dirty="0"/>
          </a:p>
        </p:txBody>
      </p:sp>
      <p:sp>
        <p:nvSpPr>
          <p:cNvPr id="6" name="TextBox 5">
            <a:extLst>
              <a:ext uri="{FF2B5EF4-FFF2-40B4-BE49-F238E27FC236}">
                <a16:creationId xmlns:a16="http://schemas.microsoft.com/office/drawing/2014/main" id="{A002BF37-1A6B-9ACF-EDD0-3397AAC00C84}"/>
              </a:ext>
            </a:extLst>
          </p:cNvPr>
          <p:cNvSpPr txBox="1"/>
          <p:nvPr/>
        </p:nvSpPr>
        <p:spPr>
          <a:xfrm>
            <a:off x="2388157" y="5774816"/>
            <a:ext cx="7415686" cy="646331"/>
          </a:xfrm>
          <a:prstGeom prst="rect">
            <a:avLst/>
          </a:prstGeom>
          <a:noFill/>
        </p:spPr>
        <p:txBody>
          <a:bodyPr wrap="square" rtlCol="0">
            <a:spAutoFit/>
          </a:bodyPr>
          <a:lstStyle/>
          <a:p>
            <a:r>
              <a:rPr lang="en-US" dirty="0"/>
              <a:t>Left: a PFD implemented as two flip flops and a reset with a Charge Pump, Right: Behavior when Clock A is ahead of Clock B</a:t>
            </a:r>
          </a:p>
        </p:txBody>
      </p:sp>
      <p:grpSp>
        <p:nvGrpSpPr>
          <p:cNvPr id="3" name="Group 2">
            <a:extLst>
              <a:ext uri="{FF2B5EF4-FFF2-40B4-BE49-F238E27FC236}">
                <a16:creationId xmlns:a16="http://schemas.microsoft.com/office/drawing/2014/main" id="{620A09BA-4066-3726-2FA1-36A542922E05}"/>
              </a:ext>
            </a:extLst>
          </p:cNvPr>
          <p:cNvGrpSpPr/>
          <p:nvPr/>
        </p:nvGrpSpPr>
        <p:grpSpPr>
          <a:xfrm>
            <a:off x="787029" y="641832"/>
            <a:ext cx="10506259" cy="5108483"/>
            <a:chOff x="1036732" y="812593"/>
            <a:chExt cx="9800707" cy="4359482"/>
          </a:xfrm>
        </p:grpSpPr>
        <p:pic>
          <p:nvPicPr>
            <p:cNvPr id="5" name="Picture 4">
              <a:extLst>
                <a:ext uri="{FF2B5EF4-FFF2-40B4-BE49-F238E27FC236}">
                  <a16:creationId xmlns:a16="http://schemas.microsoft.com/office/drawing/2014/main" id="{752F7CBD-5F23-48C4-9114-83EF3A949DF9}"/>
                </a:ext>
              </a:extLst>
            </p:cNvPr>
            <p:cNvPicPr>
              <a:picLocks noChangeAspect="1"/>
            </p:cNvPicPr>
            <p:nvPr/>
          </p:nvPicPr>
          <p:blipFill>
            <a:blip r:embed="rId2"/>
            <a:stretch>
              <a:fillRect/>
            </a:stretch>
          </p:blipFill>
          <p:spPr>
            <a:xfrm>
              <a:off x="1036732" y="812593"/>
              <a:ext cx="9017380" cy="4359482"/>
            </a:xfrm>
            <a:prstGeom prst="rect">
              <a:avLst/>
            </a:prstGeom>
          </p:spPr>
        </p:pic>
        <p:sp>
          <p:nvSpPr>
            <p:cNvPr id="7" name="TextBox 6">
              <a:extLst>
                <a:ext uri="{FF2B5EF4-FFF2-40B4-BE49-F238E27FC236}">
                  <a16:creationId xmlns:a16="http://schemas.microsoft.com/office/drawing/2014/main" id="{0A137DF8-4932-8700-FFE7-338DD532368C}"/>
                </a:ext>
              </a:extLst>
            </p:cNvPr>
            <p:cNvSpPr txBox="1"/>
            <p:nvPr/>
          </p:nvSpPr>
          <p:spPr>
            <a:xfrm>
              <a:off x="9897938" y="2822107"/>
              <a:ext cx="677430" cy="369332"/>
            </a:xfrm>
            <a:prstGeom prst="rect">
              <a:avLst/>
            </a:prstGeom>
            <a:noFill/>
          </p:spPr>
          <p:txBody>
            <a:bodyPr wrap="none" rtlCol="0">
              <a:spAutoFit/>
            </a:bodyPr>
            <a:lstStyle/>
            <a:p>
              <a:r>
                <a:rPr lang="en-US" dirty="0">
                  <a:solidFill>
                    <a:schemeClr val="accent2">
                      <a:lumMod val="75000"/>
                    </a:schemeClr>
                  </a:solidFill>
                </a:rPr>
                <a:t>“Up”</a:t>
              </a:r>
            </a:p>
          </p:txBody>
        </p:sp>
        <p:sp>
          <p:nvSpPr>
            <p:cNvPr id="8" name="TextBox 7">
              <a:extLst>
                <a:ext uri="{FF2B5EF4-FFF2-40B4-BE49-F238E27FC236}">
                  <a16:creationId xmlns:a16="http://schemas.microsoft.com/office/drawing/2014/main" id="{BF84E1F3-CF83-6184-8598-C6BDAC80C670}"/>
                </a:ext>
              </a:extLst>
            </p:cNvPr>
            <p:cNvSpPr txBox="1"/>
            <p:nvPr/>
          </p:nvSpPr>
          <p:spPr>
            <a:xfrm>
              <a:off x="9873136" y="3250176"/>
              <a:ext cx="964303" cy="369332"/>
            </a:xfrm>
            <a:prstGeom prst="rect">
              <a:avLst/>
            </a:prstGeom>
            <a:noFill/>
          </p:spPr>
          <p:txBody>
            <a:bodyPr wrap="none" rtlCol="0">
              <a:spAutoFit/>
            </a:bodyPr>
            <a:lstStyle/>
            <a:p>
              <a:r>
                <a:rPr lang="en-US" dirty="0"/>
                <a:t>“</a:t>
              </a:r>
              <a:r>
                <a:rPr lang="en-US" dirty="0">
                  <a:solidFill>
                    <a:schemeClr val="accent2">
                      <a:lumMod val="75000"/>
                    </a:schemeClr>
                  </a:solidFill>
                </a:rPr>
                <a:t>Down</a:t>
              </a:r>
              <a:r>
                <a:rPr lang="en-US" dirty="0"/>
                <a:t>”</a:t>
              </a:r>
            </a:p>
          </p:txBody>
        </p:sp>
      </p:grpSp>
      <p:sp>
        <p:nvSpPr>
          <p:cNvPr id="9" name="TextBox 8">
            <a:extLst>
              <a:ext uri="{FF2B5EF4-FFF2-40B4-BE49-F238E27FC236}">
                <a16:creationId xmlns:a16="http://schemas.microsoft.com/office/drawing/2014/main" id="{AF5881E1-6A42-9035-D707-70A1F6F59728}"/>
              </a:ext>
            </a:extLst>
          </p:cNvPr>
          <p:cNvSpPr txBox="1"/>
          <p:nvPr/>
        </p:nvSpPr>
        <p:spPr>
          <a:xfrm>
            <a:off x="721045" y="6445648"/>
            <a:ext cx="8022261" cy="307777"/>
          </a:xfrm>
          <a:prstGeom prst="rect">
            <a:avLst/>
          </a:prstGeom>
          <a:noFill/>
        </p:spPr>
        <p:txBody>
          <a:bodyPr wrap="none" rtlCol="0">
            <a:spAutoFit/>
          </a:bodyPr>
          <a:lstStyle/>
          <a:p>
            <a:r>
              <a:rPr lang="en-US" sz="1400" dirty="0"/>
              <a:t>[3] Behzad Razavi, </a:t>
            </a:r>
            <a:r>
              <a:rPr lang="en-US" sz="1400" i="1" dirty="0"/>
              <a:t>Design of Analog CMOS Integrated Circuits</a:t>
            </a:r>
            <a:r>
              <a:rPr lang="en-US" sz="1400" dirty="0"/>
              <a:t>, 2nd ed. (New York: McGraw-Hill, 2016).</a:t>
            </a:r>
          </a:p>
        </p:txBody>
      </p:sp>
      <p:sp>
        <p:nvSpPr>
          <p:cNvPr id="11" name="Slide Number Placeholder 10">
            <a:extLst>
              <a:ext uri="{FF2B5EF4-FFF2-40B4-BE49-F238E27FC236}">
                <a16:creationId xmlns:a16="http://schemas.microsoft.com/office/drawing/2014/main" id="{FF405894-348F-B8CE-25CC-16271EB208AD}"/>
              </a:ext>
            </a:extLst>
          </p:cNvPr>
          <p:cNvSpPr>
            <a:spLocks noGrp="1"/>
          </p:cNvSpPr>
          <p:nvPr>
            <p:ph type="sldNum" sz="quarter" idx="12"/>
          </p:nvPr>
        </p:nvSpPr>
        <p:spPr/>
        <p:txBody>
          <a:bodyPr/>
          <a:lstStyle/>
          <a:p>
            <a:fld id="{60B2883B-C040-4C2B-B427-B2FAF2BE559C}" type="slidenum">
              <a:rPr lang="en-US" smtClean="0"/>
              <a:t>32</a:t>
            </a:fld>
            <a:endParaRPr lang="en-US"/>
          </a:p>
        </p:txBody>
      </p:sp>
    </p:spTree>
    <p:extLst>
      <p:ext uri="{BB962C8B-B14F-4D97-AF65-F5344CB8AC3E}">
        <p14:creationId xmlns:p14="http://schemas.microsoft.com/office/powerpoint/2010/main" val="3466354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CCED1-45EF-5A6C-A65B-D5F7808ED498}"/>
              </a:ext>
            </a:extLst>
          </p:cNvPr>
          <p:cNvSpPr>
            <a:spLocks noGrp="1"/>
          </p:cNvSpPr>
          <p:nvPr>
            <p:ph type="title"/>
          </p:nvPr>
        </p:nvSpPr>
        <p:spPr>
          <a:xfrm>
            <a:off x="2590898" y="54910"/>
            <a:ext cx="7003420" cy="700083"/>
          </a:xfrm>
        </p:spPr>
        <p:txBody>
          <a:bodyPr>
            <a:normAutofit/>
          </a:bodyPr>
          <a:lstStyle/>
          <a:p>
            <a:pPr algn="ctr"/>
            <a:r>
              <a:rPr lang="en-US" b="1" dirty="0"/>
              <a:t>LPF Layout</a:t>
            </a:r>
          </a:p>
        </p:txBody>
      </p:sp>
      <p:sp>
        <p:nvSpPr>
          <p:cNvPr id="6" name="TextBox 5">
            <a:extLst>
              <a:ext uri="{FF2B5EF4-FFF2-40B4-BE49-F238E27FC236}">
                <a16:creationId xmlns:a16="http://schemas.microsoft.com/office/drawing/2014/main" id="{4F11D5A9-0378-94E2-F588-5BC4652ABD48}"/>
              </a:ext>
            </a:extLst>
          </p:cNvPr>
          <p:cNvSpPr txBox="1"/>
          <p:nvPr/>
        </p:nvSpPr>
        <p:spPr>
          <a:xfrm>
            <a:off x="202426" y="754993"/>
            <a:ext cx="8047801"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C1 capacitor is 120 pF and C2 is 12 pF, both implement using MIMCAPS</a:t>
            </a:r>
          </a:p>
          <a:p>
            <a:pPr marL="285750" indent="-285750">
              <a:buFont typeface="Arial" panose="020B0604020202020204" pitchFamily="34" charset="0"/>
              <a:buChar char="•"/>
            </a:pPr>
            <a:r>
              <a:rPr lang="en-US" sz="2800" dirty="0"/>
              <a:t>The resistor can be tuned between 850 and 1650 Ohms</a:t>
            </a:r>
          </a:p>
        </p:txBody>
      </p:sp>
      <p:grpSp>
        <p:nvGrpSpPr>
          <p:cNvPr id="15" name="Group 14">
            <a:extLst>
              <a:ext uri="{FF2B5EF4-FFF2-40B4-BE49-F238E27FC236}">
                <a16:creationId xmlns:a16="http://schemas.microsoft.com/office/drawing/2014/main" id="{0634B19E-15F0-A957-232D-375B330A06C3}"/>
              </a:ext>
            </a:extLst>
          </p:cNvPr>
          <p:cNvGrpSpPr/>
          <p:nvPr/>
        </p:nvGrpSpPr>
        <p:grpSpPr>
          <a:xfrm>
            <a:off x="7805544" y="0"/>
            <a:ext cx="3822825" cy="6858000"/>
            <a:chOff x="8369175" y="0"/>
            <a:chExt cx="3822825" cy="6858000"/>
          </a:xfrm>
        </p:grpSpPr>
        <p:pic>
          <p:nvPicPr>
            <p:cNvPr id="10" name="Picture 9">
              <a:extLst>
                <a:ext uri="{FF2B5EF4-FFF2-40B4-BE49-F238E27FC236}">
                  <a16:creationId xmlns:a16="http://schemas.microsoft.com/office/drawing/2014/main" id="{0D6B7F75-8D98-9988-6A98-1D943D58C86C}"/>
                </a:ext>
              </a:extLst>
            </p:cNvPr>
            <p:cNvPicPr>
              <a:picLocks noChangeAspect="1"/>
            </p:cNvPicPr>
            <p:nvPr/>
          </p:nvPicPr>
          <p:blipFill>
            <a:blip r:embed="rId2"/>
            <a:stretch>
              <a:fillRect/>
            </a:stretch>
          </p:blipFill>
          <p:spPr>
            <a:xfrm>
              <a:off x="10125651" y="0"/>
              <a:ext cx="2066349" cy="6858000"/>
            </a:xfrm>
            <a:prstGeom prst="rect">
              <a:avLst/>
            </a:prstGeom>
          </p:spPr>
        </p:pic>
        <p:sp>
          <p:nvSpPr>
            <p:cNvPr id="11" name="TextBox 10">
              <a:extLst>
                <a:ext uri="{FF2B5EF4-FFF2-40B4-BE49-F238E27FC236}">
                  <a16:creationId xmlns:a16="http://schemas.microsoft.com/office/drawing/2014/main" id="{77727AC6-9EB4-04C4-F4C9-983F18221707}"/>
                </a:ext>
              </a:extLst>
            </p:cNvPr>
            <p:cNvSpPr txBox="1"/>
            <p:nvPr/>
          </p:nvSpPr>
          <p:spPr>
            <a:xfrm>
              <a:off x="9011405" y="57655"/>
              <a:ext cx="1372540" cy="923330"/>
            </a:xfrm>
            <a:prstGeom prst="rect">
              <a:avLst/>
            </a:prstGeom>
            <a:noFill/>
          </p:spPr>
          <p:txBody>
            <a:bodyPr wrap="square" rtlCol="0">
              <a:spAutoFit/>
            </a:bodyPr>
            <a:lstStyle/>
            <a:p>
              <a:r>
                <a:rPr lang="en-US" dirty="0"/>
                <a:t>Tunable Resistor layout</a:t>
              </a:r>
            </a:p>
          </p:txBody>
        </p:sp>
        <p:cxnSp>
          <p:nvCxnSpPr>
            <p:cNvPr id="13" name="Straight Arrow Connector 12">
              <a:extLst>
                <a:ext uri="{FF2B5EF4-FFF2-40B4-BE49-F238E27FC236}">
                  <a16:creationId xmlns:a16="http://schemas.microsoft.com/office/drawing/2014/main" id="{EB5837C5-9AED-340A-81B7-BAF09F604D7F}"/>
                </a:ext>
              </a:extLst>
            </p:cNvPr>
            <p:cNvCxnSpPr/>
            <p:nvPr/>
          </p:nvCxnSpPr>
          <p:spPr>
            <a:xfrm>
              <a:off x="9632611" y="3797203"/>
              <a:ext cx="138905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TextBox 13">
              <a:extLst>
                <a:ext uri="{FF2B5EF4-FFF2-40B4-BE49-F238E27FC236}">
                  <a16:creationId xmlns:a16="http://schemas.microsoft.com/office/drawing/2014/main" id="{1A1C384A-5709-8B82-3652-4BC0DC78D28E}"/>
                </a:ext>
              </a:extLst>
            </p:cNvPr>
            <p:cNvSpPr txBox="1"/>
            <p:nvPr/>
          </p:nvSpPr>
          <p:spPr>
            <a:xfrm>
              <a:off x="8411084" y="3612537"/>
              <a:ext cx="1221527" cy="369332"/>
            </a:xfrm>
            <a:prstGeom prst="rect">
              <a:avLst/>
            </a:prstGeom>
            <a:noFill/>
          </p:spPr>
          <p:txBody>
            <a:bodyPr wrap="square" rtlCol="0">
              <a:spAutoFit/>
            </a:bodyPr>
            <a:lstStyle/>
            <a:p>
              <a:r>
                <a:rPr lang="en-US" dirty="0">
                  <a:solidFill>
                    <a:srgbClr val="00B050"/>
                  </a:solidFill>
                </a:rPr>
                <a:t>Pass Gate</a:t>
              </a:r>
            </a:p>
          </p:txBody>
        </p:sp>
        <p:cxnSp>
          <p:nvCxnSpPr>
            <p:cNvPr id="16" name="Straight Arrow Connector 15">
              <a:extLst>
                <a:ext uri="{FF2B5EF4-FFF2-40B4-BE49-F238E27FC236}">
                  <a16:creationId xmlns:a16="http://schemas.microsoft.com/office/drawing/2014/main" id="{C2A9D4D8-ACD8-DFF5-81BA-D2FAC1728B54}"/>
                </a:ext>
              </a:extLst>
            </p:cNvPr>
            <p:cNvCxnSpPr/>
            <p:nvPr/>
          </p:nvCxnSpPr>
          <p:spPr>
            <a:xfrm>
              <a:off x="9697675" y="4641802"/>
              <a:ext cx="209180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7224903-5CB6-26C8-2EB2-5AE084F03819}"/>
                </a:ext>
              </a:extLst>
            </p:cNvPr>
            <p:cNvSpPr txBox="1"/>
            <p:nvPr/>
          </p:nvSpPr>
          <p:spPr>
            <a:xfrm>
              <a:off x="8369175" y="4420482"/>
              <a:ext cx="1509956" cy="923330"/>
            </a:xfrm>
            <a:prstGeom prst="rect">
              <a:avLst/>
            </a:prstGeom>
            <a:noFill/>
          </p:spPr>
          <p:txBody>
            <a:bodyPr wrap="square" rtlCol="0">
              <a:spAutoFit/>
            </a:bodyPr>
            <a:lstStyle/>
            <a:p>
              <a:r>
                <a:rPr lang="en-US" dirty="0">
                  <a:solidFill>
                    <a:schemeClr val="accent2"/>
                  </a:solidFill>
                </a:rPr>
                <a:t>Polysilicon Tuning Resistor</a:t>
              </a:r>
            </a:p>
          </p:txBody>
        </p:sp>
        <p:sp>
          <p:nvSpPr>
            <p:cNvPr id="18" name="TextBox 17">
              <a:extLst>
                <a:ext uri="{FF2B5EF4-FFF2-40B4-BE49-F238E27FC236}">
                  <a16:creationId xmlns:a16="http://schemas.microsoft.com/office/drawing/2014/main" id="{E218F84F-1114-9F6D-6127-9E15D8958AAA}"/>
                </a:ext>
              </a:extLst>
            </p:cNvPr>
            <p:cNvSpPr txBox="1"/>
            <p:nvPr/>
          </p:nvSpPr>
          <p:spPr>
            <a:xfrm>
              <a:off x="8813858" y="1069943"/>
              <a:ext cx="1221527" cy="646331"/>
            </a:xfrm>
            <a:prstGeom prst="rect">
              <a:avLst/>
            </a:prstGeom>
            <a:noFill/>
          </p:spPr>
          <p:txBody>
            <a:bodyPr wrap="square" rtlCol="0">
              <a:spAutoFit/>
            </a:bodyPr>
            <a:lstStyle/>
            <a:p>
              <a:r>
                <a:rPr lang="en-US" dirty="0">
                  <a:solidFill>
                    <a:srgbClr val="00B0F0"/>
                  </a:solidFill>
                </a:rPr>
                <a:t>Main Filter Resistor</a:t>
              </a:r>
            </a:p>
          </p:txBody>
        </p:sp>
        <p:cxnSp>
          <p:nvCxnSpPr>
            <p:cNvPr id="20" name="Straight Arrow Connector 19">
              <a:extLst>
                <a:ext uri="{FF2B5EF4-FFF2-40B4-BE49-F238E27FC236}">
                  <a16:creationId xmlns:a16="http://schemas.microsoft.com/office/drawing/2014/main" id="{E4CDC5C7-EE52-BDD1-CC74-2722250AD079}"/>
                </a:ext>
              </a:extLst>
            </p:cNvPr>
            <p:cNvCxnSpPr>
              <a:stCxn id="18" idx="3"/>
            </p:cNvCxnSpPr>
            <p:nvPr/>
          </p:nvCxnSpPr>
          <p:spPr>
            <a:xfrm flipV="1">
              <a:off x="10035385" y="232325"/>
              <a:ext cx="1626375" cy="1160784"/>
            </a:xfrm>
            <a:prstGeom prst="straightConnector1">
              <a:avLst/>
            </a:prstGeom>
            <a:ln>
              <a:solidFill>
                <a:schemeClr val="tx2">
                  <a:lumMod val="10000"/>
                  <a:lumOff val="90000"/>
                </a:schemeClr>
              </a:solidFill>
              <a:tailEnd type="triangle"/>
            </a:ln>
          </p:spPr>
          <p:style>
            <a:lnRef idx="2">
              <a:schemeClr val="accent4"/>
            </a:lnRef>
            <a:fillRef idx="0">
              <a:schemeClr val="accent4"/>
            </a:fillRef>
            <a:effectRef idx="1">
              <a:schemeClr val="accent4"/>
            </a:effectRef>
            <a:fontRef idx="minor">
              <a:schemeClr val="tx1"/>
            </a:fontRef>
          </p:style>
        </p:cxnSp>
      </p:grpSp>
      <p:grpSp>
        <p:nvGrpSpPr>
          <p:cNvPr id="25" name="Group 24">
            <a:extLst>
              <a:ext uri="{FF2B5EF4-FFF2-40B4-BE49-F238E27FC236}">
                <a16:creationId xmlns:a16="http://schemas.microsoft.com/office/drawing/2014/main" id="{21F7992C-901D-3788-60C3-C62C3B616DCE}"/>
              </a:ext>
            </a:extLst>
          </p:cNvPr>
          <p:cNvGrpSpPr/>
          <p:nvPr/>
        </p:nvGrpSpPr>
        <p:grpSpPr>
          <a:xfrm>
            <a:off x="753477" y="1976314"/>
            <a:ext cx="6805547" cy="4826776"/>
            <a:chOff x="671646" y="2188820"/>
            <a:chExt cx="6536423" cy="4669180"/>
          </a:xfrm>
        </p:grpSpPr>
        <p:pic>
          <p:nvPicPr>
            <p:cNvPr id="7" name="Picture 6">
              <a:extLst>
                <a:ext uri="{FF2B5EF4-FFF2-40B4-BE49-F238E27FC236}">
                  <a16:creationId xmlns:a16="http://schemas.microsoft.com/office/drawing/2014/main" id="{B6E58D74-CF9A-12DE-B02D-034C852D26D6}"/>
                </a:ext>
              </a:extLst>
            </p:cNvPr>
            <p:cNvPicPr>
              <a:picLocks noChangeAspect="1"/>
            </p:cNvPicPr>
            <p:nvPr/>
          </p:nvPicPr>
          <p:blipFill>
            <a:blip r:embed="rId3"/>
            <a:stretch>
              <a:fillRect/>
            </a:stretch>
          </p:blipFill>
          <p:spPr>
            <a:xfrm>
              <a:off x="1188646" y="2785581"/>
              <a:ext cx="6019423" cy="4072419"/>
            </a:xfrm>
            <a:prstGeom prst="rect">
              <a:avLst/>
            </a:prstGeom>
          </p:spPr>
        </p:pic>
        <p:cxnSp>
          <p:nvCxnSpPr>
            <p:cNvPr id="9" name="Straight Arrow Connector 8">
              <a:extLst>
                <a:ext uri="{FF2B5EF4-FFF2-40B4-BE49-F238E27FC236}">
                  <a16:creationId xmlns:a16="http://schemas.microsoft.com/office/drawing/2014/main" id="{5A99C251-4CDF-59D2-C0E3-0374BBFE7395}"/>
                </a:ext>
              </a:extLst>
            </p:cNvPr>
            <p:cNvCxnSpPr/>
            <p:nvPr/>
          </p:nvCxnSpPr>
          <p:spPr>
            <a:xfrm>
              <a:off x="1188646" y="2638498"/>
              <a:ext cx="473052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79096E1-A2BC-B5C7-577B-CE9435E670CE}"/>
                </a:ext>
              </a:extLst>
            </p:cNvPr>
            <p:cNvSpPr txBox="1"/>
            <p:nvPr/>
          </p:nvSpPr>
          <p:spPr>
            <a:xfrm>
              <a:off x="3308593" y="2201174"/>
              <a:ext cx="691034" cy="523220"/>
            </a:xfrm>
            <a:prstGeom prst="rect">
              <a:avLst/>
            </a:prstGeom>
            <a:noFill/>
          </p:spPr>
          <p:txBody>
            <a:bodyPr wrap="square" rtlCol="0">
              <a:spAutoFit/>
            </a:bodyPr>
            <a:lstStyle/>
            <a:p>
              <a:r>
                <a:rPr lang="en-US" sz="2800" dirty="0">
                  <a:solidFill>
                    <a:srgbClr val="0070C0"/>
                  </a:solidFill>
                </a:rPr>
                <a:t>C1</a:t>
              </a:r>
            </a:p>
          </p:txBody>
        </p:sp>
        <p:cxnSp>
          <p:nvCxnSpPr>
            <p:cNvPr id="19" name="Straight Arrow Connector 18">
              <a:extLst>
                <a:ext uri="{FF2B5EF4-FFF2-40B4-BE49-F238E27FC236}">
                  <a16:creationId xmlns:a16="http://schemas.microsoft.com/office/drawing/2014/main" id="{D1AA27D3-58A0-9017-B86B-660DA9F96CE4}"/>
                </a:ext>
              </a:extLst>
            </p:cNvPr>
            <p:cNvCxnSpPr/>
            <p:nvPr/>
          </p:nvCxnSpPr>
          <p:spPr>
            <a:xfrm>
              <a:off x="5919169" y="2638498"/>
              <a:ext cx="1214547"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B0E479E-C9BD-924F-6C3F-73648F2DACB6}"/>
                </a:ext>
              </a:extLst>
            </p:cNvPr>
            <p:cNvSpPr txBox="1"/>
            <p:nvPr/>
          </p:nvSpPr>
          <p:spPr>
            <a:xfrm>
              <a:off x="6187906" y="2188820"/>
              <a:ext cx="691034" cy="523220"/>
            </a:xfrm>
            <a:prstGeom prst="rect">
              <a:avLst/>
            </a:prstGeom>
            <a:noFill/>
          </p:spPr>
          <p:txBody>
            <a:bodyPr wrap="square" rtlCol="0">
              <a:spAutoFit/>
            </a:bodyPr>
            <a:lstStyle/>
            <a:p>
              <a:r>
                <a:rPr lang="en-US" sz="2800" dirty="0">
                  <a:solidFill>
                    <a:srgbClr val="0070C0"/>
                  </a:solidFill>
                </a:rPr>
                <a:t>C2</a:t>
              </a:r>
            </a:p>
          </p:txBody>
        </p:sp>
        <p:cxnSp>
          <p:nvCxnSpPr>
            <p:cNvPr id="23" name="Straight Arrow Connector 22">
              <a:extLst>
                <a:ext uri="{FF2B5EF4-FFF2-40B4-BE49-F238E27FC236}">
                  <a16:creationId xmlns:a16="http://schemas.microsoft.com/office/drawing/2014/main" id="{A3EB034F-67A6-5B7F-C724-EBF5DB980AAE}"/>
                </a:ext>
              </a:extLst>
            </p:cNvPr>
            <p:cNvCxnSpPr/>
            <p:nvPr/>
          </p:nvCxnSpPr>
          <p:spPr>
            <a:xfrm>
              <a:off x="1123805" y="6402645"/>
              <a:ext cx="0" cy="45535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A5342BF-77EC-5A91-273C-6BE5A0B6F0D0}"/>
                </a:ext>
              </a:extLst>
            </p:cNvPr>
            <p:cNvSpPr txBox="1"/>
            <p:nvPr/>
          </p:nvSpPr>
          <p:spPr>
            <a:xfrm>
              <a:off x="671646" y="6334780"/>
              <a:ext cx="452159" cy="523220"/>
            </a:xfrm>
            <a:prstGeom prst="rect">
              <a:avLst/>
            </a:prstGeom>
            <a:noFill/>
          </p:spPr>
          <p:txBody>
            <a:bodyPr wrap="square" rtlCol="0">
              <a:spAutoFit/>
            </a:bodyPr>
            <a:lstStyle/>
            <a:p>
              <a:r>
                <a:rPr lang="en-US" sz="2800" dirty="0">
                  <a:solidFill>
                    <a:srgbClr val="0070C0"/>
                  </a:solidFill>
                </a:rPr>
                <a:t>R</a:t>
              </a:r>
            </a:p>
          </p:txBody>
        </p:sp>
      </p:grpSp>
      <p:sp>
        <p:nvSpPr>
          <p:cNvPr id="8" name="Slide Number Placeholder 7">
            <a:extLst>
              <a:ext uri="{FF2B5EF4-FFF2-40B4-BE49-F238E27FC236}">
                <a16:creationId xmlns:a16="http://schemas.microsoft.com/office/drawing/2014/main" id="{64F52480-7227-0BAE-D71D-20792D3F97FB}"/>
              </a:ext>
            </a:extLst>
          </p:cNvPr>
          <p:cNvSpPr>
            <a:spLocks noGrp="1"/>
          </p:cNvSpPr>
          <p:nvPr>
            <p:ph type="sldNum" sz="quarter" idx="12"/>
          </p:nvPr>
        </p:nvSpPr>
        <p:spPr/>
        <p:txBody>
          <a:bodyPr/>
          <a:lstStyle/>
          <a:p>
            <a:fld id="{60B2883B-C040-4C2B-B427-B2FAF2BE559C}" type="slidenum">
              <a:rPr lang="en-US" smtClean="0"/>
              <a:t>33</a:t>
            </a:fld>
            <a:endParaRPr lang="en-US"/>
          </a:p>
        </p:txBody>
      </p:sp>
    </p:spTree>
    <p:extLst>
      <p:ext uri="{BB962C8B-B14F-4D97-AF65-F5344CB8AC3E}">
        <p14:creationId xmlns:p14="http://schemas.microsoft.com/office/powerpoint/2010/main" val="3364804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267B-D587-4440-4C24-7E72A9E60DBA}"/>
              </a:ext>
            </a:extLst>
          </p:cNvPr>
          <p:cNvSpPr>
            <a:spLocks noGrp="1"/>
          </p:cNvSpPr>
          <p:nvPr>
            <p:ph type="title"/>
          </p:nvPr>
        </p:nvSpPr>
        <p:spPr>
          <a:xfrm>
            <a:off x="855852" y="10890"/>
            <a:ext cx="10791315" cy="722035"/>
          </a:xfrm>
        </p:spPr>
        <p:txBody>
          <a:bodyPr>
            <a:normAutofit/>
          </a:bodyPr>
          <a:lstStyle/>
          <a:p>
            <a:pPr algn="ctr"/>
            <a:r>
              <a:rPr lang="en-US" b="1" dirty="0"/>
              <a:t>Improved Clock Divider Architecture</a:t>
            </a:r>
          </a:p>
        </p:txBody>
      </p:sp>
      <p:grpSp>
        <p:nvGrpSpPr>
          <p:cNvPr id="3" name="Group 2">
            <a:extLst>
              <a:ext uri="{FF2B5EF4-FFF2-40B4-BE49-F238E27FC236}">
                <a16:creationId xmlns:a16="http://schemas.microsoft.com/office/drawing/2014/main" id="{E1408EE8-9C31-B6BA-A524-029DC72CB7F0}"/>
              </a:ext>
            </a:extLst>
          </p:cNvPr>
          <p:cNvGrpSpPr/>
          <p:nvPr/>
        </p:nvGrpSpPr>
        <p:grpSpPr>
          <a:xfrm>
            <a:off x="-87367" y="630315"/>
            <a:ext cx="11543015" cy="3075555"/>
            <a:chOff x="104152" y="3690825"/>
            <a:chExt cx="11446100" cy="3075555"/>
          </a:xfrm>
        </p:grpSpPr>
        <p:pic>
          <p:nvPicPr>
            <p:cNvPr id="8" name="Picture 7">
              <a:extLst>
                <a:ext uri="{FF2B5EF4-FFF2-40B4-BE49-F238E27FC236}">
                  <a16:creationId xmlns:a16="http://schemas.microsoft.com/office/drawing/2014/main" id="{419A9BB6-EBAC-F6CF-27E2-CB30DC7ECC96}"/>
                </a:ext>
              </a:extLst>
            </p:cNvPr>
            <p:cNvPicPr>
              <a:picLocks noChangeAspect="1"/>
            </p:cNvPicPr>
            <p:nvPr/>
          </p:nvPicPr>
          <p:blipFill>
            <a:blip r:embed="rId2"/>
            <a:srcRect b="5577"/>
            <a:stretch>
              <a:fillRect/>
            </a:stretch>
          </p:blipFill>
          <p:spPr>
            <a:xfrm>
              <a:off x="1562220" y="3706461"/>
              <a:ext cx="9839541" cy="3059919"/>
            </a:xfrm>
            <a:prstGeom prst="rect">
              <a:avLst/>
            </a:prstGeom>
          </p:spPr>
        </p:pic>
        <p:sp>
          <p:nvSpPr>
            <p:cNvPr id="9" name="TextBox 8">
              <a:extLst>
                <a:ext uri="{FF2B5EF4-FFF2-40B4-BE49-F238E27FC236}">
                  <a16:creationId xmlns:a16="http://schemas.microsoft.com/office/drawing/2014/main" id="{37FE0250-C916-4CD5-A6F2-5951FBACBC26}"/>
                </a:ext>
              </a:extLst>
            </p:cNvPr>
            <p:cNvSpPr txBox="1"/>
            <p:nvPr/>
          </p:nvSpPr>
          <p:spPr>
            <a:xfrm>
              <a:off x="104152" y="4851497"/>
              <a:ext cx="1372171" cy="523220"/>
            </a:xfrm>
            <a:prstGeom prst="rect">
              <a:avLst/>
            </a:prstGeom>
            <a:noFill/>
          </p:spPr>
          <p:txBody>
            <a:bodyPr wrap="none" rtlCol="0">
              <a:spAutoFit/>
            </a:bodyPr>
            <a:lstStyle/>
            <a:p>
              <a:r>
                <a:rPr lang="en-US" sz="2800" b="1" dirty="0"/>
                <a:t>PSEC5:</a:t>
              </a:r>
            </a:p>
          </p:txBody>
        </p:sp>
        <p:sp>
          <p:nvSpPr>
            <p:cNvPr id="10" name="TextBox 9">
              <a:extLst>
                <a:ext uri="{FF2B5EF4-FFF2-40B4-BE49-F238E27FC236}">
                  <a16:creationId xmlns:a16="http://schemas.microsoft.com/office/drawing/2014/main" id="{99503A82-14C8-040F-57A7-2629B326F83F}"/>
                </a:ext>
              </a:extLst>
            </p:cNvPr>
            <p:cNvSpPr txBox="1"/>
            <p:nvPr/>
          </p:nvSpPr>
          <p:spPr>
            <a:xfrm>
              <a:off x="4937001" y="3690825"/>
              <a:ext cx="918906" cy="369332"/>
            </a:xfrm>
            <a:prstGeom prst="rect">
              <a:avLst/>
            </a:prstGeom>
            <a:noFill/>
          </p:spPr>
          <p:txBody>
            <a:bodyPr wrap="none" rtlCol="0">
              <a:spAutoFit/>
            </a:bodyPr>
            <a:lstStyle/>
            <a:p>
              <a:r>
                <a:rPr lang="en-US" dirty="0">
                  <a:solidFill>
                    <a:srgbClr val="FF0000"/>
                  </a:solidFill>
                </a:rPr>
                <a:t>IR Drop</a:t>
              </a:r>
            </a:p>
          </p:txBody>
        </p:sp>
        <p:cxnSp>
          <p:nvCxnSpPr>
            <p:cNvPr id="12" name="Straight Connector 11">
              <a:extLst>
                <a:ext uri="{FF2B5EF4-FFF2-40B4-BE49-F238E27FC236}">
                  <a16:creationId xmlns:a16="http://schemas.microsoft.com/office/drawing/2014/main" id="{2D8230AA-5B88-A311-B598-81EE70095114}"/>
                </a:ext>
              </a:extLst>
            </p:cNvPr>
            <p:cNvCxnSpPr>
              <a:cxnSpLocks/>
              <a:endCxn id="10" idx="2"/>
            </p:cNvCxnSpPr>
            <p:nvPr/>
          </p:nvCxnSpPr>
          <p:spPr>
            <a:xfrm flipH="1" flipV="1">
              <a:off x="5396454" y="4060157"/>
              <a:ext cx="313311" cy="1124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FBFFEB0-76FB-0B17-DA7C-F248DAB9F4A2}"/>
                </a:ext>
              </a:extLst>
            </p:cNvPr>
            <p:cNvSpPr txBox="1"/>
            <p:nvPr/>
          </p:nvSpPr>
          <p:spPr>
            <a:xfrm>
              <a:off x="5396454" y="5932094"/>
              <a:ext cx="753732" cy="369332"/>
            </a:xfrm>
            <a:prstGeom prst="rect">
              <a:avLst/>
            </a:prstGeom>
            <a:noFill/>
          </p:spPr>
          <p:txBody>
            <a:bodyPr wrap="none" rtlCol="0">
              <a:spAutoFit/>
            </a:bodyPr>
            <a:lstStyle/>
            <a:p>
              <a:r>
                <a:rPr lang="en-US" dirty="0">
                  <a:solidFill>
                    <a:srgbClr val="FF0000"/>
                  </a:solidFill>
                </a:rPr>
                <a:t>Small</a:t>
              </a:r>
            </a:p>
          </p:txBody>
        </p:sp>
        <p:cxnSp>
          <p:nvCxnSpPr>
            <p:cNvPr id="19" name="Straight Connector 18">
              <a:extLst>
                <a:ext uri="{FF2B5EF4-FFF2-40B4-BE49-F238E27FC236}">
                  <a16:creationId xmlns:a16="http://schemas.microsoft.com/office/drawing/2014/main" id="{32FFAE2E-4552-EC0F-D640-A6B2D4C3E0A2}"/>
                </a:ext>
              </a:extLst>
            </p:cNvPr>
            <p:cNvCxnSpPr>
              <a:cxnSpLocks/>
              <a:endCxn id="18" idx="2"/>
            </p:cNvCxnSpPr>
            <p:nvPr/>
          </p:nvCxnSpPr>
          <p:spPr>
            <a:xfrm flipH="1" flipV="1">
              <a:off x="5773320" y="6301426"/>
              <a:ext cx="478190" cy="713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7C88E24-45FD-767E-8000-3BC01A7CE8C9}"/>
                </a:ext>
              </a:extLst>
            </p:cNvPr>
            <p:cNvSpPr txBox="1"/>
            <p:nvPr/>
          </p:nvSpPr>
          <p:spPr>
            <a:xfrm>
              <a:off x="3007722" y="6116760"/>
              <a:ext cx="1689922" cy="369332"/>
            </a:xfrm>
            <a:prstGeom prst="rect">
              <a:avLst/>
            </a:prstGeom>
            <a:noFill/>
          </p:spPr>
          <p:txBody>
            <a:bodyPr wrap="square" rtlCol="0">
              <a:spAutoFit/>
            </a:bodyPr>
            <a:lstStyle/>
            <a:p>
              <a:r>
                <a:rPr lang="en-US" dirty="0">
                  <a:solidFill>
                    <a:srgbClr val="FF0000"/>
                  </a:solidFill>
                </a:rPr>
                <a:t>Single Ended</a:t>
              </a:r>
            </a:p>
          </p:txBody>
        </p:sp>
        <p:cxnSp>
          <p:nvCxnSpPr>
            <p:cNvPr id="24" name="Straight Connector 23">
              <a:extLst>
                <a:ext uri="{FF2B5EF4-FFF2-40B4-BE49-F238E27FC236}">
                  <a16:creationId xmlns:a16="http://schemas.microsoft.com/office/drawing/2014/main" id="{88B68887-5491-B2DC-2EE6-E11658833854}"/>
                </a:ext>
              </a:extLst>
            </p:cNvPr>
            <p:cNvCxnSpPr/>
            <p:nvPr/>
          </p:nvCxnSpPr>
          <p:spPr>
            <a:xfrm flipH="1" flipV="1">
              <a:off x="3526971" y="5728996"/>
              <a:ext cx="121298" cy="3877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169E2BF-222E-72DB-D749-6DD1DFBC324A}"/>
                </a:ext>
              </a:extLst>
            </p:cNvPr>
            <p:cNvCxnSpPr>
              <a:cxnSpLocks/>
            </p:cNvCxnSpPr>
            <p:nvPr/>
          </p:nvCxnSpPr>
          <p:spPr>
            <a:xfrm flipV="1">
              <a:off x="4012163" y="5854395"/>
              <a:ext cx="113224" cy="2623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815FD03-221C-8E74-52B1-454A7C6BF319}"/>
                </a:ext>
              </a:extLst>
            </p:cNvPr>
            <p:cNvSpPr txBox="1"/>
            <p:nvPr/>
          </p:nvSpPr>
          <p:spPr>
            <a:xfrm>
              <a:off x="10501567" y="3803312"/>
              <a:ext cx="1048685" cy="369332"/>
            </a:xfrm>
            <a:prstGeom prst="rect">
              <a:avLst/>
            </a:prstGeom>
            <a:noFill/>
          </p:spPr>
          <p:txBody>
            <a:bodyPr wrap="none" rtlCol="0">
              <a:spAutoFit/>
            </a:bodyPr>
            <a:lstStyle/>
            <a:p>
              <a:r>
                <a:rPr lang="en-US" dirty="0">
                  <a:solidFill>
                    <a:srgbClr val="FF0000"/>
                  </a:solidFill>
                </a:rPr>
                <a:t>~15 MHz</a:t>
              </a:r>
            </a:p>
          </p:txBody>
        </p:sp>
        <p:cxnSp>
          <p:nvCxnSpPr>
            <p:cNvPr id="35" name="Straight Connector 34">
              <a:extLst>
                <a:ext uri="{FF2B5EF4-FFF2-40B4-BE49-F238E27FC236}">
                  <a16:creationId xmlns:a16="http://schemas.microsoft.com/office/drawing/2014/main" id="{4215BF5C-E7F1-0EF7-EF94-FBC8913C3468}"/>
                </a:ext>
              </a:extLst>
            </p:cNvPr>
            <p:cNvCxnSpPr>
              <a:cxnSpLocks/>
              <a:endCxn id="34" idx="2"/>
            </p:cNvCxnSpPr>
            <p:nvPr/>
          </p:nvCxnSpPr>
          <p:spPr>
            <a:xfrm flipH="1" flipV="1">
              <a:off x="11025910" y="4172644"/>
              <a:ext cx="24936" cy="3460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DEE79BC0-403E-3D4E-CBAF-73A70D200101}"/>
              </a:ext>
            </a:extLst>
          </p:cNvPr>
          <p:cNvCxnSpPr/>
          <p:nvPr/>
        </p:nvCxnSpPr>
        <p:spPr>
          <a:xfrm>
            <a:off x="0" y="3706461"/>
            <a:ext cx="12192000" cy="0"/>
          </a:xfrm>
          <a:prstGeom prst="line">
            <a:avLst/>
          </a:prstGeom>
        </p:spPr>
        <p:style>
          <a:lnRef idx="2">
            <a:schemeClr val="dk1"/>
          </a:lnRef>
          <a:fillRef idx="0">
            <a:schemeClr val="dk1"/>
          </a:fillRef>
          <a:effectRef idx="1">
            <a:schemeClr val="dk1"/>
          </a:effectRef>
          <a:fontRef idx="minor">
            <a:schemeClr val="tx1"/>
          </a:fontRef>
        </p:style>
      </p:cxnSp>
      <p:grpSp>
        <p:nvGrpSpPr>
          <p:cNvPr id="45" name="Group 44">
            <a:extLst>
              <a:ext uri="{FF2B5EF4-FFF2-40B4-BE49-F238E27FC236}">
                <a16:creationId xmlns:a16="http://schemas.microsoft.com/office/drawing/2014/main" id="{544727AE-3B9F-9806-2548-52F39B3BA6DD}"/>
              </a:ext>
            </a:extLst>
          </p:cNvPr>
          <p:cNvGrpSpPr/>
          <p:nvPr/>
        </p:nvGrpSpPr>
        <p:grpSpPr>
          <a:xfrm>
            <a:off x="726" y="3761435"/>
            <a:ext cx="11599458" cy="3059915"/>
            <a:chOff x="36299" y="321455"/>
            <a:chExt cx="11828289" cy="3513993"/>
          </a:xfrm>
        </p:grpSpPr>
        <p:pic>
          <p:nvPicPr>
            <p:cNvPr id="17" name="Content Placeholder 4">
              <a:extLst>
                <a:ext uri="{FF2B5EF4-FFF2-40B4-BE49-F238E27FC236}">
                  <a16:creationId xmlns:a16="http://schemas.microsoft.com/office/drawing/2014/main" id="{2A02F2B2-15A6-D3BB-AF2C-ABF2FFF9B570}"/>
                </a:ext>
              </a:extLst>
            </p:cNvPr>
            <p:cNvPicPr>
              <a:picLocks noChangeAspect="1"/>
            </p:cNvPicPr>
            <p:nvPr/>
          </p:nvPicPr>
          <p:blipFill>
            <a:blip r:embed="rId3"/>
            <a:stretch>
              <a:fillRect/>
            </a:stretch>
          </p:blipFill>
          <p:spPr>
            <a:xfrm>
              <a:off x="1442689" y="321455"/>
              <a:ext cx="10274512" cy="3513993"/>
            </a:xfrm>
            <a:prstGeom prst="rect">
              <a:avLst/>
            </a:prstGeom>
          </p:spPr>
        </p:pic>
        <p:grpSp>
          <p:nvGrpSpPr>
            <p:cNvPr id="26" name="Group 25">
              <a:extLst>
                <a:ext uri="{FF2B5EF4-FFF2-40B4-BE49-F238E27FC236}">
                  <a16:creationId xmlns:a16="http://schemas.microsoft.com/office/drawing/2014/main" id="{D1D73D77-900A-87DF-10C7-DA438055D08D}"/>
                </a:ext>
              </a:extLst>
            </p:cNvPr>
            <p:cNvGrpSpPr/>
            <p:nvPr/>
          </p:nvGrpSpPr>
          <p:grpSpPr>
            <a:xfrm>
              <a:off x="36299" y="1146513"/>
              <a:ext cx="11828289" cy="1570335"/>
              <a:chOff x="-185901" y="1072522"/>
              <a:chExt cx="11828289" cy="1570335"/>
            </a:xfrm>
          </p:grpSpPr>
          <p:sp>
            <p:nvSpPr>
              <p:cNvPr id="27" name="TextBox 26">
                <a:extLst>
                  <a:ext uri="{FF2B5EF4-FFF2-40B4-BE49-F238E27FC236}">
                    <a16:creationId xmlns:a16="http://schemas.microsoft.com/office/drawing/2014/main" id="{199D05BD-198B-DB69-2E3F-2EEBF913A670}"/>
                  </a:ext>
                </a:extLst>
              </p:cNvPr>
              <p:cNvSpPr txBox="1"/>
              <p:nvPr/>
            </p:nvSpPr>
            <p:spPr>
              <a:xfrm>
                <a:off x="-185901" y="2119637"/>
                <a:ext cx="1372171" cy="523220"/>
              </a:xfrm>
              <a:prstGeom prst="rect">
                <a:avLst/>
              </a:prstGeom>
              <a:noFill/>
            </p:spPr>
            <p:txBody>
              <a:bodyPr wrap="none" rtlCol="0">
                <a:spAutoFit/>
              </a:bodyPr>
              <a:lstStyle/>
              <a:p>
                <a:r>
                  <a:rPr lang="en-US" sz="2800" b="1" dirty="0"/>
                  <a:t>PSEC6:</a:t>
                </a:r>
              </a:p>
            </p:txBody>
          </p:sp>
          <p:sp>
            <p:nvSpPr>
              <p:cNvPr id="29" name="TextBox 28">
                <a:extLst>
                  <a:ext uri="{FF2B5EF4-FFF2-40B4-BE49-F238E27FC236}">
                    <a16:creationId xmlns:a16="http://schemas.microsoft.com/office/drawing/2014/main" id="{596597C8-00C5-432B-EC1B-B4526E2D1308}"/>
                  </a:ext>
                </a:extLst>
              </p:cNvPr>
              <p:cNvSpPr txBox="1"/>
              <p:nvPr/>
            </p:nvSpPr>
            <p:spPr>
              <a:xfrm>
                <a:off x="8807381" y="1136965"/>
                <a:ext cx="2835007" cy="369332"/>
              </a:xfrm>
              <a:prstGeom prst="rect">
                <a:avLst/>
              </a:prstGeom>
              <a:noFill/>
            </p:spPr>
            <p:txBody>
              <a:bodyPr wrap="none" rtlCol="0">
                <a:spAutoFit/>
              </a:bodyPr>
              <a:lstStyle/>
              <a:p>
                <a:r>
                  <a:rPr lang="en-US" dirty="0">
                    <a:solidFill>
                      <a:srgbClr val="0070C0"/>
                    </a:solidFill>
                  </a:rPr>
                  <a:t>Redesigned for robustness</a:t>
                </a:r>
              </a:p>
            </p:txBody>
          </p:sp>
          <p:cxnSp>
            <p:nvCxnSpPr>
              <p:cNvPr id="33" name="Straight Connector 32">
                <a:extLst>
                  <a:ext uri="{FF2B5EF4-FFF2-40B4-BE49-F238E27FC236}">
                    <a16:creationId xmlns:a16="http://schemas.microsoft.com/office/drawing/2014/main" id="{19F13811-F8B0-FE3C-A581-40F5806E3AD8}"/>
                  </a:ext>
                </a:extLst>
              </p:cNvPr>
              <p:cNvCxnSpPr>
                <a:cxnSpLocks/>
                <a:endCxn id="29" idx="1"/>
              </p:cNvCxnSpPr>
              <p:nvPr/>
            </p:nvCxnSpPr>
            <p:spPr>
              <a:xfrm>
                <a:off x="8240478" y="1072522"/>
                <a:ext cx="566903" cy="249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26283AD-24EA-3293-4199-A2481B97872E}"/>
                  </a:ext>
                </a:extLst>
              </p:cNvPr>
              <p:cNvCxnSpPr>
                <a:cxnSpLocks/>
                <a:endCxn id="29" idx="2"/>
              </p:cNvCxnSpPr>
              <p:nvPr/>
            </p:nvCxnSpPr>
            <p:spPr>
              <a:xfrm flipH="1" flipV="1">
                <a:off x="10224885" y="1506297"/>
                <a:ext cx="356457" cy="421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1FB5CE6-970D-2CDD-B7F3-FB40D19B219F}"/>
                  </a:ext>
                </a:extLst>
              </p:cNvPr>
              <p:cNvCxnSpPr>
                <a:cxnSpLocks/>
                <a:endCxn id="29" idx="2"/>
              </p:cNvCxnSpPr>
              <p:nvPr/>
            </p:nvCxnSpPr>
            <p:spPr>
              <a:xfrm flipV="1">
                <a:off x="8986628" y="1506297"/>
                <a:ext cx="1238257" cy="349016"/>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5071ED57-911C-B5FC-E698-E8CD09073E84}"/>
                  </a:ext>
                </a:extLst>
              </p:cNvPr>
              <p:cNvSpPr txBox="1"/>
              <p:nvPr/>
            </p:nvSpPr>
            <p:spPr>
              <a:xfrm>
                <a:off x="3996742" y="1139078"/>
                <a:ext cx="1095154" cy="503042"/>
              </a:xfrm>
              <a:prstGeom prst="rect">
                <a:avLst/>
              </a:prstGeom>
              <a:noFill/>
            </p:spPr>
            <p:txBody>
              <a:bodyPr wrap="square" rtlCol="0">
                <a:spAutoFit/>
              </a:bodyPr>
              <a:lstStyle/>
              <a:p>
                <a:r>
                  <a:rPr lang="en-US" dirty="0">
                    <a:solidFill>
                      <a:srgbClr val="00B050"/>
                    </a:solidFill>
                  </a:rPr>
                  <a:t>New</a:t>
                </a:r>
              </a:p>
            </p:txBody>
          </p:sp>
          <p:cxnSp>
            <p:nvCxnSpPr>
              <p:cNvPr id="42" name="Straight Connector 41">
                <a:extLst>
                  <a:ext uri="{FF2B5EF4-FFF2-40B4-BE49-F238E27FC236}">
                    <a16:creationId xmlns:a16="http://schemas.microsoft.com/office/drawing/2014/main" id="{EAB129A7-F296-ADA5-8475-2B100BDF5964}"/>
                  </a:ext>
                </a:extLst>
              </p:cNvPr>
              <p:cNvCxnSpPr>
                <a:cxnSpLocks/>
                <a:stCxn id="41" idx="2"/>
              </p:cNvCxnSpPr>
              <p:nvPr/>
            </p:nvCxnSpPr>
            <p:spPr>
              <a:xfrm flipH="1">
                <a:off x="2657977" y="1642120"/>
                <a:ext cx="1886342" cy="352683"/>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43" name="Straight Connector 42">
                <a:extLst>
                  <a:ext uri="{FF2B5EF4-FFF2-40B4-BE49-F238E27FC236}">
                    <a16:creationId xmlns:a16="http://schemas.microsoft.com/office/drawing/2014/main" id="{CA22C1EB-D449-BF2E-4381-9B4AD6C5BE65}"/>
                  </a:ext>
                </a:extLst>
              </p:cNvPr>
              <p:cNvCxnSpPr>
                <a:cxnSpLocks/>
                <a:stCxn id="41" idx="2"/>
              </p:cNvCxnSpPr>
              <p:nvPr/>
            </p:nvCxnSpPr>
            <p:spPr>
              <a:xfrm flipH="1">
                <a:off x="4515594" y="1642120"/>
                <a:ext cx="28725" cy="352683"/>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cxnSp>
            <p:nvCxnSpPr>
              <p:cNvPr id="44" name="Straight Connector 43">
                <a:extLst>
                  <a:ext uri="{FF2B5EF4-FFF2-40B4-BE49-F238E27FC236}">
                    <a16:creationId xmlns:a16="http://schemas.microsoft.com/office/drawing/2014/main" id="{521679AA-D2CC-5FF6-6AFA-1EBD63D49F79}"/>
                  </a:ext>
                </a:extLst>
              </p:cNvPr>
              <p:cNvCxnSpPr>
                <a:cxnSpLocks/>
                <a:stCxn id="41" idx="2"/>
              </p:cNvCxnSpPr>
              <p:nvPr/>
            </p:nvCxnSpPr>
            <p:spPr>
              <a:xfrm>
                <a:off x="4544319" y="1642120"/>
                <a:ext cx="1691770" cy="352683"/>
              </a:xfrm>
              <a:prstGeom prst="line">
                <a:avLst/>
              </a:prstGeom>
              <a:ln>
                <a:solidFill>
                  <a:srgbClr val="00B050"/>
                </a:solidFill>
              </a:ln>
            </p:spPr>
            <p:style>
              <a:lnRef idx="2">
                <a:schemeClr val="accent6"/>
              </a:lnRef>
              <a:fillRef idx="0">
                <a:schemeClr val="accent6"/>
              </a:fillRef>
              <a:effectRef idx="1">
                <a:schemeClr val="accent6"/>
              </a:effectRef>
              <a:fontRef idx="minor">
                <a:schemeClr val="tx1"/>
              </a:fontRef>
            </p:style>
          </p:cxnSp>
        </p:grpSp>
      </p:grpSp>
      <p:sp>
        <p:nvSpPr>
          <p:cNvPr id="6" name="Slide Number Placeholder 5">
            <a:extLst>
              <a:ext uri="{FF2B5EF4-FFF2-40B4-BE49-F238E27FC236}">
                <a16:creationId xmlns:a16="http://schemas.microsoft.com/office/drawing/2014/main" id="{1EA645AB-8282-8FDB-6586-A84313558E06}"/>
              </a:ext>
            </a:extLst>
          </p:cNvPr>
          <p:cNvSpPr>
            <a:spLocks noGrp="1"/>
          </p:cNvSpPr>
          <p:nvPr>
            <p:ph type="sldNum" sz="quarter" idx="12"/>
          </p:nvPr>
        </p:nvSpPr>
        <p:spPr/>
        <p:txBody>
          <a:bodyPr/>
          <a:lstStyle/>
          <a:p>
            <a:fld id="{60B2883B-C040-4C2B-B427-B2FAF2BE559C}" type="slidenum">
              <a:rPr lang="en-US" smtClean="0"/>
              <a:t>34</a:t>
            </a:fld>
            <a:endParaRPr lang="en-US"/>
          </a:p>
        </p:txBody>
      </p:sp>
    </p:spTree>
    <p:extLst>
      <p:ext uri="{BB962C8B-B14F-4D97-AF65-F5344CB8AC3E}">
        <p14:creationId xmlns:p14="http://schemas.microsoft.com/office/powerpoint/2010/main" val="810366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8" name="Straight Connector 187">
            <a:extLst>
              <a:ext uri="{FF2B5EF4-FFF2-40B4-BE49-F238E27FC236}">
                <a16:creationId xmlns:a16="http://schemas.microsoft.com/office/drawing/2014/main" id="{37D04583-2A97-E54F-FEDC-F6FA5215FDE2}"/>
              </a:ext>
            </a:extLst>
          </p:cNvPr>
          <p:cNvCxnSpPr>
            <a:cxnSpLocks/>
            <a:stCxn id="131" idx="3"/>
            <a:endCxn id="59" idx="3"/>
          </p:cNvCxnSpPr>
          <p:nvPr/>
        </p:nvCxnSpPr>
        <p:spPr>
          <a:xfrm flipV="1">
            <a:off x="9502383" y="3418353"/>
            <a:ext cx="0" cy="78352"/>
          </a:xfrm>
          <a:prstGeom prst="line">
            <a:avLst/>
          </a:prstGeom>
        </p:spPr>
        <p:style>
          <a:lnRef idx="2">
            <a:schemeClr val="dk1"/>
          </a:lnRef>
          <a:fillRef idx="0">
            <a:schemeClr val="dk1"/>
          </a:fillRef>
          <a:effectRef idx="1">
            <a:schemeClr val="dk1"/>
          </a:effectRef>
          <a:fontRef idx="minor">
            <a:schemeClr val="tx1"/>
          </a:fontRef>
        </p:style>
      </p:cxnSp>
      <p:sp>
        <p:nvSpPr>
          <p:cNvPr id="198" name="TextBox 197">
            <a:extLst>
              <a:ext uri="{FF2B5EF4-FFF2-40B4-BE49-F238E27FC236}">
                <a16:creationId xmlns:a16="http://schemas.microsoft.com/office/drawing/2014/main" id="{05B78E24-121F-4113-0931-BD3D1CF146FD}"/>
              </a:ext>
            </a:extLst>
          </p:cNvPr>
          <p:cNvSpPr txBox="1"/>
          <p:nvPr/>
        </p:nvSpPr>
        <p:spPr>
          <a:xfrm>
            <a:off x="3496501" y="55516"/>
            <a:ext cx="5214174" cy="523220"/>
          </a:xfrm>
          <a:prstGeom prst="rect">
            <a:avLst/>
          </a:prstGeom>
          <a:noFill/>
        </p:spPr>
        <p:txBody>
          <a:bodyPr wrap="square" rtlCol="0">
            <a:spAutoFit/>
          </a:bodyPr>
          <a:lstStyle/>
          <a:p>
            <a:pPr algn="ctr"/>
            <a:r>
              <a:rPr lang="en-US" sz="2800" b="1" dirty="0"/>
              <a:t>Sampling Buffer Architecture</a:t>
            </a:r>
          </a:p>
        </p:txBody>
      </p:sp>
      <p:sp>
        <p:nvSpPr>
          <p:cNvPr id="199" name="TextBox 198">
            <a:extLst>
              <a:ext uri="{FF2B5EF4-FFF2-40B4-BE49-F238E27FC236}">
                <a16:creationId xmlns:a16="http://schemas.microsoft.com/office/drawing/2014/main" id="{48CEE4C8-701E-DD55-5285-42B91590D80B}"/>
              </a:ext>
            </a:extLst>
          </p:cNvPr>
          <p:cNvSpPr txBox="1"/>
          <p:nvPr/>
        </p:nvSpPr>
        <p:spPr>
          <a:xfrm>
            <a:off x="405559" y="946245"/>
            <a:ext cx="674781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Uses different sized buffers for main chain and channel input</a:t>
            </a:r>
          </a:p>
          <a:p>
            <a:pPr marL="342900" indent="-342900">
              <a:buFont typeface="Arial" panose="020B0604020202020204" pitchFamily="34" charset="0"/>
              <a:buChar char="•"/>
            </a:pPr>
            <a:r>
              <a:rPr lang="en-US" sz="2400" dirty="0"/>
              <a:t>Multiple buffers to minimize the parasitic capacitance from the buffers themselves</a:t>
            </a:r>
          </a:p>
        </p:txBody>
      </p:sp>
      <p:grpSp>
        <p:nvGrpSpPr>
          <p:cNvPr id="19" name="Group 18">
            <a:extLst>
              <a:ext uri="{FF2B5EF4-FFF2-40B4-BE49-F238E27FC236}">
                <a16:creationId xmlns:a16="http://schemas.microsoft.com/office/drawing/2014/main" id="{A98ABD00-FDE3-993E-3E24-7B9D5667C28B}"/>
              </a:ext>
            </a:extLst>
          </p:cNvPr>
          <p:cNvGrpSpPr/>
          <p:nvPr/>
        </p:nvGrpSpPr>
        <p:grpSpPr>
          <a:xfrm>
            <a:off x="7289488" y="38146"/>
            <a:ext cx="4211474" cy="6775670"/>
            <a:chOff x="6645973" y="0"/>
            <a:chExt cx="4211474" cy="6775670"/>
          </a:xfrm>
        </p:grpSpPr>
        <p:grpSp>
          <p:nvGrpSpPr>
            <p:cNvPr id="197" name="Group 196">
              <a:extLst>
                <a:ext uri="{FF2B5EF4-FFF2-40B4-BE49-F238E27FC236}">
                  <a16:creationId xmlns:a16="http://schemas.microsoft.com/office/drawing/2014/main" id="{22FBCE8F-0402-84FF-A266-85A968DB5881}"/>
                </a:ext>
              </a:extLst>
            </p:cNvPr>
            <p:cNvGrpSpPr/>
            <p:nvPr/>
          </p:nvGrpSpPr>
          <p:grpSpPr>
            <a:xfrm>
              <a:off x="6745736" y="0"/>
              <a:ext cx="4111711" cy="6775670"/>
              <a:chOff x="2821836" y="37675"/>
              <a:chExt cx="4111711" cy="6775670"/>
            </a:xfrm>
          </p:grpSpPr>
          <p:grpSp>
            <p:nvGrpSpPr>
              <p:cNvPr id="41" name="Group 40">
                <a:extLst>
                  <a:ext uri="{FF2B5EF4-FFF2-40B4-BE49-F238E27FC236}">
                    <a16:creationId xmlns:a16="http://schemas.microsoft.com/office/drawing/2014/main" id="{5E2807D8-1B22-D5E3-6AB5-3F0CCDC7C584}"/>
                  </a:ext>
                </a:extLst>
              </p:cNvPr>
              <p:cNvGrpSpPr/>
              <p:nvPr/>
            </p:nvGrpSpPr>
            <p:grpSpPr>
              <a:xfrm>
                <a:off x="5570163" y="37675"/>
                <a:ext cx="1363384" cy="3029384"/>
                <a:chOff x="5570163" y="403108"/>
                <a:chExt cx="1363384" cy="3029384"/>
              </a:xfrm>
            </p:grpSpPr>
            <p:grpSp>
              <p:nvGrpSpPr>
                <p:cNvPr id="7" name="Group 6">
                  <a:extLst>
                    <a:ext uri="{FF2B5EF4-FFF2-40B4-BE49-F238E27FC236}">
                      <a16:creationId xmlns:a16="http://schemas.microsoft.com/office/drawing/2014/main" id="{880F3956-F3AB-6CEF-AC08-F3F7D7279197}"/>
                    </a:ext>
                  </a:extLst>
                </p:cNvPr>
                <p:cNvGrpSpPr/>
                <p:nvPr/>
              </p:nvGrpSpPr>
              <p:grpSpPr>
                <a:xfrm>
                  <a:off x="5570163" y="403108"/>
                  <a:ext cx="1363384" cy="753856"/>
                  <a:chOff x="2408154" y="544452"/>
                  <a:chExt cx="1363384" cy="753856"/>
                </a:xfrm>
              </p:grpSpPr>
              <p:sp>
                <p:nvSpPr>
                  <p:cNvPr id="5" name="Rectangle 4">
                    <a:extLst>
                      <a:ext uri="{FF2B5EF4-FFF2-40B4-BE49-F238E27FC236}">
                        <a16:creationId xmlns:a16="http://schemas.microsoft.com/office/drawing/2014/main" id="{A0B94EED-FCC4-D35D-DFB9-B98746DAFA70}"/>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EDEDC8-6AFE-70AB-B28B-CF97EA249F55}"/>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nvGrpSpPr>
                <p:cNvPr id="8" name="Group 7">
                  <a:extLst>
                    <a:ext uri="{FF2B5EF4-FFF2-40B4-BE49-F238E27FC236}">
                      <a16:creationId xmlns:a16="http://schemas.microsoft.com/office/drawing/2014/main" id="{026AF935-6923-8F03-48D7-2F2643D19902}"/>
                    </a:ext>
                  </a:extLst>
                </p:cNvPr>
                <p:cNvGrpSpPr/>
                <p:nvPr/>
              </p:nvGrpSpPr>
              <p:grpSpPr>
                <a:xfrm>
                  <a:off x="5570163" y="1170924"/>
                  <a:ext cx="1363384" cy="753856"/>
                  <a:chOff x="2408154" y="544452"/>
                  <a:chExt cx="1363384" cy="753856"/>
                </a:xfrm>
              </p:grpSpPr>
              <p:sp>
                <p:nvSpPr>
                  <p:cNvPr id="9" name="Rectangle 8">
                    <a:extLst>
                      <a:ext uri="{FF2B5EF4-FFF2-40B4-BE49-F238E27FC236}">
                        <a16:creationId xmlns:a16="http://schemas.microsoft.com/office/drawing/2014/main" id="{8FE581AE-51D6-BAA9-1B83-D75F8DC11975}"/>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6A52DD0-B5E1-363A-1F9D-A952A0B031D6}"/>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nvGrpSpPr>
                <p:cNvPr id="11" name="Group 10">
                  <a:extLst>
                    <a:ext uri="{FF2B5EF4-FFF2-40B4-BE49-F238E27FC236}">
                      <a16:creationId xmlns:a16="http://schemas.microsoft.com/office/drawing/2014/main" id="{4AAA92C4-B361-3646-0761-8676E5881A82}"/>
                    </a:ext>
                  </a:extLst>
                </p:cNvPr>
                <p:cNvGrpSpPr/>
                <p:nvPr/>
              </p:nvGrpSpPr>
              <p:grpSpPr>
                <a:xfrm>
                  <a:off x="5570163" y="1924780"/>
                  <a:ext cx="1363384" cy="753856"/>
                  <a:chOff x="2408154" y="544452"/>
                  <a:chExt cx="1363384" cy="753856"/>
                </a:xfrm>
              </p:grpSpPr>
              <p:sp>
                <p:nvSpPr>
                  <p:cNvPr id="12" name="Rectangle 11">
                    <a:extLst>
                      <a:ext uri="{FF2B5EF4-FFF2-40B4-BE49-F238E27FC236}">
                        <a16:creationId xmlns:a16="http://schemas.microsoft.com/office/drawing/2014/main" id="{798919A0-808F-F574-084F-DA0015F00A7F}"/>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3D9711-C5E0-21F1-6CFE-9E52064D3E90}"/>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nvGrpSpPr>
                <p:cNvPr id="14" name="Group 13">
                  <a:extLst>
                    <a:ext uri="{FF2B5EF4-FFF2-40B4-BE49-F238E27FC236}">
                      <a16:creationId xmlns:a16="http://schemas.microsoft.com/office/drawing/2014/main" id="{C48D7D55-B933-BFC3-FC07-70BF8E8DC945}"/>
                    </a:ext>
                  </a:extLst>
                </p:cNvPr>
                <p:cNvGrpSpPr/>
                <p:nvPr/>
              </p:nvGrpSpPr>
              <p:grpSpPr>
                <a:xfrm>
                  <a:off x="5570163" y="2678636"/>
                  <a:ext cx="1363384" cy="753856"/>
                  <a:chOff x="2408154" y="544452"/>
                  <a:chExt cx="1363384" cy="753856"/>
                </a:xfrm>
              </p:grpSpPr>
              <p:sp>
                <p:nvSpPr>
                  <p:cNvPr id="15" name="Rectangle 14">
                    <a:extLst>
                      <a:ext uri="{FF2B5EF4-FFF2-40B4-BE49-F238E27FC236}">
                        <a16:creationId xmlns:a16="http://schemas.microsoft.com/office/drawing/2014/main" id="{ACB89E65-5383-A691-2CA1-2A5D7A0C6CBE}"/>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62DDAA-536D-BAEB-ACF9-F8F4FF89D7B2}"/>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grpSp>
            <p:nvGrpSpPr>
              <p:cNvPr id="42" name="Group 41">
                <a:extLst>
                  <a:ext uri="{FF2B5EF4-FFF2-40B4-BE49-F238E27FC236}">
                    <a16:creationId xmlns:a16="http://schemas.microsoft.com/office/drawing/2014/main" id="{367BB15F-8AA0-03D8-222C-97CFA92785FB}"/>
                  </a:ext>
                </a:extLst>
              </p:cNvPr>
              <p:cNvGrpSpPr/>
              <p:nvPr/>
            </p:nvGrpSpPr>
            <p:grpSpPr>
              <a:xfrm>
                <a:off x="5570163" y="3783961"/>
                <a:ext cx="1363384" cy="3029384"/>
                <a:chOff x="5570163" y="403108"/>
                <a:chExt cx="1363384" cy="3029384"/>
              </a:xfrm>
            </p:grpSpPr>
            <p:grpSp>
              <p:nvGrpSpPr>
                <p:cNvPr id="43" name="Group 42">
                  <a:extLst>
                    <a:ext uri="{FF2B5EF4-FFF2-40B4-BE49-F238E27FC236}">
                      <a16:creationId xmlns:a16="http://schemas.microsoft.com/office/drawing/2014/main" id="{A51C3030-D3BC-3FE1-DF42-4B8E413EA0C2}"/>
                    </a:ext>
                  </a:extLst>
                </p:cNvPr>
                <p:cNvGrpSpPr/>
                <p:nvPr/>
              </p:nvGrpSpPr>
              <p:grpSpPr>
                <a:xfrm>
                  <a:off x="5570163" y="403108"/>
                  <a:ext cx="1363384" cy="753856"/>
                  <a:chOff x="2408154" y="544452"/>
                  <a:chExt cx="1363384" cy="753856"/>
                </a:xfrm>
              </p:grpSpPr>
              <p:sp>
                <p:nvSpPr>
                  <p:cNvPr id="53" name="Rectangle 52">
                    <a:extLst>
                      <a:ext uri="{FF2B5EF4-FFF2-40B4-BE49-F238E27FC236}">
                        <a16:creationId xmlns:a16="http://schemas.microsoft.com/office/drawing/2014/main" id="{01B99CCD-24C6-84BD-A1BC-0221DB7845ED}"/>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57F22A27-1202-0E33-2AEB-EE393C43B65D}"/>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nvGrpSpPr>
                <p:cNvPr id="44" name="Group 43">
                  <a:extLst>
                    <a:ext uri="{FF2B5EF4-FFF2-40B4-BE49-F238E27FC236}">
                      <a16:creationId xmlns:a16="http://schemas.microsoft.com/office/drawing/2014/main" id="{323A5D02-0F3B-86BE-6FC0-57753E38F9EA}"/>
                    </a:ext>
                  </a:extLst>
                </p:cNvPr>
                <p:cNvGrpSpPr/>
                <p:nvPr/>
              </p:nvGrpSpPr>
              <p:grpSpPr>
                <a:xfrm>
                  <a:off x="5570163" y="1170924"/>
                  <a:ext cx="1363384" cy="753856"/>
                  <a:chOff x="2408154" y="544452"/>
                  <a:chExt cx="1363384" cy="753856"/>
                </a:xfrm>
              </p:grpSpPr>
              <p:sp>
                <p:nvSpPr>
                  <p:cNvPr id="51" name="Rectangle 50">
                    <a:extLst>
                      <a:ext uri="{FF2B5EF4-FFF2-40B4-BE49-F238E27FC236}">
                        <a16:creationId xmlns:a16="http://schemas.microsoft.com/office/drawing/2014/main" id="{5B865A59-3C9A-24A7-6284-808DFB6537DC}"/>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92766E51-C1B6-03F5-5A44-04B6A5A89877}"/>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nvGrpSpPr>
                <p:cNvPr id="45" name="Group 44">
                  <a:extLst>
                    <a:ext uri="{FF2B5EF4-FFF2-40B4-BE49-F238E27FC236}">
                      <a16:creationId xmlns:a16="http://schemas.microsoft.com/office/drawing/2014/main" id="{5AD58102-8432-8D16-8E7C-26B9B9633F14}"/>
                    </a:ext>
                  </a:extLst>
                </p:cNvPr>
                <p:cNvGrpSpPr/>
                <p:nvPr/>
              </p:nvGrpSpPr>
              <p:grpSpPr>
                <a:xfrm>
                  <a:off x="5570163" y="1924780"/>
                  <a:ext cx="1363384" cy="753856"/>
                  <a:chOff x="2408154" y="544452"/>
                  <a:chExt cx="1363384" cy="753856"/>
                </a:xfrm>
              </p:grpSpPr>
              <p:sp>
                <p:nvSpPr>
                  <p:cNvPr id="49" name="Rectangle 48">
                    <a:extLst>
                      <a:ext uri="{FF2B5EF4-FFF2-40B4-BE49-F238E27FC236}">
                        <a16:creationId xmlns:a16="http://schemas.microsoft.com/office/drawing/2014/main" id="{C862846C-0AD2-EB3B-2EDF-BEF5A7007E3D}"/>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EF305E36-5943-428E-E664-8CA0656CCF02}"/>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nvGrpSpPr>
                <p:cNvPr id="46" name="Group 45">
                  <a:extLst>
                    <a:ext uri="{FF2B5EF4-FFF2-40B4-BE49-F238E27FC236}">
                      <a16:creationId xmlns:a16="http://schemas.microsoft.com/office/drawing/2014/main" id="{E2E77B13-DBBA-A032-1340-4E133631FA3D}"/>
                    </a:ext>
                  </a:extLst>
                </p:cNvPr>
                <p:cNvGrpSpPr/>
                <p:nvPr/>
              </p:nvGrpSpPr>
              <p:grpSpPr>
                <a:xfrm>
                  <a:off x="5570163" y="2678636"/>
                  <a:ext cx="1363384" cy="753856"/>
                  <a:chOff x="2408154" y="544452"/>
                  <a:chExt cx="1363384" cy="753856"/>
                </a:xfrm>
              </p:grpSpPr>
              <p:sp>
                <p:nvSpPr>
                  <p:cNvPr id="47" name="Rectangle 46">
                    <a:extLst>
                      <a:ext uri="{FF2B5EF4-FFF2-40B4-BE49-F238E27FC236}">
                        <a16:creationId xmlns:a16="http://schemas.microsoft.com/office/drawing/2014/main" id="{1377EA21-6CFE-A159-991D-A7A8C1933842}"/>
                      </a:ext>
                    </a:extLst>
                  </p:cNvPr>
                  <p:cNvSpPr/>
                  <p:nvPr/>
                </p:nvSpPr>
                <p:spPr>
                  <a:xfrm>
                    <a:off x="2408154" y="544452"/>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F7983AB-CBE2-4096-D54C-B8330108FC37}"/>
                      </a:ext>
                    </a:extLst>
                  </p:cNvPr>
                  <p:cNvSpPr txBox="1"/>
                  <p:nvPr/>
                </p:nvSpPr>
                <p:spPr>
                  <a:xfrm>
                    <a:off x="2533795" y="753856"/>
                    <a:ext cx="1116826" cy="369332"/>
                  </a:xfrm>
                  <a:prstGeom prst="rect">
                    <a:avLst/>
                  </a:prstGeom>
                  <a:noFill/>
                </p:spPr>
                <p:txBody>
                  <a:bodyPr wrap="square" rtlCol="0">
                    <a:spAutoFit/>
                  </a:bodyPr>
                  <a:lstStyle/>
                  <a:p>
                    <a:r>
                      <a:rPr lang="en-US" dirty="0"/>
                      <a:t>Channel</a:t>
                    </a:r>
                  </a:p>
                </p:txBody>
              </p:sp>
            </p:grpSp>
          </p:grpSp>
          <p:grpSp>
            <p:nvGrpSpPr>
              <p:cNvPr id="129" name="Group 128">
                <a:extLst>
                  <a:ext uri="{FF2B5EF4-FFF2-40B4-BE49-F238E27FC236}">
                    <a16:creationId xmlns:a16="http://schemas.microsoft.com/office/drawing/2014/main" id="{D1EBBACA-9493-E422-177B-F8210F72056D}"/>
                  </a:ext>
                </a:extLst>
              </p:cNvPr>
              <p:cNvGrpSpPr/>
              <p:nvPr/>
            </p:nvGrpSpPr>
            <p:grpSpPr>
              <a:xfrm flipV="1">
                <a:off x="4798854" y="343845"/>
                <a:ext cx="771309" cy="3074037"/>
                <a:chOff x="4798854" y="3429000"/>
                <a:chExt cx="771309" cy="3074037"/>
              </a:xfrm>
            </p:grpSpPr>
            <p:sp>
              <p:nvSpPr>
                <p:cNvPr id="59" name="Isosceles Triangle 58">
                  <a:extLst>
                    <a:ext uri="{FF2B5EF4-FFF2-40B4-BE49-F238E27FC236}">
                      <a16:creationId xmlns:a16="http://schemas.microsoft.com/office/drawing/2014/main" id="{74AFCD15-AE83-1874-BF73-3144D0C2021F}"/>
                    </a:ext>
                  </a:extLst>
                </p:cNvPr>
                <p:cNvSpPr/>
                <p:nvPr/>
              </p:nvSpPr>
              <p:spPr>
                <a:xfrm rot="10800000">
                  <a:off x="4798855" y="3429000"/>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7641F7D6-CB29-4D26-C6F0-C840C58A7F80}"/>
                    </a:ext>
                  </a:extLst>
                </p:cNvPr>
                <p:cNvSpPr/>
                <p:nvPr/>
              </p:nvSpPr>
              <p:spPr>
                <a:xfrm rot="10800000">
                  <a:off x="4798855" y="4362697"/>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D3323BE6-1211-8292-3D1E-91154B9E65E2}"/>
                    </a:ext>
                  </a:extLst>
                </p:cNvPr>
                <p:cNvSpPr/>
                <p:nvPr/>
              </p:nvSpPr>
              <p:spPr>
                <a:xfrm rot="10800000">
                  <a:off x="4798855" y="5154687"/>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7A9D352A-0650-351D-99CF-BEDA32548F3C}"/>
                    </a:ext>
                  </a:extLst>
                </p:cNvPr>
                <p:cNvSpPr/>
                <p:nvPr/>
              </p:nvSpPr>
              <p:spPr>
                <a:xfrm rot="10800000">
                  <a:off x="4798854" y="5908543"/>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CF48080B-53D1-D8FF-E578-E53ADB54ED65}"/>
                    </a:ext>
                  </a:extLst>
                </p:cNvPr>
                <p:cNvCxnSpPr>
                  <a:stCxn id="62" idx="0"/>
                </p:cNvCxnSpPr>
                <p:nvPr/>
              </p:nvCxnSpPr>
              <p:spPr>
                <a:xfrm flipH="1">
                  <a:off x="4934966" y="6210435"/>
                  <a:ext cx="1" cy="222697"/>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a:extLst>
                    <a:ext uri="{FF2B5EF4-FFF2-40B4-BE49-F238E27FC236}">
                      <a16:creationId xmlns:a16="http://schemas.microsoft.com/office/drawing/2014/main" id="{2C83B59D-8F39-2AB3-5E39-A75279366787}"/>
                    </a:ext>
                  </a:extLst>
                </p:cNvPr>
                <p:cNvCxnSpPr>
                  <a:cxnSpLocks/>
                  <a:stCxn id="62" idx="3"/>
                  <a:endCxn id="61" idx="0"/>
                </p:cNvCxnSpPr>
                <p:nvPr/>
              </p:nvCxnSpPr>
              <p:spPr>
                <a:xfrm flipV="1">
                  <a:off x="4934967" y="5456579"/>
                  <a:ext cx="1" cy="451964"/>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E8184BD-F5AE-6332-D64E-11CC123C2BD7}"/>
                    </a:ext>
                  </a:extLst>
                </p:cNvPr>
                <p:cNvCxnSpPr>
                  <a:cxnSpLocks/>
                  <a:stCxn id="60" idx="0"/>
                  <a:endCxn id="61" idx="3"/>
                </p:cNvCxnSpPr>
                <p:nvPr/>
              </p:nvCxnSpPr>
              <p:spPr>
                <a:xfrm>
                  <a:off x="4934968" y="4664589"/>
                  <a:ext cx="0" cy="490098"/>
                </a:xfrm>
                <a:prstGeom prst="line">
                  <a:avLst/>
                </a:prstGeom>
              </p:spPr>
              <p:style>
                <a:lnRef idx="2">
                  <a:schemeClr val="dk1"/>
                </a:lnRef>
                <a:fillRef idx="0">
                  <a:schemeClr val="dk1"/>
                </a:fillRef>
                <a:effectRef idx="1">
                  <a:schemeClr val="dk1"/>
                </a:effectRef>
                <a:fontRef idx="minor">
                  <a:schemeClr val="tx1"/>
                </a:fontRef>
              </p:style>
            </p:cxnSp>
            <p:grpSp>
              <p:nvGrpSpPr>
                <p:cNvPr id="96" name="Group 95">
                  <a:extLst>
                    <a:ext uri="{FF2B5EF4-FFF2-40B4-BE49-F238E27FC236}">
                      <a16:creationId xmlns:a16="http://schemas.microsoft.com/office/drawing/2014/main" id="{4B2F4B8C-DEB2-6975-16AA-A57E0DAF4880}"/>
                    </a:ext>
                  </a:extLst>
                </p:cNvPr>
                <p:cNvGrpSpPr/>
                <p:nvPr/>
              </p:nvGrpSpPr>
              <p:grpSpPr>
                <a:xfrm>
                  <a:off x="4919659" y="4854029"/>
                  <a:ext cx="435540" cy="153564"/>
                  <a:chOff x="5062091" y="5081105"/>
                  <a:chExt cx="435540" cy="153564"/>
                </a:xfrm>
              </p:grpSpPr>
              <p:sp>
                <p:nvSpPr>
                  <p:cNvPr id="93" name="Isosceles Triangle 92">
                    <a:extLst>
                      <a:ext uri="{FF2B5EF4-FFF2-40B4-BE49-F238E27FC236}">
                        <a16:creationId xmlns:a16="http://schemas.microsoft.com/office/drawing/2014/main" id="{B9F42F2A-34F6-7640-2D79-CD7776AEB7C3}"/>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Straight Connector 93">
                    <a:extLst>
                      <a:ext uri="{FF2B5EF4-FFF2-40B4-BE49-F238E27FC236}">
                        <a16:creationId xmlns:a16="http://schemas.microsoft.com/office/drawing/2014/main" id="{85983598-3D27-62FA-3E5F-FE491C152D16}"/>
                      </a:ext>
                    </a:extLst>
                  </p:cNvPr>
                  <p:cNvCxnSpPr>
                    <a:cxnSpLocks/>
                    <a:stCxn id="93" idx="3"/>
                    <a:endCxn id="95"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95" name="Oval 94">
                    <a:extLst>
                      <a:ext uri="{FF2B5EF4-FFF2-40B4-BE49-F238E27FC236}">
                        <a16:creationId xmlns:a16="http://schemas.microsoft.com/office/drawing/2014/main" id="{EC8DF456-DB81-411E-8293-83E79D45A41D}"/>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C7DD041B-622F-4F53-D0AF-0A8060F36026}"/>
                    </a:ext>
                  </a:extLst>
                </p:cNvPr>
                <p:cNvGrpSpPr/>
                <p:nvPr/>
              </p:nvGrpSpPr>
              <p:grpSpPr>
                <a:xfrm>
                  <a:off x="4919659" y="5605779"/>
                  <a:ext cx="435540" cy="153564"/>
                  <a:chOff x="5062091" y="5081105"/>
                  <a:chExt cx="435540" cy="153564"/>
                </a:xfrm>
              </p:grpSpPr>
              <p:sp>
                <p:nvSpPr>
                  <p:cNvPr id="98" name="Isosceles Triangle 97">
                    <a:extLst>
                      <a:ext uri="{FF2B5EF4-FFF2-40B4-BE49-F238E27FC236}">
                        <a16:creationId xmlns:a16="http://schemas.microsoft.com/office/drawing/2014/main" id="{48E00744-FD92-BFC6-E419-E3CAB8ED92A0}"/>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CD5BC42-04BC-38EC-999B-85048F48181E}"/>
                      </a:ext>
                    </a:extLst>
                  </p:cNvPr>
                  <p:cNvCxnSpPr>
                    <a:cxnSpLocks/>
                    <a:stCxn id="98" idx="3"/>
                    <a:endCxn id="100"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00" name="Oval 99">
                    <a:extLst>
                      <a:ext uri="{FF2B5EF4-FFF2-40B4-BE49-F238E27FC236}">
                        <a16:creationId xmlns:a16="http://schemas.microsoft.com/office/drawing/2014/main" id="{A617E9C6-E5A0-9655-634F-868F8381945D}"/>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5BC06329-3B5F-7016-3B2C-2C90A71213CF}"/>
                    </a:ext>
                  </a:extLst>
                </p:cNvPr>
                <p:cNvGrpSpPr/>
                <p:nvPr/>
              </p:nvGrpSpPr>
              <p:grpSpPr>
                <a:xfrm>
                  <a:off x="4912416" y="6349473"/>
                  <a:ext cx="435540" cy="153564"/>
                  <a:chOff x="5062091" y="5081105"/>
                  <a:chExt cx="435540" cy="153564"/>
                </a:xfrm>
              </p:grpSpPr>
              <p:sp>
                <p:nvSpPr>
                  <p:cNvPr id="102" name="Isosceles Triangle 101">
                    <a:extLst>
                      <a:ext uri="{FF2B5EF4-FFF2-40B4-BE49-F238E27FC236}">
                        <a16:creationId xmlns:a16="http://schemas.microsoft.com/office/drawing/2014/main" id="{ABC08BA3-50FB-7BC2-25AC-81F48F13A6BE}"/>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a:extLst>
                      <a:ext uri="{FF2B5EF4-FFF2-40B4-BE49-F238E27FC236}">
                        <a16:creationId xmlns:a16="http://schemas.microsoft.com/office/drawing/2014/main" id="{421FAB0E-CAC4-99AF-713D-7F46F12DC851}"/>
                      </a:ext>
                    </a:extLst>
                  </p:cNvPr>
                  <p:cNvCxnSpPr>
                    <a:cxnSpLocks/>
                    <a:stCxn id="102" idx="3"/>
                    <a:endCxn id="104"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04" name="Oval 103">
                    <a:extLst>
                      <a:ext uri="{FF2B5EF4-FFF2-40B4-BE49-F238E27FC236}">
                        <a16:creationId xmlns:a16="http://schemas.microsoft.com/office/drawing/2014/main" id="{E5A28A5A-12C0-97C7-9BF0-8BF50CFBBACF}"/>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56F8F8A4-ADC8-CD7F-C7C5-C3377461200C}"/>
                    </a:ext>
                  </a:extLst>
                </p:cNvPr>
                <p:cNvGrpSpPr/>
                <p:nvPr/>
              </p:nvGrpSpPr>
              <p:grpSpPr>
                <a:xfrm>
                  <a:off x="4912416" y="4084107"/>
                  <a:ext cx="435540" cy="153564"/>
                  <a:chOff x="5062091" y="5081105"/>
                  <a:chExt cx="435540" cy="153564"/>
                </a:xfrm>
              </p:grpSpPr>
              <p:sp>
                <p:nvSpPr>
                  <p:cNvPr id="106" name="Isosceles Triangle 105">
                    <a:extLst>
                      <a:ext uri="{FF2B5EF4-FFF2-40B4-BE49-F238E27FC236}">
                        <a16:creationId xmlns:a16="http://schemas.microsoft.com/office/drawing/2014/main" id="{23501D05-A319-4136-120F-734686535E13}"/>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A6EAD603-350A-B031-3244-C89E56ECD74F}"/>
                      </a:ext>
                    </a:extLst>
                  </p:cNvPr>
                  <p:cNvCxnSpPr>
                    <a:cxnSpLocks/>
                    <a:stCxn id="106" idx="3"/>
                    <a:endCxn id="108"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08" name="Oval 107">
                    <a:extLst>
                      <a:ext uri="{FF2B5EF4-FFF2-40B4-BE49-F238E27FC236}">
                        <a16:creationId xmlns:a16="http://schemas.microsoft.com/office/drawing/2014/main" id="{62E69F66-928A-CA5B-23ED-2A94A5BBC71B}"/>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3" name="Straight Connector 112">
                  <a:extLst>
                    <a:ext uri="{FF2B5EF4-FFF2-40B4-BE49-F238E27FC236}">
                      <a16:creationId xmlns:a16="http://schemas.microsoft.com/office/drawing/2014/main" id="{0D09C349-B7AF-B4B7-B7A0-9378C047638F}"/>
                    </a:ext>
                  </a:extLst>
                </p:cNvPr>
                <p:cNvCxnSpPr>
                  <a:cxnSpLocks/>
                  <a:stCxn id="60" idx="3"/>
                  <a:endCxn id="59" idx="0"/>
                </p:cNvCxnSpPr>
                <p:nvPr/>
              </p:nvCxnSpPr>
              <p:spPr>
                <a:xfrm flipV="1">
                  <a:off x="4934968" y="3730892"/>
                  <a:ext cx="0" cy="631805"/>
                </a:xfrm>
                <a:prstGeom prst="line">
                  <a:avLst/>
                </a:prstGeom>
              </p:spPr>
              <p:style>
                <a:lnRef idx="2">
                  <a:schemeClr val="dk1"/>
                </a:lnRef>
                <a:fillRef idx="0">
                  <a:schemeClr val="dk1"/>
                </a:fillRef>
                <a:effectRef idx="1">
                  <a:schemeClr val="dk1"/>
                </a:effectRef>
                <a:fontRef idx="minor">
                  <a:schemeClr val="tx1"/>
                </a:fontRef>
              </p:style>
            </p:cxnSp>
            <p:cxnSp>
              <p:nvCxnSpPr>
                <p:cNvPr id="116" name="Straight Connector 115">
                  <a:extLst>
                    <a:ext uri="{FF2B5EF4-FFF2-40B4-BE49-F238E27FC236}">
                      <a16:creationId xmlns:a16="http://schemas.microsoft.com/office/drawing/2014/main" id="{BC431584-96C9-31DE-D973-00F3E9B50A3E}"/>
                    </a:ext>
                  </a:extLst>
                </p:cNvPr>
                <p:cNvCxnSpPr>
                  <a:cxnSpLocks/>
                  <a:stCxn id="53" idx="1"/>
                  <a:endCxn id="106" idx="0"/>
                </p:cNvCxnSpPr>
                <p:nvPr/>
              </p:nvCxnSpPr>
              <p:spPr>
                <a:xfrm flipH="1">
                  <a:off x="5347956" y="4160889"/>
                  <a:ext cx="222207" cy="0"/>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a:extLst>
                    <a:ext uri="{FF2B5EF4-FFF2-40B4-BE49-F238E27FC236}">
                      <a16:creationId xmlns:a16="http://schemas.microsoft.com/office/drawing/2014/main" id="{E103E3F7-ECC5-2272-A135-BA0E9523D6A1}"/>
                    </a:ext>
                  </a:extLst>
                </p:cNvPr>
                <p:cNvCxnSpPr>
                  <a:cxnSpLocks/>
                  <a:stCxn id="93" idx="0"/>
                  <a:endCxn id="51" idx="1"/>
                </p:cNvCxnSpPr>
                <p:nvPr/>
              </p:nvCxnSpPr>
              <p:spPr>
                <a:xfrm flipV="1">
                  <a:off x="5355199" y="4928705"/>
                  <a:ext cx="214964" cy="2106"/>
                </a:xfrm>
                <a:prstGeom prst="line">
                  <a:avLst/>
                </a:prstGeom>
              </p:spPr>
              <p:style>
                <a:lnRef idx="2">
                  <a:schemeClr val="dk1"/>
                </a:lnRef>
                <a:fillRef idx="0">
                  <a:schemeClr val="dk1"/>
                </a:fillRef>
                <a:effectRef idx="1">
                  <a:schemeClr val="dk1"/>
                </a:effectRef>
                <a:fontRef idx="minor">
                  <a:schemeClr val="tx1"/>
                </a:fontRef>
              </p:style>
            </p:cxnSp>
            <p:cxnSp>
              <p:nvCxnSpPr>
                <p:cNvPr id="122" name="Straight Connector 121">
                  <a:extLst>
                    <a:ext uri="{FF2B5EF4-FFF2-40B4-BE49-F238E27FC236}">
                      <a16:creationId xmlns:a16="http://schemas.microsoft.com/office/drawing/2014/main" id="{5CFE9F4F-2B74-BA9C-4D22-81322DCC38FB}"/>
                    </a:ext>
                  </a:extLst>
                </p:cNvPr>
                <p:cNvCxnSpPr>
                  <a:cxnSpLocks/>
                  <a:stCxn id="49" idx="1"/>
                  <a:endCxn id="98" idx="0"/>
                </p:cNvCxnSpPr>
                <p:nvPr/>
              </p:nvCxnSpPr>
              <p:spPr>
                <a:xfrm flipH="1">
                  <a:off x="5355199" y="5682561"/>
                  <a:ext cx="214964" cy="0"/>
                </a:xfrm>
                <a:prstGeom prst="line">
                  <a:avLst/>
                </a:prstGeom>
              </p:spPr>
              <p:style>
                <a:lnRef idx="2">
                  <a:schemeClr val="dk1"/>
                </a:lnRef>
                <a:fillRef idx="0">
                  <a:schemeClr val="dk1"/>
                </a:fillRef>
                <a:effectRef idx="1">
                  <a:schemeClr val="dk1"/>
                </a:effectRef>
                <a:fontRef idx="minor">
                  <a:schemeClr val="tx1"/>
                </a:fontRef>
              </p:style>
            </p:cxnSp>
            <p:cxnSp>
              <p:nvCxnSpPr>
                <p:cNvPr id="125" name="Straight Connector 124">
                  <a:extLst>
                    <a:ext uri="{FF2B5EF4-FFF2-40B4-BE49-F238E27FC236}">
                      <a16:creationId xmlns:a16="http://schemas.microsoft.com/office/drawing/2014/main" id="{F20644CE-7285-672D-9918-E282D3A0821A}"/>
                    </a:ext>
                  </a:extLst>
                </p:cNvPr>
                <p:cNvCxnSpPr>
                  <a:cxnSpLocks/>
                  <a:stCxn id="47" idx="1"/>
                  <a:endCxn id="102" idx="0"/>
                </p:cNvCxnSpPr>
                <p:nvPr/>
              </p:nvCxnSpPr>
              <p:spPr>
                <a:xfrm flipH="1" flipV="1">
                  <a:off x="5347956" y="6426255"/>
                  <a:ext cx="222207" cy="10162"/>
                </a:xfrm>
                <a:prstGeom prst="line">
                  <a:avLst/>
                </a:prstGeom>
              </p:spPr>
              <p:style>
                <a:lnRef idx="2">
                  <a:schemeClr val="dk1"/>
                </a:lnRef>
                <a:fillRef idx="0">
                  <a:schemeClr val="dk1"/>
                </a:fillRef>
                <a:effectRef idx="1">
                  <a:schemeClr val="dk1"/>
                </a:effectRef>
                <a:fontRef idx="minor">
                  <a:schemeClr val="tx1"/>
                </a:fontRef>
              </p:style>
            </p:cxnSp>
          </p:grpSp>
          <p:grpSp>
            <p:nvGrpSpPr>
              <p:cNvPr id="130" name="Group 129">
                <a:extLst>
                  <a:ext uri="{FF2B5EF4-FFF2-40B4-BE49-F238E27FC236}">
                    <a16:creationId xmlns:a16="http://schemas.microsoft.com/office/drawing/2014/main" id="{23DBF4AF-74A7-86F1-ACDC-6C560B12CA90}"/>
                  </a:ext>
                </a:extLst>
              </p:cNvPr>
              <p:cNvGrpSpPr/>
              <p:nvPr/>
            </p:nvGrpSpPr>
            <p:grpSpPr>
              <a:xfrm>
                <a:off x="4798854" y="3496234"/>
                <a:ext cx="771309" cy="3074037"/>
                <a:chOff x="4798854" y="3429000"/>
                <a:chExt cx="771309" cy="3074037"/>
              </a:xfrm>
            </p:grpSpPr>
            <p:sp>
              <p:nvSpPr>
                <p:cNvPr id="131" name="Isosceles Triangle 130">
                  <a:extLst>
                    <a:ext uri="{FF2B5EF4-FFF2-40B4-BE49-F238E27FC236}">
                      <a16:creationId xmlns:a16="http://schemas.microsoft.com/office/drawing/2014/main" id="{CC509B1C-2F0B-F8B4-2EB5-C98B8DCE4108}"/>
                    </a:ext>
                  </a:extLst>
                </p:cNvPr>
                <p:cNvSpPr/>
                <p:nvPr/>
              </p:nvSpPr>
              <p:spPr>
                <a:xfrm rot="10800000">
                  <a:off x="4798855" y="3429000"/>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588F6F47-6015-2DE8-FF30-5287C9E2EEF9}"/>
                    </a:ext>
                  </a:extLst>
                </p:cNvPr>
                <p:cNvSpPr/>
                <p:nvPr/>
              </p:nvSpPr>
              <p:spPr>
                <a:xfrm rot="10800000">
                  <a:off x="4798855" y="4362697"/>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a:extLst>
                    <a:ext uri="{FF2B5EF4-FFF2-40B4-BE49-F238E27FC236}">
                      <a16:creationId xmlns:a16="http://schemas.microsoft.com/office/drawing/2014/main" id="{C405BA12-7BD3-8FC1-E56D-F93487EE0390}"/>
                    </a:ext>
                  </a:extLst>
                </p:cNvPr>
                <p:cNvSpPr/>
                <p:nvPr/>
              </p:nvSpPr>
              <p:spPr>
                <a:xfrm rot="10800000">
                  <a:off x="4798855" y="5154687"/>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a:extLst>
                    <a:ext uri="{FF2B5EF4-FFF2-40B4-BE49-F238E27FC236}">
                      <a16:creationId xmlns:a16="http://schemas.microsoft.com/office/drawing/2014/main" id="{8883EDDD-49DA-DFDD-5F84-0A1BE8AC3EE6}"/>
                    </a:ext>
                  </a:extLst>
                </p:cNvPr>
                <p:cNvSpPr/>
                <p:nvPr/>
              </p:nvSpPr>
              <p:spPr>
                <a:xfrm rot="10800000">
                  <a:off x="4798854" y="5908543"/>
                  <a:ext cx="272226" cy="301892"/>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920C5523-F8A3-0233-7A04-4AF1B328B429}"/>
                    </a:ext>
                  </a:extLst>
                </p:cNvPr>
                <p:cNvCxnSpPr>
                  <a:stCxn id="134" idx="0"/>
                </p:cNvCxnSpPr>
                <p:nvPr/>
              </p:nvCxnSpPr>
              <p:spPr>
                <a:xfrm flipH="1">
                  <a:off x="4934966" y="6210435"/>
                  <a:ext cx="1" cy="222697"/>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a:extLst>
                    <a:ext uri="{FF2B5EF4-FFF2-40B4-BE49-F238E27FC236}">
                      <a16:creationId xmlns:a16="http://schemas.microsoft.com/office/drawing/2014/main" id="{F7E96ADF-C14B-6041-B823-27DEE711AB40}"/>
                    </a:ext>
                  </a:extLst>
                </p:cNvPr>
                <p:cNvCxnSpPr>
                  <a:cxnSpLocks/>
                  <a:stCxn id="134" idx="3"/>
                  <a:endCxn id="133" idx="0"/>
                </p:cNvCxnSpPr>
                <p:nvPr/>
              </p:nvCxnSpPr>
              <p:spPr>
                <a:xfrm flipV="1">
                  <a:off x="4934967" y="5456579"/>
                  <a:ext cx="1" cy="451964"/>
                </a:xfrm>
                <a:prstGeom prst="line">
                  <a:avLst/>
                </a:prstGeom>
              </p:spPr>
              <p:style>
                <a:lnRef idx="2">
                  <a:schemeClr val="dk1"/>
                </a:lnRef>
                <a:fillRef idx="0">
                  <a:schemeClr val="dk1"/>
                </a:fillRef>
                <a:effectRef idx="1">
                  <a:schemeClr val="dk1"/>
                </a:effectRef>
                <a:fontRef idx="minor">
                  <a:schemeClr val="tx1"/>
                </a:fontRef>
              </p:style>
            </p:cxnSp>
            <p:cxnSp>
              <p:nvCxnSpPr>
                <p:cNvPr id="137" name="Straight Connector 136">
                  <a:extLst>
                    <a:ext uri="{FF2B5EF4-FFF2-40B4-BE49-F238E27FC236}">
                      <a16:creationId xmlns:a16="http://schemas.microsoft.com/office/drawing/2014/main" id="{E720AA99-1685-8B0C-6792-91DAD08F6480}"/>
                    </a:ext>
                  </a:extLst>
                </p:cNvPr>
                <p:cNvCxnSpPr>
                  <a:cxnSpLocks/>
                  <a:stCxn id="132" idx="0"/>
                  <a:endCxn id="133" idx="3"/>
                </p:cNvCxnSpPr>
                <p:nvPr/>
              </p:nvCxnSpPr>
              <p:spPr>
                <a:xfrm>
                  <a:off x="4934968" y="4664589"/>
                  <a:ext cx="0" cy="490098"/>
                </a:xfrm>
                <a:prstGeom prst="line">
                  <a:avLst/>
                </a:prstGeom>
              </p:spPr>
              <p:style>
                <a:lnRef idx="2">
                  <a:schemeClr val="dk1"/>
                </a:lnRef>
                <a:fillRef idx="0">
                  <a:schemeClr val="dk1"/>
                </a:fillRef>
                <a:effectRef idx="1">
                  <a:schemeClr val="dk1"/>
                </a:effectRef>
                <a:fontRef idx="minor">
                  <a:schemeClr val="tx1"/>
                </a:fontRef>
              </p:style>
            </p:cxnSp>
            <p:grpSp>
              <p:nvGrpSpPr>
                <p:cNvPr id="138" name="Group 137">
                  <a:extLst>
                    <a:ext uri="{FF2B5EF4-FFF2-40B4-BE49-F238E27FC236}">
                      <a16:creationId xmlns:a16="http://schemas.microsoft.com/office/drawing/2014/main" id="{96F588D9-A2AE-5C97-C0AE-8D7C336AA66A}"/>
                    </a:ext>
                  </a:extLst>
                </p:cNvPr>
                <p:cNvGrpSpPr/>
                <p:nvPr/>
              </p:nvGrpSpPr>
              <p:grpSpPr>
                <a:xfrm>
                  <a:off x="4919659" y="4854029"/>
                  <a:ext cx="435540" cy="153564"/>
                  <a:chOff x="5062091" y="5081105"/>
                  <a:chExt cx="435540" cy="153564"/>
                </a:xfrm>
              </p:grpSpPr>
              <p:sp>
                <p:nvSpPr>
                  <p:cNvPr id="156" name="Isosceles Triangle 155">
                    <a:extLst>
                      <a:ext uri="{FF2B5EF4-FFF2-40B4-BE49-F238E27FC236}">
                        <a16:creationId xmlns:a16="http://schemas.microsoft.com/office/drawing/2014/main" id="{6914ADB0-74BF-5E22-09E6-98A9373BBCB9}"/>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7" name="Straight Connector 156">
                    <a:extLst>
                      <a:ext uri="{FF2B5EF4-FFF2-40B4-BE49-F238E27FC236}">
                        <a16:creationId xmlns:a16="http://schemas.microsoft.com/office/drawing/2014/main" id="{C6273DB3-9F48-C0BE-DAC5-896255EC74AF}"/>
                      </a:ext>
                    </a:extLst>
                  </p:cNvPr>
                  <p:cNvCxnSpPr>
                    <a:cxnSpLocks/>
                    <a:stCxn id="156" idx="3"/>
                    <a:endCxn id="158"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58" name="Oval 157">
                    <a:extLst>
                      <a:ext uri="{FF2B5EF4-FFF2-40B4-BE49-F238E27FC236}">
                        <a16:creationId xmlns:a16="http://schemas.microsoft.com/office/drawing/2014/main" id="{C68214B9-E289-4534-12D9-FABDA1DD70CD}"/>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980837CB-6CBC-32BB-32C8-ACDDF35E624B}"/>
                    </a:ext>
                  </a:extLst>
                </p:cNvPr>
                <p:cNvGrpSpPr/>
                <p:nvPr/>
              </p:nvGrpSpPr>
              <p:grpSpPr>
                <a:xfrm>
                  <a:off x="4919659" y="5605779"/>
                  <a:ext cx="435540" cy="153564"/>
                  <a:chOff x="5062091" y="5081105"/>
                  <a:chExt cx="435540" cy="153564"/>
                </a:xfrm>
              </p:grpSpPr>
              <p:sp>
                <p:nvSpPr>
                  <p:cNvPr id="153" name="Isosceles Triangle 152">
                    <a:extLst>
                      <a:ext uri="{FF2B5EF4-FFF2-40B4-BE49-F238E27FC236}">
                        <a16:creationId xmlns:a16="http://schemas.microsoft.com/office/drawing/2014/main" id="{D314507F-B41E-A1B0-3487-4C6731868DFC}"/>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E48B0396-E1C4-FFA7-AA57-05D0394EEE7D}"/>
                      </a:ext>
                    </a:extLst>
                  </p:cNvPr>
                  <p:cNvCxnSpPr>
                    <a:cxnSpLocks/>
                    <a:stCxn id="153" idx="3"/>
                    <a:endCxn id="155"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55" name="Oval 154">
                    <a:extLst>
                      <a:ext uri="{FF2B5EF4-FFF2-40B4-BE49-F238E27FC236}">
                        <a16:creationId xmlns:a16="http://schemas.microsoft.com/office/drawing/2014/main" id="{A2AA450B-7AAC-444D-A931-11FCC70E1099}"/>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402570A8-58D2-8AB2-BB33-2AA40FCF84D1}"/>
                    </a:ext>
                  </a:extLst>
                </p:cNvPr>
                <p:cNvGrpSpPr/>
                <p:nvPr/>
              </p:nvGrpSpPr>
              <p:grpSpPr>
                <a:xfrm>
                  <a:off x="4912416" y="6349473"/>
                  <a:ext cx="435540" cy="153564"/>
                  <a:chOff x="5062091" y="5081105"/>
                  <a:chExt cx="435540" cy="153564"/>
                </a:xfrm>
              </p:grpSpPr>
              <p:sp>
                <p:nvSpPr>
                  <p:cNvPr id="150" name="Isosceles Triangle 149">
                    <a:extLst>
                      <a:ext uri="{FF2B5EF4-FFF2-40B4-BE49-F238E27FC236}">
                        <a16:creationId xmlns:a16="http://schemas.microsoft.com/office/drawing/2014/main" id="{DE7688C8-7402-1F4E-CDE3-E5CB788BE5BC}"/>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1" name="Straight Connector 150">
                    <a:extLst>
                      <a:ext uri="{FF2B5EF4-FFF2-40B4-BE49-F238E27FC236}">
                        <a16:creationId xmlns:a16="http://schemas.microsoft.com/office/drawing/2014/main" id="{57714C8B-3F75-C3A1-EC1C-51A82225553C}"/>
                      </a:ext>
                    </a:extLst>
                  </p:cNvPr>
                  <p:cNvCxnSpPr>
                    <a:cxnSpLocks/>
                    <a:stCxn id="150" idx="3"/>
                    <a:endCxn id="152"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52" name="Oval 151">
                    <a:extLst>
                      <a:ext uri="{FF2B5EF4-FFF2-40B4-BE49-F238E27FC236}">
                        <a16:creationId xmlns:a16="http://schemas.microsoft.com/office/drawing/2014/main" id="{12DEE172-66A7-DAE4-8BAE-14FCE55890D7}"/>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7BAC04B4-F270-1489-6D1E-27D69CEB08F0}"/>
                    </a:ext>
                  </a:extLst>
                </p:cNvPr>
                <p:cNvGrpSpPr/>
                <p:nvPr/>
              </p:nvGrpSpPr>
              <p:grpSpPr>
                <a:xfrm>
                  <a:off x="4912416" y="4084107"/>
                  <a:ext cx="435540" cy="153564"/>
                  <a:chOff x="5062091" y="5081105"/>
                  <a:chExt cx="435540" cy="153564"/>
                </a:xfrm>
              </p:grpSpPr>
              <p:sp>
                <p:nvSpPr>
                  <p:cNvPr id="147" name="Isosceles Triangle 146">
                    <a:extLst>
                      <a:ext uri="{FF2B5EF4-FFF2-40B4-BE49-F238E27FC236}">
                        <a16:creationId xmlns:a16="http://schemas.microsoft.com/office/drawing/2014/main" id="{2759F2C8-C132-4999-FA0E-C94A92AA6CA7}"/>
                      </a:ext>
                    </a:extLst>
                  </p:cNvPr>
                  <p:cNvSpPr/>
                  <p:nvPr/>
                </p:nvSpPr>
                <p:spPr>
                  <a:xfrm rot="5400000">
                    <a:off x="5326975" y="5064013"/>
                    <a:ext cx="153564" cy="187748"/>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BD3E2DC7-4567-D10E-5CC6-F59B72A1FD27}"/>
                      </a:ext>
                    </a:extLst>
                  </p:cNvPr>
                  <p:cNvCxnSpPr>
                    <a:cxnSpLocks/>
                    <a:stCxn id="147" idx="3"/>
                    <a:endCxn id="149" idx="6"/>
                  </p:cNvCxnSpPr>
                  <p:nvPr/>
                </p:nvCxnSpPr>
                <p:spPr>
                  <a:xfrm flipH="1" flipV="1">
                    <a:off x="5107810" y="5157065"/>
                    <a:ext cx="202073" cy="822"/>
                  </a:xfrm>
                  <a:prstGeom prst="line">
                    <a:avLst/>
                  </a:prstGeom>
                </p:spPr>
                <p:style>
                  <a:lnRef idx="2">
                    <a:schemeClr val="dk1"/>
                  </a:lnRef>
                  <a:fillRef idx="0">
                    <a:schemeClr val="dk1"/>
                  </a:fillRef>
                  <a:effectRef idx="1">
                    <a:schemeClr val="dk1"/>
                  </a:effectRef>
                  <a:fontRef idx="minor">
                    <a:schemeClr val="tx1"/>
                  </a:fontRef>
                </p:style>
              </p:cxnSp>
              <p:sp>
                <p:nvSpPr>
                  <p:cNvPr id="149" name="Oval 148">
                    <a:extLst>
                      <a:ext uri="{FF2B5EF4-FFF2-40B4-BE49-F238E27FC236}">
                        <a16:creationId xmlns:a16="http://schemas.microsoft.com/office/drawing/2014/main" id="{E834EB5C-FA7B-A578-8636-F6A5769F6C3D}"/>
                      </a:ext>
                    </a:extLst>
                  </p:cNvPr>
                  <p:cNvSpPr/>
                  <p:nvPr/>
                </p:nvSpPr>
                <p:spPr>
                  <a:xfrm>
                    <a:off x="5062091" y="5127246"/>
                    <a:ext cx="45719" cy="596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2" name="Straight Connector 141">
                  <a:extLst>
                    <a:ext uri="{FF2B5EF4-FFF2-40B4-BE49-F238E27FC236}">
                      <a16:creationId xmlns:a16="http://schemas.microsoft.com/office/drawing/2014/main" id="{B1240F3D-02B4-C496-4B89-AF56A3966171}"/>
                    </a:ext>
                  </a:extLst>
                </p:cNvPr>
                <p:cNvCxnSpPr>
                  <a:cxnSpLocks/>
                  <a:stCxn id="132" idx="3"/>
                  <a:endCxn id="131" idx="0"/>
                </p:cNvCxnSpPr>
                <p:nvPr/>
              </p:nvCxnSpPr>
              <p:spPr>
                <a:xfrm flipV="1">
                  <a:off x="4934968" y="3730892"/>
                  <a:ext cx="0" cy="631805"/>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a:extLst>
                    <a:ext uri="{FF2B5EF4-FFF2-40B4-BE49-F238E27FC236}">
                      <a16:creationId xmlns:a16="http://schemas.microsoft.com/office/drawing/2014/main" id="{C836DCDF-170B-89A2-AA11-CCDDFE7B6C7F}"/>
                    </a:ext>
                  </a:extLst>
                </p:cNvPr>
                <p:cNvCxnSpPr>
                  <a:cxnSpLocks/>
                  <a:endCxn id="147" idx="0"/>
                </p:cNvCxnSpPr>
                <p:nvPr/>
              </p:nvCxnSpPr>
              <p:spPr>
                <a:xfrm flipH="1">
                  <a:off x="5347956" y="4160889"/>
                  <a:ext cx="222207" cy="0"/>
                </a:xfrm>
                <a:prstGeom prst="line">
                  <a:avLst/>
                </a:prstGeom>
              </p:spPr>
              <p:style>
                <a:lnRef idx="2">
                  <a:schemeClr val="dk1"/>
                </a:lnRef>
                <a:fillRef idx="0">
                  <a:schemeClr val="dk1"/>
                </a:fillRef>
                <a:effectRef idx="1">
                  <a:schemeClr val="dk1"/>
                </a:effectRef>
                <a:fontRef idx="minor">
                  <a:schemeClr val="tx1"/>
                </a:fontRef>
              </p:style>
            </p:cxnSp>
            <p:cxnSp>
              <p:nvCxnSpPr>
                <p:cNvPr id="144" name="Straight Connector 143">
                  <a:extLst>
                    <a:ext uri="{FF2B5EF4-FFF2-40B4-BE49-F238E27FC236}">
                      <a16:creationId xmlns:a16="http://schemas.microsoft.com/office/drawing/2014/main" id="{870B7851-19CD-77B2-504A-2CFA1D267DD8}"/>
                    </a:ext>
                  </a:extLst>
                </p:cNvPr>
                <p:cNvCxnSpPr>
                  <a:cxnSpLocks/>
                  <a:stCxn id="156" idx="0"/>
                </p:cNvCxnSpPr>
                <p:nvPr/>
              </p:nvCxnSpPr>
              <p:spPr>
                <a:xfrm flipV="1">
                  <a:off x="5355199" y="4928705"/>
                  <a:ext cx="214964" cy="2106"/>
                </a:xfrm>
                <a:prstGeom prst="line">
                  <a:avLst/>
                </a:prstGeom>
              </p:spPr>
              <p:style>
                <a:lnRef idx="2">
                  <a:schemeClr val="dk1"/>
                </a:lnRef>
                <a:fillRef idx="0">
                  <a:schemeClr val="dk1"/>
                </a:fillRef>
                <a:effectRef idx="1">
                  <a:schemeClr val="dk1"/>
                </a:effectRef>
                <a:fontRef idx="minor">
                  <a:schemeClr val="tx1"/>
                </a:fontRef>
              </p:style>
            </p:cxnSp>
            <p:cxnSp>
              <p:nvCxnSpPr>
                <p:cNvPr id="145" name="Straight Connector 144">
                  <a:extLst>
                    <a:ext uri="{FF2B5EF4-FFF2-40B4-BE49-F238E27FC236}">
                      <a16:creationId xmlns:a16="http://schemas.microsoft.com/office/drawing/2014/main" id="{3207F36A-F083-9C8C-B05E-D7EE064E6BBC}"/>
                    </a:ext>
                  </a:extLst>
                </p:cNvPr>
                <p:cNvCxnSpPr>
                  <a:cxnSpLocks/>
                  <a:endCxn id="153" idx="0"/>
                </p:cNvCxnSpPr>
                <p:nvPr/>
              </p:nvCxnSpPr>
              <p:spPr>
                <a:xfrm flipH="1">
                  <a:off x="5355199" y="5682561"/>
                  <a:ext cx="214964" cy="0"/>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a:extLst>
                    <a:ext uri="{FF2B5EF4-FFF2-40B4-BE49-F238E27FC236}">
                      <a16:creationId xmlns:a16="http://schemas.microsoft.com/office/drawing/2014/main" id="{E26F6E2B-2355-97C0-FC83-D5472BC1069F}"/>
                    </a:ext>
                  </a:extLst>
                </p:cNvPr>
                <p:cNvCxnSpPr>
                  <a:cxnSpLocks/>
                  <a:endCxn id="150" idx="0"/>
                </p:cNvCxnSpPr>
                <p:nvPr/>
              </p:nvCxnSpPr>
              <p:spPr>
                <a:xfrm flipH="1" flipV="1">
                  <a:off x="5347956" y="6426255"/>
                  <a:ext cx="222207" cy="10162"/>
                </a:xfrm>
                <a:prstGeom prst="line">
                  <a:avLst/>
                </a:prstGeom>
              </p:spPr>
              <p:style>
                <a:lnRef idx="2">
                  <a:schemeClr val="dk1"/>
                </a:lnRef>
                <a:fillRef idx="0">
                  <a:schemeClr val="dk1"/>
                </a:fillRef>
                <a:effectRef idx="1">
                  <a:schemeClr val="dk1"/>
                </a:effectRef>
                <a:fontRef idx="minor">
                  <a:schemeClr val="tx1"/>
                </a:fontRef>
              </p:style>
            </p:cxnSp>
          </p:grpSp>
          <p:grpSp>
            <p:nvGrpSpPr>
              <p:cNvPr id="193" name="Group 192">
                <a:extLst>
                  <a:ext uri="{FF2B5EF4-FFF2-40B4-BE49-F238E27FC236}">
                    <a16:creationId xmlns:a16="http://schemas.microsoft.com/office/drawing/2014/main" id="{BD36F328-1818-FCD7-24F9-3F785CF92C3A}"/>
                  </a:ext>
                </a:extLst>
              </p:cNvPr>
              <p:cNvGrpSpPr/>
              <p:nvPr/>
            </p:nvGrpSpPr>
            <p:grpSpPr>
              <a:xfrm>
                <a:off x="2821836" y="3051764"/>
                <a:ext cx="1363384" cy="753856"/>
                <a:chOff x="1195969" y="2339706"/>
                <a:chExt cx="1363384" cy="753856"/>
              </a:xfrm>
            </p:grpSpPr>
            <p:sp>
              <p:nvSpPr>
                <p:cNvPr id="191" name="TextBox 190">
                  <a:extLst>
                    <a:ext uri="{FF2B5EF4-FFF2-40B4-BE49-F238E27FC236}">
                      <a16:creationId xmlns:a16="http://schemas.microsoft.com/office/drawing/2014/main" id="{11ACCEC1-4A85-085E-9C56-C711151126E7}"/>
                    </a:ext>
                  </a:extLst>
                </p:cNvPr>
                <p:cNvSpPr txBox="1"/>
                <p:nvPr/>
              </p:nvSpPr>
              <p:spPr>
                <a:xfrm>
                  <a:off x="1570534" y="2609211"/>
                  <a:ext cx="614254" cy="369332"/>
                </a:xfrm>
                <a:prstGeom prst="rect">
                  <a:avLst/>
                </a:prstGeom>
                <a:noFill/>
              </p:spPr>
              <p:txBody>
                <a:bodyPr wrap="square" rtlCol="0">
                  <a:spAutoFit/>
                </a:bodyPr>
                <a:lstStyle/>
                <a:p>
                  <a:r>
                    <a:rPr lang="en-US" dirty="0"/>
                    <a:t>PLL</a:t>
                  </a:r>
                </a:p>
              </p:txBody>
            </p:sp>
            <p:sp>
              <p:nvSpPr>
                <p:cNvPr id="192" name="Rectangle 191">
                  <a:extLst>
                    <a:ext uri="{FF2B5EF4-FFF2-40B4-BE49-F238E27FC236}">
                      <a16:creationId xmlns:a16="http://schemas.microsoft.com/office/drawing/2014/main" id="{4E05D662-F11A-349B-1E9E-4397EFAF8EC4}"/>
                    </a:ext>
                  </a:extLst>
                </p:cNvPr>
                <p:cNvSpPr/>
                <p:nvPr/>
              </p:nvSpPr>
              <p:spPr>
                <a:xfrm>
                  <a:off x="1195969" y="2339706"/>
                  <a:ext cx="1363384" cy="7538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4" name="Straight Connector 193">
                <a:extLst>
                  <a:ext uri="{FF2B5EF4-FFF2-40B4-BE49-F238E27FC236}">
                    <a16:creationId xmlns:a16="http://schemas.microsoft.com/office/drawing/2014/main" id="{B280CE3A-CB29-C69B-FED8-925CFFCDD4C6}"/>
                  </a:ext>
                </a:extLst>
              </p:cNvPr>
              <p:cNvCxnSpPr>
                <a:cxnSpLocks/>
                <a:stCxn id="192" idx="3"/>
                <a:endCxn id="59" idx="3"/>
              </p:cNvCxnSpPr>
              <p:nvPr/>
            </p:nvCxnSpPr>
            <p:spPr>
              <a:xfrm flipV="1">
                <a:off x="4185220" y="3417882"/>
                <a:ext cx="749748" cy="10810"/>
              </a:xfrm>
              <a:prstGeom prst="line">
                <a:avLst/>
              </a:prstGeom>
            </p:spPr>
            <p:style>
              <a:lnRef idx="2">
                <a:schemeClr val="dk1"/>
              </a:lnRef>
              <a:fillRef idx="0">
                <a:schemeClr val="dk1"/>
              </a:fillRef>
              <a:effectRef idx="1">
                <a:schemeClr val="dk1"/>
              </a:effectRef>
              <a:fontRef idx="minor">
                <a:schemeClr val="tx1"/>
              </a:fontRef>
            </p:style>
          </p:cxnSp>
        </p:grpSp>
        <p:cxnSp>
          <p:nvCxnSpPr>
            <p:cNvPr id="201" name="Straight Connector 200">
              <a:extLst>
                <a:ext uri="{FF2B5EF4-FFF2-40B4-BE49-F238E27FC236}">
                  <a16:creationId xmlns:a16="http://schemas.microsoft.com/office/drawing/2014/main" id="{9F2D5C0F-6DFA-7C2F-2BD2-AE9704D5385C}"/>
                </a:ext>
              </a:extLst>
            </p:cNvPr>
            <p:cNvCxnSpPr>
              <a:cxnSpLocks/>
              <a:stCxn id="203" idx="2"/>
              <a:endCxn id="192" idx="3"/>
            </p:cNvCxnSpPr>
            <p:nvPr/>
          </p:nvCxnSpPr>
          <p:spPr>
            <a:xfrm>
              <a:off x="7543835" y="2552527"/>
              <a:ext cx="565285" cy="838490"/>
            </a:xfrm>
            <a:prstGeom prst="line">
              <a:avLst/>
            </a:prstGeom>
          </p:spPr>
          <p:style>
            <a:lnRef idx="2">
              <a:schemeClr val="accent1"/>
            </a:lnRef>
            <a:fillRef idx="0">
              <a:schemeClr val="accent1"/>
            </a:fillRef>
            <a:effectRef idx="1">
              <a:schemeClr val="accent1"/>
            </a:effectRef>
            <a:fontRef idx="minor">
              <a:schemeClr val="tx1"/>
            </a:fontRef>
          </p:style>
        </p:cxnSp>
        <p:sp>
          <p:nvSpPr>
            <p:cNvPr id="203" name="TextBox 202">
              <a:extLst>
                <a:ext uri="{FF2B5EF4-FFF2-40B4-BE49-F238E27FC236}">
                  <a16:creationId xmlns:a16="http://schemas.microsoft.com/office/drawing/2014/main" id="{46710355-043E-36F3-3B0B-B553E089E7A2}"/>
                </a:ext>
              </a:extLst>
            </p:cNvPr>
            <p:cNvSpPr txBox="1"/>
            <p:nvPr/>
          </p:nvSpPr>
          <p:spPr>
            <a:xfrm>
              <a:off x="6645973" y="1906196"/>
              <a:ext cx="1795723" cy="646331"/>
            </a:xfrm>
            <a:prstGeom prst="rect">
              <a:avLst/>
            </a:prstGeom>
            <a:noFill/>
          </p:spPr>
          <p:txBody>
            <a:bodyPr wrap="square" rtlCol="0">
              <a:spAutoFit/>
            </a:bodyPr>
            <a:lstStyle/>
            <a:p>
              <a:r>
                <a:rPr lang="en-US" dirty="0">
                  <a:solidFill>
                    <a:srgbClr val="0070C0"/>
                  </a:solidFill>
                </a:rPr>
                <a:t>Sampling Clock ~5.12 GHz</a:t>
              </a:r>
            </a:p>
          </p:txBody>
        </p:sp>
      </p:grpSp>
      <p:grpSp>
        <p:nvGrpSpPr>
          <p:cNvPr id="17" name="Group 16">
            <a:extLst>
              <a:ext uri="{FF2B5EF4-FFF2-40B4-BE49-F238E27FC236}">
                <a16:creationId xmlns:a16="http://schemas.microsoft.com/office/drawing/2014/main" id="{2AC30195-9FFF-B7D4-C1E7-578D2EB36424}"/>
              </a:ext>
            </a:extLst>
          </p:cNvPr>
          <p:cNvGrpSpPr/>
          <p:nvPr/>
        </p:nvGrpSpPr>
        <p:grpSpPr>
          <a:xfrm>
            <a:off x="1174084" y="2868884"/>
            <a:ext cx="5914716" cy="3123035"/>
            <a:chOff x="767436" y="3800866"/>
            <a:chExt cx="5332875" cy="2988343"/>
          </a:xfrm>
        </p:grpSpPr>
        <p:sp>
          <p:nvSpPr>
            <p:cNvPr id="2" name="Isosceles Triangle 1">
              <a:extLst>
                <a:ext uri="{FF2B5EF4-FFF2-40B4-BE49-F238E27FC236}">
                  <a16:creationId xmlns:a16="http://schemas.microsoft.com/office/drawing/2014/main" id="{D12315F3-5863-76E3-C64B-EBA13BCD5A18}"/>
                </a:ext>
              </a:extLst>
            </p:cNvPr>
            <p:cNvSpPr/>
            <p:nvPr/>
          </p:nvSpPr>
          <p:spPr>
            <a:xfrm rot="16200000" flipV="1">
              <a:off x="843545" y="4807479"/>
              <a:ext cx="748220" cy="900437"/>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quals 2">
              <a:extLst>
                <a:ext uri="{FF2B5EF4-FFF2-40B4-BE49-F238E27FC236}">
                  <a16:creationId xmlns:a16="http://schemas.microsoft.com/office/drawing/2014/main" id="{A7E24906-4944-7514-297E-04A73C558124}"/>
                </a:ext>
              </a:extLst>
            </p:cNvPr>
            <p:cNvSpPr/>
            <p:nvPr/>
          </p:nvSpPr>
          <p:spPr>
            <a:xfrm>
              <a:off x="1946744" y="5061197"/>
              <a:ext cx="474651" cy="413521"/>
            </a:xfrm>
            <a:prstGeom prst="mathEqual">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Buffer schematic diagram. | Download Scientific Diagram">
              <a:extLst>
                <a:ext uri="{FF2B5EF4-FFF2-40B4-BE49-F238E27FC236}">
                  <a16:creationId xmlns:a16="http://schemas.microsoft.com/office/drawing/2014/main" id="{F26DC273-BD42-6D7F-2A85-355AD03F5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77" y="3800866"/>
              <a:ext cx="3571434" cy="298834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6B596C2E-B0F5-57A1-6046-D80F637FEBD4}"/>
              </a:ext>
            </a:extLst>
          </p:cNvPr>
          <p:cNvSpPr txBox="1"/>
          <p:nvPr/>
        </p:nvSpPr>
        <p:spPr>
          <a:xfrm>
            <a:off x="691038" y="5859709"/>
            <a:ext cx="7300148" cy="954107"/>
          </a:xfrm>
          <a:prstGeom prst="rect">
            <a:avLst/>
          </a:prstGeom>
          <a:noFill/>
        </p:spPr>
        <p:txBody>
          <a:bodyPr wrap="square" rtlCol="0">
            <a:spAutoFit/>
          </a:bodyPr>
          <a:lstStyle/>
          <a:p>
            <a:pPr algn="ctr"/>
            <a:r>
              <a:rPr lang="en-US" sz="2800" dirty="0">
                <a:solidFill>
                  <a:srgbClr val="00B050"/>
                </a:solidFill>
              </a:rPr>
              <a:t>Multi-stage buffering required to drive 5.12 GHz clock across 8 channels</a:t>
            </a:r>
          </a:p>
        </p:txBody>
      </p:sp>
      <p:sp>
        <p:nvSpPr>
          <p:cNvPr id="22" name="Slide Number Placeholder 21">
            <a:extLst>
              <a:ext uri="{FF2B5EF4-FFF2-40B4-BE49-F238E27FC236}">
                <a16:creationId xmlns:a16="http://schemas.microsoft.com/office/drawing/2014/main" id="{D705DC2C-D095-7CF2-3A5D-169F0E12FAE3}"/>
              </a:ext>
            </a:extLst>
          </p:cNvPr>
          <p:cNvSpPr>
            <a:spLocks noGrp="1"/>
          </p:cNvSpPr>
          <p:nvPr>
            <p:ph type="sldNum" sz="quarter" idx="12"/>
          </p:nvPr>
        </p:nvSpPr>
        <p:spPr/>
        <p:txBody>
          <a:bodyPr/>
          <a:lstStyle/>
          <a:p>
            <a:fld id="{60B2883B-C040-4C2B-B427-B2FAF2BE559C}" type="slidenum">
              <a:rPr lang="en-US" smtClean="0"/>
              <a:t>35</a:t>
            </a:fld>
            <a:endParaRPr lang="en-US"/>
          </a:p>
        </p:txBody>
      </p:sp>
    </p:spTree>
    <p:extLst>
      <p:ext uri="{BB962C8B-B14F-4D97-AF65-F5344CB8AC3E}">
        <p14:creationId xmlns:p14="http://schemas.microsoft.com/office/powerpoint/2010/main" val="1506306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8E66-9D73-8C8D-DEA6-E8D9DBB0DC65}"/>
              </a:ext>
            </a:extLst>
          </p:cNvPr>
          <p:cNvSpPr>
            <a:spLocks noGrp="1"/>
          </p:cNvSpPr>
          <p:nvPr>
            <p:ph type="title"/>
          </p:nvPr>
        </p:nvSpPr>
        <p:spPr>
          <a:xfrm>
            <a:off x="838200" y="33632"/>
            <a:ext cx="10515600" cy="666302"/>
          </a:xfrm>
        </p:spPr>
        <p:txBody>
          <a:bodyPr>
            <a:normAutofit fontScale="90000"/>
          </a:bodyPr>
          <a:lstStyle/>
          <a:p>
            <a:pPr algn="ctr"/>
            <a:r>
              <a:rPr lang="en-US" b="1" dirty="0"/>
              <a:t>Architecture: Fast and Slow SCAs</a:t>
            </a:r>
          </a:p>
        </p:txBody>
      </p:sp>
      <p:sp>
        <p:nvSpPr>
          <p:cNvPr id="3" name="Content Placeholder 2">
            <a:extLst>
              <a:ext uri="{FF2B5EF4-FFF2-40B4-BE49-F238E27FC236}">
                <a16:creationId xmlns:a16="http://schemas.microsoft.com/office/drawing/2014/main" id="{776A7971-B367-CD10-DFD7-88B24B68053A}"/>
              </a:ext>
            </a:extLst>
          </p:cNvPr>
          <p:cNvSpPr>
            <a:spLocks noGrp="1"/>
          </p:cNvSpPr>
          <p:nvPr>
            <p:ph idx="1"/>
          </p:nvPr>
        </p:nvSpPr>
        <p:spPr>
          <a:xfrm>
            <a:off x="7181355" y="2084163"/>
            <a:ext cx="4221480" cy="2210516"/>
          </a:xfrm>
        </p:spPr>
        <p:txBody>
          <a:bodyPr>
            <a:normAutofit/>
          </a:bodyPr>
          <a:lstStyle/>
          <a:p>
            <a:pPr marL="0" indent="0">
              <a:buNone/>
            </a:pPr>
            <a:r>
              <a:rPr lang="en-US" sz="2400" b="1" dirty="0">
                <a:solidFill>
                  <a:schemeClr val="tx2">
                    <a:lumMod val="50000"/>
                    <a:lumOff val="50000"/>
                  </a:schemeClr>
                </a:solidFill>
              </a:rPr>
              <a:t>Fast Banks x4:</a:t>
            </a:r>
          </a:p>
          <a:p>
            <a:pPr lvl="1"/>
            <a:r>
              <a:rPr lang="en-US" sz="2000" dirty="0"/>
              <a:t>64 samples each</a:t>
            </a:r>
          </a:p>
          <a:p>
            <a:pPr lvl="1"/>
            <a:r>
              <a:rPr lang="en-US" sz="2000" dirty="0"/>
              <a:t>1.6 ns Buffer length</a:t>
            </a:r>
          </a:p>
          <a:p>
            <a:pPr lvl="1"/>
            <a:r>
              <a:rPr lang="en-US" sz="2000" dirty="0"/>
              <a:t>Can be configured to run sequentially</a:t>
            </a:r>
          </a:p>
        </p:txBody>
      </p:sp>
      <p:graphicFrame>
        <p:nvGraphicFramePr>
          <p:cNvPr id="4" name="내용 개체 틀 11">
            <a:extLst>
              <a:ext uri="{FF2B5EF4-FFF2-40B4-BE49-F238E27FC236}">
                <a16:creationId xmlns:a16="http://schemas.microsoft.com/office/drawing/2014/main" id="{B85724FF-1744-398A-8922-22D41881ADE6}"/>
              </a:ext>
            </a:extLst>
          </p:cNvPr>
          <p:cNvGraphicFramePr>
            <a:graphicFrameLocks/>
          </p:cNvGraphicFramePr>
          <p:nvPr/>
        </p:nvGraphicFramePr>
        <p:xfrm>
          <a:off x="545592" y="1334729"/>
          <a:ext cx="6233160" cy="2094271"/>
        </p:xfrm>
        <a:graphic>
          <a:graphicData uri="http://schemas.openxmlformats.org/drawingml/2006/chart">
            <c:chart xmlns:c="http://schemas.openxmlformats.org/drawingml/2006/chart" xmlns:r="http://schemas.openxmlformats.org/officeDocument/2006/relationships" r:id="rId3"/>
          </a:graphicData>
        </a:graphic>
      </p:graphicFrame>
      <p:pic>
        <p:nvPicPr>
          <p:cNvPr id="5" name="그림 10">
            <a:extLst>
              <a:ext uri="{FF2B5EF4-FFF2-40B4-BE49-F238E27FC236}">
                <a16:creationId xmlns:a16="http://schemas.microsoft.com/office/drawing/2014/main" id="{6AE54933-10A3-B364-DB1E-D4080F1783ED}"/>
              </a:ext>
            </a:extLst>
          </p:cNvPr>
          <p:cNvPicPr>
            <a:picLocks noChangeAspect="1"/>
          </p:cNvPicPr>
          <p:nvPr/>
        </p:nvPicPr>
        <p:blipFill rotWithShape="1">
          <a:blip r:embed="rId4"/>
          <a:srcRect r="8947"/>
          <a:stretch/>
        </p:blipFill>
        <p:spPr>
          <a:xfrm>
            <a:off x="1030731" y="3926426"/>
            <a:ext cx="4005147" cy="670560"/>
          </a:xfrm>
          <a:prstGeom prst="rect">
            <a:avLst/>
          </a:prstGeom>
        </p:spPr>
      </p:pic>
      <p:sp>
        <p:nvSpPr>
          <p:cNvPr id="6" name="직사각형 14">
            <a:extLst>
              <a:ext uri="{FF2B5EF4-FFF2-40B4-BE49-F238E27FC236}">
                <a16:creationId xmlns:a16="http://schemas.microsoft.com/office/drawing/2014/main" id="{D6C280A0-D2CC-E892-1327-869324970E54}"/>
              </a:ext>
            </a:extLst>
          </p:cNvPr>
          <p:cNvSpPr/>
          <p:nvPr/>
        </p:nvSpPr>
        <p:spPr>
          <a:xfrm>
            <a:off x="2239355" y="3946765"/>
            <a:ext cx="126892" cy="3130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15">
            <a:extLst>
              <a:ext uri="{FF2B5EF4-FFF2-40B4-BE49-F238E27FC236}">
                <a16:creationId xmlns:a16="http://schemas.microsoft.com/office/drawing/2014/main" id="{F770B73D-4652-668A-3874-CB692FC88440}"/>
              </a:ext>
            </a:extLst>
          </p:cNvPr>
          <p:cNvSpPr/>
          <p:nvPr/>
        </p:nvSpPr>
        <p:spPr>
          <a:xfrm>
            <a:off x="3564404" y="4269324"/>
            <a:ext cx="128213" cy="3130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0234C4F9-A0F1-2E52-59DC-AFCB0C5C8EBA}"/>
              </a:ext>
            </a:extLst>
          </p:cNvPr>
          <p:cNvSpPr txBox="1"/>
          <p:nvPr/>
        </p:nvSpPr>
        <p:spPr>
          <a:xfrm>
            <a:off x="650367" y="3975340"/>
            <a:ext cx="227965" cy="276999"/>
          </a:xfrm>
          <a:prstGeom prst="rect">
            <a:avLst/>
          </a:prstGeom>
          <a:noFill/>
        </p:spPr>
        <p:txBody>
          <a:bodyPr wrap="square" rtlCol="0">
            <a:spAutoFit/>
          </a:bodyPr>
          <a:lstStyle/>
          <a:p>
            <a:r>
              <a:rPr lang="en-US" altLang="ko-KR" sz="1200" b="1"/>
              <a:t>A</a:t>
            </a:r>
            <a:endParaRPr lang="ko-KR" altLang="en-US" sz="1200" b="1"/>
          </a:p>
        </p:txBody>
      </p:sp>
      <p:sp>
        <p:nvSpPr>
          <p:cNvPr id="9" name="TextBox 8">
            <a:extLst>
              <a:ext uri="{FF2B5EF4-FFF2-40B4-BE49-F238E27FC236}">
                <a16:creationId xmlns:a16="http://schemas.microsoft.com/office/drawing/2014/main" id="{0F8FFAB5-7AC2-C362-6703-5E8E54BFBA6C}"/>
              </a:ext>
            </a:extLst>
          </p:cNvPr>
          <p:cNvSpPr txBox="1"/>
          <p:nvPr/>
        </p:nvSpPr>
        <p:spPr>
          <a:xfrm>
            <a:off x="650367" y="4297899"/>
            <a:ext cx="227965" cy="276999"/>
          </a:xfrm>
          <a:prstGeom prst="rect">
            <a:avLst/>
          </a:prstGeom>
          <a:noFill/>
        </p:spPr>
        <p:txBody>
          <a:bodyPr wrap="square" rtlCol="0">
            <a:spAutoFit/>
          </a:bodyPr>
          <a:lstStyle/>
          <a:p>
            <a:r>
              <a:rPr lang="en-US" altLang="ko-KR" sz="1200" b="1"/>
              <a:t>B</a:t>
            </a:r>
            <a:endParaRPr lang="ko-KR" altLang="en-US" sz="1200" b="1"/>
          </a:p>
        </p:txBody>
      </p:sp>
      <p:graphicFrame>
        <p:nvGraphicFramePr>
          <p:cNvPr id="10" name="내용 개체 틀 11">
            <a:extLst>
              <a:ext uri="{FF2B5EF4-FFF2-40B4-BE49-F238E27FC236}">
                <a16:creationId xmlns:a16="http://schemas.microsoft.com/office/drawing/2014/main" id="{70CDCEE3-E55C-E315-955F-AC5EA2693B62}"/>
              </a:ext>
            </a:extLst>
          </p:cNvPr>
          <p:cNvGraphicFramePr>
            <a:graphicFrameLocks/>
          </p:cNvGraphicFramePr>
          <p:nvPr/>
        </p:nvGraphicFramePr>
        <p:xfrm>
          <a:off x="545592" y="4650324"/>
          <a:ext cx="5693728" cy="2094271"/>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직선 화살표 연결선 21">
            <a:extLst>
              <a:ext uri="{FF2B5EF4-FFF2-40B4-BE49-F238E27FC236}">
                <a16:creationId xmlns:a16="http://schemas.microsoft.com/office/drawing/2014/main" id="{C97E5F58-EFAF-C2F9-C01E-16F7ED048CB8}"/>
              </a:ext>
            </a:extLst>
          </p:cNvPr>
          <p:cNvCxnSpPr>
            <a:cxnSpLocks/>
          </p:cNvCxnSpPr>
          <p:nvPr/>
        </p:nvCxnSpPr>
        <p:spPr>
          <a:xfrm>
            <a:off x="1952710" y="2334630"/>
            <a:ext cx="282699" cy="160501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CDCBEE6-0BF5-DBBD-6220-E61C446A8D08}"/>
              </a:ext>
            </a:extLst>
          </p:cNvPr>
          <p:cNvSpPr txBox="1"/>
          <p:nvPr/>
        </p:nvSpPr>
        <p:spPr>
          <a:xfrm>
            <a:off x="1115822" y="3458431"/>
            <a:ext cx="1299210" cy="461665"/>
          </a:xfrm>
          <a:prstGeom prst="rect">
            <a:avLst/>
          </a:prstGeom>
          <a:noFill/>
        </p:spPr>
        <p:txBody>
          <a:bodyPr wrap="square" rtlCol="0">
            <a:spAutoFit/>
          </a:bodyPr>
          <a:lstStyle/>
          <a:p>
            <a:r>
              <a:rPr lang="en-US" altLang="ko-KR" sz="1200">
                <a:solidFill>
                  <a:srgbClr val="00B050"/>
                </a:solidFill>
              </a:rPr>
              <a:t>Propagation delay ~800ps</a:t>
            </a:r>
            <a:endParaRPr lang="ko-KR" altLang="en-US" sz="1200">
              <a:solidFill>
                <a:srgbClr val="00B050"/>
              </a:solidFill>
            </a:endParaRPr>
          </a:p>
        </p:txBody>
      </p:sp>
      <p:sp>
        <p:nvSpPr>
          <p:cNvPr id="13" name="TextBox 12">
            <a:extLst>
              <a:ext uri="{FF2B5EF4-FFF2-40B4-BE49-F238E27FC236}">
                <a16:creationId xmlns:a16="http://schemas.microsoft.com/office/drawing/2014/main" id="{94F80ABB-C0AE-AA42-217C-5FC968F64E17}"/>
              </a:ext>
            </a:extLst>
          </p:cNvPr>
          <p:cNvSpPr txBox="1"/>
          <p:nvPr/>
        </p:nvSpPr>
        <p:spPr>
          <a:xfrm>
            <a:off x="1919097" y="4691539"/>
            <a:ext cx="1299210" cy="461665"/>
          </a:xfrm>
          <a:prstGeom prst="rect">
            <a:avLst/>
          </a:prstGeom>
          <a:noFill/>
        </p:spPr>
        <p:txBody>
          <a:bodyPr wrap="square" rtlCol="0">
            <a:spAutoFit/>
          </a:bodyPr>
          <a:lstStyle/>
          <a:p>
            <a:r>
              <a:rPr lang="en-US" altLang="ko-KR" sz="1200" dirty="0">
                <a:solidFill>
                  <a:srgbClr val="00B0F0"/>
                </a:solidFill>
              </a:rPr>
              <a:t>Hold delay ~800ps</a:t>
            </a:r>
            <a:endParaRPr lang="ko-KR" altLang="en-US" sz="1200" dirty="0">
              <a:solidFill>
                <a:srgbClr val="00B0F0"/>
              </a:solidFill>
            </a:endParaRPr>
          </a:p>
        </p:txBody>
      </p:sp>
      <p:cxnSp>
        <p:nvCxnSpPr>
          <p:cNvPr id="14" name="직선 연결선 27">
            <a:extLst>
              <a:ext uri="{FF2B5EF4-FFF2-40B4-BE49-F238E27FC236}">
                <a16:creationId xmlns:a16="http://schemas.microsoft.com/office/drawing/2014/main" id="{980F766F-E9F9-D5FE-804C-8F2C77B07E38}"/>
              </a:ext>
            </a:extLst>
          </p:cNvPr>
          <p:cNvCxnSpPr>
            <a:cxnSpLocks/>
          </p:cNvCxnSpPr>
          <p:nvPr/>
        </p:nvCxnSpPr>
        <p:spPr>
          <a:xfrm flipV="1">
            <a:off x="2780632" y="4605894"/>
            <a:ext cx="0" cy="13140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직선 화살표 연결선 30">
            <a:extLst>
              <a:ext uri="{FF2B5EF4-FFF2-40B4-BE49-F238E27FC236}">
                <a16:creationId xmlns:a16="http://schemas.microsoft.com/office/drawing/2014/main" id="{949F900C-F085-CAA4-7E25-676C79B68304}"/>
              </a:ext>
            </a:extLst>
          </p:cNvPr>
          <p:cNvCxnSpPr>
            <a:cxnSpLocks/>
          </p:cNvCxnSpPr>
          <p:nvPr/>
        </p:nvCxnSpPr>
        <p:spPr>
          <a:xfrm>
            <a:off x="2242530" y="4691539"/>
            <a:ext cx="533659"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33">
            <a:extLst>
              <a:ext uri="{FF2B5EF4-FFF2-40B4-BE49-F238E27FC236}">
                <a16:creationId xmlns:a16="http://schemas.microsoft.com/office/drawing/2014/main" id="{1B863060-F9CA-3643-62BD-1C04530374C5}"/>
              </a:ext>
            </a:extLst>
          </p:cNvPr>
          <p:cNvCxnSpPr>
            <a:cxnSpLocks/>
          </p:cNvCxnSpPr>
          <p:nvPr/>
        </p:nvCxnSpPr>
        <p:spPr>
          <a:xfrm>
            <a:off x="3186242" y="2403842"/>
            <a:ext cx="379501" cy="18525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연결선 35">
            <a:extLst>
              <a:ext uri="{FF2B5EF4-FFF2-40B4-BE49-F238E27FC236}">
                <a16:creationId xmlns:a16="http://schemas.microsoft.com/office/drawing/2014/main" id="{B3E063E6-3FC2-9CF7-C01B-64339162E3A0}"/>
              </a:ext>
            </a:extLst>
          </p:cNvPr>
          <p:cNvCxnSpPr>
            <a:cxnSpLocks/>
          </p:cNvCxnSpPr>
          <p:nvPr/>
        </p:nvCxnSpPr>
        <p:spPr>
          <a:xfrm flipV="1">
            <a:off x="4022242" y="4622715"/>
            <a:ext cx="0" cy="1314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직선 화살표 연결선 36">
            <a:extLst>
              <a:ext uri="{FF2B5EF4-FFF2-40B4-BE49-F238E27FC236}">
                <a16:creationId xmlns:a16="http://schemas.microsoft.com/office/drawing/2014/main" id="{E9AEA2EA-34A6-385A-8F46-4C567CF6F753}"/>
              </a:ext>
            </a:extLst>
          </p:cNvPr>
          <p:cNvCxnSpPr>
            <a:cxnSpLocks/>
          </p:cNvCxnSpPr>
          <p:nvPr/>
        </p:nvCxnSpPr>
        <p:spPr>
          <a:xfrm>
            <a:off x="3564404" y="4708360"/>
            <a:ext cx="45783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6F5851D-1F7A-D39B-736C-9192B984CDC7}"/>
              </a:ext>
            </a:extLst>
          </p:cNvPr>
          <p:cNvSpPr txBox="1"/>
          <p:nvPr/>
        </p:nvSpPr>
        <p:spPr>
          <a:xfrm>
            <a:off x="71574" y="4036141"/>
            <a:ext cx="799465" cy="461665"/>
          </a:xfrm>
          <a:prstGeom prst="rect">
            <a:avLst/>
          </a:prstGeom>
          <a:noFill/>
        </p:spPr>
        <p:txBody>
          <a:bodyPr wrap="square" rtlCol="0">
            <a:spAutoFit/>
          </a:bodyPr>
          <a:lstStyle/>
          <a:p>
            <a:r>
              <a:rPr lang="en-US" altLang="ko-KR" sz="1200" b="1" dirty="0"/>
              <a:t>10bit counter</a:t>
            </a:r>
            <a:endParaRPr lang="ko-KR" altLang="en-US" sz="1200" b="1" dirty="0"/>
          </a:p>
        </p:txBody>
      </p:sp>
      <p:sp>
        <p:nvSpPr>
          <p:cNvPr id="20" name="Content Placeholder 2">
            <a:extLst>
              <a:ext uri="{FF2B5EF4-FFF2-40B4-BE49-F238E27FC236}">
                <a16:creationId xmlns:a16="http://schemas.microsoft.com/office/drawing/2014/main" id="{D5340F0F-2848-6018-DA34-4FBB6E31603F}"/>
              </a:ext>
            </a:extLst>
          </p:cNvPr>
          <p:cNvSpPr txBox="1">
            <a:spLocks/>
          </p:cNvSpPr>
          <p:nvPr/>
        </p:nvSpPr>
        <p:spPr>
          <a:xfrm>
            <a:off x="7181355" y="3961488"/>
            <a:ext cx="4221480" cy="2210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2">
                    <a:lumMod val="50000"/>
                    <a:lumOff val="50000"/>
                  </a:schemeClr>
                </a:solidFill>
              </a:rPr>
              <a:t>Slow Bank:</a:t>
            </a:r>
          </a:p>
          <a:p>
            <a:pPr lvl="1"/>
            <a:r>
              <a:rPr lang="en-US" sz="2000" dirty="0"/>
              <a:t>Up to 1024 samples</a:t>
            </a:r>
          </a:p>
          <a:p>
            <a:pPr lvl="1"/>
            <a:r>
              <a:rPr lang="en-US" sz="2000" dirty="0"/>
              <a:t>204.8 ns Buffer length</a:t>
            </a:r>
          </a:p>
          <a:p>
            <a:pPr lvl="1"/>
            <a:r>
              <a:rPr lang="en-US" sz="2000" dirty="0"/>
              <a:t>Captures the entire signal. </a:t>
            </a:r>
          </a:p>
        </p:txBody>
      </p:sp>
      <p:sp>
        <p:nvSpPr>
          <p:cNvPr id="21" name="TextBox 20">
            <a:extLst>
              <a:ext uri="{FF2B5EF4-FFF2-40B4-BE49-F238E27FC236}">
                <a16:creationId xmlns:a16="http://schemas.microsoft.com/office/drawing/2014/main" id="{307FA74D-E3FB-06F1-571B-C86CE7CE58D5}"/>
              </a:ext>
            </a:extLst>
          </p:cNvPr>
          <p:cNvSpPr txBox="1"/>
          <p:nvPr/>
        </p:nvSpPr>
        <p:spPr>
          <a:xfrm>
            <a:off x="7132320" y="1286554"/>
            <a:ext cx="4799549" cy="830997"/>
          </a:xfrm>
          <a:prstGeom prst="rect">
            <a:avLst/>
          </a:prstGeom>
          <a:noFill/>
        </p:spPr>
        <p:txBody>
          <a:bodyPr wrap="square" rtlCol="0">
            <a:spAutoFit/>
          </a:bodyPr>
          <a:lstStyle/>
          <a:p>
            <a:r>
              <a:rPr lang="en-US" sz="2400" b="1" dirty="0"/>
              <a:t>A solution to the fast sampling and long analog buffer problem:</a:t>
            </a:r>
          </a:p>
        </p:txBody>
      </p:sp>
      <p:sp>
        <p:nvSpPr>
          <p:cNvPr id="22" name="TextBox 21">
            <a:extLst>
              <a:ext uri="{FF2B5EF4-FFF2-40B4-BE49-F238E27FC236}">
                <a16:creationId xmlns:a16="http://schemas.microsoft.com/office/drawing/2014/main" id="{EA9232C7-47C2-3212-ACE1-0A1A3136AAF6}"/>
              </a:ext>
            </a:extLst>
          </p:cNvPr>
          <p:cNvSpPr txBox="1"/>
          <p:nvPr/>
        </p:nvSpPr>
        <p:spPr>
          <a:xfrm>
            <a:off x="5110687" y="5919915"/>
            <a:ext cx="6388953" cy="584775"/>
          </a:xfrm>
          <a:prstGeom prst="rect">
            <a:avLst/>
          </a:prstGeom>
          <a:noFill/>
        </p:spPr>
        <p:txBody>
          <a:bodyPr wrap="square" rtlCol="0">
            <a:spAutoFit/>
          </a:bodyPr>
          <a:lstStyle/>
          <a:p>
            <a:r>
              <a:rPr lang="en-US" sz="1600" dirty="0"/>
              <a:t>Ref. [2] Jinseo Park,</a:t>
            </a:r>
            <a:r>
              <a:rPr lang="en-US" altLang="ko-KR" sz="1600" dirty="0">
                <a:solidFill>
                  <a:srgbClr val="222222"/>
                </a:solidFill>
                <a:latin typeface="Arial" panose="020B0604020202020204" pitchFamily="34" charset="0"/>
              </a:rPr>
              <a:t> Design of an 8 Channel 40 GS/sec 20 mW/Channel Waveform Sampling ASIC in 65 nm CMOS, </a:t>
            </a:r>
            <a:r>
              <a:rPr lang="en-US" altLang="ko-KR" sz="1600" i="1" dirty="0">
                <a:solidFill>
                  <a:srgbClr val="222222"/>
                </a:solidFill>
                <a:latin typeface="Arial" panose="020B0604020202020204" pitchFamily="34" charset="0"/>
              </a:rPr>
              <a:t>PM 2024</a:t>
            </a:r>
            <a:r>
              <a:rPr lang="en-US" sz="1600" dirty="0"/>
              <a:t> </a:t>
            </a:r>
          </a:p>
        </p:txBody>
      </p:sp>
      <p:sp>
        <p:nvSpPr>
          <p:cNvPr id="26" name="Slide Number Placeholder 25">
            <a:extLst>
              <a:ext uri="{FF2B5EF4-FFF2-40B4-BE49-F238E27FC236}">
                <a16:creationId xmlns:a16="http://schemas.microsoft.com/office/drawing/2014/main" id="{C304F657-1D63-597B-7F69-FB75006FA8BB}"/>
              </a:ext>
            </a:extLst>
          </p:cNvPr>
          <p:cNvSpPr>
            <a:spLocks noGrp="1"/>
          </p:cNvSpPr>
          <p:nvPr>
            <p:ph type="sldNum" sz="quarter" idx="12"/>
          </p:nvPr>
        </p:nvSpPr>
        <p:spPr/>
        <p:txBody>
          <a:bodyPr/>
          <a:lstStyle/>
          <a:p>
            <a:fld id="{60B2883B-C040-4C2B-B427-B2FAF2BE559C}" type="slidenum">
              <a:rPr lang="en-US" smtClean="0"/>
              <a:t>36</a:t>
            </a:fld>
            <a:endParaRPr lang="en-US"/>
          </a:p>
        </p:txBody>
      </p:sp>
    </p:spTree>
    <p:extLst>
      <p:ext uri="{BB962C8B-B14F-4D97-AF65-F5344CB8AC3E}">
        <p14:creationId xmlns:p14="http://schemas.microsoft.com/office/powerpoint/2010/main" val="1643669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E42D-7BB2-5A3E-A3CF-580BB4F3783F}"/>
              </a:ext>
            </a:extLst>
          </p:cNvPr>
          <p:cNvSpPr>
            <a:spLocks noGrp="1"/>
          </p:cNvSpPr>
          <p:nvPr>
            <p:ph type="title"/>
          </p:nvPr>
        </p:nvSpPr>
        <p:spPr>
          <a:xfrm>
            <a:off x="838200" y="37019"/>
            <a:ext cx="10515600" cy="819930"/>
          </a:xfrm>
        </p:spPr>
        <p:txBody>
          <a:bodyPr/>
          <a:lstStyle/>
          <a:p>
            <a:pPr algn="ctr"/>
            <a:r>
              <a:rPr lang="en-US" b="1" dirty="0"/>
              <a:t>Controlling the Switches: Clock Signal</a:t>
            </a:r>
          </a:p>
        </p:txBody>
      </p:sp>
      <p:sp>
        <p:nvSpPr>
          <p:cNvPr id="4" name="TextBox 3">
            <a:extLst>
              <a:ext uri="{FF2B5EF4-FFF2-40B4-BE49-F238E27FC236}">
                <a16:creationId xmlns:a16="http://schemas.microsoft.com/office/drawing/2014/main" id="{0D9AA05D-523E-983C-039D-EA1DE9B18442}"/>
              </a:ext>
            </a:extLst>
          </p:cNvPr>
          <p:cNvSpPr txBox="1"/>
          <p:nvPr/>
        </p:nvSpPr>
        <p:spPr>
          <a:xfrm>
            <a:off x="552449" y="957679"/>
            <a:ext cx="6838026" cy="369332"/>
          </a:xfrm>
          <a:prstGeom prst="rect">
            <a:avLst/>
          </a:prstGeom>
          <a:noFill/>
        </p:spPr>
        <p:txBody>
          <a:bodyPr wrap="none" rtlCol="0">
            <a:spAutoFit/>
          </a:bodyPr>
          <a:lstStyle/>
          <a:p>
            <a:r>
              <a:rPr lang="en-US" dirty="0"/>
              <a:t>Clocks in electronics are just square waves with a known frequency:</a:t>
            </a:r>
          </a:p>
        </p:txBody>
      </p:sp>
      <p:pic>
        <p:nvPicPr>
          <p:cNvPr id="6" name="Picture 5">
            <a:extLst>
              <a:ext uri="{FF2B5EF4-FFF2-40B4-BE49-F238E27FC236}">
                <a16:creationId xmlns:a16="http://schemas.microsoft.com/office/drawing/2014/main" id="{79BE2BF8-F169-D438-229F-FEB80AA956EF}"/>
              </a:ext>
            </a:extLst>
          </p:cNvPr>
          <p:cNvPicPr>
            <a:picLocks noChangeAspect="1"/>
          </p:cNvPicPr>
          <p:nvPr/>
        </p:nvPicPr>
        <p:blipFill>
          <a:blip r:embed="rId2"/>
          <a:stretch>
            <a:fillRect/>
          </a:stretch>
        </p:blipFill>
        <p:spPr>
          <a:xfrm>
            <a:off x="2076449" y="1273214"/>
            <a:ext cx="5966994" cy="1949587"/>
          </a:xfrm>
          <a:prstGeom prst="rect">
            <a:avLst/>
          </a:prstGeom>
        </p:spPr>
      </p:pic>
      <p:cxnSp>
        <p:nvCxnSpPr>
          <p:cNvPr id="8" name="Straight Connector 7">
            <a:extLst>
              <a:ext uri="{FF2B5EF4-FFF2-40B4-BE49-F238E27FC236}">
                <a16:creationId xmlns:a16="http://schemas.microsoft.com/office/drawing/2014/main" id="{DCB13029-ABD0-127C-D9A2-91921D52842F}"/>
              </a:ext>
            </a:extLst>
          </p:cNvPr>
          <p:cNvCxnSpPr/>
          <p:nvPr/>
        </p:nvCxnSpPr>
        <p:spPr>
          <a:xfrm>
            <a:off x="2076449" y="1604010"/>
            <a:ext cx="5684520"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EC800D3A-5028-8A00-90AD-39FDC26517F2}"/>
              </a:ext>
            </a:extLst>
          </p:cNvPr>
          <p:cNvCxnSpPr/>
          <p:nvPr/>
        </p:nvCxnSpPr>
        <p:spPr>
          <a:xfrm>
            <a:off x="2076449" y="2846070"/>
            <a:ext cx="5684520"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5DC4BCD8-13F2-66E8-6FAB-BD520089FF76}"/>
              </a:ext>
            </a:extLst>
          </p:cNvPr>
          <p:cNvCxnSpPr/>
          <p:nvPr/>
        </p:nvCxnSpPr>
        <p:spPr>
          <a:xfrm>
            <a:off x="2076449" y="2183130"/>
            <a:ext cx="5684520" cy="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0F6DE9F0-9710-7FFC-36B0-8C04C97A0375}"/>
              </a:ext>
            </a:extLst>
          </p:cNvPr>
          <p:cNvSpPr txBox="1"/>
          <p:nvPr/>
        </p:nvSpPr>
        <p:spPr>
          <a:xfrm>
            <a:off x="7832661" y="1481950"/>
            <a:ext cx="704039" cy="307777"/>
          </a:xfrm>
          <a:prstGeom prst="rect">
            <a:avLst/>
          </a:prstGeom>
          <a:noFill/>
        </p:spPr>
        <p:txBody>
          <a:bodyPr wrap="none" rtlCol="0">
            <a:spAutoFit/>
          </a:bodyPr>
          <a:lstStyle/>
          <a:p>
            <a:r>
              <a:rPr lang="en-US" sz="1400" dirty="0"/>
              <a:t>“High”</a:t>
            </a:r>
          </a:p>
        </p:txBody>
      </p:sp>
      <p:sp>
        <p:nvSpPr>
          <p:cNvPr id="12" name="TextBox 11">
            <a:extLst>
              <a:ext uri="{FF2B5EF4-FFF2-40B4-BE49-F238E27FC236}">
                <a16:creationId xmlns:a16="http://schemas.microsoft.com/office/drawing/2014/main" id="{250051A3-6872-16A6-1946-BA294CB5720F}"/>
              </a:ext>
            </a:extLst>
          </p:cNvPr>
          <p:cNvSpPr txBox="1"/>
          <p:nvPr/>
        </p:nvSpPr>
        <p:spPr>
          <a:xfrm>
            <a:off x="7832660" y="2692181"/>
            <a:ext cx="668324" cy="307777"/>
          </a:xfrm>
          <a:prstGeom prst="rect">
            <a:avLst/>
          </a:prstGeom>
          <a:noFill/>
        </p:spPr>
        <p:txBody>
          <a:bodyPr wrap="none" rtlCol="0">
            <a:spAutoFit/>
          </a:bodyPr>
          <a:lstStyle/>
          <a:p>
            <a:r>
              <a:rPr lang="en-US" sz="1400" dirty="0"/>
              <a:t>“Low”</a:t>
            </a:r>
          </a:p>
        </p:txBody>
      </p:sp>
      <p:sp>
        <p:nvSpPr>
          <p:cNvPr id="13" name="TextBox 12">
            <a:extLst>
              <a:ext uri="{FF2B5EF4-FFF2-40B4-BE49-F238E27FC236}">
                <a16:creationId xmlns:a16="http://schemas.microsoft.com/office/drawing/2014/main" id="{A6A4066D-6FD9-A8F8-6AA8-A4043CC73346}"/>
              </a:ext>
            </a:extLst>
          </p:cNvPr>
          <p:cNvSpPr txBox="1"/>
          <p:nvPr/>
        </p:nvSpPr>
        <p:spPr>
          <a:xfrm>
            <a:off x="7838615" y="2029241"/>
            <a:ext cx="954877" cy="307777"/>
          </a:xfrm>
          <a:prstGeom prst="rect">
            <a:avLst/>
          </a:prstGeom>
          <a:noFill/>
        </p:spPr>
        <p:txBody>
          <a:bodyPr wrap="none" rtlCol="0">
            <a:spAutoFit/>
          </a:bodyPr>
          <a:lstStyle/>
          <a:p>
            <a:r>
              <a:rPr lang="en-US" sz="1400" dirty="0"/>
              <a:t>Threshold</a:t>
            </a:r>
          </a:p>
        </p:txBody>
      </p:sp>
      <p:pic>
        <p:nvPicPr>
          <p:cNvPr id="3074" name="Picture 2" descr="What is an oscillator? - Uhrinstinkt Magazine">
            <a:extLst>
              <a:ext uri="{FF2B5EF4-FFF2-40B4-BE49-F238E27FC236}">
                <a16:creationId xmlns:a16="http://schemas.microsoft.com/office/drawing/2014/main" id="{66DBA3B5-EA8F-5085-B14F-9ED2E925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33" y="3996967"/>
            <a:ext cx="1871981" cy="15098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BDAF28-98D9-FB47-D32D-EEE9B859B67A}"/>
              </a:ext>
            </a:extLst>
          </p:cNvPr>
          <p:cNvSpPr txBox="1"/>
          <p:nvPr/>
        </p:nvSpPr>
        <p:spPr>
          <a:xfrm>
            <a:off x="66302" y="3191169"/>
            <a:ext cx="4522469" cy="646331"/>
          </a:xfrm>
          <a:prstGeom prst="rect">
            <a:avLst/>
          </a:prstGeom>
          <a:noFill/>
        </p:spPr>
        <p:txBody>
          <a:bodyPr wrap="square" rtlCol="0">
            <a:spAutoFit/>
          </a:bodyPr>
          <a:lstStyle/>
          <a:p>
            <a:r>
              <a:rPr lang="en-US" dirty="0"/>
              <a:t>Crystal Oscillators are extremely precise but cannot reach GHz frequencies.</a:t>
            </a:r>
          </a:p>
        </p:txBody>
      </p:sp>
      <p:sp>
        <p:nvSpPr>
          <p:cNvPr id="16" name="TextBox 15">
            <a:extLst>
              <a:ext uri="{FF2B5EF4-FFF2-40B4-BE49-F238E27FC236}">
                <a16:creationId xmlns:a16="http://schemas.microsoft.com/office/drawing/2014/main" id="{10E2C7DD-A8D7-DE3B-D12F-0C81D65865E6}"/>
              </a:ext>
            </a:extLst>
          </p:cNvPr>
          <p:cNvSpPr txBox="1"/>
          <p:nvPr/>
        </p:nvSpPr>
        <p:spPr>
          <a:xfrm>
            <a:off x="5298575" y="3142696"/>
            <a:ext cx="5736494" cy="646331"/>
          </a:xfrm>
          <a:prstGeom prst="rect">
            <a:avLst/>
          </a:prstGeom>
          <a:noFill/>
        </p:spPr>
        <p:txBody>
          <a:bodyPr wrap="square" rtlCol="0">
            <a:spAutoFit/>
          </a:bodyPr>
          <a:lstStyle/>
          <a:p>
            <a:pPr algn="ctr"/>
            <a:r>
              <a:rPr lang="en-US" dirty="0"/>
              <a:t>RLC Circuits can be arranged to oscillate if they meet the Barkhausen Criteria:</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6AD26C7-60CD-1AA0-D084-E3C53424739F}"/>
                  </a:ext>
                </a:extLst>
              </p:cNvPr>
              <p:cNvSpPr txBox="1"/>
              <p:nvPr/>
            </p:nvSpPr>
            <p:spPr>
              <a:xfrm>
                <a:off x="4965356" y="3814553"/>
                <a:ext cx="3078087" cy="276999"/>
              </a:xfrm>
              <a:prstGeom prst="rect">
                <a:avLst/>
              </a:prstGeom>
              <a:noFill/>
            </p:spPr>
            <p:txBody>
              <a:bodyPr wrap="none" lIns="0" tIns="0" rIns="0" bIns="0" rtlCol="0">
                <a:spAutoFit/>
              </a:bodyPr>
              <a:lstStyle/>
              <a:p>
                <a:r>
                  <a:rPr lang="en-US" b="0" dirty="0"/>
                  <a:t>Loop Gain =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e>
                        </m:d>
                        <m:r>
                          <a:rPr lang="en-US" b="0" i="1" smtClean="0">
                            <a:latin typeface="Cambria Math" panose="02040503050406030204" pitchFamily="18" charset="0"/>
                            <a:ea typeface="Cambria Math" panose="02040503050406030204" pitchFamily="18" charset="0"/>
                          </a:rPr>
                          <m:t>𝛽</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e>
                        </m:d>
                      </m:e>
                    </m:d>
                    <m:r>
                      <a:rPr lang="en-US" b="0" i="1" smtClean="0">
                        <a:latin typeface="Cambria Math" panose="02040503050406030204" pitchFamily="18" charset="0"/>
                        <a:ea typeface="Cambria Math" panose="02040503050406030204" pitchFamily="18" charset="0"/>
                      </a:rPr>
                      <m:t>≥1</m:t>
                    </m:r>
                  </m:oMath>
                </a14:m>
                <a:r>
                  <a:rPr lang="en-US" dirty="0"/>
                  <a:t>,</a:t>
                </a:r>
              </a:p>
            </p:txBody>
          </p:sp>
        </mc:Choice>
        <mc:Fallback xmlns="">
          <p:sp>
            <p:nvSpPr>
              <p:cNvPr id="17" name="TextBox 16">
                <a:extLst>
                  <a:ext uri="{FF2B5EF4-FFF2-40B4-BE49-F238E27FC236}">
                    <a16:creationId xmlns:a16="http://schemas.microsoft.com/office/drawing/2014/main" id="{36AD26C7-60CD-1AA0-D084-E3C53424739F}"/>
                  </a:ext>
                </a:extLst>
              </p:cNvPr>
              <p:cNvSpPr txBox="1">
                <a:spLocks noRot="1" noChangeAspect="1" noMove="1" noResize="1" noEditPoints="1" noAdjustHandles="1" noChangeArrowheads="1" noChangeShapeType="1" noTextEdit="1"/>
              </p:cNvSpPr>
              <p:nvPr/>
            </p:nvSpPr>
            <p:spPr>
              <a:xfrm>
                <a:off x="4965356" y="3814553"/>
                <a:ext cx="3078087" cy="276999"/>
              </a:xfrm>
              <a:prstGeom prst="rect">
                <a:avLst/>
              </a:prstGeom>
              <a:blipFill>
                <a:blip r:embed="rId4"/>
                <a:stretch>
                  <a:fillRect l="-4762" t="-26667" r="-4563"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D6382D4-017F-4003-BB83-4F7CE1D2390B}"/>
                  </a:ext>
                </a:extLst>
              </p:cNvPr>
              <p:cNvSpPr txBox="1"/>
              <p:nvPr/>
            </p:nvSpPr>
            <p:spPr>
              <a:xfrm>
                <a:off x="8184680" y="3795278"/>
                <a:ext cx="3226974" cy="276999"/>
              </a:xfrm>
              <a:prstGeom prst="rect">
                <a:avLst/>
              </a:prstGeom>
              <a:noFill/>
            </p:spPr>
            <p:txBody>
              <a:bodyPr wrap="none" lIns="0" tIns="0" rIns="0" bIns="0" rtlCol="0">
                <a:spAutoFit/>
              </a:bodyPr>
              <a:lstStyle/>
              <a:p>
                <a:r>
                  <a:rPr lang="en-US" b="0" dirty="0"/>
                  <a:t>Loop Phase =</a:t>
                </a:r>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𝐴</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e>
                    </m:d>
                    <m:r>
                      <a:rPr lang="en-US" b="0" i="1" smtClean="0">
                        <a:latin typeface="Cambria Math" panose="02040503050406030204" pitchFamily="18" charset="0"/>
                        <a:ea typeface="Cambria Math" panose="02040503050406030204" pitchFamily="18" charset="0"/>
                      </a:rPr>
                      <m:t>𝛽</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e>
                    </m:d>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8" name="TextBox 17">
                <a:extLst>
                  <a:ext uri="{FF2B5EF4-FFF2-40B4-BE49-F238E27FC236}">
                    <a16:creationId xmlns:a16="http://schemas.microsoft.com/office/drawing/2014/main" id="{3D6382D4-017F-4003-BB83-4F7CE1D2390B}"/>
                  </a:ext>
                </a:extLst>
              </p:cNvPr>
              <p:cNvSpPr txBox="1">
                <a:spLocks noRot="1" noChangeAspect="1" noMove="1" noResize="1" noEditPoints="1" noAdjustHandles="1" noChangeArrowheads="1" noChangeShapeType="1" noTextEdit="1"/>
              </p:cNvSpPr>
              <p:nvPr/>
            </p:nvSpPr>
            <p:spPr>
              <a:xfrm>
                <a:off x="8184680" y="3795278"/>
                <a:ext cx="3226974" cy="276999"/>
              </a:xfrm>
              <a:prstGeom prst="rect">
                <a:avLst/>
              </a:prstGeom>
              <a:blipFill>
                <a:blip r:embed="rId5"/>
                <a:stretch>
                  <a:fillRect l="-4537" t="-26667" r="-1323" b="-53333"/>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0CB3FB8C-8D1F-8F02-9F59-8AA73F57B6DC}"/>
              </a:ext>
            </a:extLst>
          </p:cNvPr>
          <p:cNvPicPr>
            <a:picLocks noChangeAspect="1"/>
          </p:cNvPicPr>
          <p:nvPr/>
        </p:nvPicPr>
        <p:blipFill>
          <a:blip r:embed="rId6"/>
          <a:srcRect t="11506"/>
          <a:stretch>
            <a:fillRect/>
          </a:stretch>
        </p:blipFill>
        <p:spPr>
          <a:xfrm>
            <a:off x="3479670" y="4117489"/>
            <a:ext cx="3994709" cy="1949587"/>
          </a:xfrm>
          <a:prstGeom prst="rect">
            <a:avLst/>
          </a:prstGeom>
        </p:spPr>
      </p:pic>
      <p:cxnSp>
        <p:nvCxnSpPr>
          <p:cNvPr id="22" name="Straight Arrow Connector 21">
            <a:extLst>
              <a:ext uri="{FF2B5EF4-FFF2-40B4-BE49-F238E27FC236}">
                <a16:creationId xmlns:a16="http://schemas.microsoft.com/office/drawing/2014/main" id="{C85F96EF-F4FE-ECDA-C2CA-1B10E7021CAD}"/>
              </a:ext>
            </a:extLst>
          </p:cNvPr>
          <p:cNvCxnSpPr>
            <a:cxnSpLocks/>
          </p:cNvCxnSpPr>
          <p:nvPr/>
        </p:nvCxnSpPr>
        <p:spPr>
          <a:xfrm>
            <a:off x="7168739" y="4966962"/>
            <a:ext cx="4434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817BD473-0C20-D0C4-5D40-0BC77F3433D6}"/>
              </a:ext>
            </a:extLst>
          </p:cNvPr>
          <p:cNvPicPr>
            <a:picLocks noChangeAspect="1"/>
          </p:cNvPicPr>
          <p:nvPr/>
        </p:nvPicPr>
        <p:blipFill>
          <a:blip r:embed="rId7"/>
          <a:stretch>
            <a:fillRect/>
          </a:stretch>
        </p:blipFill>
        <p:spPr>
          <a:xfrm>
            <a:off x="10002044" y="4325814"/>
            <a:ext cx="2094246" cy="1524310"/>
          </a:xfrm>
          <a:prstGeom prst="rect">
            <a:avLst/>
          </a:prstGeom>
        </p:spPr>
      </p:pic>
      <p:cxnSp>
        <p:nvCxnSpPr>
          <p:cNvPr id="29" name="Straight Arrow Connector 28">
            <a:extLst>
              <a:ext uri="{FF2B5EF4-FFF2-40B4-BE49-F238E27FC236}">
                <a16:creationId xmlns:a16="http://schemas.microsoft.com/office/drawing/2014/main" id="{B7DFB855-4B48-85BA-7A64-8783EF1F6854}"/>
              </a:ext>
            </a:extLst>
          </p:cNvPr>
          <p:cNvCxnSpPr>
            <a:cxnSpLocks/>
          </p:cNvCxnSpPr>
          <p:nvPr/>
        </p:nvCxnSpPr>
        <p:spPr>
          <a:xfrm>
            <a:off x="9643901" y="4980543"/>
            <a:ext cx="4434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6F465340-532A-407B-4AFC-61AA33544C74}"/>
              </a:ext>
            </a:extLst>
          </p:cNvPr>
          <p:cNvPicPr>
            <a:picLocks noChangeAspect="1"/>
          </p:cNvPicPr>
          <p:nvPr/>
        </p:nvPicPr>
        <p:blipFill>
          <a:blip r:embed="rId8"/>
          <a:srcRect l="13186" t="18777" r="12435" b="8050"/>
          <a:stretch>
            <a:fillRect/>
          </a:stretch>
        </p:blipFill>
        <p:spPr>
          <a:xfrm>
            <a:off x="7671516" y="4455379"/>
            <a:ext cx="1870581" cy="1373233"/>
          </a:xfrm>
          <a:prstGeom prst="rect">
            <a:avLst/>
          </a:prstGeom>
        </p:spPr>
      </p:pic>
      <p:sp>
        <p:nvSpPr>
          <p:cNvPr id="32" name="TextBox 31">
            <a:extLst>
              <a:ext uri="{FF2B5EF4-FFF2-40B4-BE49-F238E27FC236}">
                <a16:creationId xmlns:a16="http://schemas.microsoft.com/office/drawing/2014/main" id="{50C6F899-1094-0AFD-A68D-2029CC2CB266}"/>
              </a:ext>
            </a:extLst>
          </p:cNvPr>
          <p:cNvSpPr txBox="1"/>
          <p:nvPr/>
        </p:nvSpPr>
        <p:spPr>
          <a:xfrm>
            <a:off x="7474379" y="4091552"/>
            <a:ext cx="705450" cy="369332"/>
          </a:xfrm>
          <a:prstGeom prst="rect">
            <a:avLst/>
          </a:prstGeom>
          <a:noFill/>
        </p:spPr>
        <p:txBody>
          <a:bodyPr wrap="none" rtlCol="0">
            <a:spAutoFit/>
          </a:bodyPr>
          <a:lstStyle/>
          <a:p>
            <a:r>
              <a:rPr lang="en-US" dirty="0"/>
              <a:t>Vout:</a:t>
            </a:r>
          </a:p>
        </p:txBody>
      </p:sp>
      <p:cxnSp>
        <p:nvCxnSpPr>
          <p:cNvPr id="34" name="Straight Connector 33">
            <a:extLst>
              <a:ext uri="{FF2B5EF4-FFF2-40B4-BE49-F238E27FC236}">
                <a16:creationId xmlns:a16="http://schemas.microsoft.com/office/drawing/2014/main" id="{CD4AC2CC-5CAE-7244-08D0-63E8C39676FD}"/>
              </a:ext>
            </a:extLst>
          </p:cNvPr>
          <p:cNvCxnSpPr/>
          <p:nvPr/>
        </p:nvCxnSpPr>
        <p:spPr>
          <a:xfrm flipH="1">
            <a:off x="9746376" y="5051095"/>
            <a:ext cx="153194" cy="686617"/>
          </a:xfrm>
          <a:prstGeom prst="line">
            <a:avLst/>
          </a:prstGeom>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BD934EA-4C05-F3D0-8A74-AA7F8900FC41}"/>
              </a:ext>
            </a:extLst>
          </p:cNvPr>
          <p:cNvSpPr txBox="1"/>
          <p:nvPr/>
        </p:nvSpPr>
        <p:spPr>
          <a:xfrm>
            <a:off x="4403634" y="6020500"/>
            <a:ext cx="7552389" cy="369332"/>
          </a:xfrm>
          <a:prstGeom prst="rect">
            <a:avLst/>
          </a:prstGeom>
          <a:noFill/>
        </p:spPr>
        <p:txBody>
          <a:bodyPr wrap="none" rtlCol="0">
            <a:spAutoFit/>
          </a:bodyPr>
          <a:lstStyle/>
          <a:p>
            <a:r>
              <a:rPr lang="en-US" dirty="0"/>
              <a:t>LCs can oscillate at the GHz range, but the frequency is under-determined.</a:t>
            </a:r>
          </a:p>
        </p:txBody>
      </p:sp>
      <p:sp>
        <p:nvSpPr>
          <p:cNvPr id="37" name="TextBox 36">
            <a:extLst>
              <a:ext uri="{FF2B5EF4-FFF2-40B4-BE49-F238E27FC236}">
                <a16:creationId xmlns:a16="http://schemas.microsoft.com/office/drawing/2014/main" id="{327E90E9-73CA-9C8E-7E8D-AD624CE73254}"/>
              </a:ext>
            </a:extLst>
          </p:cNvPr>
          <p:cNvSpPr txBox="1"/>
          <p:nvPr/>
        </p:nvSpPr>
        <p:spPr>
          <a:xfrm>
            <a:off x="-106701" y="5700734"/>
            <a:ext cx="3848100" cy="646331"/>
          </a:xfrm>
          <a:prstGeom prst="rect">
            <a:avLst/>
          </a:prstGeom>
          <a:noFill/>
        </p:spPr>
        <p:txBody>
          <a:bodyPr wrap="square" rtlCol="0">
            <a:spAutoFit/>
          </a:bodyPr>
          <a:lstStyle/>
          <a:p>
            <a:pPr algn="ctr"/>
            <a:r>
              <a:rPr lang="en-US" dirty="0"/>
              <a:t>E.g. 160 MHz – 6.25 ns period:</a:t>
            </a:r>
          </a:p>
          <a:p>
            <a:pPr algn="ctr"/>
            <a:r>
              <a:rPr lang="en-US" dirty="0"/>
              <a:t> 0.1ps jitter</a:t>
            </a:r>
          </a:p>
        </p:txBody>
      </p:sp>
      <p:sp>
        <p:nvSpPr>
          <p:cNvPr id="3" name="TextBox 2">
            <a:extLst>
              <a:ext uri="{FF2B5EF4-FFF2-40B4-BE49-F238E27FC236}">
                <a16:creationId xmlns:a16="http://schemas.microsoft.com/office/drawing/2014/main" id="{2C7B5A1B-3838-1319-714F-F165A597864E}"/>
              </a:ext>
            </a:extLst>
          </p:cNvPr>
          <p:cNvSpPr txBox="1"/>
          <p:nvPr/>
        </p:nvSpPr>
        <p:spPr>
          <a:xfrm>
            <a:off x="396240" y="6447796"/>
            <a:ext cx="10235559" cy="369332"/>
          </a:xfrm>
          <a:prstGeom prst="rect">
            <a:avLst/>
          </a:prstGeom>
          <a:noFill/>
        </p:spPr>
        <p:txBody>
          <a:bodyPr wrap="none" rtlCol="0">
            <a:spAutoFit/>
          </a:bodyPr>
          <a:lstStyle/>
          <a:p>
            <a:r>
              <a:rPr lang="en-US" dirty="0"/>
              <a:t>[3] Behzad Razavi, </a:t>
            </a:r>
            <a:r>
              <a:rPr lang="en-US" i="1" dirty="0"/>
              <a:t>Design of Analog CMOS Integrated Circuits</a:t>
            </a:r>
            <a:r>
              <a:rPr lang="en-US" dirty="0"/>
              <a:t>, 2nd ed. (New York: McGraw-Hill, 2016).</a:t>
            </a:r>
          </a:p>
        </p:txBody>
      </p:sp>
      <p:cxnSp>
        <p:nvCxnSpPr>
          <p:cNvPr id="7" name="Straight Connector 6">
            <a:extLst>
              <a:ext uri="{FF2B5EF4-FFF2-40B4-BE49-F238E27FC236}">
                <a16:creationId xmlns:a16="http://schemas.microsoft.com/office/drawing/2014/main" id="{BFF4687C-38DD-01DE-2268-021C689B2745}"/>
              </a:ext>
            </a:extLst>
          </p:cNvPr>
          <p:cNvCxnSpPr/>
          <p:nvPr/>
        </p:nvCxnSpPr>
        <p:spPr>
          <a:xfrm flipH="1">
            <a:off x="3620278" y="5850124"/>
            <a:ext cx="494522" cy="597672"/>
          </a:xfrm>
          <a:prstGeom prst="line">
            <a:avLst/>
          </a:prstGeom>
        </p:spPr>
        <p:style>
          <a:lnRef idx="2">
            <a:schemeClr val="accent1"/>
          </a:lnRef>
          <a:fillRef idx="0">
            <a:schemeClr val="accent1"/>
          </a:fillRef>
          <a:effectRef idx="1">
            <a:schemeClr val="accent1"/>
          </a:effectRef>
          <a:fontRef idx="minor">
            <a:schemeClr val="tx1"/>
          </a:fontRef>
        </p:style>
      </p:cxnSp>
      <p:sp>
        <p:nvSpPr>
          <p:cNvPr id="21" name="Slide Number Placeholder 20">
            <a:extLst>
              <a:ext uri="{FF2B5EF4-FFF2-40B4-BE49-F238E27FC236}">
                <a16:creationId xmlns:a16="http://schemas.microsoft.com/office/drawing/2014/main" id="{6BEAEB27-E947-F064-C170-4C4BF2A5722C}"/>
              </a:ext>
            </a:extLst>
          </p:cNvPr>
          <p:cNvSpPr>
            <a:spLocks noGrp="1"/>
          </p:cNvSpPr>
          <p:nvPr>
            <p:ph type="sldNum" sz="quarter" idx="12"/>
          </p:nvPr>
        </p:nvSpPr>
        <p:spPr/>
        <p:txBody>
          <a:bodyPr/>
          <a:lstStyle/>
          <a:p>
            <a:fld id="{60B2883B-C040-4C2B-B427-B2FAF2BE559C}" type="slidenum">
              <a:rPr lang="en-US" smtClean="0"/>
              <a:t>37</a:t>
            </a:fld>
            <a:endParaRPr lang="en-US"/>
          </a:p>
        </p:txBody>
      </p:sp>
    </p:spTree>
    <p:extLst>
      <p:ext uri="{BB962C8B-B14F-4D97-AF65-F5344CB8AC3E}">
        <p14:creationId xmlns:p14="http://schemas.microsoft.com/office/powerpoint/2010/main" val="4228734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866E-D49F-A8BA-5997-154524146C04}"/>
              </a:ext>
            </a:extLst>
          </p:cNvPr>
          <p:cNvSpPr>
            <a:spLocks noGrp="1"/>
          </p:cNvSpPr>
          <p:nvPr>
            <p:ph type="title"/>
          </p:nvPr>
        </p:nvSpPr>
        <p:spPr>
          <a:xfrm>
            <a:off x="838200" y="30031"/>
            <a:ext cx="10515600" cy="695365"/>
          </a:xfrm>
        </p:spPr>
        <p:txBody>
          <a:bodyPr>
            <a:normAutofit fontScale="90000"/>
          </a:bodyPr>
          <a:lstStyle/>
          <a:p>
            <a:pPr algn="ctr"/>
            <a:r>
              <a:rPr lang="en-US" b="1" dirty="0"/>
              <a:t>Phase Margin, Trade-offs</a:t>
            </a:r>
          </a:p>
        </p:txBody>
      </p:sp>
      <p:pic>
        <p:nvPicPr>
          <p:cNvPr id="6" name="Picture 5">
            <a:extLst>
              <a:ext uri="{FF2B5EF4-FFF2-40B4-BE49-F238E27FC236}">
                <a16:creationId xmlns:a16="http://schemas.microsoft.com/office/drawing/2014/main" id="{14BAEFD8-8FD7-8B38-1D9A-D54AFDEEAC90}"/>
              </a:ext>
            </a:extLst>
          </p:cNvPr>
          <p:cNvPicPr>
            <a:picLocks noChangeAspect="1"/>
          </p:cNvPicPr>
          <p:nvPr/>
        </p:nvPicPr>
        <p:blipFill>
          <a:blip r:embed="rId2"/>
          <a:stretch>
            <a:fillRect/>
          </a:stretch>
        </p:blipFill>
        <p:spPr>
          <a:xfrm>
            <a:off x="277812" y="1015999"/>
            <a:ext cx="4524124" cy="4181475"/>
          </a:xfrm>
          <a:prstGeom prst="rect">
            <a:avLst/>
          </a:prstGeom>
        </p:spPr>
      </p:pic>
      <p:cxnSp>
        <p:nvCxnSpPr>
          <p:cNvPr id="8" name="Straight Connector 7">
            <a:extLst>
              <a:ext uri="{FF2B5EF4-FFF2-40B4-BE49-F238E27FC236}">
                <a16:creationId xmlns:a16="http://schemas.microsoft.com/office/drawing/2014/main" id="{710D1FF9-4DF1-4513-A376-B67D933F4469}"/>
              </a:ext>
            </a:extLst>
          </p:cNvPr>
          <p:cNvCxnSpPr/>
          <p:nvPr/>
        </p:nvCxnSpPr>
        <p:spPr>
          <a:xfrm>
            <a:off x="838200" y="2114550"/>
            <a:ext cx="271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A93CA5B-B3A2-63EC-DFAA-316AC3113BAE}"/>
              </a:ext>
            </a:extLst>
          </p:cNvPr>
          <p:cNvCxnSpPr>
            <a:cxnSpLocks/>
          </p:cNvCxnSpPr>
          <p:nvPr/>
        </p:nvCxnSpPr>
        <p:spPr>
          <a:xfrm>
            <a:off x="3556000" y="2114550"/>
            <a:ext cx="0" cy="18859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218A90C-5A2C-E87D-3C40-4B01EC253BC5}"/>
              </a:ext>
            </a:extLst>
          </p:cNvPr>
          <p:cNvCxnSpPr/>
          <p:nvPr/>
        </p:nvCxnSpPr>
        <p:spPr>
          <a:xfrm>
            <a:off x="838200" y="4000500"/>
            <a:ext cx="271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5E9AF5F-1F49-4D40-129B-716097E479F7}"/>
              </a:ext>
            </a:extLst>
          </p:cNvPr>
          <p:cNvSpPr txBox="1"/>
          <p:nvPr/>
        </p:nvSpPr>
        <p:spPr>
          <a:xfrm>
            <a:off x="640080" y="5197474"/>
            <a:ext cx="4026039" cy="369332"/>
          </a:xfrm>
          <a:prstGeom prst="rect">
            <a:avLst/>
          </a:prstGeom>
          <a:noFill/>
        </p:spPr>
        <p:txBody>
          <a:bodyPr wrap="none" rtlCol="0">
            <a:spAutoFit/>
          </a:bodyPr>
          <a:lstStyle/>
          <a:p>
            <a:r>
              <a:rPr lang="en-US" dirty="0"/>
              <a:t>Bode plot: Loop Phase, and Loop Gain</a:t>
            </a:r>
          </a:p>
        </p:txBody>
      </p:sp>
      <p:sp>
        <p:nvSpPr>
          <p:cNvPr id="24" name="TextBox 23">
            <a:extLst>
              <a:ext uri="{FF2B5EF4-FFF2-40B4-BE49-F238E27FC236}">
                <a16:creationId xmlns:a16="http://schemas.microsoft.com/office/drawing/2014/main" id="{F0595DFF-C03B-1A09-2367-37FBDFABACEB}"/>
              </a:ext>
            </a:extLst>
          </p:cNvPr>
          <p:cNvSpPr txBox="1"/>
          <p:nvPr/>
        </p:nvSpPr>
        <p:spPr>
          <a:xfrm>
            <a:off x="122581" y="5773293"/>
            <a:ext cx="11443531" cy="954107"/>
          </a:xfrm>
          <a:prstGeom prst="rect">
            <a:avLst/>
          </a:prstGeom>
          <a:noFill/>
        </p:spPr>
        <p:txBody>
          <a:bodyPr wrap="square" rtlCol="0">
            <a:spAutoFit/>
          </a:bodyPr>
          <a:lstStyle/>
          <a:p>
            <a:pPr algn="ctr"/>
            <a:r>
              <a:rPr lang="en-US" sz="2800" dirty="0">
                <a:solidFill>
                  <a:srgbClr val="00B050"/>
                </a:solidFill>
              </a:rPr>
              <a:t>Old Phase margin was 4 deg – It was very unlikely to be stable! We correct for this by increasing the size of C1 and R. We now have a 47 deg margin.</a:t>
            </a:r>
          </a:p>
        </p:txBody>
      </p:sp>
      <p:sp>
        <p:nvSpPr>
          <p:cNvPr id="7" name="Slide Number Placeholder 6">
            <a:extLst>
              <a:ext uri="{FF2B5EF4-FFF2-40B4-BE49-F238E27FC236}">
                <a16:creationId xmlns:a16="http://schemas.microsoft.com/office/drawing/2014/main" id="{70A59A66-2CBD-1A43-9DA2-971608434AA7}"/>
              </a:ext>
            </a:extLst>
          </p:cNvPr>
          <p:cNvSpPr>
            <a:spLocks noGrp="1"/>
          </p:cNvSpPr>
          <p:nvPr>
            <p:ph type="sldNum" sz="quarter" idx="12"/>
          </p:nvPr>
        </p:nvSpPr>
        <p:spPr/>
        <p:txBody>
          <a:bodyPr/>
          <a:lstStyle/>
          <a:p>
            <a:fld id="{60B2883B-C040-4C2B-B427-B2FAF2BE559C}" type="slidenum">
              <a:rPr lang="en-US" smtClean="0"/>
              <a:t>38</a:t>
            </a:fld>
            <a:endParaRPr lang="en-US"/>
          </a:p>
        </p:txBody>
      </p:sp>
      <p:grpSp>
        <p:nvGrpSpPr>
          <p:cNvPr id="32" name="Group 31">
            <a:extLst>
              <a:ext uri="{FF2B5EF4-FFF2-40B4-BE49-F238E27FC236}">
                <a16:creationId xmlns:a16="http://schemas.microsoft.com/office/drawing/2014/main" id="{657EB900-5EB8-97EF-5C62-71F1FC984087}"/>
              </a:ext>
            </a:extLst>
          </p:cNvPr>
          <p:cNvGrpSpPr/>
          <p:nvPr/>
        </p:nvGrpSpPr>
        <p:grpSpPr>
          <a:xfrm>
            <a:off x="5119104" y="2332739"/>
            <a:ext cx="4627351" cy="3309168"/>
            <a:chOff x="5098241" y="2114550"/>
            <a:chExt cx="4627351" cy="3309168"/>
          </a:xfrm>
        </p:grpSpPr>
        <p:pic>
          <p:nvPicPr>
            <p:cNvPr id="28" name="Picture 27">
              <a:extLst>
                <a:ext uri="{FF2B5EF4-FFF2-40B4-BE49-F238E27FC236}">
                  <a16:creationId xmlns:a16="http://schemas.microsoft.com/office/drawing/2014/main" id="{E97FE526-BB65-448A-D015-6AA4C9BA4D8C}"/>
                </a:ext>
              </a:extLst>
            </p:cNvPr>
            <p:cNvPicPr>
              <a:picLocks noChangeAspect="1"/>
            </p:cNvPicPr>
            <p:nvPr/>
          </p:nvPicPr>
          <p:blipFill>
            <a:blip r:embed="rId3"/>
            <a:srcRect l="10583" t="1425" r="3037"/>
            <a:stretch>
              <a:fillRect/>
            </a:stretch>
          </p:blipFill>
          <p:spPr>
            <a:xfrm>
              <a:off x="5098241" y="2114550"/>
              <a:ext cx="1342802" cy="3309168"/>
            </a:xfrm>
            <a:prstGeom prst="rect">
              <a:avLst/>
            </a:prstGeom>
          </p:spPr>
        </p:pic>
        <p:grpSp>
          <p:nvGrpSpPr>
            <p:cNvPr id="21" name="Group 20">
              <a:extLst>
                <a:ext uri="{FF2B5EF4-FFF2-40B4-BE49-F238E27FC236}">
                  <a16:creationId xmlns:a16="http://schemas.microsoft.com/office/drawing/2014/main" id="{39E25852-D57E-20B4-D290-DFEE71BB8C98}"/>
                </a:ext>
              </a:extLst>
            </p:cNvPr>
            <p:cNvGrpSpPr/>
            <p:nvPr/>
          </p:nvGrpSpPr>
          <p:grpSpPr>
            <a:xfrm>
              <a:off x="6193722" y="3769134"/>
              <a:ext cx="3531870" cy="1318287"/>
              <a:chOff x="6605552" y="3570900"/>
              <a:chExt cx="3531870" cy="1318287"/>
            </a:xfrm>
          </p:grpSpPr>
          <p:sp>
            <p:nvSpPr>
              <p:cNvPr id="22" name="TextBox 21">
                <a:extLst>
                  <a:ext uri="{FF2B5EF4-FFF2-40B4-BE49-F238E27FC236}">
                    <a16:creationId xmlns:a16="http://schemas.microsoft.com/office/drawing/2014/main" id="{146FF3AC-46FD-477F-8495-691641C1EEF2}"/>
                  </a:ext>
                </a:extLst>
              </p:cNvPr>
              <p:cNvSpPr txBox="1"/>
              <p:nvPr/>
            </p:nvSpPr>
            <p:spPr>
              <a:xfrm>
                <a:off x="6605552" y="3965857"/>
                <a:ext cx="3531870" cy="923330"/>
              </a:xfrm>
              <a:prstGeom prst="rect">
                <a:avLst/>
              </a:prstGeom>
              <a:noFill/>
            </p:spPr>
            <p:txBody>
              <a:bodyPr wrap="square" rtlCol="0">
                <a:spAutoFit/>
              </a:bodyPr>
              <a:lstStyle/>
              <a:p>
                <a:r>
                  <a:rPr lang="en-US" dirty="0">
                    <a:solidFill>
                      <a:srgbClr val="FF0000"/>
                    </a:solidFill>
                  </a:rPr>
                  <a:t>C2 adds an extra pole that reduces the ripples in </a:t>
                </a:r>
                <a:r>
                  <a:rPr lang="en-US" dirty="0" err="1">
                    <a:solidFill>
                      <a:srgbClr val="FF0000"/>
                    </a:solidFill>
                  </a:rPr>
                  <a:t>Vtune</a:t>
                </a:r>
                <a:r>
                  <a:rPr lang="en-US" dirty="0">
                    <a:solidFill>
                      <a:srgbClr val="FF0000"/>
                    </a:solidFill>
                  </a:rPr>
                  <a:t>, but destroys the phase margin</a:t>
                </a:r>
              </a:p>
            </p:txBody>
          </p:sp>
          <p:cxnSp>
            <p:nvCxnSpPr>
              <p:cNvPr id="16" name="Straight Arrow Connector 15">
                <a:extLst>
                  <a:ext uri="{FF2B5EF4-FFF2-40B4-BE49-F238E27FC236}">
                    <a16:creationId xmlns:a16="http://schemas.microsoft.com/office/drawing/2014/main" id="{A9FC64F7-E104-72EA-D449-63A1FBD55860}"/>
                  </a:ext>
                </a:extLst>
              </p:cNvPr>
              <p:cNvCxnSpPr>
                <a:cxnSpLocks/>
                <a:stCxn id="22" idx="0"/>
                <a:endCxn id="28" idx="3"/>
              </p:cNvCxnSpPr>
              <p:nvPr/>
            </p:nvCxnSpPr>
            <p:spPr>
              <a:xfrm flipH="1" flipV="1">
                <a:off x="6852873" y="3570900"/>
                <a:ext cx="1518614" cy="3949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40" name="Group 39">
            <a:extLst>
              <a:ext uri="{FF2B5EF4-FFF2-40B4-BE49-F238E27FC236}">
                <a16:creationId xmlns:a16="http://schemas.microsoft.com/office/drawing/2014/main" id="{F61636E8-A0DE-93FD-D2B2-6BCFE53838B2}"/>
              </a:ext>
            </a:extLst>
          </p:cNvPr>
          <p:cNvGrpSpPr/>
          <p:nvPr/>
        </p:nvGrpSpPr>
        <p:grpSpPr>
          <a:xfrm>
            <a:off x="6627583" y="1063364"/>
            <a:ext cx="5473093" cy="2820715"/>
            <a:chOff x="5880707" y="719720"/>
            <a:chExt cx="5473093" cy="2820715"/>
          </a:xfrm>
        </p:grpSpPr>
        <p:grpSp>
          <p:nvGrpSpPr>
            <p:cNvPr id="33" name="Group 32">
              <a:extLst>
                <a:ext uri="{FF2B5EF4-FFF2-40B4-BE49-F238E27FC236}">
                  <a16:creationId xmlns:a16="http://schemas.microsoft.com/office/drawing/2014/main" id="{24A4E026-7B0A-659C-EF31-60F4ED2EDD92}"/>
                </a:ext>
              </a:extLst>
            </p:cNvPr>
            <p:cNvGrpSpPr/>
            <p:nvPr/>
          </p:nvGrpSpPr>
          <p:grpSpPr>
            <a:xfrm>
              <a:off x="5880707" y="719720"/>
              <a:ext cx="5473093" cy="1654246"/>
              <a:chOff x="5880707" y="719720"/>
              <a:chExt cx="5473093" cy="1654246"/>
            </a:xfrm>
          </p:grpSpPr>
          <p:sp>
            <p:nvSpPr>
              <p:cNvPr id="14" name="TextBox 13">
                <a:extLst>
                  <a:ext uri="{FF2B5EF4-FFF2-40B4-BE49-F238E27FC236}">
                    <a16:creationId xmlns:a16="http://schemas.microsoft.com/office/drawing/2014/main" id="{9BD8482B-7F22-EA28-F5CD-B84FAF5F1499}"/>
                  </a:ext>
                </a:extLst>
              </p:cNvPr>
              <p:cNvSpPr txBox="1"/>
              <p:nvPr/>
            </p:nvSpPr>
            <p:spPr>
              <a:xfrm>
                <a:off x="5988971" y="719720"/>
                <a:ext cx="5067591" cy="923330"/>
              </a:xfrm>
              <a:prstGeom prst="rect">
                <a:avLst/>
              </a:prstGeom>
              <a:noFill/>
            </p:spPr>
            <p:txBody>
              <a:bodyPr wrap="square" rtlCol="0">
                <a:spAutoFit/>
              </a:bodyPr>
              <a:lstStyle/>
              <a:p>
                <a:r>
                  <a:rPr lang="en-US" dirty="0"/>
                  <a:t>Phase Margin is the degrees of loop phase above -180 (where the loop is unstable), when the loop gain is 0. Mathematically: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809527-7196-417B-B96E-9F5D46B50900}"/>
                      </a:ext>
                    </a:extLst>
                  </p:cNvPr>
                  <p:cNvSpPr txBox="1"/>
                  <p:nvPr/>
                </p:nvSpPr>
                <p:spPr>
                  <a:xfrm>
                    <a:off x="5880707" y="1561115"/>
                    <a:ext cx="5473093" cy="8128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𝜙</m:t>
                              </m:r>
                            </m:e>
                            <m:sub>
                              <m:r>
                                <a:rPr lang="en-US" b="0" i="1" smtClean="0">
                                  <a:latin typeface="Cambria Math" panose="02040503050406030204" pitchFamily="18" charset="0"/>
                                </a:rPr>
                                <m:t>𝑚</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arctan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𝜁</m:t>
                                              </m:r>
                                            </m:e>
                                            <m:sup>
                                              <m:r>
                                                <a:rPr lang="en-US" b="0" i="1" smtClean="0">
                                                  <a:latin typeface="Cambria Math" panose="02040503050406030204" pitchFamily="18" charset="0"/>
                                                </a:rPr>
                                                <m:t>4</m:t>
                                              </m:r>
                                            </m:sup>
                                          </m:sSup>
                                        </m:e>
                                      </m:rad>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𝜁</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𝜁</m:t>
                                      </m:r>
                                    </m:den>
                                  </m:f>
                                </m:e>
                              </m:d>
                            </m:e>
                          </m:func>
                          <m:r>
                            <a:rPr lang="en-US" b="0" i="1" smtClean="0">
                              <a:latin typeface="Cambria Math" panose="02040503050406030204" pitchFamily="18" charset="0"/>
                            </a:rPr>
                            <m:t> + </m:t>
                          </m:r>
                          <m:r>
                            <a:rPr lang="en-US" b="0" i="1" smtClean="0">
                              <a:latin typeface="Cambria Math" panose="02040503050406030204" pitchFamily="18" charset="0"/>
                            </a:rPr>
                            <m:t>𝑎𝑟𝑐𝑡𝑎𝑛</m:t>
                          </m:r>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𝜁</m:t>
                              </m:r>
                            </m:e>
                          </m:d>
                        </m:oMath>
                      </m:oMathPara>
                    </a14:m>
                    <a:endParaRPr lang="en-US" dirty="0"/>
                  </a:p>
                </p:txBody>
              </p:sp>
            </mc:Choice>
            <mc:Fallback xmlns="">
              <p:sp>
                <p:nvSpPr>
                  <p:cNvPr id="10" name="TextBox 9">
                    <a:extLst>
                      <a:ext uri="{FF2B5EF4-FFF2-40B4-BE49-F238E27FC236}">
                        <a16:creationId xmlns:a16="http://schemas.microsoft.com/office/drawing/2014/main" id="{87809527-7196-417B-B96E-9F5D46B50900}"/>
                      </a:ext>
                    </a:extLst>
                  </p:cNvPr>
                  <p:cNvSpPr txBox="1">
                    <a:spLocks noRot="1" noChangeAspect="1" noMove="1" noResize="1" noEditPoints="1" noAdjustHandles="1" noChangeArrowheads="1" noChangeShapeType="1" noTextEdit="1"/>
                  </p:cNvSpPr>
                  <p:nvPr/>
                </p:nvSpPr>
                <p:spPr>
                  <a:xfrm>
                    <a:off x="5880707" y="1561115"/>
                    <a:ext cx="5473093" cy="812851"/>
                  </a:xfrm>
                  <a:prstGeom prst="rect">
                    <a:avLst/>
                  </a:prstGeom>
                  <a:blipFill>
                    <a:blip r:embed="rId4"/>
                    <a:stretch>
                      <a:fillRect/>
                    </a:stretch>
                  </a:blipFill>
                </p:spPr>
                <p:txBody>
                  <a:bodyPr/>
                  <a:lstStyle/>
                  <a:p>
                    <a:r>
                      <a:rPr lang="en-US">
                        <a:noFill/>
                      </a:rPr>
                      <a:t> </a:t>
                    </a:r>
                  </a:p>
                </p:txBody>
              </p:sp>
            </mc:Fallback>
          </mc:AlternateContent>
        </p:grpSp>
        <p:sp>
          <p:nvSpPr>
            <p:cNvPr id="38" name="TextBox 37">
              <a:extLst>
                <a:ext uri="{FF2B5EF4-FFF2-40B4-BE49-F238E27FC236}">
                  <a16:creationId xmlns:a16="http://schemas.microsoft.com/office/drawing/2014/main" id="{EE83681B-10CA-6E67-0F87-FD76E0A9098B}"/>
                </a:ext>
              </a:extLst>
            </p:cNvPr>
            <p:cNvSpPr txBox="1"/>
            <p:nvPr/>
          </p:nvSpPr>
          <p:spPr>
            <a:xfrm>
              <a:off x="7915493" y="2300805"/>
              <a:ext cx="1696177" cy="369332"/>
            </a:xfrm>
            <a:prstGeom prst="rect">
              <a:avLst/>
            </a:prstGeom>
            <a:noFill/>
          </p:spPr>
          <p:txBody>
            <a:bodyPr wrap="square" rtlCol="0">
              <a:spAutoFit/>
            </a:bodyPr>
            <a:lstStyle/>
            <a:p>
              <a:r>
                <a:rPr lang="en-US" dirty="0"/>
                <a:t>Where:</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6455635-DEB7-D04C-2F1F-FF4207852329}"/>
                    </a:ext>
                  </a:extLst>
                </p:cNvPr>
                <p:cNvSpPr txBox="1"/>
                <p:nvPr/>
              </p:nvSpPr>
              <p:spPr>
                <a:xfrm>
                  <a:off x="7221213" y="2722069"/>
                  <a:ext cx="200619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𝜁</m:t>
                        </m:r>
                        <m:r>
                          <a:rPr lang="en-US" i="1" dirty="0" smtClean="0">
                            <a:latin typeface="Cambria Math" panose="02040503050406030204" pitchFamily="18" charset="0"/>
                          </a:rPr>
                          <m:t>=</m:t>
                        </m:r>
                        <m:rad>
                          <m:radPr>
                            <m:degHide m:val="on"/>
                            <m:ctrlPr>
                              <a:rPr lang="en-US" i="1" dirty="0" smtClean="0">
                                <a:latin typeface="Cambria Math" panose="02040503050406030204" pitchFamily="18" charset="0"/>
                              </a:rPr>
                            </m:ctrlPr>
                          </m:radPr>
                          <m:deg/>
                          <m:e>
                            <m:f>
                              <m:fPr>
                                <m:ctrlPr>
                                  <a:rPr lang="en-US" i="1" dirty="0" smtClean="0">
                                    <a:latin typeface="Cambria Math" panose="02040503050406030204" pitchFamily="18" charset="0"/>
                                  </a:rPr>
                                </m:ctrlPr>
                              </m:fPr>
                              <m:num>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𝐼</m:t>
                                    </m:r>
                                  </m:e>
                                  <m:sub>
                                    <m:r>
                                      <a:rPr lang="en-US" i="1" dirty="0" smtClean="0">
                                        <a:latin typeface="Cambria Math" panose="02040503050406030204" pitchFamily="18" charset="0"/>
                                      </a:rPr>
                                      <m:t>𝑐𝑝</m:t>
                                    </m:r>
                                  </m:sub>
                                </m:sSub>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𝐾</m:t>
                                    </m:r>
                                  </m:e>
                                  <m:sub>
                                    <m:r>
                                      <a:rPr lang="en-US" i="1" dirty="0" smtClean="0">
                                        <a:latin typeface="Cambria Math" panose="02040503050406030204" pitchFamily="18" charset="0"/>
                                      </a:rPr>
                                      <m:t>𝑉𝐶𝑂</m:t>
                                    </m:r>
                                  </m:sub>
                                </m:sSub>
                                <m:r>
                                  <a:rPr lang="en-US" i="1" dirty="0" smtClean="0">
                                    <a:latin typeface="Cambria Math" panose="02040503050406030204" pitchFamily="18" charset="0"/>
                                  </a:rPr>
                                  <m:t>𝑅</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𝐶</m:t>
                                    </m:r>
                                  </m:e>
                                  <m:sub>
                                    <m:r>
                                      <a:rPr lang="en-US" i="1" dirty="0" smtClean="0">
                                        <a:latin typeface="Cambria Math" panose="02040503050406030204" pitchFamily="18" charset="0"/>
                                      </a:rPr>
                                      <m:t>1</m:t>
                                    </m:r>
                                  </m:sub>
                                </m:sSub>
                              </m:num>
                              <m:den>
                                <m:r>
                                  <a:rPr lang="en-US" i="1" dirty="0" smtClean="0">
                                    <a:latin typeface="Cambria Math" panose="02040503050406030204" pitchFamily="18" charset="0"/>
                                  </a:rPr>
                                  <m:t>8</m:t>
                                </m:r>
                                <m:r>
                                  <a:rPr lang="en-US" i="1" dirty="0" smtClean="0">
                                    <a:latin typeface="Cambria Math" panose="02040503050406030204" pitchFamily="18" charset="0"/>
                                  </a:rPr>
                                  <m:t>𝜋</m:t>
                                </m:r>
                                <m:r>
                                  <a:rPr lang="en-US" i="1" dirty="0" smtClean="0">
                                    <a:latin typeface="Cambria Math" panose="02040503050406030204" pitchFamily="18" charset="0"/>
                                  </a:rPr>
                                  <m:t>𝑁</m:t>
                                </m:r>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𝐶</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𝐶</m:t>
                                        </m:r>
                                      </m:e>
                                      <m:sub>
                                        <m:r>
                                          <a:rPr lang="en-US" i="1" dirty="0" smtClean="0">
                                            <a:latin typeface="Cambria Math" panose="02040503050406030204" pitchFamily="18" charset="0"/>
                                          </a:rPr>
                                          <m:t>2</m:t>
                                        </m:r>
                                      </m:sub>
                                    </m:sSub>
                                  </m:e>
                                </m:d>
                              </m:den>
                            </m:f>
                          </m:e>
                        </m:rad>
                      </m:oMath>
                    </m:oMathPara>
                  </a14:m>
                  <a:endParaRPr lang="en-US" dirty="0"/>
                </a:p>
              </p:txBody>
            </p:sp>
          </mc:Choice>
          <mc:Fallback xmlns="">
            <p:sp>
              <p:nvSpPr>
                <p:cNvPr id="39" name="TextBox 38">
                  <a:extLst>
                    <a:ext uri="{FF2B5EF4-FFF2-40B4-BE49-F238E27FC236}">
                      <a16:creationId xmlns:a16="http://schemas.microsoft.com/office/drawing/2014/main" id="{B6455635-DEB7-D04C-2F1F-FF4207852329}"/>
                    </a:ext>
                  </a:extLst>
                </p:cNvPr>
                <p:cNvSpPr txBox="1">
                  <a:spLocks noRot="1" noChangeAspect="1" noMove="1" noResize="1" noEditPoints="1" noAdjustHandles="1" noChangeArrowheads="1" noChangeShapeType="1" noTextEdit="1"/>
                </p:cNvSpPr>
                <p:nvPr/>
              </p:nvSpPr>
              <p:spPr>
                <a:xfrm>
                  <a:off x="7221213" y="2722069"/>
                  <a:ext cx="2006190" cy="818366"/>
                </a:xfrm>
                <a:prstGeom prst="rect">
                  <a:avLst/>
                </a:prstGeom>
                <a:blipFill>
                  <a:blip r:embed="rId5"/>
                  <a:stretch>
                    <a:fillRect b="-746"/>
                  </a:stretch>
                </a:blipFill>
              </p:spPr>
              <p:txBody>
                <a:bodyPr/>
                <a:lstStyle/>
                <a:p>
                  <a:r>
                    <a:rPr lang="en-US">
                      <a:noFill/>
                    </a:rPr>
                    <a:t> </a:t>
                  </a:r>
                </a:p>
              </p:txBody>
            </p:sp>
          </mc:Fallback>
        </mc:AlternateContent>
      </p:grpSp>
    </p:spTree>
    <p:extLst>
      <p:ext uri="{BB962C8B-B14F-4D97-AF65-F5344CB8AC3E}">
        <p14:creationId xmlns:p14="http://schemas.microsoft.com/office/powerpoint/2010/main" val="3887194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62CE-BA1B-6B1B-284E-607B3A316B27}"/>
              </a:ext>
            </a:extLst>
          </p:cNvPr>
          <p:cNvSpPr>
            <a:spLocks noGrp="1"/>
          </p:cNvSpPr>
          <p:nvPr>
            <p:ph type="title"/>
          </p:nvPr>
        </p:nvSpPr>
        <p:spPr>
          <a:xfrm>
            <a:off x="495300" y="65061"/>
            <a:ext cx="10515600" cy="774101"/>
          </a:xfrm>
        </p:spPr>
        <p:txBody>
          <a:bodyPr/>
          <a:lstStyle/>
          <a:p>
            <a:pPr algn="ctr"/>
            <a:r>
              <a:rPr lang="en-US" b="1" dirty="0"/>
              <a:t>PLL Dynamics</a:t>
            </a:r>
          </a:p>
        </p:txBody>
      </p:sp>
      <p:pic>
        <p:nvPicPr>
          <p:cNvPr id="5" name="Picture 4" descr="A graph of colored lines&#10;&#10;AI-generated content may be incorrect.">
            <a:extLst>
              <a:ext uri="{FF2B5EF4-FFF2-40B4-BE49-F238E27FC236}">
                <a16:creationId xmlns:a16="http://schemas.microsoft.com/office/drawing/2014/main" id="{2C6A4C7D-27D3-278F-FAC6-75D3ECB40D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1973"/>
          <a:stretch>
            <a:fillRect/>
          </a:stretch>
        </p:blipFill>
        <p:spPr>
          <a:xfrm>
            <a:off x="150807" y="880739"/>
            <a:ext cx="6358778" cy="4359102"/>
          </a:xfrm>
          <a:prstGeom prst="rect">
            <a:avLst/>
          </a:prstGeom>
        </p:spPr>
      </p:pic>
      <p:sp>
        <p:nvSpPr>
          <p:cNvPr id="6" name="TextBox 5">
            <a:extLst>
              <a:ext uri="{FF2B5EF4-FFF2-40B4-BE49-F238E27FC236}">
                <a16:creationId xmlns:a16="http://schemas.microsoft.com/office/drawing/2014/main" id="{35551E03-69B2-C289-885F-7D9BDF310F4D}"/>
              </a:ext>
            </a:extLst>
          </p:cNvPr>
          <p:cNvSpPr txBox="1"/>
          <p:nvPr/>
        </p:nvSpPr>
        <p:spPr>
          <a:xfrm>
            <a:off x="407192" y="5423675"/>
            <a:ext cx="6034024" cy="369332"/>
          </a:xfrm>
          <a:prstGeom prst="rect">
            <a:avLst/>
          </a:prstGeom>
          <a:noFill/>
        </p:spPr>
        <p:txBody>
          <a:bodyPr wrap="none" rtlCol="0">
            <a:spAutoFit/>
          </a:bodyPr>
          <a:lstStyle/>
          <a:p>
            <a:r>
              <a:rPr lang="en-US" dirty="0"/>
              <a:t>Convergence of </a:t>
            </a:r>
            <a:r>
              <a:rPr lang="en-US" dirty="0" err="1"/>
              <a:t>Vtune</a:t>
            </a:r>
            <a:r>
              <a:rPr lang="en-US" dirty="0"/>
              <a:t>, and thus the VCO frequency, in time</a:t>
            </a:r>
          </a:p>
        </p:txBody>
      </p:sp>
      <p:grpSp>
        <p:nvGrpSpPr>
          <p:cNvPr id="4" name="Group 3">
            <a:extLst>
              <a:ext uri="{FF2B5EF4-FFF2-40B4-BE49-F238E27FC236}">
                <a16:creationId xmlns:a16="http://schemas.microsoft.com/office/drawing/2014/main" id="{CF563D85-B678-EA4F-25C7-D51F399339B5}"/>
              </a:ext>
            </a:extLst>
          </p:cNvPr>
          <p:cNvGrpSpPr/>
          <p:nvPr/>
        </p:nvGrpSpPr>
        <p:grpSpPr>
          <a:xfrm>
            <a:off x="6195562" y="767041"/>
            <a:ext cx="6096000" cy="5494719"/>
            <a:chOff x="6048979" y="825177"/>
            <a:chExt cx="6096000" cy="5494719"/>
          </a:xfrm>
        </p:grpSpPr>
        <p:sp>
          <p:nvSpPr>
            <p:cNvPr id="10" name="TextBox 9">
              <a:extLst>
                <a:ext uri="{FF2B5EF4-FFF2-40B4-BE49-F238E27FC236}">
                  <a16:creationId xmlns:a16="http://schemas.microsoft.com/office/drawing/2014/main" id="{FC55B019-6EC2-AFA2-A031-FD30CD9A0161}"/>
                </a:ext>
              </a:extLst>
            </p:cNvPr>
            <p:cNvSpPr txBox="1"/>
            <p:nvPr/>
          </p:nvSpPr>
          <p:spPr>
            <a:xfrm>
              <a:off x="6677025" y="825177"/>
              <a:ext cx="4972850" cy="369332"/>
            </a:xfrm>
            <a:prstGeom prst="rect">
              <a:avLst/>
            </a:prstGeom>
            <a:noFill/>
          </p:spPr>
          <p:txBody>
            <a:bodyPr wrap="square" rtlCol="0">
              <a:spAutoFit/>
            </a:bodyPr>
            <a:lstStyle/>
            <a:p>
              <a:r>
                <a:rPr lang="en-US" dirty="0"/>
                <a:t>Consider an ideal PLL with a linear VCO: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E17CBB8-3316-2973-539D-F8A3B6D658DF}"/>
                    </a:ext>
                  </a:extLst>
                </p:cNvPr>
                <p:cNvSpPr txBox="1"/>
                <p:nvPr/>
              </p:nvSpPr>
              <p:spPr>
                <a:xfrm>
                  <a:off x="6048979" y="1164048"/>
                  <a:ext cx="6096000" cy="618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𝑜𝑢𝑡</m:t>
                                </m:r>
                              </m:sub>
                            </m:sSub>
                          </m:num>
                          <m:den>
                            <m:r>
                              <a:rPr lang="en-US" b="0" i="1" smtClean="0">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𝑉𝐶𝑂</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𝑡𝑢𝑛𝑒</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0</m:t>
                            </m:r>
                          </m:sub>
                        </m:sSub>
                      </m:oMath>
                    </m:oMathPara>
                  </a14:m>
                  <a:endParaRPr lang="en-US" dirty="0">
                    <a:latin typeface="Cambria Math" panose="02040503050406030204" pitchFamily="18" charset="0"/>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6E17CBB8-3316-2973-539D-F8A3B6D658DF}"/>
                    </a:ext>
                  </a:extLst>
                </p:cNvPr>
                <p:cNvSpPr txBox="1">
                  <a:spLocks noRot="1" noChangeAspect="1" noMove="1" noResize="1" noEditPoints="1" noAdjustHandles="1" noChangeArrowheads="1" noChangeShapeType="1" noTextEdit="1"/>
                </p:cNvSpPr>
                <p:nvPr/>
              </p:nvSpPr>
              <p:spPr>
                <a:xfrm>
                  <a:off x="6048979" y="1164048"/>
                  <a:ext cx="6096000" cy="618246"/>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1A74EA68-9423-0BF3-D106-7D4EA2C03791}"/>
                </a:ext>
              </a:extLst>
            </p:cNvPr>
            <p:cNvSpPr txBox="1"/>
            <p:nvPr/>
          </p:nvSpPr>
          <p:spPr>
            <a:xfrm>
              <a:off x="6677025" y="2676525"/>
              <a:ext cx="5181600" cy="646331"/>
            </a:xfrm>
            <a:prstGeom prst="rect">
              <a:avLst/>
            </a:prstGeom>
            <a:noFill/>
          </p:spPr>
          <p:txBody>
            <a:bodyPr wrap="square" rtlCol="0">
              <a:spAutoFit/>
            </a:bodyPr>
            <a:lstStyle/>
            <a:p>
              <a:r>
                <a:rPr lang="en-US" dirty="0"/>
                <a:t>The Phase detector compares the reference with the </a:t>
              </a:r>
              <a:r>
                <a:rPr lang="en-US" i="1" dirty="0"/>
                <a:t>divided</a:t>
              </a:r>
              <a:r>
                <a:rPr lang="en-US" dirty="0"/>
                <a:t> VCO output:</a:t>
              </a:r>
            </a:p>
          </p:txBody>
        </p:sp>
        <p:sp>
          <p:nvSpPr>
            <p:cNvPr id="14" name="TextBox 13">
              <a:extLst>
                <a:ext uri="{FF2B5EF4-FFF2-40B4-BE49-F238E27FC236}">
                  <a16:creationId xmlns:a16="http://schemas.microsoft.com/office/drawing/2014/main" id="{420FF2AE-953F-CD0A-C71E-ECAB93541305}"/>
                </a:ext>
              </a:extLst>
            </p:cNvPr>
            <p:cNvSpPr txBox="1"/>
            <p:nvPr/>
          </p:nvSpPr>
          <p:spPr>
            <a:xfrm>
              <a:off x="6677025" y="1715421"/>
              <a:ext cx="3752850" cy="369332"/>
            </a:xfrm>
            <a:prstGeom prst="rect">
              <a:avLst/>
            </a:prstGeom>
            <a:noFill/>
          </p:spPr>
          <p:txBody>
            <a:bodyPr wrap="square" rtlCol="0">
              <a:spAutoFit/>
            </a:bodyPr>
            <a:lstStyle/>
            <a:p>
              <a:r>
                <a:rPr lang="en-US" dirty="0"/>
                <a:t>And a loop filter with Impedance (Z):</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82BF913-F723-2F42-9729-0FB1B45A91E8}"/>
                    </a:ext>
                  </a:extLst>
                </p:cNvPr>
                <p:cNvSpPr txBox="1"/>
                <p:nvPr/>
              </p:nvSpPr>
              <p:spPr>
                <a:xfrm>
                  <a:off x="8223282" y="2084753"/>
                  <a:ext cx="1530099"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𝑠𝐶</m:t>
                            </m:r>
                          </m:den>
                        </m:f>
                      </m:oMath>
                    </m:oMathPara>
                  </a14:m>
                  <a:endParaRPr lang="en-US" dirty="0"/>
                </a:p>
              </p:txBody>
            </p:sp>
          </mc:Choice>
          <mc:Fallback xmlns="">
            <p:sp>
              <p:nvSpPr>
                <p:cNvPr id="15" name="TextBox 14">
                  <a:extLst>
                    <a:ext uri="{FF2B5EF4-FFF2-40B4-BE49-F238E27FC236}">
                      <a16:creationId xmlns:a16="http://schemas.microsoft.com/office/drawing/2014/main" id="{382BF913-F723-2F42-9729-0FB1B45A91E8}"/>
                    </a:ext>
                  </a:extLst>
                </p:cNvPr>
                <p:cNvSpPr txBox="1">
                  <a:spLocks noRot="1" noChangeAspect="1" noMove="1" noResize="1" noEditPoints="1" noAdjustHandles="1" noChangeArrowheads="1" noChangeShapeType="1" noTextEdit="1"/>
                </p:cNvSpPr>
                <p:nvPr/>
              </p:nvSpPr>
              <p:spPr>
                <a:xfrm>
                  <a:off x="8223282" y="2084753"/>
                  <a:ext cx="1530099" cy="5204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ABA777A-AF62-6B85-2B0E-466AA9D79C4E}"/>
                    </a:ext>
                  </a:extLst>
                </p:cNvPr>
                <p:cNvSpPr txBox="1"/>
                <p:nvPr/>
              </p:nvSpPr>
              <p:spPr>
                <a:xfrm>
                  <a:off x="8223282" y="3322856"/>
                  <a:ext cx="1938031" cy="520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𝑟𝑒𝑓</m:t>
                            </m:r>
                          </m:sub>
                        </m:sSub>
                        <m:r>
                          <a:rPr lang="en-US" b="0" i="1" smtClean="0">
                            <a:latin typeface="Cambria Math" panose="02040503050406030204" pitchFamily="18" charset="0"/>
                          </a:rPr>
                          <m:t> −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𝑜𝑢𝑡</m:t>
                                </m:r>
                              </m:sub>
                            </m:sSub>
                          </m:num>
                          <m:den>
                            <m:r>
                              <a:rPr lang="en-US" b="0" i="1" smtClean="0">
                                <a:latin typeface="Cambria Math" panose="02040503050406030204" pitchFamily="18" charset="0"/>
                              </a:rPr>
                              <m:t>𝑁</m:t>
                            </m:r>
                          </m:den>
                        </m:f>
                      </m:oMath>
                    </m:oMathPara>
                  </a14:m>
                  <a:endParaRPr lang="en-US" dirty="0"/>
                </a:p>
              </p:txBody>
            </p:sp>
          </mc:Choice>
          <mc:Fallback xmlns="">
            <p:sp>
              <p:nvSpPr>
                <p:cNvPr id="16" name="TextBox 15">
                  <a:extLst>
                    <a:ext uri="{FF2B5EF4-FFF2-40B4-BE49-F238E27FC236}">
                      <a16:creationId xmlns:a16="http://schemas.microsoft.com/office/drawing/2014/main" id="{8ABA777A-AF62-6B85-2B0E-466AA9D79C4E}"/>
                    </a:ext>
                  </a:extLst>
                </p:cNvPr>
                <p:cNvSpPr txBox="1">
                  <a:spLocks noRot="1" noChangeAspect="1" noMove="1" noResize="1" noEditPoints="1" noAdjustHandles="1" noChangeArrowheads="1" noChangeShapeType="1" noTextEdit="1"/>
                </p:cNvSpPr>
                <p:nvPr/>
              </p:nvSpPr>
              <p:spPr>
                <a:xfrm>
                  <a:off x="8223282" y="3322856"/>
                  <a:ext cx="1938031" cy="520912"/>
                </a:xfrm>
                <a:prstGeom prst="rect">
                  <a:avLst/>
                </a:prstGeom>
                <a:blipFill>
                  <a:blip r:embed="rId6"/>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240B351-7C92-67A7-887E-154A70D67F73}"/>
                </a:ext>
              </a:extLst>
            </p:cNvPr>
            <p:cNvSpPr txBox="1"/>
            <p:nvPr/>
          </p:nvSpPr>
          <p:spPr>
            <a:xfrm>
              <a:off x="6770413" y="5297145"/>
              <a:ext cx="4653133" cy="369332"/>
            </a:xfrm>
            <a:prstGeom prst="rect">
              <a:avLst/>
            </a:prstGeom>
            <a:noFill/>
          </p:spPr>
          <p:txBody>
            <a:bodyPr wrap="none" rtlCol="0">
              <a:spAutoFit/>
            </a:bodyPr>
            <a:lstStyle/>
            <a:p>
              <a:r>
                <a:rPr lang="en-US" dirty="0"/>
                <a:t>From the loop filter, the control voltage takes: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48AD924-D16D-E25D-36E6-1161C26B0811}"/>
                    </a:ext>
                  </a:extLst>
                </p:cNvPr>
                <p:cNvSpPr txBox="1"/>
                <p:nvPr/>
              </p:nvSpPr>
              <p:spPr>
                <a:xfrm>
                  <a:off x="7561751" y="5697546"/>
                  <a:ext cx="307045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𝑡𝑢𝑛𝑒</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𝑝</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𝑅</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𝑑𝑡</m:t>
                            </m:r>
                          </m:e>
                        </m:d>
                      </m:oMath>
                    </m:oMathPara>
                  </a14:m>
                  <a:endParaRPr lang="en-US" dirty="0"/>
                </a:p>
              </p:txBody>
            </p:sp>
          </mc:Choice>
          <mc:Fallback xmlns="">
            <p:sp>
              <p:nvSpPr>
                <p:cNvPr id="18" name="TextBox 17">
                  <a:extLst>
                    <a:ext uri="{FF2B5EF4-FFF2-40B4-BE49-F238E27FC236}">
                      <a16:creationId xmlns:a16="http://schemas.microsoft.com/office/drawing/2014/main" id="{448AD924-D16D-E25D-36E6-1161C26B0811}"/>
                    </a:ext>
                  </a:extLst>
                </p:cNvPr>
                <p:cNvSpPr txBox="1">
                  <a:spLocks noRot="1" noChangeAspect="1" noMove="1" noResize="1" noEditPoints="1" noAdjustHandles="1" noChangeArrowheads="1" noChangeShapeType="1" noTextEdit="1"/>
                </p:cNvSpPr>
                <p:nvPr/>
              </p:nvSpPr>
              <p:spPr>
                <a:xfrm>
                  <a:off x="7561751" y="5697546"/>
                  <a:ext cx="3070456" cy="622350"/>
                </a:xfrm>
                <a:prstGeom prst="rect">
                  <a:avLst/>
                </a:prstGeom>
                <a:blipFill>
                  <a:blip r:embed="rId7"/>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F650A14E-956A-8E7B-C740-47CFD3BE7E3F}"/>
                </a:ext>
              </a:extLst>
            </p:cNvPr>
            <p:cNvSpPr txBox="1"/>
            <p:nvPr/>
          </p:nvSpPr>
          <p:spPr>
            <a:xfrm>
              <a:off x="6738035" y="4039259"/>
              <a:ext cx="4046364" cy="369332"/>
            </a:xfrm>
            <a:prstGeom prst="rect">
              <a:avLst/>
            </a:prstGeom>
            <a:noFill/>
          </p:spPr>
          <p:txBody>
            <a:bodyPr wrap="none" rtlCol="0">
              <a:spAutoFit/>
            </a:bodyPr>
            <a:lstStyle/>
            <a:p>
              <a:r>
                <a:rPr lang="en-US" dirty="0"/>
                <a:t>Taking the derivative of the phase error:</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92FDF17-D6A1-AD2B-8047-9522BE789F20}"/>
                    </a:ext>
                  </a:extLst>
                </p:cNvPr>
                <p:cNvSpPr txBox="1"/>
                <p:nvPr/>
              </p:nvSpPr>
              <p:spPr>
                <a:xfrm>
                  <a:off x="6601497" y="4580742"/>
                  <a:ext cx="5181600"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𝑟𝑒𝑓</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f>
                          <m:fPr>
                            <m:ctrlPr>
                              <a:rPr lang="en-US"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𝑜𝑢𝑡</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𝑟𝑒𝑓</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num>
                          <m:den>
                            <m:r>
                              <a:rPr lang="en-US" b="0" i="1" smtClean="0">
                                <a:latin typeface="Cambria Math" panose="02040503050406030204" pitchFamily="18" charset="0"/>
                              </a:rPr>
                              <m:t>𝑁</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𝑉𝐶𝑂</m:t>
                                </m:r>
                              </m:sub>
                            </m:sSub>
                          </m:num>
                          <m:den>
                            <m:r>
                              <a:rPr lang="en-US" b="0" i="1" smtClean="0">
                                <a:latin typeface="Cambria Math" panose="02040503050406030204" pitchFamily="18" charset="0"/>
                              </a:rPr>
                              <m:t>𝑁</m:t>
                            </m:r>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𝑐𝑡𝑟𝑙</m:t>
                            </m:r>
                          </m:sub>
                        </m:sSub>
                      </m:oMath>
                    </m:oMathPara>
                  </a14:m>
                  <a:endParaRPr lang="en-US" dirty="0"/>
                </a:p>
              </p:txBody>
            </p:sp>
          </mc:Choice>
          <mc:Fallback xmlns="">
            <p:sp>
              <p:nvSpPr>
                <p:cNvPr id="20" name="TextBox 19">
                  <a:extLst>
                    <a:ext uri="{FF2B5EF4-FFF2-40B4-BE49-F238E27FC236}">
                      <a16:creationId xmlns:a16="http://schemas.microsoft.com/office/drawing/2014/main" id="{A92FDF17-D6A1-AD2B-8047-9522BE789F20}"/>
                    </a:ext>
                  </a:extLst>
                </p:cNvPr>
                <p:cNvSpPr txBox="1">
                  <a:spLocks noRot="1" noChangeAspect="1" noMove="1" noResize="1" noEditPoints="1" noAdjustHandles="1" noChangeArrowheads="1" noChangeShapeType="1" noTextEdit="1"/>
                </p:cNvSpPr>
                <p:nvPr/>
              </p:nvSpPr>
              <p:spPr>
                <a:xfrm>
                  <a:off x="6601497" y="4580742"/>
                  <a:ext cx="5181600" cy="544252"/>
                </a:xfrm>
                <a:prstGeom prst="rect">
                  <a:avLst/>
                </a:prstGeom>
                <a:blipFill>
                  <a:blip r:embed="rId8"/>
                  <a:stretch>
                    <a:fillRect/>
                  </a:stretch>
                </a:blipFill>
              </p:spPr>
              <p:txBody>
                <a:bodyPr/>
                <a:lstStyle/>
                <a:p>
                  <a:r>
                    <a:rPr lang="en-US">
                      <a:noFill/>
                    </a:rPr>
                    <a:t> </a:t>
                  </a:r>
                </a:p>
              </p:txBody>
            </p:sp>
          </mc:Fallback>
        </mc:AlternateContent>
      </p:grpSp>
      <p:sp>
        <p:nvSpPr>
          <p:cNvPr id="8" name="TextBox 7">
            <a:extLst>
              <a:ext uri="{FF2B5EF4-FFF2-40B4-BE49-F238E27FC236}">
                <a16:creationId xmlns:a16="http://schemas.microsoft.com/office/drawing/2014/main" id="{104318C6-D4F2-1504-CCEF-54C776F28039}"/>
              </a:ext>
            </a:extLst>
          </p:cNvPr>
          <p:cNvSpPr txBox="1"/>
          <p:nvPr/>
        </p:nvSpPr>
        <p:spPr>
          <a:xfrm>
            <a:off x="194505" y="5767368"/>
            <a:ext cx="6459398" cy="954107"/>
          </a:xfrm>
          <a:prstGeom prst="rect">
            <a:avLst/>
          </a:prstGeom>
          <a:noFill/>
        </p:spPr>
        <p:txBody>
          <a:bodyPr wrap="square" rtlCol="0">
            <a:spAutoFit/>
          </a:bodyPr>
          <a:lstStyle/>
          <a:p>
            <a:r>
              <a:rPr lang="en-US" sz="2800" dirty="0">
                <a:solidFill>
                  <a:srgbClr val="00B050"/>
                </a:solidFill>
              </a:rPr>
              <a:t>A PLL is a PI loop tuned by the resistance and capacitance</a:t>
            </a:r>
          </a:p>
        </p:txBody>
      </p:sp>
      <p:cxnSp>
        <p:nvCxnSpPr>
          <p:cNvPr id="21" name="Straight Arrow Connector 20">
            <a:extLst>
              <a:ext uri="{FF2B5EF4-FFF2-40B4-BE49-F238E27FC236}">
                <a16:creationId xmlns:a16="http://schemas.microsoft.com/office/drawing/2014/main" id="{D62A219F-F593-414F-D8F6-25D155397759}"/>
              </a:ext>
            </a:extLst>
          </p:cNvPr>
          <p:cNvCxnSpPr>
            <a:cxnSpLocks/>
            <a:stCxn id="8" idx="3"/>
            <a:endCxn id="18" idx="1"/>
          </p:cNvCxnSpPr>
          <p:nvPr/>
        </p:nvCxnSpPr>
        <p:spPr>
          <a:xfrm flipV="1">
            <a:off x="6653903" y="5950585"/>
            <a:ext cx="1054431" cy="29383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1" name="Slide Number Placeholder 10">
            <a:extLst>
              <a:ext uri="{FF2B5EF4-FFF2-40B4-BE49-F238E27FC236}">
                <a16:creationId xmlns:a16="http://schemas.microsoft.com/office/drawing/2014/main" id="{F387310A-E84D-E896-00F1-DDED873725E4}"/>
              </a:ext>
            </a:extLst>
          </p:cNvPr>
          <p:cNvSpPr>
            <a:spLocks noGrp="1"/>
          </p:cNvSpPr>
          <p:nvPr>
            <p:ph type="sldNum" sz="quarter" idx="12"/>
          </p:nvPr>
        </p:nvSpPr>
        <p:spPr/>
        <p:txBody>
          <a:bodyPr/>
          <a:lstStyle/>
          <a:p>
            <a:fld id="{60B2883B-C040-4C2B-B427-B2FAF2BE559C}" type="slidenum">
              <a:rPr lang="en-US" smtClean="0"/>
              <a:t>39</a:t>
            </a:fld>
            <a:endParaRPr lang="en-US"/>
          </a:p>
        </p:txBody>
      </p:sp>
    </p:spTree>
    <p:extLst>
      <p:ext uri="{BB962C8B-B14F-4D97-AF65-F5344CB8AC3E}">
        <p14:creationId xmlns:p14="http://schemas.microsoft.com/office/powerpoint/2010/main" val="1660878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17C2-7EBB-E460-E670-5D6D4EE9694E}"/>
              </a:ext>
            </a:extLst>
          </p:cNvPr>
          <p:cNvSpPr>
            <a:spLocks noGrp="1"/>
          </p:cNvSpPr>
          <p:nvPr>
            <p:ph type="title"/>
          </p:nvPr>
        </p:nvSpPr>
        <p:spPr>
          <a:xfrm>
            <a:off x="146583" y="-136418"/>
            <a:ext cx="11977941" cy="1325563"/>
          </a:xfrm>
        </p:spPr>
        <p:txBody>
          <a:bodyPr/>
          <a:lstStyle/>
          <a:p>
            <a:pPr algn="ctr"/>
            <a:r>
              <a:rPr lang="en-US" b="1" dirty="0"/>
              <a:t>Primary goal – Picosecond Timing Resolution</a:t>
            </a:r>
          </a:p>
        </p:txBody>
      </p:sp>
      <p:sp>
        <p:nvSpPr>
          <p:cNvPr id="6" name="TextBox 5">
            <a:extLst>
              <a:ext uri="{FF2B5EF4-FFF2-40B4-BE49-F238E27FC236}">
                <a16:creationId xmlns:a16="http://schemas.microsoft.com/office/drawing/2014/main" id="{A6914D8F-E585-DE54-AFEC-01D90842C767}"/>
              </a:ext>
            </a:extLst>
          </p:cNvPr>
          <p:cNvSpPr txBox="1"/>
          <p:nvPr/>
        </p:nvSpPr>
        <p:spPr>
          <a:xfrm>
            <a:off x="7875340" y="1112375"/>
            <a:ext cx="3624764" cy="1815882"/>
          </a:xfrm>
          <a:prstGeom prst="rect">
            <a:avLst/>
          </a:prstGeom>
          <a:noFill/>
        </p:spPr>
        <p:txBody>
          <a:bodyPr wrap="square">
            <a:spAutoFit/>
          </a:bodyPr>
          <a:lstStyle/>
          <a:p>
            <a:r>
              <a:rPr lang="en-US" sz="1600" dirty="0"/>
              <a:t>[1]Stefan Ritt; The role of analog bandwidth and signal-to-noise in timing for waveform digitizing; Timing Workshop, Chicago April 28</a:t>
            </a:r>
            <a:r>
              <a:rPr lang="en-US" sz="1600" baseline="30000" dirty="0"/>
              <a:t>th  </a:t>
            </a:r>
            <a:r>
              <a:rPr lang="en-US" sz="1600" dirty="0"/>
              <a:t>2011,</a:t>
            </a:r>
          </a:p>
          <a:p>
            <a:r>
              <a:rPr lang="en-US" sz="1600" dirty="0">
                <a:hlinkClick r:id="rId3"/>
              </a:rPr>
              <a:t>https://psec.uchicago.edu/workshops/fast_timing_conf_2011/system/docs/18/original/ritt_analog_bw.ppt</a:t>
            </a:r>
            <a:endParaRPr lang="en-US" sz="1600" dirty="0"/>
          </a:p>
        </p:txBody>
      </p:sp>
      <p:sp>
        <p:nvSpPr>
          <p:cNvPr id="8" name="TextBox 7">
            <a:extLst>
              <a:ext uri="{FF2B5EF4-FFF2-40B4-BE49-F238E27FC236}">
                <a16:creationId xmlns:a16="http://schemas.microsoft.com/office/drawing/2014/main" id="{B91CC3F8-BC90-FFB2-1857-EFE13A1E1202}"/>
              </a:ext>
            </a:extLst>
          </p:cNvPr>
          <p:cNvSpPr txBox="1"/>
          <p:nvPr/>
        </p:nvSpPr>
        <p:spPr>
          <a:xfrm>
            <a:off x="576839" y="5059678"/>
            <a:ext cx="5747179" cy="1631216"/>
          </a:xfrm>
          <a:prstGeom prst="rect">
            <a:avLst/>
          </a:prstGeom>
          <a:noFill/>
        </p:spPr>
        <p:txBody>
          <a:bodyPr wrap="square" rtlCol="0">
            <a:spAutoFit/>
          </a:bodyPr>
          <a:lstStyle/>
          <a:p>
            <a:r>
              <a:rPr lang="en-US" sz="2000" dirty="0"/>
              <a:t>Therefore, an improved </a:t>
            </a:r>
            <a:r>
              <a:rPr lang="el-GR" sz="2000" dirty="0"/>
              <a:t>Δ</a:t>
            </a:r>
            <a:r>
              <a:rPr lang="en-US" sz="2000" dirty="0"/>
              <a:t>t can be achieved by:</a:t>
            </a:r>
          </a:p>
          <a:p>
            <a:pPr marL="285730" indent="-285730">
              <a:buFontTx/>
              <a:buChar char="-"/>
            </a:pPr>
            <a:r>
              <a:rPr lang="en-US" sz="2000" dirty="0"/>
              <a:t>Low Noise (from samples)</a:t>
            </a:r>
          </a:p>
          <a:p>
            <a:pPr marL="285730" indent="-285730">
              <a:buFontTx/>
              <a:buChar char="-"/>
            </a:pPr>
            <a:r>
              <a:rPr lang="en-US" sz="2000" dirty="0"/>
              <a:t>High Analog Bandwidth</a:t>
            </a:r>
          </a:p>
          <a:p>
            <a:pPr marL="285730" indent="-285730">
              <a:buFontTx/>
              <a:buChar char="-"/>
            </a:pPr>
            <a:r>
              <a:rPr lang="en-US" sz="2000" b="1" dirty="0"/>
              <a:t>Minimizing Sampling time jitter</a:t>
            </a:r>
          </a:p>
          <a:p>
            <a:pPr marL="285730" indent="-285730">
              <a:buFontTx/>
              <a:buChar char="-"/>
            </a:pPr>
            <a:r>
              <a:rPr lang="en-US" sz="2000" b="1" dirty="0"/>
              <a:t>High Sampling Rate</a:t>
            </a:r>
          </a:p>
        </p:txBody>
      </p:sp>
      <p:pic>
        <p:nvPicPr>
          <p:cNvPr id="7" name="Content Placeholder 6" descr="Chart, diagram, line chart&#10;&#10;Description automatically generated">
            <a:extLst>
              <a:ext uri="{FF2B5EF4-FFF2-40B4-BE49-F238E27FC236}">
                <a16:creationId xmlns:a16="http://schemas.microsoft.com/office/drawing/2014/main" id="{983C9B33-1467-D885-33FC-B619312F104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1164371" y="988283"/>
            <a:ext cx="5953956" cy="3810532"/>
          </a:xfrm>
          <a:prstGeom prst="rect">
            <a:avLst/>
          </a:prstGeom>
        </p:spPr>
      </p:pic>
      <p:cxnSp>
        <p:nvCxnSpPr>
          <p:cNvPr id="10" name="Straight Arrow Connector 9">
            <a:extLst>
              <a:ext uri="{FF2B5EF4-FFF2-40B4-BE49-F238E27FC236}">
                <a16:creationId xmlns:a16="http://schemas.microsoft.com/office/drawing/2014/main" id="{2561C752-8A31-9CF2-EF4E-316CD5A730E0}"/>
              </a:ext>
            </a:extLst>
          </p:cNvPr>
          <p:cNvCxnSpPr>
            <a:cxnSpLocks/>
          </p:cNvCxnSpPr>
          <p:nvPr/>
        </p:nvCxnSpPr>
        <p:spPr>
          <a:xfrm>
            <a:off x="7118327" y="4641802"/>
            <a:ext cx="357417" cy="265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C7B490-C09E-F422-6471-7F7FB89AECF3}"/>
                  </a:ext>
                </a:extLst>
              </p:cNvPr>
              <p:cNvSpPr txBox="1"/>
              <p:nvPr/>
            </p:nvSpPr>
            <p:spPr>
              <a:xfrm>
                <a:off x="6845808" y="4906976"/>
                <a:ext cx="7034784" cy="300210"/>
              </a:xfrm>
              <a:prstGeom prst="rect">
                <a:avLst/>
              </a:prstGeom>
              <a:noFill/>
            </p:spPr>
            <p:txBody>
              <a:bodyPr wrap="square" rtlCol="0">
                <a:spAutoFit/>
              </a:bodyPr>
              <a:lstStyle/>
              <a:p>
                <a:r>
                  <a:rPr lang="en-US" sz="1351" dirty="0"/>
                  <a:t>Where </a:t>
                </a:r>
                <a14:m>
                  <m:oMath xmlns:m="http://schemas.openxmlformats.org/officeDocument/2006/math">
                    <m:sSub>
                      <m:sSubPr>
                        <m:ctrlPr>
                          <a:rPr lang="en-US" sz="1351" i="1">
                            <a:latin typeface="Cambria Math" panose="02040503050406030204" pitchFamily="18" charset="0"/>
                          </a:rPr>
                        </m:ctrlPr>
                      </m:sSubPr>
                      <m:e>
                        <m:r>
                          <a:rPr lang="en-US" sz="1351" i="1">
                            <a:latin typeface="Cambria Math" panose="02040503050406030204" pitchFamily="18" charset="0"/>
                          </a:rPr>
                          <m:t>𝑓</m:t>
                        </m:r>
                      </m:e>
                      <m:sub>
                        <m:r>
                          <a:rPr lang="en-US" sz="1351" i="1">
                            <a:latin typeface="Cambria Math" panose="02040503050406030204" pitchFamily="18" charset="0"/>
                          </a:rPr>
                          <m:t>𝑠</m:t>
                        </m:r>
                      </m:sub>
                    </m:sSub>
                    <m:r>
                      <a:rPr lang="en-US" sz="1351" i="1">
                        <a:latin typeface="Cambria Math" panose="02040503050406030204" pitchFamily="18" charset="0"/>
                      </a:rPr>
                      <m:t>=</m:t>
                    </m:r>
                  </m:oMath>
                </a14:m>
                <a:r>
                  <a:rPr lang="en-US" sz="1351" dirty="0"/>
                  <a:t> Sampling Rate and</a:t>
                </a:r>
                <a14:m>
                  <m:oMath xmlns:m="http://schemas.openxmlformats.org/officeDocument/2006/math">
                    <m:r>
                      <a:rPr lang="en-US" sz="1351">
                        <a:latin typeface="Cambria Math" panose="02040503050406030204" pitchFamily="18" charset="0"/>
                      </a:rPr>
                      <m:t> </m:t>
                    </m:r>
                    <m:sSub>
                      <m:sSubPr>
                        <m:ctrlPr>
                          <a:rPr lang="en-US" sz="1351" i="1">
                            <a:latin typeface="Cambria Math" panose="02040503050406030204" pitchFamily="18" charset="0"/>
                          </a:rPr>
                        </m:ctrlPr>
                      </m:sSubPr>
                      <m:e>
                        <m:r>
                          <a:rPr lang="en-US" sz="1351" i="1">
                            <a:latin typeface="Cambria Math" panose="02040503050406030204" pitchFamily="18" charset="0"/>
                          </a:rPr>
                          <m:t>𝑓</m:t>
                        </m:r>
                      </m:e>
                      <m:sub>
                        <m:r>
                          <a:rPr lang="en-US" sz="1351" i="1">
                            <a:latin typeface="Cambria Math" panose="02040503050406030204" pitchFamily="18" charset="0"/>
                          </a:rPr>
                          <m:t>3 </m:t>
                        </m:r>
                        <m:r>
                          <a:rPr lang="en-US" sz="1351" i="1">
                            <a:latin typeface="Cambria Math" panose="02040503050406030204" pitchFamily="18" charset="0"/>
                          </a:rPr>
                          <m:t>𝑑𝐵</m:t>
                        </m:r>
                      </m:sub>
                    </m:sSub>
                    <m:r>
                      <a:rPr lang="en-US" sz="1351" i="1">
                        <a:latin typeface="Cambria Math" panose="02040503050406030204" pitchFamily="18" charset="0"/>
                      </a:rPr>
                      <m:t>=</m:t>
                    </m:r>
                  </m:oMath>
                </a14:m>
                <a:r>
                  <a:rPr lang="en-US" sz="1351" dirty="0"/>
                  <a:t> Bandwidth</a:t>
                </a:r>
              </a:p>
            </p:txBody>
          </p:sp>
        </mc:Choice>
        <mc:Fallback xmlns="">
          <p:sp>
            <p:nvSpPr>
              <p:cNvPr id="12" name="TextBox 11">
                <a:extLst>
                  <a:ext uri="{FF2B5EF4-FFF2-40B4-BE49-F238E27FC236}">
                    <a16:creationId xmlns:a16="http://schemas.microsoft.com/office/drawing/2014/main" id="{95C7B490-C09E-F422-6471-7F7FB89AECF3}"/>
                  </a:ext>
                </a:extLst>
              </p:cNvPr>
              <p:cNvSpPr txBox="1">
                <a:spLocks noRot="1" noChangeAspect="1" noMove="1" noResize="1" noEditPoints="1" noAdjustHandles="1" noChangeArrowheads="1" noChangeShapeType="1" noTextEdit="1"/>
              </p:cNvSpPr>
              <p:nvPr/>
            </p:nvSpPr>
            <p:spPr>
              <a:xfrm>
                <a:off x="6845808" y="4906976"/>
                <a:ext cx="7034784" cy="300210"/>
              </a:xfrm>
              <a:prstGeom prst="rect">
                <a:avLst/>
              </a:prstGeom>
              <a:blipFill>
                <a:blip r:embed="rId5"/>
                <a:stretch>
                  <a:fillRect l="-173" t="-4082" b="-20408"/>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247726C1-EF0B-033F-8AC9-CEAA6A08F81D}"/>
              </a:ext>
            </a:extLst>
          </p:cNvPr>
          <p:cNvCxnSpPr>
            <a:cxnSpLocks/>
            <a:endCxn id="9" idx="1"/>
          </p:cNvCxnSpPr>
          <p:nvPr/>
        </p:nvCxnSpPr>
        <p:spPr>
          <a:xfrm>
            <a:off x="4523139" y="6356350"/>
            <a:ext cx="718957" cy="379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3B903FE-9915-9544-DA9B-50793BA6FB4D}"/>
              </a:ext>
            </a:extLst>
          </p:cNvPr>
          <p:cNvSpPr txBox="1"/>
          <p:nvPr/>
        </p:nvSpPr>
        <p:spPr>
          <a:xfrm>
            <a:off x="5242096" y="6101911"/>
            <a:ext cx="6629979" cy="584775"/>
          </a:xfrm>
          <a:prstGeom prst="rect">
            <a:avLst/>
          </a:prstGeom>
          <a:noFill/>
        </p:spPr>
        <p:txBody>
          <a:bodyPr wrap="square" rtlCol="0">
            <a:spAutoFit/>
          </a:bodyPr>
          <a:lstStyle/>
          <a:p>
            <a:r>
              <a:rPr lang="en-US" sz="3200" dirty="0">
                <a:solidFill>
                  <a:srgbClr val="00B050"/>
                </a:solidFill>
              </a:rPr>
              <a:t>Require fast, stable sampling clock</a:t>
            </a:r>
          </a:p>
        </p:txBody>
      </p:sp>
      <p:sp>
        <p:nvSpPr>
          <p:cNvPr id="13" name="Slide Number Placeholder 12">
            <a:extLst>
              <a:ext uri="{FF2B5EF4-FFF2-40B4-BE49-F238E27FC236}">
                <a16:creationId xmlns:a16="http://schemas.microsoft.com/office/drawing/2014/main" id="{4C284CE1-3E42-E635-47D2-47856A994097}"/>
              </a:ext>
            </a:extLst>
          </p:cNvPr>
          <p:cNvSpPr>
            <a:spLocks noGrp="1"/>
          </p:cNvSpPr>
          <p:nvPr>
            <p:ph type="sldNum" sz="quarter" idx="12"/>
          </p:nvPr>
        </p:nvSpPr>
        <p:spPr/>
        <p:txBody>
          <a:bodyPr/>
          <a:lstStyle/>
          <a:p>
            <a:fld id="{60B2883B-C040-4C2B-B427-B2FAF2BE559C}" type="slidenum">
              <a:rPr lang="en-US" smtClean="0"/>
              <a:t>4</a:t>
            </a:fld>
            <a:endParaRPr lang="en-US"/>
          </a:p>
        </p:txBody>
      </p:sp>
    </p:spTree>
    <p:extLst>
      <p:ext uri="{BB962C8B-B14F-4D97-AF65-F5344CB8AC3E}">
        <p14:creationId xmlns:p14="http://schemas.microsoft.com/office/powerpoint/2010/main" val="592180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6899-ECC9-18EE-3C86-DC420D112C4F}"/>
              </a:ext>
            </a:extLst>
          </p:cNvPr>
          <p:cNvSpPr>
            <a:spLocks noGrp="1"/>
          </p:cNvSpPr>
          <p:nvPr>
            <p:ph type="title"/>
          </p:nvPr>
        </p:nvSpPr>
        <p:spPr>
          <a:xfrm>
            <a:off x="838200" y="27583"/>
            <a:ext cx="10515600" cy="593974"/>
          </a:xfrm>
        </p:spPr>
        <p:txBody>
          <a:bodyPr>
            <a:normAutofit fontScale="90000"/>
          </a:bodyPr>
          <a:lstStyle/>
          <a:p>
            <a:pPr algn="ctr"/>
            <a:r>
              <a:rPr lang="en-US" b="1" dirty="0"/>
              <a:t>Damped, Driven Oscillator</a:t>
            </a:r>
          </a:p>
        </p:txBody>
      </p:sp>
      <p:grpSp>
        <p:nvGrpSpPr>
          <p:cNvPr id="7" name="Group 6">
            <a:extLst>
              <a:ext uri="{FF2B5EF4-FFF2-40B4-BE49-F238E27FC236}">
                <a16:creationId xmlns:a16="http://schemas.microsoft.com/office/drawing/2014/main" id="{EE398A98-C4B0-EE31-CCAA-82789B7E7448}"/>
              </a:ext>
            </a:extLst>
          </p:cNvPr>
          <p:cNvGrpSpPr/>
          <p:nvPr/>
        </p:nvGrpSpPr>
        <p:grpSpPr>
          <a:xfrm>
            <a:off x="-962025" y="907091"/>
            <a:ext cx="7581900" cy="4417422"/>
            <a:chOff x="-962025" y="907091"/>
            <a:chExt cx="7581900" cy="4417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6900A9-62D2-7714-9713-F05AD81CE68A}"/>
                    </a:ext>
                  </a:extLst>
                </p:cNvPr>
                <p:cNvSpPr txBox="1"/>
                <p:nvPr/>
              </p:nvSpPr>
              <p:spPr>
                <a:xfrm>
                  <a:off x="228600" y="907091"/>
                  <a:ext cx="6391275" cy="871008"/>
                </a:xfrm>
                <a:prstGeom prst="rect">
                  <a:avLst/>
                </a:prstGeom>
                <a:noFill/>
              </p:spPr>
              <p:txBody>
                <a:bodyPr wrap="square" rtlCol="0">
                  <a:spAutoFit/>
                </a:bodyPr>
                <a:lstStyle/>
                <a:p>
                  <a:r>
                    <a:rPr lang="en-US" dirty="0"/>
                    <a:t>Define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𝑟𝑒𝑓</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0</m:t>
                              </m:r>
                            </m:sub>
                          </m:sSub>
                        </m:num>
                        <m:den>
                          <m:r>
                            <a:rPr lang="en-US" b="0" i="1" smtClean="0">
                              <a:latin typeface="Cambria Math" panose="02040503050406030204" pitchFamily="18" charset="0"/>
                              <a:ea typeface="Cambria Math" panose="02040503050406030204" pitchFamily="18" charset="0"/>
                            </a:rPr>
                            <m:t>𝑁</m:t>
                          </m:r>
                        </m:den>
                      </m:f>
                    </m:oMath>
                  </a14:m>
                  <a:r>
                    <a:rPr lang="en-US" dirty="0"/>
                    <a:t> (the frequency offset as seen as the PFD) and the loop gain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𝑐𝑝</m:t>
                              </m:r>
                              <m:r>
                                <a:rPr lang="en-US" b="0" i="1" smtClean="0">
                                  <a:latin typeface="Cambria Math" panose="02040503050406030204" pitchFamily="18" charset="0"/>
                                </a:rPr>
                                <m:t> </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𝑉𝐶𝑂</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𝑁</m:t>
                          </m:r>
                        </m:den>
                      </m:f>
                      <m:r>
                        <a:rPr lang="en-US" b="0" i="1" smtClean="0">
                          <a:latin typeface="Cambria Math" panose="02040503050406030204" pitchFamily="18" charset="0"/>
                        </a:rPr>
                        <m:t>:</m:t>
                      </m:r>
                    </m:oMath>
                  </a14:m>
                  <a:endParaRPr lang="en-US" dirty="0"/>
                </a:p>
              </p:txBody>
            </p:sp>
          </mc:Choice>
          <mc:Fallback xmlns="">
            <p:sp>
              <p:nvSpPr>
                <p:cNvPr id="5" name="TextBox 4">
                  <a:extLst>
                    <a:ext uri="{FF2B5EF4-FFF2-40B4-BE49-F238E27FC236}">
                      <a16:creationId xmlns:a16="http://schemas.microsoft.com/office/drawing/2014/main" id="{FC6900A9-62D2-7714-9713-F05AD81CE68A}"/>
                    </a:ext>
                  </a:extLst>
                </p:cNvPr>
                <p:cNvSpPr txBox="1">
                  <a:spLocks noRot="1" noChangeAspect="1" noMove="1" noResize="1" noEditPoints="1" noAdjustHandles="1" noChangeArrowheads="1" noChangeShapeType="1" noTextEdit="1"/>
                </p:cNvSpPr>
                <p:nvPr/>
              </p:nvSpPr>
              <p:spPr>
                <a:xfrm>
                  <a:off x="228600" y="907091"/>
                  <a:ext cx="6391275" cy="871008"/>
                </a:xfrm>
                <a:prstGeom prst="rect">
                  <a:avLst/>
                </a:prstGeom>
                <a:blipFill>
                  <a:blip r:embed="rId2"/>
                  <a:stretch>
                    <a:fillRect l="-859" b="-41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DFCBBD-AE6F-360C-CC37-F8A1C0CC3724}"/>
                    </a:ext>
                  </a:extLst>
                </p:cNvPr>
                <p:cNvSpPr txBox="1"/>
                <p:nvPr/>
              </p:nvSpPr>
              <p:spPr>
                <a:xfrm>
                  <a:off x="-862012" y="1914361"/>
                  <a:ext cx="6105524" cy="6365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𝐾𝑅</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𝐾</m:t>
                            </m:r>
                          </m:num>
                          <m:den>
                            <m:r>
                              <a:rPr lang="en-US" b="0" i="1" smtClean="0">
                                <a:latin typeface="Cambria Math" panose="02040503050406030204" pitchFamily="18" charset="0"/>
                              </a:rPr>
                              <m:t>𝐶</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r>
                          <a:rPr lang="en-US" b="0" i="1" smtClean="0">
                            <a:latin typeface="Cambria Math" panose="02040503050406030204" pitchFamily="18" charset="0"/>
                          </a:rPr>
                          <m:t>𝑑𝑡</m:t>
                        </m:r>
                      </m:oMath>
                    </m:oMathPara>
                  </a14:m>
                  <a:endParaRPr lang="en-US" dirty="0"/>
                </a:p>
              </p:txBody>
            </p:sp>
          </mc:Choice>
          <mc:Fallback xmlns="">
            <p:sp>
              <p:nvSpPr>
                <p:cNvPr id="8" name="TextBox 7">
                  <a:extLst>
                    <a:ext uri="{FF2B5EF4-FFF2-40B4-BE49-F238E27FC236}">
                      <a16:creationId xmlns:a16="http://schemas.microsoft.com/office/drawing/2014/main" id="{88DFCBBD-AE6F-360C-CC37-F8A1C0CC3724}"/>
                    </a:ext>
                  </a:extLst>
                </p:cNvPr>
                <p:cNvSpPr txBox="1">
                  <a:spLocks noRot="1" noChangeAspect="1" noMove="1" noResize="1" noEditPoints="1" noAdjustHandles="1" noChangeArrowheads="1" noChangeShapeType="1" noTextEdit="1"/>
                </p:cNvSpPr>
                <p:nvPr/>
              </p:nvSpPr>
              <p:spPr>
                <a:xfrm>
                  <a:off x="-862012" y="1914361"/>
                  <a:ext cx="6105524" cy="636585"/>
                </a:xfrm>
                <a:prstGeom prst="rect">
                  <a:avLst/>
                </a:prstGeom>
                <a:blipFill>
                  <a:blip r:embed="rId3"/>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48F4D6E-198E-A9FE-F0CD-7ABB3D902F7D}"/>
                </a:ext>
              </a:extLst>
            </p:cNvPr>
            <p:cNvSpPr txBox="1"/>
            <p:nvPr/>
          </p:nvSpPr>
          <p:spPr>
            <a:xfrm>
              <a:off x="228600" y="2853465"/>
              <a:ext cx="1662506" cy="369332"/>
            </a:xfrm>
            <a:prstGeom prst="rect">
              <a:avLst/>
            </a:prstGeom>
            <a:noFill/>
          </p:spPr>
          <p:txBody>
            <a:bodyPr wrap="none" rtlCol="0">
              <a:spAutoFit/>
            </a:bodyPr>
            <a:lstStyle/>
            <a:p>
              <a:r>
                <a:rPr lang="en-US" dirty="0"/>
                <a:t>Differentiating: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168779-FB86-9807-D5AE-8104DC74F6C8}"/>
                    </a:ext>
                  </a:extLst>
                </p:cNvPr>
                <p:cNvSpPr txBox="1"/>
                <p:nvPr/>
              </p:nvSpPr>
              <p:spPr>
                <a:xfrm>
                  <a:off x="-862012" y="3316911"/>
                  <a:ext cx="6105524" cy="6726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𝐾𝑅</m:t>
                        </m:r>
                        <m:f>
                          <m:fPr>
                            <m:ctrlPr>
                              <a:rPr lang="en-US"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𝐾</m:t>
                            </m:r>
                          </m:num>
                          <m:den>
                            <m:r>
                              <a:rPr lang="en-US" b="0" i="1" smtClean="0">
                                <a:latin typeface="Cambria Math" panose="02040503050406030204" pitchFamily="18" charset="0"/>
                              </a:rPr>
                              <m:t>𝐶</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rPr>
                              <m:t>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𝑑𝑡</m:t>
                            </m:r>
                          </m:den>
                        </m:f>
                      </m:oMath>
                    </m:oMathPara>
                  </a14:m>
                  <a:endParaRPr lang="en-US" dirty="0"/>
                </a:p>
              </p:txBody>
            </p:sp>
          </mc:Choice>
          <mc:Fallback xmlns="">
            <p:sp>
              <p:nvSpPr>
                <p:cNvPr id="10" name="TextBox 9">
                  <a:extLst>
                    <a:ext uri="{FF2B5EF4-FFF2-40B4-BE49-F238E27FC236}">
                      <a16:creationId xmlns:a16="http://schemas.microsoft.com/office/drawing/2014/main" id="{EA168779-FB86-9807-D5AE-8104DC74F6C8}"/>
                    </a:ext>
                  </a:extLst>
                </p:cNvPr>
                <p:cNvSpPr txBox="1">
                  <a:spLocks noRot="1" noChangeAspect="1" noMove="1" noResize="1" noEditPoints="1" noAdjustHandles="1" noChangeArrowheads="1" noChangeShapeType="1" noTextEdit="1"/>
                </p:cNvSpPr>
                <p:nvPr/>
              </p:nvSpPr>
              <p:spPr>
                <a:xfrm>
                  <a:off x="-862012" y="3316911"/>
                  <a:ext cx="6105524" cy="672620"/>
                </a:xfrm>
                <a:prstGeom prst="rect">
                  <a:avLst/>
                </a:prstGeom>
                <a:blipFill>
                  <a:blip r:embed="rId4"/>
                  <a:stretch>
                    <a:fillRect/>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C7F28D47-1192-E78C-4D20-997E346C2FFA}"/>
                </a:ext>
              </a:extLst>
            </p:cNvPr>
            <p:cNvCxnSpPr/>
            <p:nvPr/>
          </p:nvCxnSpPr>
          <p:spPr>
            <a:xfrm>
              <a:off x="85725" y="4171950"/>
              <a:ext cx="4429125"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AFBEEA1-FF83-489A-6308-5526162D5A86}"/>
                </a:ext>
              </a:extLst>
            </p:cNvPr>
            <p:cNvSpPr txBox="1"/>
            <p:nvPr/>
          </p:nvSpPr>
          <p:spPr>
            <a:xfrm>
              <a:off x="228600" y="4307055"/>
              <a:ext cx="5547288" cy="369332"/>
            </a:xfrm>
            <a:prstGeom prst="rect">
              <a:avLst/>
            </a:prstGeom>
            <a:noFill/>
          </p:spPr>
          <p:txBody>
            <a:bodyPr wrap="none" rtlCol="0">
              <a:spAutoFit/>
            </a:bodyPr>
            <a:lstStyle/>
            <a:p>
              <a:r>
                <a:rPr lang="en-US" dirty="0"/>
                <a:t>A mechanical 2</a:t>
              </a:r>
              <a:r>
                <a:rPr lang="en-US" baseline="30000" dirty="0"/>
                <a:t>nd</a:t>
              </a:r>
              <a:r>
                <a:rPr lang="en-US" dirty="0"/>
                <a:t> order oscillator can be described as: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5FC416-92C0-D1E9-C3A0-F1152C0DE8CB}"/>
                    </a:ext>
                  </a:extLst>
                </p:cNvPr>
                <p:cNvSpPr txBox="1"/>
                <p:nvPr/>
              </p:nvSpPr>
              <p:spPr>
                <a:xfrm>
                  <a:off x="-962025" y="4676387"/>
                  <a:ext cx="6524624" cy="6481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𝑑𝑡</m:t>
                            </m:r>
                          </m:den>
                        </m:f>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𝜁</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𝑛</m:t>
                            </m:r>
                          </m:sub>
                        </m:sSub>
                        <m:f>
                          <m:fPr>
                            <m:ctrlPr>
                              <a:rPr lang="en-US"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𝑛</m:t>
                                </m:r>
                              </m:sub>
                            </m:sSub>
                          </m:e>
                          <m:sup>
                            <m:r>
                              <a:rPr lang="en-US" b="0" i="1" smtClean="0">
                                <a:latin typeface="Cambria Math" panose="02040503050406030204" pitchFamily="18" charset="0"/>
                              </a:rPr>
                              <m:t>2</m:t>
                            </m:r>
                          </m:sup>
                        </m:sSup>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295FC416-92C0-D1E9-C3A0-F1152C0DE8CB}"/>
                    </a:ext>
                  </a:extLst>
                </p:cNvPr>
                <p:cNvSpPr txBox="1">
                  <a:spLocks noRot="1" noChangeAspect="1" noMove="1" noResize="1" noEditPoints="1" noAdjustHandles="1" noChangeArrowheads="1" noChangeShapeType="1" noTextEdit="1"/>
                </p:cNvSpPr>
                <p:nvPr/>
              </p:nvSpPr>
              <p:spPr>
                <a:xfrm>
                  <a:off x="-962025" y="4676387"/>
                  <a:ext cx="6524624" cy="648126"/>
                </a:xfrm>
                <a:prstGeom prst="rect">
                  <a:avLst/>
                </a:prstGeom>
                <a:blipFill>
                  <a:blip r:embed="rId5"/>
                  <a:stretch>
                    <a:fillRect/>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6F337D44-9112-67DE-C275-A315247966E9}"/>
              </a:ext>
            </a:extLst>
          </p:cNvPr>
          <p:cNvSpPr txBox="1"/>
          <p:nvPr/>
        </p:nvSpPr>
        <p:spPr>
          <a:xfrm>
            <a:off x="6696075" y="3724275"/>
            <a:ext cx="184731" cy="369332"/>
          </a:xfrm>
          <a:prstGeom prst="rect">
            <a:avLst/>
          </a:prstGeom>
          <a:noFill/>
        </p:spPr>
        <p:txBody>
          <a:bodyPr wrap="none" rtlCol="0">
            <a:spAutoFit/>
          </a:bodyPr>
          <a:lstStyle/>
          <a:p>
            <a:endParaRPr lang="en-US" dirty="0"/>
          </a:p>
        </p:txBody>
      </p:sp>
      <p:grpSp>
        <p:nvGrpSpPr>
          <p:cNvPr id="6" name="Group 5">
            <a:extLst>
              <a:ext uri="{FF2B5EF4-FFF2-40B4-BE49-F238E27FC236}">
                <a16:creationId xmlns:a16="http://schemas.microsoft.com/office/drawing/2014/main" id="{CEEB3AF5-3326-D50B-6E14-5DB797F4E87A}"/>
              </a:ext>
            </a:extLst>
          </p:cNvPr>
          <p:cNvGrpSpPr/>
          <p:nvPr/>
        </p:nvGrpSpPr>
        <p:grpSpPr>
          <a:xfrm>
            <a:off x="6998137" y="632215"/>
            <a:ext cx="5193863" cy="3118990"/>
            <a:chOff x="6998137" y="348852"/>
            <a:chExt cx="6129614" cy="3335337"/>
          </a:xfrm>
        </p:grpSpPr>
        <p:sp>
          <p:nvSpPr>
            <p:cNvPr id="16" name="TextBox 15">
              <a:extLst>
                <a:ext uri="{FF2B5EF4-FFF2-40B4-BE49-F238E27FC236}">
                  <a16:creationId xmlns:a16="http://schemas.microsoft.com/office/drawing/2014/main" id="{0BDBAE5A-36F9-0A71-0D96-E4E4A435F109}"/>
                </a:ext>
              </a:extLst>
            </p:cNvPr>
            <p:cNvSpPr txBox="1"/>
            <p:nvPr/>
          </p:nvSpPr>
          <p:spPr>
            <a:xfrm>
              <a:off x="6998137" y="348852"/>
              <a:ext cx="5343525" cy="646331"/>
            </a:xfrm>
            <a:prstGeom prst="rect">
              <a:avLst/>
            </a:prstGeom>
            <a:noFill/>
          </p:spPr>
          <p:txBody>
            <a:bodyPr wrap="square" rtlCol="0">
              <a:spAutoFit/>
            </a:bodyPr>
            <a:lstStyle/>
            <a:p>
              <a:r>
                <a:rPr lang="en-US" dirty="0"/>
                <a:t>A direct comparison gives the natural frequency and damping factor:</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A49033D-12A8-24B1-53A9-7F820AC68015}"/>
                    </a:ext>
                  </a:extLst>
                </p:cNvPr>
                <p:cNvSpPr txBox="1"/>
                <p:nvPr/>
              </p:nvSpPr>
              <p:spPr>
                <a:xfrm>
                  <a:off x="8511315" y="1057871"/>
                  <a:ext cx="2317173" cy="822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𝑛</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𝐾</m:t>
                                </m:r>
                              </m:num>
                              <m:den>
                                <m:r>
                                  <a:rPr lang="en-US" b="0" i="1" smtClean="0">
                                    <a:latin typeface="Cambria Math" panose="02040503050406030204" pitchFamily="18" charset="0"/>
                                  </a:rPr>
                                  <m:t>𝐶</m:t>
                                </m:r>
                              </m:den>
                            </m:f>
                          </m:e>
                        </m:rad>
                        <m:r>
                          <a:rPr lang="en-US" b="0" i="1"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𝑐𝑝</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𝑉𝐶𝑂</m:t>
                                    </m:r>
                                  </m:sub>
                                </m:sSub>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𝐶</m:t>
                                </m:r>
                              </m:den>
                            </m:f>
                          </m:e>
                        </m:rad>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17" name="TextBox 16">
                  <a:extLst>
                    <a:ext uri="{FF2B5EF4-FFF2-40B4-BE49-F238E27FC236}">
                      <a16:creationId xmlns:a16="http://schemas.microsoft.com/office/drawing/2014/main" id="{2A49033D-12A8-24B1-53A9-7F820AC68015}"/>
                    </a:ext>
                  </a:extLst>
                </p:cNvPr>
                <p:cNvSpPr txBox="1">
                  <a:spLocks noRot="1" noChangeAspect="1" noMove="1" noResize="1" noEditPoints="1" noAdjustHandles="1" noChangeArrowheads="1" noChangeShapeType="1" noTextEdit="1"/>
                </p:cNvSpPr>
                <p:nvPr/>
              </p:nvSpPr>
              <p:spPr>
                <a:xfrm>
                  <a:off x="8511315" y="1057871"/>
                  <a:ext cx="2317173" cy="822789"/>
                </a:xfrm>
                <a:prstGeom prst="rect">
                  <a:avLst/>
                </a:prstGeom>
                <a:blipFill>
                  <a:blip r:embed="rId6"/>
                  <a:stretch>
                    <a:fillRect r="-12422" b="-7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C84AB9-7841-E3BD-FC14-B461C02FCD02}"/>
                    </a:ext>
                  </a:extLst>
                </p:cNvPr>
                <p:cNvSpPr txBox="1"/>
                <p:nvPr/>
              </p:nvSpPr>
              <p:spPr>
                <a:xfrm>
                  <a:off x="8361850" y="1912914"/>
                  <a:ext cx="261610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𝜁</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𝐾𝑅</m:t>
                            </m:r>
                          </m:num>
                          <m:den>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𝑛</m:t>
                                </m:r>
                              </m:sub>
                            </m:sSub>
                          </m:den>
                        </m:f>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𝑅</m:t>
                            </m:r>
                          </m:num>
                          <m:den>
                            <m:r>
                              <a:rPr lang="en-US" b="0" i="1" smtClean="0">
                                <a:latin typeface="Cambria Math" panose="02040503050406030204" pitchFamily="18" charset="0"/>
                                <a:ea typeface="Cambria Math" panose="02040503050406030204" pitchFamily="18" charset="0"/>
                              </a:rPr>
                              <m:t>2</m:t>
                            </m:r>
                          </m:den>
                        </m:f>
                        <m:rad>
                          <m:radPr>
                            <m:degHide m:val="on"/>
                            <m:ctrlPr>
                              <a:rPr lang="en-US" b="0" i="1" smtClean="0">
                                <a:latin typeface="Cambria Math" panose="02040503050406030204" pitchFamily="18" charset="0"/>
                                <a:ea typeface="Cambria Math" panose="02040503050406030204" pitchFamily="18" charset="0"/>
                              </a:rPr>
                            </m:ctrlPr>
                          </m:radPr>
                          <m:deg/>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𝑐𝑝</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𝑉𝐶𝑂</m:t>
                                    </m:r>
                                  </m:sub>
                                </m:sSub>
                                <m:r>
                                  <a:rPr lang="en-US" b="0" i="1" smtClean="0">
                                    <a:latin typeface="Cambria Math" panose="02040503050406030204" pitchFamily="18" charset="0"/>
                                  </a:rPr>
                                  <m:t>𝐶</m:t>
                                </m:r>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den>
                            </m:f>
                          </m:e>
                        </m:rad>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18" name="TextBox 17">
                  <a:extLst>
                    <a:ext uri="{FF2B5EF4-FFF2-40B4-BE49-F238E27FC236}">
                      <a16:creationId xmlns:a16="http://schemas.microsoft.com/office/drawing/2014/main" id="{4AC84AB9-7841-E3BD-FC14-B461C02FCD02}"/>
                    </a:ext>
                  </a:extLst>
                </p:cNvPr>
                <p:cNvSpPr txBox="1">
                  <a:spLocks noRot="1" noChangeAspect="1" noMove="1" noResize="1" noEditPoints="1" noAdjustHandles="1" noChangeArrowheads="1" noChangeShapeType="1" noTextEdit="1"/>
                </p:cNvSpPr>
                <p:nvPr/>
              </p:nvSpPr>
              <p:spPr>
                <a:xfrm>
                  <a:off x="8361850" y="1912914"/>
                  <a:ext cx="2616101" cy="818366"/>
                </a:xfrm>
                <a:prstGeom prst="rect">
                  <a:avLst/>
                </a:prstGeom>
                <a:blipFill>
                  <a:blip r:embed="rId7"/>
                  <a:stretch>
                    <a:fillRect r="-10193"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3C7E78-E89C-A791-EA6C-F272824F1F40}"/>
                    </a:ext>
                  </a:extLst>
                </p:cNvPr>
                <p:cNvSpPr txBox="1"/>
                <p:nvPr/>
              </p:nvSpPr>
              <p:spPr>
                <a:xfrm>
                  <a:off x="7091786" y="2760859"/>
                  <a:ext cx="6035965" cy="923330"/>
                </a:xfrm>
                <a:prstGeom prst="rect">
                  <a:avLst/>
                </a:prstGeom>
                <a:noFill/>
              </p:spPr>
              <p:txBody>
                <a:bodyPr wrap="square" rtlCol="0">
                  <a:spAutoFit/>
                </a:bodyPr>
                <a:lstStyle/>
                <a:p>
                  <a:r>
                    <a:rPr lang="en-US" dirty="0"/>
                    <a:t>Where </a:t>
                  </a:r>
                  <a14:m>
                    <m:oMath xmlns:m="http://schemas.openxmlformats.org/officeDocument/2006/math">
                      <m:r>
                        <a:rPr lang="en-US" b="0" i="1" smtClean="0">
                          <a:latin typeface="Cambria Math" panose="02040503050406030204" pitchFamily="18" charset="0"/>
                          <a:ea typeface="Cambria Math" panose="02040503050406030204" pitchFamily="18" charset="0"/>
                        </a:rPr>
                        <m:t>𝜁</m:t>
                      </m:r>
                      <m:r>
                        <a:rPr lang="en-US" b="0" i="1" smtClean="0">
                          <a:latin typeface="Cambria Math" panose="02040503050406030204" pitchFamily="18" charset="0"/>
                          <a:ea typeface="Cambria Math" panose="02040503050406030204" pitchFamily="18" charset="0"/>
                        </a:rPr>
                        <m:t>&lt;1</m:t>
                      </m:r>
                    </m:oMath>
                  </a14:m>
                  <a:r>
                    <a:rPr lang="en-US" dirty="0"/>
                    <a:t> is underdamped – causes ringing,</a:t>
                  </a:r>
                </a:p>
                <a:p>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𝜁</m:t>
                      </m:r>
                      <m:r>
                        <a:rPr lang="en-US" b="0" i="1" smtClean="0">
                          <a:latin typeface="Cambria Math" panose="02040503050406030204" pitchFamily="18" charset="0"/>
                          <a:ea typeface="Cambria Math" panose="02040503050406030204" pitchFamily="18" charset="0"/>
                        </a:rPr>
                        <m:t>&gt;1</m:t>
                      </m:r>
                    </m:oMath>
                  </a14:m>
                  <a:r>
                    <a:rPr lang="en-US" dirty="0"/>
                    <a:t> is overdamped – overshoot, and </a:t>
                  </a:r>
                  <a14:m>
                    <m:oMath xmlns:m="http://schemas.openxmlformats.org/officeDocument/2006/math">
                      <m:r>
                        <a:rPr lang="en-US" b="0" i="1" smtClean="0">
                          <a:latin typeface="Cambria Math" panose="02040503050406030204" pitchFamily="18" charset="0"/>
                          <a:ea typeface="Cambria Math" panose="02040503050406030204" pitchFamily="18" charset="0"/>
                        </a:rPr>
                        <m:t>𝜁</m:t>
                      </m:r>
                      <m:r>
                        <a:rPr lang="en-US" b="0" i="1" smtClean="0">
                          <a:latin typeface="Cambria Math" panose="02040503050406030204" pitchFamily="18" charset="0"/>
                          <a:ea typeface="Cambria Math" panose="02040503050406030204" pitchFamily="18" charset="0"/>
                        </a:rPr>
                        <m:t>≈0.707</m:t>
                      </m:r>
                    </m:oMath>
                  </a14:m>
                  <a:r>
                    <a:rPr lang="en-US" dirty="0"/>
                    <a:t> is critically damped.</a:t>
                  </a:r>
                </a:p>
              </p:txBody>
            </p:sp>
          </mc:Choice>
          <mc:Fallback xmlns="">
            <p:sp>
              <p:nvSpPr>
                <p:cNvPr id="20" name="TextBox 19">
                  <a:extLst>
                    <a:ext uri="{FF2B5EF4-FFF2-40B4-BE49-F238E27FC236}">
                      <a16:creationId xmlns:a16="http://schemas.microsoft.com/office/drawing/2014/main" id="{633C7E78-E89C-A791-EA6C-F272824F1F40}"/>
                    </a:ext>
                  </a:extLst>
                </p:cNvPr>
                <p:cNvSpPr txBox="1">
                  <a:spLocks noRot="1" noChangeAspect="1" noMove="1" noResize="1" noEditPoints="1" noAdjustHandles="1" noChangeArrowheads="1" noChangeShapeType="1" noTextEdit="1"/>
                </p:cNvSpPr>
                <p:nvPr/>
              </p:nvSpPr>
              <p:spPr>
                <a:xfrm>
                  <a:off x="7091786" y="2760859"/>
                  <a:ext cx="6035965" cy="923330"/>
                </a:xfrm>
                <a:prstGeom prst="rect">
                  <a:avLst/>
                </a:prstGeom>
                <a:blipFill>
                  <a:blip r:embed="rId8"/>
                  <a:stretch>
                    <a:fillRect l="-954" t="-3546" b="-18440"/>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2EC8E183-A0FE-EE88-5A3B-BBBD7E808011}"/>
              </a:ext>
            </a:extLst>
          </p:cNvPr>
          <p:cNvGrpSpPr/>
          <p:nvPr/>
        </p:nvGrpSpPr>
        <p:grpSpPr>
          <a:xfrm>
            <a:off x="6828348" y="3849650"/>
            <a:ext cx="5135050" cy="2893444"/>
            <a:chOff x="6540354" y="3870615"/>
            <a:chExt cx="5135050" cy="2893444"/>
          </a:xfrm>
        </p:grpSpPr>
        <p:pic>
          <p:nvPicPr>
            <p:cNvPr id="22" name="Picture 21">
              <a:extLst>
                <a:ext uri="{FF2B5EF4-FFF2-40B4-BE49-F238E27FC236}">
                  <a16:creationId xmlns:a16="http://schemas.microsoft.com/office/drawing/2014/main" id="{A1303056-55BC-45FE-5680-4EC7B9AB495C}"/>
                </a:ext>
              </a:extLst>
            </p:cNvPr>
            <p:cNvPicPr>
              <a:picLocks noChangeAspect="1"/>
            </p:cNvPicPr>
            <p:nvPr/>
          </p:nvPicPr>
          <p:blipFill>
            <a:blip r:embed="rId9"/>
            <a:stretch>
              <a:fillRect/>
            </a:stretch>
          </p:blipFill>
          <p:spPr>
            <a:xfrm>
              <a:off x="6540354" y="3870615"/>
              <a:ext cx="5135050" cy="2443151"/>
            </a:xfrm>
            <a:prstGeom prst="rect">
              <a:avLst/>
            </a:prstGeom>
          </p:spPr>
        </p:pic>
        <p:sp>
          <p:nvSpPr>
            <p:cNvPr id="23" name="TextBox 22">
              <a:extLst>
                <a:ext uri="{FF2B5EF4-FFF2-40B4-BE49-F238E27FC236}">
                  <a16:creationId xmlns:a16="http://schemas.microsoft.com/office/drawing/2014/main" id="{44740CA5-7DDE-228E-76EE-F5D163F70D23}"/>
                </a:ext>
              </a:extLst>
            </p:cNvPr>
            <p:cNvSpPr txBox="1"/>
            <p:nvPr/>
          </p:nvSpPr>
          <p:spPr>
            <a:xfrm>
              <a:off x="7431693" y="6394727"/>
              <a:ext cx="3733843" cy="369332"/>
            </a:xfrm>
            <a:prstGeom prst="rect">
              <a:avLst/>
            </a:prstGeom>
            <a:noFill/>
          </p:spPr>
          <p:txBody>
            <a:bodyPr wrap="none" rtlCol="0">
              <a:spAutoFit/>
            </a:bodyPr>
            <a:lstStyle/>
            <a:p>
              <a:r>
                <a:rPr lang="en-US" dirty="0"/>
                <a:t>Ringing from an underdamped PLL.</a:t>
              </a:r>
            </a:p>
          </p:txBody>
        </p:sp>
      </p:grpSp>
      <p:sp>
        <p:nvSpPr>
          <p:cNvPr id="11" name="TextBox 10">
            <a:extLst>
              <a:ext uri="{FF2B5EF4-FFF2-40B4-BE49-F238E27FC236}">
                <a16:creationId xmlns:a16="http://schemas.microsoft.com/office/drawing/2014/main" id="{52083A36-4DB6-6B9D-3B28-8B1FEEB43FE8}"/>
              </a:ext>
            </a:extLst>
          </p:cNvPr>
          <p:cNvSpPr txBox="1"/>
          <p:nvPr/>
        </p:nvSpPr>
        <p:spPr>
          <a:xfrm>
            <a:off x="440331" y="5779526"/>
            <a:ext cx="5655669" cy="954107"/>
          </a:xfrm>
          <a:prstGeom prst="rect">
            <a:avLst/>
          </a:prstGeom>
          <a:noFill/>
        </p:spPr>
        <p:txBody>
          <a:bodyPr wrap="square" rtlCol="0">
            <a:spAutoFit/>
          </a:bodyPr>
          <a:lstStyle/>
          <a:p>
            <a:pPr algn="ctr"/>
            <a:r>
              <a:rPr lang="en-US" sz="2800" dirty="0">
                <a:solidFill>
                  <a:srgbClr val="00B050"/>
                </a:solidFill>
              </a:rPr>
              <a:t>Damping factor is critical to determine settling time</a:t>
            </a:r>
          </a:p>
        </p:txBody>
      </p:sp>
      <p:sp>
        <p:nvSpPr>
          <p:cNvPr id="24" name="Slide Number Placeholder 23">
            <a:extLst>
              <a:ext uri="{FF2B5EF4-FFF2-40B4-BE49-F238E27FC236}">
                <a16:creationId xmlns:a16="http://schemas.microsoft.com/office/drawing/2014/main" id="{3F9A028C-F5D5-A4A4-91D4-F9DA0FD7357E}"/>
              </a:ext>
            </a:extLst>
          </p:cNvPr>
          <p:cNvSpPr>
            <a:spLocks noGrp="1"/>
          </p:cNvSpPr>
          <p:nvPr>
            <p:ph type="sldNum" sz="quarter" idx="12"/>
          </p:nvPr>
        </p:nvSpPr>
        <p:spPr/>
        <p:txBody>
          <a:bodyPr/>
          <a:lstStyle/>
          <a:p>
            <a:fld id="{60B2883B-C040-4C2B-B427-B2FAF2BE559C}" type="slidenum">
              <a:rPr lang="en-US" smtClean="0"/>
              <a:t>40</a:t>
            </a:fld>
            <a:endParaRPr lang="en-US"/>
          </a:p>
        </p:txBody>
      </p:sp>
    </p:spTree>
    <p:extLst>
      <p:ext uri="{BB962C8B-B14F-4D97-AF65-F5344CB8AC3E}">
        <p14:creationId xmlns:p14="http://schemas.microsoft.com/office/powerpoint/2010/main" val="694623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4192-F1F6-61A4-2C4E-6EE7762C07B5}"/>
              </a:ext>
            </a:extLst>
          </p:cNvPr>
          <p:cNvSpPr>
            <a:spLocks noGrp="1"/>
          </p:cNvSpPr>
          <p:nvPr>
            <p:ph type="title"/>
          </p:nvPr>
        </p:nvSpPr>
        <p:spPr>
          <a:xfrm>
            <a:off x="409575" y="-149225"/>
            <a:ext cx="10515600" cy="1325563"/>
          </a:xfrm>
        </p:spPr>
        <p:txBody>
          <a:bodyPr/>
          <a:lstStyle/>
          <a:p>
            <a:r>
              <a:rPr lang="en-US" dirty="0"/>
              <a:t>Stability </a:t>
            </a:r>
          </a:p>
        </p:txBody>
      </p:sp>
      <p:sp>
        <p:nvSpPr>
          <p:cNvPr id="4" name="TextBox 3">
            <a:extLst>
              <a:ext uri="{FF2B5EF4-FFF2-40B4-BE49-F238E27FC236}">
                <a16:creationId xmlns:a16="http://schemas.microsoft.com/office/drawing/2014/main" id="{50F92B73-3F67-B1E3-9780-1415E3BD3074}"/>
              </a:ext>
            </a:extLst>
          </p:cNvPr>
          <p:cNvSpPr txBox="1"/>
          <p:nvPr/>
        </p:nvSpPr>
        <p:spPr>
          <a:xfrm>
            <a:off x="333375" y="889106"/>
            <a:ext cx="7942046" cy="369332"/>
          </a:xfrm>
          <a:prstGeom prst="rect">
            <a:avLst/>
          </a:prstGeom>
          <a:noFill/>
        </p:spPr>
        <p:txBody>
          <a:bodyPr wrap="none" rtlCol="0">
            <a:spAutoFit/>
          </a:bodyPr>
          <a:lstStyle/>
          <a:p>
            <a:r>
              <a:rPr lang="en-US" dirty="0"/>
              <a:t>The First Convergence looked healthy, but the Laplace domain was concerning: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84989E-04BE-3E4A-25ED-03C671622CBB}"/>
                  </a:ext>
                </a:extLst>
              </p:cNvPr>
              <p:cNvSpPr txBox="1"/>
              <p:nvPr/>
            </p:nvSpPr>
            <p:spPr>
              <a:xfrm>
                <a:off x="410938" y="1268042"/>
                <a:ext cx="2827825" cy="535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𝑒</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𝑟𝑒𝑓</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𝑜𝑢𝑡</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num>
                        <m:den>
                          <m:r>
                            <a:rPr lang="en-US" b="0" i="1" smtClean="0">
                              <a:latin typeface="Cambria Math" panose="02040503050406030204" pitchFamily="18" charset="0"/>
                              <a:ea typeface="Cambria Math" panose="02040503050406030204" pitchFamily="18" charset="0"/>
                            </a:rPr>
                            <m:t>𝑁</m:t>
                          </m:r>
                        </m:den>
                      </m:f>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6" name="TextBox 5">
                <a:extLst>
                  <a:ext uri="{FF2B5EF4-FFF2-40B4-BE49-F238E27FC236}">
                    <a16:creationId xmlns:a16="http://schemas.microsoft.com/office/drawing/2014/main" id="{6884989E-04BE-3E4A-25ED-03C671622CBB}"/>
                  </a:ext>
                </a:extLst>
              </p:cNvPr>
              <p:cNvSpPr txBox="1">
                <a:spLocks noRot="1" noChangeAspect="1" noMove="1" noResize="1" noEditPoints="1" noAdjustHandles="1" noChangeArrowheads="1" noChangeShapeType="1" noTextEdit="1"/>
              </p:cNvSpPr>
              <p:nvPr/>
            </p:nvSpPr>
            <p:spPr>
              <a:xfrm>
                <a:off x="410938" y="1268042"/>
                <a:ext cx="2827825" cy="535724"/>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71D6F45-D805-05FA-1BB8-D71DF6487BB3}"/>
              </a:ext>
            </a:extLst>
          </p:cNvPr>
          <p:cNvSpPr txBox="1"/>
          <p:nvPr/>
        </p:nvSpPr>
        <p:spPr>
          <a:xfrm>
            <a:off x="333375" y="1916817"/>
            <a:ext cx="6736396" cy="369332"/>
          </a:xfrm>
          <a:prstGeom prst="rect">
            <a:avLst/>
          </a:prstGeom>
          <a:noFill/>
        </p:spPr>
        <p:txBody>
          <a:bodyPr wrap="none" rtlCol="0">
            <a:spAutoFit/>
          </a:bodyPr>
          <a:lstStyle/>
          <a:p>
            <a:r>
              <a:rPr lang="en-US" dirty="0"/>
              <a:t>The forward path (PFD -&gt; Charge Pump -&gt; Loop Filter -&gt; VCO) gives: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407229-499A-819B-4EA3-B358119F4865}"/>
                  </a:ext>
                </a:extLst>
              </p:cNvPr>
              <p:cNvSpPr txBox="1"/>
              <p:nvPr/>
            </p:nvSpPr>
            <p:spPr>
              <a:xfrm>
                <a:off x="-919713" y="2296769"/>
                <a:ext cx="6096000" cy="617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𝑜𝑢𝑡</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l-GR"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𝑉𝐶𝑂</m:t>
                              </m:r>
                            </m:sub>
                          </m:sSub>
                        </m:num>
                        <m:den>
                          <m:r>
                            <a:rPr lang="en-US" b="0" i="1" smtClean="0">
                              <a:latin typeface="Cambria Math" panose="02040503050406030204" pitchFamily="18" charset="0"/>
                              <a:ea typeface="Cambria Math" panose="02040503050406030204" pitchFamily="18" charset="0"/>
                            </a:rPr>
                            <m:t>𝑠</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𝑐𝑝</m:t>
                              </m:r>
                            </m:sub>
                          </m:sSub>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den>
                      </m:f>
                      <m:r>
                        <a:rPr lang="en-US" b="0" i="1" smtClean="0">
                          <a:latin typeface="Cambria Math" panose="02040503050406030204" pitchFamily="18" charset="0"/>
                          <a:ea typeface="Cambria Math" panose="02040503050406030204" pitchFamily="18" charset="0"/>
                        </a:rPr>
                        <m:t>∙</m:t>
                      </m:r>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𝑒</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oMath>
                  </m:oMathPara>
                </a14:m>
                <a:endParaRPr lang="en-US" dirty="0"/>
              </a:p>
            </p:txBody>
          </p:sp>
        </mc:Choice>
        <mc:Fallback xmlns="">
          <p:sp>
            <p:nvSpPr>
              <p:cNvPr id="9" name="TextBox 8">
                <a:extLst>
                  <a:ext uri="{FF2B5EF4-FFF2-40B4-BE49-F238E27FC236}">
                    <a16:creationId xmlns:a16="http://schemas.microsoft.com/office/drawing/2014/main" id="{4F407229-499A-819B-4EA3-B358119F4865}"/>
                  </a:ext>
                </a:extLst>
              </p:cNvPr>
              <p:cNvSpPr txBox="1">
                <a:spLocks noRot="1" noChangeAspect="1" noMove="1" noResize="1" noEditPoints="1" noAdjustHandles="1" noChangeArrowheads="1" noChangeShapeType="1" noTextEdit="1"/>
              </p:cNvSpPr>
              <p:nvPr/>
            </p:nvSpPr>
            <p:spPr>
              <a:xfrm>
                <a:off x="-919713" y="2296769"/>
                <a:ext cx="6096000" cy="6179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3FA1B14-4971-0EB2-A6FB-F45349AE3F50}"/>
                  </a:ext>
                </a:extLst>
              </p:cNvPr>
              <p:cNvSpPr txBox="1"/>
              <p:nvPr/>
            </p:nvSpPr>
            <p:spPr>
              <a:xfrm>
                <a:off x="333375" y="3136044"/>
                <a:ext cx="6082499" cy="485261"/>
              </a:xfrm>
              <a:prstGeom prst="rect">
                <a:avLst/>
              </a:prstGeom>
              <a:noFill/>
            </p:spPr>
            <p:txBody>
              <a:bodyPr wrap="none" rtlCol="0">
                <a:spAutoFit/>
              </a:bodyPr>
              <a:lstStyle/>
              <a:p>
                <a:r>
                  <a:rPr lang="en-US" dirty="0"/>
                  <a:t>With </a:t>
                </a:r>
                <a14:m>
                  <m:oMath xmlns:m="http://schemas.openxmlformats.org/officeDocument/2006/math">
                    <m:r>
                      <a:rPr lang="en-US" b="0" i="1" smtClean="0">
                        <a:latin typeface="Cambria Math" panose="02040503050406030204" pitchFamily="18" charset="0"/>
                        <a:ea typeface="Cambria Math" panose="02040503050406030204" pitchFamily="18" charset="0"/>
                      </a:rPr>
                      <m:t>𝑍</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𝑠𝐶</m:t>
                        </m:r>
                      </m:den>
                    </m:f>
                  </m:oMath>
                </a14:m>
                <a:r>
                  <a:rPr lang="en-US" dirty="0"/>
                  <a:t> , we get the open loop transfer function:</a:t>
                </a:r>
              </a:p>
            </p:txBody>
          </p:sp>
        </mc:Choice>
        <mc:Fallback xmlns="">
          <p:sp>
            <p:nvSpPr>
              <p:cNvPr id="10" name="TextBox 9">
                <a:extLst>
                  <a:ext uri="{FF2B5EF4-FFF2-40B4-BE49-F238E27FC236}">
                    <a16:creationId xmlns:a16="http://schemas.microsoft.com/office/drawing/2014/main" id="{13FA1B14-4971-0EB2-A6FB-F45349AE3F50}"/>
                  </a:ext>
                </a:extLst>
              </p:cNvPr>
              <p:cNvSpPr txBox="1">
                <a:spLocks noRot="1" noChangeAspect="1" noMove="1" noResize="1" noEditPoints="1" noAdjustHandles="1" noChangeArrowheads="1" noChangeShapeType="1" noTextEdit="1"/>
              </p:cNvSpPr>
              <p:nvPr/>
            </p:nvSpPr>
            <p:spPr>
              <a:xfrm>
                <a:off x="333375" y="3136044"/>
                <a:ext cx="6082499" cy="485261"/>
              </a:xfrm>
              <a:prstGeom prst="rect">
                <a:avLst/>
              </a:prstGeom>
              <a:blipFill>
                <a:blip r:embed="rId4"/>
                <a:stretch>
                  <a:fillRect l="-903" r="-100" b="-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CC76B5-3900-D7DF-ED5B-ACD93E9A2CAB}"/>
                  </a:ext>
                </a:extLst>
              </p:cNvPr>
              <p:cNvSpPr txBox="1"/>
              <p:nvPr/>
            </p:nvSpPr>
            <p:spPr>
              <a:xfrm>
                <a:off x="409575" y="3690261"/>
                <a:ext cx="3992440" cy="5256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l-GR"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𝐾</m:t>
                              </m:r>
                            </m:e>
                            <m:sub>
                              <m:r>
                                <a:rPr lang="en-US" b="0" i="1" smtClean="0">
                                  <a:latin typeface="Cambria Math" panose="02040503050406030204" pitchFamily="18" charset="0"/>
                                  <a:ea typeface="Cambria Math" panose="02040503050406030204" pitchFamily="18" charset="0"/>
                                </a:rPr>
                                <m:t>𝑉𝐶𝑂</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𝑐𝑝</m:t>
                              </m:r>
                            </m:sub>
                          </m:sSub>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𝑁</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𝑠𝑅𝐶</m:t>
                          </m:r>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𝐶</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𝑠𝑅𝐶</m:t>
                          </m:r>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𝐶</m:t>
                          </m:r>
                        </m:den>
                      </m:f>
                    </m:oMath>
                  </m:oMathPara>
                </a14:m>
                <a:endParaRPr lang="en-US" dirty="0"/>
              </a:p>
            </p:txBody>
          </p:sp>
        </mc:Choice>
        <mc:Fallback xmlns="">
          <p:sp>
            <p:nvSpPr>
              <p:cNvPr id="11" name="TextBox 10">
                <a:extLst>
                  <a:ext uri="{FF2B5EF4-FFF2-40B4-BE49-F238E27FC236}">
                    <a16:creationId xmlns:a16="http://schemas.microsoft.com/office/drawing/2014/main" id="{66CC76B5-3900-D7DF-ED5B-ACD93E9A2CAB}"/>
                  </a:ext>
                </a:extLst>
              </p:cNvPr>
              <p:cNvSpPr txBox="1">
                <a:spLocks noRot="1" noChangeAspect="1" noMove="1" noResize="1" noEditPoints="1" noAdjustHandles="1" noChangeArrowheads="1" noChangeShapeType="1" noTextEdit="1"/>
              </p:cNvSpPr>
              <p:nvPr/>
            </p:nvSpPr>
            <p:spPr>
              <a:xfrm>
                <a:off x="409575" y="3690261"/>
                <a:ext cx="3992440" cy="525657"/>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A53C952-673C-56A2-5210-068DE10A787E}"/>
              </a:ext>
            </a:extLst>
          </p:cNvPr>
          <p:cNvSpPr txBox="1"/>
          <p:nvPr/>
        </p:nvSpPr>
        <p:spPr>
          <a:xfrm>
            <a:off x="333375" y="4471200"/>
            <a:ext cx="3969163" cy="369332"/>
          </a:xfrm>
          <a:prstGeom prst="rect">
            <a:avLst/>
          </a:prstGeom>
          <a:noFill/>
        </p:spPr>
        <p:txBody>
          <a:bodyPr wrap="none" rtlCol="0">
            <a:spAutoFit/>
          </a:bodyPr>
          <a:lstStyle/>
          <a:p>
            <a:r>
              <a:rPr lang="en-US" dirty="0"/>
              <a:t>And a closed-loop transfer function of</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BF981F-F83C-7EA7-476A-547ADBA27E86}"/>
                  </a:ext>
                </a:extLst>
              </p:cNvPr>
              <p:cNvSpPr txBox="1"/>
              <p:nvPr/>
            </p:nvSpPr>
            <p:spPr>
              <a:xfrm>
                <a:off x="484675" y="5065813"/>
                <a:ext cx="2572371" cy="6056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𝑜𝑢𝑡</m:t>
                              </m:r>
                            </m:sub>
                          </m:sSub>
                        </m:num>
                        <m:den>
                          <m:sSub>
                            <m:sSubPr>
                              <m:ctrlPr>
                                <a:rPr lang="el-GR"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𝑟𝑒𝑓</m:t>
                              </m:r>
                            </m:sub>
                          </m:sSub>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𝐺</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1+</m:t>
                          </m:r>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den>
                      </m:f>
                    </m:oMath>
                  </m:oMathPara>
                </a14:m>
                <a:endParaRPr lang="en-US" dirty="0"/>
              </a:p>
            </p:txBody>
          </p:sp>
        </mc:Choice>
        <mc:Fallback xmlns="">
          <p:sp>
            <p:nvSpPr>
              <p:cNvPr id="13" name="TextBox 12">
                <a:extLst>
                  <a:ext uri="{FF2B5EF4-FFF2-40B4-BE49-F238E27FC236}">
                    <a16:creationId xmlns:a16="http://schemas.microsoft.com/office/drawing/2014/main" id="{57BF981F-F83C-7EA7-476A-547ADBA27E86}"/>
                  </a:ext>
                </a:extLst>
              </p:cNvPr>
              <p:cNvSpPr txBox="1">
                <a:spLocks noRot="1" noChangeAspect="1" noMove="1" noResize="1" noEditPoints="1" noAdjustHandles="1" noChangeArrowheads="1" noChangeShapeType="1" noTextEdit="1"/>
              </p:cNvSpPr>
              <p:nvPr/>
            </p:nvSpPr>
            <p:spPr>
              <a:xfrm>
                <a:off x="484675" y="5065813"/>
                <a:ext cx="2572371" cy="605679"/>
              </a:xfrm>
              <a:prstGeom prst="rect">
                <a:avLst/>
              </a:prstGeom>
              <a:blipFill>
                <a:blip r:embed="rId6"/>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DA9F95F9-A5BF-47E1-5F39-74DA5E768D56}"/>
              </a:ext>
            </a:extLst>
          </p:cNvPr>
          <p:cNvPicPr>
            <a:picLocks noChangeAspect="1"/>
          </p:cNvPicPr>
          <p:nvPr/>
        </p:nvPicPr>
        <p:blipFill>
          <a:blip r:embed="rId7"/>
          <a:srcRect l="4016"/>
          <a:stretch>
            <a:fillRect/>
          </a:stretch>
        </p:blipFill>
        <p:spPr>
          <a:xfrm>
            <a:off x="7200899" y="1443797"/>
            <a:ext cx="4881213" cy="386975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BE20CDB-8B37-1C2A-1EAB-CBD9DC257092}"/>
                  </a:ext>
                </a:extLst>
              </p:cNvPr>
              <p:cNvSpPr txBox="1"/>
              <p:nvPr/>
            </p:nvSpPr>
            <p:spPr>
              <a:xfrm>
                <a:off x="6660934" y="5301147"/>
                <a:ext cx="5531066" cy="667747"/>
              </a:xfrm>
              <a:prstGeom prst="rect">
                <a:avLst/>
              </a:prstGeom>
              <a:noFill/>
            </p:spPr>
            <p:txBody>
              <a:bodyPr wrap="none" rtlCol="0">
                <a:spAutoFit/>
              </a:bodyPr>
              <a:lstStyle/>
              <a:p>
                <a:r>
                  <a:rPr lang="en-US" dirty="0"/>
                  <a:t>Nyquist plots for a PLL open-loop transfer function. [5]</a:t>
                </a:r>
              </a:p>
              <a:p>
                <a:r>
                  <a:rPr lang="en-US" dirty="0"/>
                  <a:t>The loop is unstable if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𝑜𝑝𝑒𝑛</m:t>
                        </m:r>
                      </m:sub>
                    </m:sSub>
                  </m:oMath>
                </a14:m>
                <a:r>
                  <a:rPr lang="en-US" dirty="0"/>
                  <a:t> contour hits (-1,0)</a:t>
                </a:r>
              </a:p>
            </p:txBody>
          </p:sp>
        </mc:Choice>
        <mc:Fallback xmlns="">
          <p:sp>
            <p:nvSpPr>
              <p:cNvPr id="16" name="TextBox 15">
                <a:extLst>
                  <a:ext uri="{FF2B5EF4-FFF2-40B4-BE49-F238E27FC236}">
                    <a16:creationId xmlns:a16="http://schemas.microsoft.com/office/drawing/2014/main" id="{0BE20CDB-8B37-1C2A-1EAB-CBD9DC257092}"/>
                  </a:ext>
                </a:extLst>
              </p:cNvPr>
              <p:cNvSpPr txBox="1">
                <a:spLocks noRot="1" noChangeAspect="1" noMove="1" noResize="1" noEditPoints="1" noAdjustHandles="1" noChangeArrowheads="1" noChangeShapeType="1" noTextEdit="1"/>
              </p:cNvSpPr>
              <p:nvPr/>
            </p:nvSpPr>
            <p:spPr>
              <a:xfrm>
                <a:off x="6660934" y="5301147"/>
                <a:ext cx="5531066" cy="667747"/>
              </a:xfrm>
              <a:prstGeom prst="rect">
                <a:avLst/>
              </a:prstGeom>
              <a:blipFill>
                <a:blip r:embed="rId8"/>
                <a:stretch>
                  <a:fillRect l="-992" t="-4587" b="-12844"/>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836E47A-D399-6FE8-0E68-45347ED6738D}"/>
              </a:ext>
            </a:extLst>
          </p:cNvPr>
          <p:cNvSpPr txBox="1"/>
          <p:nvPr/>
        </p:nvSpPr>
        <p:spPr>
          <a:xfrm>
            <a:off x="174825" y="5762938"/>
            <a:ext cx="7223965" cy="707886"/>
          </a:xfrm>
          <a:prstGeom prst="rect">
            <a:avLst/>
          </a:prstGeom>
          <a:noFill/>
        </p:spPr>
        <p:txBody>
          <a:bodyPr wrap="none" rtlCol="0">
            <a:spAutoFit/>
          </a:bodyPr>
          <a:lstStyle/>
          <a:p>
            <a:r>
              <a:rPr lang="en-US" sz="2000" dirty="0">
                <a:solidFill>
                  <a:srgbClr val="00B050"/>
                </a:solidFill>
              </a:rPr>
              <a:t>Open loop analysis: Will the loop be stable? </a:t>
            </a:r>
          </a:p>
          <a:p>
            <a:r>
              <a:rPr lang="en-US" sz="2000" dirty="0">
                <a:solidFill>
                  <a:srgbClr val="00B050"/>
                </a:solidFill>
              </a:rPr>
              <a:t>Closed Loop analysis: If the loop is stable, how does it respond?</a:t>
            </a:r>
          </a:p>
        </p:txBody>
      </p:sp>
      <p:sp>
        <p:nvSpPr>
          <p:cNvPr id="3" name="TextBox 2">
            <a:extLst>
              <a:ext uri="{FF2B5EF4-FFF2-40B4-BE49-F238E27FC236}">
                <a16:creationId xmlns:a16="http://schemas.microsoft.com/office/drawing/2014/main" id="{15178F4D-768A-B9B0-0597-243A932CA94E}"/>
              </a:ext>
            </a:extLst>
          </p:cNvPr>
          <p:cNvSpPr txBox="1"/>
          <p:nvPr/>
        </p:nvSpPr>
        <p:spPr>
          <a:xfrm>
            <a:off x="396240" y="6447796"/>
            <a:ext cx="10235559" cy="369332"/>
          </a:xfrm>
          <a:prstGeom prst="rect">
            <a:avLst/>
          </a:prstGeom>
          <a:noFill/>
        </p:spPr>
        <p:txBody>
          <a:bodyPr wrap="none" rtlCol="0">
            <a:spAutoFit/>
          </a:bodyPr>
          <a:lstStyle/>
          <a:p>
            <a:r>
              <a:rPr lang="en-US" dirty="0"/>
              <a:t>[3] Behzad Razavi, </a:t>
            </a:r>
            <a:r>
              <a:rPr lang="en-US" i="1" dirty="0"/>
              <a:t>Design of Analog CMOS Integrated Circuits</a:t>
            </a:r>
            <a:r>
              <a:rPr lang="en-US" dirty="0"/>
              <a:t>, 2nd ed. (New York: McGraw-Hill, 2016).</a:t>
            </a:r>
          </a:p>
        </p:txBody>
      </p:sp>
      <p:sp>
        <p:nvSpPr>
          <p:cNvPr id="18" name="Slide Number Placeholder 17">
            <a:extLst>
              <a:ext uri="{FF2B5EF4-FFF2-40B4-BE49-F238E27FC236}">
                <a16:creationId xmlns:a16="http://schemas.microsoft.com/office/drawing/2014/main" id="{A83C96C6-727F-4AA5-F348-2E5CDC2F3E11}"/>
              </a:ext>
            </a:extLst>
          </p:cNvPr>
          <p:cNvSpPr>
            <a:spLocks noGrp="1"/>
          </p:cNvSpPr>
          <p:nvPr>
            <p:ph type="sldNum" sz="quarter" idx="12"/>
          </p:nvPr>
        </p:nvSpPr>
        <p:spPr/>
        <p:txBody>
          <a:bodyPr/>
          <a:lstStyle/>
          <a:p>
            <a:fld id="{60B2883B-C040-4C2B-B427-B2FAF2BE559C}" type="slidenum">
              <a:rPr lang="en-US" smtClean="0"/>
              <a:t>41</a:t>
            </a:fld>
            <a:endParaRPr lang="en-US"/>
          </a:p>
        </p:txBody>
      </p:sp>
    </p:spTree>
    <p:extLst>
      <p:ext uri="{BB962C8B-B14F-4D97-AF65-F5344CB8AC3E}">
        <p14:creationId xmlns:p14="http://schemas.microsoft.com/office/powerpoint/2010/main" val="3706226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76A0-E058-18C3-97AF-BE04F3A50EE9}"/>
              </a:ext>
            </a:extLst>
          </p:cNvPr>
          <p:cNvSpPr>
            <a:spLocks noGrp="1"/>
          </p:cNvSpPr>
          <p:nvPr>
            <p:ph type="title"/>
          </p:nvPr>
        </p:nvSpPr>
        <p:spPr>
          <a:xfrm>
            <a:off x="353008" y="0"/>
            <a:ext cx="10515600" cy="1325563"/>
          </a:xfrm>
        </p:spPr>
        <p:txBody>
          <a:bodyPr/>
          <a:lstStyle/>
          <a:p>
            <a:r>
              <a:rPr lang="en-US" dirty="0"/>
              <a:t>Extra pole from C2</a:t>
            </a:r>
          </a:p>
        </p:txBody>
      </p:sp>
      <p:sp>
        <p:nvSpPr>
          <p:cNvPr id="4" name="TextBox 3">
            <a:extLst>
              <a:ext uri="{FF2B5EF4-FFF2-40B4-BE49-F238E27FC236}">
                <a16:creationId xmlns:a16="http://schemas.microsoft.com/office/drawing/2014/main" id="{A1008357-0E42-B297-B8F0-F7C87D4081BA}"/>
              </a:ext>
            </a:extLst>
          </p:cNvPr>
          <p:cNvSpPr txBox="1"/>
          <p:nvPr/>
        </p:nvSpPr>
        <p:spPr>
          <a:xfrm>
            <a:off x="353008" y="1091883"/>
            <a:ext cx="10274352" cy="1477328"/>
          </a:xfrm>
          <a:prstGeom prst="rect">
            <a:avLst/>
          </a:prstGeom>
          <a:noFill/>
        </p:spPr>
        <p:txBody>
          <a:bodyPr wrap="square" rtlCol="0">
            <a:spAutoFit/>
          </a:bodyPr>
          <a:lstStyle/>
          <a:p>
            <a:r>
              <a:rPr lang="en-US" dirty="0"/>
              <a:t>Yes, C2 also introduces a pole from its own impedance.</a:t>
            </a:r>
          </a:p>
          <a:p>
            <a:endParaRPr lang="en-US" dirty="0"/>
          </a:p>
          <a:p>
            <a:r>
              <a:rPr lang="en-US" dirty="0"/>
              <a:t>This would call adjustments in the loop parameters. (PLL is now third-order)</a:t>
            </a:r>
          </a:p>
          <a:p>
            <a:endParaRPr lang="en-US" dirty="0"/>
          </a:p>
          <a:p>
            <a:r>
              <a:rPr lang="en-US" dirty="0"/>
              <a:t>However, keeping C2 &gt;&gt; C1: We are using a ratio of 1:10, we can keep the second order approximation.</a:t>
            </a:r>
          </a:p>
        </p:txBody>
      </p:sp>
      <p:pic>
        <p:nvPicPr>
          <p:cNvPr id="6" name="Picture 5">
            <a:extLst>
              <a:ext uri="{FF2B5EF4-FFF2-40B4-BE49-F238E27FC236}">
                <a16:creationId xmlns:a16="http://schemas.microsoft.com/office/drawing/2014/main" id="{009E5983-5E4D-5020-C699-88D74D4C7DB3}"/>
              </a:ext>
            </a:extLst>
          </p:cNvPr>
          <p:cNvPicPr>
            <a:picLocks noChangeAspect="1"/>
          </p:cNvPicPr>
          <p:nvPr/>
        </p:nvPicPr>
        <p:blipFill>
          <a:blip r:embed="rId2"/>
          <a:stretch>
            <a:fillRect/>
          </a:stretch>
        </p:blipFill>
        <p:spPr>
          <a:xfrm>
            <a:off x="693925" y="2569211"/>
            <a:ext cx="8507989" cy="3563858"/>
          </a:xfrm>
          <a:prstGeom prst="rect">
            <a:avLst/>
          </a:prstGeom>
        </p:spPr>
      </p:pic>
      <p:sp>
        <p:nvSpPr>
          <p:cNvPr id="3" name="TextBox 2">
            <a:extLst>
              <a:ext uri="{FF2B5EF4-FFF2-40B4-BE49-F238E27FC236}">
                <a16:creationId xmlns:a16="http://schemas.microsoft.com/office/drawing/2014/main" id="{FAA331E1-1F47-EE61-BA18-CE6CE3617DCC}"/>
              </a:ext>
            </a:extLst>
          </p:cNvPr>
          <p:cNvSpPr txBox="1"/>
          <p:nvPr/>
        </p:nvSpPr>
        <p:spPr>
          <a:xfrm>
            <a:off x="544635" y="6211669"/>
            <a:ext cx="11431400" cy="646331"/>
          </a:xfrm>
          <a:prstGeom prst="rect">
            <a:avLst/>
          </a:prstGeom>
          <a:noFill/>
        </p:spPr>
        <p:txBody>
          <a:bodyPr wrap="square" rtlCol="0">
            <a:spAutoFit/>
          </a:bodyPr>
          <a:lstStyle/>
          <a:p>
            <a:r>
              <a:rPr lang="en-US" dirty="0"/>
              <a:t>[13] Xiaoran Wang, “A 10 GHz Low-Jitter Cryogenic PLL for Quantum Applications in 22 nm” (presentation, CPAD 2024, Oak Ridge National Laboratory / University of Tennessee, Knoxville, TN, November 19, 2024),</a:t>
            </a:r>
          </a:p>
        </p:txBody>
      </p:sp>
      <p:sp>
        <p:nvSpPr>
          <p:cNvPr id="9" name="Slide Number Placeholder 8">
            <a:extLst>
              <a:ext uri="{FF2B5EF4-FFF2-40B4-BE49-F238E27FC236}">
                <a16:creationId xmlns:a16="http://schemas.microsoft.com/office/drawing/2014/main" id="{1B027189-E557-BCD8-C40C-6A9FEF518CE3}"/>
              </a:ext>
            </a:extLst>
          </p:cNvPr>
          <p:cNvSpPr>
            <a:spLocks noGrp="1"/>
          </p:cNvSpPr>
          <p:nvPr>
            <p:ph type="sldNum" sz="quarter" idx="12"/>
          </p:nvPr>
        </p:nvSpPr>
        <p:spPr/>
        <p:txBody>
          <a:bodyPr/>
          <a:lstStyle/>
          <a:p>
            <a:fld id="{60B2883B-C040-4C2B-B427-B2FAF2BE559C}" type="slidenum">
              <a:rPr lang="en-US" smtClean="0"/>
              <a:t>42</a:t>
            </a:fld>
            <a:endParaRPr lang="en-US"/>
          </a:p>
        </p:txBody>
      </p:sp>
    </p:spTree>
    <p:extLst>
      <p:ext uri="{BB962C8B-B14F-4D97-AF65-F5344CB8AC3E}">
        <p14:creationId xmlns:p14="http://schemas.microsoft.com/office/powerpoint/2010/main" val="4183541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4F6C-10F6-1120-909A-A870E766B5BE}"/>
              </a:ext>
            </a:extLst>
          </p:cNvPr>
          <p:cNvSpPr>
            <a:spLocks noGrp="1"/>
          </p:cNvSpPr>
          <p:nvPr>
            <p:ph type="title"/>
          </p:nvPr>
        </p:nvSpPr>
        <p:spPr>
          <a:xfrm>
            <a:off x="279400" y="0"/>
            <a:ext cx="10515600" cy="1325563"/>
          </a:xfrm>
        </p:spPr>
        <p:txBody>
          <a:bodyPr/>
          <a:lstStyle/>
          <a:p>
            <a:r>
              <a:rPr lang="en-US" dirty="0"/>
              <a:t>Particle ID</a:t>
            </a:r>
          </a:p>
        </p:txBody>
      </p:sp>
      <p:pic>
        <p:nvPicPr>
          <p:cNvPr id="5" name="Picture 4">
            <a:extLst>
              <a:ext uri="{FF2B5EF4-FFF2-40B4-BE49-F238E27FC236}">
                <a16:creationId xmlns:a16="http://schemas.microsoft.com/office/drawing/2014/main" id="{6A9B19DF-11CE-68B6-A033-BBD527F1D2A7}"/>
              </a:ext>
            </a:extLst>
          </p:cNvPr>
          <p:cNvPicPr>
            <a:picLocks noChangeAspect="1"/>
          </p:cNvPicPr>
          <p:nvPr/>
        </p:nvPicPr>
        <p:blipFill>
          <a:blip r:embed="rId2"/>
          <a:srcRect l="2644" t="1897" r="5753" b="944"/>
          <a:stretch>
            <a:fillRect/>
          </a:stretch>
        </p:blipFill>
        <p:spPr>
          <a:xfrm>
            <a:off x="5361438" y="662781"/>
            <a:ext cx="6551162" cy="4454476"/>
          </a:xfrm>
          <a:prstGeom prst="rect">
            <a:avLst/>
          </a:prstGeom>
        </p:spPr>
      </p:pic>
      <p:sp>
        <p:nvSpPr>
          <p:cNvPr id="6" name="TextBox 5">
            <a:extLst>
              <a:ext uri="{FF2B5EF4-FFF2-40B4-BE49-F238E27FC236}">
                <a16:creationId xmlns:a16="http://schemas.microsoft.com/office/drawing/2014/main" id="{2DF9ACF4-F455-B181-44CB-05563C280FBE}"/>
              </a:ext>
            </a:extLst>
          </p:cNvPr>
          <p:cNvSpPr txBox="1"/>
          <p:nvPr/>
        </p:nvSpPr>
        <p:spPr>
          <a:xfrm>
            <a:off x="279400" y="1554480"/>
            <a:ext cx="4658360" cy="646331"/>
          </a:xfrm>
          <a:prstGeom prst="rect">
            <a:avLst/>
          </a:prstGeom>
          <a:noFill/>
        </p:spPr>
        <p:txBody>
          <a:bodyPr wrap="square" rtlCol="0">
            <a:spAutoFit/>
          </a:bodyPr>
          <a:lstStyle/>
          <a:p>
            <a:r>
              <a:rPr lang="en-US" dirty="0"/>
              <a:t>Using Time of Flight, one can identify pions from kaons from their momenta.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FA5482-4838-0685-F7AD-08B3BE8E060D}"/>
                  </a:ext>
                </a:extLst>
              </p:cNvPr>
              <p:cNvSpPr txBox="1"/>
              <p:nvPr/>
            </p:nvSpPr>
            <p:spPr>
              <a:xfrm>
                <a:off x="810253" y="2429728"/>
                <a:ext cx="180658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12</m:t>
                          </m:r>
                        </m:sub>
                      </m:sSub>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2</m:t>
                          </m:r>
                        </m:sub>
                      </m:sSub>
                    </m:oMath>
                  </m:oMathPara>
                </a14:m>
                <a:endParaRPr lang="en-US" dirty="0"/>
              </a:p>
              <a:p>
                <a:endParaRPr lang="en-US" dirty="0"/>
              </a:p>
            </p:txBody>
          </p:sp>
        </mc:Choice>
        <mc:Fallback xmlns="">
          <p:sp>
            <p:nvSpPr>
              <p:cNvPr id="7" name="TextBox 6">
                <a:extLst>
                  <a:ext uri="{FF2B5EF4-FFF2-40B4-BE49-F238E27FC236}">
                    <a16:creationId xmlns:a16="http://schemas.microsoft.com/office/drawing/2014/main" id="{2EFA5482-4838-0685-F7AD-08B3BE8E060D}"/>
                  </a:ext>
                </a:extLst>
              </p:cNvPr>
              <p:cNvSpPr txBox="1">
                <a:spLocks noRot="1" noChangeAspect="1" noMove="1" noResize="1" noEditPoints="1" noAdjustHandles="1" noChangeArrowheads="1" noChangeShapeType="1" noTextEdit="1"/>
              </p:cNvSpPr>
              <p:nvPr/>
            </p:nvSpPr>
            <p:spPr>
              <a:xfrm>
                <a:off x="810253" y="2429728"/>
                <a:ext cx="1806585" cy="5539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1C1810-2C1B-7ECF-A0EA-3686C3967F50}"/>
                  </a:ext>
                </a:extLst>
              </p:cNvPr>
              <p:cNvSpPr txBox="1"/>
              <p:nvPr/>
            </p:nvSpPr>
            <p:spPr>
              <a:xfrm>
                <a:off x="1245637" y="2935644"/>
                <a:ext cx="3186193"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𝑑</m:t>
                      </m:r>
                      <m:d>
                        <m:dPr>
                          <m:ctrlPr>
                            <a:rPr lang="en-US" b="0" i="1" smtClean="0">
                              <a:latin typeface="Cambria Math" panose="02040503050406030204" pitchFamily="18" charset="0"/>
                            </a:rPr>
                          </m:ctrlPr>
                        </m:d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 </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sup>
                                      <m:r>
                                        <a:rPr lang="en-US" b="0" i="1" smtClean="0">
                                          <a:latin typeface="Cambria Math" panose="02040503050406030204" pitchFamily="18" charset="0"/>
                                        </a:rPr>
                                        <m:t>2</m:t>
                                      </m:r>
                                    </m:sup>
                                  </m:sSup>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b="0" i="1" smtClean="0">
                                              <a:latin typeface="Cambria Math" panose="02040503050406030204" pitchFamily="18" charset="0"/>
                                            </a:rPr>
                                            <m:t>𝑝</m:t>
                                          </m:r>
                                        </m:e>
                                        <m:sub>
                                          <m:r>
                                            <a:rPr lang="en-US" i="1">
                                              <a:latin typeface="Cambria Math" panose="02040503050406030204" pitchFamily="18" charset="0"/>
                                            </a:rPr>
                                            <m:t>1</m:t>
                                          </m:r>
                                        </m:sub>
                                      </m:sSub>
                                    </m:e>
                                    <m:sup>
                                      <m:r>
                                        <a:rPr lang="en-US" i="1">
                                          <a:latin typeface="Cambria Math" panose="02040503050406030204" pitchFamily="18" charset="0"/>
                                        </a:rPr>
                                        <m:t>2</m:t>
                                      </m:r>
                                    </m:sup>
                                  </m:sSup>
                                </m:den>
                              </m:f>
                            </m:e>
                          </m:rad>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1+ </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2</m:t>
                                          </m:r>
                                        </m:sub>
                                      </m:sSub>
                                    </m:e>
                                    <m:sup>
                                      <m:r>
                                        <a:rPr lang="en-US" i="1">
                                          <a:latin typeface="Cambria Math" panose="02040503050406030204" pitchFamily="18" charset="0"/>
                                        </a:rPr>
                                        <m:t>2</m:t>
                                      </m:r>
                                    </m:sup>
                                  </m:sSup>
                                </m:den>
                              </m:f>
                            </m:e>
                          </m:rad>
                        </m:e>
                      </m:d>
                    </m:oMath>
                  </m:oMathPara>
                </a14:m>
                <a:endParaRPr lang="en-US" dirty="0"/>
              </a:p>
            </p:txBody>
          </p:sp>
        </mc:Choice>
        <mc:Fallback xmlns="">
          <p:sp>
            <p:nvSpPr>
              <p:cNvPr id="8" name="TextBox 7">
                <a:extLst>
                  <a:ext uri="{FF2B5EF4-FFF2-40B4-BE49-F238E27FC236}">
                    <a16:creationId xmlns:a16="http://schemas.microsoft.com/office/drawing/2014/main" id="{5F1C1810-2C1B-7ECF-A0EA-3686C3967F50}"/>
                  </a:ext>
                </a:extLst>
              </p:cNvPr>
              <p:cNvSpPr txBox="1">
                <a:spLocks noRot="1" noChangeAspect="1" noMove="1" noResize="1" noEditPoints="1" noAdjustHandles="1" noChangeArrowheads="1" noChangeShapeType="1" noTextEdit="1"/>
              </p:cNvSpPr>
              <p:nvPr/>
            </p:nvSpPr>
            <p:spPr>
              <a:xfrm>
                <a:off x="1245637" y="2935644"/>
                <a:ext cx="3186193" cy="8917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796D4A0-BA85-37D7-ABCD-903689D0B26D}"/>
                  </a:ext>
                </a:extLst>
              </p:cNvPr>
              <p:cNvSpPr txBox="1"/>
              <p:nvPr/>
            </p:nvSpPr>
            <p:spPr>
              <a:xfrm>
                <a:off x="450483" y="3874275"/>
                <a:ext cx="4737337" cy="923330"/>
              </a:xfrm>
              <a:prstGeom prst="rect">
                <a:avLst/>
              </a:prstGeom>
              <a:noFill/>
            </p:spPr>
            <p:txBody>
              <a:bodyPr wrap="square" rtlCol="0">
                <a:spAutoFit/>
              </a:bodyPr>
              <a:lstStyle/>
              <a:p>
                <a:r>
                  <a:rPr lang="en-US" dirty="0"/>
                  <a:t>For relativistic particles (p &gt;&gt; m) of the same momenta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a:t>
                </a:r>
              </a:p>
              <a:p>
                <a:endParaRPr lang="en-US" dirty="0"/>
              </a:p>
            </p:txBody>
          </p:sp>
        </mc:Choice>
        <mc:Fallback xmlns="">
          <p:sp>
            <p:nvSpPr>
              <p:cNvPr id="9" name="TextBox 8">
                <a:extLst>
                  <a:ext uri="{FF2B5EF4-FFF2-40B4-BE49-F238E27FC236}">
                    <a16:creationId xmlns:a16="http://schemas.microsoft.com/office/drawing/2014/main" id="{D796D4A0-BA85-37D7-ABCD-903689D0B26D}"/>
                  </a:ext>
                </a:extLst>
              </p:cNvPr>
              <p:cNvSpPr txBox="1">
                <a:spLocks noRot="1" noChangeAspect="1" noMove="1" noResize="1" noEditPoints="1" noAdjustHandles="1" noChangeArrowheads="1" noChangeShapeType="1" noTextEdit="1"/>
              </p:cNvSpPr>
              <p:nvPr/>
            </p:nvSpPr>
            <p:spPr>
              <a:xfrm>
                <a:off x="450483" y="3874275"/>
                <a:ext cx="4737337" cy="923330"/>
              </a:xfrm>
              <a:prstGeom prst="rect">
                <a:avLst/>
              </a:prstGeom>
              <a:blipFill>
                <a:blip r:embed="rId5"/>
                <a:stretch>
                  <a:fillRect l="-1158" t="-3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74D679E-1749-7F00-E2ED-59EC06CE7BC9}"/>
                  </a:ext>
                </a:extLst>
              </p:cNvPr>
              <p:cNvSpPr txBox="1"/>
              <p:nvPr/>
            </p:nvSpPr>
            <p:spPr>
              <a:xfrm>
                <a:off x="1382167" y="4749523"/>
                <a:ext cx="2337628" cy="5725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12</m:t>
                          </m:r>
                        </m:sub>
                      </m:sSub>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𝑝</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e>
                        <m:sup>
                          <m:r>
                            <a:rPr lang="en-US" i="1">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e>
                        <m:sup>
                          <m:r>
                            <a:rPr lang="en-US" i="1">
                              <a:latin typeface="Cambria Math" panose="02040503050406030204" pitchFamily="18" charset="0"/>
                            </a:rPr>
                            <m:t>2</m:t>
                          </m:r>
                        </m:sup>
                      </m:sSup>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A74D679E-1749-7F00-E2ED-59EC06CE7BC9}"/>
                  </a:ext>
                </a:extLst>
              </p:cNvPr>
              <p:cNvSpPr txBox="1">
                <a:spLocks noRot="1" noChangeAspect="1" noMove="1" noResize="1" noEditPoints="1" noAdjustHandles="1" noChangeArrowheads="1" noChangeShapeType="1" noTextEdit="1"/>
              </p:cNvSpPr>
              <p:nvPr/>
            </p:nvSpPr>
            <p:spPr>
              <a:xfrm>
                <a:off x="1382167" y="4749523"/>
                <a:ext cx="2337628" cy="572593"/>
              </a:xfrm>
              <a:prstGeom prst="rect">
                <a:avLst/>
              </a:prstGeom>
              <a:blipFill>
                <a:blip r:embed="rId6"/>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0B6F5B5-AE62-9A94-5653-BDAC35A91145}"/>
              </a:ext>
            </a:extLst>
          </p:cNvPr>
          <p:cNvSpPr txBox="1"/>
          <p:nvPr/>
        </p:nvSpPr>
        <p:spPr>
          <a:xfrm>
            <a:off x="5361438" y="5140873"/>
            <a:ext cx="6830562" cy="646331"/>
          </a:xfrm>
          <a:prstGeom prst="rect">
            <a:avLst/>
          </a:prstGeom>
          <a:noFill/>
        </p:spPr>
        <p:txBody>
          <a:bodyPr wrap="square" rtlCol="0">
            <a:spAutoFit/>
          </a:bodyPr>
          <a:lstStyle/>
          <a:p>
            <a:r>
              <a:rPr lang="en-US" dirty="0"/>
              <a:t>Contours represent detector timing resolution required to distinguish 68.27% of pions and kaons by momenta and path length</a:t>
            </a:r>
          </a:p>
        </p:txBody>
      </p:sp>
      <p:sp>
        <p:nvSpPr>
          <p:cNvPr id="13" name="TextBox 12">
            <a:extLst>
              <a:ext uri="{FF2B5EF4-FFF2-40B4-BE49-F238E27FC236}">
                <a16:creationId xmlns:a16="http://schemas.microsoft.com/office/drawing/2014/main" id="{6FF1CECC-12D4-A02C-C8D8-DA30C3C069F7}"/>
              </a:ext>
            </a:extLst>
          </p:cNvPr>
          <p:cNvSpPr txBox="1"/>
          <p:nvPr/>
        </p:nvSpPr>
        <p:spPr>
          <a:xfrm>
            <a:off x="668685" y="5787204"/>
            <a:ext cx="6102220" cy="923330"/>
          </a:xfrm>
          <a:prstGeom prst="rect">
            <a:avLst/>
          </a:prstGeom>
          <a:noFill/>
        </p:spPr>
        <p:txBody>
          <a:bodyPr wrap="square">
            <a:spAutoFit/>
          </a:bodyPr>
          <a:lstStyle/>
          <a:p>
            <a:r>
              <a:rPr lang="en-US" sz="1800" dirty="0"/>
              <a:t>[</a:t>
            </a:r>
            <a:r>
              <a:rPr lang="en-US" dirty="0"/>
              <a:t>11</a:t>
            </a:r>
            <a:r>
              <a:rPr lang="en-US" sz="1800" dirty="0"/>
              <a:t>] Angelico, E;  </a:t>
            </a:r>
            <a:r>
              <a:rPr lang="en-US" sz="1800" i="1" dirty="0"/>
              <a:t>Development of LAPPDs for a Precision </a:t>
            </a:r>
            <a:r>
              <a:rPr lang="en-US" sz="1800" i="1" dirty="0" err="1"/>
              <a:t>ToF</a:t>
            </a:r>
            <a:r>
              <a:rPr lang="en-US" sz="1800" i="1" dirty="0"/>
              <a:t> System at the Fermilab Testbeam Facility </a:t>
            </a:r>
            <a:r>
              <a:rPr lang="en-US" sz="1800" dirty="0"/>
              <a:t>(Doctoral Dissertation, University of Chicago, 2020)</a:t>
            </a:r>
          </a:p>
        </p:txBody>
      </p:sp>
      <p:sp>
        <p:nvSpPr>
          <p:cNvPr id="14" name="Slide Number Placeholder 13">
            <a:extLst>
              <a:ext uri="{FF2B5EF4-FFF2-40B4-BE49-F238E27FC236}">
                <a16:creationId xmlns:a16="http://schemas.microsoft.com/office/drawing/2014/main" id="{FB919B7B-6F33-7896-8572-D18F3AA28DA0}"/>
              </a:ext>
            </a:extLst>
          </p:cNvPr>
          <p:cNvSpPr>
            <a:spLocks noGrp="1"/>
          </p:cNvSpPr>
          <p:nvPr>
            <p:ph type="sldNum" sz="quarter" idx="12"/>
          </p:nvPr>
        </p:nvSpPr>
        <p:spPr/>
        <p:txBody>
          <a:bodyPr/>
          <a:lstStyle/>
          <a:p>
            <a:fld id="{60B2883B-C040-4C2B-B427-B2FAF2BE559C}" type="slidenum">
              <a:rPr lang="en-US" smtClean="0"/>
              <a:t>43</a:t>
            </a:fld>
            <a:endParaRPr lang="en-US"/>
          </a:p>
        </p:txBody>
      </p:sp>
    </p:spTree>
    <p:extLst>
      <p:ext uri="{BB962C8B-B14F-4D97-AF65-F5344CB8AC3E}">
        <p14:creationId xmlns:p14="http://schemas.microsoft.com/office/powerpoint/2010/main" val="3383813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7ED9-3C15-CB4E-00CF-7CAD8D18132A}"/>
              </a:ext>
            </a:extLst>
          </p:cNvPr>
          <p:cNvSpPr>
            <a:spLocks noGrp="1"/>
          </p:cNvSpPr>
          <p:nvPr>
            <p:ph type="title"/>
          </p:nvPr>
        </p:nvSpPr>
        <p:spPr>
          <a:xfrm>
            <a:off x="614266" y="0"/>
            <a:ext cx="10515600" cy="1325563"/>
          </a:xfrm>
        </p:spPr>
        <p:txBody>
          <a:bodyPr/>
          <a:lstStyle/>
          <a:p>
            <a:r>
              <a:rPr lang="en-US" dirty="0"/>
              <a:t>LAPPDs </a:t>
            </a:r>
          </a:p>
        </p:txBody>
      </p:sp>
      <p:pic>
        <p:nvPicPr>
          <p:cNvPr id="5" name="Content Placeholder 4">
            <a:extLst>
              <a:ext uri="{FF2B5EF4-FFF2-40B4-BE49-F238E27FC236}">
                <a16:creationId xmlns:a16="http://schemas.microsoft.com/office/drawing/2014/main" id="{715CD65F-C48E-2A68-08F5-BA1456D6E85E}"/>
              </a:ext>
            </a:extLst>
          </p:cNvPr>
          <p:cNvPicPr>
            <a:picLocks noGrp="1" noChangeAspect="1"/>
          </p:cNvPicPr>
          <p:nvPr>
            <p:ph idx="1"/>
          </p:nvPr>
        </p:nvPicPr>
        <p:blipFill>
          <a:blip r:embed="rId2"/>
          <a:stretch>
            <a:fillRect/>
          </a:stretch>
        </p:blipFill>
        <p:spPr>
          <a:xfrm>
            <a:off x="6811736" y="726853"/>
            <a:ext cx="4511170" cy="5014523"/>
          </a:xfrm>
          <a:prstGeom prst="rect">
            <a:avLst/>
          </a:prstGeom>
        </p:spPr>
      </p:pic>
      <p:sp>
        <p:nvSpPr>
          <p:cNvPr id="6" name="TextBox 5">
            <a:extLst>
              <a:ext uri="{FF2B5EF4-FFF2-40B4-BE49-F238E27FC236}">
                <a16:creationId xmlns:a16="http://schemas.microsoft.com/office/drawing/2014/main" id="{C0ABA84F-0471-0858-B420-BACD511E0158}"/>
              </a:ext>
            </a:extLst>
          </p:cNvPr>
          <p:cNvSpPr txBox="1"/>
          <p:nvPr/>
        </p:nvSpPr>
        <p:spPr>
          <a:xfrm>
            <a:off x="614266" y="1325563"/>
            <a:ext cx="4433650" cy="369332"/>
          </a:xfrm>
          <a:prstGeom prst="rect">
            <a:avLst/>
          </a:prstGeom>
          <a:noFill/>
        </p:spPr>
        <p:txBody>
          <a:bodyPr wrap="none" rtlCol="0">
            <a:spAutoFit/>
          </a:bodyPr>
          <a:lstStyle/>
          <a:p>
            <a:r>
              <a:rPr lang="en-US" dirty="0"/>
              <a:t>MCPs: Small pores (high spatial resolution)</a:t>
            </a:r>
          </a:p>
        </p:txBody>
      </p:sp>
      <p:sp>
        <p:nvSpPr>
          <p:cNvPr id="7" name="TextBox 6">
            <a:extLst>
              <a:ext uri="{FF2B5EF4-FFF2-40B4-BE49-F238E27FC236}">
                <a16:creationId xmlns:a16="http://schemas.microsoft.com/office/drawing/2014/main" id="{8E77AAB3-C246-EC99-15C3-B8C295F4FE3B}"/>
              </a:ext>
            </a:extLst>
          </p:cNvPr>
          <p:cNvSpPr txBox="1"/>
          <p:nvPr/>
        </p:nvSpPr>
        <p:spPr>
          <a:xfrm>
            <a:off x="574126" y="2180669"/>
            <a:ext cx="4430765" cy="369332"/>
          </a:xfrm>
          <a:prstGeom prst="rect">
            <a:avLst/>
          </a:prstGeom>
          <a:noFill/>
        </p:spPr>
        <p:txBody>
          <a:bodyPr wrap="none" rtlCol="0">
            <a:spAutoFit/>
          </a:bodyPr>
          <a:lstStyle/>
          <a:p>
            <a:r>
              <a:rPr lang="en-US" dirty="0"/>
              <a:t>Charged Particle -&gt; Cherenkov -&gt; electrons</a:t>
            </a:r>
          </a:p>
        </p:txBody>
      </p:sp>
      <p:pic>
        <p:nvPicPr>
          <p:cNvPr id="1026" name="Picture 2" descr="An Introduction to Cherenkov Radiation">
            <a:extLst>
              <a:ext uri="{FF2B5EF4-FFF2-40B4-BE49-F238E27FC236}">
                <a16:creationId xmlns:a16="http://schemas.microsoft.com/office/drawing/2014/main" id="{66A88377-649B-E84A-C7CD-055919346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134" y="2857756"/>
            <a:ext cx="3590611" cy="21618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1CFC1B-0AEA-8E1E-F1D7-F9A06CF691AD}"/>
              </a:ext>
            </a:extLst>
          </p:cNvPr>
          <p:cNvSpPr txBox="1"/>
          <p:nvPr/>
        </p:nvSpPr>
        <p:spPr>
          <a:xfrm>
            <a:off x="451706" y="5142666"/>
            <a:ext cx="5770490" cy="369332"/>
          </a:xfrm>
          <a:prstGeom prst="rect">
            <a:avLst/>
          </a:prstGeom>
          <a:noFill/>
        </p:spPr>
        <p:txBody>
          <a:bodyPr wrap="none" rtlCol="0">
            <a:spAutoFit/>
          </a:bodyPr>
          <a:lstStyle/>
          <a:p>
            <a:r>
              <a:rPr lang="en-US" dirty="0"/>
              <a:t>Cherenkov radiation: “Sonic boom” for light in a medium </a:t>
            </a:r>
          </a:p>
        </p:txBody>
      </p:sp>
      <p:sp>
        <p:nvSpPr>
          <p:cNvPr id="10" name="TextBox 9">
            <a:extLst>
              <a:ext uri="{FF2B5EF4-FFF2-40B4-BE49-F238E27FC236}">
                <a16:creationId xmlns:a16="http://schemas.microsoft.com/office/drawing/2014/main" id="{4FFF515C-6C99-40A6-B51C-BCA8C0DD8BA9}"/>
              </a:ext>
            </a:extLst>
          </p:cNvPr>
          <p:cNvSpPr txBox="1"/>
          <p:nvPr/>
        </p:nvSpPr>
        <p:spPr>
          <a:xfrm>
            <a:off x="106071" y="5892581"/>
            <a:ext cx="6461760" cy="646331"/>
          </a:xfrm>
          <a:prstGeom prst="rect">
            <a:avLst/>
          </a:prstGeom>
          <a:noFill/>
        </p:spPr>
        <p:txBody>
          <a:bodyPr wrap="square" rtlCol="0">
            <a:spAutoFit/>
          </a:bodyPr>
          <a:lstStyle/>
          <a:p>
            <a:r>
              <a:rPr lang="en-US" dirty="0"/>
              <a:t>Spatial Resolution along the anode </a:t>
            </a:r>
            <a:r>
              <a:rPr lang="en-US" dirty="0" err="1"/>
              <a:t>stripline</a:t>
            </a:r>
            <a:r>
              <a:rPr lang="en-US" dirty="0"/>
              <a:t> is reconstructed by measuring the time difference of signals on the same line</a:t>
            </a:r>
          </a:p>
        </p:txBody>
      </p:sp>
      <p:sp>
        <p:nvSpPr>
          <p:cNvPr id="11" name="TextBox 10">
            <a:extLst>
              <a:ext uri="{FF2B5EF4-FFF2-40B4-BE49-F238E27FC236}">
                <a16:creationId xmlns:a16="http://schemas.microsoft.com/office/drawing/2014/main" id="{230C978A-69FF-F9AF-48DC-1048D3F1732D}"/>
              </a:ext>
            </a:extLst>
          </p:cNvPr>
          <p:cNvSpPr txBox="1"/>
          <p:nvPr/>
        </p:nvSpPr>
        <p:spPr>
          <a:xfrm>
            <a:off x="7503006" y="5741376"/>
            <a:ext cx="2773452" cy="369332"/>
          </a:xfrm>
          <a:prstGeom prst="rect">
            <a:avLst/>
          </a:prstGeom>
          <a:noFill/>
        </p:spPr>
        <p:txBody>
          <a:bodyPr wrap="none" rtlCol="0">
            <a:spAutoFit/>
          </a:bodyPr>
          <a:lstStyle/>
          <a:p>
            <a:r>
              <a:rPr lang="en-US" dirty="0"/>
              <a:t>An LAPPD, by component.</a:t>
            </a:r>
          </a:p>
        </p:txBody>
      </p:sp>
      <p:sp>
        <p:nvSpPr>
          <p:cNvPr id="3" name="TextBox 2">
            <a:extLst>
              <a:ext uri="{FF2B5EF4-FFF2-40B4-BE49-F238E27FC236}">
                <a16:creationId xmlns:a16="http://schemas.microsoft.com/office/drawing/2014/main" id="{49F1EB38-DF60-9616-0149-3197585F2952}"/>
              </a:ext>
            </a:extLst>
          </p:cNvPr>
          <p:cNvSpPr txBox="1"/>
          <p:nvPr/>
        </p:nvSpPr>
        <p:spPr>
          <a:xfrm>
            <a:off x="6466115" y="6188306"/>
            <a:ext cx="5913470" cy="523220"/>
          </a:xfrm>
          <a:prstGeom prst="rect">
            <a:avLst/>
          </a:prstGeom>
          <a:noFill/>
        </p:spPr>
        <p:txBody>
          <a:bodyPr wrap="square" rtlCol="0">
            <a:spAutoFit/>
          </a:bodyPr>
          <a:lstStyle/>
          <a:p>
            <a:r>
              <a:rPr lang="en-US" sz="1400" dirty="0"/>
              <a:t>[12] </a:t>
            </a:r>
            <a:r>
              <a:rPr lang="en-US" sz="1400" dirty="0" err="1"/>
              <a:t>Incom</a:t>
            </a:r>
            <a:r>
              <a:rPr lang="en-US" sz="1400" dirty="0"/>
              <a:t>, Inc., </a:t>
            </a:r>
            <a:r>
              <a:rPr lang="en-US" sz="1400" i="1" dirty="0"/>
              <a:t>“LAPPD – Large Area Picosecond Photodetector,”</a:t>
            </a:r>
            <a:r>
              <a:rPr lang="en-US" sz="1400" dirty="0"/>
              <a:t> (webpage), accessed December 1, 2025, </a:t>
            </a:r>
          </a:p>
        </p:txBody>
      </p:sp>
      <p:sp>
        <p:nvSpPr>
          <p:cNvPr id="13" name="Slide Number Placeholder 12">
            <a:extLst>
              <a:ext uri="{FF2B5EF4-FFF2-40B4-BE49-F238E27FC236}">
                <a16:creationId xmlns:a16="http://schemas.microsoft.com/office/drawing/2014/main" id="{AF18BBE6-8434-88F9-0D7F-09840036D729}"/>
              </a:ext>
            </a:extLst>
          </p:cNvPr>
          <p:cNvSpPr>
            <a:spLocks noGrp="1"/>
          </p:cNvSpPr>
          <p:nvPr>
            <p:ph type="sldNum" sz="quarter" idx="12"/>
          </p:nvPr>
        </p:nvSpPr>
        <p:spPr/>
        <p:txBody>
          <a:bodyPr/>
          <a:lstStyle/>
          <a:p>
            <a:fld id="{60B2883B-C040-4C2B-B427-B2FAF2BE559C}" type="slidenum">
              <a:rPr lang="en-US" smtClean="0"/>
              <a:t>44</a:t>
            </a:fld>
            <a:endParaRPr lang="en-US"/>
          </a:p>
        </p:txBody>
      </p:sp>
    </p:spTree>
    <p:extLst>
      <p:ext uri="{BB962C8B-B14F-4D97-AF65-F5344CB8AC3E}">
        <p14:creationId xmlns:p14="http://schemas.microsoft.com/office/powerpoint/2010/main" val="2389094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6D25-CB17-E4BE-FE6E-E2F2805543CC}"/>
              </a:ext>
            </a:extLst>
          </p:cNvPr>
          <p:cNvSpPr>
            <a:spLocks noGrp="1"/>
          </p:cNvSpPr>
          <p:nvPr>
            <p:ph type="title"/>
          </p:nvPr>
        </p:nvSpPr>
        <p:spPr>
          <a:xfrm>
            <a:off x="250371" y="-194711"/>
            <a:ext cx="10515600" cy="1325563"/>
          </a:xfrm>
        </p:spPr>
        <p:txBody>
          <a:bodyPr/>
          <a:lstStyle/>
          <a:p>
            <a:r>
              <a:rPr lang="en-US" dirty="0"/>
              <a:t>Full system block diagram</a:t>
            </a:r>
          </a:p>
        </p:txBody>
      </p:sp>
      <p:pic>
        <p:nvPicPr>
          <p:cNvPr id="4" name="Picture 3" descr="A diagram of a computer system&#10;&#10;Description automatically generated">
            <a:extLst>
              <a:ext uri="{FF2B5EF4-FFF2-40B4-BE49-F238E27FC236}">
                <a16:creationId xmlns:a16="http://schemas.microsoft.com/office/drawing/2014/main" id="{38140786-1B2E-EE3A-3107-7A4679C1F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051" y="1056207"/>
            <a:ext cx="6771670" cy="4992137"/>
          </a:xfrm>
          <a:prstGeom prst="rect">
            <a:avLst/>
          </a:prstGeom>
        </p:spPr>
      </p:pic>
      <p:sp>
        <p:nvSpPr>
          <p:cNvPr id="6" name="Rectangle 5">
            <a:extLst>
              <a:ext uri="{FF2B5EF4-FFF2-40B4-BE49-F238E27FC236}">
                <a16:creationId xmlns:a16="http://schemas.microsoft.com/office/drawing/2014/main" id="{E26EE298-C6A5-D6BA-933D-A26CFEC74EE1}"/>
              </a:ext>
            </a:extLst>
          </p:cNvPr>
          <p:cNvSpPr/>
          <p:nvPr/>
        </p:nvSpPr>
        <p:spPr>
          <a:xfrm>
            <a:off x="183570" y="1472363"/>
            <a:ext cx="1788159" cy="1399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Detector</a:t>
            </a:r>
          </a:p>
        </p:txBody>
      </p:sp>
      <p:sp>
        <p:nvSpPr>
          <p:cNvPr id="7" name="Rectangle 6">
            <a:extLst>
              <a:ext uri="{FF2B5EF4-FFF2-40B4-BE49-F238E27FC236}">
                <a16:creationId xmlns:a16="http://schemas.microsoft.com/office/drawing/2014/main" id="{DE047B04-4E02-3F1A-8F0F-970F37D78E37}"/>
              </a:ext>
            </a:extLst>
          </p:cNvPr>
          <p:cNvSpPr/>
          <p:nvPr/>
        </p:nvSpPr>
        <p:spPr>
          <a:xfrm>
            <a:off x="2642740" y="1472363"/>
            <a:ext cx="1904860" cy="1399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Device Board</a:t>
            </a:r>
          </a:p>
        </p:txBody>
      </p:sp>
      <p:sp>
        <p:nvSpPr>
          <p:cNvPr id="10" name="Rectangle 9">
            <a:extLst>
              <a:ext uri="{FF2B5EF4-FFF2-40B4-BE49-F238E27FC236}">
                <a16:creationId xmlns:a16="http://schemas.microsoft.com/office/drawing/2014/main" id="{7DBFB862-9844-9650-58D9-4249263BDF45}"/>
              </a:ext>
            </a:extLst>
          </p:cNvPr>
          <p:cNvSpPr/>
          <p:nvPr/>
        </p:nvSpPr>
        <p:spPr>
          <a:xfrm>
            <a:off x="2642740" y="3339592"/>
            <a:ext cx="1904860" cy="148864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Control Board</a:t>
            </a:r>
          </a:p>
        </p:txBody>
      </p:sp>
      <p:sp>
        <p:nvSpPr>
          <p:cNvPr id="11" name="Rectangle 10">
            <a:extLst>
              <a:ext uri="{FF2B5EF4-FFF2-40B4-BE49-F238E27FC236}">
                <a16:creationId xmlns:a16="http://schemas.microsoft.com/office/drawing/2014/main" id="{3F040C9E-757A-EC4E-36C0-62AAA79156B3}"/>
              </a:ext>
            </a:extLst>
          </p:cNvPr>
          <p:cNvSpPr/>
          <p:nvPr/>
        </p:nvSpPr>
        <p:spPr>
          <a:xfrm>
            <a:off x="183569" y="3333156"/>
            <a:ext cx="1788160" cy="148864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Reconstruction</a:t>
            </a:r>
          </a:p>
          <a:p>
            <a:pPr algn="ctr"/>
            <a:r>
              <a:rPr lang="en-US" dirty="0"/>
              <a:t>Software</a:t>
            </a:r>
          </a:p>
        </p:txBody>
      </p:sp>
      <p:sp>
        <p:nvSpPr>
          <p:cNvPr id="12" name="Rectangle 11">
            <a:extLst>
              <a:ext uri="{FF2B5EF4-FFF2-40B4-BE49-F238E27FC236}">
                <a16:creationId xmlns:a16="http://schemas.microsoft.com/office/drawing/2014/main" id="{643E2D88-9F6A-BDCB-D1C0-194662722F7B}"/>
              </a:ext>
            </a:extLst>
          </p:cNvPr>
          <p:cNvSpPr/>
          <p:nvPr/>
        </p:nvSpPr>
        <p:spPr>
          <a:xfrm>
            <a:off x="183569" y="5145161"/>
            <a:ext cx="1788160" cy="148864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 Analysis</a:t>
            </a:r>
          </a:p>
        </p:txBody>
      </p:sp>
      <p:cxnSp>
        <p:nvCxnSpPr>
          <p:cNvPr id="14" name="Straight Arrow Connector 13">
            <a:extLst>
              <a:ext uri="{FF2B5EF4-FFF2-40B4-BE49-F238E27FC236}">
                <a16:creationId xmlns:a16="http://schemas.microsoft.com/office/drawing/2014/main" id="{6B71A04D-E105-4845-C3AC-6B4FA2E4C716}"/>
              </a:ext>
            </a:extLst>
          </p:cNvPr>
          <p:cNvCxnSpPr>
            <a:stCxn id="6" idx="3"/>
            <a:endCxn id="7" idx="1"/>
          </p:cNvCxnSpPr>
          <p:nvPr/>
        </p:nvCxnSpPr>
        <p:spPr>
          <a:xfrm>
            <a:off x="1971729" y="2172263"/>
            <a:ext cx="6710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790734C-7C87-8C28-1795-58AE249787E0}"/>
              </a:ext>
            </a:extLst>
          </p:cNvPr>
          <p:cNvCxnSpPr>
            <a:stCxn id="7" idx="2"/>
            <a:endCxn id="10" idx="0"/>
          </p:cNvCxnSpPr>
          <p:nvPr/>
        </p:nvCxnSpPr>
        <p:spPr>
          <a:xfrm>
            <a:off x="3595170" y="2872163"/>
            <a:ext cx="0" cy="467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FD52198-2790-7E4D-B079-9ECCFF3F01C3}"/>
              </a:ext>
            </a:extLst>
          </p:cNvPr>
          <p:cNvCxnSpPr>
            <a:stCxn id="10" idx="1"/>
            <a:endCxn id="11" idx="3"/>
          </p:cNvCxnSpPr>
          <p:nvPr/>
        </p:nvCxnSpPr>
        <p:spPr>
          <a:xfrm flipH="1" flipV="1">
            <a:off x="1971729" y="4077478"/>
            <a:ext cx="671011" cy="64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043B272-F088-0BD8-4490-81838DD2C67E}"/>
              </a:ext>
            </a:extLst>
          </p:cNvPr>
          <p:cNvCxnSpPr>
            <a:stCxn id="11" idx="2"/>
            <a:endCxn id="12" idx="0"/>
          </p:cNvCxnSpPr>
          <p:nvPr/>
        </p:nvCxnSpPr>
        <p:spPr>
          <a:xfrm>
            <a:off x="1077649" y="4821799"/>
            <a:ext cx="0" cy="323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BC45631A-AB81-4838-5AF7-5CC14A716B3E}"/>
              </a:ext>
            </a:extLst>
          </p:cNvPr>
          <p:cNvSpPr/>
          <p:nvPr/>
        </p:nvSpPr>
        <p:spPr>
          <a:xfrm>
            <a:off x="3293706" y="4441371"/>
            <a:ext cx="979714" cy="380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FPGA</a:t>
            </a:r>
          </a:p>
        </p:txBody>
      </p:sp>
      <p:cxnSp>
        <p:nvCxnSpPr>
          <p:cNvPr id="23" name="Straight Arrow Connector 22">
            <a:extLst>
              <a:ext uri="{FF2B5EF4-FFF2-40B4-BE49-F238E27FC236}">
                <a16:creationId xmlns:a16="http://schemas.microsoft.com/office/drawing/2014/main" id="{E8BEE526-2900-3E79-4E69-C81E7C7C492C}"/>
              </a:ext>
            </a:extLst>
          </p:cNvPr>
          <p:cNvCxnSpPr>
            <a:cxnSpLocks/>
          </p:cNvCxnSpPr>
          <p:nvPr/>
        </p:nvCxnSpPr>
        <p:spPr>
          <a:xfrm>
            <a:off x="3999746" y="2425966"/>
            <a:ext cx="1278294" cy="567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C02BEF8-9332-62E3-11FD-2749C89F9615}"/>
              </a:ext>
            </a:extLst>
          </p:cNvPr>
          <p:cNvSpPr txBox="1"/>
          <p:nvPr/>
        </p:nvSpPr>
        <p:spPr>
          <a:xfrm>
            <a:off x="6839339" y="6264472"/>
            <a:ext cx="2895857" cy="369332"/>
          </a:xfrm>
          <a:prstGeom prst="rect">
            <a:avLst/>
          </a:prstGeom>
          <a:noFill/>
        </p:spPr>
        <p:txBody>
          <a:bodyPr wrap="none" rtlCol="0">
            <a:spAutoFit/>
          </a:bodyPr>
          <a:lstStyle/>
          <a:p>
            <a:r>
              <a:rPr lang="en-US" dirty="0"/>
              <a:t>Block Diagram of PSEC5 [2]</a:t>
            </a:r>
          </a:p>
        </p:txBody>
      </p:sp>
      <p:sp>
        <p:nvSpPr>
          <p:cNvPr id="9" name="Slide Number Placeholder 8">
            <a:extLst>
              <a:ext uri="{FF2B5EF4-FFF2-40B4-BE49-F238E27FC236}">
                <a16:creationId xmlns:a16="http://schemas.microsoft.com/office/drawing/2014/main" id="{65788ADD-D606-B8C3-46E0-CB59849D2AD7}"/>
              </a:ext>
            </a:extLst>
          </p:cNvPr>
          <p:cNvSpPr>
            <a:spLocks noGrp="1"/>
          </p:cNvSpPr>
          <p:nvPr>
            <p:ph type="sldNum" sz="quarter" idx="12"/>
          </p:nvPr>
        </p:nvSpPr>
        <p:spPr/>
        <p:txBody>
          <a:bodyPr/>
          <a:lstStyle/>
          <a:p>
            <a:fld id="{60B2883B-C040-4C2B-B427-B2FAF2BE559C}" type="slidenum">
              <a:rPr lang="en-US" smtClean="0"/>
              <a:t>45</a:t>
            </a:fld>
            <a:endParaRPr lang="en-US"/>
          </a:p>
        </p:txBody>
      </p:sp>
    </p:spTree>
    <p:extLst>
      <p:ext uri="{BB962C8B-B14F-4D97-AF65-F5344CB8AC3E}">
        <p14:creationId xmlns:p14="http://schemas.microsoft.com/office/powerpoint/2010/main" val="3862316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1D77-F812-B387-5027-7BA1BDA78C41}"/>
              </a:ext>
            </a:extLst>
          </p:cNvPr>
          <p:cNvSpPr>
            <a:spLocks noGrp="1"/>
          </p:cNvSpPr>
          <p:nvPr>
            <p:ph type="title"/>
          </p:nvPr>
        </p:nvSpPr>
        <p:spPr>
          <a:xfrm>
            <a:off x="838200" y="-121704"/>
            <a:ext cx="10515600" cy="1325563"/>
          </a:xfrm>
        </p:spPr>
        <p:txBody>
          <a:bodyPr/>
          <a:lstStyle/>
          <a:p>
            <a:r>
              <a:rPr lang="en-US" dirty="0"/>
              <a:t>References</a:t>
            </a:r>
          </a:p>
        </p:txBody>
      </p:sp>
      <p:sp>
        <p:nvSpPr>
          <p:cNvPr id="3" name="Content Placeholder 2">
            <a:extLst>
              <a:ext uri="{FF2B5EF4-FFF2-40B4-BE49-F238E27FC236}">
                <a16:creationId xmlns:a16="http://schemas.microsoft.com/office/drawing/2014/main" id="{0DBE8E2D-BB75-1885-FC6E-0EF6A1014353}"/>
              </a:ext>
            </a:extLst>
          </p:cNvPr>
          <p:cNvSpPr>
            <a:spLocks noGrp="1"/>
          </p:cNvSpPr>
          <p:nvPr>
            <p:ph idx="1"/>
          </p:nvPr>
        </p:nvSpPr>
        <p:spPr>
          <a:xfrm>
            <a:off x="712392" y="1122702"/>
            <a:ext cx="10767216" cy="5455380"/>
          </a:xfrm>
        </p:spPr>
        <p:txBody>
          <a:bodyPr>
            <a:normAutofit fontScale="85000" lnSpcReduction="20000"/>
          </a:bodyPr>
          <a:lstStyle/>
          <a:p>
            <a:r>
              <a:rPr lang="en-US" sz="2400" dirty="0"/>
              <a:t>[1] Stefan Ritt; The role of analog bandwidth and signal-to-noise in timing for waveform digitizing; Timing Workshop, Chicago April 28</a:t>
            </a:r>
            <a:r>
              <a:rPr lang="en-US" sz="2400" baseline="30000" dirty="0"/>
              <a:t>th  </a:t>
            </a:r>
            <a:r>
              <a:rPr lang="en-US" sz="2400" dirty="0"/>
              <a:t>2011 </a:t>
            </a:r>
            <a:r>
              <a:rPr lang="en-US" sz="2400" dirty="0">
                <a:hlinkClick r:id="rId2"/>
              </a:rPr>
              <a:t>https://psec.uchicago.edu/workshops/fast_timing_conf_2011/system/docs/18/original/ritt_analog_bw.ppt</a:t>
            </a:r>
            <a:endParaRPr lang="en-US" sz="2400" dirty="0"/>
          </a:p>
          <a:p>
            <a:r>
              <a:rPr lang="en-US" sz="2400" dirty="0"/>
              <a:t>[2]Park, J., et al. 2025. “Design of an 8-Channel 40 GS/s 20 </a:t>
            </a:r>
            <a:r>
              <a:rPr lang="en-US" sz="2400" dirty="0" err="1"/>
              <a:t>mW</a:t>
            </a:r>
            <a:r>
              <a:rPr lang="en-US" sz="2400" dirty="0"/>
              <a:t>/</a:t>
            </a:r>
            <a:r>
              <a:rPr lang="en-US" sz="2400" i="1" dirty="0"/>
              <a:t> sampling ASIC in 65nm CMOS</a:t>
            </a:r>
            <a:r>
              <a:rPr lang="en-US" sz="2400" dirty="0"/>
              <a:t>.” </a:t>
            </a:r>
            <a:r>
              <a:rPr lang="en-US" sz="2400" i="1" dirty="0"/>
              <a:t>Nuclear Instruments and Methods in Physics Research Section A: Accelerators, Spectrometers, Detectors and Associated Equipment</a:t>
            </a:r>
            <a:r>
              <a:rPr lang="en-US" sz="2400" dirty="0"/>
              <a:t> 1072 (2025)</a:t>
            </a:r>
          </a:p>
          <a:p>
            <a:r>
              <a:rPr lang="en-US" sz="2400" dirty="0"/>
              <a:t>[3]Behzad Razavi, </a:t>
            </a:r>
            <a:r>
              <a:rPr lang="en-US" sz="2400" i="1" dirty="0"/>
              <a:t>Design of Analog CMOS Integrated Circuits</a:t>
            </a:r>
            <a:r>
              <a:rPr lang="en-US" sz="2400" dirty="0"/>
              <a:t>, 2nd ed. (New York: McGraw-Hill, 2016).</a:t>
            </a:r>
          </a:p>
          <a:p>
            <a:r>
              <a:rPr lang="en-US" sz="2400" dirty="0"/>
              <a:t>[4] Niner, E; “Fermilab Test Beam Facility” , </a:t>
            </a:r>
            <a:r>
              <a:rPr lang="en-US" sz="2400" i="1" dirty="0"/>
              <a:t>Fermilab ACE Science Workshop, </a:t>
            </a:r>
            <a:r>
              <a:rPr lang="en-US" sz="2400" dirty="0"/>
              <a:t>June 2023</a:t>
            </a:r>
          </a:p>
          <a:p>
            <a:r>
              <a:rPr lang="en-US" sz="2400" dirty="0"/>
              <a:t>[5] </a:t>
            </a:r>
            <a:r>
              <a:rPr lang="en-US" sz="2400" dirty="0" err="1"/>
              <a:t>Inami</a:t>
            </a:r>
            <a:r>
              <a:rPr lang="en-US" sz="2400" dirty="0"/>
              <a:t>, K., </a:t>
            </a:r>
            <a:r>
              <a:rPr lang="en-US" sz="2400" i="1" dirty="0"/>
              <a:t>et al.</a:t>
            </a:r>
            <a:r>
              <a:rPr lang="en-US" sz="2400" dirty="0"/>
              <a:t> “A 5 </a:t>
            </a:r>
            <a:r>
              <a:rPr lang="en-US" sz="2400" dirty="0" err="1"/>
              <a:t>ps</a:t>
            </a:r>
            <a:r>
              <a:rPr lang="en-US" sz="2400" dirty="0"/>
              <a:t> TOF-counter with an MCP–PMT.” </a:t>
            </a:r>
            <a:r>
              <a:rPr lang="en-US" sz="2400" i="1" dirty="0"/>
              <a:t>Nuclear Instruments and Methods in Physics Research Section A</a:t>
            </a:r>
            <a:r>
              <a:rPr lang="en-US" sz="2400" dirty="0"/>
              <a:t> 566, no. 1 (2006): 52–56.</a:t>
            </a:r>
          </a:p>
          <a:p>
            <a:r>
              <a:rPr lang="en-US" sz="2400" dirty="0"/>
              <a:t>[6] Unknown Author. </a:t>
            </a:r>
            <a:r>
              <a:rPr lang="en-US" sz="2400" i="1" dirty="0"/>
              <a:t>“Chapter 1: Introduction.”</a:t>
            </a:r>
            <a:r>
              <a:rPr lang="en-US" sz="2400" dirty="0"/>
              <a:t> Lecture slides, PS412, Embry-Riddle Aeronautical University, undated. </a:t>
            </a:r>
            <a:r>
              <a:rPr lang="en-US" sz="2400" dirty="0">
                <a:hlinkClick r:id="rId3"/>
              </a:rPr>
              <a:t>https://physicsx.erau.edu/Courses/CoursesF2025/PS412/Lectures/Chapter%201%20Introduction.pdf</a:t>
            </a:r>
            <a:endParaRPr lang="en-US" sz="2400" dirty="0"/>
          </a:p>
          <a:p>
            <a:r>
              <a:rPr lang="en-US" sz="2400" dirty="0"/>
              <a:t>[7]  D. A. Stricker-Shaver, </a:t>
            </a:r>
            <a:r>
              <a:rPr lang="en-US" sz="2400" dirty="0" err="1"/>
              <a:t>S.Ritt</a:t>
            </a:r>
            <a:r>
              <a:rPr lang="en-US" sz="2400" dirty="0"/>
              <a:t>, B. J. Pichler; Novel Calibration Method for Switched Capacitor Arrays Enables Time Measurements with Sub-Picosecond Resolution </a:t>
            </a:r>
            <a:r>
              <a:rPr lang="en-US" sz="2400" dirty="0">
                <a:hlinkClick r:id="rId4"/>
              </a:rPr>
              <a:t>https://arxiv.org/pdf/1405.4975</a:t>
            </a:r>
            <a:endParaRPr lang="en-US" sz="2400" dirty="0"/>
          </a:p>
          <a:p>
            <a:pPr marL="0" indent="0">
              <a:buNone/>
            </a:pPr>
            <a:endParaRPr lang="en-US" sz="2400" dirty="0"/>
          </a:p>
          <a:p>
            <a:endParaRPr lang="en-US" sz="2400" dirty="0"/>
          </a:p>
          <a:p>
            <a:endParaRPr lang="en-US" sz="2400" dirty="0"/>
          </a:p>
          <a:p>
            <a:endParaRPr lang="en-US" sz="2400" dirty="0"/>
          </a:p>
          <a:p>
            <a:endParaRPr lang="en-US" sz="2400" dirty="0"/>
          </a:p>
        </p:txBody>
      </p:sp>
      <p:sp>
        <p:nvSpPr>
          <p:cNvPr id="7" name="Slide Number Placeholder 6">
            <a:extLst>
              <a:ext uri="{FF2B5EF4-FFF2-40B4-BE49-F238E27FC236}">
                <a16:creationId xmlns:a16="http://schemas.microsoft.com/office/drawing/2014/main" id="{98A8716B-2EFB-875E-F337-72172006A522}"/>
              </a:ext>
            </a:extLst>
          </p:cNvPr>
          <p:cNvSpPr>
            <a:spLocks noGrp="1"/>
          </p:cNvSpPr>
          <p:nvPr>
            <p:ph type="sldNum" sz="quarter" idx="12"/>
          </p:nvPr>
        </p:nvSpPr>
        <p:spPr/>
        <p:txBody>
          <a:bodyPr/>
          <a:lstStyle/>
          <a:p>
            <a:fld id="{60B2883B-C040-4C2B-B427-B2FAF2BE559C}" type="slidenum">
              <a:rPr lang="en-US" smtClean="0"/>
              <a:t>46</a:t>
            </a:fld>
            <a:endParaRPr lang="en-US"/>
          </a:p>
        </p:txBody>
      </p:sp>
    </p:spTree>
    <p:extLst>
      <p:ext uri="{BB962C8B-B14F-4D97-AF65-F5344CB8AC3E}">
        <p14:creationId xmlns:p14="http://schemas.microsoft.com/office/powerpoint/2010/main" val="555858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523A30-BA94-E947-5402-9526FCE87424}"/>
              </a:ext>
            </a:extLst>
          </p:cNvPr>
          <p:cNvSpPr>
            <a:spLocks noGrp="1"/>
          </p:cNvSpPr>
          <p:nvPr>
            <p:ph idx="1"/>
          </p:nvPr>
        </p:nvSpPr>
        <p:spPr>
          <a:xfrm>
            <a:off x="856083" y="892564"/>
            <a:ext cx="10816513" cy="5312293"/>
          </a:xfrm>
        </p:spPr>
        <p:txBody>
          <a:bodyPr>
            <a:normAutofit lnSpcReduction="10000"/>
          </a:bodyPr>
          <a:lstStyle/>
          <a:p>
            <a:r>
              <a:rPr lang="en-US" sz="2400" dirty="0"/>
              <a:t>[8] </a:t>
            </a:r>
            <a:r>
              <a:rPr lang="en-US" sz="2400" dirty="0" err="1"/>
              <a:t>Oberla</a:t>
            </a:r>
            <a:r>
              <a:rPr lang="en-US" sz="2400" dirty="0"/>
              <a:t>, E;  </a:t>
            </a:r>
            <a:r>
              <a:rPr lang="en-US" sz="2400" i="1" dirty="0"/>
              <a:t>Charged Particle Tracking in an Optical Time Projection Chamber</a:t>
            </a:r>
            <a:r>
              <a:rPr lang="en-US" sz="2400" dirty="0"/>
              <a:t> (Doctoral Dissertation, University of Chicago, 2015)</a:t>
            </a:r>
          </a:p>
          <a:p>
            <a:r>
              <a:rPr lang="en-US" sz="2400" dirty="0"/>
              <a:t>[9] Yeung, et al. “Design of an 8-channel 40 GS/s 20 </a:t>
            </a:r>
            <a:r>
              <a:rPr lang="en-US" sz="2400" dirty="0" err="1"/>
              <a:t>mW</a:t>
            </a:r>
            <a:r>
              <a:rPr lang="en-US" sz="2400" dirty="0"/>
              <a:t>/Ch waveform sampling ASIC in 65nm CMOS</a:t>
            </a:r>
            <a:r>
              <a:rPr lang="en-US" sz="2400" i="1" dirty="0"/>
              <a:t>”</a:t>
            </a:r>
            <a:r>
              <a:rPr lang="en-US" sz="2400" dirty="0"/>
              <a:t>, </a:t>
            </a:r>
            <a:r>
              <a:rPr lang="en-US" sz="2400" i="1" dirty="0"/>
              <a:t>FAST 2025</a:t>
            </a:r>
            <a:r>
              <a:rPr lang="en-US" sz="2400" dirty="0"/>
              <a:t>, Elba. </a:t>
            </a:r>
            <a:r>
              <a:rPr lang="en-US" sz="2400" dirty="0">
                <a:hlinkClick r:id="rId2"/>
              </a:rPr>
              <a:t>https://indico.cern.ch/event/1445926/contributions/6400606/</a:t>
            </a:r>
            <a:endParaRPr lang="en-US" sz="2400" dirty="0"/>
          </a:p>
          <a:p>
            <a:r>
              <a:rPr lang="en-US" sz="2400" dirty="0"/>
              <a:t>[10] Arzac et al, “A Modular Test System for the PSEC5 40 GS/s waveform sampling ASIC” </a:t>
            </a:r>
            <a:r>
              <a:rPr lang="en-US" sz="2400" i="1" dirty="0"/>
              <a:t>FAST 2025, Elba </a:t>
            </a:r>
            <a:endParaRPr lang="en-US" sz="2400" dirty="0"/>
          </a:p>
          <a:p>
            <a:r>
              <a:rPr lang="en-US" sz="2400" dirty="0"/>
              <a:t>[11] Angelico, E;  </a:t>
            </a:r>
            <a:r>
              <a:rPr lang="en-US" sz="2400" i="1" dirty="0"/>
              <a:t>Development of LAPPDs for a Precision </a:t>
            </a:r>
            <a:r>
              <a:rPr lang="en-US" sz="2400" i="1" dirty="0" err="1"/>
              <a:t>ToF</a:t>
            </a:r>
            <a:r>
              <a:rPr lang="en-US" sz="2400" i="1" dirty="0"/>
              <a:t> System at the Fermilab Testbeam Facility </a:t>
            </a:r>
            <a:r>
              <a:rPr lang="en-US" sz="2400" dirty="0"/>
              <a:t>(Doctoral Dissertation, University of Chicago, 2020)</a:t>
            </a:r>
          </a:p>
          <a:p>
            <a:r>
              <a:rPr lang="en-US" sz="2400" dirty="0"/>
              <a:t>[12] </a:t>
            </a:r>
            <a:r>
              <a:rPr lang="en-US" sz="2400" dirty="0" err="1"/>
              <a:t>Incom</a:t>
            </a:r>
            <a:r>
              <a:rPr lang="en-US" sz="2400" dirty="0"/>
              <a:t>, Inc., </a:t>
            </a:r>
            <a:r>
              <a:rPr lang="en-US" sz="2400" i="1" dirty="0"/>
              <a:t>“LAPPD – Large Area Picosecond Photodetector,”</a:t>
            </a:r>
            <a:r>
              <a:rPr lang="en-US" sz="2400" dirty="0"/>
              <a:t> (webpage), accessed December 1, 2025, </a:t>
            </a:r>
          </a:p>
          <a:p>
            <a:r>
              <a:rPr lang="en-US" sz="2400" dirty="0"/>
              <a:t>[13] Xiaoran Wang, “A 10 GHz Low-Jitter Cryogenic PLL for Quantum Applications in 22 nm” (presentation, CPAD 2024, Oak Ridge National Laboratory / University of Tennessee, Knoxville, TN, November 19, 2024),</a:t>
            </a:r>
          </a:p>
          <a:p>
            <a:endParaRPr lang="en-US" sz="2400" dirty="0"/>
          </a:p>
          <a:p>
            <a:endParaRPr lang="en-US" sz="2400" dirty="0"/>
          </a:p>
          <a:p>
            <a:endParaRPr lang="en-US" sz="2400" dirty="0"/>
          </a:p>
        </p:txBody>
      </p:sp>
      <p:sp>
        <p:nvSpPr>
          <p:cNvPr id="6" name="Slide Number Placeholder 5">
            <a:extLst>
              <a:ext uri="{FF2B5EF4-FFF2-40B4-BE49-F238E27FC236}">
                <a16:creationId xmlns:a16="http://schemas.microsoft.com/office/drawing/2014/main" id="{B8B337FD-E253-68C1-9F87-1484CEEB7802}"/>
              </a:ext>
            </a:extLst>
          </p:cNvPr>
          <p:cNvSpPr>
            <a:spLocks noGrp="1"/>
          </p:cNvSpPr>
          <p:nvPr>
            <p:ph type="sldNum" sz="quarter" idx="12"/>
          </p:nvPr>
        </p:nvSpPr>
        <p:spPr/>
        <p:txBody>
          <a:bodyPr/>
          <a:lstStyle/>
          <a:p>
            <a:fld id="{60B2883B-C040-4C2B-B427-B2FAF2BE559C}" type="slidenum">
              <a:rPr lang="en-US" smtClean="0"/>
              <a:t>47</a:t>
            </a:fld>
            <a:endParaRPr lang="en-US"/>
          </a:p>
        </p:txBody>
      </p:sp>
    </p:spTree>
    <p:extLst>
      <p:ext uri="{BB962C8B-B14F-4D97-AF65-F5344CB8AC3E}">
        <p14:creationId xmlns:p14="http://schemas.microsoft.com/office/powerpoint/2010/main" val="74314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4974-EFF7-86BA-43AC-61DB538BE645}"/>
              </a:ext>
            </a:extLst>
          </p:cNvPr>
          <p:cNvSpPr>
            <a:spLocks noGrp="1"/>
          </p:cNvSpPr>
          <p:nvPr>
            <p:ph type="title"/>
          </p:nvPr>
        </p:nvSpPr>
        <p:spPr>
          <a:xfrm>
            <a:off x="838200" y="7555"/>
            <a:ext cx="10515600" cy="646331"/>
          </a:xfrm>
        </p:spPr>
        <p:txBody>
          <a:bodyPr>
            <a:normAutofit fontScale="90000"/>
          </a:bodyPr>
          <a:lstStyle/>
          <a:p>
            <a:pPr algn="ctr"/>
            <a:r>
              <a:rPr lang="en-US" b="1" dirty="0"/>
              <a:t>PSEC5 and PSEC6</a:t>
            </a:r>
          </a:p>
        </p:txBody>
      </p:sp>
      <p:pic>
        <p:nvPicPr>
          <p:cNvPr id="5" name="Content Placeholder 4" descr="A green rectangular object with red squares&#10;&#10;Description automatically generated">
            <a:extLst>
              <a:ext uri="{FF2B5EF4-FFF2-40B4-BE49-F238E27FC236}">
                <a16:creationId xmlns:a16="http://schemas.microsoft.com/office/drawing/2014/main" id="{6F4CFFC2-CA4A-821E-D6D7-4231F22F24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5631" y="428506"/>
            <a:ext cx="2566369" cy="5927844"/>
          </a:xfrm>
          <a:prstGeom prst="rect">
            <a:avLst/>
          </a:prstGeom>
        </p:spPr>
      </p:pic>
      <p:sp>
        <p:nvSpPr>
          <p:cNvPr id="6" name="TextBox 5">
            <a:extLst>
              <a:ext uri="{FF2B5EF4-FFF2-40B4-BE49-F238E27FC236}">
                <a16:creationId xmlns:a16="http://schemas.microsoft.com/office/drawing/2014/main" id="{1D713EBB-2211-9DE3-2CEF-20B8D1A1F499}"/>
              </a:ext>
            </a:extLst>
          </p:cNvPr>
          <p:cNvSpPr txBox="1"/>
          <p:nvPr/>
        </p:nvSpPr>
        <p:spPr>
          <a:xfrm>
            <a:off x="402279" y="719832"/>
            <a:ext cx="8529523" cy="6001643"/>
          </a:xfrm>
          <a:prstGeom prst="rect">
            <a:avLst/>
          </a:prstGeom>
          <a:noFill/>
        </p:spPr>
        <p:txBody>
          <a:bodyPr wrap="square" rtlCol="0">
            <a:spAutoFit/>
          </a:bodyPr>
          <a:lstStyle/>
          <a:p>
            <a:pPr marL="285750" indent="-285750">
              <a:buFont typeface="Arial" panose="020B0604020202020204" pitchFamily="34" charset="0"/>
              <a:buChar char="•"/>
            </a:pPr>
            <a:r>
              <a:rPr lang="en-US" sz="3200" dirty="0"/>
              <a:t>PSEC5 is a pathfinder 40 </a:t>
            </a:r>
            <a:r>
              <a:rPr lang="en-US" sz="3200" dirty="0" err="1"/>
              <a:t>GSa</a:t>
            </a:r>
            <a:r>
              <a:rPr lang="en-US" sz="3200" dirty="0"/>
              <a:t>/s waveform sampling ASIC that was taped out in August 2024</a:t>
            </a:r>
          </a:p>
          <a:p>
            <a:pPr marL="285750" indent="-285750">
              <a:buFont typeface="Arial" panose="020B0604020202020204" pitchFamily="34" charset="0"/>
              <a:buChar char="•"/>
            </a:pPr>
            <a:r>
              <a:rPr lang="en-US" sz="3200" dirty="0"/>
              <a:t>Made to test the new sampling architecture</a:t>
            </a:r>
          </a:p>
          <a:p>
            <a:pPr marL="285750" indent="-285750">
              <a:buFont typeface="Arial" panose="020B0604020202020204" pitchFamily="34" charset="0"/>
              <a:buChar char="•"/>
            </a:pPr>
            <a:r>
              <a:rPr lang="en-US" sz="3200" dirty="0"/>
              <a:t>For the first submission, we decided to not include a PLL</a:t>
            </a:r>
          </a:p>
          <a:p>
            <a:endParaRPr lang="en-US" sz="3200" dirty="0"/>
          </a:p>
          <a:p>
            <a:pPr marL="285750" indent="-285750">
              <a:buFont typeface="Arial" panose="020B0604020202020204" pitchFamily="34" charset="0"/>
              <a:buChar char="•"/>
            </a:pPr>
            <a:r>
              <a:rPr lang="en-US" sz="3200" dirty="0"/>
              <a:t>It didn’t perform as we hoped, particularly due to issues with the clock dividers</a:t>
            </a:r>
          </a:p>
          <a:p>
            <a:endParaRPr lang="en-US" sz="3200" dirty="0"/>
          </a:p>
          <a:p>
            <a:pPr marL="285750" indent="-285750">
              <a:buFont typeface="Arial" panose="020B0604020202020204" pitchFamily="34" charset="0"/>
              <a:buChar char="•"/>
            </a:pPr>
            <a:r>
              <a:rPr lang="en-US" sz="3200" dirty="0">
                <a:sym typeface="Wingdings" panose="05000000000000000000" pitchFamily="2" charset="2"/>
              </a:rPr>
              <a:t> </a:t>
            </a:r>
            <a:r>
              <a:rPr lang="en-US" sz="3200" dirty="0">
                <a:solidFill>
                  <a:srgbClr val="00B050"/>
                </a:solidFill>
                <a:sym typeface="Wingdings" panose="05000000000000000000" pitchFamily="2" charset="2"/>
              </a:rPr>
              <a:t>We added a redesign of the clock dividers + PLL to PSEC5, calling it </a:t>
            </a:r>
            <a:r>
              <a:rPr lang="en-US" sz="3200" b="1" dirty="0">
                <a:solidFill>
                  <a:srgbClr val="00B050"/>
                </a:solidFill>
                <a:sym typeface="Wingdings" panose="05000000000000000000" pitchFamily="2" charset="2"/>
              </a:rPr>
              <a:t>PSEC6</a:t>
            </a:r>
            <a:endParaRPr lang="en-US" sz="3200" dirty="0">
              <a:solidFill>
                <a:srgbClr val="00B050"/>
              </a:solidFill>
            </a:endParaRPr>
          </a:p>
        </p:txBody>
      </p:sp>
      <p:sp>
        <p:nvSpPr>
          <p:cNvPr id="7" name="TextBox 6">
            <a:extLst>
              <a:ext uri="{FF2B5EF4-FFF2-40B4-BE49-F238E27FC236}">
                <a16:creationId xmlns:a16="http://schemas.microsoft.com/office/drawing/2014/main" id="{285DEBF5-128B-4A01-DE59-430C9B52E39E}"/>
              </a:ext>
            </a:extLst>
          </p:cNvPr>
          <p:cNvSpPr txBox="1"/>
          <p:nvPr/>
        </p:nvSpPr>
        <p:spPr>
          <a:xfrm>
            <a:off x="9541287" y="50632"/>
            <a:ext cx="2566369" cy="369332"/>
          </a:xfrm>
          <a:prstGeom prst="rect">
            <a:avLst/>
          </a:prstGeom>
          <a:noFill/>
        </p:spPr>
        <p:txBody>
          <a:bodyPr wrap="square" rtlCol="0">
            <a:spAutoFit/>
          </a:bodyPr>
          <a:lstStyle/>
          <a:p>
            <a:r>
              <a:rPr lang="en-US" dirty="0"/>
              <a:t>PSEC5 Full Chip layout:</a:t>
            </a:r>
          </a:p>
        </p:txBody>
      </p:sp>
      <p:sp>
        <p:nvSpPr>
          <p:cNvPr id="9" name="Slide Number Placeholder 8">
            <a:extLst>
              <a:ext uri="{FF2B5EF4-FFF2-40B4-BE49-F238E27FC236}">
                <a16:creationId xmlns:a16="http://schemas.microsoft.com/office/drawing/2014/main" id="{D3BFCF02-6B17-C312-B018-28461FCE655B}"/>
              </a:ext>
            </a:extLst>
          </p:cNvPr>
          <p:cNvSpPr>
            <a:spLocks noGrp="1"/>
          </p:cNvSpPr>
          <p:nvPr>
            <p:ph type="sldNum" sz="quarter" idx="12"/>
          </p:nvPr>
        </p:nvSpPr>
        <p:spPr/>
        <p:txBody>
          <a:bodyPr/>
          <a:lstStyle/>
          <a:p>
            <a:fld id="{60B2883B-C040-4C2B-B427-B2FAF2BE559C}" type="slidenum">
              <a:rPr lang="en-US" smtClean="0"/>
              <a:t>5</a:t>
            </a:fld>
            <a:endParaRPr lang="en-US"/>
          </a:p>
        </p:txBody>
      </p:sp>
    </p:spTree>
    <p:extLst>
      <p:ext uri="{BB962C8B-B14F-4D97-AF65-F5344CB8AC3E}">
        <p14:creationId xmlns:p14="http://schemas.microsoft.com/office/powerpoint/2010/main" val="260951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0159-2BF6-89EF-B630-ECA81DBEF323}"/>
              </a:ext>
            </a:extLst>
          </p:cNvPr>
          <p:cNvSpPr>
            <a:spLocks noGrp="1"/>
          </p:cNvSpPr>
          <p:nvPr>
            <p:ph type="title"/>
          </p:nvPr>
        </p:nvSpPr>
        <p:spPr>
          <a:xfrm>
            <a:off x="838200" y="75307"/>
            <a:ext cx="10515600" cy="623032"/>
          </a:xfrm>
        </p:spPr>
        <p:txBody>
          <a:bodyPr>
            <a:normAutofit fontScale="90000"/>
          </a:bodyPr>
          <a:lstStyle/>
          <a:p>
            <a:pPr algn="ctr"/>
            <a:r>
              <a:rPr lang="en-US" b="1" dirty="0"/>
              <a:t>PSEC6 Specifications</a:t>
            </a:r>
          </a:p>
        </p:txBody>
      </p:sp>
      <p:graphicFrame>
        <p:nvGraphicFramePr>
          <p:cNvPr id="6" name="Table 5">
            <a:extLst>
              <a:ext uri="{FF2B5EF4-FFF2-40B4-BE49-F238E27FC236}">
                <a16:creationId xmlns:a16="http://schemas.microsoft.com/office/drawing/2014/main" id="{2C790E98-84DC-BD74-0F85-ACFF9FA46CEA}"/>
              </a:ext>
            </a:extLst>
          </p:cNvPr>
          <p:cNvGraphicFramePr>
            <a:graphicFrameLocks noGrp="1"/>
          </p:cNvGraphicFramePr>
          <p:nvPr>
            <p:extLst>
              <p:ext uri="{D42A27DB-BD31-4B8C-83A1-F6EECF244321}">
                <p14:modId xmlns:p14="http://schemas.microsoft.com/office/powerpoint/2010/main" val="1752443444"/>
              </p:ext>
            </p:extLst>
          </p:nvPr>
        </p:nvGraphicFramePr>
        <p:xfrm>
          <a:off x="6575304" y="802719"/>
          <a:ext cx="5138794" cy="5094998"/>
        </p:xfrm>
        <a:graphic>
          <a:graphicData uri="http://schemas.openxmlformats.org/drawingml/2006/table">
            <a:tbl>
              <a:tblPr firstRow="1" bandRow="1"/>
              <a:tblGrid>
                <a:gridCol w="2732246">
                  <a:extLst>
                    <a:ext uri="{9D8B030D-6E8A-4147-A177-3AD203B41FA5}">
                      <a16:colId xmlns:a16="http://schemas.microsoft.com/office/drawing/2014/main" val="2286207811"/>
                    </a:ext>
                  </a:extLst>
                </a:gridCol>
                <a:gridCol w="2406548">
                  <a:extLst>
                    <a:ext uri="{9D8B030D-6E8A-4147-A177-3AD203B41FA5}">
                      <a16:colId xmlns:a16="http://schemas.microsoft.com/office/drawing/2014/main" val="3645786510"/>
                    </a:ext>
                  </a:extLst>
                </a:gridCol>
              </a:tblGrid>
              <a:tr h="426045">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Process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65nm TSMC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320983782"/>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Signal </a:t>
                      </a:r>
                      <a:r>
                        <a:rPr lang="en-US"/>
                        <a:t>to Noise</a:t>
                      </a:r>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1000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82024362"/>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b="1" dirty="0"/>
                        <a:t>Sampling Rate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b="1" dirty="0"/>
                        <a:t>40GSa/s (5GSa/s)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57783064"/>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Fast Buffer Length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6.4ns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259943366"/>
                  </a:ext>
                </a:extLst>
              </a:tr>
              <a:tr h="490422">
                <a:tc>
                  <a:txBody>
                    <a:bodyPr/>
                    <a:lstStyle/>
                    <a:p>
                      <a:r>
                        <a:rPr lang="en-US" dirty="0"/>
                        <a:t>Slow Buffer Length</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dirty="0">
                          <a:latin typeface="Malgun Gothic" panose="020B0503020000020004" pitchFamily="34" charset="-127"/>
                          <a:ea typeface="Malgun Gothic" panose="020B0503020000020004" pitchFamily="34" charset="-127"/>
                        </a:rPr>
                        <a:t>204.8ns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21026011"/>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Analog Bandwidth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4.9 GHz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28218519"/>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Channels/Chip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8</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33805133"/>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Area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altLang="ko-KR" sz="1800" dirty="0"/>
                        <a:t>2.6 mm</a:t>
                      </a:r>
                      <a:r>
                        <a:rPr lang="en-US" altLang="ko-KR" sz="1800" baseline="30000" dirty="0"/>
                        <a:t>2</a:t>
                      </a:r>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3794855"/>
                  </a:ext>
                </a:extLst>
              </a:tr>
              <a:tr h="490422">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Max. Readout Rate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40KHz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40454523"/>
                  </a:ext>
                </a:extLst>
              </a:tr>
              <a:tr h="745577">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a:t>Institutions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맑은 고딕" panose="020F0502020204030204"/>
                        </a:defRPr>
                      </a:lvl1pPr>
                      <a:lvl2pPr marL="457200" algn="l" defTabSz="914400" rtl="0" eaLnBrk="1" latinLnBrk="0" hangingPunct="1">
                        <a:defRPr sz="1800" kern="1200">
                          <a:solidFill>
                            <a:schemeClr val="tx1"/>
                          </a:solidFill>
                          <a:latin typeface="맑은 고딕" panose="020F0502020204030204"/>
                        </a:defRPr>
                      </a:lvl2pPr>
                      <a:lvl3pPr marL="914400" algn="l" defTabSz="914400" rtl="0" eaLnBrk="1" latinLnBrk="0" hangingPunct="1">
                        <a:defRPr sz="1800" kern="1200">
                          <a:solidFill>
                            <a:schemeClr val="tx1"/>
                          </a:solidFill>
                          <a:latin typeface="맑은 고딕" panose="020F0502020204030204"/>
                        </a:defRPr>
                      </a:lvl3pPr>
                      <a:lvl4pPr marL="1371600" algn="l" defTabSz="914400" rtl="0" eaLnBrk="1" latinLnBrk="0" hangingPunct="1">
                        <a:defRPr sz="1800" kern="1200">
                          <a:solidFill>
                            <a:schemeClr val="tx1"/>
                          </a:solidFill>
                          <a:latin typeface="맑은 고딕" panose="020F0502020204030204"/>
                        </a:defRPr>
                      </a:lvl4pPr>
                      <a:lvl5pPr marL="1828800" algn="l" defTabSz="914400" rtl="0" eaLnBrk="1" latinLnBrk="0" hangingPunct="1">
                        <a:defRPr sz="1800" kern="1200">
                          <a:solidFill>
                            <a:schemeClr val="tx1"/>
                          </a:solidFill>
                          <a:latin typeface="맑은 고딕" panose="020F0502020204030204"/>
                        </a:defRPr>
                      </a:lvl5pPr>
                      <a:lvl6pPr marL="2286000" algn="l" defTabSz="914400" rtl="0" eaLnBrk="1" latinLnBrk="0" hangingPunct="1">
                        <a:defRPr sz="1800" kern="1200">
                          <a:solidFill>
                            <a:schemeClr val="tx1"/>
                          </a:solidFill>
                          <a:latin typeface="맑은 고딕" panose="020F0502020204030204"/>
                        </a:defRPr>
                      </a:lvl6pPr>
                      <a:lvl7pPr marL="2743200" algn="l" defTabSz="914400" rtl="0" eaLnBrk="1" latinLnBrk="0" hangingPunct="1">
                        <a:defRPr sz="1800" kern="1200">
                          <a:solidFill>
                            <a:schemeClr val="tx1"/>
                          </a:solidFill>
                          <a:latin typeface="맑은 고딕" panose="020F0502020204030204"/>
                        </a:defRPr>
                      </a:lvl7pPr>
                      <a:lvl8pPr marL="3200400" algn="l" defTabSz="914400" rtl="0" eaLnBrk="1" latinLnBrk="0" hangingPunct="1">
                        <a:defRPr sz="1800" kern="1200">
                          <a:solidFill>
                            <a:schemeClr val="tx1"/>
                          </a:solidFill>
                          <a:latin typeface="맑은 고딕" panose="020F0502020204030204"/>
                        </a:defRPr>
                      </a:lvl8pPr>
                      <a:lvl9pPr marL="3657600" algn="l" defTabSz="914400" rtl="0" eaLnBrk="1" latinLnBrk="0" hangingPunct="1">
                        <a:defRPr sz="1800" kern="1200">
                          <a:solidFill>
                            <a:schemeClr val="tx1"/>
                          </a:solidFill>
                          <a:latin typeface="맑은 고딕" panose="020F0502020204030204"/>
                        </a:defRPr>
                      </a:lvl9pPr>
                    </a:lstStyle>
                    <a:p>
                      <a:r>
                        <a:rPr lang="en-US" dirty="0" err="1"/>
                        <a:t>UChicago</a:t>
                      </a:r>
                      <a:r>
                        <a:rPr lang="en-US" dirty="0"/>
                        <a:t> &amp;</a:t>
                      </a:r>
                    </a:p>
                    <a:p>
                      <a:r>
                        <a:rPr lang="en-US" dirty="0" err="1"/>
                        <a:t>Fermilab</a:t>
                      </a:r>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4970866"/>
                  </a:ext>
                </a:extLst>
              </a:tr>
            </a:tbl>
          </a:graphicData>
        </a:graphic>
      </p:graphicFrame>
      <p:sp>
        <p:nvSpPr>
          <p:cNvPr id="7" name="TextBox 6">
            <a:extLst>
              <a:ext uri="{FF2B5EF4-FFF2-40B4-BE49-F238E27FC236}">
                <a16:creationId xmlns:a16="http://schemas.microsoft.com/office/drawing/2014/main" id="{6571CDCB-2D4B-0D95-A373-C9B8CB1BD13B}"/>
              </a:ext>
            </a:extLst>
          </p:cNvPr>
          <p:cNvSpPr txBox="1"/>
          <p:nvPr/>
        </p:nvSpPr>
        <p:spPr>
          <a:xfrm>
            <a:off x="777124" y="1724099"/>
            <a:ext cx="5318876"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Switched Capacitor Array (SCA) based waveform-sampling ASIC</a:t>
            </a:r>
          </a:p>
          <a:p>
            <a:pPr marL="285750" indent="-285750">
              <a:buFont typeface="Arial" panose="020B0604020202020204" pitchFamily="34" charset="0"/>
              <a:buChar char="•"/>
            </a:pPr>
            <a:r>
              <a:rPr lang="en-US" sz="2800" dirty="0"/>
              <a:t>Designed in TSMC 65nm process</a:t>
            </a:r>
          </a:p>
          <a:p>
            <a:pPr marL="285750" indent="-285750">
              <a:buFont typeface="Arial" panose="020B0604020202020204" pitchFamily="34" charset="0"/>
              <a:buChar char="•"/>
            </a:pPr>
            <a:r>
              <a:rPr lang="en-US" sz="2800" dirty="0"/>
              <a:t>Requires stable 5.12 GHz sampling clock </a:t>
            </a:r>
            <a:r>
              <a:rPr lang="en-US" sz="2800" dirty="0">
                <a:sym typeface="Wingdings" panose="05000000000000000000" pitchFamily="2" charset="2"/>
              </a:rPr>
              <a:t> PLL</a:t>
            </a:r>
            <a:endParaRPr lang="en-US" sz="2800" dirty="0"/>
          </a:p>
        </p:txBody>
      </p:sp>
      <p:sp>
        <p:nvSpPr>
          <p:cNvPr id="3" name="TextBox 2">
            <a:extLst>
              <a:ext uri="{FF2B5EF4-FFF2-40B4-BE49-F238E27FC236}">
                <a16:creationId xmlns:a16="http://schemas.microsoft.com/office/drawing/2014/main" id="{A6B81E00-124A-BACA-B807-17B16BD3DD56}"/>
              </a:ext>
            </a:extLst>
          </p:cNvPr>
          <p:cNvSpPr txBox="1"/>
          <p:nvPr/>
        </p:nvSpPr>
        <p:spPr>
          <a:xfrm>
            <a:off x="1859047" y="6063962"/>
            <a:ext cx="8473906" cy="584775"/>
          </a:xfrm>
          <a:prstGeom prst="rect">
            <a:avLst/>
          </a:prstGeom>
          <a:noFill/>
        </p:spPr>
        <p:txBody>
          <a:bodyPr wrap="square" rtlCol="0">
            <a:spAutoFit/>
          </a:bodyPr>
          <a:lstStyle/>
          <a:p>
            <a:pPr algn="ctr"/>
            <a:r>
              <a:rPr lang="en-US" sz="3200" dirty="0">
                <a:solidFill>
                  <a:srgbClr val="00B050"/>
                </a:solidFill>
              </a:rPr>
              <a:t>First 10 GHz PLL in 65 nm for HEP experiment</a:t>
            </a:r>
          </a:p>
        </p:txBody>
      </p:sp>
      <p:sp>
        <p:nvSpPr>
          <p:cNvPr id="9" name="Slide Number Placeholder 8">
            <a:extLst>
              <a:ext uri="{FF2B5EF4-FFF2-40B4-BE49-F238E27FC236}">
                <a16:creationId xmlns:a16="http://schemas.microsoft.com/office/drawing/2014/main" id="{2D1C72D4-5448-C6DE-5478-58D529E04226}"/>
              </a:ext>
            </a:extLst>
          </p:cNvPr>
          <p:cNvSpPr>
            <a:spLocks noGrp="1"/>
          </p:cNvSpPr>
          <p:nvPr>
            <p:ph type="sldNum" sz="quarter" idx="12"/>
          </p:nvPr>
        </p:nvSpPr>
        <p:spPr/>
        <p:txBody>
          <a:bodyPr/>
          <a:lstStyle/>
          <a:p>
            <a:fld id="{60B2883B-C040-4C2B-B427-B2FAF2BE559C}" type="slidenum">
              <a:rPr lang="en-US" smtClean="0"/>
              <a:t>6</a:t>
            </a:fld>
            <a:endParaRPr lang="en-US"/>
          </a:p>
        </p:txBody>
      </p:sp>
    </p:spTree>
    <p:extLst>
      <p:ext uri="{BB962C8B-B14F-4D97-AF65-F5344CB8AC3E}">
        <p14:creationId xmlns:p14="http://schemas.microsoft.com/office/powerpoint/2010/main" val="356593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7C93-7426-5C96-BB32-29480CB53359}"/>
              </a:ext>
            </a:extLst>
          </p:cNvPr>
          <p:cNvSpPr>
            <a:spLocks noGrp="1"/>
          </p:cNvSpPr>
          <p:nvPr>
            <p:ph type="title"/>
          </p:nvPr>
        </p:nvSpPr>
        <p:spPr>
          <a:xfrm>
            <a:off x="838200" y="0"/>
            <a:ext cx="10515600" cy="670095"/>
          </a:xfrm>
        </p:spPr>
        <p:txBody>
          <a:bodyPr>
            <a:normAutofit fontScale="90000"/>
          </a:bodyPr>
          <a:lstStyle/>
          <a:p>
            <a:pPr algn="ctr"/>
            <a:r>
              <a:rPr lang="en-US" b="1" dirty="0"/>
              <a:t>Design Targets for the 10.24 GHz PLL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E4C588-A490-023C-3844-FE003E4741D4}"/>
                  </a:ext>
                </a:extLst>
              </p:cNvPr>
              <p:cNvSpPr>
                <a:spLocks noGrp="1"/>
              </p:cNvSpPr>
              <p:nvPr>
                <p:ph idx="1"/>
              </p:nvPr>
            </p:nvSpPr>
            <p:spPr>
              <a:xfrm>
                <a:off x="838200" y="853098"/>
                <a:ext cx="10515600" cy="2597196"/>
              </a:xfrm>
            </p:spPr>
            <p:txBody>
              <a:bodyPr>
                <a:normAutofit/>
              </a:bodyPr>
              <a:lstStyle/>
              <a:p>
                <a:r>
                  <a:rPr lang="en-US" b="1" dirty="0">
                    <a:solidFill>
                      <a:srgbClr val="00B050"/>
                    </a:solidFill>
                  </a:rPr>
                  <a:t>Stability</a:t>
                </a:r>
                <a:r>
                  <a:rPr lang="en-US" dirty="0"/>
                  <a:t> across process, voltage, and temperature (PVT) variation</a:t>
                </a:r>
                <a:endParaRPr lang="en-US" b="1" dirty="0"/>
              </a:p>
              <a:p>
                <a:r>
                  <a:rPr lang="en-US" b="1" dirty="0">
                    <a:solidFill>
                      <a:srgbClr val="00B050"/>
                    </a:solidFill>
                  </a:rPr>
                  <a:t>Jitter</a:t>
                </a:r>
                <a:r>
                  <a:rPr lang="en-US" b="1" dirty="0"/>
                  <a:t>,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≪1 </m:t>
                    </m:r>
                  </m:oMath>
                </a14:m>
                <a:r>
                  <a:rPr lang="en-US" dirty="0"/>
                  <a:t>ps</a:t>
                </a:r>
              </a:p>
              <a:p>
                <a:r>
                  <a:rPr lang="en-US" b="1" dirty="0">
                    <a:solidFill>
                      <a:srgbClr val="00B050"/>
                    </a:solidFill>
                  </a:rPr>
                  <a:t>Duty Cycle</a:t>
                </a:r>
                <a:r>
                  <a:rPr lang="en-US" b="1" dirty="0"/>
                  <a:t>, </a:t>
                </a:r>
                <a:r>
                  <a:rPr lang="en-US" dirty="0"/>
                  <a:t>within 5% of 50% for SCA function</a:t>
                </a:r>
                <a:endParaRPr lang="en-US" b="1" dirty="0"/>
              </a:p>
              <a:p>
                <a:r>
                  <a:rPr lang="en-US" b="1" dirty="0">
                    <a:solidFill>
                      <a:srgbClr val="00B050"/>
                    </a:solidFill>
                  </a:rPr>
                  <a:t>Power</a:t>
                </a:r>
                <a:r>
                  <a:rPr lang="en-US" b="1" dirty="0"/>
                  <a:t>, </a:t>
                </a:r>
                <a:r>
                  <a:rPr lang="en-US" dirty="0"/>
                  <a:t>no greater than 20 </a:t>
                </a:r>
                <a:r>
                  <a:rPr lang="en-US" dirty="0" err="1"/>
                  <a:t>mW</a:t>
                </a:r>
                <a:r>
                  <a:rPr lang="en-US" dirty="0"/>
                  <a:t> typically</a:t>
                </a:r>
                <a:endParaRPr lang="en-US" b="1" dirty="0"/>
              </a:p>
              <a:p>
                <a:r>
                  <a:rPr lang="en-US" b="1" dirty="0">
                    <a:solidFill>
                      <a:srgbClr val="00B050"/>
                    </a:solidFill>
                  </a:rPr>
                  <a:t>Settling Time</a:t>
                </a:r>
                <a:r>
                  <a:rPr lang="en-US" b="1" dirty="0"/>
                  <a:t>, </a:t>
                </a:r>
                <a:r>
                  <a:rPr lang="en-US" dirty="0"/>
                  <a:t>tune voltage settling times ~ human timescales</a:t>
                </a:r>
                <a:endParaRPr lang="en-US" b="1" dirty="0"/>
              </a:p>
            </p:txBody>
          </p:sp>
        </mc:Choice>
        <mc:Fallback xmlns="">
          <p:sp>
            <p:nvSpPr>
              <p:cNvPr id="3" name="Content Placeholder 2">
                <a:extLst>
                  <a:ext uri="{FF2B5EF4-FFF2-40B4-BE49-F238E27FC236}">
                    <a16:creationId xmlns:a16="http://schemas.microsoft.com/office/drawing/2014/main" id="{2DE4C588-A490-023C-3844-FE003E4741D4}"/>
                  </a:ext>
                </a:extLst>
              </p:cNvPr>
              <p:cNvSpPr>
                <a:spLocks noGrp="1" noRot="1" noChangeAspect="1" noMove="1" noResize="1" noEditPoints="1" noAdjustHandles="1" noChangeArrowheads="1" noChangeShapeType="1" noTextEdit="1"/>
              </p:cNvSpPr>
              <p:nvPr>
                <p:ph idx="1"/>
              </p:nvPr>
            </p:nvSpPr>
            <p:spPr>
              <a:xfrm>
                <a:off x="838200" y="853098"/>
                <a:ext cx="10515600" cy="2597196"/>
              </a:xfrm>
              <a:blipFill>
                <a:blip r:embed="rId3"/>
                <a:stretch>
                  <a:fillRect l="-1043" t="-4225" r="-232" b="-3756"/>
                </a:stretch>
              </a:blipFill>
            </p:spPr>
            <p:txBody>
              <a:bodyPr/>
              <a:lstStyle/>
              <a:p>
                <a:r>
                  <a:rPr lang="en-US">
                    <a:noFill/>
                  </a:rPr>
                  <a:t> </a:t>
                </a:r>
              </a:p>
            </p:txBody>
          </p:sp>
        </mc:Fallback>
      </mc:AlternateContent>
      <p:pic>
        <p:nvPicPr>
          <p:cNvPr id="1026" name="Picture 2" descr="Pulse Width Modulation - SparkFun Learn">
            <a:extLst>
              <a:ext uri="{FF2B5EF4-FFF2-40B4-BE49-F238E27FC236}">
                <a16:creationId xmlns:a16="http://schemas.microsoft.com/office/drawing/2014/main" id="{67593656-5820-AAA5-BBFE-00DA161D2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3722" y="3790227"/>
            <a:ext cx="4165997" cy="28593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FF5C25A-1C30-2FC6-25ED-F9B7997A6213}"/>
              </a:ext>
            </a:extLst>
          </p:cNvPr>
          <p:cNvGrpSpPr/>
          <p:nvPr/>
        </p:nvGrpSpPr>
        <p:grpSpPr>
          <a:xfrm>
            <a:off x="76783" y="3693074"/>
            <a:ext cx="6572132" cy="3164926"/>
            <a:chOff x="69802" y="3693074"/>
            <a:chExt cx="6572132" cy="3164926"/>
          </a:xfrm>
        </p:grpSpPr>
        <p:pic>
          <p:nvPicPr>
            <p:cNvPr id="4" name="Picture 3" descr="A graph on a black background&#10;&#10;AI-generated content may be incorrect.">
              <a:extLst>
                <a:ext uri="{FF2B5EF4-FFF2-40B4-BE49-F238E27FC236}">
                  <a16:creationId xmlns:a16="http://schemas.microsoft.com/office/drawing/2014/main" id="{C92417E5-EB21-4713-6EFF-87A9A5BDAA40}"/>
                </a:ext>
              </a:extLst>
            </p:cNvPr>
            <p:cNvPicPr>
              <a:picLocks noChangeAspect="1"/>
            </p:cNvPicPr>
            <p:nvPr/>
          </p:nvPicPr>
          <p:blipFill>
            <a:blip r:embed="rId5">
              <a:extLst>
                <a:ext uri="{28A0092B-C50C-407E-A947-70E740481C1C}">
                  <a14:useLocalDpi xmlns:a14="http://schemas.microsoft.com/office/drawing/2010/main" val="0"/>
                </a:ext>
              </a:extLst>
            </a:blip>
            <a:srcRect l="25866"/>
            <a:stretch>
              <a:fillRect/>
            </a:stretch>
          </p:blipFill>
          <p:spPr>
            <a:xfrm>
              <a:off x="1724554" y="3693074"/>
              <a:ext cx="4917380" cy="3164926"/>
            </a:xfrm>
            <a:prstGeom prst="rect">
              <a:avLst/>
            </a:prstGeom>
          </p:spPr>
        </p:pic>
        <p:sp>
          <p:nvSpPr>
            <p:cNvPr id="7" name="TextBox 6">
              <a:extLst>
                <a:ext uri="{FF2B5EF4-FFF2-40B4-BE49-F238E27FC236}">
                  <a16:creationId xmlns:a16="http://schemas.microsoft.com/office/drawing/2014/main" id="{28D1D8CC-77D5-8C8C-166B-31B2C2E8E956}"/>
                </a:ext>
              </a:extLst>
            </p:cNvPr>
            <p:cNvSpPr txBox="1"/>
            <p:nvPr/>
          </p:nvSpPr>
          <p:spPr>
            <a:xfrm>
              <a:off x="69802" y="4160316"/>
              <a:ext cx="1654752" cy="923330"/>
            </a:xfrm>
            <a:prstGeom prst="rect">
              <a:avLst/>
            </a:prstGeom>
            <a:noFill/>
          </p:spPr>
          <p:txBody>
            <a:bodyPr wrap="square" rtlCol="0">
              <a:spAutoFit/>
            </a:bodyPr>
            <a:lstStyle/>
            <a:p>
              <a:r>
                <a:rPr lang="en-US" dirty="0"/>
                <a:t>Finite Width Eye Diagram </a:t>
              </a:r>
              <a:r>
                <a:rPr lang="en-US" dirty="0">
                  <a:sym typeface="Wingdings" panose="05000000000000000000" pitchFamily="2" charset="2"/>
                </a:rPr>
                <a:t> </a:t>
              </a:r>
              <a:r>
                <a:rPr lang="en-US" dirty="0">
                  <a:solidFill>
                    <a:srgbClr val="C00000"/>
                  </a:solidFill>
                  <a:sym typeface="Wingdings" panose="05000000000000000000" pitchFamily="2" charset="2"/>
                </a:rPr>
                <a:t>Jitter</a:t>
              </a:r>
              <a:endParaRPr lang="en-US" dirty="0"/>
            </a:p>
          </p:txBody>
        </p:sp>
        <p:cxnSp>
          <p:nvCxnSpPr>
            <p:cNvPr id="9" name="Straight Arrow Connector 8">
              <a:extLst>
                <a:ext uri="{FF2B5EF4-FFF2-40B4-BE49-F238E27FC236}">
                  <a16:creationId xmlns:a16="http://schemas.microsoft.com/office/drawing/2014/main" id="{6E2B954C-A13F-417A-6B98-CD4514E7BB15}"/>
                </a:ext>
              </a:extLst>
            </p:cNvPr>
            <p:cNvCxnSpPr/>
            <p:nvPr/>
          </p:nvCxnSpPr>
          <p:spPr>
            <a:xfrm>
              <a:off x="1270388" y="4795365"/>
              <a:ext cx="1786919" cy="62821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11" name="Slide Number Placeholder 10">
            <a:extLst>
              <a:ext uri="{FF2B5EF4-FFF2-40B4-BE49-F238E27FC236}">
                <a16:creationId xmlns:a16="http://schemas.microsoft.com/office/drawing/2014/main" id="{4AF57662-3ADD-11D5-4B43-D9B1F9E3E95B}"/>
              </a:ext>
            </a:extLst>
          </p:cNvPr>
          <p:cNvSpPr>
            <a:spLocks noGrp="1"/>
          </p:cNvSpPr>
          <p:nvPr>
            <p:ph type="sldNum" sz="quarter" idx="12"/>
          </p:nvPr>
        </p:nvSpPr>
        <p:spPr/>
        <p:txBody>
          <a:bodyPr/>
          <a:lstStyle/>
          <a:p>
            <a:fld id="{60B2883B-C040-4C2B-B427-B2FAF2BE559C}" type="slidenum">
              <a:rPr lang="en-US" smtClean="0"/>
              <a:t>7</a:t>
            </a:fld>
            <a:endParaRPr lang="en-US"/>
          </a:p>
        </p:txBody>
      </p:sp>
    </p:spTree>
    <p:extLst>
      <p:ext uri="{BB962C8B-B14F-4D97-AF65-F5344CB8AC3E}">
        <p14:creationId xmlns:p14="http://schemas.microsoft.com/office/powerpoint/2010/main" val="4023957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2976-2FD9-28A4-9EBF-882D027D53AB}"/>
              </a:ext>
            </a:extLst>
          </p:cNvPr>
          <p:cNvSpPr>
            <a:spLocks noGrp="1"/>
          </p:cNvSpPr>
          <p:nvPr>
            <p:ph type="title"/>
          </p:nvPr>
        </p:nvSpPr>
        <p:spPr>
          <a:xfrm>
            <a:off x="694675" y="17595"/>
            <a:ext cx="10515600" cy="777708"/>
          </a:xfrm>
        </p:spPr>
        <p:txBody>
          <a:bodyPr/>
          <a:lstStyle/>
          <a:p>
            <a:pPr algn="ctr"/>
            <a:r>
              <a:rPr lang="en-US" b="1" dirty="0"/>
              <a:t>Phase Locked Loop (PLL)</a:t>
            </a:r>
          </a:p>
        </p:txBody>
      </p:sp>
      <p:sp>
        <p:nvSpPr>
          <p:cNvPr id="9" name="TextBox 8">
            <a:extLst>
              <a:ext uri="{FF2B5EF4-FFF2-40B4-BE49-F238E27FC236}">
                <a16:creationId xmlns:a16="http://schemas.microsoft.com/office/drawing/2014/main" id="{A5CF9FE8-6DB0-5958-E0D6-DDADA6A6C987}"/>
              </a:ext>
            </a:extLst>
          </p:cNvPr>
          <p:cNvSpPr txBox="1"/>
          <p:nvPr/>
        </p:nvSpPr>
        <p:spPr>
          <a:xfrm>
            <a:off x="604188" y="6182687"/>
            <a:ext cx="10696575" cy="523220"/>
          </a:xfrm>
          <a:prstGeom prst="rect">
            <a:avLst/>
          </a:prstGeom>
          <a:noFill/>
        </p:spPr>
        <p:txBody>
          <a:bodyPr wrap="square" rtlCol="0">
            <a:spAutoFit/>
          </a:bodyPr>
          <a:lstStyle/>
          <a:p>
            <a:pPr algn="ctr"/>
            <a:r>
              <a:rPr lang="en-US" sz="2800" dirty="0">
                <a:solidFill>
                  <a:srgbClr val="00B050"/>
                </a:solidFill>
              </a:rPr>
              <a:t>Block diagram for 10.24 GHz PLL</a:t>
            </a:r>
          </a:p>
        </p:txBody>
      </p:sp>
      <p:grpSp>
        <p:nvGrpSpPr>
          <p:cNvPr id="4" name="Group 3">
            <a:extLst>
              <a:ext uri="{FF2B5EF4-FFF2-40B4-BE49-F238E27FC236}">
                <a16:creationId xmlns:a16="http://schemas.microsoft.com/office/drawing/2014/main" id="{D2C0EBF6-C4AF-B26F-D753-D0AA9CFA5DA4}"/>
              </a:ext>
            </a:extLst>
          </p:cNvPr>
          <p:cNvGrpSpPr/>
          <p:nvPr/>
        </p:nvGrpSpPr>
        <p:grpSpPr>
          <a:xfrm>
            <a:off x="132622" y="968966"/>
            <a:ext cx="12059378" cy="4991962"/>
            <a:chOff x="823126" y="1185797"/>
            <a:chExt cx="11012224" cy="4532101"/>
          </a:xfrm>
        </p:grpSpPr>
        <p:pic>
          <p:nvPicPr>
            <p:cNvPr id="8" name="Picture 7">
              <a:extLst>
                <a:ext uri="{FF2B5EF4-FFF2-40B4-BE49-F238E27FC236}">
                  <a16:creationId xmlns:a16="http://schemas.microsoft.com/office/drawing/2014/main" id="{8C0034B5-E7B3-B2B7-B4A1-39AF51FC4294}"/>
                </a:ext>
              </a:extLst>
            </p:cNvPr>
            <p:cNvPicPr>
              <a:picLocks noChangeAspect="1"/>
            </p:cNvPicPr>
            <p:nvPr/>
          </p:nvPicPr>
          <p:blipFill>
            <a:blip r:embed="rId3"/>
            <a:stretch>
              <a:fillRect/>
            </a:stretch>
          </p:blipFill>
          <p:spPr>
            <a:xfrm>
              <a:off x="823126" y="1678983"/>
              <a:ext cx="7779598" cy="403891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1FA7198-783D-CFDB-655A-C1237A8929C2}"/>
                    </a:ext>
                  </a:extLst>
                </p:cNvPr>
                <p:cNvSpPr txBox="1"/>
                <p:nvPr/>
              </p:nvSpPr>
              <p:spPr>
                <a:xfrm>
                  <a:off x="8981684" y="2856727"/>
                  <a:ext cx="1714891" cy="5722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𝑉𝐶𝑂</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𝐿𝐶</m:t>
                                </m:r>
                              </m:e>
                            </m:rad>
                          </m:den>
                        </m:f>
                      </m:oMath>
                    </m:oMathPara>
                  </a14:m>
                  <a:endParaRPr lang="en-US" dirty="0"/>
                </a:p>
              </p:txBody>
            </p:sp>
          </mc:Choice>
          <mc:Fallback xmlns="">
            <p:sp>
              <p:nvSpPr>
                <p:cNvPr id="10" name="TextBox 9">
                  <a:extLst>
                    <a:ext uri="{FF2B5EF4-FFF2-40B4-BE49-F238E27FC236}">
                      <a16:creationId xmlns:a16="http://schemas.microsoft.com/office/drawing/2014/main" id="{71FA7198-783D-CFDB-655A-C1237A8929C2}"/>
                    </a:ext>
                  </a:extLst>
                </p:cNvPr>
                <p:cNvSpPr txBox="1">
                  <a:spLocks noRot="1" noChangeAspect="1" noMove="1" noResize="1" noEditPoints="1" noAdjustHandles="1" noChangeArrowheads="1" noChangeShapeType="1" noTextEdit="1"/>
                </p:cNvSpPr>
                <p:nvPr/>
              </p:nvSpPr>
              <p:spPr>
                <a:xfrm>
                  <a:off x="8981684" y="2856727"/>
                  <a:ext cx="1714891" cy="5722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3040B21-5656-6A87-FBBF-26EDE13CDA2B}"/>
                    </a:ext>
                  </a:extLst>
                </p:cNvPr>
                <p:cNvSpPr txBox="1"/>
                <p:nvPr/>
              </p:nvSpPr>
              <p:spPr>
                <a:xfrm>
                  <a:off x="9086850" y="2613947"/>
                  <a:ext cx="12203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𝑡𝑢𝑛𝑒</m:t>
                            </m:r>
                          </m:sub>
                        </m:sSub>
                        <m:r>
                          <a:rPr lang="en-US" b="0" i="1" smtClean="0">
                            <a:latin typeface="Cambria Math" panose="02040503050406030204" pitchFamily="18" charset="0"/>
                          </a:rPr>
                          <m:t> </m:t>
                        </m:r>
                      </m:oMath>
                    </m:oMathPara>
                  </a14:m>
                  <a:endParaRPr lang="en-US" dirty="0"/>
                </a:p>
              </p:txBody>
            </p:sp>
          </mc:Choice>
          <mc:Fallback xmlns="">
            <p:sp>
              <p:nvSpPr>
                <p:cNvPr id="11" name="TextBox 10">
                  <a:extLst>
                    <a:ext uri="{FF2B5EF4-FFF2-40B4-BE49-F238E27FC236}">
                      <a16:creationId xmlns:a16="http://schemas.microsoft.com/office/drawing/2014/main" id="{63040B21-5656-6A87-FBBF-26EDE13CDA2B}"/>
                    </a:ext>
                  </a:extLst>
                </p:cNvPr>
                <p:cNvSpPr txBox="1">
                  <a:spLocks noRot="1" noChangeAspect="1" noMove="1" noResize="1" noEditPoints="1" noAdjustHandles="1" noChangeArrowheads="1" noChangeShapeType="1" noTextEdit="1"/>
                </p:cNvSpPr>
                <p:nvPr/>
              </p:nvSpPr>
              <p:spPr>
                <a:xfrm>
                  <a:off x="9086850" y="2613947"/>
                  <a:ext cx="1220399" cy="276999"/>
                </a:xfrm>
                <a:prstGeom prst="rect">
                  <a:avLst/>
                </a:prstGeom>
                <a:blipFill>
                  <a:blip r:embed="rId5"/>
                  <a:stretch>
                    <a:fillRect b="-2000"/>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F4CA298A-E39F-1F36-02CE-83AD3F4D9247}"/>
                </a:ext>
              </a:extLst>
            </p:cNvPr>
            <p:cNvCxnSpPr>
              <a:cxnSpLocks/>
              <a:endCxn id="11" idx="1"/>
            </p:cNvCxnSpPr>
            <p:nvPr/>
          </p:nvCxnSpPr>
          <p:spPr>
            <a:xfrm>
              <a:off x="8518949" y="2465665"/>
              <a:ext cx="567901" cy="286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D7B5C-DCCB-E9C9-726C-A42D827EDC0B}"/>
                    </a:ext>
                  </a:extLst>
                </p:cNvPr>
                <p:cNvSpPr txBox="1"/>
                <p:nvPr/>
              </p:nvSpPr>
              <p:spPr>
                <a:xfrm>
                  <a:off x="8981684" y="4263121"/>
                  <a:ext cx="2853666" cy="276999"/>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𝑉𝐶𝑂</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𝑉𝐶𝑂</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𝑡𝑢𝑛𝑒</m:t>
                          </m:r>
                        </m:sub>
                      </m:sSub>
                      <m:r>
                        <a:rPr lang="en-US" b="0" i="1" smtClean="0">
                          <a:latin typeface="Cambria Math" panose="02040503050406030204" pitchFamily="18" charset="0"/>
                          <a:ea typeface="Cambria Math" panose="02040503050406030204" pitchFamily="18" charset="0"/>
                        </a:rPr>
                        <m:t>+ </m:t>
                      </m:r>
                    </m:oMath>
                  </a14:m>
                  <a:r>
                    <a:rPr lang="en-US" dirty="0">
                      <a:latin typeface="Cambria Math" panose="02040503050406030204" pitchFamily="18" charset="0"/>
                      <a:ea typeface="Cambria Math" panose="02040503050406030204" pitchFamily="18" charset="0"/>
                    </a:rPr>
                    <a:t>const.</a:t>
                  </a:r>
                </a:p>
              </p:txBody>
            </p:sp>
          </mc:Choice>
          <mc:Fallback xmlns="">
            <p:sp>
              <p:nvSpPr>
                <p:cNvPr id="17" name="TextBox 16">
                  <a:extLst>
                    <a:ext uri="{FF2B5EF4-FFF2-40B4-BE49-F238E27FC236}">
                      <a16:creationId xmlns:a16="http://schemas.microsoft.com/office/drawing/2014/main" id="{381D7B5C-DCCB-E9C9-726C-A42D827EDC0B}"/>
                    </a:ext>
                  </a:extLst>
                </p:cNvPr>
                <p:cNvSpPr txBox="1">
                  <a:spLocks noRot="1" noChangeAspect="1" noMove="1" noResize="1" noEditPoints="1" noAdjustHandles="1" noChangeArrowheads="1" noChangeShapeType="1" noTextEdit="1"/>
                </p:cNvSpPr>
                <p:nvPr/>
              </p:nvSpPr>
              <p:spPr>
                <a:xfrm>
                  <a:off x="8981684" y="4263121"/>
                  <a:ext cx="2853666" cy="276999"/>
                </a:xfrm>
                <a:prstGeom prst="rect">
                  <a:avLst/>
                </a:prstGeom>
                <a:blipFill>
                  <a:blip r:embed="rId6"/>
                  <a:stretch>
                    <a:fillRect l="-3509" t="-28000" b="-3400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89DD53A-1F3A-C773-849D-DAF2422C5A72}"/>
                </a:ext>
              </a:extLst>
            </p:cNvPr>
            <p:cNvSpPr txBox="1"/>
            <p:nvPr/>
          </p:nvSpPr>
          <p:spPr>
            <a:xfrm>
              <a:off x="8355331" y="3893789"/>
              <a:ext cx="2579369" cy="369332"/>
            </a:xfrm>
            <a:prstGeom prst="rect">
              <a:avLst/>
            </a:prstGeom>
            <a:noFill/>
          </p:spPr>
          <p:txBody>
            <a:bodyPr wrap="square" rtlCol="0">
              <a:spAutoFit/>
            </a:bodyPr>
            <a:lstStyle/>
            <a:p>
              <a:r>
                <a:rPr lang="en-US" dirty="0"/>
                <a:t>Linear approximation:</a:t>
              </a:r>
            </a:p>
          </p:txBody>
        </p:sp>
        <p:sp>
          <p:nvSpPr>
            <p:cNvPr id="3" name="Rectangle 2">
              <a:extLst>
                <a:ext uri="{FF2B5EF4-FFF2-40B4-BE49-F238E27FC236}">
                  <a16:creationId xmlns:a16="http://schemas.microsoft.com/office/drawing/2014/main" id="{9A6A3632-F5C5-E6B7-155D-394E44DC1D09}"/>
                </a:ext>
              </a:extLst>
            </p:cNvPr>
            <p:cNvSpPr/>
            <p:nvPr/>
          </p:nvSpPr>
          <p:spPr>
            <a:xfrm>
              <a:off x="5404083" y="1898602"/>
              <a:ext cx="1682217" cy="2641518"/>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4B34142-CEFD-C589-8818-2967B36EB401}"/>
                </a:ext>
              </a:extLst>
            </p:cNvPr>
            <p:cNvSpPr txBox="1"/>
            <p:nvPr/>
          </p:nvSpPr>
          <p:spPr>
            <a:xfrm>
              <a:off x="5581145" y="1185797"/>
              <a:ext cx="1328092" cy="646331"/>
            </a:xfrm>
            <a:prstGeom prst="rect">
              <a:avLst/>
            </a:prstGeom>
            <a:noFill/>
          </p:spPr>
          <p:txBody>
            <a:bodyPr wrap="square" rtlCol="0">
              <a:spAutoFit/>
            </a:bodyPr>
            <a:lstStyle/>
            <a:p>
              <a:pPr algn="ctr"/>
              <a:r>
                <a:rPr lang="en-US" dirty="0"/>
                <a:t>Loop Filter (LPF)</a:t>
              </a:r>
            </a:p>
          </p:txBody>
        </p:sp>
        <p:sp>
          <p:nvSpPr>
            <p:cNvPr id="6" name="TextBox 5">
              <a:extLst>
                <a:ext uri="{FF2B5EF4-FFF2-40B4-BE49-F238E27FC236}">
                  <a16:creationId xmlns:a16="http://schemas.microsoft.com/office/drawing/2014/main" id="{C9FA93C4-EAFD-1625-BD23-115BA9FEEAC3}"/>
                </a:ext>
              </a:extLst>
            </p:cNvPr>
            <p:cNvSpPr txBox="1"/>
            <p:nvPr/>
          </p:nvSpPr>
          <p:spPr>
            <a:xfrm>
              <a:off x="1423951" y="1288489"/>
              <a:ext cx="2149038" cy="646331"/>
            </a:xfrm>
            <a:prstGeom prst="rect">
              <a:avLst/>
            </a:prstGeom>
            <a:noFill/>
          </p:spPr>
          <p:txBody>
            <a:bodyPr wrap="square" rtlCol="0">
              <a:spAutoFit/>
            </a:bodyPr>
            <a:lstStyle/>
            <a:p>
              <a:pPr algn="ctr"/>
              <a:r>
                <a:rPr lang="en-US" dirty="0"/>
                <a:t>Phase Frequency Detector (PFD)</a:t>
              </a:r>
            </a:p>
          </p:txBody>
        </p:sp>
        <p:sp>
          <p:nvSpPr>
            <p:cNvPr id="7" name="TextBox 6">
              <a:extLst>
                <a:ext uri="{FF2B5EF4-FFF2-40B4-BE49-F238E27FC236}">
                  <a16:creationId xmlns:a16="http://schemas.microsoft.com/office/drawing/2014/main" id="{5C4E9AB8-BDC4-7104-34DA-09237535ADAD}"/>
                </a:ext>
              </a:extLst>
            </p:cNvPr>
            <p:cNvSpPr txBox="1"/>
            <p:nvPr/>
          </p:nvSpPr>
          <p:spPr>
            <a:xfrm>
              <a:off x="3497057" y="1325100"/>
              <a:ext cx="1765978" cy="646331"/>
            </a:xfrm>
            <a:prstGeom prst="rect">
              <a:avLst/>
            </a:prstGeom>
            <a:noFill/>
          </p:spPr>
          <p:txBody>
            <a:bodyPr wrap="square" rtlCol="0">
              <a:spAutoFit/>
            </a:bodyPr>
            <a:lstStyle/>
            <a:p>
              <a:pPr algn="ctr"/>
              <a:r>
                <a:rPr lang="en-US" dirty="0"/>
                <a:t>Charge Pump (CP)</a:t>
              </a:r>
            </a:p>
          </p:txBody>
        </p:sp>
        <p:sp>
          <p:nvSpPr>
            <p:cNvPr id="12" name="TextBox 11">
              <a:extLst>
                <a:ext uri="{FF2B5EF4-FFF2-40B4-BE49-F238E27FC236}">
                  <a16:creationId xmlns:a16="http://schemas.microsoft.com/office/drawing/2014/main" id="{282048E7-F15E-D86E-5A85-51797CE0B619}"/>
                </a:ext>
              </a:extLst>
            </p:cNvPr>
            <p:cNvSpPr txBox="1"/>
            <p:nvPr/>
          </p:nvSpPr>
          <p:spPr>
            <a:xfrm>
              <a:off x="7465260" y="1288489"/>
              <a:ext cx="2303451" cy="646331"/>
            </a:xfrm>
            <a:prstGeom prst="rect">
              <a:avLst/>
            </a:prstGeom>
            <a:noFill/>
          </p:spPr>
          <p:txBody>
            <a:bodyPr wrap="square" rtlCol="0">
              <a:spAutoFit/>
            </a:bodyPr>
            <a:lstStyle/>
            <a:p>
              <a:r>
                <a:rPr lang="en-US" dirty="0"/>
                <a:t>Voltage-Controlled Oscillator (VCO)</a:t>
              </a:r>
            </a:p>
          </p:txBody>
        </p:sp>
        <p:sp>
          <p:nvSpPr>
            <p:cNvPr id="14" name="TextBox 13">
              <a:extLst>
                <a:ext uri="{FF2B5EF4-FFF2-40B4-BE49-F238E27FC236}">
                  <a16:creationId xmlns:a16="http://schemas.microsoft.com/office/drawing/2014/main" id="{762460C2-23E9-D853-9AFC-30B49E9BDB12}"/>
                </a:ext>
              </a:extLst>
            </p:cNvPr>
            <p:cNvSpPr txBox="1"/>
            <p:nvPr/>
          </p:nvSpPr>
          <p:spPr>
            <a:xfrm>
              <a:off x="3342907" y="4263121"/>
              <a:ext cx="1682217" cy="369332"/>
            </a:xfrm>
            <a:prstGeom prst="rect">
              <a:avLst/>
            </a:prstGeom>
            <a:noFill/>
          </p:spPr>
          <p:txBody>
            <a:bodyPr wrap="square" rtlCol="0">
              <a:spAutoFit/>
            </a:bodyPr>
            <a:lstStyle/>
            <a:p>
              <a:r>
                <a:rPr lang="en-US" dirty="0"/>
                <a:t>Clock Dividers</a:t>
              </a:r>
            </a:p>
          </p:txBody>
        </p:sp>
        <p:sp>
          <p:nvSpPr>
            <p:cNvPr id="15" name="TextBox 14">
              <a:extLst>
                <a:ext uri="{FF2B5EF4-FFF2-40B4-BE49-F238E27FC236}">
                  <a16:creationId xmlns:a16="http://schemas.microsoft.com/office/drawing/2014/main" id="{7F010BE6-BFE2-C207-8D1B-6623AD8B00A2}"/>
                </a:ext>
              </a:extLst>
            </p:cNvPr>
            <p:cNvSpPr txBox="1"/>
            <p:nvPr/>
          </p:nvSpPr>
          <p:spPr>
            <a:xfrm>
              <a:off x="6037832" y="3607652"/>
              <a:ext cx="565392" cy="369332"/>
            </a:xfrm>
            <a:prstGeom prst="rect">
              <a:avLst/>
            </a:prstGeom>
            <a:noFill/>
          </p:spPr>
          <p:txBody>
            <a:bodyPr wrap="square" rtlCol="0">
              <a:spAutoFit/>
            </a:bodyPr>
            <a:lstStyle/>
            <a:p>
              <a:r>
                <a:rPr lang="en-US" dirty="0"/>
                <a:t>C1</a:t>
              </a:r>
            </a:p>
          </p:txBody>
        </p:sp>
        <p:sp>
          <p:nvSpPr>
            <p:cNvPr id="16" name="TextBox 15">
              <a:extLst>
                <a:ext uri="{FF2B5EF4-FFF2-40B4-BE49-F238E27FC236}">
                  <a16:creationId xmlns:a16="http://schemas.microsoft.com/office/drawing/2014/main" id="{8DFDF61F-A4C7-30CE-706C-DF4D6131E19C}"/>
                </a:ext>
              </a:extLst>
            </p:cNvPr>
            <p:cNvSpPr txBox="1"/>
            <p:nvPr/>
          </p:nvSpPr>
          <p:spPr>
            <a:xfrm>
              <a:off x="5584123" y="2958197"/>
              <a:ext cx="565392" cy="369332"/>
            </a:xfrm>
            <a:prstGeom prst="rect">
              <a:avLst/>
            </a:prstGeom>
            <a:noFill/>
          </p:spPr>
          <p:txBody>
            <a:bodyPr wrap="square" rtlCol="0">
              <a:spAutoFit/>
            </a:bodyPr>
            <a:lstStyle/>
            <a:p>
              <a:r>
                <a:rPr lang="en-US" dirty="0"/>
                <a:t>R</a:t>
              </a:r>
            </a:p>
          </p:txBody>
        </p:sp>
        <p:sp>
          <p:nvSpPr>
            <p:cNvPr id="19" name="TextBox 18">
              <a:extLst>
                <a:ext uri="{FF2B5EF4-FFF2-40B4-BE49-F238E27FC236}">
                  <a16:creationId xmlns:a16="http://schemas.microsoft.com/office/drawing/2014/main" id="{70F909E6-08DD-0280-4192-9C5753B9D5E1}"/>
                </a:ext>
              </a:extLst>
            </p:cNvPr>
            <p:cNvSpPr txBox="1"/>
            <p:nvPr/>
          </p:nvSpPr>
          <p:spPr>
            <a:xfrm>
              <a:off x="6128574" y="2486826"/>
              <a:ext cx="565392" cy="369332"/>
            </a:xfrm>
            <a:prstGeom prst="rect">
              <a:avLst/>
            </a:prstGeom>
            <a:noFill/>
          </p:spPr>
          <p:txBody>
            <a:bodyPr wrap="square" rtlCol="0">
              <a:spAutoFit/>
            </a:bodyPr>
            <a:lstStyle/>
            <a:p>
              <a:r>
                <a:rPr lang="en-US" dirty="0"/>
                <a:t>C2</a:t>
              </a:r>
            </a:p>
          </p:txBody>
        </p:sp>
      </p:grpSp>
      <p:sp>
        <p:nvSpPr>
          <p:cNvPr id="22" name="Slide Number Placeholder 21">
            <a:extLst>
              <a:ext uri="{FF2B5EF4-FFF2-40B4-BE49-F238E27FC236}">
                <a16:creationId xmlns:a16="http://schemas.microsoft.com/office/drawing/2014/main" id="{8F0E7B9E-7C27-C64E-98AF-044E6267C026}"/>
              </a:ext>
            </a:extLst>
          </p:cNvPr>
          <p:cNvSpPr>
            <a:spLocks noGrp="1"/>
          </p:cNvSpPr>
          <p:nvPr>
            <p:ph type="sldNum" sz="quarter" idx="12"/>
          </p:nvPr>
        </p:nvSpPr>
        <p:spPr/>
        <p:txBody>
          <a:bodyPr/>
          <a:lstStyle/>
          <a:p>
            <a:fld id="{60B2883B-C040-4C2B-B427-B2FAF2BE559C}" type="slidenum">
              <a:rPr lang="en-US" smtClean="0"/>
              <a:t>8</a:t>
            </a:fld>
            <a:endParaRPr lang="en-US" dirty="0"/>
          </a:p>
        </p:txBody>
      </p:sp>
    </p:spTree>
    <p:extLst>
      <p:ext uri="{BB962C8B-B14F-4D97-AF65-F5344CB8AC3E}">
        <p14:creationId xmlns:p14="http://schemas.microsoft.com/office/powerpoint/2010/main" val="60114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1152-13B3-D0E9-9C58-663C57D5A49C}"/>
              </a:ext>
            </a:extLst>
          </p:cNvPr>
          <p:cNvSpPr>
            <a:spLocks noGrp="1"/>
          </p:cNvSpPr>
          <p:nvPr>
            <p:ph type="title"/>
          </p:nvPr>
        </p:nvSpPr>
        <p:spPr>
          <a:xfrm>
            <a:off x="838200" y="1"/>
            <a:ext cx="10515600" cy="649154"/>
          </a:xfrm>
        </p:spPr>
        <p:txBody>
          <a:bodyPr>
            <a:normAutofit fontScale="90000"/>
          </a:bodyPr>
          <a:lstStyle/>
          <a:p>
            <a:pPr algn="ctr"/>
            <a:r>
              <a:rPr lang="en-US" b="1" dirty="0"/>
              <a:t>10.24 GHz LC VCO</a:t>
            </a:r>
          </a:p>
        </p:txBody>
      </p:sp>
      <p:grpSp>
        <p:nvGrpSpPr>
          <p:cNvPr id="18" name="Group 17">
            <a:extLst>
              <a:ext uri="{FF2B5EF4-FFF2-40B4-BE49-F238E27FC236}">
                <a16:creationId xmlns:a16="http://schemas.microsoft.com/office/drawing/2014/main" id="{636BDC88-F28E-EA37-3FC7-0003518D0594}"/>
              </a:ext>
            </a:extLst>
          </p:cNvPr>
          <p:cNvGrpSpPr/>
          <p:nvPr/>
        </p:nvGrpSpPr>
        <p:grpSpPr>
          <a:xfrm>
            <a:off x="7438839" y="2046555"/>
            <a:ext cx="4320421" cy="4751324"/>
            <a:chOff x="8068750" y="2275984"/>
            <a:chExt cx="4010585" cy="4334480"/>
          </a:xfrm>
        </p:grpSpPr>
        <p:pic>
          <p:nvPicPr>
            <p:cNvPr id="7" name="Picture 6">
              <a:extLst>
                <a:ext uri="{FF2B5EF4-FFF2-40B4-BE49-F238E27FC236}">
                  <a16:creationId xmlns:a16="http://schemas.microsoft.com/office/drawing/2014/main" id="{98DEA349-2F6D-0536-2B8E-F41A2D5F15A2}"/>
                </a:ext>
              </a:extLst>
            </p:cNvPr>
            <p:cNvPicPr>
              <a:picLocks noChangeAspect="1"/>
            </p:cNvPicPr>
            <p:nvPr/>
          </p:nvPicPr>
          <p:blipFill>
            <a:blip r:embed="rId2"/>
            <a:stretch>
              <a:fillRect/>
            </a:stretch>
          </p:blipFill>
          <p:spPr>
            <a:xfrm>
              <a:off x="8068750" y="2275984"/>
              <a:ext cx="4010585" cy="4334480"/>
            </a:xfrm>
            <a:prstGeom prst="rect">
              <a:avLst/>
            </a:prstGeom>
          </p:spPr>
        </p:pic>
        <p:grpSp>
          <p:nvGrpSpPr>
            <p:cNvPr id="17" name="Group 16">
              <a:extLst>
                <a:ext uri="{FF2B5EF4-FFF2-40B4-BE49-F238E27FC236}">
                  <a16:creationId xmlns:a16="http://schemas.microsoft.com/office/drawing/2014/main" id="{90D39FBB-A1B6-9A88-0F2A-309E219FE29D}"/>
                </a:ext>
              </a:extLst>
            </p:cNvPr>
            <p:cNvGrpSpPr/>
            <p:nvPr/>
          </p:nvGrpSpPr>
          <p:grpSpPr>
            <a:xfrm>
              <a:off x="8068750" y="3703442"/>
              <a:ext cx="984508" cy="2365493"/>
              <a:chOff x="6461297" y="3822105"/>
              <a:chExt cx="984508" cy="2365493"/>
            </a:xfrm>
          </p:grpSpPr>
          <p:cxnSp>
            <p:nvCxnSpPr>
              <p:cNvPr id="4" name="Straight Arrow Connector 3">
                <a:extLst>
                  <a:ext uri="{FF2B5EF4-FFF2-40B4-BE49-F238E27FC236}">
                    <a16:creationId xmlns:a16="http://schemas.microsoft.com/office/drawing/2014/main" id="{14421C02-7A01-DEEF-8923-077F0C7F2F98}"/>
                  </a:ext>
                </a:extLst>
              </p:cNvPr>
              <p:cNvCxnSpPr>
                <a:cxnSpLocks/>
                <a:stCxn id="9" idx="3"/>
              </p:cNvCxnSpPr>
              <p:nvPr/>
            </p:nvCxnSpPr>
            <p:spPr>
              <a:xfrm>
                <a:off x="6775404" y="4006771"/>
                <a:ext cx="48193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 name="Straight Arrow Connector 7">
                <a:extLst>
                  <a:ext uri="{FF2B5EF4-FFF2-40B4-BE49-F238E27FC236}">
                    <a16:creationId xmlns:a16="http://schemas.microsoft.com/office/drawing/2014/main" id="{ECF26743-BC8B-C91C-396E-056F61C1D857}"/>
                  </a:ext>
                </a:extLst>
              </p:cNvPr>
              <p:cNvCxnSpPr>
                <a:cxnSpLocks/>
                <a:stCxn id="10" idx="3"/>
              </p:cNvCxnSpPr>
              <p:nvPr/>
            </p:nvCxnSpPr>
            <p:spPr>
              <a:xfrm>
                <a:off x="6775404" y="6002932"/>
                <a:ext cx="670401"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9" name="TextBox 8">
                <a:extLst>
                  <a:ext uri="{FF2B5EF4-FFF2-40B4-BE49-F238E27FC236}">
                    <a16:creationId xmlns:a16="http://schemas.microsoft.com/office/drawing/2014/main" id="{205E6F66-874A-2634-1326-547C973B2193}"/>
                  </a:ext>
                </a:extLst>
              </p:cNvPr>
              <p:cNvSpPr txBox="1"/>
              <p:nvPr/>
            </p:nvSpPr>
            <p:spPr>
              <a:xfrm>
                <a:off x="6461297" y="3822105"/>
                <a:ext cx="314107" cy="369332"/>
              </a:xfrm>
              <a:prstGeom prst="rect">
                <a:avLst/>
              </a:prstGeom>
              <a:noFill/>
            </p:spPr>
            <p:txBody>
              <a:bodyPr wrap="square" rtlCol="0">
                <a:spAutoFit/>
              </a:bodyPr>
              <a:lstStyle/>
              <a:p>
                <a:r>
                  <a:rPr lang="en-US" dirty="0">
                    <a:solidFill>
                      <a:srgbClr val="00B050"/>
                    </a:solidFill>
                  </a:rPr>
                  <a:t>L</a:t>
                </a:r>
              </a:p>
            </p:txBody>
          </p:sp>
          <p:sp>
            <p:nvSpPr>
              <p:cNvPr id="10" name="TextBox 9">
                <a:extLst>
                  <a:ext uri="{FF2B5EF4-FFF2-40B4-BE49-F238E27FC236}">
                    <a16:creationId xmlns:a16="http://schemas.microsoft.com/office/drawing/2014/main" id="{9C95BF66-461E-C840-4930-7B0D503E235C}"/>
                  </a:ext>
                </a:extLst>
              </p:cNvPr>
              <p:cNvSpPr txBox="1"/>
              <p:nvPr/>
            </p:nvSpPr>
            <p:spPr>
              <a:xfrm>
                <a:off x="6461297" y="5818266"/>
                <a:ext cx="314107" cy="369332"/>
              </a:xfrm>
              <a:prstGeom prst="rect">
                <a:avLst/>
              </a:prstGeom>
              <a:noFill/>
            </p:spPr>
            <p:txBody>
              <a:bodyPr wrap="square" rtlCol="0">
                <a:spAutoFit/>
              </a:bodyPr>
              <a:lstStyle/>
              <a:p>
                <a:r>
                  <a:rPr lang="en-US" dirty="0">
                    <a:solidFill>
                      <a:srgbClr val="00B0F0"/>
                    </a:solidFill>
                  </a:rPr>
                  <a:t>C</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B93D402-8AE9-F020-195F-1D5D74C4EEE9}"/>
                  </a:ext>
                </a:extLst>
              </p:cNvPr>
              <p:cNvSpPr txBox="1"/>
              <p:nvPr/>
            </p:nvSpPr>
            <p:spPr>
              <a:xfrm>
                <a:off x="349008" y="678301"/>
                <a:ext cx="11842992" cy="1200552"/>
              </a:xfrm>
              <a:prstGeom prst="rect">
                <a:avLst/>
              </a:prstGeom>
              <a:noFill/>
            </p:spPr>
            <p:txBody>
              <a:bodyPr wrap="square" rtlCol="0">
                <a:spAutoFit/>
              </a:bodyPr>
              <a:lstStyle/>
              <a:p>
                <a:pPr marL="285750" indent="-285750">
                  <a:buFont typeface="Arial" panose="020B0604020202020204" pitchFamily="34" charset="0"/>
                  <a:buChar char="•"/>
                </a:pPr>
                <a:r>
                  <a:rPr lang="en-US" sz="2400" dirty="0"/>
                  <a:t>10.24 GHz LC VCO design provided by Fermilab</a:t>
                </a:r>
              </a:p>
              <a:p>
                <a:pPr marL="285750" indent="-285750">
                  <a:buFont typeface="Arial" panose="020B0604020202020204" pitchFamily="34" charset="0"/>
                  <a:buChar char="•"/>
                </a:pPr>
                <a:r>
                  <a:rPr lang="en-US" sz="2400" dirty="0"/>
                  <a:t>In simulation,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𝑣𝑐𝑜</m:t>
                        </m:r>
                      </m:sub>
                    </m:sSub>
                    <m:r>
                      <a:rPr lang="en-US" sz="2400" b="0" i="1" smtClean="0">
                        <a:latin typeface="Cambria Math" panose="02040503050406030204" pitchFamily="18" charset="0"/>
                      </a:rPr>
                      <m:t>≈240 </m:t>
                    </m:r>
                    <m:r>
                      <a:rPr lang="en-US" sz="2400" b="0" i="1" smtClean="0">
                        <a:latin typeface="Cambria Math" panose="02040503050406030204" pitchFamily="18" charset="0"/>
                      </a:rPr>
                      <m:t>𝑀𝐻𝑧</m:t>
                    </m:r>
                    <m:r>
                      <a:rPr lang="en-US" sz="2400" b="0" i="1" smtClean="0">
                        <a:latin typeface="Cambria Math" panose="02040503050406030204" pitchFamily="18" charset="0"/>
                      </a:rPr>
                      <m:t>/</m:t>
                    </m:r>
                    <m:r>
                      <a:rPr lang="en-US" sz="2400" b="0" i="1" smtClean="0">
                        <a:latin typeface="Cambria Math" panose="02040503050406030204" pitchFamily="18" charset="0"/>
                      </a:rPr>
                      <m:t>𝑉</m:t>
                    </m:r>
                  </m:oMath>
                </a14:m>
                <a:endParaRPr lang="en-US" sz="2400" dirty="0"/>
              </a:p>
              <a:p>
                <a:pPr marL="285750" indent="-285750">
                  <a:buFont typeface="Arial" panose="020B0604020202020204" pitchFamily="34" charset="0"/>
                  <a:buChar char="•"/>
                </a:pPr>
                <a:r>
                  <a:rPr lang="en-US" sz="2400" dirty="0"/>
                  <a:t>Across process, simulated frequency range of 9.75-11.02 GHz</a:t>
                </a:r>
              </a:p>
            </p:txBody>
          </p:sp>
        </mc:Choice>
        <mc:Fallback xmlns="">
          <p:sp>
            <p:nvSpPr>
              <p:cNvPr id="11" name="TextBox 10">
                <a:extLst>
                  <a:ext uri="{FF2B5EF4-FFF2-40B4-BE49-F238E27FC236}">
                    <a16:creationId xmlns:a16="http://schemas.microsoft.com/office/drawing/2014/main" id="{8B93D402-8AE9-F020-195F-1D5D74C4EEE9}"/>
                  </a:ext>
                </a:extLst>
              </p:cNvPr>
              <p:cNvSpPr txBox="1">
                <a:spLocks noRot="1" noChangeAspect="1" noMove="1" noResize="1" noEditPoints="1" noAdjustHandles="1" noChangeArrowheads="1" noChangeShapeType="1" noTextEdit="1"/>
              </p:cNvSpPr>
              <p:nvPr/>
            </p:nvSpPr>
            <p:spPr>
              <a:xfrm>
                <a:off x="349008" y="678301"/>
                <a:ext cx="11842992" cy="1200552"/>
              </a:xfrm>
              <a:prstGeom prst="rect">
                <a:avLst/>
              </a:prstGeom>
              <a:blipFill>
                <a:blip r:embed="rId3"/>
                <a:stretch>
                  <a:fillRect l="-669" t="-4061" b="-10660"/>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E0E46A41-433D-93D7-9945-D7E00370B31D}"/>
              </a:ext>
            </a:extLst>
          </p:cNvPr>
          <p:cNvPicPr>
            <a:picLocks noChangeAspect="1"/>
          </p:cNvPicPr>
          <p:nvPr/>
        </p:nvPicPr>
        <p:blipFill>
          <a:blip r:embed="rId4"/>
          <a:srcRect l="11596" t="6776" r="8840"/>
          <a:stretch>
            <a:fillRect/>
          </a:stretch>
        </p:blipFill>
        <p:spPr>
          <a:xfrm>
            <a:off x="0" y="2046555"/>
            <a:ext cx="4474279" cy="4780268"/>
          </a:xfrm>
          <a:prstGeom prst="rect">
            <a:avLst/>
          </a:prstGeom>
        </p:spPr>
      </p:pic>
      <p:sp>
        <p:nvSpPr>
          <p:cNvPr id="19" name="TextBox 18">
            <a:extLst>
              <a:ext uri="{FF2B5EF4-FFF2-40B4-BE49-F238E27FC236}">
                <a16:creationId xmlns:a16="http://schemas.microsoft.com/office/drawing/2014/main" id="{E7FCBAAF-00B2-CCD8-C27B-86225718FD38}"/>
              </a:ext>
            </a:extLst>
          </p:cNvPr>
          <p:cNvSpPr txBox="1"/>
          <p:nvPr/>
        </p:nvSpPr>
        <p:spPr>
          <a:xfrm>
            <a:off x="3943903" y="5702645"/>
            <a:ext cx="3494936" cy="954107"/>
          </a:xfrm>
          <a:prstGeom prst="rect">
            <a:avLst/>
          </a:prstGeom>
          <a:noFill/>
        </p:spPr>
        <p:txBody>
          <a:bodyPr wrap="square" rtlCol="0">
            <a:spAutoFit/>
          </a:bodyPr>
          <a:lstStyle/>
          <a:p>
            <a:pPr algn="ctr"/>
            <a:r>
              <a:rPr lang="en-US" sz="2800" dirty="0">
                <a:solidFill>
                  <a:srgbClr val="00B050"/>
                </a:solidFill>
              </a:rPr>
              <a:t>PLL designed around 10.24 GHz LC VCO</a:t>
            </a:r>
          </a:p>
        </p:txBody>
      </p:sp>
      <p:sp>
        <p:nvSpPr>
          <p:cNvPr id="12" name="Slide Number Placeholder 11">
            <a:extLst>
              <a:ext uri="{FF2B5EF4-FFF2-40B4-BE49-F238E27FC236}">
                <a16:creationId xmlns:a16="http://schemas.microsoft.com/office/drawing/2014/main" id="{D340AFEF-6DB1-512D-2748-0B0DAAE48A94}"/>
              </a:ext>
            </a:extLst>
          </p:cNvPr>
          <p:cNvSpPr>
            <a:spLocks noGrp="1"/>
          </p:cNvSpPr>
          <p:nvPr>
            <p:ph type="sldNum" sz="quarter" idx="12"/>
          </p:nvPr>
        </p:nvSpPr>
        <p:spPr/>
        <p:txBody>
          <a:bodyPr/>
          <a:lstStyle/>
          <a:p>
            <a:fld id="{60B2883B-C040-4C2B-B427-B2FAF2BE559C}" type="slidenum">
              <a:rPr lang="en-US" smtClean="0"/>
              <a:t>9</a:t>
            </a:fld>
            <a:endParaRPr lang="en-US"/>
          </a:p>
        </p:txBody>
      </p:sp>
      <p:grpSp>
        <p:nvGrpSpPr>
          <p:cNvPr id="13" name="Group 12">
            <a:extLst>
              <a:ext uri="{FF2B5EF4-FFF2-40B4-BE49-F238E27FC236}">
                <a16:creationId xmlns:a16="http://schemas.microsoft.com/office/drawing/2014/main" id="{FF40F8DD-310B-0E51-1341-4F2EE359BDFD}"/>
              </a:ext>
            </a:extLst>
          </p:cNvPr>
          <p:cNvGrpSpPr/>
          <p:nvPr/>
        </p:nvGrpSpPr>
        <p:grpSpPr>
          <a:xfrm>
            <a:off x="8903846" y="136525"/>
            <a:ext cx="3169491" cy="1645497"/>
            <a:chOff x="8941044" y="141194"/>
            <a:chExt cx="3169491" cy="1645497"/>
          </a:xfrm>
        </p:grpSpPr>
        <p:pic>
          <p:nvPicPr>
            <p:cNvPr id="14" name="Picture 13">
              <a:extLst>
                <a:ext uri="{FF2B5EF4-FFF2-40B4-BE49-F238E27FC236}">
                  <a16:creationId xmlns:a16="http://schemas.microsoft.com/office/drawing/2014/main" id="{00B90F16-6F40-3816-7846-BDEA06F5DCA6}"/>
                </a:ext>
              </a:extLst>
            </p:cNvPr>
            <p:cNvPicPr>
              <a:picLocks noChangeAspect="1"/>
            </p:cNvPicPr>
            <p:nvPr/>
          </p:nvPicPr>
          <p:blipFill>
            <a:blip r:embed="rId5"/>
            <a:stretch>
              <a:fillRect/>
            </a:stretch>
          </p:blipFill>
          <p:spPr>
            <a:xfrm>
              <a:off x="8941044" y="141194"/>
              <a:ext cx="3169491" cy="1645497"/>
            </a:xfrm>
            <a:prstGeom prst="rect">
              <a:avLst/>
            </a:prstGeom>
          </p:spPr>
        </p:pic>
        <p:sp>
          <p:nvSpPr>
            <p:cNvPr id="15" name="Rectangle 14">
              <a:extLst>
                <a:ext uri="{FF2B5EF4-FFF2-40B4-BE49-F238E27FC236}">
                  <a16:creationId xmlns:a16="http://schemas.microsoft.com/office/drawing/2014/main" id="{39A7852C-367A-1B10-C2E6-6AED32B7C727}"/>
                </a:ext>
              </a:extLst>
            </p:cNvPr>
            <p:cNvSpPr/>
            <p:nvPr/>
          </p:nvSpPr>
          <p:spPr>
            <a:xfrm>
              <a:off x="11621954" y="223365"/>
              <a:ext cx="488581" cy="454936"/>
            </a:xfrm>
            <a:prstGeom prst="rect">
              <a:avLst/>
            </a:pr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1623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2030</TotalTime>
  <Words>3676</Words>
  <Application>Microsoft Office PowerPoint</Application>
  <PresentationFormat>Widescreen</PresentationFormat>
  <Paragraphs>479</Paragraphs>
  <Slides>47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Malgun Gothic</vt:lpstr>
      <vt:lpstr>Aptos</vt:lpstr>
      <vt:lpstr>Aptos Display</vt:lpstr>
      <vt:lpstr>Arial</vt:lpstr>
      <vt:lpstr>Cambria Math</vt:lpstr>
      <vt:lpstr>Wingdings</vt:lpstr>
      <vt:lpstr>Office Theme</vt:lpstr>
      <vt:lpstr>10.24 GHz PLL for PSEC6, a 40 GSa/s Waveform Sampling ASIC in 65nm CMOS </vt:lpstr>
      <vt:lpstr>Outline</vt:lpstr>
      <vt:lpstr>Time-of-flight Particle Identification</vt:lpstr>
      <vt:lpstr>Primary goal – Picosecond Timing Resolution</vt:lpstr>
      <vt:lpstr>PSEC5 and PSEC6</vt:lpstr>
      <vt:lpstr>PSEC6 Specifications</vt:lpstr>
      <vt:lpstr>Design Targets for the 10.24 GHz PLL</vt:lpstr>
      <vt:lpstr>Phase Locked Loop (PLL)</vt:lpstr>
      <vt:lpstr>10.24 GHz LC VCO</vt:lpstr>
      <vt:lpstr>PSEC6 Divider Architecture</vt:lpstr>
      <vt:lpstr>Current Mode Logic (CML) Buffer</vt:lpstr>
      <vt:lpstr>Level One CML Divider  CML D Flip Flop</vt:lpstr>
      <vt:lpstr>CML -&gt; CMOS Converter</vt:lpstr>
      <vt:lpstr>Level Two TSPC Clock Divider</vt:lpstr>
      <vt:lpstr>Level Three Clock Divider</vt:lpstr>
      <vt:lpstr>Phase Frequency Detector (PFD)</vt:lpstr>
      <vt:lpstr>Charge Pump (CP)</vt:lpstr>
      <vt:lpstr>Loop Filter (LPF)</vt:lpstr>
      <vt:lpstr>PLL Simulation Results: Vtune Convergence</vt:lpstr>
      <vt:lpstr>PLL Simulation Results: Harmonic Noise</vt:lpstr>
      <vt:lpstr>PLL Simulation Results: Specifications</vt:lpstr>
      <vt:lpstr>Summary and Future – March 2026</vt:lpstr>
      <vt:lpstr>Supplementary Slides</vt:lpstr>
      <vt:lpstr>Alias to DC?</vt:lpstr>
      <vt:lpstr>How is 40 GS/s achieved with a 10 GHz clock?</vt:lpstr>
      <vt:lpstr>PLL Corner Results: Vtune Convergence</vt:lpstr>
      <vt:lpstr>VCO Output</vt:lpstr>
      <vt:lpstr>CML Buffer Output</vt:lpstr>
      <vt:lpstr>Level One Divider Output</vt:lpstr>
      <vt:lpstr>CMLCMOS Buffer Output</vt:lpstr>
      <vt:lpstr>PFD Output</vt:lpstr>
      <vt:lpstr>Ideal Phase-Frequency Detector</vt:lpstr>
      <vt:lpstr>LPF Layout</vt:lpstr>
      <vt:lpstr>Improved Clock Divider Architecture</vt:lpstr>
      <vt:lpstr>PowerPoint Presentation</vt:lpstr>
      <vt:lpstr>Architecture: Fast and Slow SCAs</vt:lpstr>
      <vt:lpstr>Controlling the Switches: Clock Signal</vt:lpstr>
      <vt:lpstr>Phase Margin, Trade-offs</vt:lpstr>
      <vt:lpstr>PLL Dynamics</vt:lpstr>
      <vt:lpstr>Damped, Driven Oscillator</vt:lpstr>
      <vt:lpstr>Stability </vt:lpstr>
      <vt:lpstr>Extra pole from C2</vt:lpstr>
      <vt:lpstr>Particle ID</vt:lpstr>
      <vt:lpstr>LAPPDs </vt:lpstr>
      <vt:lpstr>Full system block diagram</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Ahan Datta</dc:creator>
  <cp:lastModifiedBy>Richmond Yeung</cp:lastModifiedBy>
  <cp:revision>113</cp:revision>
  <dcterms:created xsi:type="dcterms:W3CDTF">2026-03-12T22:01:28Z</dcterms:created>
  <dcterms:modified xsi:type="dcterms:W3CDTF">2026-04-09T21:02:37Z</dcterms:modified>
</cp:coreProperties>
</file>