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93" r:id="rId3"/>
    <p:sldId id="296" r:id="rId4"/>
    <p:sldId id="295" r:id="rId5"/>
    <p:sldId id="294" r:id="rId6"/>
    <p:sldId id="299" r:id="rId7"/>
    <p:sldId id="271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mond Yeung" userId="eff10add06089926" providerId="LiveId" clId="{98997F4C-067B-4515-BF12-8E6727F815F5}"/>
    <pc:docChg chg="modSld">
      <pc:chgData name="Richmond Yeung" userId="eff10add06089926" providerId="LiveId" clId="{98997F4C-067B-4515-BF12-8E6727F815F5}" dt="2026-04-15T20:53:58.780" v="3" actId="20577"/>
      <pc:docMkLst>
        <pc:docMk/>
      </pc:docMkLst>
      <pc:sldChg chg="modSp mod">
        <pc:chgData name="Richmond Yeung" userId="eff10add06089926" providerId="LiveId" clId="{98997F4C-067B-4515-BF12-8E6727F815F5}" dt="2026-04-15T20:53:58.780" v="3" actId="20577"/>
        <pc:sldMkLst>
          <pc:docMk/>
          <pc:sldMk cId="256706037" sldId="301"/>
        </pc:sldMkLst>
        <pc:spChg chg="mod">
          <ac:chgData name="Richmond Yeung" userId="eff10add06089926" providerId="LiveId" clId="{98997F4C-067B-4515-BF12-8E6727F815F5}" dt="2026-04-15T20:53:58.780" v="3" actId="20577"/>
          <ac:spMkLst>
            <pc:docMk/>
            <pc:sldMk cId="256706037" sldId="301"/>
            <ac:spMk id="5" creationId="{CB751E71-1F3A-981A-9EAF-0BB11B7B89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290FA-8E31-4CF5-BB03-F75CDD2187D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455A-C91B-42B3-B4A2-EBF69595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time-of-flight, we can reconstruct a particle’s mass and thus identify the particle.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4F358-9C92-4E4D-AB91-80BB4F8085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PSEC6 is a Switched Capacitor Array, or SCA, based waveform-sampling ASIC designed in TSMC 65 nanometer. It’s maximum sampling rate is 40 </a:t>
            </a:r>
            <a:r>
              <a:rPr lang="en-US" dirty="0" err="1"/>
              <a:t>Gigasamples</a:t>
            </a:r>
            <a:r>
              <a:rPr lang="en-US" dirty="0"/>
              <a:t> per second with a baseline rate of 5 </a:t>
            </a:r>
            <a:r>
              <a:rPr lang="en-US" dirty="0" err="1"/>
              <a:t>Gigasamples</a:t>
            </a:r>
            <a:r>
              <a:rPr lang="en-US" dirty="0"/>
              <a:t> per second, which requires a 5 Gigahertz stable sampling clock. Thus, we need to make a PLL, which is the first 10 gig PLL in 65 nm for HEP experiment to our knowledge.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4F358-9C92-4E4D-AB91-80BB4F8085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c5d0bcce4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c5d0bcce4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6837-0224-A260-FD51-849CA41C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AB39D-52BF-9AE2-D083-454DDD702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C6C0D-4E32-FB03-C343-C39C24E7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ADCB0-6340-E630-9733-4B4616EE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74AED-E882-8D33-BE04-F708C173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3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6050-7B75-592A-447F-D3988FD8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6DE00-2903-A6EE-F10B-DD7AD6A75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7A78-CE37-41AD-9930-134D5A21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EBF5-D47A-C0A6-DF7B-1AE5DDA2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56FEC-D5D2-683B-F1CB-FE02DE9A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F17B0-69AD-9EC0-0065-B127332B8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8304E-6B58-0975-FC83-99916169F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CE6F6-E8B1-0501-E873-4242BD39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DB54F-5A92-741F-0406-A6121973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18C1B-2659-B692-3F87-999D5035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9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578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757E-AA91-A022-D18E-C99C30AB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D759C-6A6E-8E1B-8CC6-C33C45C63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A9236-484E-8E5E-1B73-443AB5C9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EB356-C4CD-D3CA-80C1-9BA86E24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0F1A9-0D85-3928-5E14-9D7C8208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1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094E-3952-ACFF-7DB3-20E8537A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4E043-89B3-C6DE-8098-81FB6581E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DD8BB-3C2A-8FC3-7BDD-D4C67BA6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A6E51-511E-2777-6230-B4DF4E15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D7E0B-A4B2-AF59-1F63-EA0F5D6C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3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DFD6-5A8E-0E40-50F2-7084DD5E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FE6AA-105A-5CD1-3961-DCF32340D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10940-3B83-2418-0F70-ADB32282B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69620-0AE8-8736-CF2C-D568AFBB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507F9-01EA-5DD2-6592-FE8D2291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D9B2F-108E-6F56-1E69-A14073E1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5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8CE2-3CF5-4101-59AA-FD1239EE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A3C4C-D7B3-5273-21C7-F393B0268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B3541-2E3D-D74A-6281-D62F35BA1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32A31-7E9A-D080-2D98-A3F4F669E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A24E4-7ED2-D445-4A6C-2C8412B06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B96DF5-07D6-E842-24C5-5B6143AB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A787C-6168-2C9A-75C3-BCE4A659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019B7-1491-24DD-6D16-EAC8998A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0588-88AB-45E4-9A97-BB9ACC08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9DCB5-88B6-056A-BF1B-DB9DDFE8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30EE7-278B-3993-8833-8B042426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4FC2B-C9DD-F2BF-C78D-EE1A7F98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30E51-2AFD-FDF3-F572-28424BC9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4A6A3-D9FC-BDCB-D2A7-D024F13D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293A7-A2DA-46F4-0E36-C7317847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4A81-4FA5-0687-7E08-D9BC7192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81B73-9887-F3B4-0D2D-D28F3413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A09E6-A2D2-7B58-592D-66E42FEF7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EE70F-70BD-B7EF-3E3D-B14EDA7F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EA74F-72E9-E2BA-99C4-DD6640A7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44702-9035-6DD3-9847-DC3EBCD0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1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FD2F-83CE-BBE5-8E9C-3C4F6095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18182-00FB-D012-9AF5-A0E925F3F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0DAEF-F934-37C6-5A18-4B86C692C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6C651-F52A-8601-D265-C847436F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C7F18-F21A-0794-93DA-15366DC4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9680D-689B-5EB8-31A4-246EC576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D5AA6-CA7F-8F94-22FF-B95CA45A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4DD94-6232-F860-6F44-B82887D66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B48D6-C0DA-3602-8375-F8F9DB6CA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1D7DF-C51B-4D1D-8194-1F1D77C84F2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E8B70-12B8-998E-3391-6A6BBA670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28F07-E7BF-AE6B-9D7D-E3182FCB1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DB0B6F-390E-430A-8AE2-7872703D4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3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A362-E087-333E-1DD4-69A755381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21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PSEC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CCBF9-D8FD-C2E6-9725-3C52D6956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46196"/>
            <a:ext cx="9144000" cy="858280"/>
          </a:xfrm>
        </p:spPr>
        <p:txBody>
          <a:bodyPr>
            <a:normAutofit/>
          </a:bodyPr>
          <a:lstStyle/>
          <a:p>
            <a:r>
              <a:rPr lang="en-US" sz="1800" dirty="0"/>
              <a:t>Y.M. Richmond </a:t>
            </a:r>
            <a:r>
              <a:rPr lang="en-US" sz="1800" dirty="0" err="1"/>
              <a:t>Yeung</a:t>
            </a:r>
            <a:r>
              <a:rPr lang="en-US" sz="1800" baseline="30000" dirty="0" err="1"/>
              <a:t>a</a:t>
            </a:r>
            <a:r>
              <a:rPr lang="en-US" sz="1800" baseline="30000" dirty="0"/>
              <a:t> </a:t>
            </a:r>
            <a:r>
              <a:rPr lang="en-US" sz="1800" dirty="0"/>
              <a:t>, Evan </a:t>
            </a:r>
            <a:r>
              <a:rPr lang="en-US" sz="1800" dirty="0" err="1"/>
              <a:t>Angelico</a:t>
            </a:r>
            <a:r>
              <a:rPr lang="en-US" sz="1800" baseline="30000" dirty="0" err="1"/>
              <a:t>d</a:t>
            </a:r>
            <a:r>
              <a:rPr lang="en-US" sz="1800" dirty="0"/>
              <a:t>, Andrew </a:t>
            </a:r>
            <a:r>
              <a:rPr lang="en-US" sz="1800" dirty="0" err="1"/>
              <a:t>Arzac</a:t>
            </a:r>
            <a:r>
              <a:rPr lang="en-US" sz="1800" baseline="30000" dirty="0" err="1"/>
              <a:t>a</a:t>
            </a:r>
            <a:r>
              <a:rPr lang="en-US" sz="1800" dirty="0"/>
              <a:t>, Gordon Chen </a:t>
            </a:r>
            <a:r>
              <a:rPr lang="en-US" sz="1800" baseline="30000" dirty="0"/>
              <a:t>a</a:t>
            </a:r>
            <a:r>
              <a:rPr lang="en-US" sz="1800" dirty="0"/>
              <a:t>, Ahan </a:t>
            </a:r>
            <a:r>
              <a:rPr lang="en-US" sz="1800" dirty="0" err="1"/>
              <a:t>Datta</a:t>
            </a:r>
            <a:r>
              <a:rPr lang="en-US" sz="1800" baseline="30000" dirty="0" err="1"/>
              <a:t>a</a:t>
            </a:r>
            <a:r>
              <a:rPr lang="en-US" sz="1800" dirty="0"/>
              <a:t>, Troy </a:t>
            </a:r>
            <a:r>
              <a:rPr lang="en-US" sz="1800" dirty="0" err="1"/>
              <a:t>England</a:t>
            </a:r>
            <a:r>
              <a:rPr lang="en-US" sz="1800" baseline="30000" dirty="0" err="1"/>
              <a:t>b</a:t>
            </a:r>
            <a:r>
              <a:rPr lang="en-US" sz="1800" dirty="0"/>
              <a:t>, Henry J. </a:t>
            </a:r>
            <a:r>
              <a:rPr lang="en-US" sz="1800" dirty="0" err="1"/>
              <a:t>Frisch</a:t>
            </a:r>
            <a:r>
              <a:rPr lang="en-US" sz="1800" baseline="30000" dirty="0" err="1"/>
              <a:t>a</a:t>
            </a:r>
            <a:r>
              <a:rPr lang="en-US" sz="1800" dirty="0"/>
              <a:t>, Nathan </a:t>
            </a:r>
            <a:r>
              <a:rPr lang="en-US" sz="1800" dirty="0" err="1"/>
              <a:t>Gehl</a:t>
            </a:r>
            <a:r>
              <a:rPr lang="en-US" sz="1800" baseline="30000" dirty="0" err="1"/>
              <a:t>a</a:t>
            </a:r>
            <a:r>
              <a:rPr lang="en-US" sz="1800" dirty="0"/>
              <a:t>, Mary </a:t>
            </a:r>
            <a:r>
              <a:rPr lang="en-US" sz="1800" dirty="0" err="1"/>
              <a:t>Heintz</a:t>
            </a:r>
            <a:r>
              <a:rPr lang="en-US" sz="1800" baseline="30000" dirty="0" err="1"/>
              <a:t>a</a:t>
            </a:r>
            <a:r>
              <a:rPr lang="en-US" sz="1800" dirty="0"/>
              <a:t>, Sumin Kim</a:t>
            </a:r>
            <a:r>
              <a:rPr lang="en-US" sz="1800" baseline="30000" dirty="0"/>
              <a:t>a</a:t>
            </a:r>
            <a:r>
              <a:rPr lang="en-US" sz="1800" dirty="0"/>
              <a:t>, Arjun </a:t>
            </a:r>
            <a:r>
              <a:rPr lang="en-US" sz="1800" dirty="0" err="1"/>
              <a:t>Kulkarni</a:t>
            </a:r>
            <a:r>
              <a:rPr lang="en-US" sz="1800" baseline="30000" dirty="0" err="1"/>
              <a:t>a</a:t>
            </a:r>
            <a:r>
              <a:rPr lang="en-US" sz="1800" baseline="30000" dirty="0"/>
              <a:t> </a:t>
            </a:r>
            <a:r>
              <a:rPr lang="en-US" sz="1800" dirty="0"/>
              <a:t>, Ava </a:t>
            </a:r>
            <a:r>
              <a:rPr lang="en-US" sz="1800" dirty="0" err="1"/>
              <a:t>Lalich</a:t>
            </a:r>
            <a:r>
              <a:rPr lang="en-US" sz="1800" baseline="30000" dirty="0" err="1"/>
              <a:t>a</a:t>
            </a:r>
            <a:r>
              <a:rPr lang="en-US" sz="1800" dirty="0"/>
              <a:t> , Nathaniel J. </a:t>
            </a:r>
            <a:r>
              <a:rPr lang="en-US" sz="1800" dirty="0" err="1"/>
              <a:t>Pastika</a:t>
            </a:r>
            <a:r>
              <a:rPr lang="en-US" sz="1800" baseline="30000" dirty="0" err="1"/>
              <a:t>b</a:t>
            </a:r>
            <a:r>
              <a:rPr lang="en-US" sz="1800" dirty="0"/>
              <a:t>, </a:t>
            </a:r>
            <a:r>
              <a:rPr lang="en-US" sz="1800" dirty="0" err="1"/>
              <a:t>Jinseo</a:t>
            </a:r>
            <a:r>
              <a:rPr lang="en-US" sz="1800" dirty="0"/>
              <a:t> </a:t>
            </a:r>
            <a:r>
              <a:rPr lang="en-US" sz="1800" dirty="0" err="1"/>
              <a:t>Park</a:t>
            </a:r>
            <a:r>
              <a:rPr lang="en-US" sz="1800" baseline="30000" dirty="0" err="1"/>
              <a:t>d</a:t>
            </a:r>
            <a:r>
              <a:rPr lang="en-US" sz="1800" dirty="0"/>
              <a:t>, Hector D. Rico-</a:t>
            </a:r>
            <a:r>
              <a:rPr lang="en-US" sz="1800" dirty="0" err="1"/>
              <a:t>Aniles</a:t>
            </a:r>
            <a:r>
              <a:rPr lang="en-US" sz="1800" baseline="30000" dirty="0" err="1"/>
              <a:t>c</a:t>
            </a:r>
            <a:r>
              <a:rPr lang="en-US" sz="1800" dirty="0"/>
              <a:t>, Paul M. </a:t>
            </a:r>
            <a:r>
              <a:rPr lang="en-US" sz="1800" dirty="0" err="1"/>
              <a:t>Rubinov</a:t>
            </a:r>
            <a:r>
              <a:rPr lang="en-US" sz="1800" baseline="30000" dirty="0" err="1"/>
              <a:t>b</a:t>
            </a:r>
            <a:r>
              <a:rPr lang="en-US" sz="1800" dirty="0"/>
              <a:t>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51E71-1F3A-981A-9EAF-0BB11B7B8950}"/>
              </a:ext>
            </a:extLst>
          </p:cNvPr>
          <p:cNvSpPr txBox="1"/>
          <p:nvPr/>
        </p:nvSpPr>
        <p:spPr>
          <a:xfrm>
            <a:off x="5129246" y="5987017"/>
            <a:ext cx="193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March 31, </a:t>
            </a:r>
            <a:r>
              <a:rPr lang="en-US" dirty="0"/>
              <a:t>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3E053-75C6-3179-4EC4-7C090AE41E52}"/>
              </a:ext>
            </a:extLst>
          </p:cNvPr>
          <p:cNvSpPr txBox="1"/>
          <p:nvPr/>
        </p:nvSpPr>
        <p:spPr>
          <a:xfrm>
            <a:off x="1963748" y="4718693"/>
            <a:ext cx="8264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 err="1"/>
              <a:t>a</a:t>
            </a:r>
            <a:r>
              <a:rPr lang="en-US" sz="1400" dirty="0" err="1"/>
              <a:t>Enrico</a:t>
            </a:r>
            <a:r>
              <a:rPr lang="en-US" sz="1400" dirty="0"/>
              <a:t> Fermi Institute, the University of Chicago, 933 East 56th Street, 60637, Chicago, IL, USA </a:t>
            </a:r>
          </a:p>
          <a:p>
            <a:pPr algn="ctr"/>
            <a:r>
              <a:rPr lang="en-US" sz="1400" baseline="30000" dirty="0" err="1"/>
              <a:t>b</a:t>
            </a:r>
            <a:r>
              <a:rPr lang="en-US" sz="1400" dirty="0" err="1"/>
              <a:t>Fermi</a:t>
            </a:r>
            <a:r>
              <a:rPr lang="en-US" sz="1400" dirty="0"/>
              <a:t> National Accelerator Laboratory, 60510, Batavia, IL, USA </a:t>
            </a:r>
          </a:p>
          <a:p>
            <a:pPr algn="ctr"/>
            <a:r>
              <a:rPr lang="en-US" sz="1400" baseline="30000" dirty="0" err="1"/>
              <a:t>c</a:t>
            </a:r>
            <a:r>
              <a:rPr lang="en-US" sz="1400" dirty="0" err="1"/>
              <a:t>North</a:t>
            </a:r>
            <a:r>
              <a:rPr lang="en-US" sz="1400" dirty="0"/>
              <a:t> Central College, 30 N. Brainard Street, 60540, Naperville, IL, USA </a:t>
            </a:r>
          </a:p>
          <a:p>
            <a:pPr algn="ctr"/>
            <a:r>
              <a:rPr lang="en-US" sz="1400" baseline="30000" dirty="0" err="1"/>
              <a:t>d</a:t>
            </a:r>
            <a:r>
              <a:rPr lang="en-US" sz="1400" dirty="0" err="1"/>
              <a:t>Stanford</a:t>
            </a:r>
            <a:r>
              <a:rPr lang="en-US" sz="1400" dirty="0"/>
              <a:t> University, 450 Jane Stanford Way, 94305, Stanford, CA, USA</a:t>
            </a:r>
          </a:p>
        </p:txBody>
      </p:sp>
      <p:pic>
        <p:nvPicPr>
          <p:cNvPr id="1026" name="Picture 2" descr="UChicago-logo">
            <a:extLst>
              <a:ext uri="{FF2B5EF4-FFF2-40B4-BE49-F238E27FC236}">
                <a16:creationId xmlns:a16="http://schemas.microsoft.com/office/drawing/2014/main" id="{BD821BA4-9FE1-E1C5-E077-32B2B6B6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1" y="44341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rmi National Accelerator Laboratory | Batavia IL">
            <a:extLst>
              <a:ext uri="{FF2B5EF4-FFF2-40B4-BE49-F238E27FC236}">
                <a16:creationId xmlns:a16="http://schemas.microsoft.com/office/drawing/2014/main" id="{00F9B294-DCB4-F915-002A-B913917A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619" y="4472242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A64DED-4E3D-FD0E-36FA-2C5E3A6FC026}"/>
              </a:ext>
            </a:extLst>
          </p:cNvPr>
          <p:cNvCxnSpPr/>
          <p:nvPr/>
        </p:nvCxnSpPr>
        <p:spPr>
          <a:xfrm>
            <a:off x="227048" y="2360644"/>
            <a:ext cx="44507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30B325-B5FE-4BE6-B0C2-61095E12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284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Time-of-flight Particle Identification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05F00A-F752-CD7C-7F6D-14656BBC2F9A}"/>
              </a:ext>
            </a:extLst>
          </p:cNvPr>
          <p:cNvSpPr/>
          <p:nvPr/>
        </p:nvSpPr>
        <p:spPr>
          <a:xfrm rot="16200000">
            <a:off x="241050" y="2048071"/>
            <a:ext cx="2295330" cy="6997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LAPPD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2718F-48D7-7704-B7B3-21FFF2204040}"/>
              </a:ext>
            </a:extLst>
          </p:cNvPr>
          <p:cNvSpPr/>
          <p:nvPr/>
        </p:nvSpPr>
        <p:spPr>
          <a:xfrm rot="16200000">
            <a:off x="2530161" y="2048069"/>
            <a:ext cx="2295330" cy="6997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LAPPD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E81A3E45-3D0F-6AEA-AC1F-685894780458}"/>
              </a:ext>
            </a:extLst>
          </p:cNvPr>
          <p:cNvCxnSpPr>
            <a:stCxn id="4" idx="1"/>
          </p:cNvCxnSpPr>
          <p:nvPr/>
        </p:nvCxnSpPr>
        <p:spPr>
          <a:xfrm rot="16200000" flipH="1">
            <a:off x="1279078" y="3655271"/>
            <a:ext cx="895738" cy="67646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D80A613-2820-1A77-0EB6-A41B24C880F5}"/>
              </a:ext>
            </a:extLst>
          </p:cNvPr>
          <p:cNvCxnSpPr>
            <a:cxnSpLocks/>
          </p:cNvCxnSpPr>
          <p:nvPr/>
        </p:nvCxnSpPr>
        <p:spPr>
          <a:xfrm rot="5400000">
            <a:off x="2799187" y="3586063"/>
            <a:ext cx="895740" cy="81487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F87A787-BC4A-ABF1-0DA8-C7243BDDC6C0}"/>
              </a:ext>
            </a:extLst>
          </p:cNvPr>
          <p:cNvSpPr/>
          <p:nvPr/>
        </p:nvSpPr>
        <p:spPr>
          <a:xfrm>
            <a:off x="1738612" y="4441371"/>
            <a:ext cx="1589317" cy="6718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Readout Electronics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B593E1-669F-A34C-47D3-BC7C8C6E5931}"/>
              </a:ext>
            </a:extLst>
          </p:cNvPr>
          <p:cNvCxnSpPr>
            <a:cxnSpLocks/>
          </p:cNvCxnSpPr>
          <p:nvPr/>
        </p:nvCxnSpPr>
        <p:spPr>
          <a:xfrm>
            <a:off x="2525891" y="5113174"/>
            <a:ext cx="0" cy="374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5074A9E-AC20-8A4E-708E-D3E13A86D032}"/>
              </a:ext>
            </a:extLst>
          </p:cNvPr>
          <p:cNvSpPr/>
          <p:nvPr/>
        </p:nvSpPr>
        <p:spPr>
          <a:xfrm>
            <a:off x="1738612" y="5487370"/>
            <a:ext cx="1589313" cy="6718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Software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86A406-E051-1B29-9A49-31EDC307E8C5}"/>
                  </a:ext>
                </a:extLst>
              </p:cNvPr>
              <p:cNvSpPr txBox="1"/>
              <p:nvPr/>
            </p:nvSpPr>
            <p:spPr>
              <a:xfrm flipH="1">
                <a:off x="4993199" y="3189823"/>
                <a:ext cx="70446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Using the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we can solve for the particle’s mass: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86A406-E051-1B29-9A49-31EDC307E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93199" y="3189823"/>
                <a:ext cx="7044612" cy="276999"/>
              </a:xfrm>
              <a:prstGeom prst="rect">
                <a:avLst/>
              </a:prstGeom>
              <a:blipFill>
                <a:blip r:embed="rId3"/>
                <a:stretch>
                  <a:fillRect l="-1990" t="-26087" r="-606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73EDF-6146-8286-3AA6-2CE0321466C4}"/>
                  </a:ext>
                </a:extLst>
              </p:cNvPr>
              <p:cNvSpPr txBox="1"/>
              <p:nvPr/>
            </p:nvSpPr>
            <p:spPr>
              <a:xfrm>
                <a:off x="6087991" y="1757958"/>
                <a:ext cx="764440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A73EDF-6146-8286-3AA6-2CE032146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991" y="1757958"/>
                <a:ext cx="764440" cy="572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B085C5-27FE-DF91-588E-920A62FA9343}"/>
              </a:ext>
            </a:extLst>
          </p:cNvPr>
          <p:cNvCxnSpPr>
            <a:cxnSpLocks/>
          </p:cNvCxnSpPr>
          <p:nvPr/>
        </p:nvCxnSpPr>
        <p:spPr>
          <a:xfrm>
            <a:off x="1038818" y="3778509"/>
            <a:ext cx="22891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9435B1D-98BF-E552-AFCD-6B486B2E6D8B}"/>
              </a:ext>
            </a:extLst>
          </p:cNvPr>
          <p:cNvCxnSpPr/>
          <p:nvPr/>
        </p:nvCxnSpPr>
        <p:spPr>
          <a:xfrm>
            <a:off x="3327925" y="3695700"/>
            <a:ext cx="0" cy="142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963097-180A-4701-E9A2-1BBF85550FF8}"/>
              </a:ext>
            </a:extLst>
          </p:cNvPr>
          <p:cNvCxnSpPr/>
          <p:nvPr/>
        </p:nvCxnSpPr>
        <p:spPr>
          <a:xfrm>
            <a:off x="1038818" y="3709987"/>
            <a:ext cx="0" cy="142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71EE76-24E5-4F3F-0928-5227A1FBBD10}"/>
                  </a:ext>
                </a:extLst>
              </p:cNvPr>
              <p:cNvSpPr txBox="1"/>
              <p:nvPr/>
            </p:nvSpPr>
            <p:spPr>
              <a:xfrm>
                <a:off x="2243626" y="3439503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71EE76-24E5-4F3F-0928-5227A1FBB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626" y="3439503"/>
                <a:ext cx="3429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E1EC2D4-4D5C-4553-A795-F8B87005B5BD}"/>
              </a:ext>
            </a:extLst>
          </p:cNvPr>
          <p:cNvSpPr txBox="1"/>
          <p:nvPr/>
        </p:nvSpPr>
        <p:spPr>
          <a:xfrm>
            <a:off x="4027723" y="1943100"/>
            <a:ext cx="156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DB02224-5B5F-52FB-4805-3DF7BEB6DC76}"/>
                  </a:ext>
                </a:extLst>
              </p:cNvPr>
              <p:cNvSpPr txBox="1"/>
              <p:nvPr/>
            </p:nvSpPr>
            <p:spPr>
              <a:xfrm>
                <a:off x="4897949" y="1218759"/>
                <a:ext cx="7350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Given a relativistic particle with relativistic velocity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the time of flight is: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DB02224-5B5F-52FB-4805-3DF7BEB6D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949" y="1218759"/>
                <a:ext cx="7350730" cy="369332"/>
              </a:xfrm>
              <a:prstGeom prst="rect">
                <a:avLst/>
              </a:prstGeom>
              <a:blipFill>
                <a:blip r:embed="rId6"/>
                <a:stretch>
                  <a:fillRect l="-663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27A235F-E85E-4DF0-A5DF-C543E34A69AF}"/>
                  </a:ext>
                </a:extLst>
              </p:cNvPr>
              <p:cNvSpPr txBox="1"/>
              <p:nvPr/>
            </p:nvSpPr>
            <p:spPr>
              <a:xfrm>
                <a:off x="6007947" y="2276159"/>
                <a:ext cx="2847301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27A235F-E85E-4DF0-A5DF-C543E34A6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47" y="2276159"/>
                <a:ext cx="2847301" cy="656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930A43-337F-8522-0193-691BFE56B104}"/>
                  </a:ext>
                </a:extLst>
              </p:cNvPr>
              <p:cNvSpPr txBox="1"/>
              <p:nvPr/>
            </p:nvSpPr>
            <p:spPr>
              <a:xfrm>
                <a:off x="6007947" y="3768559"/>
                <a:ext cx="184832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930A43-337F-8522-0193-691BFE56B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47" y="3768559"/>
                <a:ext cx="1848326" cy="818366"/>
              </a:xfrm>
              <a:prstGeom prst="rect">
                <a:avLst/>
              </a:prstGeom>
              <a:blipFill>
                <a:blip r:embed="rId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A5F549DC-D5A3-31CA-C63D-C839156403F3}"/>
              </a:ext>
            </a:extLst>
          </p:cNvPr>
          <p:cNvSpPr txBox="1"/>
          <p:nvPr/>
        </p:nvSpPr>
        <p:spPr>
          <a:xfrm>
            <a:off x="4897949" y="4867967"/>
            <a:ext cx="7044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By reconstructing the mass with time-of-flight, we can identify the particle.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02DD2-D500-9BE0-8664-9217675A1622}"/>
              </a:ext>
            </a:extLst>
          </p:cNvPr>
          <p:cNvSpPr txBox="1"/>
          <p:nvPr/>
        </p:nvSpPr>
        <p:spPr>
          <a:xfrm>
            <a:off x="10235829" y="1736477"/>
            <a:ext cx="201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*in units of ns and feet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6738C4-3824-FD99-EC86-44D37748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883B-C040-4C2B-B427-B2FAF2BE55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EF49-1970-00DD-D19A-905EB846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6" y="0"/>
            <a:ext cx="10515600" cy="1325563"/>
          </a:xfrm>
        </p:spPr>
        <p:txBody>
          <a:bodyPr/>
          <a:lstStyle/>
          <a:p>
            <a:r>
              <a:rPr lang="en-US" dirty="0"/>
              <a:t>The picosecond regime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6CCE7-6CCC-BE0D-CB64-A2C1A2F4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9725"/>
            <a:ext cx="7258970" cy="4351338"/>
          </a:xfrm>
        </p:spPr>
        <p:txBody>
          <a:bodyPr/>
          <a:lstStyle/>
          <a:p>
            <a:r>
              <a:rPr lang="en-US" dirty="0"/>
              <a:t>Picosecond timing enables the search for new physics at colliders: Electron Ion Collider (EIC), LHCb and more.</a:t>
            </a:r>
          </a:p>
          <a:p>
            <a:r>
              <a:rPr lang="en-US" dirty="0"/>
              <a:t>Test beams enable the calibration and development of other novel detector technologies</a:t>
            </a:r>
          </a:p>
          <a:p>
            <a:r>
              <a:rPr lang="en-US" dirty="0"/>
              <a:t>Better timing resolutions allow for better image resolution for Positron Emission Tomography: </a:t>
            </a:r>
            <a:r>
              <a:rPr lang="en-US" dirty="0">
                <a:solidFill>
                  <a:srgbClr val="FF0000"/>
                </a:solidFill>
              </a:rPr>
              <a:t>&lt;10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r>
              <a:rPr lang="en-US" dirty="0">
                <a:solidFill>
                  <a:srgbClr val="FF0000"/>
                </a:solidFill>
              </a:rPr>
              <a:t> is a long-standing goal of the industry.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F29E9-0D57-D997-4FB7-DF3169D49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31" y="0"/>
            <a:ext cx="4682501" cy="2972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68624-3575-02EE-5F64-ED6BE5CB93AC}"/>
              </a:ext>
            </a:extLst>
          </p:cNvPr>
          <p:cNvSpPr txBox="1"/>
          <p:nvPr/>
        </p:nvSpPr>
        <p:spPr>
          <a:xfrm>
            <a:off x="7128774" y="2976658"/>
            <a:ext cx="5063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Contours of detector timing resolution needed to distinguish 68.27% of </a:t>
            </a:r>
            <a:r>
              <a:rPr lang="en-US" dirty="0" err="1"/>
              <a:t>pions</a:t>
            </a:r>
            <a:r>
              <a:rPr lang="en-US" dirty="0"/>
              <a:t> and kaons as a function of momentum and path-length.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013B8-763F-CB33-A9C3-2A5EF88F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780" y="3899988"/>
            <a:ext cx="3126533" cy="22900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CAC781-A349-8B3B-28F1-41A2005E7EEF}"/>
              </a:ext>
            </a:extLst>
          </p:cNvPr>
          <p:cNvSpPr txBox="1"/>
          <p:nvPr/>
        </p:nvSpPr>
        <p:spPr>
          <a:xfrm>
            <a:off x="7901946" y="6190011"/>
            <a:ext cx="6174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XCAT Brain phantom at 1/100</a:t>
            </a:r>
            <a:r>
              <a:rPr lang="en-US" baseline="30000" dirty="0"/>
              <a:t>th</a:t>
            </a:r>
            <a:r>
              <a:rPr lang="en-US" dirty="0"/>
              <a:t> dose </a:t>
            </a:r>
          </a:p>
        </p:txBody>
      </p:sp>
    </p:spTree>
    <p:extLst>
      <p:ext uri="{BB962C8B-B14F-4D97-AF65-F5344CB8AC3E}">
        <p14:creationId xmlns:p14="http://schemas.microsoft.com/office/powerpoint/2010/main" val="73436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10A3-C3F6-7E20-2F4A-2BDDF8CA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" y="-170986"/>
            <a:ext cx="1183302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PSEC5/6 – An Application Specific  Integrated Circuit (ASIC)</a:t>
            </a:r>
          </a:p>
        </p:txBody>
      </p:sp>
      <p:pic>
        <p:nvPicPr>
          <p:cNvPr id="4" name="Content Placeholder 4" descr="A green rectangular object with red squares&#10;&#10;Description automatically generated">
            <a:extLst>
              <a:ext uri="{FF2B5EF4-FFF2-40B4-BE49-F238E27FC236}">
                <a16:creationId xmlns:a16="http://schemas.microsoft.com/office/drawing/2014/main" id="{9D75AD29-ADC7-4C6D-DC7C-6B3182991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480" y="896278"/>
            <a:ext cx="2254669" cy="5207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D81FD-F932-4668-A5BB-70FF30CAA0CB}"/>
              </a:ext>
            </a:extLst>
          </p:cNvPr>
          <p:cNvSpPr txBox="1"/>
          <p:nvPr/>
        </p:nvSpPr>
        <p:spPr>
          <a:xfrm>
            <a:off x="655846" y="1154577"/>
            <a:ext cx="4710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Timing detectors have demonstrated resolutions as low as 5 picoseconds. </a:t>
            </a:r>
          </a:p>
          <a:p>
            <a:endParaRPr lang="en-US" dirty="0"/>
          </a:p>
          <a:p>
            <a:r>
              <a:rPr lang="en-US" dirty="0"/>
              <a:t>More detectors in series = better resolution</a:t>
            </a:r>
          </a:p>
          <a:p>
            <a:endParaRPr lang="en-US" dirty="0"/>
          </a:p>
          <a:p>
            <a:r>
              <a:rPr lang="en-US" dirty="0"/>
              <a:t>However, the timing uncertainty from the electronics would remain.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E9D0F20-BC07-D23C-C58F-CF4F142001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2585647"/>
                  </p:ext>
                </p:extLst>
              </p:nvPr>
            </p:nvGraphicFramePr>
            <p:xfrm>
              <a:off x="655846" y="3324480"/>
              <a:ext cx="522181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10909">
                      <a:extLst>
                        <a:ext uri="{9D8B030D-6E8A-4147-A177-3AD203B41FA5}">
                          <a16:colId xmlns:a16="http://schemas.microsoft.com/office/drawing/2014/main" val="49007204"/>
                        </a:ext>
                      </a:extLst>
                    </a:gridCol>
                    <a:gridCol w="2610909">
                      <a:extLst>
                        <a:ext uri="{9D8B030D-6E8A-4147-A177-3AD203B41FA5}">
                          <a16:colId xmlns:a16="http://schemas.microsoft.com/office/drawing/2014/main" val="9187396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detectors 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/>
                            <a:t>Timing resolution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TOF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207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5832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621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410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2003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09627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E9D0F20-BC07-D23C-C58F-CF4F142001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2585647"/>
                  </p:ext>
                </p:extLst>
              </p:nvPr>
            </p:nvGraphicFramePr>
            <p:xfrm>
              <a:off x="655846" y="3324480"/>
              <a:ext cx="522181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10909">
                      <a:extLst>
                        <a:ext uri="{9D8B030D-6E8A-4147-A177-3AD203B41FA5}">
                          <a16:colId xmlns:a16="http://schemas.microsoft.com/office/drawing/2014/main" val="49007204"/>
                        </a:ext>
                      </a:extLst>
                    </a:gridCol>
                    <a:gridCol w="2610909">
                      <a:extLst>
                        <a:ext uri="{9D8B030D-6E8A-4147-A177-3AD203B41FA5}">
                          <a16:colId xmlns:a16="http://schemas.microsoft.com/office/drawing/2014/main" val="9187396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of detectors 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33" t="-6557" r="-466" b="-5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207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5832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621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6410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2003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09627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F12C1E9-4F32-9F29-8B9D-C52590C66C2D}"/>
              </a:ext>
            </a:extLst>
          </p:cNvPr>
          <p:cNvSpPr txBox="1"/>
          <p:nvPr/>
        </p:nvSpPr>
        <p:spPr>
          <a:xfrm>
            <a:off x="434851" y="5845853"/>
            <a:ext cx="879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electronics gets to ~15 picoseconds. </a:t>
            </a:r>
            <a:r>
              <a:rPr lang="en-US" b="1" dirty="0">
                <a:solidFill>
                  <a:srgbClr val="FF0000"/>
                </a:solidFill>
              </a:rPr>
              <a:t>We aim to achieve a resolution of ~1 ps.</a:t>
            </a:r>
            <a:endParaRPr lang="en-US" b="1" dirty="0"/>
          </a:p>
        </p:txBody>
      </p:sp>
      <p:pic>
        <p:nvPicPr>
          <p:cNvPr id="9" name="그림 9">
            <a:extLst>
              <a:ext uri="{FF2B5EF4-FFF2-40B4-BE49-F238E27FC236}">
                <a16:creationId xmlns:a16="http://schemas.microsoft.com/office/drawing/2014/main" id="{42FA31E2-D09A-F10D-62A8-322C63842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024" y="834587"/>
            <a:ext cx="3968532" cy="2351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ED1E83-FEDF-8C42-7C16-E194F988CDBC}"/>
              </a:ext>
            </a:extLst>
          </p:cNvPr>
          <p:cNvSpPr txBox="1"/>
          <p:nvPr/>
        </p:nvSpPr>
        <p:spPr>
          <a:xfrm>
            <a:off x="9935201" y="6215185"/>
            <a:ext cx="138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PSEC5 ASIC</a:t>
            </a:r>
          </a:p>
        </p:txBody>
      </p:sp>
    </p:spTree>
    <p:extLst>
      <p:ext uri="{BB962C8B-B14F-4D97-AF65-F5344CB8AC3E}">
        <p14:creationId xmlns:p14="http://schemas.microsoft.com/office/powerpoint/2010/main" val="333050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0159-2BF6-89EF-B630-ECA81DBE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07"/>
            <a:ext cx="10515600" cy="6230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PSEC6 Specifications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790E98-84DC-BD74-0F85-ACFF9FA46CEA}"/>
              </a:ext>
            </a:extLst>
          </p:cNvPr>
          <p:cNvGraphicFramePr>
            <a:graphicFrameLocks noGrp="1"/>
          </p:cNvGraphicFramePr>
          <p:nvPr/>
        </p:nvGraphicFramePr>
        <p:xfrm>
          <a:off x="6575304" y="802719"/>
          <a:ext cx="5138794" cy="5094998"/>
        </p:xfrm>
        <a:graphic>
          <a:graphicData uri="http://schemas.openxmlformats.org/drawingml/2006/table">
            <a:tbl>
              <a:tblPr firstRow="1" bandRow="1"/>
              <a:tblGrid>
                <a:gridCol w="2732246">
                  <a:extLst>
                    <a:ext uri="{9D8B030D-6E8A-4147-A177-3AD203B41FA5}">
                      <a16:colId xmlns:a16="http://schemas.microsoft.com/office/drawing/2014/main" val="2286207811"/>
                    </a:ext>
                  </a:extLst>
                </a:gridCol>
                <a:gridCol w="2406548">
                  <a:extLst>
                    <a:ext uri="{9D8B030D-6E8A-4147-A177-3AD203B41FA5}">
                      <a16:colId xmlns:a16="http://schemas.microsoft.com/office/drawing/2014/main" val="3645786510"/>
                    </a:ext>
                  </a:extLst>
                </a:gridCol>
              </a:tblGrid>
              <a:tr h="426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Process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65nm TSMC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983782"/>
                  </a:ext>
                </a:extLst>
              </a:tr>
              <a:tr h="490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Signal </a:t>
                      </a:r>
                      <a:r>
                        <a:rPr lang="en-US"/>
                        <a:t>to Noise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1000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024362"/>
                  </a:ext>
                </a:extLst>
              </a:tr>
              <a:tr h="490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b="1" dirty="0"/>
                        <a:t>Sampling Rate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b="1" dirty="0"/>
                        <a:t>40GSa/s (5GSa/s)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783064"/>
                  </a:ext>
                </a:extLst>
              </a:tr>
              <a:tr h="490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Fast Buffer Length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6.4ns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943366"/>
                  </a:ext>
                </a:extLst>
              </a:tr>
              <a:tr h="490422">
                <a:tc>
                  <a:txBody>
                    <a:bodyPr/>
                    <a:lstStyle/>
                    <a:p>
                      <a:r>
                        <a:rPr lang="en-US" dirty="0"/>
                        <a:t>Slow Buffer Length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204.8ns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026011"/>
                  </a:ext>
                </a:extLst>
              </a:tr>
              <a:tr h="490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Analog Bandwidth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4.9 GHz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218519"/>
                  </a:ext>
                </a:extLst>
              </a:tr>
              <a:tr h="490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Channels/Chip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05133"/>
                  </a:ext>
                </a:extLst>
              </a:tr>
              <a:tr h="490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Area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altLang="ko-KR" sz="1800" dirty="0"/>
                        <a:t>2.6 mm</a:t>
                      </a:r>
                      <a:r>
                        <a:rPr lang="en-US" altLang="ko-KR" sz="1800" baseline="30000" dirty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94855"/>
                  </a:ext>
                </a:extLst>
              </a:tr>
              <a:tr h="490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Max. Readout Rate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40KHz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454523"/>
                  </a:ext>
                </a:extLst>
              </a:tr>
              <a:tr h="745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/>
                        <a:t>Institutions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r>
                        <a:rPr lang="en-US" dirty="0" err="1"/>
                        <a:t>UChicago</a:t>
                      </a:r>
                      <a:r>
                        <a:rPr lang="en-US" dirty="0"/>
                        <a:t> &amp;</a:t>
                      </a:r>
                    </a:p>
                    <a:p>
                      <a:r>
                        <a:rPr lang="en-US" dirty="0" err="1"/>
                        <a:t>Fermilab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708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71CDCB-2D4B-0D95-A373-C9B8CB1BD13B}"/>
              </a:ext>
            </a:extLst>
          </p:cNvPr>
          <p:cNvSpPr txBox="1"/>
          <p:nvPr/>
        </p:nvSpPr>
        <p:spPr>
          <a:xfrm>
            <a:off x="777124" y="1724099"/>
            <a:ext cx="53188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Switched Capacitor Array (SCA) based waveform-sampling 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Designed in TSMC 65nm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Requires stable 5.12 GHz sampling clock </a:t>
            </a:r>
            <a:r>
              <a:rPr lang="en-US" sz="2800" dirty="0">
                <a:sym typeface="Wingdings" panose="05000000000000000000" pitchFamily="2" charset="2"/>
              </a:rPr>
              <a:t> PLL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81E00-124A-BACA-B807-17B16BD3DD56}"/>
              </a:ext>
            </a:extLst>
          </p:cNvPr>
          <p:cNvSpPr txBox="1"/>
          <p:nvPr/>
        </p:nvSpPr>
        <p:spPr>
          <a:xfrm>
            <a:off x="1859047" y="6063962"/>
            <a:ext cx="847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First 10 GHz PLL in 65 nm for HEP experiment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C72D4-5448-C6DE-5478-58D529E0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883B-C040-4C2B-B427-B2FAF2BE55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3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B010-9E22-81D7-5F86-46BD0414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159"/>
            <a:ext cx="12434264" cy="1325563"/>
          </a:xfrm>
        </p:spPr>
        <p:txBody>
          <a:bodyPr/>
          <a:lstStyle/>
          <a:p>
            <a:r>
              <a:rPr lang="en-US" dirty="0"/>
              <a:t>10.24 GHz Phase Locked Loop (PLL) in 65nm CMOS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9E58E-09DE-088D-9AB8-B6C01FCF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97" y="969401"/>
            <a:ext cx="4893678" cy="5218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DFED2-F895-C89D-EC55-2F41CC06C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199" y="1069403"/>
            <a:ext cx="6476835" cy="3886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600D7-BAF0-361C-8E98-0F32D7E59AE3}"/>
              </a:ext>
            </a:extLst>
          </p:cNvPr>
          <p:cNvSpPr txBox="1"/>
          <p:nvPr/>
        </p:nvSpPr>
        <p:spPr>
          <a:xfrm>
            <a:off x="239199" y="4955504"/>
            <a:ext cx="657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65nm CMOS is one of the most commonly used processes in High Energy physics. </a:t>
            </a:r>
          </a:p>
          <a:p>
            <a:r>
              <a:rPr lang="en-US" sz="2400" dirty="0"/>
              <a:t>A PLL in 65nm CMOS has not been achieved in the High Energy Physics community. </a:t>
            </a:r>
          </a:p>
        </p:txBody>
      </p:sp>
    </p:spTree>
    <p:extLst>
      <p:ext uri="{BB962C8B-B14F-4D97-AF65-F5344CB8AC3E}">
        <p14:creationId xmlns:p14="http://schemas.microsoft.com/office/powerpoint/2010/main" val="167480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/>
          </p:nvPr>
        </p:nvSpPr>
        <p:spPr>
          <a:xfrm>
            <a:off x="415667" y="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b="1"/>
              <a:t>Design of a Modular Test/Readout System</a:t>
            </a:r>
            <a:endParaRPr b="1"/>
          </a:p>
        </p:txBody>
      </p:sp>
      <p:sp>
        <p:nvSpPr>
          <p:cNvPr id="242" name="Google Shape;242;p28"/>
          <p:cNvSpPr txBox="1"/>
          <p:nvPr/>
        </p:nvSpPr>
        <p:spPr>
          <a:xfrm>
            <a:off x="-66029" y="1011725"/>
            <a:ext cx="4935200" cy="4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57189">
              <a:buClr>
                <a:srgbClr val="242424"/>
              </a:buClr>
              <a:buSzPts val="1800"/>
              <a:buChar char="●"/>
            </a:pPr>
            <a:r>
              <a:rPr lang="en" sz="2400" dirty="0">
                <a:solidFill>
                  <a:srgbClr val="242424"/>
                </a:solidFill>
              </a:rPr>
              <a:t>FPGA based readout system</a:t>
            </a:r>
            <a:endParaRPr sz="2400" dirty="0">
              <a:solidFill>
                <a:srgbClr val="242424"/>
              </a:solidFill>
            </a:endParaRPr>
          </a:p>
          <a:p>
            <a:endParaRPr sz="2400" dirty="0">
              <a:solidFill>
                <a:srgbClr val="242424"/>
              </a:solidFill>
            </a:endParaRPr>
          </a:p>
          <a:p>
            <a:pPr marL="609585" indent="-457189">
              <a:buClr>
                <a:srgbClr val="242424"/>
              </a:buClr>
              <a:buSzPts val="1800"/>
              <a:buChar char="●"/>
            </a:pPr>
            <a:r>
              <a:rPr lang="en" sz="2400" dirty="0">
                <a:solidFill>
                  <a:srgbClr val="242424"/>
                </a:solidFill>
              </a:rPr>
              <a:t>Uses AMD’s Kria K26 - Custom Zynq™ UltraScale+™ MPSoC</a:t>
            </a:r>
            <a:endParaRPr sz="2400" dirty="0">
              <a:solidFill>
                <a:srgbClr val="242424"/>
              </a:solidFill>
            </a:endParaRPr>
          </a:p>
          <a:p>
            <a:endParaRPr sz="2400" dirty="0">
              <a:solidFill>
                <a:srgbClr val="242424"/>
              </a:solidFill>
            </a:endParaRPr>
          </a:p>
          <a:p>
            <a:pPr marL="609585" indent="-457189">
              <a:buClr>
                <a:srgbClr val="242424"/>
              </a:buClr>
              <a:buSzPts val="1800"/>
              <a:buChar char="●"/>
            </a:pPr>
            <a:r>
              <a:rPr lang="en" sz="2400" dirty="0">
                <a:solidFill>
                  <a:srgbClr val="242424"/>
                </a:solidFill>
              </a:rPr>
              <a:t>Customizable DUT board design</a:t>
            </a:r>
            <a:endParaRPr sz="2400" dirty="0">
              <a:solidFill>
                <a:srgbClr val="242424"/>
              </a:solidFill>
            </a:endParaRPr>
          </a:p>
          <a:p>
            <a:endParaRPr sz="2400" dirty="0">
              <a:solidFill>
                <a:srgbClr val="242424"/>
              </a:solidFill>
            </a:endParaRPr>
          </a:p>
          <a:p>
            <a:pPr marL="609585" indent="-457189">
              <a:buClr>
                <a:srgbClr val="242424"/>
              </a:buClr>
              <a:buSzPts val="1800"/>
              <a:buChar char="●"/>
            </a:pPr>
            <a:r>
              <a:rPr lang="en" sz="2400" dirty="0">
                <a:solidFill>
                  <a:srgbClr val="242424"/>
                </a:solidFill>
              </a:rPr>
              <a:t>8 Channel 65MSPS ADC readout to FPGA</a:t>
            </a:r>
            <a:endParaRPr sz="2400" dirty="0">
              <a:solidFill>
                <a:srgbClr val="242424"/>
              </a:solidFill>
            </a:endParaRPr>
          </a:p>
        </p:txBody>
      </p:sp>
      <p:pic>
        <p:nvPicPr>
          <p:cNvPr id="243" name="Google Shape;2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644" y="1059565"/>
            <a:ext cx="7404757" cy="492652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8"/>
          <p:cNvSpPr/>
          <p:nvPr/>
        </p:nvSpPr>
        <p:spPr>
          <a:xfrm>
            <a:off x="9746201" y="1879911"/>
            <a:ext cx="2317200" cy="3248400"/>
          </a:xfrm>
          <a:prstGeom prst="rect">
            <a:avLst/>
          </a:prstGeom>
          <a:noFill/>
          <a:ln w="39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6633" tIns="126633" rIns="126633" bIns="126633" anchor="ctr" anchorCtr="0">
            <a:noAutofit/>
          </a:bodyPr>
          <a:lstStyle/>
          <a:p>
            <a:pPr algn="ctr"/>
            <a:endParaRPr sz="1939"/>
          </a:p>
        </p:txBody>
      </p:sp>
      <p:sp>
        <p:nvSpPr>
          <p:cNvPr id="245" name="Google Shape;245;p28"/>
          <p:cNvSpPr/>
          <p:nvPr/>
        </p:nvSpPr>
        <p:spPr>
          <a:xfrm>
            <a:off x="5675921" y="1879911"/>
            <a:ext cx="2176800" cy="3248400"/>
          </a:xfrm>
          <a:prstGeom prst="rect">
            <a:avLst/>
          </a:prstGeom>
          <a:noFill/>
          <a:ln w="39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6633" tIns="126633" rIns="126633" bIns="126633" anchor="ctr" anchorCtr="0">
            <a:noAutofit/>
          </a:bodyPr>
          <a:lstStyle/>
          <a:p>
            <a:pPr algn="ctr"/>
            <a:endParaRPr sz="1939"/>
          </a:p>
        </p:txBody>
      </p:sp>
      <p:cxnSp>
        <p:nvCxnSpPr>
          <p:cNvPr id="246" name="Google Shape;246;p28"/>
          <p:cNvCxnSpPr/>
          <p:nvPr/>
        </p:nvCxnSpPr>
        <p:spPr>
          <a:xfrm flipH="1">
            <a:off x="4147700" y="4276200"/>
            <a:ext cx="2138000" cy="1848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7" name="Google Shape;247;p28"/>
          <p:cNvSpPr txBox="1"/>
          <p:nvPr/>
        </p:nvSpPr>
        <p:spPr>
          <a:xfrm>
            <a:off x="2489394" y="6069367"/>
            <a:ext cx="284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chemeClr val="dk2"/>
                </a:solidFill>
              </a:rPr>
              <a:t>Kria K26 SOM</a:t>
            </a:r>
            <a:endParaRPr sz="2400" dirty="0">
              <a:solidFill>
                <a:schemeClr val="dk2"/>
              </a:solidFill>
            </a:endParaRPr>
          </a:p>
        </p:txBody>
      </p:sp>
      <p:cxnSp>
        <p:nvCxnSpPr>
          <p:cNvPr id="248" name="Google Shape;248;p28"/>
          <p:cNvCxnSpPr/>
          <p:nvPr/>
        </p:nvCxnSpPr>
        <p:spPr>
          <a:xfrm flipH="1">
            <a:off x="8889867" y="4141800"/>
            <a:ext cx="2036000" cy="230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9" name="Google Shape;249;p28"/>
          <p:cNvSpPr txBox="1"/>
          <p:nvPr/>
        </p:nvSpPr>
        <p:spPr>
          <a:xfrm>
            <a:off x="7276367" y="6324967"/>
            <a:ext cx="284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chemeClr val="dk2"/>
                </a:solidFill>
              </a:rPr>
              <a:t>DUT Board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7768-6366-C59B-5417-71B7650D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07592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/>
              <a:t>Low Dose TOF PET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E370B-04F2-1FD6-9809-2CB549E5E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19" y="777240"/>
            <a:ext cx="4022019" cy="2950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86B338-D975-DFCE-3D43-BDE0A938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0" y="3727275"/>
            <a:ext cx="5575598" cy="29584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1788B3-6795-2C8B-6831-4F49BDC18086}"/>
              </a:ext>
            </a:extLst>
          </p:cNvPr>
          <p:cNvSpPr txBox="1"/>
          <p:nvPr/>
        </p:nvSpPr>
        <p:spPr>
          <a:xfrm>
            <a:off x="5803900" y="6285647"/>
            <a:ext cx="660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is factor of &gt; 1000 reduction in radiation dose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8BCE345-D7E0-16AF-5D47-19C764065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35635"/>
              </p:ext>
            </p:extLst>
          </p:nvPr>
        </p:nvGraphicFramePr>
        <p:xfrm>
          <a:off x="6887519" y="777240"/>
          <a:ext cx="4436762" cy="530352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62500">
                  <a:extLst>
                    <a:ext uri="{9D8B030D-6E8A-4147-A177-3AD203B41FA5}">
                      <a16:colId xmlns:a16="http://schemas.microsoft.com/office/drawing/2014/main" val="1430704433"/>
                    </a:ext>
                  </a:extLst>
                </a:gridCol>
                <a:gridCol w="2274262">
                  <a:extLst>
                    <a:ext uri="{9D8B030D-6E8A-4147-A177-3AD203B41FA5}">
                      <a16:colId xmlns:a16="http://schemas.microsoft.com/office/drawing/2014/main" val="26196884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Parameter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25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Time Resolution (</a:t>
                      </a:r>
                      <a:r>
                        <a:rPr lang="el-GR" dirty="0"/>
                        <a:t>σ</a:t>
                      </a:r>
                      <a:r>
                        <a:rPr lang="en-US" dirty="0"/>
                        <a:t>ₜ)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0.1 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9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Axial Resolution (</a:t>
                      </a:r>
                      <a:r>
                        <a:rPr lang="el-GR" dirty="0"/>
                        <a:t>σ_</a:t>
                      </a:r>
                      <a:r>
                        <a:rPr lang="en-US" dirty="0"/>
                        <a:t>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0.3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737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Tangential Resolution (</a:t>
                      </a:r>
                      <a:r>
                        <a:rPr lang="el-GR"/>
                        <a:t>σ_φ)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0.3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928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Radial Resolution (</a:t>
                      </a:r>
                      <a:r>
                        <a:rPr lang="el-GR"/>
                        <a:t>σ_</a:t>
                      </a:r>
                      <a:r>
                        <a:rPr lang="en-US"/>
                        <a:t>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7.3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433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Spatial Resolution (FBP)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0.57 mm FWHM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899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Spatial Resolution (EM)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0.51 mm FWHM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04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Pixel Resolution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0.2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039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Gamma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511 keV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780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Dose Reduction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&gt;1000×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5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22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707</Words>
  <Application>Microsoft Office PowerPoint</Application>
  <PresentationFormat>Widescreen</PresentationFormat>
  <Paragraphs>114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Malgun Gothic</vt:lpstr>
      <vt:lpstr>Aptos</vt:lpstr>
      <vt:lpstr>Aptos Display</vt:lpstr>
      <vt:lpstr>Arial</vt:lpstr>
      <vt:lpstr>Cambria Math</vt:lpstr>
      <vt:lpstr>Wingdings</vt:lpstr>
      <vt:lpstr>Office Theme</vt:lpstr>
      <vt:lpstr>PSEC Collaboration</vt:lpstr>
      <vt:lpstr>Time-of-flight Particle Identification</vt:lpstr>
      <vt:lpstr>The picosecond regime</vt:lpstr>
      <vt:lpstr>PSEC5/6 – An Application Specific  Integrated Circuit (ASIC)</vt:lpstr>
      <vt:lpstr>PSEC6 Specifications</vt:lpstr>
      <vt:lpstr>10.24 GHz Phase Locked Loop (PLL) in 65nm CMOS</vt:lpstr>
      <vt:lpstr>Design of a Modular Test/Readout System</vt:lpstr>
      <vt:lpstr>Low Dose TOF PET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Richmond Yeung</dc:creator>
  <cp:lastModifiedBy>Richmond Yeung</cp:lastModifiedBy>
  <cp:revision>1</cp:revision>
  <dcterms:created xsi:type="dcterms:W3CDTF">2026-03-31T18:21:34Z</dcterms:created>
  <dcterms:modified xsi:type="dcterms:W3CDTF">2026-04-15T20:53:59Z</dcterms:modified>
</cp:coreProperties>
</file>