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54"/>
  </p:notesMasterIdLst>
  <p:sldIdLst>
    <p:sldId id="276" r:id="rId4"/>
    <p:sldId id="273" r:id="rId5"/>
    <p:sldId id="278" r:id="rId6"/>
    <p:sldId id="280" r:id="rId7"/>
    <p:sldId id="284" r:id="rId8"/>
    <p:sldId id="286" r:id="rId9"/>
    <p:sldId id="282" r:id="rId10"/>
    <p:sldId id="290" r:id="rId11"/>
    <p:sldId id="310" r:id="rId12"/>
    <p:sldId id="292" r:id="rId13"/>
    <p:sldId id="288" r:id="rId14"/>
    <p:sldId id="334" r:id="rId15"/>
    <p:sldId id="294" r:id="rId16"/>
    <p:sldId id="270" r:id="rId17"/>
    <p:sldId id="271" r:id="rId18"/>
    <p:sldId id="274" r:id="rId19"/>
    <p:sldId id="296" r:id="rId20"/>
    <p:sldId id="302" r:id="rId21"/>
    <p:sldId id="320" r:id="rId22"/>
    <p:sldId id="326" r:id="rId23"/>
    <p:sldId id="306" r:id="rId24"/>
    <p:sldId id="308" r:id="rId25"/>
    <p:sldId id="298" r:id="rId26"/>
    <p:sldId id="312" r:id="rId27"/>
    <p:sldId id="314" r:id="rId28"/>
    <p:sldId id="304" r:id="rId29"/>
    <p:sldId id="300" r:id="rId30"/>
    <p:sldId id="316" r:id="rId31"/>
    <p:sldId id="332" r:id="rId32"/>
    <p:sldId id="338" r:id="rId33"/>
    <p:sldId id="318" r:id="rId34"/>
    <p:sldId id="268" r:id="rId35"/>
    <p:sldId id="336" r:id="rId36"/>
    <p:sldId id="322" r:id="rId37"/>
    <p:sldId id="324" r:id="rId38"/>
    <p:sldId id="269" r:id="rId39"/>
    <p:sldId id="328" r:id="rId40"/>
    <p:sldId id="330" r:id="rId41"/>
    <p:sldId id="256" r:id="rId42"/>
    <p:sldId id="257" r:id="rId43"/>
    <p:sldId id="258" r:id="rId44"/>
    <p:sldId id="259" r:id="rId45"/>
    <p:sldId id="260" r:id="rId46"/>
    <p:sldId id="261" r:id="rId47"/>
    <p:sldId id="262" r:id="rId48"/>
    <p:sldId id="263" r:id="rId49"/>
    <p:sldId id="264" r:id="rId50"/>
    <p:sldId id="265" r:id="rId51"/>
    <p:sldId id="266" r:id="rId52"/>
    <p:sldId id="267" r:id="rId53"/>
  </p:sldIdLst>
  <p:sldSz cx="12192000" cy="6858000"/>
  <p:notesSz cx="6858000" cy="9144000"/>
  <p:defaultText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12" autoAdjust="0"/>
    <p:restoredTop sz="94660"/>
  </p:normalViewPr>
  <p:slideViewPr>
    <p:cSldViewPr snapToGrid="0">
      <p:cViewPr varScale="1">
        <p:scale>
          <a:sx n="91" d="100"/>
          <a:sy n="91" d="100"/>
        </p:scale>
        <p:origin x="92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ableStyles" Target="tableStyle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Signal (Slow Bank)</c:v>
                </c:pt>
              </c:strCache>
            </c:strRef>
          </c:tx>
          <c:spPr>
            <a:ln w="28575" cap="rnd">
              <a:solidFill>
                <a:schemeClr val="tx1"/>
              </a:solidFill>
              <a:round/>
            </a:ln>
            <a:effectLst/>
          </c:spPr>
          <c:marker>
            <c:symbol val="none"/>
          </c:marker>
          <c:cat>
            <c:numRef>
              <c:f>Sheet1!$A$2:$A$32</c:f>
              <c:numCache>
                <c:formatCode>General</c:formatCode>
                <c:ptCount val="31"/>
                <c:pt idx="0">
                  <c:v>0</c:v>
                </c:pt>
                <c:pt idx="1">
                  <c:v>0.2</c:v>
                </c:pt>
                <c:pt idx="2">
                  <c:v>0.4</c:v>
                </c:pt>
                <c:pt idx="3">
                  <c:v>0.6</c:v>
                </c:pt>
                <c:pt idx="4">
                  <c:v>0.8</c:v>
                </c:pt>
                <c:pt idx="5">
                  <c:v>1</c:v>
                </c:pt>
                <c:pt idx="6">
                  <c:v>1.2</c:v>
                </c:pt>
                <c:pt idx="7">
                  <c:v>1.4</c:v>
                </c:pt>
                <c:pt idx="8">
                  <c:v>1.6</c:v>
                </c:pt>
                <c:pt idx="9">
                  <c:v>1.8</c:v>
                </c:pt>
                <c:pt idx="10">
                  <c:v>2</c:v>
                </c:pt>
                <c:pt idx="11">
                  <c:v>2.2000000000000002</c:v>
                </c:pt>
                <c:pt idx="12">
                  <c:v>2.4</c:v>
                </c:pt>
                <c:pt idx="13">
                  <c:v>2.6</c:v>
                </c:pt>
                <c:pt idx="14">
                  <c:v>2.8</c:v>
                </c:pt>
                <c:pt idx="15">
                  <c:v>3</c:v>
                </c:pt>
                <c:pt idx="16">
                  <c:v>3.2</c:v>
                </c:pt>
                <c:pt idx="17">
                  <c:v>3.4</c:v>
                </c:pt>
                <c:pt idx="18">
                  <c:v>3.6</c:v>
                </c:pt>
                <c:pt idx="19">
                  <c:v>3.8</c:v>
                </c:pt>
                <c:pt idx="20">
                  <c:v>4</c:v>
                </c:pt>
                <c:pt idx="21">
                  <c:v>4.2</c:v>
                </c:pt>
                <c:pt idx="22">
                  <c:v>4.4000000000000004</c:v>
                </c:pt>
                <c:pt idx="23">
                  <c:v>4.5999999999999996</c:v>
                </c:pt>
                <c:pt idx="24">
                  <c:v>4.8</c:v>
                </c:pt>
                <c:pt idx="25">
                  <c:v>5</c:v>
                </c:pt>
                <c:pt idx="26">
                  <c:v>5.2</c:v>
                </c:pt>
                <c:pt idx="27">
                  <c:v>5.4</c:v>
                </c:pt>
                <c:pt idx="28">
                  <c:v>5.6</c:v>
                </c:pt>
                <c:pt idx="29">
                  <c:v>5.8</c:v>
                </c:pt>
                <c:pt idx="30">
                  <c:v>6</c:v>
                </c:pt>
              </c:numCache>
            </c:numRef>
          </c:cat>
          <c:val>
            <c:numRef>
              <c:f>Sheet1!$B$2:$B$32</c:f>
              <c:numCache>
                <c:formatCode>General</c:formatCode>
                <c:ptCount val="31"/>
                <c:pt idx="0">
                  <c:v>5.3624257621590933E-4</c:v>
                </c:pt>
                <c:pt idx="1">
                  <c:v>2.882726550023237E-3</c:v>
                </c:pt>
                <c:pt idx="2">
                  <c:v>1.078375781840181E-2</c:v>
                </c:pt>
                <c:pt idx="3">
                  <c:v>2.2582794913721248E-2</c:v>
                </c:pt>
                <c:pt idx="4">
                  <c:v>6.2327356768647271E-2</c:v>
                </c:pt>
                <c:pt idx="5">
                  <c:v>0.13819947904174071</c:v>
                </c:pt>
                <c:pt idx="6">
                  <c:v>0.28673063471553528</c:v>
                </c:pt>
                <c:pt idx="7">
                  <c:v>0.49189254768915913</c:v>
                </c:pt>
                <c:pt idx="8">
                  <c:v>0.7302842308822961</c:v>
                </c:pt>
                <c:pt idx="9">
                  <c:v>0.92586673500451455</c:v>
                </c:pt>
                <c:pt idx="10">
                  <c:v>1.0061120871687543</c:v>
                </c:pt>
                <c:pt idx="11">
                  <c:v>0.93101625520023434</c:v>
                </c:pt>
                <c:pt idx="12">
                  <c:v>0.73771717430903005</c:v>
                </c:pt>
                <c:pt idx="13">
                  <c:v>0.51051510703792669</c:v>
                </c:pt>
                <c:pt idx="14">
                  <c:v>0.33758370701749668</c:v>
                </c:pt>
                <c:pt idx="15">
                  <c:v>0.27169275526443659</c:v>
                </c:pt>
                <c:pt idx="16">
                  <c:v>0.33537282238111377</c:v>
                </c:pt>
                <c:pt idx="17">
                  <c:v>0.51282346372772181</c:v>
                </c:pt>
                <c:pt idx="18">
                  <c:v>0.74075494662433095</c:v>
                </c:pt>
                <c:pt idx="19">
                  <c:v>0.93390737532165025</c:v>
                </c:pt>
                <c:pt idx="20">
                  <c:v>1.0058937586846861</c:v>
                </c:pt>
                <c:pt idx="21">
                  <c:v>0.92496874173535337</c:v>
                </c:pt>
                <c:pt idx="22">
                  <c:v>0.72881167111078193</c:v>
                </c:pt>
                <c:pt idx="23">
                  <c:v>0.48882219145975481</c:v>
                </c:pt>
                <c:pt idx="24">
                  <c:v>0.28197370724745219</c:v>
                </c:pt>
                <c:pt idx="25">
                  <c:v>0.13885920926214015</c:v>
                </c:pt>
                <c:pt idx="26">
                  <c:v>6.316439605459355E-2</c:v>
                </c:pt>
                <c:pt idx="27">
                  <c:v>2.6769814317739886E-2</c:v>
                </c:pt>
                <c:pt idx="28">
                  <c:v>1.0479060516417175E-2</c:v>
                </c:pt>
                <c:pt idx="29">
                  <c:v>2.5898217759374002E-3</c:v>
                </c:pt>
                <c:pt idx="30">
                  <c:v>8.8129395778828237E-3</c:v>
                </c:pt>
              </c:numCache>
            </c:numRef>
          </c:val>
          <c:smooth val="0"/>
          <c:extLst>
            <c:ext xmlns:c16="http://schemas.microsoft.com/office/drawing/2014/chart" uri="{C3380CC4-5D6E-409C-BE32-E72D297353CC}">
              <c16:uniqueId val="{00000000-F84E-405D-B528-2D277101370A}"/>
            </c:ext>
          </c:extLst>
        </c:ser>
        <c:ser>
          <c:idx val="1"/>
          <c:order val="1"/>
          <c:tx>
            <c:strRef>
              <c:f>Sheet1!$C$1</c:f>
              <c:strCache>
                <c:ptCount val="1"/>
                <c:pt idx="0">
                  <c:v>Threshold</c:v>
                </c:pt>
              </c:strCache>
            </c:strRef>
          </c:tx>
          <c:spPr>
            <a:ln w="28575" cap="rnd">
              <a:solidFill>
                <a:schemeClr val="accent2"/>
              </a:solidFill>
              <a:round/>
            </a:ln>
            <a:effectLst/>
          </c:spPr>
          <c:marker>
            <c:symbol val="none"/>
          </c:marker>
          <c:cat>
            <c:numRef>
              <c:f>Sheet1!$A$2:$A$32</c:f>
              <c:numCache>
                <c:formatCode>General</c:formatCode>
                <c:ptCount val="31"/>
                <c:pt idx="0">
                  <c:v>0</c:v>
                </c:pt>
                <c:pt idx="1">
                  <c:v>0.2</c:v>
                </c:pt>
                <c:pt idx="2">
                  <c:v>0.4</c:v>
                </c:pt>
                <c:pt idx="3">
                  <c:v>0.6</c:v>
                </c:pt>
                <c:pt idx="4">
                  <c:v>0.8</c:v>
                </c:pt>
                <c:pt idx="5">
                  <c:v>1</c:v>
                </c:pt>
                <c:pt idx="6">
                  <c:v>1.2</c:v>
                </c:pt>
                <c:pt idx="7">
                  <c:v>1.4</c:v>
                </c:pt>
                <c:pt idx="8">
                  <c:v>1.6</c:v>
                </c:pt>
                <c:pt idx="9">
                  <c:v>1.8</c:v>
                </c:pt>
                <c:pt idx="10">
                  <c:v>2</c:v>
                </c:pt>
                <c:pt idx="11">
                  <c:v>2.2000000000000002</c:v>
                </c:pt>
                <c:pt idx="12">
                  <c:v>2.4</c:v>
                </c:pt>
                <c:pt idx="13">
                  <c:v>2.6</c:v>
                </c:pt>
                <c:pt idx="14">
                  <c:v>2.8</c:v>
                </c:pt>
                <c:pt idx="15">
                  <c:v>3</c:v>
                </c:pt>
                <c:pt idx="16">
                  <c:v>3.2</c:v>
                </c:pt>
                <c:pt idx="17">
                  <c:v>3.4</c:v>
                </c:pt>
                <c:pt idx="18">
                  <c:v>3.6</c:v>
                </c:pt>
                <c:pt idx="19">
                  <c:v>3.8</c:v>
                </c:pt>
                <c:pt idx="20">
                  <c:v>4</c:v>
                </c:pt>
                <c:pt idx="21">
                  <c:v>4.2</c:v>
                </c:pt>
                <c:pt idx="22">
                  <c:v>4.4000000000000004</c:v>
                </c:pt>
                <c:pt idx="23">
                  <c:v>4.5999999999999996</c:v>
                </c:pt>
                <c:pt idx="24">
                  <c:v>4.8</c:v>
                </c:pt>
                <c:pt idx="25">
                  <c:v>5</c:v>
                </c:pt>
                <c:pt idx="26">
                  <c:v>5.2</c:v>
                </c:pt>
                <c:pt idx="27">
                  <c:v>5.4</c:v>
                </c:pt>
                <c:pt idx="28">
                  <c:v>5.6</c:v>
                </c:pt>
                <c:pt idx="29">
                  <c:v>5.8</c:v>
                </c:pt>
                <c:pt idx="30">
                  <c:v>6</c:v>
                </c:pt>
              </c:numCache>
            </c:numRef>
          </c:cat>
          <c:val>
            <c:numRef>
              <c:f>Sheet1!$C$2:$C$32</c:f>
              <c:numCache>
                <c:formatCode>General</c:formatCode>
                <c:ptCount val="31"/>
                <c:pt idx="0">
                  <c:v>0.4</c:v>
                </c:pt>
                <c:pt idx="1">
                  <c:v>0.4</c:v>
                </c:pt>
                <c:pt idx="2">
                  <c:v>0.4</c:v>
                </c:pt>
                <c:pt idx="3">
                  <c:v>0.4</c:v>
                </c:pt>
                <c:pt idx="4">
                  <c:v>0.4</c:v>
                </c:pt>
                <c:pt idx="5">
                  <c:v>0.4</c:v>
                </c:pt>
                <c:pt idx="6">
                  <c:v>0.4</c:v>
                </c:pt>
                <c:pt idx="7">
                  <c:v>0.4</c:v>
                </c:pt>
                <c:pt idx="8">
                  <c:v>0.4</c:v>
                </c:pt>
                <c:pt idx="9">
                  <c:v>0.4</c:v>
                </c:pt>
                <c:pt idx="10">
                  <c:v>0.4</c:v>
                </c:pt>
                <c:pt idx="11">
                  <c:v>0.4</c:v>
                </c:pt>
                <c:pt idx="12">
                  <c:v>0.4</c:v>
                </c:pt>
                <c:pt idx="13">
                  <c:v>0.4</c:v>
                </c:pt>
                <c:pt idx="14">
                  <c:v>0.4</c:v>
                </c:pt>
                <c:pt idx="15">
                  <c:v>0.4</c:v>
                </c:pt>
                <c:pt idx="16">
                  <c:v>0.4</c:v>
                </c:pt>
                <c:pt idx="17">
                  <c:v>0.4</c:v>
                </c:pt>
                <c:pt idx="18">
                  <c:v>0.4</c:v>
                </c:pt>
                <c:pt idx="19">
                  <c:v>0.4</c:v>
                </c:pt>
                <c:pt idx="20">
                  <c:v>0.4</c:v>
                </c:pt>
                <c:pt idx="21">
                  <c:v>0.4</c:v>
                </c:pt>
                <c:pt idx="22">
                  <c:v>0.4</c:v>
                </c:pt>
                <c:pt idx="23">
                  <c:v>0.4</c:v>
                </c:pt>
                <c:pt idx="24">
                  <c:v>0.4</c:v>
                </c:pt>
                <c:pt idx="25">
                  <c:v>0.4</c:v>
                </c:pt>
                <c:pt idx="26">
                  <c:v>0.4</c:v>
                </c:pt>
                <c:pt idx="27">
                  <c:v>0.4</c:v>
                </c:pt>
                <c:pt idx="28">
                  <c:v>0.4</c:v>
                </c:pt>
                <c:pt idx="29">
                  <c:v>0.4</c:v>
                </c:pt>
                <c:pt idx="30">
                  <c:v>0.4</c:v>
                </c:pt>
              </c:numCache>
            </c:numRef>
          </c:val>
          <c:smooth val="0"/>
          <c:extLst>
            <c:ext xmlns:c16="http://schemas.microsoft.com/office/drawing/2014/chart" uri="{C3380CC4-5D6E-409C-BE32-E72D297353CC}">
              <c16:uniqueId val="{00000001-F84E-405D-B528-2D277101370A}"/>
            </c:ext>
          </c:extLst>
        </c:ser>
        <c:dLbls>
          <c:showLegendKey val="0"/>
          <c:showVal val="0"/>
          <c:showCatName val="0"/>
          <c:showSerName val="0"/>
          <c:showPercent val="0"/>
          <c:showBubbleSize val="0"/>
        </c:dLbls>
        <c:smooth val="0"/>
        <c:axId val="1916965567"/>
        <c:axId val="33691616"/>
      </c:lineChart>
      <c:catAx>
        <c:axId val="1916965567"/>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ltLang="ko-KR"/>
                  <a:t>Time [ns]</a:t>
                </a:r>
                <a:endParaRPr lang="ko-KR" altLang="en-US"/>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691616"/>
        <c:crosses val="autoZero"/>
        <c:auto val="1"/>
        <c:lblAlgn val="ctr"/>
        <c:lblOffset val="100"/>
        <c:tickLblSkip val="5"/>
        <c:tickMarkSkip val="1"/>
        <c:noMultiLvlLbl val="0"/>
      </c:catAx>
      <c:valAx>
        <c:axId val="336916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16965567"/>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Fast Bank A</c:v>
                </c:pt>
              </c:strCache>
            </c:strRef>
          </c:tx>
          <c:spPr>
            <a:ln w="28575" cap="rnd">
              <a:solidFill>
                <a:schemeClr val="accent1"/>
              </a:solidFill>
              <a:round/>
            </a:ln>
            <a:effectLst/>
          </c:spPr>
          <c:marker>
            <c:symbol val="none"/>
          </c:marker>
          <c:cat>
            <c:numRef>
              <c:f>Sheet1!$A$2:$A$32</c:f>
              <c:numCache>
                <c:formatCode>General</c:formatCode>
                <c:ptCount val="31"/>
                <c:pt idx="0">
                  <c:v>0</c:v>
                </c:pt>
                <c:pt idx="1">
                  <c:v>0.2</c:v>
                </c:pt>
                <c:pt idx="2">
                  <c:v>0.4</c:v>
                </c:pt>
                <c:pt idx="3">
                  <c:v>0.6</c:v>
                </c:pt>
                <c:pt idx="4">
                  <c:v>0.8</c:v>
                </c:pt>
                <c:pt idx="5">
                  <c:v>1</c:v>
                </c:pt>
                <c:pt idx="6">
                  <c:v>1.2</c:v>
                </c:pt>
                <c:pt idx="7">
                  <c:v>1.4</c:v>
                </c:pt>
                <c:pt idx="8">
                  <c:v>1.6</c:v>
                </c:pt>
                <c:pt idx="9">
                  <c:v>1.8</c:v>
                </c:pt>
                <c:pt idx="10">
                  <c:v>2</c:v>
                </c:pt>
                <c:pt idx="11">
                  <c:v>2.2000000000000002</c:v>
                </c:pt>
                <c:pt idx="12">
                  <c:v>2.4</c:v>
                </c:pt>
                <c:pt idx="13">
                  <c:v>2.6</c:v>
                </c:pt>
                <c:pt idx="14">
                  <c:v>2.8</c:v>
                </c:pt>
                <c:pt idx="15">
                  <c:v>3</c:v>
                </c:pt>
                <c:pt idx="16">
                  <c:v>3.2</c:v>
                </c:pt>
                <c:pt idx="17">
                  <c:v>3.4</c:v>
                </c:pt>
                <c:pt idx="18">
                  <c:v>3.6</c:v>
                </c:pt>
                <c:pt idx="19">
                  <c:v>3.8</c:v>
                </c:pt>
                <c:pt idx="20">
                  <c:v>4</c:v>
                </c:pt>
                <c:pt idx="21">
                  <c:v>4.2</c:v>
                </c:pt>
                <c:pt idx="22">
                  <c:v>4.4000000000000004</c:v>
                </c:pt>
                <c:pt idx="23">
                  <c:v>4.5999999999999996</c:v>
                </c:pt>
                <c:pt idx="24">
                  <c:v>4.8</c:v>
                </c:pt>
                <c:pt idx="25">
                  <c:v>5</c:v>
                </c:pt>
                <c:pt idx="26">
                  <c:v>5.2</c:v>
                </c:pt>
                <c:pt idx="27">
                  <c:v>5.4</c:v>
                </c:pt>
                <c:pt idx="28">
                  <c:v>5.6</c:v>
                </c:pt>
                <c:pt idx="29">
                  <c:v>5.8</c:v>
                </c:pt>
                <c:pt idx="30">
                  <c:v>6</c:v>
                </c:pt>
              </c:numCache>
            </c:numRef>
          </c:cat>
          <c:val>
            <c:numRef>
              <c:f>Sheet1!$B$2:$B$32</c:f>
              <c:numCache>
                <c:formatCode>General</c:formatCode>
                <c:ptCount val="31"/>
                <c:pt idx="7">
                  <c:v>0.49047944685452671</c:v>
                </c:pt>
                <c:pt idx="8">
                  <c:v>0.73025357118996381</c:v>
                </c:pt>
                <c:pt idx="9">
                  <c:v>0.92675092811307791</c:v>
                </c:pt>
                <c:pt idx="10">
                  <c:v>1.0058154362583966</c:v>
                </c:pt>
                <c:pt idx="11">
                  <c:v>0.93032153066221956</c:v>
                </c:pt>
                <c:pt idx="12">
                  <c:v>0.73915649886068868</c:v>
                </c:pt>
                <c:pt idx="13">
                  <c:v>0.50815999683039437</c:v>
                </c:pt>
                <c:pt idx="14">
                  <c:v>0.33716327074604924</c:v>
                </c:pt>
              </c:numCache>
            </c:numRef>
          </c:val>
          <c:smooth val="0"/>
          <c:extLst>
            <c:ext xmlns:c16="http://schemas.microsoft.com/office/drawing/2014/chart" uri="{C3380CC4-5D6E-409C-BE32-E72D297353CC}">
              <c16:uniqueId val="{00000000-5E4B-4A17-87D2-ED8E4FEF9620}"/>
            </c:ext>
          </c:extLst>
        </c:ser>
        <c:ser>
          <c:idx val="1"/>
          <c:order val="1"/>
          <c:tx>
            <c:strRef>
              <c:f>Sheet1!$C$1</c:f>
              <c:strCache>
                <c:ptCount val="1"/>
                <c:pt idx="0">
                  <c:v>Fast Bank B</c:v>
                </c:pt>
              </c:strCache>
            </c:strRef>
          </c:tx>
          <c:spPr>
            <a:ln w="28575" cap="rnd">
              <a:solidFill>
                <a:schemeClr val="accent3"/>
              </a:solidFill>
              <a:round/>
            </a:ln>
            <a:effectLst/>
          </c:spPr>
          <c:marker>
            <c:symbol val="none"/>
          </c:marker>
          <c:cat>
            <c:numRef>
              <c:f>Sheet1!$A$2:$A$32</c:f>
              <c:numCache>
                <c:formatCode>General</c:formatCode>
                <c:ptCount val="31"/>
                <c:pt idx="0">
                  <c:v>0</c:v>
                </c:pt>
                <c:pt idx="1">
                  <c:v>0.2</c:v>
                </c:pt>
                <c:pt idx="2">
                  <c:v>0.4</c:v>
                </c:pt>
                <c:pt idx="3">
                  <c:v>0.6</c:v>
                </c:pt>
                <c:pt idx="4">
                  <c:v>0.8</c:v>
                </c:pt>
                <c:pt idx="5">
                  <c:v>1</c:v>
                </c:pt>
                <c:pt idx="6">
                  <c:v>1.2</c:v>
                </c:pt>
                <c:pt idx="7">
                  <c:v>1.4</c:v>
                </c:pt>
                <c:pt idx="8">
                  <c:v>1.6</c:v>
                </c:pt>
                <c:pt idx="9">
                  <c:v>1.8</c:v>
                </c:pt>
                <c:pt idx="10">
                  <c:v>2</c:v>
                </c:pt>
                <c:pt idx="11">
                  <c:v>2.2000000000000002</c:v>
                </c:pt>
                <c:pt idx="12">
                  <c:v>2.4</c:v>
                </c:pt>
                <c:pt idx="13">
                  <c:v>2.6</c:v>
                </c:pt>
                <c:pt idx="14">
                  <c:v>2.8</c:v>
                </c:pt>
                <c:pt idx="15">
                  <c:v>3</c:v>
                </c:pt>
                <c:pt idx="16">
                  <c:v>3.2</c:v>
                </c:pt>
                <c:pt idx="17">
                  <c:v>3.4</c:v>
                </c:pt>
                <c:pt idx="18">
                  <c:v>3.6</c:v>
                </c:pt>
                <c:pt idx="19">
                  <c:v>3.8</c:v>
                </c:pt>
                <c:pt idx="20">
                  <c:v>4</c:v>
                </c:pt>
                <c:pt idx="21">
                  <c:v>4.2</c:v>
                </c:pt>
                <c:pt idx="22">
                  <c:v>4.4000000000000004</c:v>
                </c:pt>
                <c:pt idx="23">
                  <c:v>4.5999999999999996</c:v>
                </c:pt>
                <c:pt idx="24">
                  <c:v>4.8</c:v>
                </c:pt>
                <c:pt idx="25">
                  <c:v>5</c:v>
                </c:pt>
                <c:pt idx="26">
                  <c:v>5.2</c:v>
                </c:pt>
                <c:pt idx="27">
                  <c:v>5.4</c:v>
                </c:pt>
                <c:pt idx="28">
                  <c:v>5.6</c:v>
                </c:pt>
                <c:pt idx="29">
                  <c:v>5.8</c:v>
                </c:pt>
                <c:pt idx="30">
                  <c:v>6</c:v>
                </c:pt>
              </c:numCache>
            </c:numRef>
          </c:cat>
          <c:val>
            <c:numRef>
              <c:f>Sheet1!$C$2:$C$32</c:f>
              <c:numCache>
                <c:formatCode>General</c:formatCode>
                <c:ptCount val="31"/>
                <c:pt idx="17">
                  <c:v>0.51584509817656587</c:v>
                </c:pt>
                <c:pt idx="18">
                  <c:v>0.73608140440485048</c:v>
                </c:pt>
                <c:pt idx="19">
                  <c:v>0.92940347238035381</c:v>
                </c:pt>
                <c:pt idx="20">
                  <c:v>1.0054373548646942</c:v>
                </c:pt>
                <c:pt idx="21">
                  <c:v>0.92325323395335601</c:v>
                </c:pt>
                <c:pt idx="22">
                  <c:v>0.73551124288991643</c:v>
                </c:pt>
                <c:pt idx="23">
                  <c:v>0.49320823960830612</c:v>
                </c:pt>
                <c:pt idx="24">
                  <c:v>0.28062797103948878</c:v>
                </c:pt>
              </c:numCache>
            </c:numRef>
          </c:val>
          <c:smooth val="0"/>
          <c:extLst>
            <c:ext xmlns:c16="http://schemas.microsoft.com/office/drawing/2014/chart" uri="{C3380CC4-5D6E-409C-BE32-E72D297353CC}">
              <c16:uniqueId val="{00000001-5E4B-4A17-87D2-ED8E4FEF9620}"/>
            </c:ext>
          </c:extLst>
        </c:ser>
        <c:dLbls>
          <c:showLegendKey val="0"/>
          <c:showVal val="0"/>
          <c:showCatName val="0"/>
          <c:showSerName val="0"/>
          <c:showPercent val="0"/>
          <c:showBubbleSize val="0"/>
        </c:dLbls>
        <c:smooth val="0"/>
        <c:axId val="1916965567"/>
        <c:axId val="33691616"/>
      </c:lineChart>
      <c:catAx>
        <c:axId val="1916965567"/>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ltLang="ko-KR"/>
                  <a:t>Time [ns]</a:t>
                </a:r>
                <a:endParaRPr lang="ko-KR" altLang="en-US"/>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691616"/>
        <c:crosses val="autoZero"/>
        <c:auto val="1"/>
        <c:lblAlgn val="ctr"/>
        <c:lblOffset val="100"/>
        <c:tickLblSkip val="5"/>
        <c:tickMarkSkip val="1"/>
        <c:noMultiLvlLbl val="0"/>
      </c:catAx>
      <c:valAx>
        <c:axId val="336916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16965567"/>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3387C2-1A1B-496C-9B2E-A40C87D382A2}" type="datetimeFigureOut">
              <a:rPr lang="en-US" smtClean="0"/>
              <a:t>11/22/2024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691891-2C38-4A4A-9618-A215B24B955C}" type="slidenum">
              <a:rPr lang="en-US" smtClean="0"/>
              <a:t>‹#›</a:t>
            </a:fld>
            <a:endParaRPr lang="en-US"/>
          </a:p>
        </p:txBody>
      </p:sp>
    </p:spTree>
    <p:extLst>
      <p:ext uri="{BB962C8B-B14F-4D97-AF65-F5344CB8AC3E}">
        <p14:creationId xmlns:p14="http://schemas.microsoft.com/office/powerpoint/2010/main" val="2611406620"/>
      </p:ext>
    </p:extLst>
  </p:cSld>
  <p:clrMap bg1="lt1" tx1="dk1" bg2="lt2" tx2="dk2" accent1="accent1" accent2="accent2" accent3="accent3" accent4="accent4" accent5="accent5" accent6="accent6" hlink="hlink" folHlink="folHlink"/>
  <p:notesStyle>
    <a:lvl1pPr marL="0" algn="l" defTabSz="914332" rtl="0" eaLnBrk="1" latinLnBrk="0" hangingPunct="1">
      <a:defRPr sz="1200" kern="1200">
        <a:solidFill>
          <a:schemeClr val="tx1"/>
        </a:solidFill>
        <a:latin typeface="+mn-lt"/>
        <a:ea typeface="+mn-ea"/>
        <a:cs typeface="+mn-cs"/>
      </a:defRPr>
    </a:lvl1pPr>
    <a:lvl2pPr marL="457167" algn="l" defTabSz="914332" rtl="0" eaLnBrk="1" latinLnBrk="0" hangingPunct="1">
      <a:defRPr sz="1200" kern="1200">
        <a:solidFill>
          <a:schemeClr val="tx1"/>
        </a:solidFill>
        <a:latin typeface="+mn-lt"/>
        <a:ea typeface="+mn-ea"/>
        <a:cs typeface="+mn-cs"/>
      </a:defRPr>
    </a:lvl2pPr>
    <a:lvl3pPr marL="914332" algn="l" defTabSz="914332" rtl="0" eaLnBrk="1" latinLnBrk="0" hangingPunct="1">
      <a:defRPr sz="1200" kern="1200">
        <a:solidFill>
          <a:schemeClr val="tx1"/>
        </a:solidFill>
        <a:latin typeface="+mn-lt"/>
        <a:ea typeface="+mn-ea"/>
        <a:cs typeface="+mn-cs"/>
      </a:defRPr>
    </a:lvl3pPr>
    <a:lvl4pPr marL="1371498" algn="l" defTabSz="914332" rtl="0" eaLnBrk="1" latinLnBrk="0" hangingPunct="1">
      <a:defRPr sz="1200" kern="1200">
        <a:solidFill>
          <a:schemeClr val="tx1"/>
        </a:solidFill>
        <a:latin typeface="+mn-lt"/>
        <a:ea typeface="+mn-ea"/>
        <a:cs typeface="+mn-cs"/>
      </a:defRPr>
    </a:lvl4pPr>
    <a:lvl5pPr marL="1828664" algn="l" defTabSz="914332" rtl="0" eaLnBrk="1" latinLnBrk="0" hangingPunct="1">
      <a:defRPr sz="1200" kern="1200">
        <a:solidFill>
          <a:schemeClr val="tx1"/>
        </a:solidFill>
        <a:latin typeface="+mn-lt"/>
        <a:ea typeface="+mn-ea"/>
        <a:cs typeface="+mn-cs"/>
      </a:defRPr>
    </a:lvl5pPr>
    <a:lvl6pPr marL="2285830" algn="l" defTabSz="914332" rtl="0" eaLnBrk="1" latinLnBrk="0" hangingPunct="1">
      <a:defRPr sz="1200" kern="1200">
        <a:solidFill>
          <a:schemeClr val="tx1"/>
        </a:solidFill>
        <a:latin typeface="+mn-lt"/>
        <a:ea typeface="+mn-ea"/>
        <a:cs typeface="+mn-cs"/>
      </a:defRPr>
    </a:lvl6pPr>
    <a:lvl7pPr marL="2742994" algn="l" defTabSz="914332" rtl="0" eaLnBrk="1" latinLnBrk="0" hangingPunct="1">
      <a:defRPr sz="1200" kern="1200">
        <a:solidFill>
          <a:schemeClr val="tx1"/>
        </a:solidFill>
        <a:latin typeface="+mn-lt"/>
        <a:ea typeface="+mn-ea"/>
        <a:cs typeface="+mn-cs"/>
      </a:defRPr>
    </a:lvl7pPr>
    <a:lvl8pPr marL="3200160" algn="l" defTabSz="914332" rtl="0" eaLnBrk="1" latinLnBrk="0" hangingPunct="1">
      <a:defRPr sz="1200" kern="1200">
        <a:solidFill>
          <a:schemeClr val="tx1"/>
        </a:solidFill>
        <a:latin typeface="+mn-lt"/>
        <a:ea typeface="+mn-ea"/>
        <a:cs typeface="+mn-cs"/>
      </a:defRPr>
    </a:lvl8pPr>
    <a:lvl9pPr marL="3657327" algn="l" defTabSz="91433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I am Richmond and I will be presenting the PSEC5 ASIC – which we intend to use for fast timing.</a:t>
            </a:r>
          </a:p>
        </p:txBody>
      </p:sp>
      <p:sp>
        <p:nvSpPr>
          <p:cNvPr id="4" name="Slide Number Placeholder 3"/>
          <p:cNvSpPr>
            <a:spLocks noGrp="1"/>
          </p:cNvSpPr>
          <p:nvPr>
            <p:ph type="sldNum" sz="quarter" idx="5"/>
          </p:nvPr>
        </p:nvSpPr>
        <p:spPr/>
        <p:txBody>
          <a:bodyPr/>
          <a:lstStyle/>
          <a:p>
            <a:fld id="{50D9F167-EECD-47C9-AC7E-3A2AE93CAA1B}" type="slidenum">
              <a:rPr lang="en-US" smtClean="0"/>
              <a:t>1</a:t>
            </a:fld>
            <a:endParaRPr lang="en-US"/>
          </a:p>
        </p:txBody>
      </p:sp>
    </p:spTree>
    <p:extLst>
      <p:ext uri="{BB962C8B-B14F-4D97-AF65-F5344CB8AC3E}">
        <p14:creationId xmlns:p14="http://schemas.microsoft.com/office/powerpoint/2010/main" val="314575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design, we prioritized minimizing the sampling switch's on-resistance through voltage control. We chose a 2.5V I/O </a:t>
            </a:r>
            <a:r>
              <a:rPr lang="en-US" dirty="0" err="1"/>
              <a:t>nMOS</a:t>
            </a:r>
            <a:r>
              <a:rPr lang="en-US" dirty="0"/>
              <a:t> switch over a 1.2V core device, as it delivers significantly lower on-resistance at minimal length when operated at its respective gate voltage.</a:t>
            </a:r>
          </a:p>
          <a:p>
            <a:r>
              <a:rPr lang="en-US" dirty="0"/>
              <a:t>By restricting the input voltage to the lower half of the 2.5V I/O </a:t>
            </a:r>
            <a:r>
              <a:rPr lang="en-US" dirty="0" err="1"/>
              <a:t>nMOS</a:t>
            </a:r>
            <a:r>
              <a:rPr lang="en-US" dirty="0"/>
              <a:t> drain voltage range, we eliminated the need for a complementary switch. This decision required implementing a 1.2V to 2.5V voltage level shifter for each sampling switch.</a:t>
            </a:r>
          </a:p>
          <a:p>
            <a:r>
              <a:rPr lang="en-US" dirty="0"/>
              <a:t>Our key optimization focus was the on-to-off transition time, which is critical for voltage uncertainty. Through careful VLS device width adjustments, we achieved transition times ranging from 15-22 picoseconds </a:t>
            </a:r>
          </a:p>
          <a:p>
            <a:r>
              <a:rPr lang="en-US" dirty="0"/>
              <a:t>Note:</a:t>
            </a:r>
            <a:br>
              <a:rPr lang="en-US" dirty="0"/>
            </a:br>
            <a:r>
              <a:rPr lang="en-US" dirty="0"/>
              <a:t>15ps Best case, 22ps worst case – on to off transition time of the sampling switch</a:t>
            </a:r>
          </a:p>
        </p:txBody>
      </p:sp>
      <p:sp>
        <p:nvSpPr>
          <p:cNvPr id="4" name="Slide Number Placeholder 3"/>
          <p:cNvSpPr>
            <a:spLocks noGrp="1"/>
          </p:cNvSpPr>
          <p:nvPr>
            <p:ph type="sldNum" sz="quarter" idx="5"/>
          </p:nvPr>
        </p:nvSpPr>
        <p:spPr/>
        <p:txBody>
          <a:bodyPr/>
          <a:lstStyle/>
          <a:p>
            <a:fld id="{50D9F167-EECD-47C9-AC7E-3A2AE93CAA1B}" type="slidenum">
              <a:rPr lang="en-US" smtClean="0"/>
              <a:t>10</a:t>
            </a:fld>
            <a:endParaRPr lang="en-US"/>
          </a:p>
        </p:txBody>
      </p:sp>
    </p:spTree>
    <p:extLst>
      <p:ext uri="{BB962C8B-B14F-4D97-AF65-F5344CB8AC3E}">
        <p14:creationId xmlns:p14="http://schemas.microsoft.com/office/powerpoint/2010/main" val="3196018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achieve our target of 40 </a:t>
            </a:r>
            <a:r>
              <a:rPr lang="en-US" dirty="0" err="1"/>
              <a:t>GigaSamples</a:t>
            </a:r>
            <a:r>
              <a:rPr lang="en-US" dirty="0"/>
              <a:t> per second sampling rate in the interleaved SCA, we needed each fast SCA column to operate at 10 GS/s. However, distributing a 10 GHz clock across the chip would incur substantial power costs.</a:t>
            </a:r>
          </a:p>
          <a:p>
            <a:r>
              <a:rPr lang="en-US" dirty="0"/>
              <a:t>Our solution was to implement a dual edge-triggered flip-flop design, allowing us to operate with a 5 GHz clock instead. This approach effectively halves our clock power consumption while maintaining the desired sampling rate by using both edges of the clock.</a:t>
            </a:r>
          </a:p>
          <a:p>
            <a:endParaRPr lang="en-US" dirty="0"/>
          </a:p>
        </p:txBody>
      </p:sp>
      <p:sp>
        <p:nvSpPr>
          <p:cNvPr id="4" name="Slide Number Placeholder 3"/>
          <p:cNvSpPr>
            <a:spLocks noGrp="1"/>
          </p:cNvSpPr>
          <p:nvPr>
            <p:ph type="sldNum" sz="quarter" idx="5"/>
          </p:nvPr>
        </p:nvSpPr>
        <p:spPr/>
        <p:txBody>
          <a:bodyPr/>
          <a:lstStyle/>
          <a:p>
            <a:fld id="{50D9F167-EECD-47C9-AC7E-3A2AE93CAA1B}" type="slidenum">
              <a:rPr lang="en-US" smtClean="0"/>
              <a:t>11</a:t>
            </a:fld>
            <a:endParaRPr lang="en-US"/>
          </a:p>
        </p:txBody>
      </p:sp>
    </p:spTree>
    <p:extLst>
      <p:ext uri="{BB962C8B-B14F-4D97-AF65-F5344CB8AC3E}">
        <p14:creationId xmlns:p14="http://schemas.microsoft.com/office/powerpoint/2010/main" val="3453988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 Signal Path: At the chip entry point, where wire bonds and ESD protection devices become our bandwidth bottlenecks.</a:t>
            </a:r>
          </a:p>
          <a:p>
            <a:endParaRPr lang="en-US" dirty="0"/>
          </a:p>
          <a:p>
            <a:r>
              <a:rPr lang="en-US" dirty="0"/>
              <a:t>Initially, we faced a bandwidth limitation of less than 2 GHz when routing signals directly to sampling capacitors, due to input inductance. We addressed this by implementing a 5 GHz source follower. We should clarify that wire bonds still limit the overall bandwidth to around 4GHz.</a:t>
            </a:r>
          </a:p>
          <a:p>
            <a:endParaRPr lang="en-US" dirty="0"/>
          </a:p>
          <a:p>
            <a:r>
              <a:rPr lang="en-US" dirty="0"/>
              <a:t>To prevent cross-contamination of switching noise between interleaved SCA columns, each fast column gets its own dedicated source follower. The slower bank, operating at 5 GS/s, uses a separate 2 GHz source follower since it doesn't require the full 4 GHz bandwidth.</a:t>
            </a:r>
          </a:p>
          <a:p>
            <a:endParaRPr lang="en-US" dirty="0"/>
          </a:p>
        </p:txBody>
      </p:sp>
      <p:sp>
        <p:nvSpPr>
          <p:cNvPr id="4" name="Slide Number Placeholder 3"/>
          <p:cNvSpPr>
            <a:spLocks noGrp="1"/>
          </p:cNvSpPr>
          <p:nvPr>
            <p:ph type="sldNum" sz="quarter" idx="5"/>
          </p:nvPr>
        </p:nvSpPr>
        <p:spPr/>
        <p:txBody>
          <a:bodyPr/>
          <a:lstStyle/>
          <a:p>
            <a:fld id="{50D9F167-EECD-47C9-AC7E-3A2AE93CAA1B}" type="slidenum">
              <a:rPr lang="en-US" smtClean="0"/>
              <a:t>12</a:t>
            </a:fld>
            <a:endParaRPr lang="en-US"/>
          </a:p>
        </p:txBody>
      </p:sp>
    </p:spTree>
    <p:extLst>
      <p:ext uri="{BB962C8B-B14F-4D97-AF65-F5344CB8AC3E}">
        <p14:creationId xmlns:p14="http://schemas.microsoft.com/office/powerpoint/2010/main" val="1657488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simulations, we maintain good linearity between 300 millivolts and 1.1 volts in the main signal path. While this indicates some non-linearity at the extremes, this can be addressed during chip calibration.</a:t>
            </a:r>
          </a:p>
          <a:p>
            <a:r>
              <a:rPr lang="en-US" dirty="0"/>
              <a:t>For bandwidth performance, our simulations confirm that the input source followers for fast SCA columns effectively preserve signals up to 4.9 GHz, meeting our design targets. Additionally, the readout source followers perform excellently, limiting voltage drop in the sampling capacitors to less than one millivolt.</a:t>
            </a:r>
          </a:p>
          <a:p>
            <a:endParaRPr lang="en-US" dirty="0"/>
          </a:p>
        </p:txBody>
      </p:sp>
      <p:sp>
        <p:nvSpPr>
          <p:cNvPr id="4" name="Slide Number Placeholder 3"/>
          <p:cNvSpPr>
            <a:spLocks noGrp="1"/>
          </p:cNvSpPr>
          <p:nvPr>
            <p:ph type="sldNum" sz="quarter" idx="5"/>
          </p:nvPr>
        </p:nvSpPr>
        <p:spPr/>
        <p:txBody>
          <a:bodyPr/>
          <a:lstStyle/>
          <a:p>
            <a:fld id="{50D9F167-EECD-47C9-AC7E-3A2AE93CAA1B}" type="slidenum">
              <a:rPr lang="en-US" smtClean="0"/>
              <a:t>13</a:t>
            </a:fld>
            <a:endParaRPr lang="en-US"/>
          </a:p>
        </p:txBody>
      </p:sp>
    </p:spTree>
    <p:extLst>
      <p:ext uri="{BB962C8B-B14F-4D97-AF65-F5344CB8AC3E}">
        <p14:creationId xmlns:p14="http://schemas.microsoft.com/office/powerpoint/2010/main" val="3089299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power consumption across different process corners. The input source follower consumes between 4 and 9.2 milliwatts per channel while the SCA sampling operation consumes between 13.9 and 16.6 milliwatts per channel. Here, we've implemented a power-saving feature where the input source follower is disabled during readout, bringing the total power consumption below 1 milliwatt per channel during this phase.</a:t>
            </a:r>
          </a:p>
          <a:p>
            <a:endParaRPr lang="en-US" dirty="0"/>
          </a:p>
          <a:p>
            <a:r>
              <a:rPr lang="en-US" dirty="0"/>
              <a:t>To further reduce power consumption, we designed a clock gate so that a maximum of two slow SCA columns get the clock at any given time. This also doubles as a clock divider, as the slow columns operate at half the frequency of the fast columns.</a:t>
            </a:r>
          </a:p>
          <a:p>
            <a:endParaRPr lang="en-US" dirty="0"/>
          </a:p>
        </p:txBody>
      </p:sp>
      <p:sp>
        <p:nvSpPr>
          <p:cNvPr id="4" name="Slide Number Placeholder 3"/>
          <p:cNvSpPr>
            <a:spLocks noGrp="1"/>
          </p:cNvSpPr>
          <p:nvPr>
            <p:ph type="sldNum" sz="quarter" idx="5"/>
          </p:nvPr>
        </p:nvSpPr>
        <p:spPr/>
        <p:txBody>
          <a:bodyPr/>
          <a:lstStyle/>
          <a:p>
            <a:fld id="{50D9F167-EECD-47C9-AC7E-3A2AE93CAA1B}" type="slidenum">
              <a:rPr lang="en-US" smtClean="0"/>
              <a:t>14</a:t>
            </a:fld>
            <a:endParaRPr lang="en-US"/>
          </a:p>
        </p:txBody>
      </p:sp>
    </p:spTree>
    <p:extLst>
      <p:ext uri="{BB962C8B-B14F-4D97-AF65-F5344CB8AC3E}">
        <p14:creationId xmlns:p14="http://schemas.microsoft.com/office/powerpoint/2010/main" val="2321575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have designed and submitted a first version of PSEC5, where we are aiming for a goal of sub-picosecond timing resolution.</a:t>
            </a:r>
          </a:p>
          <a:p>
            <a:endParaRPr lang="en-US" dirty="0"/>
          </a:p>
          <a:p>
            <a:r>
              <a:rPr lang="en-US" dirty="0"/>
              <a:t>The chip’s dual-mode sampling architecture enables a long 204.8ns capture window, and 6.4ns worth of high-resolution windows to capture specific regions of interest.</a:t>
            </a:r>
          </a:p>
          <a:p>
            <a:endParaRPr lang="en-US" dirty="0"/>
          </a:p>
          <a:p>
            <a:r>
              <a:rPr lang="en-US" dirty="0"/>
              <a:t>The configurability of the fast SCAs and a discriminator that can trigger multiple times during the slow SCA’s window allow for multi-hit capability.</a:t>
            </a:r>
          </a:p>
          <a:p>
            <a:endParaRPr lang="en-US" dirty="0"/>
          </a:p>
          <a:p>
            <a:r>
              <a:rPr lang="en-US" dirty="0"/>
              <a:t>The Chip has 8 channels, consuming 20 mW each. We </a:t>
            </a:r>
            <a:r>
              <a:rPr lang="en-US" dirty="0" err="1"/>
              <a:t>forsee</a:t>
            </a:r>
            <a:r>
              <a:rPr lang="en-US" dirty="0"/>
              <a:t> potential applications of this chip in large-scale experiments such as </a:t>
            </a:r>
            <a:r>
              <a:rPr lang="en-US" dirty="0" err="1"/>
              <a:t>LHcb</a:t>
            </a:r>
            <a:r>
              <a:rPr lang="en-US" dirty="0"/>
              <a:t> and the EIC.</a:t>
            </a:r>
          </a:p>
        </p:txBody>
      </p:sp>
      <p:sp>
        <p:nvSpPr>
          <p:cNvPr id="4" name="Slide Number Placeholder 3"/>
          <p:cNvSpPr>
            <a:spLocks noGrp="1"/>
          </p:cNvSpPr>
          <p:nvPr>
            <p:ph type="sldNum" sz="quarter" idx="5"/>
          </p:nvPr>
        </p:nvSpPr>
        <p:spPr/>
        <p:txBody>
          <a:bodyPr/>
          <a:lstStyle/>
          <a:p>
            <a:fld id="{50D9F167-EECD-47C9-AC7E-3A2AE93CAA1B}" type="slidenum">
              <a:rPr lang="en-US" smtClean="0"/>
              <a:t>15</a:t>
            </a:fld>
            <a:endParaRPr lang="en-US"/>
          </a:p>
        </p:txBody>
      </p:sp>
    </p:spTree>
    <p:extLst>
      <p:ext uri="{BB962C8B-B14F-4D97-AF65-F5344CB8AC3E}">
        <p14:creationId xmlns:p14="http://schemas.microsoft.com/office/powerpoint/2010/main" val="1377097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Rise time of LAPPD pulse 0.5 ns, using a fast bank – we are taking 64 samples within a 1.6ns timeframe. We will have multiple samples, and the waves can be reconstructed.</a:t>
            </a:r>
          </a:p>
        </p:txBody>
      </p:sp>
      <p:sp>
        <p:nvSpPr>
          <p:cNvPr id="4" name="Slide Number Placeholder 3"/>
          <p:cNvSpPr>
            <a:spLocks noGrp="1"/>
          </p:cNvSpPr>
          <p:nvPr>
            <p:ph type="sldNum" sz="quarter" idx="5"/>
          </p:nvPr>
        </p:nvSpPr>
        <p:spPr/>
        <p:txBody>
          <a:bodyPr/>
          <a:lstStyle/>
          <a:p>
            <a:fld id="{50D9F167-EECD-47C9-AC7E-3A2AE93CAA1B}" type="slidenum">
              <a:rPr lang="en-US" smtClean="0"/>
              <a:t>16</a:t>
            </a:fld>
            <a:endParaRPr lang="en-US"/>
          </a:p>
        </p:txBody>
      </p:sp>
    </p:spTree>
    <p:extLst>
      <p:ext uri="{BB962C8B-B14F-4D97-AF65-F5344CB8AC3E}">
        <p14:creationId xmlns:p14="http://schemas.microsoft.com/office/powerpoint/2010/main" val="3596953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Richmond’s talk was concerned with the sampling, which is the main function. On the other hand, one must control the parameters of the chip, such as setting the trigger channels, setting the trigger delay, fixing the course tuning for the on-chip VCO, and timestamp readout for each channel. This talk is about the implementation of these settings using a register-address map with the SPI protocol, and how we verify its effectiveness.</a:t>
            </a:r>
          </a:p>
        </p:txBody>
      </p:sp>
      <p:sp>
        <p:nvSpPr>
          <p:cNvPr id="4" name="Slide Number Placeholder 3"/>
          <p:cNvSpPr>
            <a:spLocks noGrp="1"/>
          </p:cNvSpPr>
          <p:nvPr>
            <p:ph type="sldNum" sz="quarter" idx="5"/>
          </p:nvPr>
        </p:nvSpPr>
        <p:spPr/>
        <p:txBody>
          <a:bodyPr/>
          <a:lstStyle/>
          <a:p>
            <a:fld id="{485842BB-ACA9-4C3F-B478-52A0A839CD8A}" type="slidenum">
              <a:rPr lang="en-US" smtClean="0"/>
              <a:t>19</a:t>
            </a:fld>
            <a:endParaRPr lang="en-US"/>
          </a:p>
        </p:txBody>
      </p:sp>
    </p:spTree>
    <p:extLst>
      <p:ext uri="{BB962C8B-B14F-4D97-AF65-F5344CB8AC3E}">
        <p14:creationId xmlns:p14="http://schemas.microsoft.com/office/powerpoint/2010/main" val="2952407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address-register mapping we constructed. The main feature of this design is the two kinds of register, timestamp registers and setting registers, which are read-only and read-write respectively. We have to design for these two functions simultaneously. </a:t>
            </a:r>
          </a:p>
        </p:txBody>
      </p:sp>
      <p:sp>
        <p:nvSpPr>
          <p:cNvPr id="4" name="Slide Number Placeholder 3"/>
          <p:cNvSpPr>
            <a:spLocks noGrp="1"/>
          </p:cNvSpPr>
          <p:nvPr>
            <p:ph type="sldNum" sz="quarter" idx="5"/>
          </p:nvPr>
        </p:nvSpPr>
        <p:spPr/>
        <p:txBody>
          <a:bodyPr/>
          <a:lstStyle/>
          <a:p>
            <a:fld id="{485842BB-ACA9-4C3F-B478-52A0A839CD8A}" type="slidenum">
              <a:rPr lang="en-US" smtClean="0"/>
              <a:t>20</a:t>
            </a:fld>
            <a:endParaRPr lang="en-US"/>
          </a:p>
        </p:txBody>
      </p:sp>
    </p:spTree>
    <p:extLst>
      <p:ext uri="{BB962C8B-B14F-4D97-AF65-F5344CB8AC3E}">
        <p14:creationId xmlns:p14="http://schemas.microsoft.com/office/powerpoint/2010/main" val="2473029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four-stage design can handle both reading and writing by manipulating the </a:t>
            </a:r>
            <a:r>
              <a:rPr lang="en-US" dirty="0" err="1"/>
              <a:t>datapath</a:t>
            </a:r>
            <a:r>
              <a:rPr lang="en-US" dirty="0"/>
              <a:t> based on the address of the register sent in. For example, if the address is set to a read-only register, the whole write logic is ignored.</a:t>
            </a:r>
          </a:p>
        </p:txBody>
      </p:sp>
      <p:sp>
        <p:nvSpPr>
          <p:cNvPr id="4" name="Slide Number Placeholder 3"/>
          <p:cNvSpPr>
            <a:spLocks noGrp="1"/>
          </p:cNvSpPr>
          <p:nvPr>
            <p:ph type="sldNum" sz="quarter" idx="5"/>
          </p:nvPr>
        </p:nvSpPr>
        <p:spPr/>
        <p:txBody>
          <a:bodyPr/>
          <a:lstStyle/>
          <a:p>
            <a:fld id="{485842BB-ACA9-4C3F-B478-52A0A839CD8A}" type="slidenum">
              <a:rPr lang="en-US" smtClean="0"/>
              <a:t>21</a:t>
            </a:fld>
            <a:endParaRPr lang="en-US"/>
          </a:p>
        </p:txBody>
      </p:sp>
    </p:spTree>
    <p:extLst>
      <p:ext uri="{BB962C8B-B14F-4D97-AF65-F5344CB8AC3E}">
        <p14:creationId xmlns:p14="http://schemas.microsoft.com/office/powerpoint/2010/main" val="2974568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we have submitted a preliminary version of the chip, that tests our main features. The 40 GS/s sampling rate, multi-hit architecture, picosecond timing resolution, and the 4GHz analog bandwidth. It is taped out using TSMC’s 65nm process, and it is due back tomorrow. </a:t>
            </a:r>
          </a:p>
          <a:p>
            <a:endParaRPr lang="en-US" dirty="0"/>
          </a:p>
          <a:p>
            <a:r>
              <a:rPr lang="en-US" dirty="0"/>
              <a:t>We eventually plan on incorporating a full 10 GHz clock, and an on-chip ADC in a later version.</a:t>
            </a:r>
          </a:p>
        </p:txBody>
      </p:sp>
      <p:sp>
        <p:nvSpPr>
          <p:cNvPr id="4" name="Slide Number Placeholder 3"/>
          <p:cNvSpPr>
            <a:spLocks noGrp="1"/>
          </p:cNvSpPr>
          <p:nvPr>
            <p:ph type="sldNum" sz="quarter" idx="5"/>
          </p:nvPr>
        </p:nvSpPr>
        <p:spPr/>
        <p:txBody>
          <a:bodyPr/>
          <a:lstStyle/>
          <a:p>
            <a:fld id="{50D9F167-EECD-47C9-AC7E-3A2AE93CAA1B}" type="slidenum">
              <a:rPr lang="en-US" smtClean="0"/>
              <a:t>2</a:t>
            </a:fld>
            <a:endParaRPr lang="en-US"/>
          </a:p>
        </p:txBody>
      </p:sp>
    </p:spTree>
    <p:extLst>
      <p:ext uri="{BB962C8B-B14F-4D97-AF65-F5344CB8AC3E}">
        <p14:creationId xmlns:p14="http://schemas.microsoft.com/office/powerpoint/2010/main" val="15419007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reading and writing waveforms are exactly the same, with the exception of having a different address. </a:t>
            </a:r>
          </a:p>
        </p:txBody>
      </p:sp>
      <p:sp>
        <p:nvSpPr>
          <p:cNvPr id="4" name="Slide Number Placeholder 3"/>
          <p:cNvSpPr>
            <a:spLocks noGrp="1"/>
          </p:cNvSpPr>
          <p:nvPr>
            <p:ph type="sldNum" sz="quarter" idx="5"/>
          </p:nvPr>
        </p:nvSpPr>
        <p:spPr/>
        <p:txBody>
          <a:bodyPr/>
          <a:lstStyle/>
          <a:p>
            <a:fld id="{485842BB-ACA9-4C3F-B478-52A0A839CD8A}" type="slidenum">
              <a:rPr lang="en-US" smtClean="0"/>
              <a:t>22</a:t>
            </a:fld>
            <a:endParaRPr lang="en-US"/>
          </a:p>
        </p:txBody>
      </p:sp>
    </p:spTree>
    <p:extLst>
      <p:ext uri="{BB962C8B-B14F-4D97-AF65-F5344CB8AC3E}">
        <p14:creationId xmlns:p14="http://schemas.microsoft.com/office/powerpoint/2010/main" val="8451680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simulations, done in </a:t>
            </a:r>
            <a:r>
              <a:rPr lang="en-US" dirty="0" err="1"/>
              <a:t>Vivado</a:t>
            </a:r>
            <a:r>
              <a:rPr lang="en-US" dirty="0"/>
              <a:t>, agree with the desired waveform diagrams. In this example, we set the address to 1, which is the </a:t>
            </a:r>
            <a:r>
              <a:rPr lang="en-US" dirty="0" err="1"/>
              <a:t>trigger_ch_mask</a:t>
            </a:r>
            <a:r>
              <a:rPr lang="en-US" dirty="0"/>
              <a:t> register. Then we write the desired data to it. After we are done writing, the address rolls over to the next address, register 2. This is the mode register, which we then write to, before ending the transaction by waiting 8 internal clock cycles without an </a:t>
            </a:r>
            <a:r>
              <a:rPr lang="en-US" dirty="0" err="1"/>
              <a:t>sclk</a:t>
            </a:r>
            <a:r>
              <a:rPr lang="en-US" dirty="0"/>
              <a:t> pulse.</a:t>
            </a:r>
          </a:p>
        </p:txBody>
      </p:sp>
      <p:sp>
        <p:nvSpPr>
          <p:cNvPr id="4" name="Slide Number Placeholder 3"/>
          <p:cNvSpPr>
            <a:spLocks noGrp="1"/>
          </p:cNvSpPr>
          <p:nvPr>
            <p:ph type="sldNum" sz="quarter" idx="5"/>
          </p:nvPr>
        </p:nvSpPr>
        <p:spPr/>
        <p:txBody>
          <a:bodyPr/>
          <a:lstStyle/>
          <a:p>
            <a:fld id="{485842BB-ACA9-4C3F-B478-52A0A839CD8A}" type="slidenum">
              <a:rPr lang="en-US" smtClean="0"/>
              <a:t>23</a:t>
            </a:fld>
            <a:endParaRPr lang="en-US"/>
          </a:p>
        </p:txBody>
      </p:sp>
    </p:spTree>
    <p:extLst>
      <p:ext uri="{BB962C8B-B14F-4D97-AF65-F5344CB8AC3E}">
        <p14:creationId xmlns:p14="http://schemas.microsoft.com/office/powerpoint/2010/main" val="311137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implementation, there are two steps which take the HDL to actual transistors. Largely, this process is automated, up to the power connections and pinout. These two considerations are highly </a:t>
            </a:r>
            <a:r>
              <a:rPr lang="en-US"/>
              <a:t>context dependent </a:t>
            </a:r>
            <a:r>
              <a:rPr lang="en-US" dirty="0"/>
              <a:t>and require thinking about global layout of the chip.</a:t>
            </a:r>
          </a:p>
        </p:txBody>
      </p:sp>
      <p:sp>
        <p:nvSpPr>
          <p:cNvPr id="4" name="Slide Number Placeholder 3"/>
          <p:cNvSpPr>
            <a:spLocks noGrp="1"/>
          </p:cNvSpPr>
          <p:nvPr>
            <p:ph type="sldNum" sz="quarter" idx="5"/>
          </p:nvPr>
        </p:nvSpPr>
        <p:spPr/>
        <p:txBody>
          <a:bodyPr/>
          <a:lstStyle/>
          <a:p>
            <a:fld id="{485842BB-ACA9-4C3F-B478-52A0A839CD8A}" type="slidenum">
              <a:rPr lang="en-US" smtClean="0"/>
              <a:t>24</a:t>
            </a:fld>
            <a:endParaRPr lang="en-US"/>
          </a:p>
        </p:txBody>
      </p:sp>
    </p:spTree>
    <p:extLst>
      <p:ext uri="{BB962C8B-B14F-4D97-AF65-F5344CB8AC3E}">
        <p14:creationId xmlns:p14="http://schemas.microsoft.com/office/powerpoint/2010/main" val="38263441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kind of verification is timing verification, where we test the rise and fall times for the signals coming out of the block, given certain assumptions about the signals going into the block. This is done using an SDC file which is fed into </a:t>
            </a:r>
            <a:r>
              <a:rPr lang="en-US" dirty="0" err="1"/>
              <a:t>Innovus</a:t>
            </a:r>
            <a:r>
              <a:rPr lang="en-US" dirty="0"/>
              <a:t> at the time of implementation.</a:t>
            </a:r>
          </a:p>
        </p:txBody>
      </p:sp>
      <p:sp>
        <p:nvSpPr>
          <p:cNvPr id="4" name="Slide Number Placeholder 3"/>
          <p:cNvSpPr>
            <a:spLocks noGrp="1"/>
          </p:cNvSpPr>
          <p:nvPr>
            <p:ph type="sldNum" sz="quarter" idx="5"/>
          </p:nvPr>
        </p:nvSpPr>
        <p:spPr/>
        <p:txBody>
          <a:bodyPr/>
          <a:lstStyle/>
          <a:p>
            <a:fld id="{485842BB-ACA9-4C3F-B478-52A0A839CD8A}" type="slidenum">
              <a:rPr lang="en-US" smtClean="0"/>
              <a:t>25</a:t>
            </a:fld>
            <a:endParaRPr lang="en-US"/>
          </a:p>
        </p:txBody>
      </p:sp>
    </p:spTree>
    <p:extLst>
      <p:ext uri="{BB962C8B-B14F-4D97-AF65-F5344CB8AC3E}">
        <p14:creationId xmlns:p14="http://schemas.microsoft.com/office/powerpoint/2010/main" val="41685149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eaf13e891d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2eaf13e891d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results of the timing verification are given in terms of Worst Negative Slack, and Total Negative Slack. We want the worst negative slack to be positive, indicating that the chip is able to process the data per clock cycle in the longest </a:t>
            </a:r>
            <a:r>
              <a:rPr lang="en-US" dirty="0" err="1"/>
              <a:t>datapath</a:t>
            </a:r>
            <a:r>
              <a:rPr lang="en-US" dirty="0"/>
              <a:t>. The total negative slack should be zero, as we want no processing time greater than the clock period. </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8AEF16-3995-41FC-8595-34625DA7E486}" type="slidenum">
              <a:rPr lang="en-US" smtClean="0"/>
              <a:t>28</a:t>
            </a:fld>
            <a:endParaRPr lang="en-US"/>
          </a:p>
        </p:txBody>
      </p:sp>
    </p:spTree>
    <p:extLst>
      <p:ext uri="{BB962C8B-B14F-4D97-AF65-F5344CB8AC3E}">
        <p14:creationId xmlns:p14="http://schemas.microsoft.com/office/powerpoint/2010/main" val="4975036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8AEF16-3995-41FC-8595-34625DA7E486}" type="slidenum">
              <a:rPr lang="en-US" smtClean="0"/>
              <a:t>29</a:t>
            </a:fld>
            <a:endParaRPr lang="en-US"/>
          </a:p>
        </p:txBody>
      </p:sp>
    </p:spTree>
    <p:extLst>
      <p:ext uri="{BB962C8B-B14F-4D97-AF65-F5344CB8AC3E}">
        <p14:creationId xmlns:p14="http://schemas.microsoft.com/office/powerpoint/2010/main" val="1940074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8AEF16-3995-41FC-8595-34625DA7E486}" type="slidenum">
              <a:rPr lang="en-US" smtClean="0"/>
              <a:t>30</a:t>
            </a:fld>
            <a:endParaRPr lang="en-US"/>
          </a:p>
        </p:txBody>
      </p:sp>
    </p:spTree>
    <p:extLst>
      <p:ext uri="{BB962C8B-B14F-4D97-AF65-F5344CB8AC3E}">
        <p14:creationId xmlns:p14="http://schemas.microsoft.com/office/powerpoint/2010/main" val="11211228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8AEF16-3995-41FC-8595-34625DA7E486}" type="slidenum">
              <a:rPr lang="en-US" smtClean="0"/>
              <a:t>31</a:t>
            </a:fld>
            <a:endParaRPr lang="en-US"/>
          </a:p>
        </p:txBody>
      </p:sp>
    </p:spTree>
    <p:extLst>
      <p:ext uri="{BB962C8B-B14F-4D97-AF65-F5344CB8AC3E}">
        <p14:creationId xmlns:p14="http://schemas.microsoft.com/office/powerpoint/2010/main" val="1498261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8AEF16-3995-41FC-8595-34625DA7E486}" type="slidenum">
              <a:rPr lang="en-US" smtClean="0"/>
              <a:t>32</a:t>
            </a:fld>
            <a:endParaRPr lang="en-US"/>
          </a:p>
        </p:txBody>
      </p:sp>
    </p:spTree>
    <p:extLst>
      <p:ext uri="{BB962C8B-B14F-4D97-AF65-F5344CB8AC3E}">
        <p14:creationId xmlns:p14="http://schemas.microsoft.com/office/powerpoint/2010/main" val="2919417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collaboration works closely with the Fermilab </a:t>
            </a:r>
            <a:r>
              <a:rPr lang="en-US" dirty="0" err="1"/>
              <a:t>testbeam</a:t>
            </a:r>
            <a:r>
              <a:rPr lang="en-US" dirty="0"/>
              <a:t>, where we LAPPDs are used for time of flight particle tracking. If you look at the pion/kaon separations at high momenta, we need picosecond timing resolution to effectively track the events, and so far – electronics has been one of the main constraints.</a:t>
            </a:r>
          </a:p>
        </p:txBody>
      </p:sp>
      <p:sp>
        <p:nvSpPr>
          <p:cNvPr id="4" name="Slide Number Placeholder 3"/>
          <p:cNvSpPr>
            <a:spLocks noGrp="1"/>
          </p:cNvSpPr>
          <p:nvPr>
            <p:ph type="sldNum" sz="quarter" idx="5"/>
          </p:nvPr>
        </p:nvSpPr>
        <p:spPr/>
        <p:txBody>
          <a:bodyPr/>
          <a:lstStyle/>
          <a:p>
            <a:fld id="{50D9F167-EECD-47C9-AC7E-3A2AE93CAA1B}" type="slidenum">
              <a:rPr lang="en-US" smtClean="0"/>
              <a:t>3</a:t>
            </a:fld>
            <a:endParaRPr lang="en-US"/>
          </a:p>
        </p:txBody>
      </p:sp>
    </p:spTree>
    <p:extLst>
      <p:ext uri="{BB962C8B-B14F-4D97-AF65-F5344CB8AC3E}">
        <p14:creationId xmlns:p14="http://schemas.microsoft.com/office/powerpoint/2010/main" val="37368600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8AEF16-3995-41FC-8595-34625DA7E486}" type="slidenum">
              <a:rPr lang="en-US" smtClean="0"/>
              <a:t>33</a:t>
            </a:fld>
            <a:endParaRPr lang="en-US"/>
          </a:p>
        </p:txBody>
      </p:sp>
    </p:spTree>
    <p:extLst>
      <p:ext uri="{BB962C8B-B14F-4D97-AF65-F5344CB8AC3E}">
        <p14:creationId xmlns:p14="http://schemas.microsoft.com/office/powerpoint/2010/main" val="22875095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8AEF16-3995-41FC-8595-34625DA7E486}" type="slidenum">
              <a:rPr lang="en-US" smtClean="0"/>
              <a:t>34</a:t>
            </a:fld>
            <a:endParaRPr lang="en-US"/>
          </a:p>
        </p:txBody>
      </p:sp>
    </p:spTree>
    <p:extLst>
      <p:ext uri="{BB962C8B-B14F-4D97-AF65-F5344CB8AC3E}">
        <p14:creationId xmlns:p14="http://schemas.microsoft.com/office/powerpoint/2010/main" val="3895327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8AEF16-3995-41FC-8595-34625DA7E486}" type="slidenum">
              <a:rPr lang="en-US" smtClean="0"/>
              <a:t>35</a:t>
            </a:fld>
            <a:endParaRPr lang="en-US"/>
          </a:p>
        </p:txBody>
      </p:sp>
    </p:spTree>
    <p:extLst>
      <p:ext uri="{BB962C8B-B14F-4D97-AF65-F5344CB8AC3E}">
        <p14:creationId xmlns:p14="http://schemas.microsoft.com/office/powerpoint/2010/main" val="5759455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068AEF16-3995-41FC-8595-34625DA7E486}" type="slidenum">
              <a:rPr lang="en-US" smtClean="0"/>
              <a:t>36</a:t>
            </a:fld>
            <a:endParaRPr lang="en-US"/>
          </a:p>
        </p:txBody>
      </p:sp>
    </p:spTree>
    <p:extLst>
      <p:ext uri="{BB962C8B-B14F-4D97-AF65-F5344CB8AC3E}">
        <p14:creationId xmlns:p14="http://schemas.microsoft.com/office/powerpoint/2010/main" val="30834248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87631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1822bff16a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1822bff16a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24183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31827bb4afd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31827bb4af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98198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1827bb4afd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1827bb4afd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67812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1827bb4afd_1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1827bb4afd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74383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183b02e2e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3183b02e2e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6199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factors affecting timing resolution boils down to Noise, sampling time jitter, Sampling rate and Analog bandwidth which we will be addressing in this talk.</a:t>
            </a:r>
          </a:p>
        </p:txBody>
      </p:sp>
      <p:sp>
        <p:nvSpPr>
          <p:cNvPr id="4" name="Slide Number Placeholder 3"/>
          <p:cNvSpPr>
            <a:spLocks noGrp="1"/>
          </p:cNvSpPr>
          <p:nvPr>
            <p:ph type="sldNum" sz="quarter" idx="5"/>
          </p:nvPr>
        </p:nvSpPr>
        <p:spPr/>
        <p:txBody>
          <a:bodyPr/>
          <a:lstStyle/>
          <a:p>
            <a:fld id="{50D9F167-EECD-47C9-AC7E-3A2AE93CAA1B}" type="slidenum">
              <a:rPr lang="en-US" smtClean="0"/>
              <a:t>4</a:t>
            </a:fld>
            <a:endParaRPr lang="en-US"/>
          </a:p>
        </p:txBody>
      </p:sp>
    </p:spTree>
    <p:extLst>
      <p:ext uri="{BB962C8B-B14F-4D97-AF65-F5344CB8AC3E}">
        <p14:creationId xmlns:p14="http://schemas.microsoft.com/office/powerpoint/2010/main" val="2701676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1827bb4afd_1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1827bb4afd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95291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1827bb4afd_1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1827bb4afd_1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59553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1827bb4afd_1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31827bb4afd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11434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1827bb4afd_1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1827bb4afd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48190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1827bb4afd_1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31827bb4afd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01845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1827bb4afd_1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31827bb4afd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0266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features of the chip are the two sampling blocks, clock source and the Digital block – which will be the subject of </a:t>
            </a:r>
            <a:r>
              <a:rPr lang="en-US" dirty="0" err="1"/>
              <a:t>Ahan’s</a:t>
            </a:r>
            <a:r>
              <a:rPr lang="en-US" dirty="0"/>
              <a:t> talk. </a:t>
            </a:r>
          </a:p>
        </p:txBody>
      </p:sp>
      <p:sp>
        <p:nvSpPr>
          <p:cNvPr id="4" name="Slide Number Placeholder 3"/>
          <p:cNvSpPr>
            <a:spLocks noGrp="1"/>
          </p:cNvSpPr>
          <p:nvPr>
            <p:ph type="sldNum" sz="quarter" idx="5"/>
          </p:nvPr>
        </p:nvSpPr>
        <p:spPr/>
        <p:txBody>
          <a:bodyPr/>
          <a:lstStyle/>
          <a:p>
            <a:fld id="{50D9F167-EECD-47C9-AC7E-3A2AE93CAA1B}" type="slidenum">
              <a:rPr lang="en-US" smtClean="0"/>
              <a:t>5</a:t>
            </a:fld>
            <a:endParaRPr lang="en-US"/>
          </a:p>
        </p:txBody>
      </p:sp>
    </p:spTree>
    <p:extLst>
      <p:ext uri="{BB962C8B-B14F-4D97-AF65-F5344CB8AC3E}">
        <p14:creationId xmlns:p14="http://schemas.microsoft.com/office/powerpoint/2010/main" val="1920016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terms of the timeline, the chip is due back tomorrow and we are designing PCBs to test them. Those should be finished in January, </a:t>
            </a:r>
            <a:r>
              <a:rPr lang="en-US"/>
              <a:t>but as </a:t>
            </a:r>
            <a:r>
              <a:rPr lang="en-US" dirty="0"/>
              <a:t>we can start probing them when they arrive tomorrow. </a:t>
            </a:r>
          </a:p>
        </p:txBody>
      </p:sp>
      <p:sp>
        <p:nvSpPr>
          <p:cNvPr id="4" name="Slide Number Placeholder 3"/>
          <p:cNvSpPr>
            <a:spLocks noGrp="1"/>
          </p:cNvSpPr>
          <p:nvPr>
            <p:ph type="sldNum" sz="quarter" idx="5"/>
          </p:nvPr>
        </p:nvSpPr>
        <p:spPr/>
        <p:txBody>
          <a:bodyPr/>
          <a:lstStyle/>
          <a:p>
            <a:fld id="{50D9F167-EECD-47C9-AC7E-3A2AE93CAA1B}" type="slidenum">
              <a:rPr lang="en-US" smtClean="0"/>
              <a:t>6</a:t>
            </a:fld>
            <a:endParaRPr lang="en-US"/>
          </a:p>
        </p:txBody>
      </p:sp>
    </p:spTree>
    <p:extLst>
      <p:ext uri="{BB962C8B-B14F-4D97-AF65-F5344CB8AC3E}">
        <p14:creationId xmlns:p14="http://schemas.microsoft.com/office/powerpoint/2010/main" val="3381373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architecture consists of four Fast Banks per channel, running 64 samples each (at a 1.6 ns sampling window).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feature here is that we use both fast and slow banks to provide a longer buffer, while maintaining a good timing resolution.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slow bank captures the entire signal and is used as a timestamp. The fast bank only samples the rising edge (after it is triggered. It has a much shorter buffer length, but a much faster sampling rate. The overall waveform is reconstructed after the fact.</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dirty="0"/>
              <a:t>These SCAs can be configured to either run sequentially to capture multiple rising edges or as one longer SCA (up to 6.4 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50D9F167-EECD-47C9-AC7E-3A2AE93CAA1B}" type="slidenum">
              <a:rPr lang="en-US" smtClean="0"/>
              <a:t>7</a:t>
            </a:fld>
            <a:endParaRPr lang="en-US"/>
          </a:p>
        </p:txBody>
      </p:sp>
    </p:spTree>
    <p:extLst>
      <p:ext uri="{BB962C8B-B14F-4D97-AF65-F5344CB8AC3E}">
        <p14:creationId xmlns:p14="http://schemas.microsoft.com/office/powerpoint/2010/main" val="240938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how four fast banks are arranged in each channel.  Each fast bank is four 16-sample columns interleaved, each sampling at 10GHz and a phase of 0, 90, 180 and 270 degrees. This results in an effective 40GHz sampling rate. The green signal line comes from the left of the figure, while the purple clock line comes from the right of the figure. The arrangement of the columns is chosen so that every column retains the maximal signal bandwidth. (next) the length of the signal line is an important consideration for the analog bandwidth.</a:t>
            </a:r>
          </a:p>
          <a:p>
            <a:endParaRPr lang="en-US" dirty="0"/>
          </a:p>
        </p:txBody>
      </p:sp>
      <p:sp>
        <p:nvSpPr>
          <p:cNvPr id="4" name="Slide Number Placeholder 3"/>
          <p:cNvSpPr>
            <a:spLocks noGrp="1"/>
          </p:cNvSpPr>
          <p:nvPr>
            <p:ph type="sldNum" sz="quarter" idx="5"/>
          </p:nvPr>
        </p:nvSpPr>
        <p:spPr/>
        <p:txBody>
          <a:bodyPr/>
          <a:lstStyle/>
          <a:p>
            <a:fld id="{50D9F167-EECD-47C9-AC7E-3A2AE93CAA1B}" type="slidenum">
              <a:rPr lang="en-US" smtClean="0"/>
              <a:t>8</a:t>
            </a:fld>
            <a:endParaRPr lang="en-US"/>
          </a:p>
        </p:txBody>
      </p:sp>
    </p:spTree>
    <p:extLst>
      <p:ext uri="{BB962C8B-B14F-4D97-AF65-F5344CB8AC3E}">
        <p14:creationId xmlns:p14="http://schemas.microsoft.com/office/powerpoint/2010/main" val="2819330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this timing diagram, when a capacitor switches off from the signal line, its stored value experiences an unwanted drift. This drift has two components:</a:t>
            </a:r>
          </a:p>
          <a:p>
            <a:r>
              <a:rPr lang="en-US" dirty="0"/>
              <a:t>There's switch gate charge injection, which occurs at a fixed value that we can calibrate out. </a:t>
            </a:r>
          </a:p>
          <a:p>
            <a:r>
              <a:rPr lang="en-US" dirty="0"/>
              <a:t>Second, we see resistive drift, which varies depending on the input signal voltage </a:t>
            </a:r>
          </a:p>
          <a:p>
            <a:r>
              <a:rPr lang="en-US" dirty="0"/>
              <a:t>Here, a faster Sample-to-Hold transition time leads to reduced drift effects. This is precisely why we opted for an NMOS switch instead of a CMOS implementation - it gives us faster transition times and ultimately better sampling accuracy.</a:t>
            </a:r>
          </a:p>
          <a:p>
            <a:endParaRPr lang="en-US" dirty="0"/>
          </a:p>
        </p:txBody>
      </p:sp>
      <p:sp>
        <p:nvSpPr>
          <p:cNvPr id="4" name="Slide Number Placeholder 3"/>
          <p:cNvSpPr>
            <a:spLocks noGrp="1"/>
          </p:cNvSpPr>
          <p:nvPr>
            <p:ph type="sldNum" sz="quarter" idx="5"/>
          </p:nvPr>
        </p:nvSpPr>
        <p:spPr/>
        <p:txBody>
          <a:bodyPr/>
          <a:lstStyle/>
          <a:p>
            <a:fld id="{50D9F167-EECD-47C9-AC7E-3A2AE93CAA1B}" type="slidenum">
              <a:rPr lang="en-US" smtClean="0"/>
              <a:t>9</a:t>
            </a:fld>
            <a:endParaRPr lang="en-US"/>
          </a:p>
        </p:txBody>
      </p:sp>
    </p:spTree>
    <p:extLst>
      <p:ext uri="{BB962C8B-B14F-4D97-AF65-F5344CB8AC3E}">
        <p14:creationId xmlns:p14="http://schemas.microsoft.com/office/powerpoint/2010/main" val="3564871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C4A8C-534F-C2E6-AE72-FA64DE4810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8FEC8D-1B83-6C58-6817-E26A02124E80}"/>
              </a:ext>
            </a:extLst>
          </p:cNvPr>
          <p:cNvSpPr>
            <a:spLocks noGrp="1"/>
          </p:cNvSpPr>
          <p:nvPr>
            <p:ph type="subTitle" idx="1"/>
          </p:nvPr>
        </p:nvSpPr>
        <p:spPr>
          <a:xfrm>
            <a:off x="1524000" y="3602037"/>
            <a:ext cx="9144000" cy="1655763"/>
          </a:xfrm>
        </p:spPr>
        <p:txBody>
          <a:bodyPr/>
          <a:lstStyle>
            <a:lvl1pPr marL="0" indent="0" algn="ctr">
              <a:buNone/>
              <a:defRPr sz="2400"/>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9B2E9E-AA8D-8E59-1B5D-01AC79189237}"/>
              </a:ext>
            </a:extLst>
          </p:cNvPr>
          <p:cNvSpPr>
            <a:spLocks noGrp="1"/>
          </p:cNvSpPr>
          <p:nvPr>
            <p:ph type="dt" sz="half" idx="10"/>
          </p:nvPr>
        </p:nvSpPr>
        <p:spPr/>
        <p:txBody>
          <a:bodyPr/>
          <a:lstStyle/>
          <a:p>
            <a:fld id="{9124C98D-AD0E-4A88-8525-AE2A5CFA5E81}" type="datetimeFigureOut">
              <a:rPr lang="en-US" smtClean="0"/>
              <a:t>11/22/2024</a:t>
            </a:fld>
            <a:endParaRPr lang="en-US"/>
          </a:p>
        </p:txBody>
      </p:sp>
      <p:sp>
        <p:nvSpPr>
          <p:cNvPr id="5" name="Footer Placeholder 4">
            <a:extLst>
              <a:ext uri="{FF2B5EF4-FFF2-40B4-BE49-F238E27FC236}">
                <a16:creationId xmlns:a16="http://schemas.microsoft.com/office/drawing/2014/main" id="{1ABF53E5-F5E9-70A3-E2C6-E0D924764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75B6FE-5C2E-AEE9-CA30-6FC92EA9BFBD}"/>
              </a:ext>
            </a:extLst>
          </p:cNvPr>
          <p:cNvSpPr>
            <a:spLocks noGrp="1"/>
          </p:cNvSpPr>
          <p:nvPr>
            <p:ph type="sldNum" sz="quarter" idx="12"/>
          </p:nvPr>
        </p:nvSpPr>
        <p:spPr/>
        <p:txBody>
          <a:bodyPr/>
          <a:lstStyle/>
          <a:p>
            <a:fld id="{C1352023-7E41-4E5B-81E0-E3DE5D636F4E}" type="slidenum">
              <a:rPr lang="en-US" smtClean="0"/>
              <a:t>‹#›</a:t>
            </a:fld>
            <a:endParaRPr lang="en-US"/>
          </a:p>
        </p:txBody>
      </p:sp>
    </p:spTree>
    <p:extLst>
      <p:ext uri="{BB962C8B-B14F-4D97-AF65-F5344CB8AC3E}">
        <p14:creationId xmlns:p14="http://schemas.microsoft.com/office/powerpoint/2010/main" val="3670990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4E704-EEAF-B864-7BB9-545978B93B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A3F5D0-19A5-E26E-C31D-B7F3B0BF4A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72A5DF-9BA6-3A1B-C966-F94A0A723247}"/>
              </a:ext>
            </a:extLst>
          </p:cNvPr>
          <p:cNvSpPr>
            <a:spLocks noGrp="1"/>
          </p:cNvSpPr>
          <p:nvPr>
            <p:ph type="dt" sz="half" idx="10"/>
          </p:nvPr>
        </p:nvSpPr>
        <p:spPr/>
        <p:txBody>
          <a:bodyPr/>
          <a:lstStyle/>
          <a:p>
            <a:fld id="{9124C98D-AD0E-4A88-8525-AE2A5CFA5E81}" type="datetimeFigureOut">
              <a:rPr lang="en-US" smtClean="0"/>
              <a:t>11/22/2024</a:t>
            </a:fld>
            <a:endParaRPr lang="en-US"/>
          </a:p>
        </p:txBody>
      </p:sp>
      <p:sp>
        <p:nvSpPr>
          <p:cNvPr id="5" name="Footer Placeholder 4">
            <a:extLst>
              <a:ext uri="{FF2B5EF4-FFF2-40B4-BE49-F238E27FC236}">
                <a16:creationId xmlns:a16="http://schemas.microsoft.com/office/drawing/2014/main" id="{4FA539C4-5A5A-A9E8-E397-EF797BB12E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EF4800-34CA-8E8D-FC19-2A2185253F9C}"/>
              </a:ext>
            </a:extLst>
          </p:cNvPr>
          <p:cNvSpPr>
            <a:spLocks noGrp="1"/>
          </p:cNvSpPr>
          <p:nvPr>
            <p:ph type="sldNum" sz="quarter" idx="12"/>
          </p:nvPr>
        </p:nvSpPr>
        <p:spPr/>
        <p:txBody>
          <a:bodyPr/>
          <a:lstStyle/>
          <a:p>
            <a:fld id="{C1352023-7E41-4E5B-81E0-E3DE5D636F4E}" type="slidenum">
              <a:rPr lang="en-US" smtClean="0"/>
              <a:t>‹#›</a:t>
            </a:fld>
            <a:endParaRPr lang="en-US"/>
          </a:p>
        </p:txBody>
      </p:sp>
    </p:spTree>
    <p:extLst>
      <p:ext uri="{BB962C8B-B14F-4D97-AF65-F5344CB8AC3E}">
        <p14:creationId xmlns:p14="http://schemas.microsoft.com/office/powerpoint/2010/main" val="3394638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344D45-E51A-1B25-0221-EFFF459F15F0}"/>
              </a:ext>
            </a:extLst>
          </p:cNvPr>
          <p:cNvSpPr>
            <a:spLocks noGrp="1"/>
          </p:cNvSpPr>
          <p:nvPr>
            <p:ph type="title" orient="vert"/>
          </p:nvPr>
        </p:nvSpPr>
        <p:spPr>
          <a:xfrm>
            <a:off x="8724902" y="365129"/>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802DAC-2B21-4270-B226-ACCAB77E7C5F}"/>
              </a:ext>
            </a:extLst>
          </p:cNvPr>
          <p:cNvSpPr>
            <a:spLocks noGrp="1"/>
          </p:cNvSpPr>
          <p:nvPr>
            <p:ph type="body" orient="vert" idx="1"/>
          </p:nvPr>
        </p:nvSpPr>
        <p:spPr>
          <a:xfrm>
            <a:off x="838203" y="365129"/>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938D21-02B0-1F28-94DB-5D61C75A6D8F}"/>
              </a:ext>
            </a:extLst>
          </p:cNvPr>
          <p:cNvSpPr>
            <a:spLocks noGrp="1"/>
          </p:cNvSpPr>
          <p:nvPr>
            <p:ph type="dt" sz="half" idx="10"/>
          </p:nvPr>
        </p:nvSpPr>
        <p:spPr/>
        <p:txBody>
          <a:bodyPr/>
          <a:lstStyle/>
          <a:p>
            <a:fld id="{9124C98D-AD0E-4A88-8525-AE2A5CFA5E81}" type="datetimeFigureOut">
              <a:rPr lang="en-US" smtClean="0"/>
              <a:t>11/22/2024</a:t>
            </a:fld>
            <a:endParaRPr lang="en-US"/>
          </a:p>
        </p:txBody>
      </p:sp>
      <p:sp>
        <p:nvSpPr>
          <p:cNvPr id="5" name="Footer Placeholder 4">
            <a:extLst>
              <a:ext uri="{FF2B5EF4-FFF2-40B4-BE49-F238E27FC236}">
                <a16:creationId xmlns:a16="http://schemas.microsoft.com/office/drawing/2014/main" id="{3DA2B915-5C80-FDAA-FAD3-74A77748B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D2FC6E-FFE6-FF5B-8D9E-AA65523632FD}"/>
              </a:ext>
            </a:extLst>
          </p:cNvPr>
          <p:cNvSpPr>
            <a:spLocks noGrp="1"/>
          </p:cNvSpPr>
          <p:nvPr>
            <p:ph type="sldNum" sz="quarter" idx="12"/>
          </p:nvPr>
        </p:nvSpPr>
        <p:spPr/>
        <p:txBody>
          <a:bodyPr/>
          <a:lstStyle/>
          <a:p>
            <a:fld id="{C1352023-7E41-4E5B-81E0-E3DE5D636F4E}" type="slidenum">
              <a:rPr lang="en-US" smtClean="0"/>
              <a:t>‹#›</a:t>
            </a:fld>
            <a:endParaRPr lang="en-US"/>
          </a:p>
        </p:txBody>
      </p:sp>
    </p:spTree>
    <p:extLst>
      <p:ext uri="{BB962C8B-B14F-4D97-AF65-F5344CB8AC3E}">
        <p14:creationId xmlns:p14="http://schemas.microsoft.com/office/powerpoint/2010/main" val="28059838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51D85-FEAE-446F-572D-C8349A4FC0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59657E-3B3E-750C-0495-63B9F3DF9F83}"/>
              </a:ext>
            </a:extLst>
          </p:cNvPr>
          <p:cNvSpPr>
            <a:spLocks noGrp="1"/>
          </p:cNvSpPr>
          <p:nvPr>
            <p:ph type="subTitle" idx="1"/>
          </p:nvPr>
        </p:nvSpPr>
        <p:spPr>
          <a:xfrm>
            <a:off x="1524000" y="3602037"/>
            <a:ext cx="9144000" cy="1655763"/>
          </a:xfrm>
        </p:spPr>
        <p:txBody>
          <a:bodyPr/>
          <a:lstStyle>
            <a:lvl1pPr marL="0" indent="0" algn="ctr">
              <a:buNone/>
              <a:defRPr sz="2400"/>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18A04D-172C-D1BD-DC07-ACA824939EB0}"/>
              </a:ext>
            </a:extLst>
          </p:cNvPr>
          <p:cNvSpPr>
            <a:spLocks noGrp="1"/>
          </p:cNvSpPr>
          <p:nvPr>
            <p:ph type="dt" sz="half" idx="10"/>
          </p:nvPr>
        </p:nvSpPr>
        <p:spPr/>
        <p:txBody>
          <a:bodyPr/>
          <a:lstStyle/>
          <a:p>
            <a:fld id="{B9407766-3F82-4807-B59E-A9612C1D9BCA}" type="datetimeFigureOut">
              <a:rPr lang="en-US" smtClean="0"/>
              <a:t>11/22/2024</a:t>
            </a:fld>
            <a:endParaRPr lang="en-US"/>
          </a:p>
        </p:txBody>
      </p:sp>
      <p:sp>
        <p:nvSpPr>
          <p:cNvPr id="5" name="Footer Placeholder 4">
            <a:extLst>
              <a:ext uri="{FF2B5EF4-FFF2-40B4-BE49-F238E27FC236}">
                <a16:creationId xmlns:a16="http://schemas.microsoft.com/office/drawing/2014/main" id="{42F469DB-6C64-DEC7-FA8E-AE54E85E7C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3CB156-B939-FC2C-5E32-F8D5D09CAA6B}"/>
              </a:ext>
            </a:extLst>
          </p:cNvPr>
          <p:cNvSpPr>
            <a:spLocks noGrp="1"/>
          </p:cNvSpPr>
          <p:nvPr>
            <p:ph type="sldNum" sz="quarter" idx="12"/>
          </p:nvPr>
        </p:nvSpPr>
        <p:spPr/>
        <p:txBody>
          <a:bodyPr/>
          <a:lstStyle/>
          <a:p>
            <a:fld id="{876DEBA1-1B15-4153-8AE9-F3F8627851C2}" type="slidenum">
              <a:rPr lang="en-US" smtClean="0"/>
              <a:t>‹#›</a:t>
            </a:fld>
            <a:endParaRPr lang="en-US"/>
          </a:p>
        </p:txBody>
      </p:sp>
    </p:spTree>
    <p:extLst>
      <p:ext uri="{BB962C8B-B14F-4D97-AF65-F5344CB8AC3E}">
        <p14:creationId xmlns:p14="http://schemas.microsoft.com/office/powerpoint/2010/main" val="1810596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E5D36-A5E5-2FF4-1DAC-151877F021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692D62-E2A8-E97E-FE14-C357706CDB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5FA581-B7AA-E9B1-3245-DD3643B787E3}"/>
              </a:ext>
            </a:extLst>
          </p:cNvPr>
          <p:cNvSpPr>
            <a:spLocks noGrp="1"/>
          </p:cNvSpPr>
          <p:nvPr>
            <p:ph type="dt" sz="half" idx="10"/>
          </p:nvPr>
        </p:nvSpPr>
        <p:spPr/>
        <p:txBody>
          <a:bodyPr/>
          <a:lstStyle/>
          <a:p>
            <a:fld id="{B9407766-3F82-4807-B59E-A9612C1D9BCA}" type="datetimeFigureOut">
              <a:rPr lang="en-US" smtClean="0"/>
              <a:t>11/22/2024</a:t>
            </a:fld>
            <a:endParaRPr lang="en-US"/>
          </a:p>
        </p:txBody>
      </p:sp>
      <p:sp>
        <p:nvSpPr>
          <p:cNvPr id="5" name="Footer Placeholder 4">
            <a:extLst>
              <a:ext uri="{FF2B5EF4-FFF2-40B4-BE49-F238E27FC236}">
                <a16:creationId xmlns:a16="http://schemas.microsoft.com/office/drawing/2014/main" id="{7F2C2E58-0706-203E-E57A-F5B2274C6D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CBDB59-693E-5D81-8B9C-AF30033413B3}"/>
              </a:ext>
            </a:extLst>
          </p:cNvPr>
          <p:cNvSpPr>
            <a:spLocks noGrp="1"/>
          </p:cNvSpPr>
          <p:nvPr>
            <p:ph type="sldNum" sz="quarter" idx="12"/>
          </p:nvPr>
        </p:nvSpPr>
        <p:spPr/>
        <p:txBody>
          <a:bodyPr/>
          <a:lstStyle/>
          <a:p>
            <a:fld id="{876DEBA1-1B15-4153-8AE9-F3F8627851C2}" type="slidenum">
              <a:rPr lang="en-US" smtClean="0"/>
              <a:t>‹#›</a:t>
            </a:fld>
            <a:endParaRPr lang="en-US"/>
          </a:p>
        </p:txBody>
      </p:sp>
    </p:spTree>
    <p:extLst>
      <p:ext uri="{BB962C8B-B14F-4D97-AF65-F5344CB8AC3E}">
        <p14:creationId xmlns:p14="http://schemas.microsoft.com/office/powerpoint/2010/main" val="2084473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8EC88-224B-84E7-64CB-CD8131113E67}"/>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E40B98-A314-868E-CE0F-DACE87EF9588}"/>
              </a:ext>
            </a:extLst>
          </p:cNvPr>
          <p:cNvSpPr>
            <a:spLocks noGrp="1"/>
          </p:cNvSpPr>
          <p:nvPr>
            <p:ph type="body" idx="1"/>
          </p:nvPr>
        </p:nvSpPr>
        <p:spPr>
          <a:xfrm>
            <a:off x="831851" y="4589465"/>
            <a:ext cx="10515600" cy="1500187"/>
          </a:xfrm>
        </p:spPr>
        <p:txBody>
          <a:bodyPr/>
          <a:lstStyle>
            <a:lvl1pPr marL="0" indent="0">
              <a:buNone/>
              <a:defRPr sz="2400">
                <a:solidFill>
                  <a:schemeClr val="tx1">
                    <a:tint val="82000"/>
                  </a:schemeClr>
                </a:solidFill>
              </a:defRPr>
            </a:lvl1pPr>
            <a:lvl2pPr marL="457167" indent="0">
              <a:buNone/>
              <a:defRPr sz="2000">
                <a:solidFill>
                  <a:schemeClr val="tx1">
                    <a:tint val="82000"/>
                  </a:schemeClr>
                </a:solidFill>
              </a:defRPr>
            </a:lvl2pPr>
            <a:lvl3pPr marL="914332" indent="0">
              <a:buNone/>
              <a:defRPr sz="1800">
                <a:solidFill>
                  <a:schemeClr val="tx1">
                    <a:tint val="82000"/>
                  </a:schemeClr>
                </a:solidFill>
              </a:defRPr>
            </a:lvl3pPr>
            <a:lvl4pPr marL="1371498" indent="0">
              <a:buNone/>
              <a:defRPr sz="1600">
                <a:solidFill>
                  <a:schemeClr val="tx1">
                    <a:tint val="82000"/>
                  </a:schemeClr>
                </a:solidFill>
              </a:defRPr>
            </a:lvl4pPr>
            <a:lvl5pPr marL="1828664" indent="0">
              <a:buNone/>
              <a:defRPr sz="1600">
                <a:solidFill>
                  <a:schemeClr val="tx1">
                    <a:tint val="82000"/>
                  </a:schemeClr>
                </a:solidFill>
              </a:defRPr>
            </a:lvl5pPr>
            <a:lvl6pPr marL="2285830" indent="0">
              <a:buNone/>
              <a:defRPr sz="1600">
                <a:solidFill>
                  <a:schemeClr val="tx1">
                    <a:tint val="82000"/>
                  </a:schemeClr>
                </a:solidFill>
              </a:defRPr>
            </a:lvl6pPr>
            <a:lvl7pPr marL="2742994" indent="0">
              <a:buNone/>
              <a:defRPr sz="1600">
                <a:solidFill>
                  <a:schemeClr val="tx1">
                    <a:tint val="82000"/>
                  </a:schemeClr>
                </a:solidFill>
              </a:defRPr>
            </a:lvl7pPr>
            <a:lvl8pPr marL="3200160" indent="0">
              <a:buNone/>
              <a:defRPr sz="1600">
                <a:solidFill>
                  <a:schemeClr val="tx1">
                    <a:tint val="82000"/>
                  </a:schemeClr>
                </a:solidFill>
              </a:defRPr>
            </a:lvl8pPr>
            <a:lvl9pPr marL="3657327"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1D598B-95AF-D8D4-B524-D30D1650D415}"/>
              </a:ext>
            </a:extLst>
          </p:cNvPr>
          <p:cNvSpPr>
            <a:spLocks noGrp="1"/>
          </p:cNvSpPr>
          <p:nvPr>
            <p:ph type="dt" sz="half" idx="10"/>
          </p:nvPr>
        </p:nvSpPr>
        <p:spPr/>
        <p:txBody>
          <a:bodyPr/>
          <a:lstStyle/>
          <a:p>
            <a:fld id="{B9407766-3F82-4807-B59E-A9612C1D9BCA}" type="datetimeFigureOut">
              <a:rPr lang="en-US" smtClean="0"/>
              <a:t>11/22/2024</a:t>
            </a:fld>
            <a:endParaRPr lang="en-US"/>
          </a:p>
        </p:txBody>
      </p:sp>
      <p:sp>
        <p:nvSpPr>
          <p:cNvPr id="5" name="Footer Placeholder 4">
            <a:extLst>
              <a:ext uri="{FF2B5EF4-FFF2-40B4-BE49-F238E27FC236}">
                <a16:creationId xmlns:a16="http://schemas.microsoft.com/office/drawing/2014/main" id="{C6057ABB-4957-7AB9-CA36-D951EE5E38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A1641A-DD79-7153-CD23-586FA0CBFA90}"/>
              </a:ext>
            </a:extLst>
          </p:cNvPr>
          <p:cNvSpPr>
            <a:spLocks noGrp="1"/>
          </p:cNvSpPr>
          <p:nvPr>
            <p:ph type="sldNum" sz="quarter" idx="12"/>
          </p:nvPr>
        </p:nvSpPr>
        <p:spPr/>
        <p:txBody>
          <a:bodyPr/>
          <a:lstStyle/>
          <a:p>
            <a:fld id="{876DEBA1-1B15-4153-8AE9-F3F8627851C2}" type="slidenum">
              <a:rPr lang="en-US" smtClean="0"/>
              <a:t>‹#›</a:t>
            </a:fld>
            <a:endParaRPr lang="en-US"/>
          </a:p>
        </p:txBody>
      </p:sp>
    </p:spTree>
    <p:extLst>
      <p:ext uri="{BB962C8B-B14F-4D97-AF65-F5344CB8AC3E}">
        <p14:creationId xmlns:p14="http://schemas.microsoft.com/office/powerpoint/2010/main" val="27253981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8C9D6-48B2-CE5F-000C-FD586E5ACA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749595-0CFA-9E63-B86E-C7DFF3FDDBF7}"/>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B37986-EDA2-F537-99BB-BED9AB15C7D7}"/>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519E81-B793-D85A-73AB-F37457C49FED}"/>
              </a:ext>
            </a:extLst>
          </p:cNvPr>
          <p:cNvSpPr>
            <a:spLocks noGrp="1"/>
          </p:cNvSpPr>
          <p:nvPr>
            <p:ph type="dt" sz="half" idx="10"/>
          </p:nvPr>
        </p:nvSpPr>
        <p:spPr/>
        <p:txBody>
          <a:bodyPr/>
          <a:lstStyle/>
          <a:p>
            <a:fld id="{B9407766-3F82-4807-B59E-A9612C1D9BCA}" type="datetimeFigureOut">
              <a:rPr lang="en-US" smtClean="0"/>
              <a:t>11/22/2024</a:t>
            </a:fld>
            <a:endParaRPr lang="en-US"/>
          </a:p>
        </p:txBody>
      </p:sp>
      <p:sp>
        <p:nvSpPr>
          <p:cNvPr id="6" name="Footer Placeholder 5">
            <a:extLst>
              <a:ext uri="{FF2B5EF4-FFF2-40B4-BE49-F238E27FC236}">
                <a16:creationId xmlns:a16="http://schemas.microsoft.com/office/drawing/2014/main" id="{1F127BBC-FE86-E165-2A8D-88B81D29EF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25DEE5-87DE-B7F2-A8B5-69A6A19FE761}"/>
              </a:ext>
            </a:extLst>
          </p:cNvPr>
          <p:cNvSpPr>
            <a:spLocks noGrp="1"/>
          </p:cNvSpPr>
          <p:nvPr>
            <p:ph type="sldNum" sz="quarter" idx="12"/>
          </p:nvPr>
        </p:nvSpPr>
        <p:spPr/>
        <p:txBody>
          <a:bodyPr/>
          <a:lstStyle/>
          <a:p>
            <a:fld id="{876DEBA1-1B15-4153-8AE9-F3F8627851C2}" type="slidenum">
              <a:rPr lang="en-US" smtClean="0"/>
              <a:t>‹#›</a:t>
            </a:fld>
            <a:endParaRPr lang="en-US"/>
          </a:p>
        </p:txBody>
      </p:sp>
    </p:spTree>
    <p:extLst>
      <p:ext uri="{BB962C8B-B14F-4D97-AF65-F5344CB8AC3E}">
        <p14:creationId xmlns:p14="http://schemas.microsoft.com/office/powerpoint/2010/main" val="5113071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E8085-5F40-7F72-9385-1C70E57400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1A00BD-0568-AA0C-23FC-951DC2D3DADC}"/>
              </a:ext>
            </a:extLst>
          </p:cNvPr>
          <p:cNvSpPr>
            <a:spLocks noGrp="1"/>
          </p:cNvSpPr>
          <p:nvPr>
            <p:ph type="body" idx="1"/>
          </p:nvPr>
        </p:nvSpPr>
        <p:spPr>
          <a:xfrm>
            <a:off x="839789" y="1681163"/>
            <a:ext cx="5157787" cy="823912"/>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5B958D-57E6-8FBF-824B-918110B3DFB3}"/>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55CF6A-AB1C-8B5A-5F74-B50D250B3B12}"/>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084814-76CA-CCB6-6DAF-44554A668BA1}"/>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8A11BF-8C2E-1EBB-557C-067F8C3916FF}"/>
              </a:ext>
            </a:extLst>
          </p:cNvPr>
          <p:cNvSpPr>
            <a:spLocks noGrp="1"/>
          </p:cNvSpPr>
          <p:nvPr>
            <p:ph type="dt" sz="half" idx="10"/>
          </p:nvPr>
        </p:nvSpPr>
        <p:spPr/>
        <p:txBody>
          <a:bodyPr/>
          <a:lstStyle/>
          <a:p>
            <a:fld id="{B9407766-3F82-4807-B59E-A9612C1D9BCA}" type="datetimeFigureOut">
              <a:rPr lang="en-US" smtClean="0"/>
              <a:t>11/22/2024</a:t>
            </a:fld>
            <a:endParaRPr lang="en-US"/>
          </a:p>
        </p:txBody>
      </p:sp>
      <p:sp>
        <p:nvSpPr>
          <p:cNvPr id="8" name="Footer Placeholder 7">
            <a:extLst>
              <a:ext uri="{FF2B5EF4-FFF2-40B4-BE49-F238E27FC236}">
                <a16:creationId xmlns:a16="http://schemas.microsoft.com/office/drawing/2014/main" id="{7289422E-6FA7-0EF1-F1E5-206C72F0E3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71F645-A393-4A3E-FC9B-7B6B4D312DF7}"/>
              </a:ext>
            </a:extLst>
          </p:cNvPr>
          <p:cNvSpPr>
            <a:spLocks noGrp="1"/>
          </p:cNvSpPr>
          <p:nvPr>
            <p:ph type="sldNum" sz="quarter" idx="12"/>
          </p:nvPr>
        </p:nvSpPr>
        <p:spPr/>
        <p:txBody>
          <a:bodyPr/>
          <a:lstStyle/>
          <a:p>
            <a:fld id="{876DEBA1-1B15-4153-8AE9-F3F8627851C2}" type="slidenum">
              <a:rPr lang="en-US" smtClean="0"/>
              <a:t>‹#›</a:t>
            </a:fld>
            <a:endParaRPr lang="en-US"/>
          </a:p>
        </p:txBody>
      </p:sp>
    </p:spTree>
    <p:extLst>
      <p:ext uri="{BB962C8B-B14F-4D97-AF65-F5344CB8AC3E}">
        <p14:creationId xmlns:p14="http://schemas.microsoft.com/office/powerpoint/2010/main" val="40207640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69D29-1605-2A45-A050-B2F7AEB156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0E9F5C-90DE-7808-62F2-34FFD76998D3}"/>
              </a:ext>
            </a:extLst>
          </p:cNvPr>
          <p:cNvSpPr>
            <a:spLocks noGrp="1"/>
          </p:cNvSpPr>
          <p:nvPr>
            <p:ph type="dt" sz="half" idx="10"/>
          </p:nvPr>
        </p:nvSpPr>
        <p:spPr/>
        <p:txBody>
          <a:bodyPr/>
          <a:lstStyle/>
          <a:p>
            <a:fld id="{B9407766-3F82-4807-B59E-A9612C1D9BCA}" type="datetimeFigureOut">
              <a:rPr lang="en-US" smtClean="0"/>
              <a:t>11/22/2024</a:t>
            </a:fld>
            <a:endParaRPr lang="en-US"/>
          </a:p>
        </p:txBody>
      </p:sp>
      <p:sp>
        <p:nvSpPr>
          <p:cNvPr id="4" name="Footer Placeholder 3">
            <a:extLst>
              <a:ext uri="{FF2B5EF4-FFF2-40B4-BE49-F238E27FC236}">
                <a16:creationId xmlns:a16="http://schemas.microsoft.com/office/drawing/2014/main" id="{6A03D809-54EE-1F93-67FF-35F1AF0C97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4FC9E1-76C2-99C8-EC8F-F572C5675D94}"/>
              </a:ext>
            </a:extLst>
          </p:cNvPr>
          <p:cNvSpPr>
            <a:spLocks noGrp="1"/>
          </p:cNvSpPr>
          <p:nvPr>
            <p:ph type="sldNum" sz="quarter" idx="12"/>
          </p:nvPr>
        </p:nvSpPr>
        <p:spPr/>
        <p:txBody>
          <a:bodyPr/>
          <a:lstStyle/>
          <a:p>
            <a:fld id="{876DEBA1-1B15-4153-8AE9-F3F8627851C2}" type="slidenum">
              <a:rPr lang="en-US" smtClean="0"/>
              <a:t>‹#›</a:t>
            </a:fld>
            <a:endParaRPr lang="en-US"/>
          </a:p>
        </p:txBody>
      </p:sp>
    </p:spTree>
    <p:extLst>
      <p:ext uri="{BB962C8B-B14F-4D97-AF65-F5344CB8AC3E}">
        <p14:creationId xmlns:p14="http://schemas.microsoft.com/office/powerpoint/2010/main" val="7664641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47BBDC-9B14-DE8E-6359-6F1A141B56C0}"/>
              </a:ext>
            </a:extLst>
          </p:cNvPr>
          <p:cNvSpPr>
            <a:spLocks noGrp="1"/>
          </p:cNvSpPr>
          <p:nvPr>
            <p:ph type="dt" sz="half" idx="10"/>
          </p:nvPr>
        </p:nvSpPr>
        <p:spPr/>
        <p:txBody>
          <a:bodyPr/>
          <a:lstStyle/>
          <a:p>
            <a:fld id="{B9407766-3F82-4807-B59E-A9612C1D9BCA}" type="datetimeFigureOut">
              <a:rPr lang="en-US" smtClean="0"/>
              <a:t>11/22/2024</a:t>
            </a:fld>
            <a:endParaRPr lang="en-US"/>
          </a:p>
        </p:txBody>
      </p:sp>
      <p:sp>
        <p:nvSpPr>
          <p:cNvPr id="3" name="Footer Placeholder 2">
            <a:extLst>
              <a:ext uri="{FF2B5EF4-FFF2-40B4-BE49-F238E27FC236}">
                <a16:creationId xmlns:a16="http://schemas.microsoft.com/office/drawing/2014/main" id="{5A5D4BAF-7FFA-34AB-7CFA-498215CCA0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C73951-40C2-19D4-7152-2A1FBB447B9E}"/>
              </a:ext>
            </a:extLst>
          </p:cNvPr>
          <p:cNvSpPr>
            <a:spLocks noGrp="1"/>
          </p:cNvSpPr>
          <p:nvPr>
            <p:ph type="sldNum" sz="quarter" idx="12"/>
          </p:nvPr>
        </p:nvSpPr>
        <p:spPr/>
        <p:txBody>
          <a:bodyPr/>
          <a:lstStyle/>
          <a:p>
            <a:fld id="{876DEBA1-1B15-4153-8AE9-F3F8627851C2}" type="slidenum">
              <a:rPr lang="en-US" smtClean="0"/>
              <a:t>‹#›</a:t>
            </a:fld>
            <a:endParaRPr lang="en-US"/>
          </a:p>
        </p:txBody>
      </p:sp>
    </p:spTree>
    <p:extLst>
      <p:ext uri="{BB962C8B-B14F-4D97-AF65-F5344CB8AC3E}">
        <p14:creationId xmlns:p14="http://schemas.microsoft.com/office/powerpoint/2010/main" val="3053175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F4811-1939-2045-B34E-03E54AA9BB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51E77D-CC28-F736-6A10-DF730D5563F9}"/>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B2F4BB-7634-44A9-31EF-9018BEF1B332}"/>
              </a:ext>
            </a:extLst>
          </p:cNvPr>
          <p:cNvSpPr>
            <a:spLocks noGrp="1"/>
          </p:cNvSpPr>
          <p:nvPr>
            <p:ph type="body" sz="half" idx="2"/>
          </p:nvPr>
        </p:nvSpPr>
        <p:spPr>
          <a:xfrm>
            <a:off x="839788" y="2057403"/>
            <a:ext cx="3932237" cy="3811588"/>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10D3A7-D4A5-003E-5AAF-6515E069E97C}"/>
              </a:ext>
            </a:extLst>
          </p:cNvPr>
          <p:cNvSpPr>
            <a:spLocks noGrp="1"/>
          </p:cNvSpPr>
          <p:nvPr>
            <p:ph type="dt" sz="half" idx="10"/>
          </p:nvPr>
        </p:nvSpPr>
        <p:spPr/>
        <p:txBody>
          <a:bodyPr/>
          <a:lstStyle/>
          <a:p>
            <a:fld id="{B9407766-3F82-4807-B59E-A9612C1D9BCA}" type="datetimeFigureOut">
              <a:rPr lang="en-US" smtClean="0"/>
              <a:t>11/22/2024</a:t>
            </a:fld>
            <a:endParaRPr lang="en-US"/>
          </a:p>
        </p:txBody>
      </p:sp>
      <p:sp>
        <p:nvSpPr>
          <p:cNvPr id="6" name="Footer Placeholder 5">
            <a:extLst>
              <a:ext uri="{FF2B5EF4-FFF2-40B4-BE49-F238E27FC236}">
                <a16:creationId xmlns:a16="http://schemas.microsoft.com/office/drawing/2014/main" id="{F2C760DF-7917-566F-25C4-1EED0546A3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062436-6CEB-5740-20BA-3247F0102E2B}"/>
              </a:ext>
            </a:extLst>
          </p:cNvPr>
          <p:cNvSpPr>
            <a:spLocks noGrp="1"/>
          </p:cNvSpPr>
          <p:nvPr>
            <p:ph type="sldNum" sz="quarter" idx="12"/>
          </p:nvPr>
        </p:nvSpPr>
        <p:spPr/>
        <p:txBody>
          <a:bodyPr/>
          <a:lstStyle/>
          <a:p>
            <a:fld id="{876DEBA1-1B15-4153-8AE9-F3F8627851C2}" type="slidenum">
              <a:rPr lang="en-US" smtClean="0"/>
              <a:t>‹#›</a:t>
            </a:fld>
            <a:endParaRPr lang="en-US"/>
          </a:p>
        </p:txBody>
      </p:sp>
    </p:spTree>
    <p:extLst>
      <p:ext uri="{BB962C8B-B14F-4D97-AF65-F5344CB8AC3E}">
        <p14:creationId xmlns:p14="http://schemas.microsoft.com/office/powerpoint/2010/main" val="1662875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F20C1-7AF0-A317-E6EC-F5D6085E31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A78BCD-3BFC-66B0-E39A-8E320E7666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844B51-DEF2-BE3E-6D76-23A0192E4477}"/>
              </a:ext>
            </a:extLst>
          </p:cNvPr>
          <p:cNvSpPr>
            <a:spLocks noGrp="1"/>
          </p:cNvSpPr>
          <p:nvPr>
            <p:ph type="dt" sz="half" idx="10"/>
          </p:nvPr>
        </p:nvSpPr>
        <p:spPr/>
        <p:txBody>
          <a:bodyPr/>
          <a:lstStyle/>
          <a:p>
            <a:fld id="{9124C98D-AD0E-4A88-8525-AE2A5CFA5E81}" type="datetimeFigureOut">
              <a:rPr lang="en-US" smtClean="0"/>
              <a:t>11/22/2024</a:t>
            </a:fld>
            <a:endParaRPr lang="en-US"/>
          </a:p>
        </p:txBody>
      </p:sp>
      <p:sp>
        <p:nvSpPr>
          <p:cNvPr id="5" name="Footer Placeholder 4">
            <a:extLst>
              <a:ext uri="{FF2B5EF4-FFF2-40B4-BE49-F238E27FC236}">
                <a16:creationId xmlns:a16="http://schemas.microsoft.com/office/drawing/2014/main" id="{6945FBE5-A6F2-AECB-9924-818AB2D1BD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7E86D8-1479-1843-A5F0-C18DFB55135F}"/>
              </a:ext>
            </a:extLst>
          </p:cNvPr>
          <p:cNvSpPr>
            <a:spLocks noGrp="1"/>
          </p:cNvSpPr>
          <p:nvPr>
            <p:ph type="sldNum" sz="quarter" idx="12"/>
          </p:nvPr>
        </p:nvSpPr>
        <p:spPr/>
        <p:txBody>
          <a:bodyPr/>
          <a:lstStyle/>
          <a:p>
            <a:fld id="{C1352023-7E41-4E5B-81E0-E3DE5D636F4E}" type="slidenum">
              <a:rPr lang="en-US" smtClean="0"/>
              <a:t>‹#›</a:t>
            </a:fld>
            <a:endParaRPr lang="en-US"/>
          </a:p>
        </p:txBody>
      </p:sp>
    </p:spTree>
    <p:extLst>
      <p:ext uri="{BB962C8B-B14F-4D97-AF65-F5344CB8AC3E}">
        <p14:creationId xmlns:p14="http://schemas.microsoft.com/office/powerpoint/2010/main" val="6895981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67589-6FC3-D3E5-7CEC-A8153B33EA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43C613-5B96-099D-44FF-847D4C6A4FB6}"/>
              </a:ext>
            </a:extLst>
          </p:cNvPr>
          <p:cNvSpPr>
            <a:spLocks noGrp="1"/>
          </p:cNvSpPr>
          <p:nvPr>
            <p:ph type="pic" idx="1"/>
          </p:nvPr>
        </p:nvSpPr>
        <p:spPr>
          <a:xfrm>
            <a:off x="5183188" y="987429"/>
            <a:ext cx="6172200" cy="4873625"/>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en-US"/>
          </a:p>
        </p:txBody>
      </p:sp>
      <p:sp>
        <p:nvSpPr>
          <p:cNvPr id="4" name="Text Placeholder 3">
            <a:extLst>
              <a:ext uri="{FF2B5EF4-FFF2-40B4-BE49-F238E27FC236}">
                <a16:creationId xmlns:a16="http://schemas.microsoft.com/office/drawing/2014/main" id="{E83BC3F9-F9A6-6AFC-030C-B094F0210386}"/>
              </a:ext>
            </a:extLst>
          </p:cNvPr>
          <p:cNvSpPr>
            <a:spLocks noGrp="1"/>
          </p:cNvSpPr>
          <p:nvPr>
            <p:ph type="body" sz="half" idx="2"/>
          </p:nvPr>
        </p:nvSpPr>
        <p:spPr>
          <a:xfrm>
            <a:off x="839788" y="2057403"/>
            <a:ext cx="3932237" cy="3811588"/>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C38AAA-8C99-7D52-1DDA-087A6B8D5B2F}"/>
              </a:ext>
            </a:extLst>
          </p:cNvPr>
          <p:cNvSpPr>
            <a:spLocks noGrp="1"/>
          </p:cNvSpPr>
          <p:nvPr>
            <p:ph type="dt" sz="half" idx="10"/>
          </p:nvPr>
        </p:nvSpPr>
        <p:spPr/>
        <p:txBody>
          <a:bodyPr/>
          <a:lstStyle/>
          <a:p>
            <a:fld id="{B9407766-3F82-4807-B59E-A9612C1D9BCA}" type="datetimeFigureOut">
              <a:rPr lang="en-US" smtClean="0"/>
              <a:t>11/22/2024</a:t>
            </a:fld>
            <a:endParaRPr lang="en-US"/>
          </a:p>
        </p:txBody>
      </p:sp>
      <p:sp>
        <p:nvSpPr>
          <p:cNvPr id="6" name="Footer Placeholder 5">
            <a:extLst>
              <a:ext uri="{FF2B5EF4-FFF2-40B4-BE49-F238E27FC236}">
                <a16:creationId xmlns:a16="http://schemas.microsoft.com/office/drawing/2014/main" id="{BA2F9C7E-0955-B6B1-327E-0A759DE62B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9829B2-DE98-2C9D-ED95-4ABA3A08F1F4}"/>
              </a:ext>
            </a:extLst>
          </p:cNvPr>
          <p:cNvSpPr>
            <a:spLocks noGrp="1"/>
          </p:cNvSpPr>
          <p:nvPr>
            <p:ph type="sldNum" sz="quarter" idx="12"/>
          </p:nvPr>
        </p:nvSpPr>
        <p:spPr/>
        <p:txBody>
          <a:bodyPr/>
          <a:lstStyle/>
          <a:p>
            <a:fld id="{876DEBA1-1B15-4153-8AE9-F3F8627851C2}" type="slidenum">
              <a:rPr lang="en-US" smtClean="0"/>
              <a:t>‹#›</a:t>
            </a:fld>
            <a:endParaRPr lang="en-US"/>
          </a:p>
        </p:txBody>
      </p:sp>
    </p:spTree>
    <p:extLst>
      <p:ext uri="{BB962C8B-B14F-4D97-AF65-F5344CB8AC3E}">
        <p14:creationId xmlns:p14="http://schemas.microsoft.com/office/powerpoint/2010/main" val="8430634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20A00-7B48-8E47-068E-CE62F86E2E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4A26F8-E81B-C839-9896-D527703FC3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8BF7A1-48A6-CE2B-B0D4-A9810A5273FE}"/>
              </a:ext>
            </a:extLst>
          </p:cNvPr>
          <p:cNvSpPr>
            <a:spLocks noGrp="1"/>
          </p:cNvSpPr>
          <p:nvPr>
            <p:ph type="dt" sz="half" idx="10"/>
          </p:nvPr>
        </p:nvSpPr>
        <p:spPr/>
        <p:txBody>
          <a:bodyPr/>
          <a:lstStyle/>
          <a:p>
            <a:fld id="{B9407766-3F82-4807-B59E-A9612C1D9BCA}" type="datetimeFigureOut">
              <a:rPr lang="en-US" smtClean="0"/>
              <a:t>11/22/2024</a:t>
            </a:fld>
            <a:endParaRPr lang="en-US"/>
          </a:p>
        </p:txBody>
      </p:sp>
      <p:sp>
        <p:nvSpPr>
          <p:cNvPr id="5" name="Footer Placeholder 4">
            <a:extLst>
              <a:ext uri="{FF2B5EF4-FFF2-40B4-BE49-F238E27FC236}">
                <a16:creationId xmlns:a16="http://schemas.microsoft.com/office/drawing/2014/main" id="{B27B6B59-00C8-27B6-98F3-E861ADC039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CABCB5-E6BA-ED4F-D803-C84C43E97C98}"/>
              </a:ext>
            </a:extLst>
          </p:cNvPr>
          <p:cNvSpPr>
            <a:spLocks noGrp="1"/>
          </p:cNvSpPr>
          <p:nvPr>
            <p:ph type="sldNum" sz="quarter" idx="12"/>
          </p:nvPr>
        </p:nvSpPr>
        <p:spPr/>
        <p:txBody>
          <a:bodyPr/>
          <a:lstStyle/>
          <a:p>
            <a:fld id="{876DEBA1-1B15-4153-8AE9-F3F8627851C2}" type="slidenum">
              <a:rPr lang="en-US" smtClean="0"/>
              <a:t>‹#›</a:t>
            </a:fld>
            <a:endParaRPr lang="en-US"/>
          </a:p>
        </p:txBody>
      </p:sp>
    </p:spTree>
    <p:extLst>
      <p:ext uri="{BB962C8B-B14F-4D97-AF65-F5344CB8AC3E}">
        <p14:creationId xmlns:p14="http://schemas.microsoft.com/office/powerpoint/2010/main" val="12821633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18B8-D0EC-962D-1CB3-68739D2CC1FB}"/>
              </a:ext>
            </a:extLst>
          </p:cNvPr>
          <p:cNvSpPr>
            <a:spLocks noGrp="1"/>
          </p:cNvSpPr>
          <p:nvPr>
            <p:ph type="title" orient="vert"/>
          </p:nvPr>
        </p:nvSpPr>
        <p:spPr>
          <a:xfrm>
            <a:off x="8724902" y="365129"/>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FC96E6-6438-72E0-DD9F-6447ED9C2AA3}"/>
              </a:ext>
            </a:extLst>
          </p:cNvPr>
          <p:cNvSpPr>
            <a:spLocks noGrp="1"/>
          </p:cNvSpPr>
          <p:nvPr>
            <p:ph type="body" orient="vert" idx="1"/>
          </p:nvPr>
        </p:nvSpPr>
        <p:spPr>
          <a:xfrm>
            <a:off x="838203" y="365129"/>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B53B7F-9148-978F-D126-CA48EA1DB79A}"/>
              </a:ext>
            </a:extLst>
          </p:cNvPr>
          <p:cNvSpPr>
            <a:spLocks noGrp="1"/>
          </p:cNvSpPr>
          <p:nvPr>
            <p:ph type="dt" sz="half" idx="10"/>
          </p:nvPr>
        </p:nvSpPr>
        <p:spPr/>
        <p:txBody>
          <a:bodyPr/>
          <a:lstStyle/>
          <a:p>
            <a:fld id="{B9407766-3F82-4807-B59E-A9612C1D9BCA}" type="datetimeFigureOut">
              <a:rPr lang="en-US" smtClean="0"/>
              <a:t>11/22/2024</a:t>
            </a:fld>
            <a:endParaRPr lang="en-US"/>
          </a:p>
        </p:txBody>
      </p:sp>
      <p:sp>
        <p:nvSpPr>
          <p:cNvPr id="5" name="Footer Placeholder 4">
            <a:extLst>
              <a:ext uri="{FF2B5EF4-FFF2-40B4-BE49-F238E27FC236}">
                <a16:creationId xmlns:a16="http://schemas.microsoft.com/office/drawing/2014/main" id="{8009052B-0AB7-408F-6EE5-E011CD93EE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68520A-A78F-E185-3921-74EC61295480}"/>
              </a:ext>
            </a:extLst>
          </p:cNvPr>
          <p:cNvSpPr>
            <a:spLocks noGrp="1"/>
          </p:cNvSpPr>
          <p:nvPr>
            <p:ph type="sldNum" sz="quarter" idx="12"/>
          </p:nvPr>
        </p:nvSpPr>
        <p:spPr/>
        <p:txBody>
          <a:bodyPr/>
          <a:lstStyle/>
          <a:p>
            <a:fld id="{876DEBA1-1B15-4153-8AE9-F3F8627851C2}" type="slidenum">
              <a:rPr lang="en-US" smtClean="0"/>
              <a:t>‹#›</a:t>
            </a:fld>
            <a:endParaRPr lang="en-US"/>
          </a:p>
        </p:txBody>
      </p:sp>
    </p:spTree>
    <p:extLst>
      <p:ext uri="{BB962C8B-B14F-4D97-AF65-F5344CB8AC3E}">
        <p14:creationId xmlns:p14="http://schemas.microsoft.com/office/powerpoint/2010/main" val="15840057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403256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893725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39" lvl="0" indent="-457155">
              <a:spcBef>
                <a:spcPts val="0"/>
              </a:spcBef>
              <a:spcAft>
                <a:spcPts val="0"/>
              </a:spcAft>
              <a:buSzPts val="1800"/>
              <a:buChar char="●"/>
              <a:defRPr/>
            </a:lvl1pPr>
            <a:lvl2pPr marL="1219080" lvl="1" indent="-423291">
              <a:spcBef>
                <a:spcPts val="0"/>
              </a:spcBef>
              <a:spcAft>
                <a:spcPts val="0"/>
              </a:spcAft>
              <a:buSzPts val="1400"/>
              <a:buChar char="○"/>
              <a:defRPr/>
            </a:lvl2pPr>
            <a:lvl3pPr marL="1828618" lvl="2" indent="-423291">
              <a:spcBef>
                <a:spcPts val="0"/>
              </a:spcBef>
              <a:spcAft>
                <a:spcPts val="0"/>
              </a:spcAft>
              <a:buSzPts val="1400"/>
              <a:buChar char="■"/>
              <a:defRPr/>
            </a:lvl3pPr>
            <a:lvl4pPr marL="2438158" lvl="3" indent="-423291">
              <a:spcBef>
                <a:spcPts val="0"/>
              </a:spcBef>
              <a:spcAft>
                <a:spcPts val="0"/>
              </a:spcAft>
              <a:buSzPts val="1400"/>
              <a:buChar char="●"/>
              <a:defRPr/>
            </a:lvl4pPr>
            <a:lvl5pPr marL="3047696" lvl="4" indent="-423291">
              <a:spcBef>
                <a:spcPts val="0"/>
              </a:spcBef>
              <a:spcAft>
                <a:spcPts val="0"/>
              </a:spcAft>
              <a:buSzPts val="1400"/>
              <a:buChar char="○"/>
              <a:defRPr/>
            </a:lvl5pPr>
            <a:lvl6pPr marL="3657235" lvl="5" indent="-423291">
              <a:spcBef>
                <a:spcPts val="0"/>
              </a:spcBef>
              <a:spcAft>
                <a:spcPts val="0"/>
              </a:spcAft>
              <a:buSzPts val="1400"/>
              <a:buChar char="■"/>
              <a:defRPr/>
            </a:lvl6pPr>
            <a:lvl7pPr marL="4266773" lvl="6" indent="-423291">
              <a:spcBef>
                <a:spcPts val="0"/>
              </a:spcBef>
              <a:spcAft>
                <a:spcPts val="0"/>
              </a:spcAft>
              <a:buSzPts val="1400"/>
              <a:buChar char="●"/>
              <a:defRPr/>
            </a:lvl7pPr>
            <a:lvl8pPr marL="4876313" lvl="7" indent="-423291">
              <a:spcBef>
                <a:spcPts val="0"/>
              </a:spcBef>
              <a:spcAft>
                <a:spcPts val="0"/>
              </a:spcAft>
              <a:buSzPts val="1400"/>
              <a:buChar char="○"/>
              <a:defRPr/>
            </a:lvl8pPr>
            <a:lvl9pPr marL="5485854" lvl="8" indent="-423291">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929114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39" lvl="0" indent="-423291">
              <a:spcBef>
                <a:spcPts val="0"/>
              </a:spcBef>
              <a:spcAft>
                <a:spcPts val="0"/>
              </a:spcAft>
              <a:buSzPts val="1400"/>
              <a:buChar char="●"/>
              <a:defRPr sz="1867"/>
            </a:lvl1pPr>
            <a:lvl2pPr marL="1219080" lvl="1" indent="-406361">
              <a:spcBef>
                <a:spcPts val="0"/>
              </a:spcBef>
              <a:spcAft>
                <a:spcPts val="0"/>
              </a:spcAft>
              <a:buSzPts val="1200"/>
              <a:buChar char="○"/>
              <a:defRPr sz="1600"/>
            </a:lvl2pPr>
            <a:lvl3pPr marL="1828618" lvl="2" indent="-406361">
              <a:spcBef>
                <a:spcPts val="0"/>
              </a:spcBef>
              <a:spcAft>
                <a:spcPts val="0"/>
              </a:spcAft>
              <a:buSzPts val="1200"/>
              <a:buChar char="■"/>
              <a:defRPr sz="1600"/>
            </a:lvl3pPr>
            <a:lvl4pPr marL="2438158" lvl="3" indent="-406361">
              <a:spcBef>
                <a:spcPts val="0"/>
              </a:spcBef>
              <a:spcAft>
                <a:spcPts val="0"/>
              </a:spcAft>
              <a:buSzPts val="1200"/>
              <a:buChar char="●"/>
              <a:defRPr sz="1600"/>
            </a:lvl4pPr>
            <a:lvl5pPr marL="3047696" lvl="4" indent="-406361">
              <a:spcBef>
                <a:spcPts val="0"/>
              </a:spcBef>
              <a:spcAft>
                <a:spcPts val="0"/>
              </a:spcAft>
              <a:buSzPts val="1200"/>
              <a:buChar char="○"/>
              <a:defRPr sz="1600"/>
            </a:lvl5pPr>
            <a:lvl6pPr marL="3657235" lvl="5" indent="-406361">
              <a:spcBef>
                <a:spcPts val="0"/>
              </a:spcBef>
              <a:spcAft>
                <a:spcPts val="0"/>
              </a:spcAft>
              <a:buSzPts val="1200"/>
              <a:buChar char="■"/>
              <a:defRPr sz="1600"/>
            </a:lvl6pPr>
            <a:lvl7pPr marL="4266773" lvl="6" indent="-406361">
              <a:spcBef>
                <a:spcPts val="0"/>
              </a:spcBef>
              <a:spcAft>
                <a:spcPts val="0"/>
              </a:spcAft>
              <a:buSzPts val="1200"/>
              <a:buChar char="●"/>
              <a:defRPr sz="1600"/>
            </a:lvl7pPr>
            <a:lvl8pPr marL="4876313" lvl="7" indent="-406361">
              <a:spcBef>
                <a:spcPts val="0"/>
              </a:spcBef>
              <a:spcAft>
                <a:spcPts val="0"/>
              </a:spcAft>
              <a:buSzPts val="1200"/>
              <a:buChar char="○"/>
              <a:defRPr sz="1600"/>
            </a:lvl8pPr>
            <a:lvl9pPr marL="5485854" lvl="8" indent="-406361">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39" lvl="0" indent="-423291">
              <a:spcBef>
                <a:spcPts val="0"/>
              </a:spcBef>
              <a:spcAft>
                <a:spcPts val="0"/>
              </a:spcAft>
              <a:buSzPts val="1400"/>
              <a:buChar char="●"/>
              <a:defRPr sz="1867"/>
            </a:lvl1pPr>
            <a:lvl2pPr marL="1219080" lvl="1" indent="-406361">
              <a:spcBef>
                <a:spcPts val="0"/>
              </a:spcBef>
              <a:spcAft>
                <a:spcPts val="0"/>
              </a:spcAft>
              <a:buSzPts val="1200"/>
              <a:buChar char="○"/>
              <a:defRPr sz="1600"/>
            </a:lvl2pPr>
            <a:lvl3pPr marL="1828618" lvl="2" indent="-406361">
              <a:spcBef>
                <a:spcPts val="0"/>
              </a:spcBef>
              <a:spcAft>
                <a:spcPts val="0"/>
              </a:spcAft>
              <a:buSzPts val="1200"/>
              <a:buChar char="■"/>
              <a:defRPr sz="1600"/>
            </a:lvl3pPr>
            <a:lvl4pPr marL="2438158" lvl="3" indent="-406361">
              <a:spcBef>
                <a:spcPts val="0"/>
              </a:spcBef>
              <a:spcAft>
                <a:spcPts val="0"/>
              </a:spcAft>
              <a:buSzPts val="1200"/>
              <a:buChar char="●"/>
              <a:defRPr sz="1600"/>
            </a:lvl4pPr>
            <a:lvl5pPr marL="3047696" lvl="4" indent="-406361">
              <a:spcBef>
                <a:spcPts val="0"/>
              </a:spcBef>
              <a:spcAft>
                <a:spcPts val="0"/>
              </a:spcAft>
              <a:buSzPts val="1200"/>
              <a:buChar char="○"/>
              <a:defRPr sz="1600"/>
            </a:lvl5pPr>
            <a:lvl6pPr marL="3657235" lvl="5" indent="-406361">
              <a:spcBef>
                <a:spcPts val="0"/>
              </a:spcBef>
              <a:spcAft>
                <a:spcPts val="0"/>
              </a:spcAft>
              <a:buSzPts val="1200"/>
              <a:buChar char="■"/>
              <a:defRPr sz="1600"/>
            </a:lvl6pPr>
            <a:lvl7pPr marL="4266773" lvl="6" indent="-406361">
              <a:spcBef>
                <a:spcPts val="0"/>
              </a:spcBef>
              <a:spcAft>
                <a:spcPts val="0"/>
              </a:spcAft>
              <a:buSzPts val="1200"/>
              <a:buChar char="●"/>
              <a:defRPr sz="1600"/>
            </a:lvl7pPr>
            <a:lvl8pPr marL="4876313" lvl="7" indent="-406361">
              <a:spcBef>
                <a:spcPts val="0"/>
              </a:spcBef>
              <a:spcAft>
                <a:spcPts val="0"/>
              </a:spcAft>
              <a:buSzPts val="1200"/>
              <a:buChar char="○"/>
              <a:defRPr sz="1600"/>
            </a:lvl8pPr>
            <a:lvl9pPr marL="5485854" lvl="8" indent="-406361">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150959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370330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39" lvl="0" indent="-406361">
              <a:spcBef>
                <a:spcPts val="0"/>
              </a:spcBef>
              <a:spcAft>
                <a:spcPts val="0"/>
              </a:spcAft>
              <a:buSzPts val="1200"/>
              <a:buChar char="●"/>
              <a:defRPr sz="1600"/>
            </a:lvl1pPr>
            <a:lvl2pPr marL="1219080" lvl="1" indent="-406361">
              <a:spcBef>
                <a:spcPts val="0"/>
              </a:spcBef>
              <a:spcAft>
                <a:spcPts val="0"/>
              </a:spcAft>
              <a:buSzPts val="1200"/>
              <a:buChar char="○"/>
              <a:defRPr sz="1600"/>
            </a:lvl2pPr>
            <a:lvl3pPr marL="1828618" lvl="2" indent="-406361">
              <a:spcBef>
                <a:spcPts val="0"/>
              </a:spcBef>
              <a:spcAft>
                <a:spcPts val="0"/>
              </a:spcAft>
              <a:buSzPts val="1200"/>
              <a:buChar char="■"/>
              <a:defRPr sz="1600"/>
            </a:lvl3pPr>
            <a:lvl4pPr marL="2438158" lvl="3" indent="-406361">
              <a:spcBef>
                <a:spcPts val="0"/>
              </a:spcBef>
              <a:spcAft>
                <a:spcPts val="0"/>
              </a:spcAft>
              <a:buSzPts val="1200"/>
              <a:buChar char="●"/>
              <a:defRPr sz="1600"/>
            </a:lvl4pPr>
            <a:lvl5pPr marL="3047696" lvl="4" indent="-406361">
              <a:spcBef>
                <a:spcPts val="0"/>
              </a:spcBef>
              <a:spcAft>
                <a:spcPts val="0"/>
              </a:spcAft>
              <a:buSzPts val="1200"/>
              <a:buChar char="○"/>
              <a:defRPr sz="1600"/>
            </a:lvl5pPr>
            <a:lvl6pPr marL="3657235" lvl="5" indent="-406361">
              <a:spcBef>
                <a:spcPts val="0"/>
              </a:spcBef>
              <a:spcAft>
                <a:spcPts val="0"/>
              </a:spcAft>
              <a:buSzPts val="1200"/>
              <a:buChar char="■"/>
              <a:defRPr sz="1600"/>
            </a:lvl6pPr>
            <a:lvl7pPr marL="4266773" lvl="6" indent="-406361">
              <a:spcBef>
                <a:spcPts val="0"/>
              </a:spcBef>
              <a:spcAft>
                <a:spcPts val="0"/>
              </a:spcAft>
              <a:buSzPts val="1200"/>
              <a:buChar char="●"/>
              <a:defRPr sz="1600"/>
            </a:lvl7pPr>
            <a:lvl8pPr marL="4876313" lvl="7" indent="-406361">
              <a:spcBef>
                <a:spcPts val="0"/>
              </a:spcBef>
              <a:spcAft>
                <a:spcPts val="0"/>
              </a:spcAft>
              <a:buSzPts val="1200"/>
              <a:buChar char="○"/>
              <a:defRPr sz="1600"/>
            </a:lvl8pPr>
            <a:lvl9pPr marL="5485854" lvl="8" indent="-406361">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475693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46523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39E39-5D3E-585A-457D-6D5B38AE9DA6}"/>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2D4313-75DC-CAA5-313D-74F2B1E9D600}"/>
              </a:ext>
            </a:extLst>
          </p:cNvPr>
          <p:cNvSpPr>
            <a:spLocks noGrp="1"/>
          </p:cNvSpPr>
          <p:nvPr>
            <p:ph type="body" idx="1"/>
          </p:nvPr>
        </p:nvSpPr>
        <p:spPr>
          <a:xfrm>
            <a:off x="831851" y="4589465"/>
            <a:ext cx="10515600" cy="1500187"/>
          </a:xfrm>
        </p:spPr>
        <p:txBody>
          <a:bodyPr/>
          <a:lstStyle>
            <a:lvl1pPr marL="0" indent="0">
              <a:buNone/>
              <a:defRPr sz="2400">
                <a:solidFill>
                  <a:schemeClr val="tx1">
                    <a:tint val="82000"/>
                  </a:schemeClr>
                </a:solidFill>
              </a:defRPr>
            </a:lvl1pPr>
            <a:lvl2pPr marL="457167" indent="0">
              <a:buNone/>
              <a:defRPr sz="2000">
                <a:solidFill>
                  <a:schemeClr val="tx1">
                    <a:tint val="82000"/>
                  </a:schemeClr>
                </a:solidFill>
              </a:defRPr>
            </a:lvl2pPr>
            <a:lvl3pPr marL="914332" indent="0">
              <a:buNone/>
              <a:defRPr sz="1800">
                <a:solidFill>
                  <a:schemeClr val="tx1">
                    <a:tint val="82000"/>
                  </a:schemeClr>
                </a:solidFill>
              </a:defRPr>
            </a:lvl3pPr>
            <a:lvl4pPr marL="1371498" indent="0">
              <a:buNone/>
              <a:defRPr sz="1600">
                <a:solidFill>
                  <a:schemeClr val="tx1">
                    <a:tint val="82000"/>
                  </a:schemeClr>
                </a:solidFill>
              </a:defRPr>
            </a:lvl4pPr>
            <a:lvl5pPr marL="1828664" indent="0">
              <a:buNone/>
              <a:defRPr sz="1600">
                <a:solidFill>
                  <a:schemeClr val="tx1">
                    <a:tint val="82000"/>
                  </a:schemeClr>
                </a:solidFill>
              </a:defRPr>
            </a:lvl5pPr>
            <a:lvl6pPr marL="2285830" indent="0">
              <a:buNone/>
              <a:defRPr sz="1600">
                <a:solidFill>
                  <a:schemeClr val="tx1">
                    <a:tint val="82000"/>
                  </a:schemeClr>
                </a:solidFill>
              </a:defRPr>
            </a:lvl6pPr>
            <a:lvl7pPr marL="2742994" indent="0">
              <a:buNone/>
              <a:defRPr sz="1600">
                <a:solidFill>
                  <a:schemeClr val="tx1">
                    <a:tint val="82000"/>
                  </a:schemeClr>
                </a:solidFill>
              </a:defRPr>
            </a:lvl7pPr>
            <a:lvl8pPr marL="3200160" indent="0">
              <a:buNone/>
              <a:defRPr sz="1600">
                <a:solidFill>
                  <a:schemeClr val="tx1">
                    <a:tint val="82000"/>
                  </a:schemeClr>
                </a:solidFill>
              </a:defRPr>
            </a:lvl8pPr>
            <a:lvl9pPr marL="3657327"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1E3430-B423-E98F-1D89-30BAA29B03FB}"/>
              </a:ext>
            </a:extLst>
          </p:cNvPr>
          <p:cNvSpPr>
            <a:spLocks noGrp="1"/>
          </p:cNvSpPr>
          <p:nvPr>
            <p:ph type="dt" sz="half" idx="10"/>
          </p:nvPr>
        </p:nvSpPr>
        <p:spPr/>
        <p:txBody>
          <a:bodyPr/>
          <a:lstStyle/>
          <a:p>
            <a:fld id="{9124C98D-AD0E-4A88-8525-AE2A5CFA5E81}" type="datetimeFigureOut">
              <a:rPr lang="en-US" smtClean="0"/>
              <a:t>11/22/2024</a:t>
            </a:fld>
            <a:endParaRPr lang="en-US"/>
          </a:p>
        </p:txBody>
      </p:sp>
      <p:sp>
        <p:nvSpPr>
          <p:cNvPr id="5" name="Footer Placeholder 4">
            <a:extLst>
              <a:ext uri="{FF2B5EF4-FFF2-40B4-BE49-F238E27FC236}">
                <a16:creationId xmlns:a16="http://schemas.microsoft.com/office/drawing/2014/main" id="{D0CFEDB6-7583-323A-4AB7-93702BA603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098C7-EF62-0BDC-C861-E0F921D4D686}"/>
              </a:ext>
            </a:extLst>
          </p:cNvPr>
          <p:cNvSpPr>
            <a:spLocks noGrp="1"/>
          </p:cNvSpPr>
          <p:nvPr>
            <p:ph type="sldNum" sz="quarter" idx="12"/>
          </p:nvPr>
        </p:nvSpPr>
        <p:spPr/>
        <p:txBody>
          <a:bodyPr/>
          <a:lstStyle/>
          <a:p>
            <a:fld id="{C1352023-7E41-4E5B-81E0-E3DE5D636F4E}" type="slidenum">
              <a:rPr lang="en-US" smtClean="0"/>
              <a:t>‹#›</a:t>
            </a:fld>
            <a:endParaRPr lang="en-US"/>
          </a:p>
        </p:txBody>
      </p:sp>
    </p:spTree>
    <p:extLst>
      <p:ext uri="{BB962C8B-B14F-4D97-AF65-F5344CB8AC3E}">
        <p14:creationId xmlns:p14="http://schemas.microsoft.com/office/powerpoint/2010/main" val="29128383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39" lvl="0" indent="-457155">
              <a:spcBef>
                <a:spcPts val="0"/>
              </a:spcBef>
              <a:spcAft>
                <a:spcPts val="0"/>
              </a:spcAft>
              <a:buSzPts val="1800"/>
              <a:buChar char="●"/>
              <a:defRPr/>
            </a:lvl1pPr>
            <a:lvl2pPr marL="1219080" lvl="1" indent="-423291">
              <a:spcBef>
                <a:spcPts val="0"/>
              </a:spcBef>
              <a:spcAft>
                <a:spcPts val="0"/>
              </a:spcAft>
              <a:buSzPts val="1400"/>
              <a:buChar char="○"/>
              <a:defRPr/>
            </a:lvl2pPr>
            <a:lvl3pPr marL="1828618" lvl="2" indent="-423291">
              <a:spcBef>
                <a:spcPts val="0"/>
              </a:spcBef>
              <a:spcAft>
                <a:spcPts val="0"/>
              </a:spcAft>
              <a:buSzPts val="1400"/>
              <a:buChar char="■"/>
              <a:defRPr/>
            </a:lvl3pPr>
            <a:lvl4pPr marL="2438158" lvl="3" indent="-423291">
              <a:spcBef>
                <a:spcPts val="0"/>
              </a:spcBef>
              <a:spcAft>
                <a:spcPts val="0"/>
              </a:spcAft>
              <a:buSzPts val="1400"/>
              <a:buChar char="●"/>
              <a:defRPr/>
            </a:lvl4pPr>
            <a:lvl5pPr marL="3047696" lvl="4" indent="-423291">
              <a:spcBef>
                <a:spcPts val="0"/>
              </a:spcBef>
              <a:spcAft>
                <a:spcPts val="0"/>
              </a:spcAft>
              <a:buSzPts val="1400"/>
              <a:buChar char="○"/>
              <a:defRPr/>
            </a:lvl5pPr>
            <a:lvl6pPr marL="3657235" lvl="5" indent="-423291">
              <a:spcBef>
                <a:spcPts val="0"/>
              </a:spcBef>
              <a:spcAft>
                <a:spcPts val="0"/>
              </a:spcAft>
              <a:buSzPts val="1400"/>
              <a:buChar char="■"/>
              <a:defRPr/>
            </a:lvl6pPr>
            <a:lvl7pPr marL="4266773" lvl="6" indent="-423291">
              <a:spcBef>
                <a:spcPts val="0"/>
              </a:spcBef>
              <a:spcAft>
                <a:spcPts val="0"/>
              </a:spcAft>
              <a:buSzPts val="1400"/>
              <a:buChar char="●"/>
              <a:defRPr/>
            </a:lvl7pPr>
            <a:lvl8pPr marL="4876313" lvl="7" indent="-423291">
              <a:spcBef>
                <a:spcPts val="0"/>
              </a:spcBef>
              <a:spcAft>
                <a:spcPts val="0"/>
              </a:spcAft>
              <a:buSzPts val="1400"/>
              <a:buChar char="○"/>
              <a:defRPr/>
            </a:lvl8pPr>
            <a:lvl9pPr marL="5485854" lvl="8" indent="-423291">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3103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39" lvl="0" indent="-304768">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654045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39" lvl="0" indent="-457155" algn="ctr">
              <a:spcBef>
                <a:spcPts val="0"/>
              </a:spcBef>
              <a:spcAft>
                <a:spcPts val="0"/>
              </a:spcAft>
              <a:buSzPts val="1800"/>
              <a:buChar char="●"/>
              <a:defRPr/>
            </a:lvl1pPr>
            <a:lvl2pPr marL="1219080" lvl="1" indent="-423291" algn="ctr">
              <a:spcBef>
                <a:spcPts val="0"/>
              </a:spcBef>
              <a:spcAft>
                <a:spcPts val="0"/>
              </a:spcAft>
              <a:buSzPts val="1400"/>
              <a:buChar char="○"/>
              <a:defRPr/>
            </a:lvl2pPr>
            <a:lvl3pPr marL="1828618" lvl="2" indent="-423291" algn="ctr">
              <a:spcBef>
                <a:spcPts val="0"/>
              </a:spcBef>
              <a:spcAft>
                <a:spcPts val="0"/>
              </a:spcAft>
              <a:buSzPts val="1400"/>
              <a:buChar char="■"/>
              <a:defRPr/>
            </a:lvl3pPr>
            <a:lvl4pPr marL="2438158" lvl="3" indent="-423291" algn="ctr">
              <a:spcBef>
                <a:spcPts val="0"/>
              </a:spcBef>
              <a:spcAft>
                <a:spcPts val="0"/>
              </a:spcAft>
              <a:buSzPts val="1400"/>
              <a:buChar char="●"/>
              <a:defRPr/>
            </a:lvl4pPr>
            <a:lvl5pPr marL="3047696" lvl="4" indent="-423291" algn="ctr">
              <a:spcBef>
                <a:spcPts val="0"/>
              </a:spcBef>
              <a:spcAft>
                <a:spcPts val="0"/>
              </a:spcAft>
              <a:buSzPts val="1400"/>
              <a:buChar char="○"/>
              <a:defRPr/>
            </a:lvl5pPr>
            <a:lvl6pPr marL="3657235" lvl="5" indent="-423291" algn="ctr">
              <a:spcBef>
                <a:spcPts val="0"/>
              </a:spcBef>
              <a:spcAft>
                <a:spcPts val="0"/>
              </a:spcAft>
              <a:buSzPts val="1400"/>
              <a:buChar char="■"/>
              <a:defRPr/>
            </a:lvl6pPr>
            <a:lvl7pPr marL="4266773" lvl="6" indent="-423291" algn="ctr">
              <a:spcBef>
                <a:spcPts val="0"/>
              </a:spcBef>
              <a:spcAft>
                <a:spcPts val="0"/>
              </a:spcAft>
              <a:buSzPts val="1400"/>
              <a:buChar char="●"/>
              <a:defRPr/>
            </a:lvl7pPr>
            <a:lvl8pPr marL="4876313" lvl="7" indent="-423291" algn="ctr">
              <a:spcBef>
                <a:spcPts val="0"/>
              </a:spcBef>
              <a:spcAft>
                <a:spcPts val="0"/>
              </a:spcAft>
              <a:buSzPts val="1400"/>
              <a:buChar char="○"/>
              <a:defRPr/>
            </a:lvl8pPr>
            <a:lvl9pPr marL="5485854" lvl="8" indent="-423291"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724765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95724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1">
  <p:cSld name="One column text 1">
    <p:bg>
      <p:bgPr>
        <a:blipFill>
          <a:blip r:embed="rId2">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7116233" y="1729500"/>
            <a:ext cx="3783200" cy="16700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52" name="Google Shape;52;p13"/>
          <p:cNvSpPr txBox="1">
            <a:spLocks noGrp="1"/>
          </p:cNvSpPr>
          <p:nvPr>
            <p:ph type="body" idx="1"/>
          </p:nvPr>
        </p:nvSpPr>
        <p:spPr>
          <a:xfrm>
            <a:off x="7116233" y="3458500"/>
            <a:ext cx="3783200" cy="1670000"/>
          </a:xfrm>
          <a:prstGeom prst="rect">
            <a:avLst/>
          </a:prstGeom>
        </p:spPr>
        <p:txBody>
          <a:bodyPr spcFirstLastPara="1" wrap="square" lIns="91425" tIns="91425" rIns="91425" bIns="91425" anchor="t" anchorCtr="0">
            <a:normAutofit/>
          </a:bodyPr>
          <a:lstStyle>
            <a:lvl1pPr marL="609539" lvl="0" indent="-440224" rtl="0">
              <a:spcBef>
                <a:spcPts val="0"/>
              </a:spcBef>
              <a:spcAft>
                <a:spcPts val="0"/>
              </a:spcAft>
              <a:buClr>
                <a:schemeClr val="lt1"/>
              </a:buClr>
              <a:buSzPts val="1600"/>
              <a:buChar char="●"/>
              <a:defRPr sz="2133">
                <a:solidFill>
                  <a:schemeClr val="lt1"/>
                </a:solidFill>
              </a:defRPr>
            </a:lvl1pPr>
            <a:lvl2pPr marL="1219080" lvl="1" indent="-440224" rtl="0">
              <a:spcBef>
                <a:spcPts val="0"/>
              </a:spcBef>
              <a:spcAft>
                <a:spcPts val="0"/>
              </a:spcAft>
              <a:buClr>
                <a:schemeClr val="lt1"/>
              </a:buClr>
              <a:buSzPts val="1600"/>
              <a:buChar char="○"/>
              <a:defRPr sz="2133">
                <a:solidFill>
                  <a:schemeClr val="lt1"/>
                </a:solidFill>
              </a:defRPr>
            </a:lvl2pPr>
            <a:lvl3pPr marL="1828618" lvl="2" indent="-440224" rtl="0">
              <a:spcBef>
                <a:spcPts val="0"/>
              </a:spcBef>
              <a:spcAft>
                <a:spcPts val="0"/>
              </a:spcAft>
              <a:buClr>
                <a:schemeClr val="lt1"/>
              </a:buClr>
              <a:buSzPts val="1600"/>
              <a:buChar char="■"/>
              <a:defRPr sz="2133">
                <a:solidFill>
                  <a:schemeClr val="lt1"/>
                </a:solidFill>
              </a:defRPr>
            </a:lvl3pPr>
            <a:lvl4pPr marL="2438158" lvl="3" indent="-440224" rtl="0">
              <a:spcBef>
                <a:spcPts val="0"/>
              </a:spcBef>
              <a:spcAft>
                <a:spcPts val="0"/>
              </a:spcAft>
              <a:buClr>
                <a:schemeClr val="lt1"/>
              </a:buClr>
              <a:buSzPts val="1600"/>
              <a:buChar char="●"/>
              <a:defRPr sz="2133">
                <a:solidFill>
                  <a:schemeClr val="lt1"/>
                </a:solidFill>
              </a:defRPr>
            </a:lvl4pPr>
            <a:lvl5pPr marL="3047696" lvl="4" indent="-440224" rtl="0">
              <a:spcBef>
                <a:spcPts val="0"/>
              </a:spcBef>
              <a:spcAft>
                <a:spcPts val="0"/>
              </a:spcAft>
              <a:buClr>
                <a:schemeClr val="lt1"/>
              </a:buClr>
              <a:buSzPts val="1600"/>
              <a:buChar char="○"/>
              <a:defRPr sz="2133">
                <a:solidFill>
                  <a:schemeClr val="lt1"/>
                </a:solidFill>
              </a:defRPr>
            </a:lvl5pPr>
            <a:lvl6pPr marL="3657235" lvl="5" indent="-440224" rtl="0">
              <a:spcBef>
                <a:spcPts val="0"/>
              </a:spcBef>
              <a:spcAft>
                <a:spcPts val="0"/>
              </a:spcAft>
              <a:buClr>
                <a:schemeClr val="lt1"/>
              </a:buClr>
              <a:buSzPts val="1600"/>
              <a:buChar char="■"/>
              <a:defRPr sz="2133">
                <a:solidFill>
                  <a:schemeClr val="lt1"/>
                </a:solidFill>
              </a:defRPr>
            </a:lvl6pPr>
            <a:lvl7pPr marL="4266773" lvl="6" indent="-440224" rtl="0">
              <a:spcBef>
                <a:spcPts val="0"/>
              </a:spcBef>
              <a:spcAft>
                <a:spcPts val="0"/>
              </a:spcAft>
              <a:buClr>
                <a:schemeClr val="lt1"/>
              </a:buClr>
              <a:buSzPts val="1600"/>
              <a:buChar char="●"/>
              <a:defRPr sz="2133">
                <a:solidFill>
                  <a:schemeClr val="lt1"/>
                </a:solidFill>
              </a:defRPr>
            </a:lvl7pPr>
            <a:lvl8pPr marL="4876313" lvl="7" indent="-440224" rtl="0">
              <a:spcBef>
                <a:spcPts val="0"/>
              </a:spcBef>
              <a:spcAft>
                <a:spcPts val="0"/>
              </a:spcAft>
              <a:buClr>
                <a:schemeClr val="lt1"/>
              </a:buClr>
              <a:buSzPts val="1600"/>
              <a:buChar char="○"/>
              <a:defRPr sz="2133">
                <a:solidFill>
                  <a:schemeClr val="lt1"/>
                </a:solidFill>
              </a:defRPr>
            </a:lvl8pPr>
            <a:lvl9pPr marL="5485854" lvl="8" indent="-440224" rtl="0">
              <a:spcBef>
                <a:spcPts val="0"/>
              </a:spcBef>
              <a:spcAft>
                <a:spcPts val="0"/>
              </a:spcAft>
              <a:buClr>
                <a:schemeClr val="lt1"/>
              </a:buClr>
              <a:buSzPts val="1600"/>
              <a:buChar char="■"/>
              <a:defRPr sz="2133">
                <a:solidFill>
                  <a:schemeClr val="lt1"/>
                </a:solidFill>
              </a:defRPr>
            </a:lvl9pPr>
          </a:lstStyle>
          <a:p>
            <a:endParaRPr/>
          </a:p>
        </p:txBody>
      </p:sp>
    </p:spTree>
    <p:extLst>
      <p:ext uri="{BB962C8B-B14F-4D97-AF65-F5344CB8AC3E}">
        <p14:creationId xmlns:p14="http://schemas.microsoft.com/office/powerpoint/2010/main" val="4692461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text">
  <p:cSld name="Big text">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14"/>
          <p:cNvSpPr txBox="1">
            <a:spLocks noGrp="1"/>
          </p:cNvSpPr>
          <p:nvPr>
            <p:ph type="ctrTitle"/>
          </p:nvPr>
        </p:nvSpPr>
        <p:spPr>
          <a:xfrm>
            <a:off x="1698000" y="1825333"/>
            <a:ext cx="8796000" cy="28132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lt1"/>
              </a:buClr>
              <a:buSzPts val="4500"/>
              <a:buNone/>
              <a:defRPr sz="6000" b="1">
                <a:solidFill>
                  <a:schemeClr val="lt1"/>
                </a:solidFill>
              </a:defRPr>
            </a:lvl1pPr>
            <a:lvl2pPr lvl="1" algn="ctr" rtl="0">
              <a:spcBef>
                <a:spcPts val="0"/>
              </a:spcBef>
              <a:spcAft>
                <a:spcPts val="0"/>
              </a:spcAft>
              <a:buClr>
                <a:schemeClr val="lt1"/>
              </a:buClr>
              <a:buSzPts val="3600"/>
              <a:buNone/>
              <a:defRPr sz="4800" b="1">
                <a:solidFill>
                  <a:schemeClr val="lt1"/>
                </a:solidFill>
              </a:defRPr>
            </a:lvl2pPr>
            <a:lvl3pPr lvl="2" algn="ctr" rtl="0">
              <a:spcBef>
                <a:spcPts val="0"/>
              </a:spcBef>
              <a:spcAft>
                <a:spcPts val="0"/>
              </a:spcAft>
              <a:buClr>
                <a:schemeClr val="lt1"/>
              </a:buClr>
              <a:buSzPts val="3600"/>
              <a:buNone/>
              <a:defRPr sz="4800" b="1">
                <a:solidFill>
                  <a:schemeClr val="lt1"/>
                </a:solidFill>
              </a:defRPr>
            </a:lvl3pPr>
            <a:lvl4pPr lvl="3" algn="ctr" rtl="0">
              <a:spcBef>
                <a:spcPts val="0"/>
              </a:spcBef>
              <a:spcAft>
                <a:spcPts val="0"/>
              </a:spcAft>
              <a:buClr>
                <a:schemeClr val="lt1"/>
              </a:buClr>
              <a:buSzPts val="3600"/>
              <a:buNone/>
              <a:defRPr sz="4800" b="1">
                <a:solidFill>
                  <a:schemeClr val="lt1"/>
                </a:solidFill>
              </a:defRPr>
            </a:lvl4pPr>
            <a:lvl5pPr lvl="4" algn="ctr" rtl="0">
              <a:spcBef>
                <a:spcPts val="0"/>
              </a:spcBef>
              <a:spcAft>
                <a:spcPts val="0"/>
              </a:spcAft>
              <a:buClr>
                <a:schemeClr val="lt1"/>
              </a:buClr>
              <a:buSzPts val="3600"/>
              <a:buNone/>
              <a:defRPr sz="4800" b="1">
                <a:solidFill>
                  <a:schemeClr val="lt1"/>
                </a:solidFill>
              </a:defRPr>
            </a:lvl5pPr>
            <a:lvl6pPr lvl="5" algn="ctr" rtl="0">
              <a:spcBef>
                <a:spcPts val="0"/>
              </a:spcBef>
              <a:spcAft>
                <a:spcPts val="0"/>
              </a:spcAft>
              <a:buClr>
                <a:schemeClr val="lt1"/>
              </a:buClr>
              <a:buSzPts val="3600"/>
              <a:buNone/>
              <a:defRPr sz="4800" b="1">
                <a:solidFill>
                  <a:schemeClr val="lt1"/>
                </a:solidFill>
              </a:defRPr>
            </a:lvl6pPr>
            <a:lvl7pPr lvl="6" algn="ctr" rtl="0">
              <a:spcBef>
                <a:spcPts val="0"/>
              </a:spcBef>
              <a:spcAft>
                <a:spcPts val="0"/>
              </a:spcAft>
              <a:buClr>
                <a:schemeClr val="lt1"/>
              </a:buClr>
              <a:buSzPts val="3600"/>
              <a:buNone/>
              <a:defRPr sz="4800" b="1">
                <a:solidFill>
                  <a:schemeClr val="lt1"/>
                </a:solidFill>
              </a:defRPr>
            </a:lvl7pPr>
            <a:lvl8pPr lvl="7" algn="ctr" rtl="0">
              <a:spcBef>
                <a:spcPts val="0"/>
              </a:spcBef>
              <a:spcAft>
                <a:spcPts val="0"/>
              </a:spcAft>
              <a:buClr>
                <a:schemeClr val="lt1"/>
              </a:buClr>
              <a:buSzPts val="3600"/>
              <a:buNone/>
              <a:defRPr sz="4800" b="1">
                <a:solidFill>
                  <a:schemeClr val="lt1"/>
                </a:solidFill>
              </a:defRPr>
            </a:lvl8pPr>
            <a:lvl9pPr lvl="8" algn="ctr" rtl="0">
              <a:spcBef>
                <a:spcPts val="0"/>
              </a:spcBef>
              <a:spcAft>
                <a:spcPts val="0"/>
              </a:spcAft>
              <a:buClr>
                <a:schemeClr val="lt1"/>
              </a:buClr>
              <a:buSzPts val="3600"/>
              <a:buNone/>
              <a:defRPr sz="4800" b="1">
                <a:solidFill>
                  <a:schemeClr val="lt1"/>
                </a:solidFill>
              </a:defRPr>
            </a:lvl9pPr>
          </a:lstStyle>
          <a:p>
            <a:endParaRPr/>
          </a:p>
        </p:txBody>
      </p:sp>
      <p:sp>
        <p:nvSpPr>
          <p:cNvPr id="55" name="Google Shape;55;p14"/>
          <p:cNvSpPr txBox="1">
            <a:spLocks noGrp="1"/>
          </p:cNvSpPr>
          <p:nvPr>
            <p:ph type="subTitle" idx="1"/>
          </p:nvPr>
        </p:nvSpPr>
        <p:spPr>
          <a:xfrm>
            <a:off x="3309200" y="3359367"/>
            <a:ext cx="5573600" cy="619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lnSpc>
                <a:spcPct val="100000"/>
              </a:lnSpc>
              <a:spcBef>
                <a:spcPts val="0"/>
              </a:spcBef>
              <a:spcAft>
                <a:spcPts val="0"/>
              </a:spcAft>
              <a:buClr>
                <a:schemeClr val="accent1"/>
              </a:buClr>
              <a:buSzPts val="1800"/>
              <a:buNone/>
              <a:defRPr sz="2400">
                <a:solidFill>
                  <a:schemeClr val="accent1"/>
                </a:solidFill>
              </a:defRPr>
            </a:lvl2pPr>
            <a:lvl3pPr lvl="2" algn="ctr" rtl="0">
              <a:lnSpc>
                <a:spcPct val="100000"/>
              </a:lnSpc>
              <a:spcBef>
                <a:spcPts val="0"/>
              </a:spcBef>
              <a:spcAft>
                <a:spcPts val="0"/>
              </a:spcAft>
              <a:buClr>
                <a:schemeClr val="accent1"/>
              </a:buClr>
              <a:buSzPts val="1800"/>
              <a:buNone/>
              <a:defRPr sz="2400">
                <a:solidFill>
                  <a:schemeClr val="accent1"/>
                </a:solidFill>
              </a:defRPr>
            </a:lvl3pPr>
            <a:lvl4pPr lvl="3" algn="ctr" rtl="0">
              <a:lnSpc>
                <a:spcPct val="100000"/>
              </a:lnSpc>
              <a:spcBef>
                <a:spcPts val="0"/>
              </a:spcBef>
              <a:spcAft>
                <a:spcPts val="0"/>
              </a:spcAft>
              <a:buClr>
                <a:schemeClr val="accent1"/>
              </a:buClr>
              <a:buSzPts val="1800"/>
              <a:buNone/>
              <a:defRPr sz="2400">
                <a:solidFill>
                  <a:schemeClr val="accent1"/>
                </a:solidFill>
              </a:defRPr>
            </a:lvl4pPr>
            <a:lvl5pPr lvl="4" algn="ctr" rtl="0">
              <a:lnSpc>
                <a:spcPct val="100000"/>
              </a:lnSpc>
              <a:spcBef>
                <a:spcPts val="0"/>
              </a:spcBef>
              <a:spcAft>
                <a:spcPts val="0"/>
              </a:spcAft>
              <a:buClr>
                <a:schemeClr val="accent1"/>
              </a:buClr>
              <a:buSzPts val="1800"/>
              <a:buNone/>
              <a:defRPr sz="2400">
                <a:solidFill>
                  <a:schemeClr val="accent1"/>
                </a:solidFill>
              </a:defRPr>
            </a:lvl5pPr>
            <a:lvl6pPr lvl="5" algn="ctr" rtl="0">
              <a:lnSpc>
                <a:spcPct val="100000"/>
              </a:lnSpc>
              <a:spcBef>
                <a:spcPts val="0"/>
              </a:spcBef>
              <a:spcAft>
                <a:spcPts val="0"/>
              </a:spcAft>
              <a:buClr>
                <a:schemeClr val="accent1"/>
              </a:buClr>
              <a:buSzPts val="1800"/>
              <a:buNone/>
              <a:defRPr sz="2400">
                <a:solidFill>
                  <a:schemeClr val="accent1"/>
                </a:solidFill>
              </a:defRPr>
            </a:lvl6pPr>
            <a:lvl7pPr lvl="6" algn="ctr" rtl="0">
              <a:lnSpc>
                <a:spcPct val="100000"/>
              </a:lnSpc>
              <a:spcBef>
                <a:spcPts val="0"/>
              </a:spcBef>
              <a:spcAft>
                <a:spcPts val="0"/>
              </a:spcAft>
              <a:buClr>
                <a:schemeClr val="accent1"/>
              </a:buClr>
              <a:buSzPts val="1800"/>
              <a:buNone/>
              <a:defRPr sz="2400">
                <a:solidFill>
                  <a:schemeClr val="accent1"/>
                </a:solidFill>
              </a:defRPr>
            </a:lvl7pPr>
            <a:lvl8pPr lvl="7" algn="ctr" rtl="0">
              <a:lnSpc>
                <a:spcPct val="100000"/>
              </a:lnSpc>
              <a:spcBef>
                <a:spcPts val="0"/>
              </a:spcBef>
              <a:spcAft>
                <a:spcPts val="0"/>
              </a:spcAft>
              <a:buClr>
                <a:schemeClr val="accent1"/>
              </a:buClr>
              <a:buSzPts val="1800"/>
              <a:buNone/>
              <a:defRPr sz="2400">
                <a:solidFill>
                  <a:schemeClr val="accent1"/>
                </a:solidFill>
              </a:defRPr>
            </a:lvl8pPr>
            <a:lvl9pPr lvl="8" algn="ctr" rtl="0">
              <a:lnSpc>
                <a:spcPct val="100000"/>
              </a:lnSpc>
              <a:spcBef>
                <a:spcPts val="0"/>
              </a:spcBef>
              <a:spcAft>
                <a:spcPts val="0"/>
              </a:spcAft>
              <a:buClr>
                <a:schemeClr val="accent1"/>
              </a:buClr>
              <a:buSzPts val="1800"/>
              <a:buNone/>
              <a:defRPr sz="2400">
                <a:solidFill>
                  <a:schemeClr val="accent1"/>
                </a:solidFill>
              </a:defRPr>
            </a:lvl9pPr>
          </a:lstStyle>
          <a:p>
            <a:endParaRPr/>
          </a:p>
        </p:txBody>
      </p:sp>
    </p:spTree>
    <p:extLst>
      <p:ext uri="{BB962C8B-B14F-4D97-AF65-F5344CB8AC3E}">
        <p14:creationId xmlns:p14="http://schemas.microsoft.com/office/powerpoint/2010/main" val="18249702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Bullet points 1">
  <p:cSld name="Title + Bullet points 1">
    <p:bg>
      <p:bgPr>
        <a:blipFill>
          <a:blip r:embed="rId2">
            <a:alphaModFix/>
          </a:blip>
          <a:stretch>
            <a:fillRect/>
          </a:stretch>
        </a:blipFill>
        <a:effectLst/>
      </p:bgPr>
    </p:bg>
    <p:spTree>
      <p:nvGrpSpPr>
        <p:cNvPr id="1" name="Shape 56"/>
        <p:cNvGrpSpPr/>
        <p:nvPr/>
      </p:nvGrpSpPr>
      <p:grpSpPr>
        <a:xfrm>
          <a:off x="0" y="0"/>
          <a:ext cx="0" cy="0"/>
          <a:chOff x="0" y="0"/>
          <a:chExt cx="0" cy="0"/>
        </a:xfrm>
      </p:grpSpPr>
      <p:sp>
        <p:nvSpPr>
          <p:cNvPr id="57" name="Google Shape;57;p15"/>
          <p:cNvSpPr txBox="1">
            <a:spLocks noGrp="1"/>
          </p:cNvSpPr>
          <p:nvPr>
            <p:ph type="title"/>
          </p:nvPr>
        </p:nvSpPr>
        <p:spPr>
          <a:xfrm>
            <a:off x="1251333" y="593367"/>
            <a:ext cx="6172400" cy="12552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58" name="Google Shape;58;p15"/>
          <p:cNvSpPr txBox="1">
            <a:spLocks noGrp="1"/>
          </p:cNvSpPr>
          <p:nvPr>
            <p:ph type="body" idx="1"/>
          </p:nvPr>
        </p:nvSpPr>
        <p:spPr>
          <a:xfrm>
            <a:off x="1251333" y="2212367"/>
            <a:ext cx="6595200" cy="3681200"/>
          </a:xfrm>
          <a:prstGeom prst="rect">
            <a:avLst/>
          </a:prstGeom>
        </p:spPr>
        <p:txBody>
          <a:bodyPr spcFirstLastPara="1" wrap="square" lIns="91425" tIns="91425" rIns="91425" bIns="91425" anchor="t" anchorCtr="0">
            <a:normAutofit/>
          </a:bodyPr>
          <a:lstStyle>
            <a:lvl1pPr marL="609539" lvl="0" indent="-423291" rtl="0">
              <a:spcBef>
                <a:spcPts val="0"/>
              </a:spcBef>
              <a:spcAft>
                <a:spcPts val="0"/>
              </a:spcAft>
              <a:buClr>
                <a:schemeClr val="lt1"/>
              </a:buClr>
              <a:buSzPts val="1400"/>
              <a:buChar char="●"/>
              <a:defRPr sz="1867">
                <a:solidFill>
                  <a:schemeClr val="lt1"/>
                </a:solidFill>
              </a:defRPr>
            </a:lvl1pPr>
            <a:lvl2pPr marL="1219080" lvl="1" indent="-423291" rtl="0">
              <a:spcBef>
                <a:spcPts val="0"/>
              </a:spcBef>
              <a:spcAft>
                <a:spcPts val="0"/>
              </a:spcAft>
              <a:buClr>
                <a:schemeClr val="lt1"/>
              </a:buClr>
              <a:buSzPts val="1400"/>
              <a:buChar char="○"/>
              <a:defRPr>
                <a:solidFill>
                  <a:schemeClr val="lt1"/>
                </a:solidFill>
              </a:defRPr>
            </a:lvl2pPr>
            <a:lvl3pPr marL="1828618" lvl="2" indent="-423291" rtl="0">
              <a:spcBef>
                <a:spcPts val="0"/>
              </a:spcBef>
              <a:spcAft>
                <a:spcPts val="0"/>
              </a:spcAft>
              <a:buClr>
                <a:schemeClr val="lt1"/>
              </a:buClr>
              <a:buSzPts val="1400"/>
              <a:buChar char="■"/>
              <a:defRPr>
                <a:solidFill>
                  <a:schemeClr val="lt1"/>
                </a:solidFill>
              </a:defRPr>
            </a:lvl3pPr>
            <a:lvl4pPr marL="2438158" lvl="3" indent="-423291" rtl="0">
              <a:spcBef>
                <a:spcPts val="0"/>
              </a:spcBef>
              <a:spcAft>
                <a:spcPts val="0"/>
              </a:spcAft>
              <a:buClr>
                <a:schemeClr val="lt1"/>
              </a:buClr>
              <a:buSzPts val="1400"/>
              <a:buChar char="●"/>
              <a:defRPr>
                <a:solidFill>
                  <a:schemeClr val="lt1"/>
                </a:solidFill>
              </a:defRPr>
            </a:lvl4pPr>
            <a:lvl5pPr marL="3047696" lvl="4" indent="-423291" rtl="0">
              <a:spcBef>
                <a:spcPts val="0"/>
              </a:spcBef>
              <a:spcAft>
                <a:spcPts val="0"/>
              </a:spcAft>
              <a:buClr>
                <a:schemeClr val="lt1"/>
              </a:buClr>
              <a:buSzPts val="1400"/>
              <a:buChar char="○"/>
              <a:defRPr>
                <a:solidFill>
                  <a:schemeClr val="lt1"/>
                </a:solidFill>
              </a:defRPr>
            </a:lvl5pPr>
            <a:lvl6pPr marL="3657235" lvl="5" indent="-423291" rtl="0">
              <a:spcBef>
                <a:spcPts val="0"/>
              </a:spcBef>
              <a:spcAft>
                <a:spcPts val="0"/>
              </a:spcAft>
              <a:buClr>
                <a:schemeClr val="lt1"/>
              </a:buClr>
              <a:buSzPts val="1400"/>
              <a:buChar char="■"/>
              <a:defRPr>
                <a:solidFill>
                  <a:schemeClr val="lt1"/>
                </a:solidFill>
              </a:defRPr>
            </a:lvl6pPr>
            <a:lvl7pPr marL="4266773" lvl="6" indent="-423291" rtl="0">
              <a:spcBef>
                <a:spcPts val="0"/>
              </a:spcBef>
              <a:spcAft>
                <a:spcPts val="0"/>
              </a:spcAft>
              <a:buClr>
                <a:schemeClr val="lt1"/>
              </a:buClr>
              <a:buSzPts val="1400"/>
              <a:buChar char="●"/>
              <a:defRPr>
                <a:solidFill>
                  <a:schemeClr val="lt1"/>
                </a:solidFill>
              </a:defRPr>
            </a:lvl7pPr>
            <a:lvl8pPr marL="4876313" lvl="7" indent="-423291" rtl="0">
              <a:spcBef>
                <a:spcPts val="0"/>
              </a:spcBef>
              <a:spcAft>
                <a:spcPts val="0"/>
              </a:spcAft>
              <a:buClr>
                <a:schemeClr val="lt1"/>
              </a:buClr>
              <a:buSzPts val="1400"/>
              <a:buChar char="○"/>
              <a:defRPr>
                <a:solidFill>
                  <a:schemeClr val="lt1"/>
                </a:solidFill>
              </a:defRPr>
            </a:lvl8pPr>
            <a:lvl9pPr marL="5485854" lvl="8" indent="-423291" rtl="0">
              <a:spcBef>
                <a:spcPts val="0"/>
              </a:spcBef>
              <a:spcAft>
                <a:spcPts val="0"/>
              </a:spcAft>
              <a:buClr>
                <a:schemeClr val="lt1"/>
              </a:buClr>
              <a:buSzPts val="1400"/>
              <a:buChar char="■"/>
              <a:defRPr>
                <a:solidFill>
                  <a:schemeClr val="lt1"/>
                </a:solidFill>
              </a:defRPr>
            </a:lvl9pPr>
          </a:lstStyle>
          <a:p>
            <a:endParaRPr/>
          </a:p>
        </p:txBody>
      </p:sp>
    </p:spTree>
    <p:extLst>
      <p:ext uri="{BB962C8B-B14F-4D97-AF65-F5344CB8AC3E}">
        <p14:creationId xmlns:p14="http://schemas.microsoft.com/office/powerpoint/2010/main" val="1276872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F3C62-3EA5-A630-CE17-FB479B984A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12D2A2-75EF-4F4B-AD8E-CB1D5EF655BA}"/>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39DF64-C234-5DDC-D3D1-CC2FAC3E636F}"/>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4718B4-5454-9EF4-CC86-BD9078C9F5EB}"/>
              </a:ext>
            </a:extLst>
          </p:cNvPr>
          <p:cNvSpPr>
            <a:spLocks noGrp="1"/>
          </p:cNvSpPr>
          <p:nvPr>
            <p:ph type="dt" sz="half" idx="10"/>
          </p:nvPr>
        </p:nvSpPr>
        <p:spPr/>
        <p:txBody>
          <a:bodyPr/>
          <a:lstStyle/>
          <a:p>
            <a:fld id="{9124C98D-AD0E-4A88-8525-AE2A5CFA5E81}" type="datetimeFigureOut">
              <a:rPr lang="en-US" smtClean="0"/>
              <a:t>11/22/2024</a:t>
            </a:fld>
            <a:endParaRPr lang="en-US"/>
          </a:p>
        </p:txBody>
      </p:sp>
      <p:sp>
        <p:nvSpPr>
          <p:cNvPr id="6" name="Footer Placeholder 5">
            <a:extLst>
              <a:ext uri="{FF2B5EF4-FFF2-40B4-BE49-F238E27FC236}">
                <a16:creationId xmlns:a16="http://schemas.microsoft.com/office/drawing/2014/main" id="{44D0FD9E-CAE9-A763-12B2-3AA62551F9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8085DB-69ED-5B4C-C758-5AC058065F24}"/>
              </a:ext>
            </a:extLst>
          </p:cNvPr>
          <p:cNvSpPr>
            <a:spLocks noGrp="1"/>
          </p:cNvSpPr>
          <p:nvPr>
            <p:ph type="sldNum" sz="quarter" idx="12"/>
          </p:nvPr>
        </p:nvSpPr>
        <p:spPr/>
        <p:txBody>
          <a:bodyPr/>
          <a:lstStyle/>
          <a:p>
            <a:fld id="{C1352023-7E41-4E5B-81E0-E3DE5D636F4E}" type="slidenum">
              <a:rPr lang="en-US" smtClean="0"/>
              <a:t>‹#›</a:t>
            </a:fld>
            <a:endParaRPr lang="en-US"/>
          </a:p>
        </p:txBody>
      </p:sp>
    </p:spTree>
    <p:extLst>
      <p:ext uri="{BB962C8B-B14F-4D97-AF65-F5344CB8AC3E}">
        <p14:creationId xmlns:p14="http://schemas.microsoft.com/office/powerpoint/2010/main" val="1817128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21549-15F1-3802-0BF9-AC958D8242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282698-4FE1-09F3-2DDC-02E4D24266F4}"/>
              </a:ext>
            </a:extLst>
          </p:cNvPr>
          <p:cNvSpPr>
            <a:spLocks noGrp="1"/>
          </p:cNvSpPr>
          <p:nvPr>
            <p:ph type="body" idx="1"/>
          </p:nvPr>
        </p:nvSpPr>
        <p:spPr>
          <a:xfrm>
            <a:off x="839789" y="1681163"/>
            <a:ext cx="5157787" cy="823912"/>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7384B2-13AD-7A52-9E79-9A81912EEC1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ECBDB6-5164-CCE9-FC95-2667A8E578A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3BD6EC-64E1-5AAF-CA28-55FBB3D370F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15F41C-B749-20F1-6812-8464A62EDAF7}"/>
              </a:ext>
            </a:extLst>
          </p:cNvPr>
          <p:cNvSpPr>
            <a:spLocks noGrp="1"/>
          </p:cNvSpPr>
          <p:nvPr>
            <p:ph type="dt" sz="half" idx="10"/>
          </p:nvPr>
        </p:nvSpPr>
        <p:spPr/>
        <p:txBody>
          <a:bodyPr/>
          <a:lstStyle/>
          <a:p>
            <a:fld id="{9124C98D-AD0E-4A88-8525-AE2A5CFA5E81}" type="datetimeFigureOut">
              <a:rPr lang="en-US" smtClean="0"/>
              <a:t>11/22/2024</a:t>
            </a:fld>
            <a:endParaRPr lang="en-US"/>
          </a:p>
        </p:txBody>
      </p:sp>
      <p:sp>
        <p:nvSpPr>
          <p:cNvPr id="8" name="Footer Placeholder 7">
            <a:extLst>
              <a:ext uri="{FF2B5EF4-FFF2-40B4-BE49-F238E27FC236}">
                <a16:creationId xmlns:a16="http://schemas.microsoft.com/office/drawing/2014/main" id="{F20AB843-9505-9E21-7477-E45AC5F27F1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E3DFFC-5027-EA52-A66E-416146514D95}"/>
              </a:ext>
            </a:extLst>
          </p:cNvPr>
          <p:cNvSpPr>
            <a:spLocks noGrp="1"/>
          </p:cNvSpPr>
          <p:nvPr>
            <p:ph type="sldNum" sz="quarter" idx="12"/>
          </p:nvPr>
        </p:nvSpPr>
        <p:spPr/>
        <p:txBody>
          <a:bodyPr/>
          <a:lstStyle/>
          <a:p>
            <a:fld id="{C1352023-7E41-4E5B-81E0-E3DE5D636F4E}" type="slidenum">
              <a:rPr lang="en-US" smtClean="0"/>
              <a:t>‹#›</a:t>
            </a:fld>
            <a:endParaRPr lang="en-US"/>
          </a:p>
        </p:txBody>
      </p:sp>
    </p:spTree>
    <p:extLst>
      <p:ext uri="{BB962C8B-B14F-4D97-AF65-F5344CB8AC3E}">
        <p14:creationId xmlns:p14="http://schemas.microsoft.com/office/powerpoint/2010/main" val="612951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8DC7C-BFA3-5DD1-53D9-EB5DAC0FF8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142720-E0F5-CB18-408B-F90E8089939F}"/>
              </a:ext>
            </a:extLst>
          </p:cNvPr>
          <p:cNvSpPr>
            <a:spLocks noGrp="1"/>
          </p:cNvSpPr>
          <p:nvPr>
            <p:ph type="dt" sz="half" idx="10"/>
          </p:nvPr>
        </p:nvSpPr>
        <p:spPr/>
        <p:txBody>
          <a:bodyPr/>
          <a:lstStyle/>
          <a:p>
            <a:fld id="{9124C98D-AD0E-4A88-8525-AE2A5CFA5E81}" type="datetimeFigureOut">
              <a:rPr lang="en-US" smtClean="0"/>
              <a:t>11/22/2024</a:t>
            </a:fld>
            <a:endParaRPr lang="en-US"/>
          </a:p>
        </p:txBody>
      </p:sp>
      <p:sp>
        <p:nvSpPr>
          <p:cNvPr id="4" name="Footer Placeholder 3">
            <a:extLst>
              <a:ext uri="{FF2B5EF4-FFF2-40B4-BE49-F238E27FC236}">
                <a16:creationId xmlns:a16="http://schemas.microsoft.com/office/drawing/2014/main" id="{205E5E49-5235-18A2-39B3-C92068F368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A4D4C1-8247-1950-8515-6F9678B92A7F}"/>
              </a:ext>
            </a:extLst>
          </p:cNvPr>
          <p:cNvSpPr>
            <a:spLocks noGrp="1"/>
          </p:cNvSpPr>
          <p:nvPr>
            <p:ph type="sldNum" sz="quarter" idx="12"/>
          </p:nvPr>
        </p:nvSpPr>
        <p:spPr/>
        <p:txBody>
          <a:bodyPr/>
          <a:lstStyle/>
          <a:p>
            <a:fld id="{C1352023-7E41-4E5B-81E0-E3DE5D636F4E}" type="slidenum">
              <a:rPr lang="en-US" smtClean="0"/>
              <a:t>‹#›</a:t>
            </a:fld>
            <a:endParaRPr lang="en-US"/>
          </a:p>
        </p:txBody>
      </p:sp>
    </p:spTree>
    <p:extLst>
      <p:ext uri="{BB962C8B-B14F-4D97-AF65-F5344CB8AC3E}">
        <p14:creationId xmlns:p14="http://schemas.microsoft.com/office/powerpoint/2010/main" val="2133421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24FD41-5CBE-C82F-6BCA-034F9885D178}"/>
              </a:ext>
            </a:extLst>
          </p:cNvPr>
          <p:cNvSpPr>
            <a:spLocks noGrp="1"/>
          </p:cNvSpPr>
          <p:nvPr>
            <p:ph type="dt" sz="half" idx="10"/>
          </p:nvPr>
        </p:nvSpPr>
        <p:spPr/>
        <p:txBody>
          <a:bodyPr/>
          <a:lstStyle/>
          <a:p>
            <a:fld id="{9124C98D-AD0E-4A88-8525-AE2A5CFA5E81}" type="datetimeFigureOut">
              <a:rPr lang="en-US" smtClean="0"/>
              <a:t>11/22/2024</a:t>
            </a:fld>
            <a:endParaRPr lang="en-US"/>
          </a:p>
        </p:txBody>
      </p:sp>
      <p:sp>
        <p:nvSpPr>
          <p:cNvPr id="3" name="Footer Placeholder 2">
            <a:extLst>
              <a:ext uri="{FF2B5EF4-FFF2-40B4-BE49-F238E27FC236}">
                <a16:creationId xmlns:a16="http://schemas.microsoft.com/office/drawing/2014/main" id="{9F980AFC-E6CD-B624-5293-E40ADAD950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3AC493-9836-8169-8D9D-83C52C2EFD70}"/>
              </a:ext>
            </a:extLst>
          </p:cNvPr>
          <p:cNvSpPr>
            <a:spLocks noGrp="1"/>
          </p:cNvSpPr>
          <p:nvPr>
            <p:ph type="sldNum" sz="quarter" idx="12"/>
          </p:nvPr>
        </p:nvSpPr>
        <p:spPr/>
        <p:txBody>
          <a:bodyPr/>
          <a:lstStyle/>
          <a:p>
            <a:fld id="{C1352023-7E41-4E5B-81E0-E3DE5D636F4E}" type="slidenum">
              <a:rPr lang="en-US" smtClean="0"/>
              <a:t>‹#›</a:t>
            </a:fld>
            <a:endParaRPr lang="en-US"/>
          </a:p>
        </p:txBody>
      </p:sp>
    </p:spTree>
    <p:extLst>
      <p:ext uri="{BB962C8B-B14F-4D97-AF65-F5344CB8AC3E}">
        <p14:creationId xmlns:p14="http://schemas.microsoft.com/office/powerpoint/2010/main" val="412937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EE1FE-80CD-1058-E6F3-B10DD2EE91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49730F-9433-881B-EE3A-C2C6D7611EF2}"/>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C30E9E-9765-A6BA-0DB5-1A7138F5A4DE}"/>
              </a:ext>
            </a:extLst>
          </p:cNvPr>
          <p:cNvSpPr>
            <a:spLocks noGrp="1"/>
          </p:cNvSpPr>
          <p:nvPr>
            <p:ph type="body" sz="half" idx="2"/>
          </p:nvPr>
        </p:nvSpPr>
        <p:spPr>
          <a:xfrm>
            <a:off x="839788" y="2057403"/>
            <a:ext cx="3932237" cy="3811588"/>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52CE3E-9CCF-CD28-76F5-AC38B964D075}"/>
              </a:ext>
            </a:extLst>
          </p:cNvPr>
          <p:cNvSpPr>
            <a:spLocks noGrp="1"/>
          </p:cNvSpPr>
          <p:nvPr>
            <p:ph type="dt" sz="half" idx="10"/>
          </p:nvPr>
        </p:nvSpPr>
        <p:spPr/>
        <p:txBody>
          <a:bodyPr/>
          <a:lstStyle/>
          <a:p>
            <a:fld id="{9124C98D-AD0E-4A88-8525-AE2A5CFA5E81}" type="datetimeFigureOut">
              <a:rPr lang="en-US" smtClean="0"/>
              <a:t>11/22/2024</a:t>
            </a:fld>
            <a:endParaRPr lang="en-US"/>
          </a:p>
        </p:txBody>
      </p:sp>
      <p:sp>
        <p:nvSpPr>
          <p:cNvPr id="6" name="Footer Placeholder 5">
            <a:extLst>
              <a:ext uri="{FF2B5EF4-FFF2-40B4-BE49-F238E27FC236}">
                <a16:creationId xmlns:a16="http://schemas.microsoft.com/office/drawing/2014/main" id="{0659CDE9-21C6-030D-99D5-E197C6C1D1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A0799D-54C9-AC03-E100-07042A73E0B9}"/>
              </a:ext>
            </a:extLst>
          </p:cNvPr>
          <p:cNvSpPr>
            <a:spLocks noGrp="1"/>
          </p:cNvSpPr>
          <p:nvPr>
            <p:ph type="sldNum" sz="quarter" idx="12"/>
          </p:nvPr>
        </p:nvSpPr>
        <p:spPr/>
        <p:txBody>
          <a:bodyPr/>
          <a:lstStyle/>
          <a:p>
            <a:fld id="{C1352023-7E41-4E5B-81E0-E3DE5D636F4E}" type="slidenum">
              <a:rPr lang="en-US" smtClean="0"/>
              <a:t>‹#›</a:t>
            </a:fld>
            <a:endParaRPr lang="en-US"/>
          </a:p>
        </p:txBody>
      </p:sp>
    </p:spTree>
    <p:extLst>
      <p:ext uri="{BB962C8B-B14F-4D97-AF65-F5344CB8AC3E}">
        <p14:creationId xmlns:p14="http://schemas.microsoft.com/office/powerpoint/2010/main" val="392388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0B025-19A7-A8D8-91FC-A0376FAF04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241A18-7839-6320-5870-7A44B9CBE99A}"/>
              </a:ext>
            </a:extLst>
          </p:cNvPr>
          <p:cNvSpPr>
            <a:spLocks noGrp="1"/>
          </p:cNvSpPr>
          <p:nvPr>
            <p:ph type="pic" idx="1"/>
          </p:nvPr>
        </p:nvSpPr>
        <p:spPr>
          <a:xfrm>
            <a:off x="5183188" y="987429"/>
            <a:ext cx="6172200" cy="4873625"/>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en-US"/>
          </a:p>
        </p:txBody>
      </p:sp>
      <p:sp>
        <p:nvSpPr>
          <p:cNvPr id="4" name="Text Placeholder 3">
            <a:extLst>
              <a:ext uri="{FF2B5EF4-FFF2-40B4-BE49-F238E27FC236}">
                <a16:creationId xmlns:a16="http://schemas.microsoft.com/office/drawing/2014/main" id="{7B701681-8A6D-4465-7DF3-9300C536323C}"/>
              </a:ext>
            </a:extLst>
          </p:cNvPr>
          <p:cNvSpPr>
            <a:spLocks noGrp="1"/>
          </p:cNvSpPr>
          <p:nvPr>
            <p:ph type="body" sz="half" idx="2"/>
          </p:nvPr>
        </p:nvSpPr>
        <p:spPr>
          <a:xfrm>
            <a:off x="839788" y="2057403"/>
            <a:ext cx="3932237" cy="3811588"/>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DE3AEA-84F5-2633-CF45-5E02FB4E834C}"/>
              </a:ext>
            </a:extLst>
          </p:cNvPr>
          <p:cNvSpPr>
            <a:spLocks noGrp="1"/>
          </p:cNvSpPr>
          <p:nvPr>
            <p:ph type="dt" sz="half" idx="10"/>
          </p:nvPr>
        </p:nvSpPr>
        <p:spPr/>
        <p:txBody>
          <a:bodyPr/>
          <a:lstStyle/>
          <a:p>
            <a:fld id="{9124C98D-AD0E-4A88-8525-AE2A5CFA5E81}" type="datetimeFigureOut">
              <a:rPr lang="en-US" smtClean="0"/>
              <a:t>11/22/2024</a:t>
            </a:fld>
            <a:endParaRPr lang="en-US"/>
          </a:p>
        </p:txBody>
      </p:sp>
      <p:sp>
        <p:nvSpPr>
          <p:cNvPr id="6" name="Footer Placeholder 5">
            <a:extLst>
              <a:ext uri="{FF2B5EF4-FFF2-40B4-BE49-F238E27FC236}">
                <a16:creationId xmlns:a16="http://schemas.microsoft.com/office/drawing/2014/main" id="{C34B96B7-9FA1-7B68-4178-08C0264758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9E8C4C-EB78-821B-9209-AD9FA0850CFE}"/>
              </a:ext>
            </a:extLst>
          </p:cNvPr>
          <p:cNvSpPr>
            <a:spLocks noGrp="1"/>
          </p:cNvSpPr>
          <p:nvPr>
            <p:ph type="sldNum" sz="quarter" idx="12"/>
          </p:nvPr>
        </p:nvSpPr>
        <p:spPr/>
        <p:txBody>
          <a:bodyPr/>
          <a:lstStyle/>
          <a:p>
            <a:fld id="{C1352023-7E41-4E5B-81E0-E3DE5D636F4E}" type="slidenum">
              <a:rPr lang="en-US" smtClean="0"/>
              <a:t>‹#›</a:t>
            </a:fld>
            <a:endParaRPr lang="en-US"/>
          </a:p>
        </p:txBody>
      </p:sp>
    </p:spTree>
    <p:extLst>
      <p:ext uri="{BB962C8B-B14F-4D97-AF65-F5344CB8AC3E}">
        <p14:creationId xmlns:p14="http://schemas.microsoft.com/office/powerpoint/2010/main" val="4164803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24B467-9DB8-8C68-E12D-20A84DE05F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C37298-EED7-7D4E-72AE-4B960CBD898E}"/>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7512D-1AF1-5088-4B8B-36E5348BCFC1}"/>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124C98D-AD0E-4A88-8525-AE2A5CFA5E81}" type="datetimeFigureOut">
              <a:rPr lang="en-US" smtClean="0"/>
              <a:t>11/22/2024</a:t>
            </a:fld>
            <a:endParaRPr lang="en-US"/>
          </a:p>
        </p:txBody>
      </p:sp>
      <p:sp>
        <p:nvSpPr>
          <p:cNvPr id="5" name="Footer Placeholder 4">
            <a:extLst>
              <a:ext uri="{FF2B5EF4-FFF2-40B4-BE49-F238E27FC236}">
                <a16:creationId xmlns:a16="http://schemas.microsoft.com/office/drawing/2014/main" id="{4C4B520A-0B61-7640-9C7C-FD45D7FD8CAE}"/>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BA77916-B8DC-5AC7-D347-8E2856FDD6A6}"/>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1352023-7E41-4E5B-81E0-E3DE5D636F4E}" type="slidenum">
              <a:rPr lang="en-US" smtClean="0"/>
              <a:t>‹#›</a:t>
            </a:fld>
            <a:endParaRPr lang="en-US"/>
          </a:p>
        </p:txBody>
      </p:sp>
    </p:spTree>
    <p:extLst>
      <p:ext uri="{BB962C8B-B14F-4D97-AF65-F5344CB8AC3E}">
        <p14:creationId xmlns:p14="http://schemas.microsoft.com/office/powerpoint/2010/main" val="1466492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2DD166-EB2D-558B-5C57-439AB586EF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339B1B-B749-91FB-A548-2F6C2BFE5A6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A4F98C-E26A-213E-4D97-997C500595F9}"/>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9407766-3F82-4807-B59E-A9612C1D9BCA}" type="datetimeFigureOut">
              <a:rPr lang="en-US" smtClean="0"/>
              <a:t>11/22/2024</a:t>
            </a:fld>
            <a:endParaRPr lang="en-US"/>
          </a:p>
        </p:txBody>
      </p:sp>
      <p:sp>
        <p:nvSpPr>
          <p:cNvPr id="5" name="Footer Placeholder 4">
            <a:extLst>
              <a:ext uri="{FF2B5EF4-FFF2-40B4-BE49-F238E27FC236}">
                <a16:creationId xmlns:a16="http://schemas.microsoft.com/office/drawing/2014/main" id="{31207959-AD6C-35D6-25C3-F70C105054CD}"/>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5C2840B-FD3A-9C88-E51A-5BAB47F9DF1F}"/>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76DEBA1-1B15-4153-8AE9-F3F8627851C2}" type="slidenum">
              <a:rPr lang="en-US" smtClean="0"/>
              <a:t>‹#›</a:t>
            </a:fld>
            <a:endParaRPr lang="en-US"/>
          </a:p>
        </p:txBody>
      </p:sp>
    </p:spTree>
    <p:extLst>
      <p:ext uri="{BB962C8B-B14F-4D97-AF65-F5344CB8AC3E}">
        <p14:creationId xmlns:p14="http://schemas.microsoft.com/office/powerpoint/2010/main" val="1101905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7" r:id="rId12"/>
  </p:sldLayoutIdLst>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16368351"/>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42.jp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2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23.xml"/><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2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chart" Target="../charts/char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59FC0-C9AC-22BE-6303-05944FE2FF70}"/>
              </a:ext>
            </a:extLst>
          </p:cNvPr>
          <p:cNvSpPr>
            <a:spLocks noGrp="1"/>
          </p:cNvSpPr>
          <p:nvPr>
            <p:ph type="ctrTitle"/>
          </p:nvPr>
        </p:nvSpPr>
        <p:spPr>
          <a:xfrm>
            <a:off x="1092708" y="406400"/>
            <a:ext cx="10006584" cy="2387600"/>
          </a:xfrm>
        </p:spPr>
        <p:txBody>
          <a:bodyPr>
            <a:noAutofit/>
          </a:bodyPr>
          <a:lstStyle/>
          <a:p>
            <a:r>
              <a:rPr lang="en-US" altLang="ko-KR" sz="4000" dirty="0">
                <a:solidFill>
                  <a:srgbClr val="222222"/>
                </a:solidFill>
                <a:latin typeface="Arial" panose="020B0604020202020204" pitchFamily="34" charset="0"/>
              </a:rPr>
              <a:t>Design of an 8 Channel 40 GS/sec 20 mW/Channel Waveform Sampling ASIC in 65 nm CMOS</a:t>
            </a:r>
            <a:endParaRPr lang="en-US" sz="4000" dirty="0"/>
          </a:p>
        </p:txBody>
      </p:sp>
      <p:sp>
        <p:nvSpPr>
          <p:cNvPr id="3" name="Subtitle 2">
            <a:extLst>
              <a:ext uri="{FF2B5EF4-FFF2-40B4-BE49-F238E27FC236}">
                <a16:creationId xmlns:a16="http://schemas.microsoft.com/office/drawing/2014/main" id="{71E576EB-467A-D294-69BD-A095A95355FB}"/>
              </a:ext>
            </a:extLst>
          </p:cNvPr>
          <p:cNvSpPr>
            <a:spLocks noGrp="1"/>
          </p:cNvSpPr>
          <p:nvPr>
            <p:ph type="subTitle" idx="1"/>
          </p:nvPr>
        </p:nvSpPr>
        <p:spPr>
          <a:xfrm>
            <a:off x="1213104" y="3071527"/>
            <a:ext cx="10006584" cy="2532888"/>
          </a:xfrm>
        </p:spPr>
        <p:txBody>
          <a:bodyPr>
            <a:normAutofit fontScale="92500" lnSpcReduction="10000"/>
          </a:bodyPr>
          <a:lstStyle/>
          <a:p>
            <a:r>
              <a:rPr lang="en-US" sz="2600" u="sng" dirty="0">
                <a:solidFill>
                  <a:srgbClr val="222222"/>
                </a:solidFill>
                <a:latin typeface="Arial"/>
                <a:ea typeface="맑은 고딕"/>
                <a:cs typeface="Arial"/>
              </a:rPr>
              <a:t>Y. R.Yeung</a:t>
            </a:r>
            <a:r>
              <a:rPr lang="en-US" sz="2600" u="sng" baseline="30000" dirty="0">
                <a:solidFill>
                  <a:srgbClr val="222222"/>
                </a:solidFill>
                <a:latin typeface="Arial" panose="020B0604020202020204" pitchFamily="34" charset="0"/>
                <a:ea typeface="맑은 고딕"/>
                <a:cs typeface="Arial"/>
              </a:rPr>
              <a:t>2</a:t>
            </a:r>
            <a:r>
              <a:rPr lang="en-US" sz="2600" dirty="0">
                <a:solidFill>
                  <a:srgbClr val="222222"/>
                </a:solidFill>
                <a:latin typeface="Arial"/>
                <a:ea typeface="맑은 고딕"/>
                <a:cs typeface="Arial"/>
              </a:rPr>
              <a:t>,</a:t>
            </a:r>
          </a:p>
          <a:p>
            <a:r>
              <a:rPr lang="en-US" sz="2600" dirty="0">
                <a:solidFill>
                  <a:srgbClr val="222222"/>
                </a:solidFill>
                <a:latin typeface="Arial"/>
                <a:ea typeface="맑은 고딕"/>
                <a:cs typeface="Arial"/>
              </a:rPr>
              <a:t>D. Braga</a:t>
            </a:r>
            <a:r>
              <a:rPr lang="en-US" sz="2600" baseline="30000" dirty="0">
                <a:solidFill>
                  <a:srgbClr val="222222"/>
                </a:solidFill>
                <a:latin typeface="Arial" panose="020B0604020202020204" pitchFamily="34" charset="0"/>
                <a:ea typeface="맑은 고딕"/>
                <a:cs typeface="Arial"/>
              </a:rPr>
              <a:t>1</a:t>
            </a:r>
            <a:r>
              <a:rPr lang="en-US" sz="2600" dirty="0">
                <a:solidFill>
                  <a:srgbClr val="222222"/>
                </a:solidFill>
                <a:latin typeface="Arial"/>
                <a:ea typeface="맑은 고딕"/>
                <a:cs typeface="Arial"/>
              </a:rPr>
              <a:t>, T.</a:t>
            </a:r>
            <a:r>
              <a:rPr lang="ko-KR" altLang="en-US" sz="2600" dirty="0">
                <a:solidFill>
                  <a:srgbClr val="222222"/>
                </a:solidFill>
                <a:latin typeface="Arial"/>
                <a:ea typeface="맑은 고딕"/>
                <a:cs typeface="Arial"/>
              </a:rPr>
              <a:t> </a:t>
            </a:r>
            <a:r>
              <a:rPr lang="en-US" altLang="ko-KR" sz="2600" dirty="0">
                <a:solidFill>
                  <a:srgbClr val="222222"/>
                </a:solidFill>
                <a:latin typeface="Arial"/>
                <a:ea typeface="맑은 고딕"/>
                <a:cs typeface="Arial"/>
              </a:rPr>
              <a:t>England</a:t>
            </a:r>
            <a:r>
              <a:rPr lang="en-US" altLang="ko-KR" sz="2600" baseline="30000" dirty="0">
                <a:solidFill>
                  <a:srgbClr val="222222"/>
                </a:solidFill>
                <a:latin typeface="Arial" panose="020B0604020202020204" pitchFamily="34" charset="0"/>
                <a:ea typeface="맑은 고딕"/>
                <a:cs typeface="Arial"/>
              </a:rPr>
              <a:t>1</a:t>
            </a:r>
            <a:r>
              <a:rPr lang="en-US" sz="2600" dirty="0">
                <a:solidFill>
                  <a:srgbClr val="222222"/>
                </a:solidFill>
                <a:latin typeface="Arial"/>
                <a:ea typeface="맑은 고딕"/>
                <a:cs typeface="Arial"/>
              </a:rPr>
              <a:t>,</a:t>
            </a:r>
            <a:r>
              <a:rPr lang="en-US" altLang="ko-KR" sz="2600" baseline="30000" dirty="0">
                <a:solidFill>
                  <a:srgbClr val="222222"/>
                </a:solidFill>
                <a:latin typeface="Arial" panose="020B0604020202020204" pitchFamily="34" charset="0"/>
                <a:ea typeface="맑은 고딕"/>
                <a:cs typeface="Arial"/>
              </a:rPr>
              <a:t> </a:t>
            </a:r>
            <a:r>
              <a:rPr lang="en-US" sz="2600" dirty="0">
                <a:solidFill>
                  <a:srgbClr val="222222"/>
                </a:solidFill>
                <a:latin typeface="Arial"/>
                <a:ea typeface="맑은 고딕"/>
                <a:cs typeface="Arial"/>
              </a:rPr>
              <a:t>F. Fahim</a:t>
            </a:r>
            <a:r>
              <a:rPr lang="en-US" altLang="ko-KR" sz="2600" baseline="30000" dirty="0">
                <a:solidFill>
                  <a:srgbClr val="222222"/>
                </a:solidFill>
                <a:latin typeface="Arial" panose="020B0604020202020204" pitchFamily="34" charset="0"/>
                <a:ea typeface="맑은 고딕"/>
                <a:cs typeface="Arial"/>
              </a:rPr>
              <a:t>1</a:t>
            </a:r>
            <a:r>
              <a:rPr lang="en-US" sz="2600" dirty="0">
                <a:solidFill>
                  <a:srgbClr val="222222"/>
                </a:solidFill>
                <a:latin typeface="Arial"/>
                <a:ea typeface="맑은 고딕"/>
                <a:cs typeface="Arial"/>
              </a:rPr>
              <a:t>, N. J. Pastika</a:t>
            </a:r>
            <a:r>
              <a:rPr lang="en-US" altLang="ko-KR" sz="2600" baseline="30000" dirty="0">
                <a:solidFill>
                  <a:srgbClr val="222222"/>
                </a:solidFill>
                <a:latin typeface="Arial" panose="020B0604020202020204" pitchFamily="34" charset="0"/>
                <a:ea typeface="맑은 고딕"/>
                <a:cs typeface="Arial"/>
              </a:rPr>
              <a:t>1</a:t>
            </a:r>
            <a:r>
              <a:rPr lang="en-US" sz="2600" dirty="0">
                <a:solidFill>
                  <a:srgbClr val="222222"/>
                </a:solidFill>
                <a:latin typeface="Arial"/>
                <a:ea typeface="맑은 고딕"/>
                <a:cs typeface="Arial"/>
              </a:rPr>
              <a:t>, P. M. Rubinov</a:t>
            </a:r>
            <a:r>
              <a:rPr lang="en-US" altLang="ko-KR" sz="2600" baseline="30000" dirty="0">
                <a:solidFill>
                  <a:srgbClr val="222222"/>
                </a:solidFill>
                <a:latin typeface="Arial" panose="020B0604020202020204" pitchFamily="34" charset="0"/>
                <a:ea typeface="맑은 고딕"/>
                <a:cs typeface="Arial"/>
              </a:rPr>
              <a:t>1</a:t>
            </a:r>
            <a:r>
              <a:rPr lang="en-US" sz="2600" dirty="0">
                <a:solidFill>
                  <a:srgbClr val="222222"/>
                </a:solidFill>
                <a:latin typeface="Arial"/>
                <a:ea typeface="맑은 고딕"/>
                <a:cs typeface="Arial"/>
              </a:rPr>
              <a:t>, </a:t>
            </a:r>
          </a:p>
          <a:p>
            <a:r>
              <a:rPr lang="en-US" sz="2600" dirty="0">
                <a:solidFill>
                  <a:srgbClr val="222222"/>
                </a:solidFill>
                <a:latin typeface="Arial"/>
                <a:ea typeface="맑은 고딕"/>
                <a:cs typeface="Arial"/>
              </a:rPr>
              <a:t>X. Wang</a:t>
            </a:r>
            <a:r>
              <a:rPr lang="en-US" altLang="ko-KR" sz="2600" baseline="30000" dirty="0">
                <a:solidFill>
                  <a:srgbClr val="222222"/>
                </a:solidFill>
                <a:latin typeface="Arial" panose="020B0604020202020204" pitchFamily="34" charset="0"/>
                <a:ea typeface="맑은 고딕"/>
                <a:cs typeface="Arial"/>
              </a:rPr>
              <a:t>1</a:t>
            </a:r>
            <a:endParaRPr lang="en-US" altLang="ko-KR" sz="2600" dirty="0">
              <a:solidFill>
                <a:srgbClr val="222222"/>
              </a:solidFill>
              <a:latin typeface="Arial"/>
              <a:ea typeface="맑은 고딕"/>
              <a:cs typeface="Arial"/>
            </a:endParaRPr>
          </a:p>
          <a:p>
            <a:r>
              <a:rPr lang="ko-KR" altLang="en-US" sz="2600" dirty="0">
                <a:solidFill>
                  <a:srgbClr val="222222"/>
                </a:solidFill>
                <a:latin typeface="Arial"/>
                <a:ea typeface="맑은 고딕"/>
                <a:cs typeface="Arial"/>
              </a:rPr>
              <a:t> </a:t>
            </a:r>
            <a:r>
              <a:rPr lang="en-US" sz="2600" dirty="0">
                <a:solidFill>
                  <a:srgbClr val="222222"/>
                </a:solidFill>
                <a:latin typeface="Arial"/>
                <a:ea typeface="맑은 고딕"/>
                <a:cs typeface="Arial"/>
              </a:rPr>
              <a:t>H. J. Frisch</a:t>
            </a:r>
            <a:r>
              <a:rPr lang="en-US" sz="2600" baseline="30000" dirty="0">
                <a:solidFill>
                  <a:srgbClr val="222222"/>
                </a:solidFill>
                <a:latin typeface="Arial" panose="020B0604020202020204" pitchFamily="34" charset="0"/>
                <a:ea typeface="맑은 고딕"/>
                <a:cs typeface="Arial"/>
              </a:rPr>
              <a:t>2</a:t>
            </a:r>
            <a:r>
              <a:rPr lang="en-US" sz="2600" dirty="0">
                <a:solidFill>
                  <a:srgbClr val="222222"/>
                </a:solidFill>
                <a:latin typeface="Arial"/>
                <a:ea typeface="맑은 고딕"/>
                <a:cs typeface="Arial"/>
              </a:rPr>
              <a:t>, M. Heintz</a:t>
            </a:r>
            <a:r>
              <a:rPr lang="en-US" altLang="ko-KR" sz="2600" baseline="30000" dirty="0">
                <a:solidFill>
                  <a:srgbClr val="222222"/>
                </a:solidFill>
                <a:latin typeface="Arial" panose="020B0604020202020204" pitchFamily="34" charset="0"/>
                <a:ea typeface="맑은 고딕"/>
                <a:cs typeface="Arial"/>
              </a:rPr>
              <a:t>2</a:t>
            </a:r>
            <a:r>
              <a:rPr lang="en-US" sz="2600" dirty="0">
                <a:solidFill>
                  <a:srgbClr val="222222"/>
                </a:solidFill>
                <a:latin typeface="Arial"/>
                <a:ea typeface="맑은 고딕"/>
                <a:cs typeface="Arial"/>
              </a:rPr>
              <a:t>, E. Oberla</a:t>
            </a:r>
            <a:r>
              <a:rPr lang="en-US" altLang="ko-KR" sz="2600" baseline="30000" dirty="0">
                <a:solidFill>
                  <a:srgbClr val="222222"/>
                </a:solidFill>
                <a:latin typeface="Arial" panose="020B0604020202020204" pitchFamily="34" charset="0"/>
                <a:ea typeface="맑은 고딕"/>
                <a:cs typeface="Arial"/>
              </a:rPr>
              <a:t>2</a:t>
            </a:r>
            <a:r>
              <a:rPr lang="en-US" sz="2600" dirty="0">
                <a:solidFill>
                  <a:srgbClr val="222222"/>
                </a:solidFill>
                <a:latin typeface="Arial"/>
                <a:ea typeface="맑은 고딕"/>
                <a:cs typeface="Arial"/>
              </a:rPr>
              <a:t>, J. Park</a:t>
            </a:r>
            <a:r>
              <a:rPr lang="en-US" sz="2600" baseline="30000" dirty="0">
                <a:solidFill>
                  <a:srgbClr val="222222"/>
                </a:solidFill>
                <a:latin typeface="Arial" panose="020B0604020202020204" pitchFamily="34" charset="0"/>
                <a:ea typeface="맑은 고딕"/>
                <a:cs typeface="Arial"/>
              </a:rPr>
              <a:t>2</a:t>
            </a:r>
            <a:endParaRPr lang="en-US" sz="2600" dirty="0">
              <a:solidFill>
                <a:srgbClr val="222222"/>
              </a:solidFill>
              <a:latin typeface="Arial"/>
              <a:ea typeface="맑은 고딕"/>
              <a:cs typeface="Arial"/>
            </a:endParaRPr>
          </a:p>
          <a:p>
            <a:r>
              <a:rPr lang="en-US" altLang="ko-KR" sz="2600" dirty="0">
                <a:solidFill>
                  <a:srgbClr val="222222"/>
                </a:solidFill>
                <a:latin typeface="Arial" panose="020B0604020202020204" pitchFamily="34" charset="0"/>
              </a:rPr>
              <a:t>C. Ertley</a:t>
            </a:r>
            <a:r>
              <a:rPr lang="en-US" altLang="ko-KR" sz="2600" baseline="30000" dirty="0">
                <a:solidFill>
                  <a:srgbClr val="222222"/>
                </a:solidFill>
                <a:latin typeface="Arial" panose="020B0604020202020204" pitchFamily="34" charset="0"/>
              </a:rPr>
              <a:t>3</a:t>
            </a:r>
            <a:r>
              <a:rPr lang="en-US" altLang="ko-KR" sz="2600" dirty="0">
                <a:solidFill>
                  <a:srgbClr val="222222"/>
                </a:solidFill>
                <a:latin typeface="Arial" panose="020B0604020202020204" pitchFamily="34" charset="0"/>
              </a:rPr>
              <a:t>, N. Sullivan</a:t>
            </a:r>
            <a:r>
              <a:rPr lang="en-US" altLang="ko-KR" sz="2600" baseline="30000" dirty="0">
                <a:solidFill>
                  <a:srgbClr val="222222"/>
                </a:solidFill>
                <a:latin typeface="Arial" panose="020B0604020202020204" pitchFamily="34" charset="0"/>
              </a:rPr>
              <a:t>4</a:t>
            </a:r>
            <a:r>
              <a:rPr lang="en-US" altLang="ko-KR" sz="2600" dirty="0">
                <a:solidFill>
                  <a:srgbClr val="222222"/>
                </a:solidFill>
                <a:latin typeface="Arial" panose="020B0604020202020204" pitchFamily="34" charset="0"/>
              </a:rPr>
              <a:t>, E. Angelico</a:t>
            </a:r>
            <a:r>
              <a:rPr lang="en-US" altLang="ko-KR" sz="2600" baseline="30000" dirty="0">
                <a:solidFill>
                  <a:srgbClr val="222222"/>
                </a:solidFill>
                <a:latin typeface="Arial" panose="020B0604020202020204" pitchFamily="34" charset="0"/>
              </a:rPr>
              <a:t>5</a:t>
            </a:r>
            <a:r>
              <a:rPr lang="en-US" altLang="ko-KR" sz="2600" dirty="0">
                <a:solidFill>
                  <a:srgbClr val="222222"/>
                </a:solidFill>
                <a:latin typeface="Arial" panose="020B0604020202020204" pitchFamily="34" charset="0"/>
              </a:rPr>
              <a:t>,</a:t>
            </a:r>
          </a:p>
          <a:p>
            <a:r>
              <a:rPr lang="en-US" altLang="ko-KR" sz="2600" dirty="0">
                <a:solidFill>
                  <a:srgbClr val="222222"/>
                </a:solidFill>
                <a:latin typeface="Arial" panose="020B0604020202020204" pitchFamily="34" charset="0"/>
              </a:rPr>
              <a:t>H. D. Rico-Aniles</a:t>
            </a:r>
            <a:r>
              <a:rPr lang="en-US" altLang="ko-KR" sz="2600" baseline="30000" dirty="0">
                <a:solidFill>
                  <a:srgbClr val="222222"/>
                </a:solidFill>
                <a:latin typeface="Arial" panose="020B0604020202020204" pitchFamily="34" charset="0"/>
              </a:rPr>
              <a:t>6</a:t>
            </a:r>
            <a:endParaRPr lang="en-US" altLang="ko-KR" sz="2600" dirty="0">
              <a:solidFill>
                <a:srgbClr val="222222"/>
              </a:solidFill>
              <a:latin typeface="Arial" panose="020B0604020202020204" pitchFamily="34" charset="0"/>
            </a:endParaRPr>
          </a:p>
          <a:p>
            <a:endParaRPr lang="en-US" sz="1000" dirty="0"/>
          </a:p>
        </p:txBody>
      </p:sp>
      <p:sp>
        <p:nvSpPr>
          <p:cNvPr id="5" name="TextBox 4">
            <a:extLst>
              <a:ext uri="{FF2B5EF4-FFF2-40B4-BE49-F238E27FC236}">
                <a16:creationId xmlns:a16="http://schemas.microsoft.com/office/drawing/2014/main" id="{4E5F9A8F-ED8F-8347-F109-CA6A1FA30A12}"/>
              </a:ext>
            </a:extLst>
          </p:cNvPr>
          <p:cNvSpPr txBox="1"/>
          <p:nvPr/>
        </p:nvSpPr>
        <p:spPr>
          <a:xfrm>
            <a:off x="294893" y="5881945"/>
            <a:ext cx="10592563" cy="1200329"/>
          </a:xfrm>
          <a:prstGeom prst="rect">
            <a:avLst/>
          </a:prstGeom>
          <a:noFill/>
        </p:spPr>
        <p:txBody>
          <a:bodyPr wrap="square">
            <a:spAutoFit/>
          </a:bodyPr>
          <a:lstStyle/>
          <a:p>
            <a:r>
              <a:rPr lang="en-US" altLang="ko-KR" sz="2400" dirty="0">
                <a:latin typeface="+mj-lt"/>
              </a:rPr>
              <a:t>1. Fermi National Accelerator Laboratory 2. University of Chicago 3. Southwest Research Institute 4. Angstrom Research Inc. 5. Stanford University 6. North Central College </a:t>
            </a:r>
            <a:endParaRPr lang="ko-KR" altLang="en-US" sz="2400" dirty="0">
              <a:latin typeface="+mj-lt"/>
            </a:endParaRPr>
          </a:p>
        </p:txBody>
      </p:sp>
    </p:spTree>
    <p:extLst>
      <p:ext uri="{BB962C8B-B14F-4D97-AF65-F5344CB8AC3E}">
        <p14:creationId xmlns:p14="http://schemas.microsoft.com/office/powerpoint/2010/main" val="2274566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6229F-182F-3D29-9605-1068EC1CE823}"/>
              </a:ext>
            </a:extLst>
          </p:cNvPr>
          <p:cNvSpPr>
            <a:spLocks noGrp="1"/>
          </p:cNvSpPr>
          <p:nvPr>
            <p:ph type="title"/>
          </p:nvPr>
        </p:nvSpPr>
        <p:spPr>
          <a:xfrm>
            <a:off x="334619" y="103633"/>
            <a:ext cx="10515600" cy="1325563"/>
          </a:xfrm>
        </p:spPr>
        <p:txBody>
          <a:bodyPr/>
          <a:lstStyle/>
          <a:p>
            <a:r>
              <a:rPr lang="en-US" dirty="0"/>
              <a:t>Minimizing Sampling Switch Resistance </a:t>
            </a:r>
          </a:p>
        </p:txBody>
      </p:sp>
      <p:sp>
        <p:nvSpPr>
          <p:cNvPr id="4" name="AutoShape 2">
            <a:extLst>
              <a:ext uri="{FF2B5EF4-FFF2-40B4-BE49-F238E27FC236}">
                <a16:creationId xmlns:a16="http://schemas.microsoft.com/office/drawing/2014/main" id="{0D3718E6-8841-7C82-F4A0-2D68D5AF9CD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1"/>
          </a:p>
        </p:txBody>
      </p:sp>
      <p:sp>
        <p:nvSpPr>
          <p:cNvPr id="5" name="AutoShape 4">
            <a:extLst>
              <a:ext uri="{FF2B5EF4-FFF2-40B4-BE49-F238E27FC236}">
                <a16:creationId xmlns:a16="http://schemas.microsoft.com/office/drawing/2014/main" id="{2151E176-8F48-8A33-741D-FF69A1338E0A}"/>
              </a:ext>
            </a:extLst>
          </p:cNvPr>
          <p:cNvSpPr>
            <a:spLocks noChangeAspect="1" noChangeArrowheads="1"/>
          </p:cNvSpPr>
          <p:nvPr/>
        </p:nvSpPr>
        <p:spPr bwMode="auto">
          <a:xfrm>
            <a:off x="2770632" y="103632"/>
            <a:ext cx="3630168" cy="363016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1"/>
          </a:p>
        </p:txBody>
      </p:sp>
      <p:pic>
        <p:nvPicPr>
          <p:cNvPr id="7" name="Picture 6" descr="A diagram of a circuit&#10;&#10;Description automatically generated">
            <a:extLst>
              <a:ext uri="{FF2B5EF4-FFF2-40B4-BE49-F238E27FC236}">
                <a16:creationId xmlns:a16="http://schemas.microsoft.com/office/drawing/2014/main" id="{17DE86D9-04EE-EAD1-4402-E46890296F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997744"/>
            <a:ext cx="8301036" cy="5167312"/>
          </a:xfrm>
          <a:prstGeom prst="rect">
            <a:avLst/>
          </a:prstGeom>
        </p:spPr>
      </p:pic>
      <mc:AlternateContent xmlns:mc="http://schemas.openxmlformats.org/markup-compatibility/2006">
        <mc:Choice xmlns:a14="http://schemas.microsoft.com/office/drawing/2010/main" Requires="a14">
          <p:sp>
            <p:nvSpPr>
              <p:cNvPr id="8" name="Rectangle 5">
                <a:extLst>
                  <a:ext uri="{FF2B5EF4-FFF2-40B4-BE49-F238E27FC236}">
                    <a16:creationId xmlns:a16="http://schemas.microsoft.com/office/drawing/2014/main" id="{B5BD8EED-80EB-7EE7-085B-FFF8C8700DED}"/>
                  </a:ext>
                </a:extLst>
              </p:cNvPr>
              <p:cNvSpPr>
                <a:spLocks noChangeArrowheads="1"/>
              </p:cNvSpPr>
              <p:nvPr/>
            </p:nvSpPr>
            <p:spPr bwMode="auto">
              <a:xfrm>
                <a:off x="8147307" y="1745125"/>
                <a:ext cx="4826524" cy="159928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ltLang="en-US" sz="2400" dirty="0">
                  <a:latin typeface="Arial" panose="020B0604020202020204" pitchFamily="34" charset="0"/>
                </a:endParaRPr>
              </a:p>
              <a:p>
                <a:pPr eaLnBrk="0" fontAlgn="base" hangingPunct="0">
                  <a:spcBef>
                    <a:spcPct val="0"/>
                  </a:spcBef>
                  <a:spcAft>
                    <a:spcPct val="0"/>
                  </a:spcAft>
                  <a:buFontTx/>
                  <a:buChar char="•"/>
                </a:pPr>
                <a:r>
                  <a:rPr lang="en-US" altLang="en-US" sz="2400" dirty="0">
                    <a:latin typeface="Arial" panose="020B0604020202020204" pitchFamily="34" charset="0"/>
                  </a:rPr>
                  <a:t>2.5V I/O </a:t>
                </a:r>
                <a:r>
                  <a:rPr lang="en-US" altLang="en-US" sz="2400" dirty="0" err="1">
                    <a:latin typeface="Arial" panose="020B0604020202020204" pitchFamily="34" charset="0"/>
                  </a:rPr>
                  <a:t>nMOS</a:t>
                </a:r>
                <a:r>
                  <a:rPr lang="en-US" altLang="en-US" sz="2400" dirty="0">
                    <a:latin typeface="Arial" panose="020B0604020202020204" pitchFamily="34" charset="0"/>
                  </a:rPr>
                  <a:t> vs 1.2V core device </a:t>
                </a:r>
              </a:p>
              <a:p>
                <a:pPr eaLnBrk="0" fontAlgn="base" hangingPunct="0">
                  <a:spcBef>
                    <a:spcPct val="0"/>
                  </a:spcBef>
                  <a:spcAft>
                    <a:spcPct val="0"/>
                  </a:spcAft>
                  <a:buFontTx/>
                  <a:buChar char="•"/>
                </a:pPr>
                <a14:m>
                  <m:oMath xmlns:m="http://schemas.openxmlformats.org/officeDocument/2006/math">
                    <m:sSub>
                      <m:sSubPr>
                        <m:ctrlPr>
                          <a:rPr lang="en-US" altLang="en-US" sz="2400" i="1">
                            <a:latin typeface="Cambria Math" panose="02040503050406030204" pitchFamily="18" charset="0"/>
                          </a:rPr>
                        </m:ctrlPr>
                      </m:sSubPr>
                      <m:e>
                        <m:r>
                          <a:rPr lang="en-US" altLang="en-US" sz="2400" i="1">
                            <a:latin typeface="Cambria Math" panose="02040503050406030204" pitchFamily="18" charset="0"/>
                          </a:rPr>
                          <m:t>𝑡</m:t>
                        </m:r>
                      </m:e>
                      <m:sub>
                        <m:r>
                          <a:rPr lang="en-US" altLang="en-US" sz="2400" i="1">
                            <a:latin typeface="Cambria Math" panose="02040503050406030204" pitchFamily="18" charset="0"/>
                          </a:rPr>
                          <m:t>𝑜𝑓𝑓</m:t>
                        </m:r>
                      </m:sub>
                    </m:sSub>
                    <m:r>
                      <a:rPr lang="en-US" altLang="en-US" sz="2400" i="1">
                        <a:latin typeface="Cambria Math" panose="02040503050406030204" pitchFamily="18" charset="0"/>
                      </a:rPr>
                      <m:t>=</m:t>
                    </m:r>
                  </m:oMath>
                </a14:m>
                <a:r>
                  <a:rPr lang="en-US" altLang="en-US" sz="2400" dirty="0">
                    <a:latin typeface="Arial" panose="020B0604020202020204" pitchFamily="34" charset="0"/>
                  </a:rPr>
                  <a:t> 15ps (BC) - 22ps (WC) </a:t>
                </a:r>
              </a:p>
            </p:txBody>
          </p:sp>
        </mc:Choice>
        <mc:Fallback>
          <p:sp>
            <p:nvSpPr>
              <p:cNvPr id="8" name="Rectangle 5">
                <a:extLst>
                  <a:ext uri="{FF2B5EF4-FFF2-40B4-BE49-F238E27FC236}">
                    <a16:creationId xmlns:a16="http://schemas.microsoft.com/office/drawing/2014/main" id="{B5BD8EED-80EB-7EE7-085B-FFF8C8700DED}"/>
                  </a:ext>
                </a:extLst>
              </p:cNvPr>
              <p:cNvSpPr>
                <a:spLocks noRot="1" noChangeAspect="1" noMove="1" noResize="1" noEditPoints="1" noAdjustHandles="1" noChangeArrowheads="1" noChangeShapeType="1" noTextEdit="1"/>
              </p:cNvSpPr>
              <p:nvPr/>
            </p:nvSpPr>
            <p:spPr bwMode="auto">
              <a:xfrm>
                <a:off x="8147307" y="1745125"/>
                <a:ext cx="4826524" cy="1599284"/>
              </a:xfrm>
              <a:prstGeom prst="rect">
                <a:avLst/>
              </a:prstGeom>
              <a:blipFill>
                <a:blip r:embed="rId4"/>
                <a:stretch>
                  <a:fillRect l="-2023" b="-646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3" name="TextBox 2">
            <a:extLst>
              <a:ext uri="{FF2B5EF4-FFF2-40B4-BE49-F238E27FC236}">
                <a16:creationId xmlns:a16="http://schemas.microsoft.com/office/drawing/2014/main" id="{BD22B2F0-A821-96D6-38E2-6F3C1187965D}"/>
              </a:ext>
            </a:extLst>
          </p:cNvPr>
          <p:cNvSpPr txBox="1"/>
          <p:nvPr/>
        </p:nvSpPr>
        <p:spPr>
          <a:xfrm>
            <a:off x="7324749" y="5070745"/>
            <a:ext cx="5490057" cy="1200329"/>
          </a:xfrm>
          <a:prstGeom prst="rect">
            <a:avLst/>
          </a:prstGeom>
          <a:noFill/>
        </p:spPr>
        <p:txBody>
          <a:bodyPr wrap="square" rtlCol="0">
            <a:spAutoFit/>
          </a:bodyPr>
          <a:lstStyle/>
          <a:p>
            <a:r>
              <a:rPr lang="en-US" sz="2400" dirty="0"/>
              <a:t>We use a voltage level shifter to minimize switch resistance while keeping its gate voltage high.</a:t>
            </a:r>
          </a:p>
        </p:txBody>
      </p:sp>
    </p:spTree>
    <p:extLst>
      <p:ext uri="{BB962C8B-B14F-4D97-AF65-F5344CB8AC3E}">
        <p14:creationId xmlns:p14="http://schemas.microsoft.com/office/powerpoint/2010/main" val="3438646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23169-2384-CB56-9020-BDF235166D83}"/>
              </a:ext>
            </a:extLst>
          </p:cNvPr>
          <p:cNvSpPr>
            <a:spLocks noGrp="1"/>
          </p:cNvSpPr>
          <p:nvPr>
            <p:ph type="title"/>
          </p:nvPr>
        </p:nvSpPr>
        <p:spPr>
          <a:xfrm>
            <a:off x="1" y="-49240"/>
            <a:ext cx="11847443" cy="1325563"/>
          </a:xfrm>
        </p:spPr>
        <p:txBody>
          <a:bodyPr/>
          <a:lstStyle/>
          <a:p>
            <a:r>
              <a:rPr lang="en-US" dirty="0"/>
              <a:t>Reducing Clock Power: 40GS/s without 10GHz </a:t>
            </a:r>
            <a:r>
              <a:rPr lang="en-US" dirty="0" err="1"/>
              <a:t>clk</a:t>
            </a:r>
            <a:endParaRPr lang="en-US" dirty="0"/>
          </a:p>
        </p:txBody>
      </p:sp>
      <p:pic>
        <p:nvPicPr>
          <p:cNvPr id="6" name="Picture 5" descr="A diagram of a circuit&#10;&#10;Description automatically generated">
            <a:extLst>
              <a:ext uri="{FF2B5EF4-FFF2-40B4-BE49-F238E27FC236}">
                <a16:creationId xmlns:a16="http://schemas.microsoft.com/office/drawing/2014/main" id="{142D388E-E205-1E36-69CD-B8130962800B}"/>
              </a:ext>
            </a:extLst>
          </p:cNvPr>
          <p:cNvPicPr>
            <a:picLocks noChangeAspect="1"/>
          </p:cNvPicPr>
          <p:nvPr/>
        </p:nvPicPr>
        <p:blipFill>
          <a:blip r:embed="rId3">
            <a:extLst>
              <a:ext uri="{28A0092B-C50C-407E-A947-70E740481C1C}">
                <a14:useLocalDpi xmlns:a14="http://schemas.microsoft.com/office/drawing/2010/main" val="0"/>
              </a:ext>
            </a:extLst>
          </a:blip>
          <a:srcRect l="4448" r="1462"/>
          <a:stretch/>
        </p:blipFill>
        <p:spPr>
          <a:xfrm>
            <a:off x="1" y="1204497"/>
            <a:ext cx="8085835" cy="5302523"/>
          </a:xfrm>
          <a:prstGeom prst="rect">
            <a:avLst/>
          </a:prstGeom>
        </p:spPr>
      </p:pic>
      <p:pic>
        <p:nvPicPr>
          <p:cNvPr id="4" name="Picture 2">
            <a:extLst>
              <a:ext uri="{FF2B5EF4-FFF2-40B4-BE49-F238E27FC236}">
                <a16:creationId xmlns:a16="http://schemas.microsoft.com/office/drawing/2014/main" id="{44F1ED0F-ABC7-22AD-2A89-ED0971863D34}"/>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158183" y="4266759"/>
            <a:ext cx="4876800" cy="1714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A52AEBC-5B6D-858C-9FFA-953C68274DA1}"/>
              </a:ext>
            </a:extLst>
          </p:cNvPr>
          <p:cNvSpPr txBox="1"/>
          <p:nvPr/>
        </p:nvSpPr>
        <p:spPr>
          <a:xfrm>
            <a:off x="7549627" y="1929893"/>
            <a:ext cx="4297816" cy="1200329"/>
          </a:xfrm>
          <a:prstGeom prst="rect">
            <a:avLst/>
          </a:prstGeom>
          <a:noFill/>
        </p:spPr>
        <p:txBody>
          <a:bodyPr wrap="square" rtlCol="0">
            <a:spAutoFit/>
          </a:bodyPr>
          <a:lstStyle/>
          <a:p>
            <a:r>
              <a:rPr lang="en-US" sz="2400" dirty="0"/>
              <a:t>Using both clock edges, we can achieve 10 </a:t>
            </a:r>
            <a:r>
              <a:rPr lang="en-US" sz="2400" dirty="0" err="1"/>
              <a:t>GSps</a:t>
            </a:r>
            <a:r>
              <a:rPr lang="en-US" sz="2400" dirty="0"/>
              <a:t> with half the frequency</a:t>
            </a:r>
          </a:p>
        </p:txBody>
      </p:sp>
      <p:sp>
        <p:nvSpPr>
          <p:cNvPr id="5" name="TextBox 4">
            <a:extLst>
              <a:ext uri="{FF2B5EF4-FFF2-40B4-BE49-F238E27FC236}">
                <a16:creationId xmlns:a16="http://schemas.microsoft.com/office/drawing/2014/main" id="{09E44822-163E-56BB-998C-7F0BDE20CFC6}"/>
              </a:ext>
            </a:extLst>
          </p:cNvPr>
          <p:cNvSpPr txBox="1"/>
          <p:nvPr/>
        </p:nvSpPr>
        <p:spPr>
          <a:xfrm>
            <a:off x="2213113" y="6322352"/>
            <a:ext cx="2570640" cy="300210"/>
          </a:xfrm>
          <a:prstGeom prst="rect">
            <a:avLst/>
          </a:prstGeom>
          <a:noFill/>
        </p:spPr>
        <p:txBody>
          <a:bodyPr wrap="none" rtlCol="0">
            <a:spAutoFit/>
          </a:bodyPr>
          <a:lstStyle/>
          <a:p>
            <a:r>
              <a:rPr lang="en-US" sz="1351" dirty="0"/>
              <a:t>Left: Schematic of Shift Register</a:t>
            </a:r>
          </a:p>
        </p:txBody>
      </p:sp>
    </p:spTree>
    <p:extLst>
      <p:ext uri="{BB962C8B-B14F-4D97-AF65-F5344CB8AC3E}">
        <p14:creationId xmlns:p14="http://schemas.microsoft.com/office/powerpoint/2010/main" val="2859001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DF6F5-A7F1-17CD-5786-6E25F36166F6}"/>
              </a:ext>
            </a:extLst>
          </p:cNvPr>
          <p:cNvSpPr>
            <a:spLocks noGrp="1"/>
          </p:cNvSpPr>
          <p:nvPr>
            <p:ph type="title"/>
          </p:nvPr>
        </p:nvSpPr>
        <p:spPr/>
        <p:txBody>
          <a:bodyPr/>
          <a:lstStyle/>
          <a:p>
            <a:r>
              <a:rPr lang="en-US" dirty="0"/>
              <a:t>Signal Path: Bandwidth</a:t>
            </a:r>
          </a:p>
        </p:txBody>
      </p:sp>
      <p:pic>
        <p:nvPicPr>
          <p:cNvPr id="5" name="Content Placeholder 4">
            <a:extLst>
              <a:ext uri="{FF2B5EF4-FFF2-40B4-BE49-F238E27FC236}">
                <a16:creationId xmlns:a16="http://schemas.microsoft.com/office/drawing/2014/main" id="{7A5A1E99-1AE7-0B0C-16C1-4CA7F6A6A022}"/>
              </a:ext>
            </a:extLst>
          </p:cNvPr>
          <p:cNvPicPr>
            <a:picLocks noGrp="1" noChangeAspect="1"/>
          </p:cNvPicPr>
          <p:nvPr>
            <p:ph idx="1"/>
          </p:nvPr>
        </p:nvPicPr>
        <p:blipFill>
          <a:blip r:embed="rId3"/>
          <a:stretch>
            <a:fillRect/>
          </a:stretch>
        </p:blipFill>
        <p:spPr>
          <a:xfrm>
            <a:off x="5" y="1285951"/>
            <a:ext cx="6313135" cy="3328744"/>
          </a:xfrm>
        </p:spPr>
      </p:pic>
      <p:sp>
        <p:nvSpPr>
          <p:cNvPr id="6" name="TextBox 5">
            <a:extLst>
              <a:ext uri="{FF2B5EF4-FFF2-40B4-BE49-F238E27FC236}">
                <a16:creationId xmlns:a16="http://schemas.microsoft.com/office/drawing/2014/main" id="{71E01939-19B6-1295-8247-87F723EE638C}"/>
              </a:ext>
            </a:extLst>
          </p:cNvPr>
          <p:cNvSpPr txBox="1"/>
          <p:nvPr/>
        </p:nvSpPr>
        <p:spPr>
          <a:xfrm>
            <a:off x="536448" y="4779288"/>
            <a:ext cx="5644896" cy="923843"/>
          </a:xfrm>
          <a:prstGeom prst="rect">
            <a:avLst/>
          </a:prstGeom>
          <a:noFill/>
        </p:spPr>
        <p:txBody>
          <a:bodyPr wrap="square" rtlCol="0">
            <a:spAutoFit/>
          </a:bodyPr>
          <a:lstStyle/>
          <a:p>
            <a:r>
              <a:rPr lang="en-US" sz="1351" dirty="0"/>
              <a:t> - C1, C3, R2, L1 are components placed on board for capacitive coupling.L2 and C2 are the parasitic inductance and the capacitance of the wire bond and ESD combined</a:t>
            </a:r>
          </a:p>
          <a:p>
            <a:r>
              <a:rPr lang="en-US" sz="1351" dirty="0"/>
              <a:t> - Pedestal Voltages are controlled by the FPGA</a:t>
            </a:r>
          </a:p>
        </p:txBody>
      </p:sp>
      <p:sp>
        <p:nvSpPr>
          <p:cNvPr id="7" name="TextBox 6">
            <a:extLst>
              <a:ext uri="{FF2B5EF4-FFF2-40B4-BE49-F238E27FC236}">
                <a16:creationId xmlns:a16="http://schemas.microsoft.com/office/drawing/2014/main" id="{0E55CDE8-93E4-F2FA-A127-E3C4B1E8B0AF}"/>
              </a:ext>
            </a:extLst>
          </p:cNvPr>
          <p:cNvSpPr txBox="1"/>
          <p:nvPr/>
        </p:nvSpPr>
        <p:spPr>
          <a:xfrm>
            <a:off x="7543803" y="391668"/>
            <a:ext cx="2810513" cy="1131720"/>
          </a:xfrm>
          <a:prstGeom prst="rect">
            <a:avLst/>
          </a:prstGeom>
          <a:noFill/>
        </p:spPr>
        <p:txBody>
          <a:bodyPr wrap="none" rtlCol="0">
            <a:spAutoFit/>
          </a:bodyPr>
          <a:lstStyle/>
          <a:p>
            <a:r>
              <a:rPr lang="en-US" sz="1351" dirty="0"/>
              <a:t>Key Specs:</a:t>
            </a:r>
          </a:p>
          <a:p>
            <a:br>
              <a:rPr lang="en-US" sz="1351" dirty="0"/>
            </a:br>
            <a:r>
              <a:rPr lang="en-US" sz="1351" dirty="0"/>
              <a:t>- Source Follower Bandwidth 5 GHz</a:t>
            </a:r>
          </a:p>
          <a:p>
            <a:r>
              <a:rPr lang="en-US" sz="1351" dirty="0"/>
              <a:t>- Wire-bond Bandwidth 4 GHz</a:t>
            </a:r>
          </a:p>
          <a:p>
            <a:r>
              <a:rPr lang="en-US" sz="1351" dirty="0"/>
              <a:t>- Slow Bank Bandwidth 2 GHz</a:t>
            </a:r>
          </a:p>
        </p:txBody>
      </p:sp>
      <p:pic>
        <p:nvPicPr>
          <p:cNvPr id="9" name="Picture 8" descr="A diagram of a computer network&#10;&#10;Description automatically generated">
            <a:extLst>
              <a:ext uri="{FF2B5EF4-FFF2-40B4-BE49-F238E27FC236}">
                <a16:creationId xmlns:a16="http://schemas.microsoft.com/office/drawing/2014/main" id="{FA1F2362-BE24-7C4F-6D38-455DE46C2A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3801" y="2047307"/>
            <a:ext cx="3189043" cy="4009615"/>
          </a:xfrm>
          <a:prstGeom prst="rect">
            <a:avLst/>
          </a:prstGeom>
        </p:spPr>
      </p:pic>
    </p:spTree>
    <p:extLst>
      <p:ext uri="{BB962C8B-B14F-4D97-AF65-F5344CB8AC3E}">
        <p14:creationId xmlns:p14="http://schemas.microsoft.com/office/powerpoint/2010/main" val="2766874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22E75-A0A4-2173-3202-FC0FB422183D}"/>
              </a:ext>
            </a:extLst>
          </p:cNvPr>
          <p:cNvSpPr>
            <a:spLocks noGrp="1"/>
          </p:cNvSpPr>
          <p:nvPr>
            <p:ph type="title"/>
          </p:nvPr>
        </p:nvSpPr>
        <p:spPr>
          <a:xfrm>
            <a:off x="676656" y="192421"/>
            <a:ext cx="10515600" cy="1325563"/>
          </a:xfrm>
        </p:spPr>
        <p:txBody>
          <a:bodyPr/>
          <a:lstStyle/>
          <a:p>
            <a:r>
              <a:rPr lang="en-US" dirty="0"/>
              <a:t>Signal Path performance</a:t>
            </a:r>
          </a:p>
        </p:txBody>
      </p:sp>
      <p:sp>
        <p:nvSpPr>
          <p:cNvPr id="5" name="AutoShape 4">
            <a:extLst>
              <a:ext uri="{FF2B5EF4-FFF2-40B4-BE49-F238E27FC236}">
                <a16:creationId xmlns:a16="http://schemas.microsoft.com/office/drawing/2014/main" id="{F06ABDB6-E3D6-85F5-81BF-7BAB5941A06D}"/>
              </a:ext>
            </a:extLst>
          </p:cNvPr>
          <p:cNvSpPr>
            <a:spLocks noChangeAspect="1" noChangeArrowheads="1"/>
          </p:cNvSpPr>
          <p:nvPr/>
        </p:nvSpPr>
        <p:spPr bwMode="auto">
          <a:xfrm>
            <a:off x="5890512" y="437388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1"/>
          </a:p>
        </p:txBody>
      </p:sp>
      <p:pic>
        <p:nvPicPr>
          <p:cNvPr id="7" name="Picture 6" descr="A graph of a voltage&#10;&#10;Description automatically generated with medium confidence">
            <a:extLst>
              <a:ext uri="{FF2B5EF4-FFF2-40B4-BE49-F238E27FC236}">
                <a16:creationId xmlns:a16="http://schemas.microsoft.com/office/drawing/2014/main" id="{F01984E1-437A-4F47-D08F-E05155A7FD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072" y="2237588"/>
            <a:ext cx="5536440" cy="3512365"/>
          </a:xfrm>
          <a:prstGeom prst="rect">
            <a:avLst/>
          </a:prstGeom>
        </p:spPr>
      </p:pic>
      <p:pic>
        <p:nvPicPr>
          <p:cNvPr id="9" name="Picture 8">
            <a:extLst>
              <a:ext uri="{FF2B5EF4-FFF2-40B4-BE49-F238E27FC236}">
                <a16:creationId xmlns:a16="http://schemas.microsoft.com/office/drawing/2014/main" id="{D2AF5ABC-91C3-30CA-7EFD-912A67B3B553}"/>
              </a:ext>
            </a:extLst>
          </p:cNvPr>
          <p:cNvPicPr>
            <a:picLocks noChangeAspect="1"/>
          </p:cNvPicPr>
          <p:nvPr/>
        </p:nvPicPr>
        <p:blipFill>
          <a:blip r:embed="rId4"/>
          <a:stretch>
            <a:fillRect/>
          </a:stretch>
        </p:blipFill>
        <p:spPr>
          <a:xfrm>
            <a:off x="3405739" y="4678681"/>
            <a:ext cx="1961316" cy="517075"/>
          </a:xfrm>
          <a:prstGeom prst="rect">
            <a:avLst/>
          </a:prstGeom>
        </p:spPr>
      </p:pic>
      <p:pic>
        <p:nvPicPr>
          <p:cNvPr id="14" name="Picture 13">
            <a:extLst>
              <a:ext uri="{FF2B5EF4-FFF2-40B4-BE49-F238E27FC236}">
                <a16:creationId xmlns:a16="http://schemas.microsoft.com/office/drawing/2014/main" id="{36EED2A6-537E-2051-6892-EE872D007E32}"/>
              </a:ext>
            </a:extLst>
          </p:cNvPr>
          <p:cNvPicPr>
            <a:picLocks noChangeAspect="1"/>
          </p:cNvPicPr>
          <p:nvPr/>
        </p:nvPicPr>
        <p:blipFill>
          <a:blip r:embed="rId5"/>
          <a:stretch>
            <a:fillRect/>
          </a:stretch>
        </p:blipFill>
        <p:spPr>
          <a:xfrm>
            <a:off x="6169157" y="2325625"/>
            <a:ext cx="5777919" cy="3242864"/>
          </a:xfrm>
          <a:prstGeom prst="rect">
            <a:avLst/>
          </a:prstGeom>
        </p:spPr>
      </p:pic>
      <p:cxnSp>
        <p:nvCxnSpPr>
          <p:cNvPr id="15" name="Straight Connector 14">
            <a:extLst>
              <a:ext uri="{FF2B5EF4-FFF2-40B4-BE49-F238E27FC236}">
                <a16:creationId xmlns:a16="http://schemas.microsoft.com/office/drawing/2014/main" id="{9032D693-97E6-E6D7-E9B6-45500DB512B9}"/>
              </a:ext>
            </a:extLst>
          </p:cNvPr>
          <p:cNvCxnSpPr>
            <a:cxnSpLocks/>
          </p:cNvCxnSpPr>
          <p:nvPr/>
        </p:nvCxnSpPr>
        <p:spPr>
          <a:xfrm>
            <a:off x="6751608" y="4071668"/>
            <a:ext cx="444064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345962-4EB3-59E6-E207-6632A602BCA7}"/>
              </a:ext>
            </a:extLst>
          </p:cNvPr>
          <p:cNvCxnSpPr>
            <a:cxnSpLocks/>
          </p:cNvCxnSpPr>
          <p:nvPr/>
        </p:nvCxnSpPr>
        <p:spPr>
          <a:xfrm>
            <a:off x="11192256" y="4071671"/>
            <a:ext cx="0" cy="118897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8865C51-5EFD-A60F-22E0-9100CF51A506}"/>
              </a:ext>
            </a:extLst>
          </p:cNvPr>
          <p:cNvSpPr txBox="1"/>
          <p:nvPr/>
        </p:nvSpPr>
        <p:spPr>
          <a:xfrm>
            <a:off x="7541579" y="5477837"/>
            <a:ext cx="4381500" cy="300210"/>
          </a:xfrm>
          <a:prstGeom prst="rect">
            <a:avLst/>
          </a:prstGeom>
          <a:noFill/>
        </p:spPr>
        <p:txBody>
          <a:bodyPr wrap="square" rtlCol="0">
            <a:spAutoFit/>
          </a:bodyPr>
          <a:lstStyle/>
          <a:p>
            <a:r>
              <a:rPr lang="en-US" sz="1351" dirty="0"/>
              <a:t> AC Sweep (100MHz – 10GHz)</a:t>
            </a:r>
          </a:p>
        </p:txBody>
      </p:sp>
      <p:sp>
        <p:nvSpPr>
          <p:cNvPr id="18" name="TextBox 17">
            <a:extLst>
              <a:ext uri="{FF2B5EF4-FFF2-40B4-BE49-F238E27FC236}">
                <a16:creationId xmlns:a16="http://schemas.microsoft.com/office/drawing/2014/main" id="{A6B2C25A-5D48-980F-B066-0E45A2D0B451}"/>
              </a:ext>
            </a:extLst>
          </p:cNvPr>
          <p:cNvSpPr txBox="1"/>
          <p:nvPr/>
        </p:nvSpPr>
        <p:spPr>
          <a:xfrm>
            <a:off x="1924660" y="1680498"/>
            <a:ext cx="2962158" cy="461665"/>
          </a:xfrm>
          <a:prstGeom prst="rect">
            <a:avLst/>
          </a:prstGeom>
          <a:noFill/>
        </p:spPr>
        <p:txBody>
          <a:bodyPr wrap="none" rtlCol="0">
            <a:spAutoFit/>
          </a:bodyPr>
          <a:lstStyle/>
          <a:p>
            <a:r>
              <a:rPr lang="en-US" sz="2400" dirty="0"/>
              <a:t>Voltage Linearity Plot</a:t>
            </a:r>
          </a:p>
        </p:txBody>
      </p:sp>
      <p:sp>
        <p:nvSpPr>
          <p:cNvPr id="19" name="TextBox 18">
            <a:extLst>
              <a:ext uri="{FF2B5EF4-FFF2-40B4-BE49-F238E27FC236}">
                <a16:creationId xmlns:a16="http://schemas.microsoft.com/office/drawing/2014/main" id="{4BD2B57F-DE22-4C0D-FE8B-49EA2A7AE43B}"/>
              </a:ext>
            </a:extLst>
          </p:cNvPr>
          <p:cNvSpPr txBox="1"/>
          <p:nvPr/>
        </p:nvSpPr>
        <p:spPr>
          <a:xfrm>
            <a:off x="7623563" y="1731317"/>
            <a:ext cx="3386696" cy="461665"/>
          </a:xfrm>
          <a:prstGeom prst="rect">
            <a:avLst/>
          </a:prstGeom>
          <a:noFill/>
        </p:spPr>
        <p:txBody>
          <a:bodyPr wrap="none" rtlCol="0">
            <a:spAutoFit/>
          </a:bodyPr>
          <a:lstStyle/>
          <a:p>
            <a:r>
              <a:rPr lang="en-US" sz="2400" dirty="0"/>
              <a:t>“5GHz” Source Follower</a:t>
            </a:r>
          </a:p>
        </p:txBody>
      </p:sp>
    </p:spTree>
    <p:extLst>
      <p:ext uri="{BB962C8B-B14F-4D97-AF65-F5344CB8AC3E}">
        <p14:creationId xmlns:p14="http://schemas.microsoft.com/office/powerpoint/2010/main" val="3327367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CD93FB4-6547-7BA9-0F87-375F842DD5E3}"/>
              </a:ext>
            </a:extLst>
          </p:cNvPr>
          <p:cNvSpPr txBox="1"/>
          <p:nvPr/>
        </p:nvSpPr>
        <p:spPr>
          <a:xfrm>
            <a:off x="1422239" y="2321920"/>
            <a:ext cx="2672655" cy="338554"/>
          </a:xfrm>
          <a:prstGeom prst="rect">
            <a:avLst/>
          </a:prstGeom>
          <a:noFill/>
        </p:spPr>
        <p:txBody>
          <a:bodyPr wrap="none" rtlCol="0">
            <a:spAutoFit/>
          </a:bodyPr>
          <a:lstStyle/>
          <a:p>
            <a:r>
              <a:rPr lang="en-US" sz="1600" dirty="0"/>
              <a:t>Table 1: Power consumption</a:t>
            </a:r>
          </a:p>
        </p:txBody>
      </p:sp>
      <p:pic>
        <p:nvPicPr>
          <p:cNvPr id="8" name="Picture 7" descr="A diagram of a circuit&#10;&#10;Description automatically generated">
            <a:extLst>
              <a:ext uri="{FF2B5EF4-FFF2-40B4-BE49-F238E27FC236}">
                <a16:creationId xmlns:a16="http://schemas.microsoft.com/office/drawing/2014/main" id="{751BD62C-84F1-8879-501A-AA195AB253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620" y="2627918"/>
            <a:ext cx="6632029" cy="2150047"/>
          </a:xfrm>
          <a:prstGeom prst="rect">
            <a:avLst/>
          </a:prstGeom>
        </p:spPr>
      </p:pic>
      <p:sp>
        <p:nvSpPr>
          <p:cNvPr id="9" name="TextBox 8">
            <a:extLst>
              <a:ext uri="{FF2B5EF4-FFF2-40B4-BE49-F238E27FC236}">
                <a16:creationId xmlns:a16="http://schemas.microsoft.com/office/drawing/2014/main" id="{182CB6F0-40DE-7526-D725-16A8261D39F7}"/>
              </a:ext>
            </a:extLst>
          </p:cNvPr>
          <p:cNvSpPr txBox="1"/>
          <p:nvPr/>
        </p:nvSpPr>
        <p:spPr>
          <a:xfrm>
            <a:off x="1031450" y="6064212"/>
            <a:ext cx="3540649" cy="300210"/>
          </a:xfrm>
          <a:prstGeom prst="rect">
            <a:avLst/>
          </a:prstGeom>
          <a:noFill/>
        </p:spPr>
        <p:txBody>
          <a:bodyPr wrap="none" rtlCol="0">
            <a:spAutoFit/>
          </a:bodyPr>
          <a:lstStyle/>
          <a:p>
            <a:r>
              <a:rPr lang="en-US" sz="1351" dirty="0"/>
              <a:t>Clock Gate Schematic (Top), Layout (Bottom)</a:t>
            </a:r>
          </a:p>
        </p:txBody>
      </p:sp>
      <p:pic>
        <p:nvPicPr>
          <p:cNvPr id="11" name="Picture 10" descr="A blue and red grid with black text&#10;&#10;Description automatically generated">
            <a:extLst>
              <a:ext uri="{FF2B5EF4-FFF2-40B4-BE49-F238E27FC236}">
                <a16:creationId xmlns:a16="http://schemas.microsoft.com/office/drawing/2014/main" id="{6C8F7B16-B4CF-39D7-D704-1641624B24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439" y="4893569"/>
            <a:ext cx="5659564" cy="1056451"/>
          </a:xfrm>
          <a:prstGeom prst="rect">
            <a:avLst/>
          </a:prstGeom>
        </p:spPr>
      </p:pic>
      <p:pic>
        <p:nvPicPr>
          <p:cNvPr id="14" name="Picture 13">
            <a:extLst>
              <a:ext uri="{FF2B5EF4-FFF2-40B4-BE49-F238E27FC236}">
                <a16:creationId xmlns:a16="http://schemas.microsoft.com/office/drawing/2014/main" id="{3F827A77-FF16-3A95-DEA7-037C34235332}"/>
              </a:ext>
            </a:extLst>
          </p:cNvPr>
          <p:cNvPicPr>
            <a:picLocks noChangeAspect="1"/>
          </p:cNvPicPr>
          <p:nvPr/>
        </p:nvPicPr>
        <p:blipFill>
          <a:blip r:embed="rId5"/>
          <a:stretch>
            <a:fillRect/>
          </a:stretch>
        </p:blipFill>
        <p:spPr>
          <a:xfrm>
            <a:off x="436439" y="1298021"/>
            <a:ext cx="5507036" cy="1056451"/>
          </a:xfrm>
          <a:prstGeom prst="rect">
            <a:avLst/>
          </a:prstGeom>
        </p:spPr>
      </p:pic>
      <p:pic>
        <p:nvPicPr>
          <p:cNvPr id="20" name="Picture 19" descr="A computer server with a few rows of wires&#10;&#10;Description automatically generated with low confidence">
            <a:extLst>
              <a:ext uri="{FF2B5EF4-FFF2-40B4-BE49-F238E27FC236}">
                <a16:creationId xmlns:a16="http://schemas.microsoft.com/office/drawing/2014/main" id="{02C19762-48F4-2453-D25F-6A7B3AFC40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53567" y="1000411"/>
            <a:ext cx="5438436" cy="4123772"/>
          </a:xfrm>
          <a:prstGeom prst="rect">
            <a:avLst/>
          </a:prstGeom>
        </p:spPr>
      </p:pic>
      <p:sp>
        <p:nvSpPr>
          <p:cNvPr id="21" name="TextBox 20">
            <a:extLst>
              <a:ext uri="{FF2B5EF4-FFF2-40B4-BE49-F238E27FC236}">
                <a16:creationId xmlns:a16="http://schemas.microsoft.com/office/drawing/2014/main" id="{AAA79CB4-0215-BFF8-9D1F-EE7BA03C2155}"/>
              </a:ext>
            </a:extLst>
          </p:cNvPr>
          <p:cNvSpPr txBox="1"/>
          <p:nvPr/>
        </p:nvSpPr>
        <p:spPr>
          <a:xfrm>
            <a:off x="7838140" y="5237128"/>
            <a:ext cx="2505301" cy="300210"/>
          </a:xfrm>
          <a:prstGeom prst="rect">
            <a:avLst/>
          </a:prstGeom>
          <a:noFill/>
        </p:spPr>
        <p:txBody>
          <a:bodyPr wrap="none" rtlCol="0">
            <a:spAutoFit/>
          </a:bodyPr>
          <a:lstStyle/>
          <a:p>
            <a:r>
              <a:rPr lang="en-US" sz="1351" dirty="0"/>
              <a:t>Left: Slow SCA, Right: Fast SCA</a:t>
            </a:r>
          </a:p>
        </p:txBody>
      </p:sp>
      <p:sp>
        <p:nvSpPr>
          <p:cNvPr id="3" name="TextBox 2">
            <a:extLst>
              <a:ext uri="{FF2B5EF4-FFF2-40B4-BE49-F238E27FC236}">
                <a16:creationId xmlns:a16="http://schemas.microsoft.com/office/drawing/2014/main" id="{C632C133-25C3-E3E2-F31E-6E84288819B6}"/>
              </a:ext>
            </a:extLst>
          </p:cNvPr>
          <p:cNvSpPr txBox="1"/>
          <p:nvPr/>
        </p:nvSpPr>
        <p:spPr>
          <a:xfrm>
            <a:off x="425672" y="6321079"/>
            <a:ext cx="12412717" cy="461665"/>
          </a:xfrm>
          <a:prstGeom prst="rect">
            <a:avLst/>
          </a:prstGeom>
          <a:noFill/>
        </p:spPr>
        <p:txBody>
          <a:bodyPr wrap="square" rtlCol="0">
            <a:spAutoFit/>
          </a:bodyPr>
          <a:lstStyle/>
          <a:p>
            <a:r>
              <a:rPr lang="en-US" sz="2400" dirty="0"/>
              <a:t>20 mW/Channel achieved by: Clock Gate, Source Followers and Voltage shifters</a:t>
            </a:r>
          </a:p>
        </p:txBody>
      </p:sp>
      <p:sp>
        <p:nvSpPr>
          <p:cNvPr id="4" name="TextBox 3">
            <a:extLst>
              <a:ext uri="{FF2B5EF4-FFF2-40B4-BE49-F238E27FC236}">
                <a16:creationId xmlns:a16="http://schemas.microsoft.com/office/drawing/2014/main" id="{30F31C0F-887B-477F-D7A9-C29F386E4073}"/>
              </a:ext>
            </a:extLst>
          </p:cNvPr>
          <p:cNvSpPr txBox="1"/>
          <p:nvPr/>
        </p:nvSpPr>
        <p:spPr>
          <a:xfrm>
            <a:off x="148617" y="255497"/>
            <a:ext cx="9286068" cy="646331"/>
          </a:xfrm>
          <a:prstGeom prst="rect">
            <a:avLst/>
          </a:prstGeom>
          <a:noFill/>
        </p:spPr>
        <p:txBody>
          <a:bodyPr wrap="none" rtlCol="0">
            <a:spAutoFit/>
          </a:bodyPr>
          <a:lstStyle/>
          <a:p>
            <a:r>
              <a:rPr lang="en-US" sz="3600" dirty="0"/>
              <a:t>High bandwidth but Low Power consumption?</a:t>
            </a:r>
          </a:p>
        </p:txBody>
      </p:sp>
    </p:spTree>
    <p:extLst>
      <p:ext uri="{BB962C8B-B14F-4D97-AF65-F5344CB8AC3E}">
        <p14:creationId xmlns:p14="http://schemas.microsoft.com/office/powerpoint/2010/main" val="1237479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9AF5-A39E-8E86-88F5-9A7F0888B47B}"/>
              </a:ext>
            </a:extLst>
          </p:cNvPr>
          <p:cNvSpPr>
            <a:spLocks noGrp="1"/>
          </p:cNvSpPr>
          <p:nvPr>
            <p:ph type="title"/>
          </p:nvPr>
        </p:nvSpPr>
        <p:spPr>
          <a:xfrm>
            <a:off x="838200" y="198613"/>
            <a:ext cx="10515600" cy="1325563"/>
          </a:xfrm>
        </p:spPr>
        <p:txBody>
          <a:bodyPr/>
          <a:lstStyle/>
          <a:p>
            <a:r>
              <a:rPr lang="en-US" dirty="0"/>
              <a:t>Summary </a:t>
            </a:r>
          </a:p>
        </p:txBody>
      </p:sp>
      <p:sp>
        <p:nvSpPr>
          <p:cNvPr id="3" name="Content Placeholder 2">
            <a:extLst>
              <a:ext uri="{FF2B5EF4-FFF2-40B4-BE49-F238E27FC236}">
                <a16:creationId xmlns:a16="http://schemas.microsoft.com/office/drawing/2014/main" id="{BD38490D-9561-4624-242C-03CF20C32CA1}"/>
              </a:ext>
            </a:extLst>
          </p:cNvPr>
          <p:cNvSpPr>
            <a:spLocks noGrp="1"/>
          </p:cNvSpPr>
          <p:nvPr>
            <p:ph idx="1"/>
          </p:nvPr>
        </p:nvSpPr>
        <p:spPr>
          <a:xfrm>
            <a:off x="838200" y="1363401"/>
            <a:ext cx="10515600" cy="4886675"/>
          </a:xfrm>
        </p:spPr>
        <p:txBody>
          <a:bodyPr>
            <a:normAutofit lnSpcReduction="10000"/>
          </a:bodyPr>
          <a:lstStyle/>
          <a:p>
            <a:pPr marL="0" indent="0">
              <a:buNone/>
            </a:pPr>
            <a:r>
              <a:rPr lang="en-US" dirty="0"/>
              <a:t>We have designed and taped-out a PSEC5 “pathfinder” </a:t>
            </a:r>
            <a:r>
              <a:rPr lang="en-US" b="1" dirty="0"/>
              <a:t>waveform digitizing ASIC </a:t>
            </a:r>
            <a:r>
              <a:rPr lang="en-US" dirty="0"/>
              <a:t>with:</a:t>
            </a:r>
          </a:p>
          <a:p>
            <a:pPr>
              <a:buFont typeface="Arial" panose="020B0604020202020204" pitchFamily="34" charset="0"/>
              <a:buChar char="•"/>
            </a:pPr>
            <a:r>
              <a:rPr lang="en-US" dirty="0"/>
              <a:t>A goal of picosecond timing resolution for precise detector readout</a:t>
            </a:r>
          </a:p>
          <a:p>
            <a:pPr>
              <a:buFont typeface="Arial" panose="020B0604020202020204" pitchFamily="34" charset="0"/>
              <a:buChar char="•"/>
            </a:pPr>
            <a:r>
              <a:rPr lang="en-US" dirty="0"/>
              <a:t>Dual-mode sampling architecture enabling: </a:t>
            </a:r>
          </a:p>
          <a:p>
            <a:pPr marL="742895" lvl="1" indent="-285730"/>
            <a:r>
              <a:rPr lang="en-US" dirty="0"/>
              <a:t>204.8 ns capture window</a:t>
            </a:r>
          </a:p>
          <a:p>
            <a:pPr marL="742895" lvl="1" indent="-285730"/>
            <a:r>
              <a:rPr lang="en-US" dirty="0"/>
              <a:t>6.4 ns high-resolution windows for critical timing regions</a:t>
            </a:r>
          </a:p>
          <a:p>
            <a:pPr marL="742895" lvl="1" indent="-285730"/>
            <a:r>
              <a:rPr lang="en-US" dirty="0"/>
              <a:t>Multi-Hit capability</a:t>
            </a:r>
          </a:p>
          <a:p>
            <a:pPr>
              <a:buFont typeface="Arial" panose="020B0604020202020204" pitchFamily="34" charset="0"/>
              <a:buChar char="•"/>
            </a:pPr>
            <a:r>
              <a:rPr lang="en-US" dirty="0"/>
              <a:t>Intended for large-scale experiments: </a:t>
            </a:r>
          </a:p>
          <a:p>
            <a:pPr marL="742895" lvl="1" indent="-285730"/>
            <a:r>
              <a:rPr lang="en-US" b="1" dirty="0"/>
              <a:t>8 channels </a:t>
            </a:r>
            <a:r>
              <a:rPr lang="en-US" dirty="0"/>
              <a:t>per chip</a:t>
            </a:r>
          </a:p>
          <a:p>
            <a:pPr marL="742895" lvl="1" indent="-285730"/>
            <a:r>
              <a:rPr lang="en-US" dirty="0"/>
              <a:t>20 mW/Channel power consumption</a:t>
            </a:r>
          </a:p>
          <a:p>
            <a:pPr marL="742895" lvl="1" indent="-285730"/>
            <a:r>
              <a:rPr lang="en-US" dirty="0"/>
              <a:t>65nm CMOS TSMC Process</a:t>
            </a:r>
          </a:p>
        </p:txBody>
      </p:sp>
    </p:spTree>
    <p:extLst>
      <p:ext uri="{BB962C8B-B14F-4D97-AF65-F5344CB8AC3E}">
        <p14:creationId xmlns:p14="http://schemas.microsoft.com/office/powerpoint/2010/main" val="954024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92704-617E-8D85-3B8E-8159AF207FAF}"/>
              </a:ext>
            </a:extLst>
          </p:cNvPr>
          <p:cNvSpPr>
            <a:spLocks noGrp="1"/>
          </p:cNvSpPr>
          <p:nvPr>
            <p:ph type="title"/>
          </p:nvPr>
        </p:nvSpPr>
        <p:spPr>
          <a:xfrm>
            <a:off x="838200" y="186453"/>
            <a:ext cx="10515600" cy="1325563"/>
          </a:xfrm>
        </p:spPr>
        <p:txBody>
          <a:bodyPr>
            <a:normAutofit/>
          </a:bodyPr>
          <a:lstStyle/>
          <a:p>
            <a:r>
              <a:rPr lang="en-US" dirty="0"/>
              <a:t>How do we achieve picosecond resolution with ~25ps sampling bins	</a:t>
            </a:r>
          </a:p>
        </p:txBody>
      </p:sp>
      <p:sp>
        <p:nvSpPr>
          <p:cNvPr id="3" name="Content Placeholder 2">
            <a:extLst>
              <a:ext uri="{FF2B5EF4-FFF2-40B4-BE49-F238E27FC236}">
                <a16:creationId xmlns:a16="http://schemas.microsoft.com/office/drawing/2014/main" id="{ACDB0333-60BF-A730-4D2F-FD9D345B115A}"/>
              </a:ext>
            </a:extLst>
          </p:cNvPr>
          <p:cNvSpPr>
            <a:spLocks noGrp="1"/>
          </p:cNvSpPr>
          <p:nvPr>
            <p:ph idx="1"/>
          </p:nvPr>
        </p:nvSpPr>
        <p:spPr>
          <a:xfrm>
            <a:off x="838200" y="1667969"/>
            <a:ext cx="10515600" cy="4351339"/>
          </a:xfrm>
        </p:spPr>
        <p:txBody>
          <a:bodyPr/>
          <a:lstStyle/>
          <a:p>
            <a:r>
              <a:rPr lang="en-US" dirty="0"/>
              <a:t>Multiple samples during the rise time.</a:t>
            </a:r>
          </a:p>
          <a:p>
            <a:r>
              <a:rPr lang="en-US" dirty="0"/>
              <a:t>Triggered when the signal reaches the discriminator’s output – fast bank takes 64 samples.</a:t>
            </a:r>
          </a:p>
          <a:p>
            <a:r>
              <a:rPr lang="en-US" dirty="0"/>
              <a:t>Signal can be interpolated</a:t>
            </a:r>
          </a:p>
          <a:p>
            <a:endParaRPr lang="en-US" dirty="0"/>
          </a:p>
          <a:p>
            <a:endParaRPr lang="en-US" dirty="0"/>
          </a:p>
          <a:p>
            <a:endParaRPr lang="en-US" dirty="0"/>
          </a:p>
        </p:txBody>
      </p:sp>
      <p:pic>
        <p:nvPicPr>
          <p:cNvPr id="4" name="Content Placeholder 6" descr="Chart, diagram, line chart&#10;&#10;Description automatically generated">
            <a:extLst>
              <a:ext uri="{FF2B5EF4-FFF2-40B4-BE49-F238E27FC236}">
                <a16:creationId xmlns:a16="http://schemas.microsoft.com/office/drawing/2014/main" id="{1C7DEB32-5010-9BBA-96F1-38D0D48FCB68}"/>
              </a:ext>
            </a:extLst>
          </p:cNvPr>
          <p:cNvPicPr>
            <a:picLocks noChangeAspect="1"/>
          </p:cNvPicPr>
          <p:nvPr/>
        </p:nvPicPr>
        <p:blipFill rotWithShape="1">
          <a:blip r:embed="rId3">
            <a:extLst>
              <a:ext uri="{28A0092B-C50C-407E-A947-70E740481C1C}">
                <a14:useLocalDpi xmlns:a14="http://schemas.microsoft.com/office/drawing/2010/main" val="0"/>
              </a:ext>
            </a:extLst>
          </a:blip>
          <a:srcRect t="9656" b="23870"/>
          <a:stretch/>
        </p:blipFill>
        <p:spPr>
          <a:xfrm>
            <a:off x="982163" y="3923533"/>
            <a:ext cx="5953956" cy="2532995"/>
          </a:xfrm>
          <a:prstGeom prst="rect">
            <a:avLst/>
          </a:prstGeom>
        </p:spPr>
      </p:pic>
    </p:spTree>
    <p:extLst>
      <p:ext uri="{BB962C8B-B14F-4D97-AF65-F5344CB8AC3E}">
        <p14:creationId xmlns:p14="http://schemas.microsoft.com/office/powerpoint/2010/main" val="34610231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6BD26-78B0-4D04-3C24-D999FF33A2B9}"/>
              </a:ext>
            </a:extLst>
          </p:cNvPr>
          <p:cNvSpPr>
            <a:spLocks noGrp="1"/>
          </p:cNvSpPr>
          <p:nvPr>
            <p:ph type="ctrTitle"/>
          </p:nvPr>
        </p:nvSpPr>
        <p:spPr>
          <a:xfrm>
            <a:off x="260592" y="1"/>
            <a:ext cx="11556805" cy="663115"/>
          </a:xfrm>
        </p:spPr>
        <p:txBody>
          <a:bodyPr>
            <a:normAutofit/>
          </a:bodyPr>
          <a:lstStyle/>
          <a:p>
            <a:r>
              <a:rPr lang="en-US" sz="3600" dirty="0">
                <a:latin typeface="Times New Roman" panose="02020603050405020304" pitchFamily="18" charset="0"/>
                <a:cs typeface="Times New Roman" panose="02020603050405020304" pitchFamily="18" charset="0"/>
              </a:rPr>
              <a:t>Design and Implementation for the Digital Block of PSEC5</a:t>
            </a:r>
          </a:p>
        </p:txBody>
      </p:sp>
      <p:sp>
        <p:nvSpPr>
          <p:cNvPr id="3" name="Subtitle 2">
            <a:extLst>
              <a:ext uri="{FF2B5EF4-FFF2-40B4-BE49-F238E27FC236}">
                <a16:creationId xmlns:a16="http://schemas.microsoft.com/office/drawing/2014/main" id="{1EA87DF7-E649-88E5-F95C-37DD6D5CB175}"/>
              </a:ext>
            </a:extLst>
          </p:cNvPr>
          <p:cNvSpPr>
            <a:spLocks noGrp="1"/>
          </p:cNvSpPr>
          <p:nvPr>
            <p:ph type="subTitle" idx="1"/>
          </p:nvPr>
        </p:nvSpPr>
        <p:spPr>
          <a:xfrm>
            <a:off x="70967" y="2561722"/>
            <a:ext cx="5968031" cy="1940481"/>
          </a:xfrm>
        </p:spPr>
        <p:txBody>
          <a:bodyPr>
            <a:normAutofit lnSpcReduction="10000"/>
          </a:bodyPr>
          <a:lstStyle/>
          <a:p>
            <a:r>
              <a:rPr lang="en-US" dirty="0">
                <a:latin typeface="Times New Roman" panose="02020603050405020304" pitchFamily="18" charset="0"/>
                <a:cs typeface="Times New Roman" panose="02020603050405020304" pitchFamily="18" charset="0"/>
              </a:rPr>
              <a:t>Ahan Datta</a:t>
            </a:r>
            <a:r>
              <a:rPr lang="en-US" baseline="30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Evan Angelico</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Andrew Aarzac</a:t>
            </a:r>
            <a:r>
              <a:rPr lang="en-US" baseline="30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Davide Braga</a:t>
            </a:r>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 Troy England</a:t>
            </a:r>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 Henry J. Frisch</a:t>
            </a:r>
            <a:r>
              <a:rPr lang="en-US" baseline="30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Mary Heintz</a:t>
            </a:r>
            <a:r>
              <a:rPr lang="en-US" baseline="30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Eric Oberla</a:t>
            </a:r>
            <a:r>
              <a:rPr lang="en-US" baseline="30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Nathaniel J. Pastika</a:t>
            </a:r>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Jinseo</a:t>
            </a:r>
            <a:r>
              <a:rPr lang="en-US" dirty="0">
                <a:latin typeface="Times New Roman" panose="02020603050405020304" pitchFamily="18" charset="0"/>
                <a:cs typeface="Times New Roman" panose="02020603050405020304" pitchFamily="18" charset="0"/>
              </a:rPr>
              <a:t> Park</a:t>
            </a:r>
            <a:r>
              <a:rPr lang="en-US" baseline="30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Hector D. Rico-Aniles</a:t>
            </a:r>
            <a:r>
              <a:rPr lang="en-US" baseline="30000" dirty="0">
                <a:latin typeface="Times New Roman" panose="02020603050405020304" pitchFamily="18" charset="0"/>
                <a:cs typeface="Times New Roman" panose="02020603050405020304" pitchFamily="18" charset="0"/>
              </a:rPr>
              <a:t>4</a:t>
            </a:r>
            <a:r>
              <a:rPr lang="en-US" dirty="0">
                <a:latin typeface="Times New Roman" panose="02020603050405020304" pitchFamily="18" charset="0"/>
                <a:cs typeface="Times New Roman" panose="02020603050405020304" pitchFamily="18" charset="0"/>
              </a:rPr>
              <a:t>, Paul M. Rubinov</a:t>
            </a:r>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Xiaoran</a:t>
            </a:r>
            <a:r>
              <a:rPr lang="en-US" dirty="0">
                <a:latin typeface="Times New Roman" panose="02020603050405020304" pitchFamily="18" charset="0"/>
                <a:cs typeface="Times New Roman" panose="02020603050405020304" pitchFamily="18" charset="0"/>
              </a:rPr>
              <a:t> Wang</a:t>
            </a:r>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 Y.M. Richmond Yeung</a:t>
            </a:r>
            <a:r>
              <a:rPr lang="en-US" baseline="30000" dirty="0">
                <a:latin typeface="Times New Roman" panose="020206030504050203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AEFB07EE-1E61-F06E-BB95-FB58F5A69FFE}"/>
              </a:ext>
            </a:extLst>
          </p:cNvPr>
          <p:cNvSpPr txBox="1"/>
          <p:nvPr/>
        </p:nvSpPr>
        <p:spPr>
          <a:xfrm>
            <a:off x="503735" y="5316682"/>
            <a:ext cx="5339816" cy="923843"/>
          </a:xfrm>
          <a:prstGeom prst="rect">
            <a:avLst/>
          </a:prstGeom>
          <a:noFill/>
        </p:spPr>
        <p:txBody>
          <a:bodyPr wrap="square" rtlCol="0">
            <a:spAutoFit/>
          </a:bodyPr>
          <a:lstStyle/>
          <a:p>
            <a:pPr marL="342874" indent="-342874">
              <a:buAutoNum type="arabicPeriod"/>
            </a:pPr>
            <a:r>
              <a:rPr lang="en-US" sz="1351" dirty="0">
                <a:latin typeface="Times New Roman" panose="02020603050405020304" pitchFamily="18" charset="0"/>
                <a:cs typeface="Times New Roman" panose="02020603050405020304" pitchFamily="18" charset="0"/>
              </a:rPr>
              <a:t>Enrico Fermi Institute, The University of Chicago</a:t>
            </a:r>
          </a:p>
          <a:p>
            <a:pPr marL="342874" indent="-342874">
              <a:buAutoNum type="arabicPeriod"/>
            </a:pPr>
            <a:r>
              <a:rPr lang="en-US" sz="1351" dirty="0">
                <a:latin typeface="Times New Roman" panose="02020603050405020304" pitchFamily="18" charset="0"/>
                <a:cs typeface="Times New Roman" panose="02020603050405020304" pitchFamily="18" charset="0"/>
              </a:rPr>
              <a:t>Stanford University</a:t>
            </a:r>
          </a:p>
          <a:p>
            <a:pPr marL="342874" indent="-342874">
              <a:buAutoNum type="arabicPeriod"/>
            </a:pPr>
            <a:r>
              <a:rPr lang="en-US" sz="1351" dirty="0">
                <a:latin typeface="Times New Roman" panose="02020603050405020304" pitchFamily="18" charset="0"/>
                <a:cs typeface="Times New Roman" panose="02020603050405020304" pitchFamily="18" charset="0"/>
              </a:rPr>
              <a:t>Fermi National Accelerator Laboratory</a:t>
            </a:r>
          </a:p>
          <a:p>
            <a:pPr marL="342874" indent="-342874">
              <a:buAutoNum type="arabicPeriod"/>
            </a:pPr>
            <a:r>
              <a:rPr lang="en-US" sz="1351" dirty="0">
                <a:latin typeface="Times New Roman" panose="02020603050405020304" pitchFamily="18" charset="0"/>
                <a:cs typeface="Times New Roman" panose="02020603050405020304" pitchFamily="18" charset="0"/>
              </a:rPr>
              <a:t>North Central College</a:t>
            </a:r>
          </a:p>
        </p:txBody>
      </p:sp>
      <p:pic>
        <p:nvPicPr>
          <p:cNvPr id="6" name="Picture 5" descr="A computer screen shot of a computer&#10;&#10;Description automatically generated">
            <a:extLst>
              <a:ext uri="{FF2B5EF4-FFF2-40B4-BE49-F238E27FC236}">
                <a16:creationId xmlns:a16="http://schemas.microsoft.com/office/drawing/2014/main" id="{F07FE342-1563-4A39-DFE3-6C31E329D3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133015"/>
            <a:ext cx="6096000" cy="5724988"/>
          </a:xfrm>
          <a:prstGeom prst="rect">
            <a:avLst/>
          </a:prstGeom>
        </p:spPr>
      </p:pic>
      <p:sp>
        <p:nvSpPr>
          <p:cNvPr id="5" name="TextBox 4">
            <a:extLst>
              <a:ext uri="{FF2B5EF4-FFF2-40B4-BE49-F238E27FC236}">
                <a16:creationId xmlns:a16="http://schemas.microsoft.com/office/drawing/2014/main" id="{1DCDFDD2-85F3-03BD-B7D5-80099FA04B92}"/>
              </a:ext>
            </a:extLst>
          </p:cNvPr>
          <p:cNvSpPr txBox="1"/>
          <p:nvPr/>
        </p:nvSpPr>
        <p:spPr>
          <a:xfrm>
            <a:off x="3173645" y="571630"/>
            <a:ext cx="5844715"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Ahan Datta; University of Chicago</a:t>
            </a:r>
            <a:endParaRPr lang="en-US" sz="2800" dirty="0"/>
          </a:p>
        </p:txBody>
      </p:sp>
    </p:spTree>
    <p:extLst>
      <p:ext uri="{BB962C8B-B14F-4D97-AF65-F5344CB8AC3E}">
        <p14:creationId xmlns:p14="http://schemas.microsoft.com/office/powerpoint/2010/main" val="18341574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EB333-A345-7FD8-4AD9-03477435F902}"/>
              </a:ext>
            </a:extLst>
          </p:cNvPr>
          <p:cNvSpPr>
            <a:spLocks noGrp="1"/>
          </p:cNvSpPr>
          <p:nvPr>
            <p:ph type="title"/>
          </p:nvPr>
        </p:nvSpPr>
        <p:spPr/>
        <p:txBody>
          <a:bodyPr/>
          <a:lstStyle/>
          <a:p>
            <a:pPr algn="ctr"/>
            <a:r>
              <a:rPr lang="en-US" dirty="0">
                <a:solidFill>
                  <a:srgbClr val="FF0000"/>
                </a:solidFill>
                <a:latin typeface="Times New Roman" panose="02020603050405020304" pitchFamily="18" charset="0"/>
                <a:cs typeface="Times New Roman" panose="02020603050405020304" pitchFamily="18" charset="0"/>
              </a:rPr>
              <a:t>Outline</a:t>
            </a:r>
          </a:p>
        </p:txBody>
      </p:sp>
      <p:sp>
        <p:nvSpPr>
          <p:cNvPr id="3" name="Content Placeholder 2">
            <a:extLst>
              <a:ext uri="{FF2B5EF4-FFF2-40B4-BE49-F238E27FC236}">
                <a16:creationId xmlns:a16="http://schemas.microsoft.com/office/drawing/2014/main" id="{9B2DF8D1-FDDA-30E7-125F-E396B586736D}"/>
              </a:ext>
            </a:extLst>
          </p:cNvPr>
          <p:cNvSpPr>
            <a:spLocks noGrp="1"/>
          </p:cNvSpPr>
          <p:nvPr>
            <p:ph idx="1"/>
          </p:nvPr>
        </p:nvSpPr>
        <p:spPr/>
        <p:txBody>
          <a:bodyPr/>
          <a:lstStyle/>
          <a:p>
            <a:pPr>
              <a:lnSpc>
                <a:spcPct val="150000"/>
              </a:lnSpc>
            </a:pPr>
            <a:r>
              <a:rPr lang="en-US" dirty="0">
                <a:latin typeface="Times New Roman" panose="02020603050405020304" pitchFamily="18" charset="0"/>
                <a:cs typeface="Times New Roman" panose="02020603050405020304" pitchFamily="18" charset="0"/>
              </a:rPr>
              <a:t>Role of the SPI block in PSEC5 </a:t>
            </a:r>
            <a:r>
              <a:rPr lang="en-US" sz="2400" dirty="0">
                <a:latin typeface="Times New Roman" panose="02020603050405020304" pitchFamily="18" charset="0"/>
                <a:cs typeface="Times New Roman" panose="02020603050405020304" pitchFamily="18" charset="0"/>
              </a:rPr>
              <a:t>(</a:t>
            </a:r>
            <a:r>
              <a:rPr lang="en-US" sz="2400" dirty="0">
                <a:solidFill>
                  <a:srgbClr val="FF0000"/>
                </a:solidFill>
                <a:latin typeface="Times New Roman" panose="02020603050405020304" pitchFamily="18" charset="0"/>
                <a:cs typeface="Times New Roman" panose="02020603050405020304" pitchFamily="18" charset="0"/>
              </a:rPr>
              <a:t>1 min</a:t>
            </a:r>
            <a:r>
              <a:rPr lang="en-US" sz="2400" dirty="0">
                <a:latin typeface="Times New Roman" panose="02020603050405020304" pitchFamily="18" charset="0"/>
                <a:cs typeface="Times New Roman" panose="02020603050405020304" pitchFamily="18" charset="0"/>
              </a:rPr>
              <a:t>)</a:t>
            </a:r>
          </a:p>
          <a:p>
            <a:pPr>
              <a:lnSpc>
                <a:spcPct val="150000"/>
              </a:lnSpc>
            </a:pPr>
            <a:r>
              <a:rPr lang="en-US" dirty="0">
                <a:latin typeface="Times New Roman" panose="02020603050405020304" pitchFamily="18" charset="0"/>
                <a:cs typeface="Times New Roman" panose="02020603050405020304" pitchFamily="18" charset="0"/>
              </a:rPr>
              <a:t>Overview of the Design </a:t>
            </a:r>
            <a:r>
              <a:rPr lang="en-US" sz="2400" dirty="0">
                <a:latin typeface="Times New Roman" panose="02020603050405020304" pitchFamily="18" charset="0"/>
                <a:cs typeface="Times New Roman" panose="02020603050405020304" pitchFamily="18" charset="0"/>
              </a:rPr>
              <a:t>(</a:t>
            </a:r>
            <a:r>
              <a:rPr lang="en-US" sz="2400" dirty="0">
                <a:solidFill>
                  <a:srgbClr val="FF0000"/>
                </a:solidFill>
                <a:latin typeface="Times New Roman" panose="02020603050405020304" pitchFamily="18" charset="0"/>
                <a:cs typeface="Times New Roman" panose="02020603050405020304" pitchFamily="18" charset="0"/>
              </a:rPr>
              <a:t>4 min</a:t>
            </a:r>
            <a:r>
              <a:rPr lang="en-US" sz="2400" dirty="0">
                <a:latin typeface="Times New Roman" panose="02020603050405020304" pitchFamily="18" charset="0"/>
                <a:cs typeface="Times New Roman" panose="02020603050405020304" pitchFamily="18" charset="0"/>
              </a:rPr>
              <a:t>)</a:t>
            </a:r>
          </a:p>
          <a:p>
            <a:pPr>
              <a:lnSpc>
                <a:spcPct val="150000"/>
              </a:lnSpc>
            </a:pPr>
            <a:r>
              <a:rPr lang="en-US" dirty="0">
                <a:latin typeface="Times New Roman" panose="02020603050405020304" pitchFamily="18" charset="0"/>
                <a:cs typeface="Times New Roman" panose="02020603050405020304" pitchFamily="18" charset="0"/>
              </a:rPr>
              <a:t>Implementation and Verification </a:t>
            </a:r>
            <a:r>
              <a:rPr lang="en-US" sz="2400" dirty="0">
                <a:latin typeface="Times New Roman" panose="02020603050405020304" pitchFamily="18" charset="0"/>
                <a:cs typeface="Times New Roman" panose="02020603050405020304" pitchFamily="18" charset="0"/>
              </a:rPr>
              <a:t>(</a:t>
            </a:r>
            <a:r>
              <a:rPr lang="en-US" sz="2400" dirty="0">
                <a:solidFill>
                  <a:srgbClr val="FF0000"/>
                </a:solidFill>
                <a:latin typeface="Times New Roman" panose="02020603050405020304" pitchFamily="18" charset="0"/>
                <a:cs typeface="Times New Roman" panose="02020603050405020304" pitchFamily="18" charset="0"/>
              </a:rPr>
              <a:t>4 min</a:t>
            </a:r>
            <a:r>
              <a:rPr lang="en-US" sz="2400" dirty="0">
                <a:latin typeface="Times New Roman" panose="02020603050405020304" pitchFamily="18" charset="0"/>
                <a:cs typeface="Times New Roman" panose="02020603050405020304" pitchFamily="18" charset="0"/>
              </a:rPr>
              <a:t>)</a:t>
            </a:r>
          </a:p>
          <a:p>
            <a:pPr>
              <a:lnSpc>
                <a:spcPct val="150000"/>
              </a:lnSpc>
            </a:pPr>
            <a:endParaRPr lang="en-US" sz="24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2695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79F80-FB01-4AE1-4F56-5DCB59F1FAA7}"/>
              </a:ext>
            </a:extLst>
          </p:cNvPr>
          <p:cNvSpPr>
            <a:spLocks noGrp="1"/>
          </p:cNvSpPr>
          <p:nvPr>
            <p:ph type="title"/>
          </p:nvPr>
        </p:nvSpPr>
        <p:spPr>
          <a:xfrm>
            <a:off x="838200" y="66785"/>
            <a:ext cx="10515600" cy="1325563"/>
          </a:xfrm>
        </p:spPr>
        <p:txBody>
          <a:bodyPr/>
          <a:lstStyle/>
          <a:p>
            <a:r>
              <a:rPr lang="en-US" dirty="0">
                <a:solidFill>
                  <a:srgbClr val="FF0000"/>
                </a:solidFill>
                <a:latin typeface="Times New Roman" panose="02020603050405020304" pitchFamily="18" charset="0"/>
                <a:cs typeface="Times New Roman" panose="02020603050405020304" pitchFamily="18" charset="0"/>
              </a:rPr>
              <a:t>SPI Block in PSEC5 </a:t>
            </a:r>
          </a:p>
        </p:txBody>
      </p:sp>
      <p:pic>
        <p:nvPicPr>
          <p:cNvPr id="5" name="Content Placeholder 4" descr="A diagram of a computer system&#10;&#10;Description automatically generated">
            <a:extLst>
              <a:ext uri="{FF2B5EF4-FFF2-40B4-BE49-F238E27FC236}">
                <a16:creationId xmlns:a16="http://schemas.microsoft.com/office/drawing/2014/main" id="{4D0669D1-21C6-5606-48C4-81C04C504BF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1584" y="1214549"/>
            <a:ext cx="7746901" cy="5576671"/>
          </a:xfrm>
        </p:spPr>
      </p:pic>
      <p:cxnSp>
        <p:nvCxnSpPr>
          <p:cNvPr id="7" name="Connector: Curved 6">
            <a:extLst>
              <a:ext uri="{FF2B5EF4-FFF2-40B4-BE49-F238E27FC236}">
                <a16:creationId xmlns:a16="http://schemas.microsoft.com/office/drawing/2014/main" id="{B1E81A36-389F-CE8A-0189-B556C2EA74D9}"/>
              </a:ext>
            </a:extLst>
          </p:cNvPr>
          <p:cNvCxnSpPr>
            <a:cxnSpLocks/>
          </p:cNvCxnSpPr>
          <p:nvPr/>
        </p:nvCxnSpPr>
        <p:spPr>
          <a:xfrm rot="5400000">
            <a:off x="6153009" y="1225021"/>
            <a:ext cx="488611" cy="286187"/>
          </a:xfrm>
          <a:prstGeom prst="curvedConnector3">
            <a:avLst>
              <a:gd name="adj1" fmla="val 50000"/>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21" name="Straight Connector 20">
            <a:extLst>
              <a:ext uri="{FF2B5EF4-FFF2-40B4-BE49-F238E27FC236}">
                <a16:creationId xmlns:a16="http://schemas.microsoft.com/office/drawing/2014/main" id="{7CE2C7BB-2CE1-46B2-E7A6-40E7B6F1318F}"/>
              </a:ext>
            </a:extLst>
          </p:cNvPr>
          <p:cNvCxnSpPr/>
          <p:nvPr/>
        </p:nvCxnSpPr>
        <p:spPr>
          <a:xfrm>
            <a:off x="6540408" y="1123807"/>
            <a:ext cx="1249445" cy="0"/>
          </a:xfrm>
          <a:prstGeom prst="line">
            <a:avLst/>
          </a:prstGeom>
        </p:spPr>
        <p:style>
          <a:lnRef idx="2">
            <a:schemeClr val="accent3"/>
          </a:lnRef>
          <a:fillRef idx="0">
            <a:schemeClr val="accent3"/>
          </a:fillRef>
          <a:effectRef idx="1">
            <a:schemeClr val="accent3"/>
          </a:effectRef>
          <a:fontRef idx="minor">
            <a:schemeClr val="tx1"/>
          </a:fontRef>
        </p:style>
      </p:cxnSp>
      <p:sp>
        <p:nvSpPr>
          <p:cNvPr id="22" name="TextBox 21">
            <a:extLst>
              <a:ext uri="{FF2B5EF4-FFF2-40B4-BE49-F238E27FC236}">
                <a16:creationId xmlns:a16="http://schemas.microsoft.com/office/drawing/2014/main" id="{B64E9222-5602-9793-8B2E-42F3C79B0337}"/>
              </a:ext>
            </a:extLst>
          </p:cNvPr>
          <p:cNvSpPr txBox="1"/>
          <p:nvPr/>
        </p:nvSpPr>
        <p:spPr>
          <a:xfrm>
            <a:off x="7922476" y="670099"/>
            <a:ext cx="2980525"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Serial Peripheral Interface (SPI) block</a:t>
            </a:r>
          </a:p>
        </p:txBody>
      </p:sp>
      <p:cxnSp>
        <p:nvCxnSpPr>
          <p:cNvPr id="24" name="Straight Arrow Connector 23">
            <a:extLst>
              <a:ext uri="{FF2B5EF4-FFF2-40B4-BE49-F238E27FC236}">
                <a16:creationId xmlns:a16="http://schemas.microsoft.com/office/drawing/2014/main" id="{EDB9A0F3-9A74-97CA-35BD-E4E0D1D384AC}"/>
              </a:ext>
            </a:extLst>
          </p:cNvPr>
          <p:cNvCxnSpPr>
            <a:cxnSpLocks/>
          </p:cNvCxnSpPr>
          <p:nvPr/>
        </p:nvCxnSpPr>
        <p:spPr>
          <a:xfrm flipH="1" flipV="1">
            <a:off x="5081552" y="5486404"/>
            <a:ext cx="2980525" cy="781777"/>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
        <p:nvSpPr>
          <p:cNvPr id="26" name="TextBox 25">
            <a:extLst>
              <a:ext uri="{FF2B5EF4-FFF2-40B4-BE49-F238E27FC236}">
                <a16:creationId xmlns:a16="http://schemas.microsoft.com/office/drawing/2014/main" id="{D90858DC-E523-E8D9-17A0-51690C164FAD}"/>
              </a:ext>
            </a:extLst>
          </p:cNvPr>
          <p:cNvSpPr txBox="1"/>
          <p:nvPr/>
        </p:nvSpPr>
        <p:spPr>
          <a:xfrm>
            <a:off x="8062076" y="5975012"/>
            <a:ext cx="2980525" cy="300210"/>
          </a:xfrm>
          <a:prstGeom prst="rect">
            <a:avLst/>
          </a:prstGeom>
          <a:noFill/>
        </p:spPr>
        <p:txBody>
          <a:bodyPr wrap="square" rtlCol="0">
            <a:spAutoFit/>
          </a:bodyPr>
          <a:lstStyle/>
          <a:p>
            <a:r>
              <a:rPr lang="en-US" sz="1351" dirty="0">
                <a:latin typeface="Times New Roman" panose="02020603050405020304" pitchFamily="18" charset="0"/>
                <a:cs typeface="Times New Roman" panose="02020603050405020304" pitchFamily="18" charset="0"/>
              </a:rPr>
              <a:t>See Richmond Yeung’s talk on PSEC5</a:t>
            </a:r>
          </a:p>
        </p:txBody>
      </p:sp>
      <p:sp>
        <p:nvSpPr>
          <p:cNvPr id="27" name="TextBox 26">
            <a:extLst>
              <a:ext uri="{FF2B5EF4-FFF2-40B4-BE49-F238E27FC236}">
                <a16:creationId xmlns:a16="http://schemas.microsoft.com/office/drawing/2014/main" id="{CC98BF4D-2EAD-A201-8CDA-EEFE90657499}"/>
              </a:ext>
            </a:extLst>
          </p:cNvPr>
          <p:cNvSpPr txBox="1"/>
          <p:nvPr/>
        </p:nvSpPr>
        <p:spPr>
          <a:xfrm>
            <a:off x="8062079" y="1983082"/>
            <a:ext cx="4111311" cy="3785652"/>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Controls:</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 What channels to trigger on</a:t>
            </a:r>
          </a:p>
          <a:p>
            <a:r>
              <a:rPr lang="en-US" sz="2400" dirty="0">
                <a:latin typeface="Times New Roman" panose="02020603050405020304" pitchFamily="18" charset="0"/>
                <a:cs typeface="Times New Roman" panose="02020603050405020304" pitchFamily="18" charset="0"/>
              </a:rPr>
              <a:t>- How delayed is the trigger</a:t>
            </a:r>
          </a:p>
          <a:p>
            <a:r>
              <a:rPr lang="en-US" sz="2400" dirty="0">
                <a:latin typeface="Times New Roman" panose="02020603050405020304" pitchFamily="18" charset="0"/>
                <a:cs typeface="Times New Roman" panose="02020603050405020304" pitchFamily="18" charset="0"/>
              </a:rPr>
              <a:t>- On-chip Voltage Controlled Oscillator (VCO)</a:t>
            </a:r>
          </a:p>
          <a:p>
            <a:r>
              <a:rPr lang="en-US" sz="2400" dirty="0">
                <a:latin typeface="Times New Roman" panose="02020603050405020304" pitchFamily="18" charset="0"/>
                <a:cs typeface="Times New Roman" panose="02020603050405020304" pitchFamily="18" charset="0"/>
              </a:rPr>
              <a:t>- Timestamp Readout</a:t>
            </a:r>
          </a:p>
          <a:p>
            <a:endParaRPr lang="en-US" sz="2400" dirty="0">
              <a:latin typeface="Times New Roman" panose="02020603050405020304" pitchFamily="18" charset="0"/>
              <a:cs typeface="Times New Roman" panose="02020603050405020304" pitchFamily="18" charset="0"/>
            </a:endParaRPr>
          </a:p>
          <a:p>
            <a:pPr marL="342874" indent="-342874">
              <a:buFontTx/>
              <a:buChar char="-"/>
            </a:pPr>
            <a:endParaRPr lang="en-US" sz="2400" dirty="0">
              <a:latin typeface="Times New Roman" panose="02020603050405020304" pitchFamily="18" charset="0"/>
              <a:cs typeface="Times New Roman" panose="02020603050405020304" pitchFamily="18" charset="0"/>
            </a:endParaRPr>
          </a:p>
          <a:p>
            <a:pPr marL="342874" indent="-342874">
              <a:buFontTx/>
              <a:buChar char="-"/>
            </a:pPr>
            <a:endParaRPr lang="en-US" sz="2400" dirty="0">
              <a:latin typeface="Times New Roman" panose="02020603050405020304" pitchFamily="18" charset="0"/>
              <a:cs typeface="Times New Roman" panose="02020603050405020304" pitchFamily="18" charset="0"/>
            </a:endParaRPr>
          </a:p>
          <a:p>
            <a:pPr marL="342874" indent="-342874">
              <a:buFontTx/>
              <a:buChar char="-"/>
            </a:pPr>
            <a:endParaRPr lang="en-US" sz="24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FFAE5C2-8EF8-1DA9-2960-70A02CE54670}"/>
              </a:ext>
            </a:extLst>
          </p:cNvPr>
          <p:cNvSpPr txBox="1"/>
          <p:nvPr/>
        </p:nvSpPr>
        <p:spPr>
          <a:xfrm>
            <a:off x="8028483" y="4502457"/>
            <a:ext cx="3825124" cy="1200329"/>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Need a register-address structure to control these functions</a:t>
            </a:r>
          </a:p>
        </p:txBody>
      </p:sp>
    </p:spTree>
    <p:extLst>
      <p:ext uri="{BB962C8B-B14F-4D97-AF65-F5344CB8AC3E}">
        <p14:creationId xmlns:p14="http://schemas.microsoft.com/office/powerpoint/2010/main" val="2223412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A909E-CAF6-4743-B22F-3C06250D1FAA}"/>
              </a:ext>
            </a:extLst>
          </p:cNvPr>
          <p:cNvSpPr>
            <a:spLocks noGrp="1"/>
          </p:cNvSpPr>
          <p:nvPr>
            <p:ph type="title"/>
          </p:nvPr>
        </p:nvSpPr>
        <p:spPr/>
        <p:txBody>
          <a:bodyPr/>
          <a:lstStyle/>
          <a:p>
            <a:r>
              <a:rPr lang="en-US" dirty="0"/>
              <a:t>First Submission of “pathfinder” chip</a:t>
            </a:r>
          </a:p>
        </p:txBody>
      </p:sp>
      <p:sp>
        <p:nvSpPr>
          <p:cNvPr id="3" name="Content Placeholder 2">
            <a:extLst>
              <a:ext uri="{FF2B5EF4-FFF2-40B4-BE49-F238E27FC236}">
                <a16:creationId xmlns:a16="http://schemas.microsoft.com/office/drawing/2014/main" id="{F0BA6B53-82C9-4801-8C6D-FEF7C91891B1}"/>
              </a:ext>
            </a:extLst>
          </p:cNvPr>
          <p:cNvSpPr>
            <a:spLocks noGrp="1"/>
          </p:cNvSpPr>
          <p:nvPr>
            <p:ph idx="1"/>
          </p:nvPr>
        </p:nvSpPr>
        <p:spPr>
          <a:xfrm>
            <a:off x="838200" y="1857157"/>
            <a:ext cx="10515600" cy="4351339"/>
          </a:xfrm>
        </p:spPr>
        <p:txBody>
          <a:bodyPr/>
          <a:lstStyle/>
          <a:p>
            <a:r>
              <a:rPr lang="en-US" dirty="0"/>
              <a:t>First version is a “pathfinder” chip for a commercial one for a final chip – intended for large applications.</a:t>
            </a:r>
          </a:p>
          <a:p>
            <a:r>
              <a:rPr lang="en-US" dirty="0"/>
              <a:t>Has an off-chip ADC, and does not have a full 10GHz PLL (for the next version)</a:t>
            </a:r>
          </a:p>
          <a:p>
            <a:r>
              <a:rPr lang="en-US" dirty="0"/>
              <a:t>Tests new features: 40 GS/s, Multi-Hit Architecture, picosecond timing resolution for colliders and rare-kaon decays for example, 4GHz analog bandwidth</a:t>
            </a:r>
          </a:p>
          <a:p>
            <a:r>
              <a:rPr lang="en-US" dirty="0"/>
              <a:t>Due back on Nov 21</a:t>
            </a:r>
            <a:r>
              <a:rPr lang="en-US" baseline="30000" dirty="0"/>
              <a:t>st</a:t>
            </a:r>
            <a:r>
              <a:rPr lang="en-US" dirty="0"/>
              <a:t> 2024</a:t>
            </a:r>
          </a:p>
          <a:p>
            <a:endParaRPr lang="en-US" dirty="0"/>
          </a:p>
          <a:p>
            <a:endParaRPr lang="en-US" dirty="0"/>
          </a:p>
        </p:txBody>
      </p:sp>
    </p:spTree>
    <p:extLst>
      <p:ext uri="{BB962C8B-B14F-4D97-AF65-F5344CB8AC3E}">
        <p14:creationId xmlns:p14="http://schemas.microsoft.com/office/powerpoint/2010/main" val="3250403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4ABC8-219B-3822-CBD9-8804AFC28CA4}"/>
              </a:ext>
            </a:extLst>
          </p:cNvPr>
          <p:cNvSpPr>
            <a:spLocks noGrp="1"/>
          </p:cNvSpPr>
          <p:nvPr>
            <p:ph type="title"/>
          </p:nvPr>
        </p:nvSpPr>
        <p:spPr>
          <a:xfrm>
            <a:off x="1676400" y="1"/>
            <a:ext cx="10515600" cy="1067299"/>
          </a:xfrm>
        </p:spPr>
        <p:txBody>
          <a:bodyPr/>
          <a:lstStyle/>
          <a:p>
            <a:pPr algn="r"/>
            <a:r>
              <a:rPr lang="en-US" dirty="0">
                <a:solidFill>
                  <a:srgbClr val="FF0000"/>
                </a:solidFill>
              </a:rPr>
              <a:t>SPI Register Table</a:t>
            </a:r>
          </a:p>
        </p:txBody>
      </p:sp>
      <p:pic>
        <p:nvPicPr>
          <p:cNvPr id="5" name="Content Placeholder 4" descr="A white sheet with black text&#10;&#10;Description automatically generated">
            <a:extLst>
              <a:ext uri="{FF2B5EF4-FFF2-40B4-BE49-F238E27FC236}">
                <a16:creationId xmlns:a16="http://schemas.microsoft.com/office/drawing/2014/main" id="{7CC5ABE1-510B-DA59-2BA1-4EAF0A936B5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970245"/>
            <a:ext cx="8155040" cy="5887759"/>
          </a:xfrm>
        </p:spPr>
      </p:pic>
      <p:sp>
        <p:nvSpPr>
          <p:cNvPr id="3" name="TextBox 2">
            <a:extLst>
              <a:ext uri="{FF2B5EF4-FFF2-40B4-BE49-F238E27FC236}">
                <a16:creationId xmlns:a16="http://schemas.microsoft.com/office/drawing/2014/main" id="{28AE281B-7874-441A-0D76-BD33DCC0C39C}"/>
              </a:ext>
            </a:extLst>
          </p:cNvPr>
          <p:cNvSpPr txBox="1"/>
          <p:nvPr/>
        </p:nvSpPr>
        <p:spPr>
          <a:xfrm>
            <a:off x="8250540" y="1067302"/>
            <a:ext cx="3678541" cy="4832092"/>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Registers 4-59 contain the values for the timestamp counters</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Registers 1-3 and 61-65 control the chip with all the desired parameters</a:t>
            </a:r>
          </a:p>
          <a:p>
            <a:endParaRPr lang="en-US" sz="2800" dirty="0">
              <a:latin typeface="Times New Roman" panose="02020603050405020304" pitchFamily="18" charset="0"/>
              <a:cs typeface="Times New Roman" panose="02020603050405020304" pitchFamily="18" charset="0"/>
            </a:endParaRPr>
          </a:p>
          <a:p>
            <a:r>
              <a:rPr lang="en-US" sz="2800" dirty="0">
                <a:solidFill>
                  <a:srgbClr val="FF0000"/>
                </a:solidFill>
                <a:latin typeface="Times New Roman" panose="02020603050405020304" pitchFamily="18" charset="0"/>
                <a:cs typeface="Times New Roman" panose="02020603050405020304" pitchFamily="18" charset="0"/>
              </a:rPr>
              <a:t>If the chip has an address and data, it knows what to do.</a:t>
            </a:r>
          </a:p>
        </p:txBody>
      </p:sp>
    </p:spTree>
    <p:extLst>
      <p:ext uri="{BB962C8B-B14F-4D97-AF65-F5344CB8AC3E}">
        <p14:creationId xmlns:p14="http://schemas.microsoft.com/office/powerpoint/2010/main" val="14521133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BC54-4CA3-245A-0C36-443317902FA0}"/>
              </a:ext>
            </a:extLst>
          </p:cNvPr>
          <p:cNvSpPr>
            <a:spLocks noGrp="1"/>
          </p:cNvSpPr>
          <p:nvPr>
            <p:ph type="title"/>
          </p:nvPr>
        </p:nvSpPr>
        <p:spPr>
          <a:xfrm>
            <a:off x="547771" y="69803"/>
            <a:ext cx="10515600" cy="1111484"/>
          </a:xfrm>
        </p:spPr>
        <p:txBody>
          <a:bodyPr/>
          <a:lstStyle/>
          <a:p>
            <a:r>
              <a:rPr lang="en-US" dirty="0">
                <a:solidFill>
                  <a:srgbClr val="FF0000"/>
                </a:solidFill>
              </a:rPr>
              <a:t>SPI Block Diagram</a:t>
            </a:r>
          </a:p>
        </p:txBody>
      </p:sp>
      <p:pic>
        <p:nvPicPr>
          <p:cNvPr id="5" name="Content Placeholder 4" descr="A diagram of a computer network&#10;&#10;Description automatically generated">
            <a:extLst>
              <a:ext uri="{FF2B5EF4-FFF2-40B4-BE49-F238E27FC236}">
                <a16:creationId xmlns:a16="http://schemas.microsoft.com/office/drawing/2014/main" id="{5944DACF-AF18-17E7-DA70-D3A2117CEEA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11036" y="851580"/>
            <a:ext cx="8180969" cy="5402637"/>
          </a:xfrm>
        </p:spPr>
      </p:pic>
      <p:cxnSp>
        <p:nvCxnSpPr>
          <p:cNvPr id="7" name="Straight Arrow Connector 6">
            <a:extLst>
              <a:ext uri="{FF2B5EF4-FFF2-40B4-BE49-F238E27FC236}">
                <a16:creationId xmlns:a16="http://schemas.microsoft.com/office/drawing/2014/main" id="{4E1E0C4F-5B38-B5FE-CDB2-625562056237}"/>
              </a:ext>
            </a:extLst>
          </p:cNvPr>
          <p:cNvCxnSpPr>
            <a:cxnSpLocks/>
          </p:cNvCxnSpPr>
          <p:nvPr/>
        </p:nvCxnSpPr>
        <p:spPr>
          <a:xfrm flipV="1">
            <a:off x="4997235" y="2469900"/>
            <a:ext cx="0" cy="57935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4211C030-73E2-67AB-7705-96C619B335C5}"/>
              </a:ext>
            </a:extLst>
          </p:cNvPr>
          <p:cNvSpPr txBox="1"/>
          <p:nvPr/>
        </p:nvSpPr>
        <p:spPr>
          <a:xfrm>
            <a:off x="4661808" y="2940507"/>
            <a:ext cx="2003305"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Input Shift Register</a:t>
            </a:r>
          </a:p>
        </p:txBody>
      </p:sp>
      <p:cxnSp>
        <p:nvCxnSpPr>
          <p:cNvPr id="9" name="Straight Arrow Connector 8">
            <a:extLst>
              <a:ext uri="{FF2B5EF4-FFF2-40B4-BE49-F238E27FC236}">
                <a16:creationId xmlns:a16="http://schemas.microsoft.com/office/drawing/2014/main" id="{E80D84EE-CA5D-F72A-ABCD-6B2FA87823FB}"/>
              </a:ext>
            </a:extLst>
          </p:cNvPr>
          <p:cNvCxnSpPr>
            <a:cxnSpLocks/>
          </p:cNvCxnSpPr>
          <p:nvPr/>
        </p:nvCxnSpPr>
        <p:spPr>
          <a:xfrm flipV="1">
            <a:off x="6777728" y="2770044"/>
            <a:ext cx="0" cy="156570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8D9459CA-4212-38EE-0600-D2B5D7F4B82F}"/>
              </a:ext>
            </a:extLst>
          </p:cNvPr>
          <p:cNvSpPr txBox="1"/>
          <p:nvPr/>
        </p:nvSpPr>
        <p:spPr>
          <a:xfrm>
            <a:off x="6014340" y="4335751"/>
            <a:ext cx="2003305"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Write Logic</a:t>
            </a:r>
          </a:p>
        </p:txBody>
      </p:sp>
      <p:cxnSp>
        <p:nvCxnSpPr>
          <p:cNvPr id="13" name="Straight Arrow Connector 12">
            <a:extLst>
              <a:ext uri="{FF2B5EF4-FFF2-40B4-BE49-F238E27FC236}">
                <a16:creationId xmlns:a16="http://schemas.microsoft.com/office/drawing/2014/main" id="{D47DF4D6-BA49-2FC1-EAEA-082BD1DDF97C}"/>
              </a:ext>
            </a:extLst>
          </p:cNvPr>
          <p:cNvCxnSpPr>
            <a:cxnSpLocks/>
            <a:stCxn id="17" idx="0"/>
          </p:cNvCxnSpPr>
          <p:nvPr/>
        </p:nvCxnSpPr>
        <p:spPr>
          <a:xfrm flipV="1">
            <a:off x="7324507" y="5361669"/>
            <a:ext cx="1033100" cy="62592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7E681E7A-4335-4818-77C9-63CEA235A7CA}"/>
              </a:ext>
            </a:extLst>
          </p:cNvPr>
          <p:cNvSpPr txBox="1"/>
          <p:nvPr/>
        </p:nvSpPr>
        <p:spPr>
          <a:xfrm>
            <a:off x="6097163" y="5987598"/>
            <a:ext cx="2454688"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Data Registers</a:t>
            </a:r>
          </a:p>
        </p:txBody>
      </p:sp>
      <p:cxnSp>
        <p:nvCxnSpPr>
          <p:cNvPr id="18" name="Straight Arrow Connector 17">
            <a:extLst>
              <a:ext uri="{FF2B5EF4-FFF2-40B4-BE49-F238E27FC236}">
                <a16:creationId xmlns:a16="http://schemas.microsoft.com/office/drawing/2014/main" id="{2D765C1F-D441-E950-5541-1F92D2D92C9C}"/>
              </a:ext>
            </a:extLst>
          </p:cNvPr>
          <p:cNvCxnSpPr>
            <a:cxnSpLocks/>
            <a:stCxn id="21" idx="0"/>
          </p:cNvCxnSpPr>
          <p:nvPr/>
        </p:nvCxnSpPr>
        <p:spPr>
          <a:xfrm flipH="1" flipV="1">
            <a:off x="10854137" y="4202055"/>
            <a:ext cx="315379" cy="92376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968FD838-4A95-1BC4-1BB9-00D167F35B19}"/>
              </a:ext>
            </a:extLst>
          </p:cNvPr>
          <p:cNvSpPr txBox="1"/>
          <p:nvPr/>
        </p:nvSpPr>
        <p:spPr>
          <a:xfrm>
            <a:off x="9942172" y="5125823"/>
            <a:ext cx="2454688" cy="1384995"/>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Held Data Access &amp; Serial Readout  </a:t>
            </a:r>
          </a:p>
        </p:txBody>
      </p:sp>
      <p:sp>
        <p:nvSpPr>
          <p:cNvPr id="3" name="TextBox 2">
            <a:extLst>
              <a:ext uri="{FF2B5EF4-FFF2-40B4-BE49-F238E27FC236}">
                <a16:creationId xmlns:a16="http://schemas.microsoft.com/office/drawing/2014/main" id="{2739BFA7-C927-1D09-1E85-CA13400C1F03}"/>
              </a:ext>
            </a:extLst>
          </p:cNvPr>
          <p:cNvSpPr txBox="1"/>
          <p:nvPr/>
        </p:nvSpPr>
        <p:spPr>
          <a:xfrm>
            <a:off x="124620" y="1161315"/>
            <a:ext cx="4076129" cy="3108543"/>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Four Stages:</a:t>
            </a:r>
          </a:p>
          <a:p>
            <a:pPr marL="514314" indent="-514314">
              <a:buAutoNum type="arabicPeriod"/>
            </a:pPr>
            <a:r>
              <a:rPr lang="en-US" sz="2800" dirty="0">
                <a:solidFill>
                  <a:srgbClr val="FF0000"/>
                </a:solidFill>
                <a:latin typeface="Times New Roman" panose="02020603050405020304" pitchFamily="18" charset="0"/>
                <a:cs typeface="Times New Roman" panose="02020603050405020304" pitchFamily="18" charset="0"/>
              </a:rPr>
              <a:t>Read in data</a:t>
            </a:r>
          </a:p>
          <a:p>
            <a:pPr marL="514314" indent="-514314">
              <a:buAutoNum type="arabicPeriod"/>
            </a:pPr>
            <a:r>
              <a:rPr lang="en-US" sz="2800" dirty="0">
                <a:solidFill>
                  <a:srgbClr val="FF0000"/>
                </a:solidFill>
                <a:latin typeface="Times New Roman" panose="02020603050405020304" pitchFamily="18" charset="0"/>
                <a:cs typeface="Times New Roman" panose="02020603050405020304" pitchFamily="18" charset="0"/>
              </a:rPr>
              <a:t>Write given data if applicable</a:t>
            </a:r>
          </a:p>
          <a:p>
            <a:pPr marL="514314" indent="-514314">
              <a:buAutoNum type="arabicPeriod"/>
            </a:pPr>
            <a:r>
              <a:rPr lang="en-US" sz="2800" dirty="0">
                <a:solidFill>
                  <a:srgbClr val="FF0000"/>
                </a:solidFill>
                <a:latin typeface="Times New Roman" panose="02020603050405020304" pitchFamily="18" charset="0"/>
                <a:cs typeface="Times New Roman" panose="02020603050405020304" pitchFamily="18" charset="0"/>
              </a:rPr>
              <a:t>Store data in registers</a:t>
            </a:r>
          </a:p>
          <a:p>
            <a:pPr marL="514314" indent="-514314">
              <a:buAutoNum type="arabicPeriod"/>
            </a:pPr>
            <a:r>
              <a:rPr lang="en-US" sz="2800" dirty="0">
                <a:solidFill>
                  <a:srgbClr val="FF0000"/>
                </a:solidFill>
                <a:latin typeface="Times New Roman" panose="02020603050405020304" pitchFamily="18" charset="0"/>
                <a:cs typeface="Times New Roman" panose="02020603050405020304" pitchFamily="18" charset="0"/>
              </a:rPr>
              <a:t>Read out the requested data</a:t>
            </a:r>
          </a:p>
        </p:txBody>
      </p:sp>
    </p:spTree>
    <p:extLst>
      <p:ext uri="{BB962C8B-B14F-4D97-AF65-F5344CB8AC3E}">
        <p14:creationId xmlns:p14="http://schemas.microsoft.com/office/powerpoint/2010/main" val="23109302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540A6-7ABC-D49D-836E-213FCDF95C92}"/>
              </a:ext>
            </a:extLst>
          </p:cNvPr>
          <p:cNvSpPr>
            <a:spLocks noGrp="1"/>
          </p:cNvSpPr>
          <p:nvPr>
            <p:ph type="title"/>
          </p:nvPr>
        </p:nvSpPr>
        <p:spPr>
          <a:xfrm>
            <a:off x="838200" y="18257"/>
            <a:ext cx="10515600" cy="1325563"/>
          </a:xfrm>
        </p:spPr>
        <p:txBody>
          <a:bodyPr/>
          <a:lstStyle/>
          <a:p>
            <a:r>
              <a:rPr lang="en-US" dirty="0">
                <a:solidFill>
                  <a:srgbClr val="FF0000"/>
                </a:solidFill>
              </a:rPr>
              <a:t>Reading and Writing Waveform Diagrams</a:t>
            </a:r>
          </a:p>
        </p:txBody>
      </p:sp>
      <p:pic>
        <p:nvPicPr>
          <p:cNvPr id="5" name="Content Placeholder 4">
            <a:extLst>
              <a:ext uri="{FF2B5EF4-FFF2-40B4-BE49-F238E27FC236}">
                <a16:creationId xmlns:a16="http://schemas.microsoft.com/office/drawing/2014/main" id="{7F89582E-9D60-CB53-9850-49A5DB5110D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3551" y="1588079"/>
            <a:ext cx="10515600" cy="1024247"/>
          </a:xfrm>
        </p:spPr>
      </p:pic>
      <p:pic>
        <p:nvPicPr>
          <p:cNvPr id="7" name="Picture 6">
            <a:extLst>
              <a:ext uri="{FF2B5EF4-FFF2-40B4-BE49-F238E27FC236}">
                <a16:creationId xmlns:a16="http://schemas.microsoft.com/office/drawing/2014/main" id="{F309216D-31BA-41C7-A7EE-00371FAB92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9003"/>
            <a:ext cx="12192000" cy="1187532"/>
          </a:xfrm>
          <a:prstGeom prst="rect">
            <a:avLst/>
          </a:prstGeom>
        </p:spPr>
      </p:pic>
      <p:sp>
        <p:nvSpPr>
          <p:cNvPr id="8" name="TextBox 7">
            <a:extLst>
              <a:ext uri="{FF2B5EF4-FFF2-40B4-BE49-F238E27FC236}">
                <a16:creationId xmlns:a16="http://schemas.microsoft.com/office/drawing/2014/main" id="{1274B00A-24F5-7C4D-1D7F-4A4CE39C31AE}"/>
              </a:ext>
            </a:extLst>
          </p:cNvPr>
          <p:cNvSpPr txBox="1"/>
          <p:nvPr/>
        </p:nvSpPr>
        <p:spPr>
          <a:xfrm>
            <a:off x="4264877" y="2715279"/>
            <a:ext cx="3601759"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Reading from Registers</a:t>
            </a:r>
          </a:p>
        </p:txBody>
      </p:sp>
      <p:sp>
        <p:nvSpPr>
          <p:cNvPr id="9" name="TextBox 8">
            <a:extLst>
              <a:ext uri="{FF2B5EF4-FFF2-40B4-BE49-F238E27FC236}">
                <a16:creationId xmlns:a16="http://schemas.microsoft.com/office/drawing/2014/main" id="{8F4FC111-0461-98EA-B11F-40C747528FBA}"/>
              </a:ext>
            </a:extLst>
          </p:cNvPr>
          <p:cNvSpPr txBox="1"/>
          <p:nvPr/>
        </p:nvSpPr>
        <p:spPr>
          <a:xfrm>
            <a:off x="4165991" y="4637758"/>
            <a:ext cx="3601759"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Writing to Registers</a:t>
            </a:r>
          </a:p>
        </p:txBody>
      </p:sp>
      <p:sp>
        <p:nvSpPr>
          <p:cNvPr id="3" name="TextBox 2">
            <a:extLst>
              <a:ext uri="{FF2B5EF4-FFF2-40B4-BE49-F238E27FC236}">
                <a16:creationId xmlns:a16="http://schemas.microsoft.com/office/drawing/2014/main" id="{E397D8F8-365C-8B1A-8855-601A6DE96EC9}"/>
              </a:ext>
            </a:extLst>
          </p:cNvPr>
          <p:cNvSpPr txBox="1"/>
          <p:nvPr/>
        </p:nvSpPr>
        <p:spPr>
          <a:xfrm>
            <a:off x="1182557" y="5423159"/>
            <a:ext cx="9826891" cy="954107"/>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8-bit words, first word sets the address, following words are the data. At the same time, the data in the chosen register is read out.</a:t>
            </a:r>
          </a:p>
        </p:txBody>
      </p:sp>
    </p:spTree>
    <p:extLst>
      <p:ext uri="{BB962C8B-B14F-4D97-AF65-F5344CB8AC3E}">
        <p14:creationId xmlns:p14="http://schemas.microsoft.com/office/powerpoint/2010/main" val="34164835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F3B51-6284-339B-E9E1-46B156F0CC9D}"/>
              </a:ext>
            </a:extLst>
          </p:cNvPr>
          <p:cNvSpPr>
            <a:spLocks noGrp="1"/>
          </p:cNvSpPr>
          <p:nvPr>
            <p:ph type="title"/>
          </p:nvPr>
        </p:nvSpPr>
        <p:spPr>
          <a:xfrm>
            <a:off x="838200" y="163137"/>
            <a:ext cx="10515600" cy="1325563"/>
          </a:xfrm>
        </p:spPr>
        <p:txBody>
          <a:bodyPr/>
          <a:lstStyle/>
          <a:p>
            <a:pPr algn="ctr"/>
            <a:r>
              <a:rPr lang="en-US" dirty="0">
                <a:solidFill>
                  <a:srgbClr val="FF0000"/>
                </a:solidFill>
              </a:rPr>
              <a:t>Pre-Implementation Verification</a:t>
            </a:r>
          </a:p>
        </p:txBody>
      </p:sp>
      <p:sp>
        <p:nvSpPr>
          <p:cNvPr id="3" name="Content Placeholder 2">
            <a:extLst>
              <a:ext uri="{FF2B5EF4-FFF2-40B4-BE49-F238E27FC236}">
                <a16:creationId xmlns:a16="http://schemas.microsoft.com/office/drawing/2014/main" id="{075916E6-0827-4E56-4667-3296CD67A9B6}"/>
              </a:ext>
            </a:extLst>
          </p:cNvPr>
          <p:cNvSpPr>
            <a:spLocks noGrp="1"/>
          </p:cNvSpPr>
          <p:nvPr>
            <p:ph idx="1"/>
          </p:nvPr>
        </p:nvSpPr>
        <p:spPr>
          <a:xfrm>
            <a:off x="998744" y="4069431"/>
            <a:ext cx="10515600" cy="2373252"/>
          </a:xfrm>
        </p:spPr>
        <p:txBody>
          <a:bodyPr>
            <a:noAutofit/>
          </a:bodyPr>
          <a:lstStyle/>
          <a:p>
            <a:pPr marL="0" indent="0">
              <a:buNone/>
            </a:pPr>
            <a:r>
              <a:rPr lang="en-US" dirty="0">
                <a:latin typeface="Times New Roman" panose="02020603050405020304" pitchFamily="18" charset="0"/>
                <a:cs typeface="Times New Roman" panose="02020603050405020304" pitchFamily="18" charset="0"/>
              </a:rPr>
              <a:t>(Should be compared to the previous slide)</a:t>
            </a:r>
          </a:p>
          <a:p>
            <a:r>
              <a:rPr lang="en-US" dirty="0">
                <a:latin typeface="Times New Roman" panose="02020603050405020304" pitchFamily="18" charset="0"/>
                <a:cs typeface="Times New Roman" panose="02020603050405020304" pitchFamily="18" charset="0"/>
              </a:rPr>
              <a:t>Can use commercial FPGA software to test designs before implementation</a:t>
            </a:r>
          </a:p>
          <a:p>
            <a:r>
              <a:rPr lang="en-US" dirty="0">
                <a:latin typeface="Times New Roman" panose="02020603050405020304" pitchFamily="18" charset="0"/>
                <a:cs typeface="Times New Roman" panose="02020603050405020304" pitchFamily="18" charset="0"/>
              </a:rPr>
              <a:t>Can also use open-source (System) Verilog compilers like Icarus or </a:t>
            </a:r>
            <a:r>
              <a:rPr lang="en-US" dirty="0" err="1">
                <a:latin typeface="Times New Roman" panose="02020603050405020304" pitchFamily="18" charset="0"/>
                <a:cs typeface="Times New Roman" panose="02020603050405020304" pitchFamily="18" charset="0"/>
              </a:rPr>
              <a:t>Verilator</a:t>
            </a:r>
            <a:r>
              <a:rPr lang="en-US" dirty="0">
                <a:latin typeface="Times New Roman" panose="02020603050405020304" pitchFamily="18" charset="0"/>
                <a:cs typeface="Times New Roman" panose="02020603050405020304" pitchFamily="18" charset="0"/>
              </a:rPr>
              <a:t> for verification</a:t>
            </a:r>
          </a:p>
        </p:txBody>
      </p:sp>
      <p:pic>
        <p:nvPicPr>
          <p:cNvPr id="5" name="Picture 4">
            <a:extLst>
              <a:ext uri="{FF2B5EF4-FFF2-40B4-BE49-F238E27FC236}">
                <a16:creationId xmlns:a16="http://schemas.microsoft.com/office/drawing/2014/main" id="{F9A24302-66DD-E150-D1E2-A657C8426ACD}"/>
              </a:ext>
            </a:extLst>
          </p:cNvPr>
          <p:cNvPicPr>
            <a:picLocks noChangeAspect="1"/>
          </p:cNvPicPr>
          <p:nvPr/>
        </p:nvPicPr>
        <p:blipFill>
          <a:blip r:embed="rId3"/>
          <a:stretch>
            <a:fillRect/>
          </a:stretch>
        </p:blipFill>
        <p:spPr>
          <a:xfrm>
            <a:off x="0" y="1431965"/>
            <a:ext cx="12192000" cy="1425383"/>
          </a:xfrm>
          <a:prstGeom prst="rect">
            <a:avLst/>
          </a:prstGeom>
        </p:spPr>
      </p:pic>
      <p:sp>
        <p:nvSpPr>
          <p:cNvPr id="6" name="TextBox 5">
            <a:extLst>
              <a:ext uri="{FF2B5EF4-FFF2-40B4-BE49-F238E27FC236}">
                <a16:creationId xmlns:a16="http://schemas.microsoft.com/office/drawing/2014/main" id="{2C5D1C69-2779-CE27-6EFA-374D5EA22278}"/>
              </a:ext>
            </a:extLst>
          </p:cNvPr>
          <p:cNvSpPr txBox="1"/>
          <p:nvPr/>
        </p:nvSpPr>
        <p:spPr>
          <a:xfrm>
            <a:off x="4193913" y="3018687"/>
            <a:ext cx="4125271"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Simulated Writing Diagram</a:t>
            </a:r>
          </a:p>
        </p:txBody>
      </p:sp>
    </p:spTree>
    <p:extLst>
      <p:ext uri="{BB962C8B-B14F-4D97-AF65-F5344CB8AC3E}">
        <p14:creationId xmlns:p14="http://schemas.microsoft.com/office/powerpoint/2010/main" val="28397993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7E02F-047E-0573-C225-1489783FB61C}"/>
              </a:ext>
            </a:extLst>
          </p:cNvPr>
          <p:cNvSpPr>
            <a:spLocks noGrp="1"/>
          </p:cNvSpPr>
          <p:nvPr>
            <p:ph type="title"/>
          </p:nvPr>
        </p:nvSpPr>
        <p:spPr>
          <a:xfrm>
            <a:off x="838200" y="1"/>
            <a:ext cx="10515600" cy="1325563"/>
          </a:xfrm>
        </p:spPr>
        <p:txBody>
          <a:bodyPr/>
          <a:lstStyle/>
          <a:p>
            <a:pPr algn="ctr"/>
            <a:r>
              <a:rPr lang="en-US" dirty="0">
                <a:solidFill>
                  <a:srgbClr val="FF0000"/>
                </a:solidFill>
              </a:rPr>
              <a:t>Implementation: Cadence Genus &amp; </a:t>
            </a:r>
            <a:r>
              <a:rPr lang="en-US" dirty="0" err="1">
                <a:solidFill>
                  <a:srgbClr val="FF0000"/>
                </a:solidFill>
              </a:rPr>
              <a:t>Innovus</a:t>
            </a:r>
            <a:endParaRPr lang="en-US" dirty="0">
              <a:solidFill>
                <a:srgbClr val="FF0000"/>
              </a:solidFill>
            </a:endParaRPr>
          </a:p>
        </p:txBody>
      </p:sp>
      <p:pic>
        <p:nvPicPr>
          <p:cNvPr id="5" name="Content Placeholder 4" descr="A computer screen shot of a computer&#10;&#10;Description automatically generated">
            <a:extLst>
              <a:ext uri="{FF2B5EF4-FFF2-40B4-BE49-F238E27FC236}">
                <a16:creationId xmlns:a16="http://schemas.microsoft.com/office/drawing/2014/main" id="{7AA2A6F0-CDEF-78E5-5E6E-610599F2F18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75757" y="1020085"/>
            <a:ext cx="6216243" cy="5837915"/>
          </a:xfrm>
        </p:spPr>
      </p:pic>
      <p:sp>
        <p:nvSpPr>
          <p:cNvPr id="6" name="TextBox 5">
            <a:extLst>
              <a:ext uri="{FF2B5EF4-FFF2-40B4-BE49-F238E27FC236}">
                <a16:creationId xmlns:a16="http://schemas.microsoft.com/office/drawing/2014/main" id="{50D2CB67-9821-2996-FEC0-D113C926BE44}"/>
              </a:ext>
            </a:extLst>
          </p:cNvPr>
          <p:cNvSpPr txBox="1"/>
          <p:nvPr/>
        </p:nvSpPr>
        <p:spPr>
          <a:xfrm>
            <a:off x="928361" y="1287149"/>
            <a:ext cx="3231811"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Total Size: 60x60 </a:t>
            </a:r>
            <a:r>
              <a:rPr lang="el-GR" sz="2400" dirty="0">
                <a:solidFill>
                  <a:srgbClr val="202122"/>
                </a:solidFill>
                <a:latin typeface="Arial" panose="020B0604020202020204" pitchFamily="34" charset="0"/>
              </a:rPr>
              <a:t>μ</a:t>
            </a:r>
            <a:r>
              <a:rPr lang="en-US" sz="2400" dirty="0">
                <a:solidFill>
                  <a:srgbClr val="202122"/>
                </a:solidFill>
                <a:latin typeface="Times New Roman" panose="02020603050405020304" pitchFamily="18" charset="0"/>
                <a:cs typeface="Times New Roman" panose="02020603050405020304" pitchFamily="18" charset="0"/>
              </a:rPr>
              <a:t>m</a:t>
            </a:r>
            <a:r>
              <a:rPr lang="en-US" sz="2400" baseline="30000" dirty="0">
                <a:solidFill>
                  <a:srgbClr val="202122"/>
                </a:solidFill>
                <a:latin typeface="Times New Roman" panose="02020603050405020304" pitchFamily="18" charset="0"/>
                <a:cs typeface="Times New Roman" panose="02020603050405020304" pitchFamily="18" charset="0"/>
              </a:rPr>
              <a:t>2</a:t>
            </a:r>
          </a:p>
          <a:p>
            <a:r>
              <a:rPr lang="en-US" sz="2400" dirty="0">
                <a:solidFill>
                  <a:srgbClr val="202122"/>
                </a:solidFill>
                <a:latin typeface="Times New Roman" panose="02020603050405020304" pitchFamily="18" charset="0"/>
                <a:cs typeface="Times New Roman" panose="02020603050405020304" pitchFamily="18" charset="0"/>
              </a:rPr>
              <a:t>Die Size: 40x40 </a:t>
            </a:r>
            <a:r>
              <a:rPr lang="el-GR" sz="2400" dirty="0">
                <a:solidFill>
                  <a:srgbClr val="202122"/>
                </a:solidFill>
                <a:latin typeface="Arial" panose="020B0604020202020204" pitchFamily="34" charset="0"/>
              </a:rPr>
              <a:t>μ</a:t>
            </a:r>
            <a:r>
              <a:rPr lang="en-US" sz="2400" dirty="0">
                <a:solidFill>
                  <a:srgbClr val="202122"/>
                </a:solidFill>
                <a:latin typeface="Times New Roman" panose="02020603050405020304" pitchFamily="18" charset="0"/>
                <a:cs typeface="Times New Roman" panose="02020603050405020304" pitchFamily="18" charset="0"/>
              </a:rPr>
              <a:t>m</a:t>
            </a:r>
            <a:r>
              <a:rPr lang="en-US" sz="2400" baseline="30000" dirty="0">
                <a:solidFill>
                  <a:srgbClr val="202122"/>
                </a:solidFill>
                <a:latin typeface="Times New Roman" panose="02020603050405020304" pitchFamily="18" charset="0"/>
                <a:cs typeface="Times New Roman" panose="02020603050405020304" pitchFamily="18" charset="0"/>
              </a:rPr>
              <a:t>2</a:t>
            </a:r>
          </a:p>
        </p:txBody>
      </p:sp>
      <p:cxnSp>
        <p:nvCxnSpPr>
          <p:cNvPr id="8" name="Connector: Curved 7">
            <a:extLst>
              <a:ext uri="{FF2B5EF4-FFF2-40B4-BE49-F238E27FC236}">
                <a16:creationId xmlns:a16="http://schemas.microsoft.com/office/drawing/2014/main" id="{8DBB1730-5A49-1706-C4EE-5203C28941F6}"/>
              </a:ext>
            </a:extLst>
          </p:cNvPr>
          <p:cNvCxnSpPr>
            <a:cxnSpLocks/>
          </p:cNvCxnSpPr>
          <p:nvPr/>
        </p:nvCxnSpPr>
        <p:spPr>
          <a:xfrm flipV="1">
            <a:off x="5975760" y="2240323"/>
            <a:ext cx="1206821" cy="586640"/>
          </a:xfrm>
          <a:prstGeom prst="curvedConnector3">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Connector: Curved 10">
            <a:extLst>
              <a:ext uri="{FF2B5EF4-FFF2-40B4-BE49-F238E27FC236}">
                <a16:creationId xmlns:a16="http://schemas.microsoft.com/office/drawing/2014/main" id="{D3E3BE16-F786-23EC-B6A2-B8AEE8A59A90}"/>
              </a:ext>
            </a:extLst>
          </p:cNvPr>
          <p:cNvCxnSpPr>
            <a:cxnSpLocks/>
          </p:cNvCxnSpPr>
          <p:nvPr/>
        </p:nvCxnSpPr>
        <p:spPr>
          <a:xfrm>
            <a:off x="5975761" y="2826966"/>
            <a:ext cx="1561641" cy="613087"/>
          </a:xfrm>
          <a:prstGeom prst="curvedConnector3">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6421214A-D26F-63B9-FEB0-3C3908076D4A}"/>
              </a:ext>
            </a:extLst>
          </p:cNvPr>
          <p:cNvCxnSpPr>
            <a:cxnSpLocks/>
          </p:cNvCxnSpPr>
          <p:nvPr/>
        </p:nvCxnSpPr>
        <p:spPr>
          <a:xfrm flipH="1">
            <a:off x="2659442" y="2826963"/>
            <a:ext cx="3316319" cy="0"/>
          </a:xfrm>
          <a:prstGeom prst="line">
            <a:avLst/>
          </a:prstGeom>
        </p:spPr>
        <p:style>
          <a:lnRef idx="2">
            <a:schemeClr val="dk1"/>
          </a:lnRef>
          <a:fillRef idx="0">
            <a:schemeClr val="dk1"/>
          </a:fillRef>
          <a:effectRef idx="1">
            <a:schemeClr val="dk1"/>
          </a:effectRef>
          <a:fontRef idx="minor">
            <a:schemeClr val="tx1"/>
          </a:fontRef>
        </p:style>
      </p:cxnSp>
      <p:sp>
        <p:nvSpPr>
          <p:cNvPr id="19" name="TextBox 18">
            <a:extLst>
              <a:ext uri="{FF2B5EF4-FFF2-40B4-BE49-F238E27FC236}">
                <a16:creationId xmlns:a16="http://schemas.microsoft.com/office/drawing/2014/main" id="{1E10B310-CAAA-E699-465E-5A22D7104A8A}"/>
              </a:ext>
            </a:extLst>
          </p:cNvPr>
          <p:cNvSpPr txBox="1"/>
          <p:nvPr/>
        </p:nvSpPr>
        <p:spPr>
          <a:xfrm>
            <a:off x="928361" y="2533646"/>
            <a:ext cx="2715280"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Power Rails,</a:t>
            </a:r>
          </a:p>
          <a:p>
            <a:r>
              <a:rPr lang="en-US" sz="2400" dirty="0">
                <a:latin typeface="Times New Roman" panose="02020603050405020304" pitchFamily="18" charset="0"/>
                <a:cs typeface="Times New Roman" panose="02020603050405020304" pitchFamily="18" charset="0"/>
              </a:rPr>
              <a:t>Connected Globally</a:t>
            </a:r>
          </a:p>
        </p:txBody>
      </p:sp>
      <p:cxnSp>
        <p:nvCxnSpPr>
          <p:cNvPr id="22" name="Straight Arrow Connector 21">
            <a:extLst>
              <a:ext uri="{FF2B5EF4-FFF2-40B4-BE49-F238E27FC236}">
                <a16:creationId xmlns:a16="http://schemas.microsoft.com/office/drawing/2014/main" id="{BC57F1AA-8E7F-F297-4F05-29B8E51884C9}"/>
              </a:ext>
            </a:extLst>
          </p:cNvPr>
          <p:cNvCxnSpPr>
            <a:cxnSpLocks/>
            <a:stCxn id="23" idx="3"/>
          </p:cNvCxnSpPr>
          <p:nvPr/>
        </p:nvCxnSpPr>
        <p:spPr>
          <a:xfrm>
            <a:off x="3196911" y="4091784"/>
            <a:ext cx="2899092" cy="919970"/>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59E21389-1185-02E4-BD36-1E58CE5146B4}"/>
              </a:ext>
            </a:extLst>
          </p:cNvPr>
          <p:cNvSpPr txBox="1"/>
          <p:nvPr/>
        </p:nvSpPr>
        <p:spPr>
          <a:xfrm>
            <a:off x="928943" y="3676285"/>
            <a:ext cx="2267968"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Example of Pin Connections</a:t>
            </a:r>
          </a:p>
        </p:txBody>
      </p:sp>
      <p:sp>
        <p:nvSpPr>
          <p:cNvPr id="24" name="TextBox 23">
            <a:extLst>
              <a:ext uri="{FF2B5EF4-FFF2-40B4-BE49-F238E27FC236}">
                <a16:creationId xmlns:a16="http://schemas.microsoft.com/office/drawing/2014/main" id="{805CFE6D-0DE3-C085-BDC3-5146A61D58A2}"/>
              </a:ext>
            </a:extLst>
          </p:cNvPr>
          <p:cNvSpPr txBox="1"/>
          <p:nvPr/>
        </p:nvSpPr>
        <p:spPr>
          <a:xfrm>
            <a:off x="677076" y="5130412"/>
            <a:ext cx="4257893" cy="1569660"/>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2 Steps:</a:t>
            </a:r>
          </a:p>
          <a:p>
            <a:r>
              <a:rPr lang="en-US" sz="2400" dirty="0">
                <a:solidFill>
                  <a:srgbClr val="FF0000"/>
                </a:solidFill>
                <a:latin typeface="Times New Roman" panose="02020603050405020304" pitchFamily="18" charset="0"/>
                <a:cs typeface="Times New Roman" panose="02020603050405020304" pitchFamily="18" charset="0"/>
              </a:rPr>
              <a:t>- Genus: HDL </a:t>
            </a:r>
            <a:r>
              <a:rPr lang="en-US" sz="2400" dirty="0">
                <a:solidFill>
                  <a:srgbClr val="FF0000"/>
                </a:solidFill>
                <a:latin typeface="-apple-system"/>
              </a:rPr>
              <a:t>→ </a:t>
            </a:r>
            <a:r>
              <a:rPr lang="en-US" sz="2400" dirty="0">
                <a:solidFill>
                  <a:srgbClr val="FF0000"/>
                </a:solidFill>
                <a:latin typeface="Times New Roman" panose="02020603050405020304" pitchFamily="18" charset="0"/>
                <a:cs typeface="Times New Roman" panose="02020603050405020304" pitchFamily="18" charset="0"/>
              </a:rPr>
              <a:t>Netlist</a:t>
            </a:r>
          </a:p>
          <a:p>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Innovus</a:t>
            </a:r>
            <a:r>
              <a:rPr lang="en-US" sz="2400" dirty="0">
                <a:solidFill>
                  <a:srgbClr val="FF0000"/>
                </a:solidFill>
                <a:latin typeface="Times New Roman" panose="02020603050405020304" pitchFamily="18" charset="0"/>
                <a:cs typeface="Times New Roman" panose="02020603050405020304" pitchFamily="18" charset="0"/>
              </a:rPr>
              <a:t>: Netlist </a:t>
            </a:r>
            <a:r>
              <a:rPr lang="en-US" sz="2400" dirty="0">
                <a:solidFill>
                  <a:srgbClr val="FF0000"/>
                </a:solidFill>
                <a:latin typeface="-apple-system"/>
              </a:rPr>
              <a:t>→ </a:t>
            </a:r>
            <a:r>
              <a:rPr lang="en-US" sz="2400" dirty="0">
                <a:solidFill>
                  <a:srgbClr val="FF0000"/>
                </a:solidFill>
                <a:latin typeface="Times New Roman" panose="02020603050405020304" pitchFamily="18" charset="0"/>
                <a:cs typeface="Times New Roman" panose="02020603050405020304" pitchFamily="18" charset="0"/>
              </a:rPr>
              <a:t>transistors</a:t>
            </a:r>
          </a:p>
          <a:p>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26687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1C0EA-5A07-022F-6DA7-5F747934598E}"/>
              </a:ext>
            </a:extLst>
          </p:cNvPr>
          <p:cNvSpPr>
            <a:spLocks noGrp="1"/>
          </p:cNvSpPr>
          <p:nvPr>
            <p:ph type="title"/>
          </p:nvPr>
        </p:nvSpPr>
        <p:spPr>
          <a:xfrm>
            <a:off x="760752" y="18257"/>
            <a:ext cx="10515600" cy="1325563"/>
          </a:xfrm>
        </p:spPr>
        <p:txBody>
          <a:bodyPr/>
          <a:lstStyle/>
          <a:p>
            <a:pPr algn="ctr"/>
            <a:r>
              <a:rPr lang="en-US" dirty="0">
                <a:solidFill>
                  <a:srgbClr val="FF0000"/>
                </a:solidFill>
              </a:rPr>
              <a:t>Timing Constraints</a:t>
            </a:r>
          </a:p>
        </p:txBody>
      </p:sp>
      <p:sp>
        <p:nvSpPr>
          <p:cNvPr id="3" name="Content Placeholder 2">
            <a:extLst>
              <a:ext uri="{FF2B5EF4-FFF2-40B4-BE49-F238E27FC236}">
                <a16:creationId xmlns:a16="http://schemas.microsoft.com/office/drawing/2014/main" id="{DCB0104C-5F1C-8EE8-E1FE-FAC271B48A38}"/>
              </a:ext>
            </a:extLst>
          </p:cNvPr>
          <p:cNvSpPr>
            <a:spLocks noGrp="1"/>
          </p:cNvSpPr>
          <p:nvPr>
            <p:ph idx="1"/>
          </p:nvPr>
        </p:nvSpPr>
        <p:spPr>
          <a:xfrm>
            <a:off x="6233277" y="1825627"/>
            <a:ext cx="5598083" cy="4610076"/>
          </a:xfrm>
        </p:spPr>
        <p:txBody>
          <a:bodyPr/>
          <a:lstStyle/>
          <a:p>
            <a:pPr marL="0" indent="0">
              <a:buNone/>
            </a:pPr>
            <a:r>
              <a:rPr lang="en-US" dirty="0">
                <a:latin typeface="Times New Roman" panose="02020603050405020304" pitchFamily="18" charset="0"/>
                <a:cs typeface="Times New Roman" panose="02020603050405020304" pitchFamily="18" charset="0"/>
              </a:rPr>
              <a:t>Since this block is interacting with an FPGA, we expect certain rise and fall times on the inputs and outputs</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solidFill>
                  <a:srgbClr val="FF0000"/>
                </a:solidFill>
                <a:latin typeface="Times New Roman" panose="02020603050405020304" pitchFamily="18" charset="0"/>
                <a:cs typeface="Times New Roman" panose="02020603050405020304" pitchFamily="18" charset="0"/>
              </a:rPr>
              <a:t>We can explicitly state our assumptions and expectations to verify if our design is timing-robust</a:t>
            </a:r>
          </a:p>
        </p:txBody>
      </p:sp>
      <p:pic>
        <p:nvPicPr>
          <p:cNvPr id="5" name="Picture 4">
            <a:extLst>
              <a:ext uri="{FF2B5EF4-FFF2-40B4-BE49-F238E27FC236}">
                <a16:creationId xmlns:a16="http://schemas.microsoft.com/office/drawing/2014/main" id="{A53F65BF-F00A-E588-CE81-476069594261}"/>
              </a:ext>
            </a:extLst>
          </p:cNvPr>
          <p:cNvPicPr>
            <a:picLocks noChangeAspect="1"/>
          </p:cNvPicPr>
          <p:nvPr/>
        </p:nvPicPr>
        <p:blipFill>
          <a:blip r:embed="rId3"/>
          <a:stretch>
            <a:fillRect/>
          </a:stretch>
        </p:blipFill>
        <p:spPr>
          <a:xfrm>
            <a:off x="760757" y="969639"/>
            <a:ext cx="4967183" cy="5354380"/>
          </a:xfrm>
          <a:prstGeom prst="rect">
            <a:avLst/>
          </a:prstGeom>
        </p:spPr>
      </p:pic>
      <p:sp>
        <p:nvSpPr>
          <p:cNvPr id="4" name="TextBox 3">
            <a:extLst>
              <a:ext uri="{FF2B5EF4-FFF2-40B4-BE49-F238E27FC236}">
                <a16:creationId xmlns:a16="http://schemas.microsoft.com/office/drawing/2014/main" id="{1871FD35-95DC-4EB0-6905-59396479805D}"/>
              </a:ext>
            </a:extLst>
          </p:cNvPr>
          <p:cNvSpPr txBox="1"/>
          <p:nvPr/>
        </p:nvSpPr>
        <p:spPr>
          <a:xfrm>
            <a:off x="495593" y="6324023"/>
            <a:ext cx="5800507"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System Design Constraints (SDC) Document</a:t>
            </a:r>
          </a:p>
        </p:txBody>
      </p:sp>
    </p:spTree>
    <p:extLst>
      <p:ext uri="{BB962C8B-B14F-4D97-AF65-F5344CB8AC3E}">
        <p14:creationId xmlns:p14="http://schemas.microsoft.com/office/powerpoint/2010/main" val="32942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1"/>
          <p:cNvSpPr txBox="1">
            <a:spLocks noGrp="1"/>
          </p:cNvSpPr>
          <p:nvPr>
            <p:ph type="title" idx="4294967295"/>
          </p:nvPr>
        </p:nvSpPr>
        <p:spPr>
          <a:xfrm>
            <a:off x="0" y="3"/>
            <a:ext cx="12192000" cy="1193607"/>
          </a:xfrm>
          <a:prstGeom prst="rect">
            <a:avLst/>
          </a:prstGeom>
        </p:spPr>
        <p:txBody>
          <a:bodyPr spcFirstLastPara="1" wrap="square" lIns="121900" tIns="121900" rIns="121900" bIns="121900" anchor="t" anchorCtr="0">
            <a:noAutofit/>
          </a:bodyPr>
          <a:lstStyle/>
          <a:p>
            <a:pPr algn="ctr"/>
            <a:r>
              <a:rPr lang="en-US" sz="3600" dirty="0">
                <a:solidFill>
                  <a:srgbClr val="FF0000"/>
                </a:solidFill>
                <a:latin typeface="Times New Roman" panose="02020603050405020304" pitchFamily="18" charset="0"/>
                <a:cs typeface="Times New Roman" panose="02020603050405020304" pitchFamily="18" charset="0"/>
              </a:rPr>
              <a:t>Post-Implementation Timing Verification</a:t>
            </a:r>
            <a:endParaRPr sz="3600" dirty="0">
              <a:latin typeface="Times New Roman" panose="02020603050405020304" pitchFamily="18" charset="0"/>
              <a:cs typeface="Times New Roman" panose="02020603050405020304" pitchFamily="18" charset="0"/>
            </a:endParaRPr>
          </a:p>
        </p:txBody>
      </p:sp>
      <p:sp>
        <p:nvSpPr>
          <p:cNvPr id="110" name="Google Shape;110;p21"/>
          <p:cNvSpPr txBox="1"/>
          <p:nvPr/>
        </p:nvSpPr>
        <p:spPr>
          <a:xfrm>
            <a:off x="4467299" y="5709933"/>
            <a:ext cx="7823600" cy="1153600"/>
          </a:xfrm>
          <a:prstGeom prst="rect">
            <a:avLst/>
          </a:prstGeom>
          <a:noFill/>
          <a:ln>
            <a:noFill/>
          </a:ln>
        </p:spPr>
        <p:txBody>
          <a:bodyPr spcFirstLastPara="1" wrap="square" lIns="121900" tIns="121900" rIns="121900" bIns="121900" anchor="t" anchorCtr="0">
            <a:noAutofit/>
          </a:bodyPr>
          <a:lstStyle/>
          <a:p>
            <a:pPr defTabSz="1219080">
              <a:buClr>
                <a:srgbClr val="000000"/>
              </a:buClr>
            </a:pPr>
            <a:r>
              <a:rPr lang="en-US" sz="2800" kern="0" dirty="0">
                <a:solidFill>
                  <a:srgbClr val="FF0000"/>
                </a:solidFill>
                <a:latin typeface="Times New Roman" panose="02020603050405020304" pitchFamily="18" charset="0"/>
                <a:cs typeface="Times New Roman" panose="02020603050405020304" pitchFamily="18" charset="0"/>
                <a:sym typeface="Arial"/>
              </a:rPr>
              <a:t>Given the previous constraints, we can verify if our design satisfies them in simulation.</a:t>
            </a:r>
            <a:endParaRPr sz="2800"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111" name="Google Shape;111;p21"/>
          <p:cNvSpPr txBox="1"/>
          <p:nvPr/>
        </p:nvSpPr>
        <p:spPr>
          <a:xfrm>
            <a:off x="8527400" y="1488800"/>
            <a:ext cx="2928800" cy="826400"/>
          </a:xfrm>
          <a:prstGeom prst="rect">
            <a:avLst/>
          </a:prstGeom>
          <a:noFill/>
          <a:ln>
            <a:noFill/>
          </a:ln>
        </p:spPr>
        <p:txBody>
          <a:bodyPr spcFirstLastPara="1" wrap="square" lIns="121900" tIns="121900" rIns="121900" bIns="121900" anchor="t" anchorCtr="0">
            <a:noAutofit/>
          </a:bodyPr>
          <a:lstStyle/>
          <a:p>
            <a:pPr defTabSz="1219080">
              <a:buClr>
                <a:srgbClr val="000000"/>
              </a:buClr>
            </a:pPr>
            <a:r>
              <a:rPr lang="en" sz="1600" kern="0">
                <a:solidFill>
                  <a:srgbClr val="595959"/>
                </a:solidFill>
                <a:latin typeface="Arial"/>
                <a:cs typeface="Arial"/>
                <a:sym typeface="Arial"/>
              </a:rPr>
              <a:t>*WNS: Worst Negative Slack</a:t>
            </a:r>
            <a:endParaRPr sz="1600" kern="0">
              <a:solidFill>
                <a:srgbClr val="595959"/>
              </a:solidFill>
              <a:latin typeface="Arial"/>
              <a:cs typeface="Arial"/>
              <a:sym typeface="Arial"/>
            </a:endParaRPr>
          </a:p>
          <a:p>
            <a:pPr defTabSz="1219080">
              <a:buClr>
                <a:srgbClr val="000000"/>
              </a:buClr>
            </a:pPr>
            <a:r>
              <a:rPr lang="en" sz="1600" kern="0">
                <a:solidFill>
                  <a:srgbClr val="595959"/>
                </a:solidFill>
                <a:latin typeface="Arial"/>
                <a:cs typeface="Arial"/>
                <a:sym typeface="Arial"/>
              </a:rPr>
              <a:t>*TNS:  Total Negative Slack</a:t>
            </a:r>
            <a:endParaRPr sz="1600" kern="0">
              <a:solidFill>
                <a:srgbClr val="595959"/>
              </a:solidFill>
              <a:latin typeface="Arial"/>
              <a:cs typeface="Arial"/>
              <a:sym typeface="Arial"/>
            </a:endParaRPr>
          </a:p>
        </p:txBody>
      </p:sp>
      <p:pic>
        <p:nvPicPr>
          <p:cNvPr id="112" name="Google Shape;112;p21"/>
          <p:cNvPicPr preferRelativeResize="0"/>
          <p:nvPr/>
        </p:nvPicPr>
        <p:blipFill>
          <a:blip r:embed="rId3">
            <a:alphaModFix/>
          </a:blip>
          <a:stretch>
            <a:fillRect/>
          </a:stretch>
        </p:blipFill>
        <p:spPr>
          <a:xfrm>
            <a:off x="203203" y="901201"/>
            <a:ext cx="8410308" cy="4061688"/>
          </a:xfrm>
          <a:prstGeom prst="rect">
            <a:avLst/>
          </a:prstGeom>
          <a:noFill/>
          <a:ln>
            <a:noFill/>
          </a:ln>
        </p:spPr>
      </p:pic>
      <p:sp>
        <p:nvSpPr>
          <p:cNvPr id="2" name="TextBox 1">
            <a:extLst>
              <a:ext uri="{FF2B5EF4-FFF2-40B4-BE49-F238E27FC236}">
                <a16:creationId xmlns:a16="http://schemas.microsoft.com/office/drawing/2014/main" id="{8088653A-D4C1-8C77-0A31-F64A955C8AAC}"/>
              </a:ext>
            </a:extLst>
          </p:cNvPr>
          <p:cNvSpPr txBox="1"/>
          <p:nvPr/>
        </p:nvSpPr>
        <p:spPr>
          <a:xfrm>
            <a:off x="3398931" y="1692733"/>
            <a:ext cx="3343492" cy="1200329"/>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Time remaining before next clock cycle. Positive is good </a:t>
            </a:r>
          </a:p>
        </p:txBody>
      </p:sp>
      <p:cxnSp>
        <p:nvCxnSpPr>
          <p:cNvPr id="4" name="Straight Arrow Connector 3">
            <a:extLst>
              <a:ext uri="{FF2B5EF4-FFF2-40B4-BE49-F238E27FC236}">
                <a16:creationId xmlns:a16="http://schemas.microsoft.com/office/drawing/2014/main" id="{954C5D28-C18C-506E-0879-BEFB56B39D3C}"/>
              </a:ext>
            </a:extLst>
          </p:cNvPr>
          <p:cNvCxnSpPr/>
          <p:nvPr/>
        </p:nvCxnSpPr>
        <p:spPr>
          <a:xfrm>
            <a:off x="4809325" y="2666419"/>
            <a:ext cx="0" cy="886480"/>
          </a:xfrm>
          <a:prstGeom prst="straightConnector1">
            <a:avLst/>
          </a:prstGeom>
          <a:ln w="57150">
            <a:solidFill>
              <a:srgbClr val="FF0000"/>
            </a:solidFill>
            <a:tailEnd type="triangle"/>
          </a:ln>
        </p:spPr>
        <p:style>
          <a:lnRef idx="1">
            <a:schemeClr val="accent5"/>
          </a:lnRef>
          <a:fillRef idx="0">
            <a:schemeClr val="accent5"/>
          </a:fillRef>
          <a:effectRef idx="0">
            <a:schemeClr val="accent5"/>
          </a:effectRef>
          <a:fontRef idx="minor">
            <a:schemeClr val="tx1"/>
          </a:fontRef>
        </p:style>
      </p:cxnSp>
      <p:sp>
        <p:nvSpPr>
          <p:cNvPr id="5" name="Oval 4">
            <a:extLst>
              <a:ext uri="{FF2B5EF4-FFF2-40B4-BE49-F238E27FC236}">
                <a16:creationId xmlns:a16="http://schemas.microsoft.com/office/drawing/2014/main" id="{484A8B14-84CE-F6B6-E92B-B7E74849245E}"/>
              </a:ext>
            </a:extLst>
          </p:cNvPr>
          <p:cNvSpPr/>
          <p:nvPr/>
        </p:nvSpPr>
        <p:spPr>
          <a:xfrm>
            <a:off x="4195073" y="3552902"/>
            <a:ext cx="1200587" cy="32108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C78DB1-1BDE-8A71-E53C-316312038FA2}"/>
              </a:ext>
            </a:extLst>
          </p:cNvPr>
          <p:cNvSpPr txBox="1"/>
          <p:nvPr/>
        </p:nvSpPr>
        <p:spPr>
          <a:xfrm>
            <a:off x="3134092" y="355989"/>
            <a:ext cx="5898229" cy="677108"/>
          </a:xfrm>
          <a:prstGeom prst="rect">
            <a:avLst/>
          </a:prstGeom>
          <a:noFill/>
        </p:spPr>
        <p:txBody>
          <a:bodyPr wrap="square" rtlCol="0">
            <a:spAutoFit/>
          </a:bodyPr>
          <a:lstStyle/>
          <a:p>
            <a:pPr algn="ctr"/>
            <a:r>
              <a:rPr lang="en-US" sz="3800" dirty="0">
                <a:solidFill>
                  <a:srgbClr val="FF0000"/>
                </a:solidFill>
                <a:latin typeface="Times New Roman" panose="02020603050405020304" pitchFamily="18" charset="0"/>
                <a:cs typeface="Times New Roman" panose="02020603050405020304" pitchFamily="18" charset="0"/>
              </a:rPr>
              <a:t>Current Status</a:t>
            </a:r>
          </a:p>
        </p:txBody>
      </p:sp>
      <p:sp>
        <p:nvSpPr>
          <p:cNvPr id="3" name="TextBox 2">
            <a:extLst>
              <a:ext uri="{FF2B5EF4-FFF2-40B4-BE49-F238E27FC236}">
                <a16:creationId xmlns:a16="http://schemas.microsoft.com/office/drawing/2014/main" id="{3368A2A7-2D66-F926-FCAA-CF7C9BDDA956}"/>
              </a:ext>
            </a:extLst>
          </p:cNvPr>
          <p:cNvSpPr txBox="1"/>
          <p:nvPr/>
        </p:nvSpPr>
        <p:spPr>
          <a:xfrm>
            <a:off x="879499" y="1235487"/>
            <a:ext cx="10972800" cy="1953868"/>
          </a:xfrm>
          <a:prstGeom prst="rect">
            <a:avLst/>
          </a:prstGeom>
          <a:noFill/>
        </p:spPr>
        <p:txBody>
          <a:bodyPr wrap="square" rtlCol="0">
            <a:spAutoFit/>
          </a:bodyPr>
          <a:lstStyle/>
          <a:p>
            <a:pPr marL="342874" indent="-342874">
              <a:lnSpc>
                <a:spcPct val="150000"/>
              </a:lnSpc>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The chip is submitted to TSMC and due back on Nov. 21</a:t>
            </a:r>
          </a:p>
          <a:p>
            <a:pPr marL="342874" indent="-342874">
              <a:lnSpc>
                <a:spcPct val="150000"/>
              </a:lnSpc>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We are currently designing the multi-board FPGA-based test system for the chip</a:t>
            </a:r>
            <a:endParaRPr lang="en-US" sz="2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97030136-5D15-69B0-1C53-49D89DEF2600}"/>
              </a:ext>
            </a:extLst>
          </p:cNvPr>
          <p:cNvSpPr txBox="1"/>
          <p:nvPr/>
        </p:nvSpPr>
        <p:spPr>
          <a:xfrm>
            <a:off x="504899" y="4814049"/>
            <a:ext cx="11182204" cy="1687963"/>
          </a:xfrm>
          <a:prstGeom prst="rect">
            <a:avLst/>
          </a:prstGeom>
          <a:noFill/>
        </p:spPr>
        <p:txBody>
          <a:bodyPr wrap="square" rtlCol="0">
            <a:spAutoFit/>
          </a:bodyPr>
          <a:lstStyle/>
          <a:p>
            <a:pPr>
              <a:lnSpc>
                <a:spcPct val="150000"/>
              </a:lnSpc>
            </a:pPr>
            <a:r>
              <a:rPr lang="en-US" sz="2400" b="1" dirty="0">
                <a:latin typeface="Times New Roman" panose="02020603050405020304" pitchFamily="18" charset="0"/>
                <a:cs typeface="Times New Roman" panose="02020603050405020304" pitchFamily="18" charset="0"/>
              </a:rPr>
              <a:t>Acknowledgements – </a:t>
            </a:r>
            <a:r>
              <a:rPr lang="en-US" sz="2400" dirty="0">
                <a:latin typeface="Times New Roman" panose="02020603050405020304" pitchFamily="18" charset="0"/>
                <a:cs typeface="Times New Roman" panose="02020603050405020304" pitchFamily="18" charset="0"/>
              </a:rPr>
              <a:t>We express our deepest gratitude to the University of Chicago and Fermilab Joint Task Force Initiative (JTFI), the Jeff Metcalf Internship Program, and the University’s Quad Research Grants for their Essential Support</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49924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C5975-682C-CE96-AE0F-5C40335F818D}"/>
              </a:ext>
            </a:extLst>
          </p:cNvPr>
          <p:cNvSpPr>
            <a:spLocks noGrp="1"/>
          </p:cNvSpPr>
          <p:nvPr>
            <p:ph type="ctrTitle"/>
          </p:nvPr>
        </p:nvSpPr>
        <p:spPr>
          <a:xfrm>
            <a:off x="968377" y="865375"/>
            <a:ext cx="10255251" cy="2387600"/>
          </a:xfrm>
        </p:spPr>
        <p:txBody>
          <a:bodyPr>
            <a:noAutofit/>
          </a:bodyPr>
          <a:lstStyle/>
          <a:p>
            <a:r>
              <a:rPr lang="en-US" sz="3600" dirty="0">
                <a:latin typeface="Times New Roman" panose="02020603050405020304" pitchFamily="18" charset="0"/>
                <a:cs typeface="Times New Roman" panose="02020603050405020304" pitchFamily="18" charset="0"/>
              </a:rPr>
              <a:t>The Role of Young University Undergraduates Guided by National Lab Experts, in the Design of PSEC5,</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a 40 GS/sec 4GHz 8-Channel Mixed-Signal ASIC</a:t>
            </a:r>
          </a:p>
        </p:txBody>
      </p:sp>
      <p:sp>
        <p:nvSpPr>
          <p:cNvPr id="3" name="Subtitle 2">
            <a:extLst>
              <a:ext uri="{FF2B5EF4-FFF2-40B4-BE49-F238E27FC236}">
                <a16:creationId xmlns:a16="http://schemas.microsoft.com/office/drawing/2014/main" id="{1F44966F-1507-EA34-709E-65C7B77FC18A}"/>
              </a:ext>
            </a:extLst>
          </p:cNvPr>
          <p:cNvSpPr>
            <a:spLocks noGrp="1"/>
          </p:cNvSpPr>
          <p:nvPr>
            <p:ph type="subTitle" idx="1"/>
          </p:nvPr>
        </p:nvSpPr>
        <p:spPr>
          <a:xfrm>
            <a:off x="1524000" y="3836989"/>
            <a:ext cx="9144000" cy="1655763"/>
          </a:xfrm>
        </p:spPr>
        <p:txBody>
          <a:bodyPr/>
          <a:lstStyle/>
          <a:p>
            <a:r>
              <a:rPr lang="en-US" sz="1800" dirty="0">
                <a:latin typeface="Times New Roman" panose="02020603050405020304" pitchFamily="18" charset="0"/>
                <a:cs typeface="Times New Roman" panose="02020603050405020304" pitchFamily="18" charset="0"/>
              </a:rPr>
              <a:t>Troy England</a:t>
            </a:r>
            <a:r>
              <a:rPr lang="en-US" sz="1800" baseline="30000" dirty="0">
                <a:latin typeface="Times New Roman" panose="02020603050405020304" pitchFamily="18" charset="0"/>
                <a:cs typeface="Times New Roman" panose="02020603050405020304" pitchFamily="18" charset="0"/>
              </a:rPr>
              <a:t>1</a:t>
            </a:r>
            <a:r>
              <a:rPr lang="en-US" sz="1800" dirty="0">
                <a:latin typeface="Times New Roman" panose="02020603050405020304" pitchFamily="18" charset="0"/>
                <a:cs typeface="Times New Roman" panose="02020603050405020304" pitchFamily="18" charset="0"/>
              </a:rPr>
              <a:t>, Farah Fahim</a:t>
            </a:r>
            <a:r>
              <a:rPr lang="en-US" sz="1800" baseline="30000" dirty="0">
                <a:latin typeface="Times New Roman" panose="02020603050405020304" pitchFamily="18" charset="0"/>
                <a:cs typeface="Times New Roman" panose="02020603050405020304" pitchFamily="18" charset="0"/>
              </a:rPr>
              <a:t>1</a:t>
            </a:r>
            <a:r>
              <a:rPr lang="en-US" sz="1800" dirty="0">
                <a:latin typeface="Times New Roman" panose="02020603050405020304" pitchFamily="18" charset="0"/>
                <a:cs typeface="Times New Roman" panose="02020603050405020304" pitchFamily="18" charset="0"/>
              </a:rPr>
              <a:t>, Nathaniel J. Pastika</a:t>
            </a:r>
            <a:r>
              <a:rPr lang="en-US" sz="1800" baseline="30000" dirty="0">
                <a:latin typeface="Times New Roman" panose="02020603050405020304" pitchFamily="18" charset="0"/>
                <a:cs typeface="Times New Roman" panose="02020603050405020304" pitchFamily="18" charset="0"/>
              </a:rPr>
              <a:t>1</a:t>
            </a:r>
            <a:r>
              <a:rPr lang="en-US" sz="1800" dirty="0">
                <a:latin typeface="Times New Roman" panose="02020603050405020304" pitchFamily="18" charset="0"/>
                <a:cs typeface="Times New Roman" panose="02020603050405020304" pitchFamily="18" charset="0"/>
              </a:rPr>
              <a:t>, Paul M. Rubinov</a:t>
            </a:r>
            <a:r>
              <a:rPr lang="en-US" sz="1800" baseline="30000" dirty="0">
                <a:latin typeface="Times New Roman" panose="02020603050405020304" pitchFamily="18" charset="0"/>
                <a:cs typeface="Times New Roman" panose="02020603050405020304" pitchFamily="18" charset="0"/>
              </a:rPr>
              <a:t>1</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Xiaoran</a:t>
            </a:r>
            <a:r>
              <a:rPr lang="en-US" sz="1800" dirty="0">
                <a:latin typeface="Times New Roman" panose="02020603050405020304" pitchFamily="18" charset="0"/>
                <a:cs typeface="Times New Roman" panose="02020603050405020304" pitchFamily="18" charset="0"/>
              </a:rPr>
              <a:t> Wang</a:t>
            </a:r>
            <a:r>
              <a:rPr lang="en-US" sz="1800" baseline="30000" dirty="0">
                <a:latin typeface="Times New Roman" panose="02020603050405020304" pitchFamily="18" charset="0"/>
                <a:cs typeface="Times New Roman" panose="02020603050405020304" pitchFamily="18" charset="0"/>
              </a:rPr>
              <a:t>1</a:t>
            </a:r>
            <a:r>
              <a:rPr lang="en-US" sz="1800" dirty="0">
                <a:latin typeface="Times New Roman" panose="02020603050405020304" pitchFamily="18" charset="0"/>
                <a:cs typeface="Times New Roman" panose="02020603050405020304" pitchFamily="18" charset="0"/>
              </a:rPr>
              <a:t>, </a:t>
            </a:r>
            <a:r>
              <a:rPr lang="en-US" sz="1800" u="sng" dirty="0">
                <a:latin typeface="Times New Roman" panose="02020603050405020304" pitchFamily="18" charset="0"/>
                <a:cs typeface="Times New Roman" panose="02020603050405020304" pitchFamily="18" charset="0"/>
              </a:rPr>
              <a:t>H. Daniel Rico-Aniles</a:t>
            </a:r>
            <a:r>
              <a:rPr lang="en-US" sz="1800" baseline="30000" dirty="0">
                <a:latin typeface="Times New Roman" panose="02020603050405020304" pitchFamily="18" charset="0"/>
                <a:cs typeface="Times New Roman" panose="02020603050405020304" pitchFamily="18" charset="0"/>
              </a:rPr>
              <a:t>2</a:t>
            </a:r>
            <a:r>
              <a:rPr lang="en-US" sz="1800" dirty="0">
                <a:latin typeface="Times New Roman" panose="02020603050405020304" pitchFamily="18" charset="0"/>
                <a:cs typeface="Times New Roman" panose="02020603050405020304" pitchFamily="18" charset="0"/>
              </a:rPr>
              <a:t>, Evan Angelico</a:t>
            </a:r>
            <a:r>
              <a:rPr lang="en-US" sz="1800" baseline="30000" dirty="0">
                <a:latin typeface="Times New Roman" panose="02020603050405020304" pitchFamily="18" charset="0"/>
                <a:cs typeface="Times New Roman" panose="02020603050405020304" pitchFamily="18" charset="0"/>
              </a:rPr>
              <a:t>3</a:t>
            </a:r>
            <a:r>
              <a:rPr lang="en-US" sz="1800" dirty="0">
                <a:latin typeface="Times New Roman" panose="02020603050405020304" pitchFamily="18" charset="0"/>
                <a:cs typeface="Times New Roman" panose="02020603050405020304" pitchFamily="18" charset="0"/>
              </a:rPr>
              <a:t>, Andrew Arzac</a:t>
            </a:r>
            <a:r>
              <a:rPr lang="en-US" sz="1800" baseline="30000" dirty="0">
                <a:latin typeface="Times New Roman" panose="02020603050405020304" pitchFamily="18" charset="0"/>
                <a:cs typeface="Times New Roman" panose="02020603050405020304" pitchFamily="18" charset="0"/>
              </a:rPr>
              <a:t>4</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Ahan</a:t>
            </a:r>
            <a:r>
              <a:rPr lang="en-US" sz="1800" dirty="0">
                <a:latin typeface="Times New Roman" panose="02020603050405020304" pitchFamily="18" charset="0"/>
                <a:cs typeface="Times New Roman" panose="02020603050405020304" pitchFamily="18" charset="0"/>
              </a:rPr>
              <a:t> Datta</a:t>
            </a:r>
            <a:r>
              <a:rPr lang="en-US" sz="1800" baseline="30000" dirty="0">
                <a:latin typeface="Times New Roman" panose="02020603050405020304" pitchFamily="18" charset="0"/>
                <a:cs typeface="Times New Roman" panose="02020603050405020304" pitchFamily="18" charset="0"/>
              </a:rPr>
              <a:t>4</a:t>
            </a:r>
            <a:r>
              <a:rPr lang="en-US" sz="1800" dirty="0">
                <a:latin typeface="Times New Roman" panose="02020603050405020304" pitchFamily="18" charset="0"/>
                <a:cs typeface="Times New Roman" panose="02020603050405020304" pitchFamily="18" charset="0"/>
              </a:rPr>
              <a:t>, Henry J. Frisch</a:t>
            </a:r>
            <a:r>
              <a:rPr lang="en-US" sz="1800" baseline="30000" dirty="0">
                <a:latin typeface="Times New Roman" panose="02020603050405020304" pitchFamily="18" charset="0"/>
                <a:cs typeface="Times New Roman" panose="02020603050405020304" pitchFamily="18" charset="0"/>
              </a:rPr>
              <a:t>4</a:t>
            </a:r>
            <a:r>
              <a:rPr lang="en-US" sz="1800" dirty="0">
                <a:latin typeface="Times New Roman" panose="02020603050405020304" pitchFamily="18" charset="0"/>
                <a:cs typeface="Times New Roman" panose="02020603050405020304" pitchFamily="18" charset="0"/>
              </a:rPr>
              <a:t>, Mary Heintz</a:t>
            </a:r>
            <a:r>
              <a:rPr lang="en-US" sz="1800" baseline="30000" dirty="0">
                <a:latin typeface="Times New Roman" panose="02020603050405020304" pitchFamily="18" charset="0"/>
                <a:cs typeface="Times New Roman" panose="02020603050405020304" pitchFamily="18" charset="0"/>
              </a:rPr>
              <a:t>4</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Jinseo</a:t>
            </a:r>
            <a:r>
              <a:rPr lang="en-US" sz="1800" dirty="0">
                <a:latin typeface="Times New Roman" panose="02020603050405020304" pitchFamily="18" charset="0"/>
                <a:cs typeface="Times New Roman" panose="02020603050405020304" pitchFamily="18" charset="0"/>
              </a:rPr>
              <a:t> Park</a:t>
            </a:r>
            <a:r>
              <a:rPr lang="en-US" sz="1800" baseline="30000" dirty="0">
                <a:latin typeface="Times New Roman" panose="02020603050405020304" pitchFamily="18" charset="0"/>
                <a:cs typeface="Times New Roman" panose="02020603050405020304" pitchFamily="18" charset="0"/>
              </a:rPr>
              <a:t>4</a:t>
            </a:r>
            <a:r>
              <a:rPr lang="en-US" sz="1800" dirty="0">
                <a:latin typeface="Times New Roman" panose="02020603050405020304" pitchFamily="18" charset="0"/>
                <a:cs typeface="Times New Roman" panose="02020603050405020304" pitchFamily="18" charset="0"/>
              </a:rPr>
              <a:t>, Y.M. Richmond Yeung</a:t>
            </a:r>
            <a:r>
              <a:rPr lang="en-US" sz="1800" baseline="30000" dirty="0">
                <a:latin typeface="Times New Roman" panose="02020603050405020304" pitchFamily="18" charset="0"/>
                <a:cs typeface="Times New Roman" panose="02020603050405020304" pitchFamily="18" charset="0"/>
              </a:rPr>
              <a:t>4</a:t>
            </a:r>
            <a:endParaRPr lang="en-US" dirty="0">
              <a:latin typeface="Times New Roman" panose="02020603050405020304" pitchFamily="18" charset="0"/>
              <a:cs typeface="Times New Roman" panose="02020603050405020304" pitchFamily="18" charset="0"/>
            </a:endParaRPr>
          </a:p>
        </p:txBody>
      </p:sp>
      <p:sp>
        <p:nvSpPr>
          <p:cNvPr id="4" name="Subtitle 2">
            <a:extLst>
              <a:ext uri="{FF2B5EF4-FFF2-40B4-BE49-F238E27FC236}">
                <a16:creationId xmlns:a16="http://schemas.microsoft.com/office/drawing/2014/main" id="{6332ED04-24C0-A185-1E1A-9783467B2535}"/>
              </a:ext>
            </a:extLst>
          </p:cNvPr>
          <p:cNvSpPr txBox="1">
            <a:spLocks/>
          </p:cNvSpPr>
          <p:nvPr/>
        </p:nvSpPr>
        <p:spPr>
          <a:xfrm>
            <a:off x="1474695" y="5005013"/>
            <a:ext cx="9144000" cy="16557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latin typeface="Times New Roman" panose="02020603050405020304" pitchFamily="18" charset="0"/>
              <a:cs typeface="Times New Roman" panose="02020603050405020304" pitchFamily="18" charset="0"/>
            </a:endParaRPr>
          </a:p>
        </p:txBody>
      </p:sp>
      <p:sp>
        <p:nvSpPr>
          <p:cNvPr id="5" name="Subtitle 2">
            <a:extLst>
              <a:ext uri="{FF2B5EF4-FFF2-40B4-BE49-F238E27FC236}">
                <a16:creationId xmlns:a16="http://schemas.microsoft.com/office/drawing/2014/main" id="{58FEC594-CB67-B049-AA3F-BB9E0F4E7E15}"/>
              </a:ext>
            </a:extLst>
          </p:cNvPr>
          <p:cNvSpPr txBox="1">
            <a:spLocks/>
          </p:cNvSpPr>
          <p:nvPr/>
        </p:nvSpPr>
        <p:spPr>
          <a:xfrm>
            <a:off x="1643156" y="5005017"/>
            <a:ext cx="9144000" cy="33893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aseline="30000" dirty="0">
                <a:latin typeface="Times New Roman" panose="02020603050405020304" pitchFamily="18" charset="0"/>
                <a:cs typeface="Times New Roman" panose="02020603050405020304" pitchFamily="18" charset="0"/>
              </a:rPr>
              <a:t>1</a:t>
            </a:r>
            <a:r>
              <a:rPr lang="en-US" sz="1800" dirty="0">
                <a:latin typeface="Times New Roman" panose="02020603050405020304" pitchFamily="18" charset="0"/>
                <a:cs typeface="Times New Roman" panose="02020603050405020304" pitchFamily="18" charset="0"/>
              </a:rPr>
              <a:t> Fermilab National Lab, </a:t>
            </a:r>
            <a:r>
              <a:rPr lang="en-US" sz="1800" baseline="30000" dirty="0">
                <a:latin typeface="Times New Roman" panose="02020603050405020304" pitchFamily="18" charset="0"/>
                <a:cs typeface="Times New Roman" panose="02020603050405020304" pitchFamily="18" charset="0"/>
              </a:rPr>
              <a:t>2</a:t>
            </a:r>
            <a:r>
              <a:rPr lang="en-US" sz="1800" dirty="0">
                <a:latin typeface="Times New Roman" panose="02020603050405020304" pitchFamily="18" charset="0"/>
                <a:cs typeface="Times New Roman" panose="02020603050405020304" pitchFamily="18" charset="0"/>
              </a:rPr>
              <a:t> North Central College, </a:t>
            </a:r>
            <a:r>
              <a:rPr lang="en-US" sz="1800" baseline="30000" dirty="0">
                <a:latin typeface="Times New Roman" panose="02020603050405020304" pitchFamily="18" charset="0"/>
                <a:cs typeface="Times New Roman" panose="02020603050405020304" pitchFamily="18" charset="0"/>
              </a:rPr>
              <a:t>3</a:t>
            </a:r>
            <a:r>
              <a:rPr lang="en-US" sz="1800" dirty="0">
                <a:latin typeface="Times New Roman" panose="02020603050405020304" pitchFamily="18" charset="0"/>
                <a:cs typeface="Times New Roman" panose="02020603050405020304" pitchFamily="18" charset="0"/>
              </a:rPr>
              <a:t> Stanford University,</a:t>
            </a:r>
            <a:r>
              <a:rPr lang="en-US" sz="1800" baseline="30000" dirty="0">
                <a:latin typeface="Times New Roman" panose="02020603050405020304" pitchFamily="18" charset="0"/>
                <a:cs typeface="Times New Roman" panose="02020603050405020304" pitchFamily="18" charset="0"/>
              </a:rPr>
              <a:t> 4</a:t>
            </a:r>
            <a:r>
              <a:rPr lang="en-US" sz="1800" dirty="0">
                <a:latin typeface="Times New Roman" panose="02020603050405020304" pitchFamily="18" charset="0"/>
                <a:cs typeface="Times New Roman" panose="02020603050405020304" pitchFamily="18" charset="0"/>
              </a:rPr>
              <a:t> University of Chicago</a:t>
            </a:r>
            <a:endParaRPr lang="en-US" dirty="0">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4F8ABC4E-8BA6-17A5-340E-CFD74ADCB2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3" y="6060572"/>
            <a:ext cx="749300" cy="60020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a:extLst>
              <a:ext uri="{FF2B5EF4-FFF2-40B4-BE49-F238E27FC236}">
                <a16:creationId xmlns:a16="http://schemas.microsoft.com/office/drawing/2014/main" id="{7DFE0C61-41B0-BC75-D9DF-57C4FE9A169B}"/>
              </a:ext>
            </a:extLst>
          </p:cNvPr>
          <p:cNvSpPr>
            <a:spLocks noGrp="1"/>
          </p:cNvSpPr>
          <p:nvPr>
            <p:ph type="sldNum" sz="quarter" idx="12"/>
          </p:nvPr>
        </p:nvSpPr>
        <p:spPr>
          <a:xfrm>
            <a:off x="8972551" y="6295652"/>
            <a:ext cx="2743200" cy="365125"/>
          </a:xfrm>
        </p:spPr>
        <p:txBody>
          <a:bodyPr/>
          <a:lstStyle/>
          <a:p>
            <a:fld id="{9B57238E-7BF7-4803-83FD-527460FA8FEC}" type="slidenum">
              <a:rPr lang="en-US" smtClean="0"/>
              <a:t>28</a:t>
            </a:fld>
            <a:endParaRPr lang="en-US" dirty="0"/>
          </a:p>
        </p:txBody>
      </p:sp>
    </p:spTree>
    <p:extLst>
      <p:ext uri="{BB962C8B-B14F-4D97-AF65-F5344CB8AC3E}">
        <p14:creationId xmlns:p14="http://schemas.microsoft.com/office/powerpoint/2010/main" val="28784806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75909-0527-E9D1-97FF-691933D665B1}"/>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Outline</a:t>
            </a:r>
          </a:p>
        </p:txBody>
      </p:sp>
      <p:sp>
        <p:nvSpPr>
          <p:cNvPr id="3" name="Content Placeholder 2">
            <a:extLst>
              <a:ext uri="{FF2B5EF4-FFF2-40B4-BE49-F238E27FC236}">
                <a16:creationId xmlns:a16="http://schemas.microsoft.com/office/drawing/2014/main" id="{C4F5736A-5EDF-45B3-4D31-978D1BF40993}"/>
              </a:ext>
            </a:extLst>
          </p:cNvPr>
          <p:cNvSpPr>
            <a:spLocks noGrp="1"/>
          </p:cNvSpPr>
          <p:nvPr>
            <p:ph idx="1"/>
          </p:nvPr>
        </p:nvSpPr>
        <p:spPr/>
        <p:txBody>
          <a:bodyPr>
            <a:normAutofit/>
          </a:bodyPr>
          <a:lstStyle/>
          <a:p>
            <a:r>
              <a:rPr lang="en-US" sz="2400" dirty="0">
                <a:latin typeface="Times New Roman" panose="02020603050405020304" pitchFamily="18" charset="0"/>
                <a:cs typeface="Times New Roman" panose="02020603050405020304" pitchFamily="18" charset="0"/>
              </a:rPr>
              <a:t>Introduction</a:t>
            </a:r>
          </a:p>
          <a:p>
            <a:r>
              <a:rPr lang="en-US" sz="2400" dirty="0">
                <a:latin typeface="Times New Roman" panose="02020603050405020304" pitchFamily="18" charset="0"/>
                <a:cs typeface="Times New Roman" panose="02020603050405020304" pitchFamily="18" charset="0"/>
              </a:rPr>
              <a:t>The Design of a Pico-Second Readout ASIC</a:t>
            </a:r>
          </a:p>
          <a:p>
            <a:r>
              <a:rPr lang="en-US" sz="2400" dirty="0">
                <a:latin typeface="Times New Roman" panose="02020603050405020304" pitchFamily="18" charset="0"/>
                <a:cs typeface="Times New Roman" panose="02020603050405020304" pitchFamily="18" charset="0"/>
              </a:rPr>
              <a:t>Required EE Skills</a:t>
            </a:r>
          </a:p>
          <a:p>
            <a:r>
              <a:rPr lang="en-US" sz="2400" dirty="0">
                <a:latin typeface="Times New Roman" panose="02020603050405020304" pitchFamily="18" charset="0"/>
                <a:cs typeface="Times New Roman" panose="02020603050405020304" pitchFamily="18" charset="0"/>
              </a:rPr>
              <a:t>Research Students Background</a:t>
            </a:r>
          </a:p>
          <a:p>
            <a:r>
              <a:rPr lang="en-US" sz="2400" dirty="0">
                <a:latin typeface="Times New Roman" panose="02020603050405020304" pitchFamily="18" charset="0"/>
                <a:cs typeface="Times New Roman" panose="02020603050405020304" pitchFamily="18" charset="0"/>
              </a:rPr>
              <a:t>Model for Working with Undergraduate Researchers</a:t>
            </a:r>
          </a:p>
          <a:p>
            <a:r>
              <a:rPr lang="en-US" sz="2400" dirty="0">
                <a:latin typeface="Times New Roman" panose="02020603050405020304" pitchFamily="18" charset="0"/>
                <a:cs typeface="Times New Roman" panose="02020603050405020304" pitchFamily="18" charset="0"/>
              </a:rPr>
              <a:t>Results</a:t>
            </a:r>
          </a:p>
          <a:p>
            <a:pPr marL="0" indent="0">
              <a:buNone/>
            </a:pPr>
            <a:endParaRPr lang="en-US" sz="2400" dirty="0">
              <a:latin typeface="Times New Roman" panose="02020603050405020304" pitchFamily="18" charset="0"/>
              <a:cs typeface="Times New Roman" panose="02020603050405020304" pitchFamily="18" charset="0"/>
            </a:endParaRPr>
          </a:p>
        </p:txBody>
      </p:sp>
      <p:sp>
        <p:nvSpPr>
          <p:cNvPr id="4" name="Slide Number Placeholder 1">
            <a:extLst>
              <a:ext uri="{FF2B5EF4-FFF2-40B4-BE49-F238E27FC236}">
                <a16:creationId xmlns:a16="http://schemas.microsoft.com/office/drawing/2014/main" id="{A45CEC57-305F-B423-7937-989B86FA9799}"/>
              </a:ext>
            </a:extLst>
          </p:cNvPr>
          <p:cNvSpPr>
            <a:spLocks noGrp="1"/>
          </p:cNvSpPr>
          <p:nvPr>
            <p:ph type="sldNum" sz="quarter" idx="12"/>
          </p:nvPr>
        </p:nvSpPr>
        <p:spPr>
          <a:xfrm>
            <a:off x="8972551" y="6295652"/>
            <a:ext cx="2743200" cy="365125"/>
          </a:xfrm>
        </p:spPr>
        <p:txBody>
          <a:bodyPr/>
          <a:lstStyle/>
          <a:p>
            <a:fld id="{9B57238E-7BF7-4803-83FD-527460FA8FEC}" type="slidenum">
              <a:rPr lang="en-US" smtClean="0"/>
              <a:t>29</a:t>
            </a:fld>
            <a:endParaRPr lang="en-US" dirty="0"/>
          </a:p>
        </p:txBody>
      </p:sp>
      <p:cxnSp>
        <p:nvCxnSpPr>
          <p:cNvPr id="5" name="Straight Connector 4">
            <a:extLst>
              <a:ext uri="{FF2B5EF4-FFF2-40B4-BE49-F238E27FC236}">
                <a16:creationId xmlns:a16="http://schemas.microsoft.com/office/drawing/2014/main" id="{421A97FF-FFF4-BCC5-3026-BF8A9D51F828}"/>
              </a:ext>
            </a:extLst>
          </p:cNvPr>
          <p:cNvCxnSpPr>
            <a:cxnSpLocks/>
          </p:cNvCxnSpPr>
          <p:nvPr/>
        </p:nvCxnSpPr>
        <p:spPr>
          <a:xfrm>
            <a:off x="360221" y="1305792"/>
            <a:ext cx="1147156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8502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4A1AE-C97A-BBBD-5D23-60B136593772}"/>
              </a:ext>
            </a:extLst>
          </p:cNvPr>
          <p:cNvSpPr>
            <a:spLocks noGrp="1"/>
          </p:cNvSpPr>
          <p:nvPr>
            <p:ph type="title"/>
          </p:nvPr>
        </p:nvSpPr>
        <p:spPr/>
        <p:txBody>
          <a:bodyPr/>
          <a:lstStyle/>
          <a:p>
            <a:r>
              <a:rPr lang="en-US" dirty="0"/>
              <a:t>First use: Fermilab Testbeam upgrade</a:t>
            </a:r>
          </a:p>
        </p:txBody>
      </p:sp>
      <p:pic>
        <p:nvPicPr>
          <p:cNvPr id="8" name="그림 9">
            <a:extLst>
              <a:ext uri="{FF2B5EF4-FFF2-40B4-BE49-F238E27FC236}">
                <a16:creationId xmlns:a16="http://schemas.microsoft.com/office/drawing/2014/main" id="{50B9B7C7-4B30-62A0-2657-41C49423D37E}"/>
              </a:ext>
            </a:extLst>
          </p:cNvPr>
          <p:cNvPicPr>
            <a:picLocks noChangeAspect="1"/>
          </p:cNvPicPr>
          <p:nvPr/>
        </p:nvPicPr>
        <p:blipFill>
          <a:blip r:embed="rId3"/>
          <a:stretch>
            <a:fillRect/>
          </a:stretch>
        </p:blipFill>
        <p:spPr>
          <a:xfrm>
            <a:off x="4038313" y="1690689"/>
            <a:ext cx="4211275" cy="2495139"/>
          </a:xfrm>
          <a:prstGeom prst="rect">
            <a:avLst/>
          </a:prstGeom>
        </p:spPr>
      </p:pic>
      <p:pic>
        <p:nvPicPr>
          <p:cNvPr id="1028" name="Picture 4" descr="Exploded view of LAPPD and its internal components (left). Previously used X-spacers have been replaced by Rib-spacers (right).">
            <a:extLst>
              <a:ext uri="{FF2B5EF4-FFF2-40B4-BE49-F238E27FC236}">
                <a16:creationId xmlns:a16="http://schemas.microsoft.com/office/drawing/2014/main" id="{3E3CD453-530F-D987-55A0-AB8BF041A6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434" y="1868470"/>
            <a:ext cx="3381375" cy="294322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FBB2F41A-BD7E-67A6-DCFC-B941F60C390B}"/>
              </a:ext>
            </a:extLst>
          </p:cNvPr>
          <p:cNvCxnSpPr>
            <a:cxnSpLocks/>
          </p:cNvCxnSpPr>
          <p:nvPr/>
        </p:nvCxnSpPr>
        <p:spPr>
          <a:xfrm flipH="1">
            <a:off x="3602736" y="2432309"/>
            <a:ext cx="758952" cy="42795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3" name="TextBox 12">
            <a:extLst>
              <a:ext uri="{FF2B5EF4-FFF2-40B4-BE49-F238E27FC236}">
                <a16:creationId xmlns:a16="http://schemas.microsoft.com/office/drawing/2014/main" id="{A92A574F-DFF5-E577-07C7-86A55B204447}"/>
              </a:ext>
            </a:extLst>
          </p:cNvPr>
          <p:cNvSpPr txBox="1"/>
          <p:nvPr/>
        </p:nvSpPr>
        <p:spPr>
          <a:xfrm>
            <a:off x="250119" y="5010260"/>
            <a:ext cx="4379084" cy="300210"/>
          </a:xfrm>
          <a:prstGeom prst="rect">
            <a:avLst/>
          </a:prstGeom>
          <a:noFill/>
        </p:spPr>
        <p:txBody>
          <a:bodyPr wrap="none" rtlCol="0">
            <a:spAutoFit/>
          </a:bodyPr>
          <a:lstStyle/>
          <a:p>
            <a:r>
              <a:rPr lang="en-US" sz="1351" dirty="0"/>
              <a:t>Left: An expanded view of an LAPPD and its components</a:t>
            </a:r>
          </a:p>
        </p:txBody>
      </p:sp>
      <p:sp>
        <p:nvSpPr>
          <p:cNvPr id="14" name="TextBox 13">
            <a:extLst>
              <a:ext uri="{FF2B5EF4-FFF2-40B4-BE49-F238E27FC236}">
                <a16:creationId xmlns:a16="http://schemas.microsoft.com/office/drawing/2014/main" id="{FBB046F6-68CE-24B0-3BA5-CA1BFAF820B0}"/>
              </a:ext>
            </a:extLst>
          </p:cNvPr>
          <p:cNvSpPr txBox="1"/>
          <p:nvPr/>
        </p:nvSpPr>
        <p:spPr>
          <a:xfrm>
            <a:off x="9059834" y="4797980"/>
            <a:ext cx="1911934" cy="300210"/>
          </a:xfrm>
          <a:prstGeom prst="rect">
            <a:avLst/>
          </a:prstGeom>
          <a:noFill/>
        </p:spPr>
        <p:txBody>
          <a:bodyPr wrap="none" rtlCol="0">
            <a:spAutoFit/>
          </a:bodyPr>
          <a:lstStyle/>
          <a:p>
            <a:r>
              <a:rPr lang="en-US" sz="1351" dirty="0"/>
              <a:t>Timing resolution ~ 5ps</a:t>
            </a:r>
          </a:p>
        </p:txBody>
      </p:sp>
      <p:sp>
        <p:nvSpPr>
          <p:cNvPr id="15" name="TextBox 14">
            <a:extLst>
              <a:ext uri="{FF2B5EF4-FFF2-40B4-BE49-F238E27FC236}">
                <a16:creationId xmlns:a16="http://schemas.microsoft.com/office/drawing/2014/main" id="{C282FC70-C169-2472-5837-076E2F0F8675}"/>
              </a:ext>
            </a:extLst>
          </p:cNvPr>
          <p:cNvSpPr txBox="1"/>
          <p:nvPr/>
        </p:nvSpPr>
        <p:spPr>
          <a:xfrm>
            <a:off x="855147" y="5865165"/>
            <a:ext cx="4736297" cy="300210"/>
          </a:xfrm>
          <a:prstGeom prst="rect">
            <a:avLst/>
          </a:prstGeom>
          <a:noFill/>
        </p:spPr>
        <p:txBody>
          <a:bodyPr wrap="none" rtlCol="0">
            <a:spAutoFit/>
          </a:bodyPr>
          <a:lstStyle/>
          <a:p>
            <a:r>
              <a:rPr lang="en-US" sz="1351" dirty="0"/>
              <a:t> -&gt; Overall timing resolution is constrained by the electronics.</a:t>
            </a:r>
          </a:p>
        </p:txBody>
      </p:sp>
      <p:pic>
        <p:nvPicPr>
          <p:cNvPr id="3" name="그림 3">
            <a:extLst>
              <a:ext uri="{FF2B5EF4-FFF2-40B4-BE49-F238E27FC236}">
                <a16:creationId xmlns:a16="http://schemas.microsoft.com/office/drawing/2014/main" id="{6EF43D0F-52C3-B1A2-B592-C3D2A2931980}"/>
              </a:ext>
            </a:extLst>
          </p:cNvPr>
          <p:cNvPicPr>
            <a:picLocks noChangeAspect="1"/>
          </p:cNvPicPr>
          <p:nvPr/>
        </p:nvPicPr>
        <p:blipFill>
          <a:blip r:embed="rId5"/>
          <a:stretch>
            <a:fillRect/>
          </a:stretch>
        </p:blipFill>
        <p:spPr>
          <a:xfrm>
            <a:off x="8249587" y="2181433"/>
            <a:ext cx="3787908" cy="2495139"/>
          </a:xfrm>
          <a:prstGeom prst="rect">
            <a:avLst/>
          </a:prstGeom>
        </p:spPr>
      </p:pic>
    </p:spTree>
    <p:extLst>
      <p:ext uri="{BB962C8B-B14F-4D97-AF65-F5344CB8AC3E}">
        <p14:creationId xmlns:p14="http://schemas.microsoft.com/office/powerpoint/2010/main" val="28506127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75909-0527-E9D1-97FF-691933D665B1}"/>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Introduction</a:t>
            </a:r>
          </a:p>
        </p:txBody>
      </p:sp>
      <p:sp>
        <p:nvSpPr>
          <p:cNvPr id="3" name="Content Placeholder 2">
            <a:extLst>
              <a:ext uri="{FF2B5EF4-FFF2-40B4-BE49-F238E27FC236}">
                <a16:creationId xmlns:a16="http://schemas.microsoft.com/office/drawing/2014/main" id="{C4F5736A-5EDF-45B3-4D31-978D1BF40993}"/>
              </a:ext>
            </a:extLst>
          </p:cNvPr>
          <p:cNvSpPr>
            <a:spLocks noGrp="1"/>
          </p:cNvSpPr>
          <p:nvPr>
            <p:ph idx="1"/>
          </p:nvPr>
        </p:nvSpPr>
        <p:spPr/>
        <p:txBody>
          <a:bodyPr>
            <a:normAutofit/>
          </a:bodyPr>
          <a:lstStyle/>
          <a:p>
            <a:pPr>
              <a:spcAft>
                <a:spcPts val="1200"/>
              </a:spcAft>
            </a:pPr>
            <a:r>
              <a:rPr lang="en-US" sz="2400" dirty="0">
                <a:latin typeface="TimesNewRomanPSMT"/>
              </a:rPr>
              <a:t>Advanced ASIC design to instrument detectors requires specialized knowledge and skills. </a:t>
            </a:r>
          </a:p>
          <a:p>
            <a:pPr>
              <a:spcAft>
                <a:spcPts val="1200"/>
              </a:spcAft>
            </a:pPr>
            <a:r>
              <a:rPr lang="en-US" sz="2400" dirty="0">
                <a:latin typeface="TimesNewRomanPSMT"/>
              </a:rPr>
              <a:t>These skills are rarely taught to physics students.</a:t>
            </a:r>
          </a:p>
          <a:p>
            <a:pPr>
              <a:spcAft>
                <a:spcPts val="1200"/>
              </a:spcAft>
            </a:pPr>
            <a:r>
              <a:rPr lang="en-US" sz="2400" dirty="0">
                <a:latin typeface="TimesNewRomanPSMT"/>
              </a:rPr>
              <a:t>The participation of students in research projects exposes them to experiences and education beyond the classroom.</a:t>
            </a:r>
          </a:p>
          <a:p>
            <a:pPr>
              <a:spcAft>
                <a:spcPts val="1200"/>
              </a:spcAft>
            </a:pPr>
            <a:r>
              <a:rPr lang="en-US" sz="2400" dirty="0">
                <a:latin typeface="TimesNewRomanPSMT"/>
              </a:rPr>
              <a:t>Inter-institutional collaboration greatly enhances this experience.</a:t>
            </a:r>
          </a:p>
          <a:p>
            <a:pPr>
              <a:spcAft>
                <a:spcPts val="1200"/>
              </a:spcAft>
            </a:pPr>
            <a:r>
              <a:rPr lang="en-US" sz="2400" dirty="0">
                <a:latin typeface="TimesNewRomanPSMT"/>
              </a:rPr>
              <a:t>Through the PSEC5 project, we have unintentionally found that undergraduates have a remarkable aptitude for high-end ASIC design.</a:t>
            </a:r>
          </a:p>
        </p:txBody>
      </p:sp>
      <p:sp>
        <p:nvSpPr>
          <p:cNvPr id="4" name="Slide Number Placeholder 1">
            <a:extLst>
              <a:ext uri="{FF2B5EF4-FFF2-40B4-BE49-F238E27FC236}">
                <a16:creationId xmlns:a16="http://schemas.microsoft.com/office/drawing/2014/main" id="{EA075449-8F0D-075B-381F-D3232618D373}"/>
              </a:ext>
            </a:extLst>
          </p:cNvPr>
          <p:cNvSpPr>
            <a:spLocks noGrp="1"/>
          </p:cNvSpPr>
          <p:nvPr>
            <p:ph type="sldNum" sz="quarter" idx="12"/>
          </p:nvPr>
        </p:nvSpPr>
        <p:spPr>
          <a:xfrm>
            <a:off x="8972551" y="6295652"/>
            <a:ext cx="2743200" cy="365125"/>
          </a:xfrm>
        </p:spPr>
        <p:txBody>
          <a:bodyPr/>
          <a:lstStyle/>
          <a:p>
            <a:fld id="{9B57238E-7BF7-4803-83FD-527460FA8FEC}" type="slidenum">
              <a:rPr lang="en-US" smtClean="0"/>
              <a:t>30</a:t>
            </a:fld>
            <a:endParaRPr lang="en-US" dirty="0"/>
          </a:p>
        </p:txBody>
      </p:sp>
      <p:cxnSp>
        <p:nvCxnSpPr>
          <p:cNvPr id="5" name="Straight Connector 4">
            <a:extLst>
              <a:ext uri="{FF2B5EF4-FFF2-40B4-BE49-F238E27FC236}">
                <a16:creationId xmlns:a16="http://schemas.microsoft.com/office/drawing/2014/main" id="{B5BE9311-9529-4458-F059-49B501B6DD31}"/>
              </a:ext>
            </a:extLst>
          </p:cNvPr>
          <p:cNvCxnSpPr>
            <a:cxnSpLocks/>
          </p:cNvCxnSpPr>
          <p:nvPr/>
        </p:nvCxnSpPr>
        <p:spPr>
          <a:xfrm>
            <a:off x="360221" y="1305792"/>
            <a:ext cx="1147156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5170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233BF-F05A-5915-0B00-0787FECF2B5F}"/>
              </a:ext>
            </a:extLst>
          </p:cNvPr>
          <p:cNvSpPr>
            <a:spLocks noGrp="1"/>
          </p:cNvSpPr>
          <p:nvPr>
            <p:ph type="title"/>
          </p:nvPr>
        </p:nvSpPr>
        <p:spPr>
          <a:xfrm>
            <a:off x="362552" y="239997"/>
            <a:ext cx="10515600" cy="1325563"/>
          </a:xfrm>
        </p:spPr>
        <p:txBody>
          <a:bodyPr/>
          <a:lstStyle/>
          <a:p>
            <a:r>
              <a:rPr lang="en-US" dirty="0">
                <a:latin typeface="Times New Roman" panose="02020603050405020304" pitchFamily="18" charset="0"/>
                <a:cs typeface="Times New Roman" panose="02020603050405020304" pitchFamily="18" charset="0"/>
              </a:rPr>
              <a:t>The Design of a Pico Second ASIC</a:t>
            </a:r>
          </a:p>
        </p:txBody>
      </p:sp>
      <p:pic>
        <p:nvPicPr>
          <p:cNvPr id="15" name="Content Placeholder 14" descr="A diagram of a computer&#10;&#10;Description automatically generated">
            <a:extLst>
              <a:ext uri="{FF2B5EF4-FFF2-40B4-BE49-F238E27FC236}">
                <a16:creationId xmlns:a16="http://schemas.microsoft.com/office/drawing/2014/main" id="{F00E56AF-C849-29C2-56BF-E0EEB12C8E9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88045" y="1204245"/>
            <a:ext cx="7603959" cy="5576755"/>
          </a:xfrm>
        </p:spPr>
      </p:pic>
      <p:sp>
        <p:nvSpPr>
          <p:cNvPr id="16" name="Content Placeholder 2">
            <a:extLst>
              <a:ext uri="{FF2B5EF4-FFF2-40B4-BE49-F238E27FC236}">
                <a16:creationId xmlns:a16="http://schemas.microsoft.com/office/drawing/2014/main" id="{B57A82C5-7EA8-BACC-B694-166CC9E45AF8}"/>
              </a:ext>
            </a:extLst>
          </p:cNvPr>
          <p:cNvSpPr txBox="1">
            <a:spLocks/>
          </p:cNvSpPr>
          <p:nvPr/>
        </p:nvSpPr>
        <p:spPr>
          <a:xfrm>
            <a:off x="442763" y="1825625"/>
            <a:ext cx="3767288" cy="43513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Times New Roman" panose="02020603050405020304" pitchFamily="18" charset="0"/>
                <a:cs typeface="Times New Roman" panose="02020603050405020304" pitchFamily="18" charset="0"/>
              </a:rPr>
              <a:t>8 Channel multi-hit design.</a:t>
            </a:r>
          </a:p>
          <a:p>
            <a:r>
              <a:rPr lang="en-US" sz="2400" dirty="0">
                <a:latin typeface="Times New Roman" panose="02020603050405020304" pitchFamily="18" charset="0"/>
                <a:cs typeface="Times New Roman" panose="02020603050405020304" pitchFamily="18" charset="0"/>
              </a:rPr>
              <a:t>4 Fast switched capacitor arrays (SCA).</a:t>
            </a:r>
          </a:p>
          <a:p>
            <a:r>
              <a:rPr lang="en-US" sz="2400" dirty="0">
                <a:latin typeface="Times New Roman" panose="02020603050405020304" pitchFamily="18" charset="0"/>
                <a:cs typeface="Times New Roman" panose="02020603050405020304" pitchFamily="18" charset="0"/>
              </a:rPr>
              <a:t>1 Slow SCA.</a:t>
            </a:r>
          </a:p>
          <a:p>
            <a:r>
              <a:rPr lang="en-US" sz="2400" dirty="0">
                <a:latin typeface="Times New Roman" panose="02020603050405020304" pitchFamily="18" charset="0"/>
                <a:cs typeface="Times New Roman" panose="02020603050405020304" pitchFamily="18" charset="0"/>
              </a:rPr>
              <a:t>Zero crossing discriminator.</a:t>
            </a:r>
          </a:p>
          <a:p>
            <a:r>
              <a:rPr lang="en-US" sz="2400" dirty="0">
                <a:latin typeface="Times New Roman" panose="02020603050405020304" pitchFamily="18" charset="0"/>
                <a:cs typeface="Times New Roman" panose="02020603050405020304" pitchFamily="18" charset="0"/>
              </a:rPr>
              <a:t>Digital readout controller.</a:t>
            </a:r>
          </a:p>
          <a:p>
            <a:r>
              <a:rPr lang="en-US" sz="2400" dirty="0">
                <a:latin typeface="Times New Roman" panose="02020603050405020304" pitchFamily="18" charset="0"/>
                <a:cs typeface="Times New Roman" panose="02020603050405020304" pitchFamily="18" charset="0"/>
              </a:rPr>
              <a:t>VCO as clock source.</a:t>
            </a:r>
          </a:p>
          <a:p>
            <a:r>
              <a:rPr lang="en-US" sz="2400" dirty="0">
                <a:latin typeface="Times New Roman" panose="02020603050405020304" pitchFamily="18" charset="0"/>
                <a:cs typeface="Times New Roman" panose="02020603050405020304" pitchFamily="18" charset="0"/>
              </a:rPr>
              <a:t>SPI communication</a:t>
            </a:r>
          </a:p>
        </p:txBody>
      </p:sp>
      <p:sp>
        <p:nvSpPr>
          <p:cNvPr id="3" name="Slide Number Placeholder 1">
            <a:extLst>
              <a:ext uri="{FF2B5EF4-FFF2-40B4-BE49-F238E27FC236}">
                <a16:creationId xmlns:a16="http://schemas.microsoft.com/office/drawing/2014/main" id="{10802C9F-5034-9215-69C5-67AEC0D8E8FC}"/>
              </a:ext>
            </a:extLst>
          </p:cNvPr>
          <p:cNvSpPr>
            <a:spLocks noGrp="1"/>
          </p:cNvSpPr>
          <p:nvPr>
            <p:ph type="sldNum" sz="quarter" idx="12"/>
          </p:nvPr>
        </p:nvSpPr>
        <p:spPr>
          <a:xfrm>
            <a:off x="8972551" y="6295652"/>
            <a:ext cx="2743200" cy="365125"/>
          </a:xfrm>
        </p:spPr>
        <p:txBody>
          <a:bodyPr/>
          <a:lstStyle/>
          <a:p>
            <a:fld id="{9B57238E-7BF7-4803-83FD-527460FA8FEC}" type="slidenum">
              <a:rPr lang="en-US" smtClean="0"/>
              <a:t>31</a:t>
            </a:fld>
            <a:endParaRPr lang="en-US" dirty="0"/>
          </a:p>
        </p:txBody>
      </p:sp>
      <p:cxnSp>
        <p:nvCxnSpPr>
          <p:cNvPr id="4" name="Straight Connector 3">
            <a:extLst>
              <a:ext uri="{FF2B5EF4-FFF2-40B4-BE49-F238E27FC236}">
                <a16:creationId xmlns:a16="http://schemas.microsoft.com/office/drawing/2014/main" id="{1913716A-03A1-F65A-DE84-B223D62BB732}"/>
              </a:ext>
            </a:extLst>
          </p:cNvPr>
          <p:cNvCxnSpPr>
            <a:cxnSpLocks/>
          </p:cNvCxnSpPr>
          <p:nvPr/>
        </p:nvCxnSpPr>
        <p:spPr>
          <a:xfrm>
            <a:off x="360221" y="1305792"/>
            <a:ext cx="1147156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614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580F4-2954-9B0B-B7FB-67BDBDF4AC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F36AFD-B02D-AD25-62B0-D07DF11409DC}"/>
              </a:ext>
            </a:extLst>
          </p:cNvPr>
          <p:cNvSpPr>
            <a:spLocks noGrp="1"/>
          </p:cNvSpPr>
          <p:nvPr>
            <p:ph type="title"/>
          </p:nvPr>
        </p:nvSpPr>
        <p:spPr>
          <a:xfrm>
            <a:off x="362552" y="239997"/>
            <a:ext cx="10515600" cy="1325563"/>
          </a:xfrm>
        </p:spPr>
        <p:txBody>
          <a:bodyPr/>
          <a:lstStyle/>
          <a:p>
            <a:r>
              <a:rPr lang="en-US" dirty="0"/>
              <a:t>The Design of a Pico Second ASIC</a:t>
            </a:r>
          </a:p>
        </p:txBody>
      </p:sp>
      <p:sp>
        <p:nvSpPr>
          <p:cNvPr id="16" name="Content Placeholder 2">
            <a:extLst>
              <a:ext uri="{FF2B5EF4-FFF2-40B4-BE49-F238E27FC236}">
                <a16:creationId xmlns:a16="http://schemas.microsoft.com/office/drawing/2014/main" id="{73375A47-4E0A-C503-7E10-D7281670C026}"/>
              </a:ext>
            </a:extLst>
          </p:cNvPr>
          <p:cNvSpPr txBox="1">
            <a:spLocks/>
          </p:cNvSpPr>
          <p:nvPr/>
        </p:nvSpPr>
        <p:spPr>
          <a:xfrm>
            <a:off x="488237" y="1872325"/>
            <a:ext cx="4012059" cy="43513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Times New Roman" panose="02020603050405020304" pitchFamily="18" charset="0"/>
                <a:cs typeface="Times New Roman" panose="02020603050405020304" pitchFamily="18" charset="0"/>
              </a:rPr>
              <a:t>An IC with the following simulated characteristics was taped-out.</a:t>
            </a:r>
          </a:p>
          <a:p>
            <a:pPr algn="l"/>
            <a:r>
              <a:rPr lang="en-US" sz="2200" dirty="0">
                <a:latin typeface="Times New Roman" panose="02020603050405020304" pitchFamily="18" charset="0"/>
                <a:cs typeface="Times New Roman" panose="02020603050405020304" pitchFamily="18" charset="0"/>
              </a:rPr>
              <a:t>Process 65 nm TSMC</a:t>
            </a:r>
          </a:p>
          <a:p>
            <a:pPr algn="l"/>
            <a:r>
              <a:rPr lang="en-US" sz="2200" dirty="0">
                <a:latin typeface="Times New Roman" panose="02020603050405020304" pitchFamily="18" charset="0"/>
                <a:cs typeface="Times New Roman" panose="02020603050405020304" pitchFamily="18" charset="0"/>
              </a:rPr>
              <a:t>Signal to Noise Ratio 1000</a:t>
            </a:r>
          </a:p>
          <a:p>
            <a:pPr algn="l"/>
            <a:r>
              <a:rPr lang="en-US" sz="2200" dirty="0">
                <a:latin typeface="Times New Roman" panose="02020603050405020304" pitchFamily="18" charset="0"/>
                <a:cs typeface="Times New Roman" panose="02020603050405020304" pitchFamily="18" charset="0"/>
              </a:rPr>
              <a:t>Sampling Rate 40 GS/s(5 GS/s)</a:t>
            </a:r>
          </a:p>
          <a:p>
            <a:pPr algn="l"/>
            <a:r>
              <a:rPr lang="en-US" sz="2200" dirty="0">
                <a:latin typeface="Times New Roman" panose="02020603050405020304" pitchFamily="18" charset="0"/>
                <a:cs typeface="Times New Roman" panose="02020603050405020304" pitchFamily="18" charset="0"/>
              </a:rPr>
              <a:t>Analog Bandwidth 4 GHz</a:t>
            </a:r>
          </a:p>
          <a:p>
            <a:pPr algn="l"/>
            <a:r>
              <a:rPr lang="en-US" sz="2200" dirty="0">
                <a:latin typeface="Times New Roman" panose="02020603050405020304" pitchFamily="18" charset="0"/>
                <a:cs typeface="Times New Roman" panose="02020603050405020304" pitchFamily="18" charset="0"/>
              </a:rPr>
              <a:t>Area 2.4 mm2</a:t>
            </a:r>
          </a:p>
          <a:p>
            <a:pPr algn="l"/>
            <a:r>
              <a:rPr lang="en-US" sz="2200" dirty="0">
                <a:latin typeface="Times New Roman" panose="02020603050405020304" pitchFamily="18" charset="0"/>
                <a:cs typeface="Times New Roman" panose="02020603050405020304" pitchFamily="18" charset="0"/>
              </a:rPr>
              <a:t>Power of 20mW/Ch</a:t>
            </a:r>
          </a:p>
        </p:txBody>
      </p:sp>
      <p:pic>
        <p:nvPicPr>
          <p:cNvPr id="4" name="Picture 3" descr="A rectangular object with a square pattern&#10;&#10;Description automatically generated with medium confidence">
            <a:extLst>
              <a:ext uri="{FF2B5EF4-FFF2-40B4-BE49-F238E27FC236}">
                <a16:creationId xmlns:a16="http://schemas.microsoft.com/office/drawing/2014/main" id="{C24D41E9-5E13-2A76-F2D1-62BF1FC3B31C}"/>
              </a:ext>
            </a:extLst>
          </p:cNvPr>
          <p:cNvPicPr>
            <a:picLocks noChangeAspect="1"/>
          </p:cNvPicPr>
          <p:nvPr/>
        </p:nvPicPr>
        <p:blipFill>
          <a:blip r:embed="rId3">
            <a:extLst>
              <a:ext uri="{28A0092B-C50C-407E-A947-70E740481C1C}">
                <a14:useLocalDpi xmlns:a14="http://schemas.microsoft.com/office/drawing/2010/main" val="0"/>
              </a:ext>
            </a:extLst>
          </a:blip>
          <a:srcRect l="24367" t="4913" r="26145" b="4842"/>
          <a:stretch/>
        </p:blipFill>
        <p:spPr>
          <a:xfrm rot="5400000">
            <a:off x="7206125" y="78232"/>
            <a:ext cx="2139529" cy="5114189"/>
          </a:xfrm>
          <a:prstGeom prst="rect">
            <a:avLst/>
          </a:prstGeom>
        </p:spPr>
      </p:pic>
      <p:pic>
        <p:nvPicPr>
          <p:cNvPr id="3" name="내용 개체 틀 7">
            <a:extLst>
              <a:ext uri="{FF2B5EF4-FFF2-40B4-BE49-F238E27FC236}">
                <a16:creationId xmlns:a16="http://schemas.microsoft.com/office/drawing/2014/main" id="{29904305-E2AC-E606-2D41-A74E416E7F51}"/>
              </a:ext>
            </a:extLst>
          </p:cNvPr>
          <p:cNvPicPr>
            <a:picLocks noGrp="1" noChangeAspect="1"/>
          </p:cNvPicPr>
          <p:nvPr>
            <p:ph idx="1"/>
          </p:nvPr>
        </p:nvPicPr>
        <p:blipFill>
          <a:blip r:embed="rId4"/>
          <a:stretch>
            <a:fillRect/>
          </a:stretch>
        </p:blipFill>
        <p:spPr>
          <a:xfrm>
            <a:off x="6096000" y="4047993"/>
            <a:ext cx="4359773" cy="2570011"/>
          </a:xfrm>
        </p:spPr>
      </p:pic>
      <p:sp>
        <p:nvSpPr>
          <p:cNvPr id="5" name="Slide Number Placeholder 1">
            <a:extLst>
              <a:ext uri="{FF2B5EF4-FFF2-40B4-BE49-F238E27FC236}">
                <a16:creationId xmlns:a16="http://schemas.microsoft.com/office/drawing/2014/main" id="{C600672D-63F2-6C33-E66E-D8C222CCDAF0}"/>
              </a:ext>
            </a:extLst>
          </p:cNvPr>
          <p:cNvSpPr>
            <a:spLocks noGrp="1"/>
          </p:cNvSpPr>
          <p:nvPr>
            <p:ph type="sldNum" sz="quarter" idx="12"/>
          </p:nvPr>
        </p:nvSpPr>
        <p:spPr>
          <a:xfrm>
            <a:off x="8972551" y="6295652"/>
            <a:ext cx="2743200" cy="365125"/>
          </a:xfrm>
        </p:spPr>
        <p:txBody>
          <a:bodyPr/>
          <a:lstStyle/>
          <a:p>
            <a:fld id="{9B57238E-7BF7-4803-83FD-527460FA8FEC}" type="slidenum">
              <a:rPr lang="en-US" smtClean="0"/>
              <a:t>32</a:t>
            </a:fld>
            <a:endParaRPr lang="en-US" dirty="0"/>
          </a:p>
        </p:txBody>
      </p:sp>
      <p:cxnSp>
        <p:nvCxnSpPr>
          <p:cNvPr id="6" name="Straight Connector 5">
            <a:extLst>
              <a:ext uri="{FF2B5EF4-FFF2-40B4-BE49-F238E27FC236}">
                <a16:creationId xmlns:a16="http://schemas.microsoft.com/office/drawing/2014/main" id="{5E5E0BFB-F01B-D215-2861-439BE37B8BB6}"/>
              </a:ext>
            </a:extLst>
          </p:cNvPr>
          <p:cNvCxnSpPr>
            <a:cxnSpLocks/>
          </p:cNvCxnSpPr>
          <p:nvPr/>
        </p:nvCxnSpPr>
        <p:spPr>
          <a:xfrm>
            <a:off x="360221" y="1305792"/>
            <a:ext cx="1147156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81798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6AD0D-5C3C-0F4A-995D-EEC024280D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901788-6212-CDD2-6EE4-2B1848D9EA17}"/>
              </a:ext>
            </a:extLst>
          </p:cNvPr>
          <p:cNvSpPr>
            <a:spLocks noGrp="1"/>
          </p:cNvSpPr>
          <p:nvPr>
            <p:ph type="title"/>
          </p:nvPr>
        </p:nvSpPr>
        <p:spPr>
          <a:xfrm>
            <a:off x="362552" y="239997"/>
            <a:ext cx="10515600" cy="1325563"/>
          </a:xfrm>
        </p:spPr>
        <p:txBody>
          <a:bodyPr/>
          <a:lstStyle/>
          <a:p>
            <a:r>
              <a:rPr lang="en-US" dirty="0">
                <a:latin typeface="Times New Roman" panose="02020603050405020304" pitchFamily="18" charset="0"/>
                <a:cs typeface="Times New Roman" panose="02020603050405020304" pitchFamily="18" charset="0"/>
              </a:rPr>
              <a:t>FPGA-Based Testing Boards</a:t>
            </a:r>
          </a:p>
        </p:txBody>
      </p:sp>
      <p:sp>
        <p:nvSpPr>
          <p:cNvPr id="16" name="Content Placeholder 2">
            <a:extLst>
              <a:ext uri="{FF2B5EF4-FFF2-40B4-BE49-F238E27FC236}">
                <a16:creationId xmlns:a16="http://schemas.microsoft.com/office/drawing/2014/main" id="{18B59290-0196-5C9F-3C93-B3EBCEAD2D7E}"/>
              </a:ext>
            </a:extLst>
          </p:cNvPr>
          <p:cNvSpPr txBox="1">
            <a:spLocks/>
          </p:cNvSpPr>
          <p:nvPr/>
        </p:nvSpPr>
        <p:spPr>
          <a:xfrm>
            <a:off x="442761" y="1825629"/>
            <a:ext cx="4012059" cy="47003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u="sng" dirty="0">
                <a:latin typeface="Times New Roman" panose="02020603050405020304" pitchFamily="18" charset="0"/>
                <a:cs typeface="Times New Roman" panose="02020603050405020304" pitchFamily="18" charset="0"/>
              </a:rPr>
              <a:t>Control Board</a:t>
            </a:r>
          </a:p>
          <a:p>
            <a:r>
              <a:rPr lang="en-US" sz="2000" dirty="0">
                <a:latin typeface="Times New Roman" panose="02020603050405020304" pitchFamily="18" charset="0"/>
                <a:cs typeface="Times New Roman" panose="02020603050405020304" pitchFamily="18" charset="0"/>
              </a:rPr>
              <a:t>An AMD </a:t>
            </a:r>
            <a:r>
              <a:rPr lang="en-US" sz="2000" dirty="0" err="1">
                <a:latin typeface="Times New Roman" panose="02020603050405020304" pitchFamily="18" charset="0"/>
                <a:cs typeface="Times New Roman" panose="02020603050405020304" pitchFamily="18" charset="0"/>
              </a:rPr>
              <a:t>Kria</a:t>
            </a:r>
            <a:r>
              <a:rPr lang="en-US" sz="2000" dirty="0">
                <a:latin typeface="Times New Roman" panose="02020603050405020304" pitchFamily="18" charset="0"/>
                <a:cs typeface="Times New Roman" panose="02020603050405020304" pitchFamily="18" charset="0"/>
              </a:rPr>
              <a:t> FPGA board.</a:t>
            </a:r>
          </a:p>
          <a:p>
            <a:r>
              <a:rPr lang="en-US" sz="2000" dirty="0">
                <a:latin typeface="Times New Roman" panose="02020603050405020304" pitchFamily="18" charset="0"/>
                <a:cs typeface="Times New Roman" panose="02020603050405020304" pitchFamily="18" charset="0"/>
              </a:rPr>
              <a:t>Ethernet, UART, JTAG, and SPI communication protocols.</a:t>
            </a:r>
          </a:p>
          <a:p>
            <a:endParaRPr lang="en-US" sz="2000" dirty="0">
              <a:latin typeface="Times New Roman" panose="02020603050405020304" pitchFamily="18" charset="0"/>
              <a:cs typeface="Times New Roman" panose="02020603050405020304" pitchFamily="18" charset="0"/>
            </a:endParaRPr>
          </a:p>
          <a:p>
            <a:pPr marL="0" indent="0">
              <a:buNone/>
            </a:pPr>
            <a:r>
              <a:rPr lang="en-US" sz="2000" u="sng" dirty="0">
                <a:latin typeface="Times New Roman" panose="02020603050405020304" pitchFamily="18" charset="0"/>
                <a:cs typeface="Times New Roman" panose="02020603050405020304" pitchFamily="18" charset="0"/>
              </a:rPr>
              <a:t>DUT Board</a:t>
            </a:r>
          </a:p>
          <a:p>
            <a:pPr marL="0" indent="0">
              <a:buNone/>
            </a:pPr>
            <a:r>
              <a:rPr lang="en-US" sz="2000" dirty="0">
                <a:latin typeface="Times New Roman" panose="02020603050405020304" pitchFamily="18" charset="0"/>
                <a:cs typeface="Times New Roman" panose="02020603050405020304" pitchFamily="18" charset="0"/>
              </a:rPr>
              <a:t>Includes all discrete components required for the ASIC to function</a:t>
            </a:r>
          </a:p>
          <a:p>
            <a:r>
              <a:rPr lang="en-US" sz="2000" dirty="0">
                <a:latin typeface="Times New Roman" panose="02020603050405020304" pitchFamily="18" charset="0"/>
                <a:cs typeface="Times New Roman" panose="02020603050405020304" pitchFamily="18" charset="0"/>
              </a:rPr>
              <a:t>ADC</a:t>
            </a:r>
          </a:p>
          <a:p>
            <a:r>
              <a:rPr lang="en-US" sz="2000" dirty="0">
                <a:latin typeface="Times New Roman" panose="02020603050405020304" pitchFamily="18" charset="0"/>
                <a:cs typeface="Times New Roman" panose="02020603050405020304" pitchFamily="18" charset="0"/>
              </a:rPr>
              <a:t>DAC</a:t>
            </a:r>
          </a:p>
          <a:p>
            <a:r>
              <a:rPr lang="en-US" sz="2000" dirty="0">
                <a:latin typeface="Times New Roman" panose="02020603050405020304" pitchFamily="18" charset="0"/>
                <a:cs typeface="Times New Roman" panose="02020603050405020304" pitchFamily="18" charset="0"/>
              </a:rPr>
              <a:t>Phase detector, buffers, filters, and voltage reference circuits.</a:t>
            </a:r>
          </a:p>
        </p:txBody>
      </p:sp>
      <p:pic>
        <p:nvPicPr>
          <p:cNvPr id="4" name="Picture 3" descr="A screenshot of a computer&#10;&#10;Description automatically generated">
            <a:extLst>
              <a:ext uri="{FF2B5EF4-FFF2-40B4-BE49-F238E27FC236}">
                <a16:creationId xmlns:a16="http://schemas.microsoft.com/office/drawing/2014/main" id="{9420CCA7-7B6A-FB03-6456-AAE4276408FA}"/>
              </a:ext>
            </a:extLst>
          </p:cNvPr>
          <p:cNvPicPr>
            <a:picLocks noChangeAspect="1"/>
          </p:cNvPicPr>
          <p:nvPr/>
        </p:nvPicPr>
        <p:blipFill>
          <a:blip r:embed="rId3">
            <a:extLst>
              <a:ext uri="{28A0092B-C50C-407E-A947-70E740481C1C}">
                <a14:useLocalDpi xmlns:a14="http://schemas.microsoft.com/office/drawing/2010/main" val="0"/>
              </a:ext>
            </a:extLst>
          </a:blip>
          <a:srcRect l="2877" r="12183"/>
          <a:stretch/>
        </p:blipFill>
        <p:spPr>
          <a:xfrm>
            <a:off x="4665047" y="1825629"/>
            <a:ext cx="7526956" cy="3836825"/>
          </a:xfrm>
          <a:prstGeom prst="rect">
            <a:avLst/>
          </a:prstGeom>
        </p:spPr>
      </p:pic>
      <p:sp>
        <p:nvSpPr>
          <p:cNvPr id="3" name="Slide Number Placeholder 1">
            <a:extLst>
              <a:ext uri="{FF2B5EF4-FFF2-40B4-BE49-F238E27FC236}">
                <a16:creationId xmlns:a16="http://schemas.microsoft.com/office/drawing/2014/main" id="{6980C052-BBD7-2434-F7EE-E3819D4DA6DD}"/>
              </a:ext>
            </a:extLst>
          </p:cNvPr>
          <p:cNvSpPr>
            <a:spLocks noGrp="1"/>
          </p:cNvSpPr>
          <p:nvPr>
            <p:ph type="sldNum" sz="quarter" idx="12"/>
          </p:nvPr>
        </p:nvSpPr>
        <p:spPr>
          <a:xfrm>
            <a:off x="8972551" y="6295652"/>
            <a:ext cx="2743200" cy="365125"/>
          </a:xfrm>
        </p:spPr>
        <p:txBody>
          <a:bodyPr/>
          <a:lstStyle/>
          <a:p>
            <a:fld id="{9B57238E-7BF7-4803-83FD-527460FA8FEC}" type="slidenum">
              <a:rPr lang="en-US" smtClean="0"/>
              <a:t>33</a:t>
            </a:fld>
            <a:endParaRPr lang="en-US" dirty="0"/>
          </a:p>
        </p:txBody>
      </p:sp>
      <p:cxnSp>
        <p:nvCxnSpPr>
          <p:cNvPr id="5" name="Straight Connector 4">
            <a:extLst>
              <a:ext uri="{FF2B5EF4-FFF2-40B4-BE49-F238E27FC236}">
                <a16:creationId xmlns:a16="http://schemas.microsoft.com/office/drawing/2014/main" id="{7E98463E-251C-7E36-EB0D-92CBBFFDF073}"/>
              </a:ext>
            </a:extLst>
          </p:cNvPr>
          <p:cNvCxnSpPr>
            <a:cxnSpLocks/>
          </p:cNvCxnSpPr>
          <p:nvPr/>
        </p:nvCxnSpPr>
        <p:spPr>
          <a:xfrm>
            <a:off x="360221" y="1305792"/>
            <a:ext cx="1147156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63585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DFF820CD-7EBF-8D58-6C81-F8AEA32153D9}"/>
              </a:ext>
            </a:extLst>
          </p:cNvPr>
          <p:cNvCxnSpPr>
            <a:cxnSpLocks/>
          </p:cNvCxnSpPr>
          <p:nvPr/>
        </p:nvCxnSpPr>
        <p:spPr>
          <a:xfrm>
            <a:off x="360221" y="1343892"/>
            <a:ext cx="1147156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72E4243-544F-759F-0AFA-2A2294A1E503}"/>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Required Engineering Skills</a:t>
            </a:r>
          </a:p>
        </p:txBody>
      </p:sp>
      <p:sp>
        <p:nvSpPr>
          <p:cNvPr id="3" name="Content Placeholder 2">
            <a:extLst>
              <a:ext uri="{FF2B5EF4-FFF2-40B4-BE49-F238E27FC236}">
                <a16:creationId xmlns:a16="http://schemas.microsoft.com/office/drawing/2014/main" id="{9D3E290F-BBE9-937A-6F4A-FC2AD4A84441}"/>
              </a:ext>
            </a:extLst>
          </p:cNvPr>
          <p:cNvSpPr>
            <a:spLocks noGrp="1"/>
          </p:cNvSpPr>
          <p:nvPr>
            <p:ph idx="1"/>
          </p:nvPr>
        </p:nvSpPr>
        <p:spPr>
          <a:xfrm>
            <a:off x="533403" y="1613629"/>
            <a:ext cx="11004551" cy="4351339"/>
          </a:xfrm>
        </p:spPr>
        <p:txBody>
          <a:bodyPr>
            <a:normAutofit lnSpcReduction="10000"/>
          </a:bodyPr>
          <a:lstStyle/>
          <a:p>
            <a:r>
              <a:rPr lang="en-US" sz="2400" u="sng" dirty="0">
                <a:latin typeface="Times New Roman" panose="02020603050405020304" pitchFamily="18" charset="0"/>
                <a:cs typeface="Times New Roman" panose="02020603050405020304" pitchFamily="18" charset="0"/>
              </a:rPr>
              <a:t>Digital Design</a:t>
            </a:r>
          </a:p>
          <a:p>
            <a:pPr marL="0" indent="0">
              <a:buNone/>
            </a:pPr>
            <a:r>
              <a:rPr lang="en-US" sz="2400" dirty="0">
                <a:latin typeface="Times New Roman" panose="02020603050405020304" pitchFamily="18" charset="0"/>
                <a:cs typeface="Times New Roman" panose="02020603050405020304" pitchFamily="18" charset="0"/>
              </a:rPr>
              <a:t>      Custom integrated logic design, serial communication protocols, RTL design, Verilog, </a:t>
            </a:r>
            <a:r>
              <a:rPr lang="en-US" sz="2400" dirty="0" err="1">
                <a:latin typeface="Times New Roman" panose="02020603050405020304" pitchFamily="18" charset="0"/>
                <a:cs typeface="Times New Roman" panose="02020603050405020304" pitchFamily="18" charset="0"/>
              </a:rPr>
              <a:t>SystemVerilog</a:t>
            </a:r>
            <a:r>
              <a:rPr lang="en-US" sz="2400" dirty="0">
                <a:latin typeface="Times New Roman" panose="02020603050405020304" pitchFamily="18" charset="0"/>
                <a:cs typeface="Times New Roman" panose="02020603050405020304" pitchFamily="18" charset="0"/>
              </a:rPr>
              <a:t>, and VHDL.</a:t>
            </a:r>
          </a:p>
          <a:p>
            <a:pPr marL="0" indent="0">
              <a:buNone/>
            </a:pPr>
            <a:endParaRPr lang="en-US" sz="2400" dirty="0">
              <a:latin typeface="Times New Roman" panose="02020603050405020304" pitchFamily="18" charset="0"/>
              <a:cs typeface="Times New Roman" panose="02020603050405020304" pitchFamily="18" charset="0"/>
            </a:endParaRPr>
          </a:p>
          <a:p>
            <a:r>
              <a:rPr lang="en-US" sz="2400" u="sng" dirty="0">
                <a:latin typeface="Times New Roman" panose="02020603050405020304" pitchFamily="18" charset="0"/>
                <a:cs typeface="Times New Roman" panose="02020603050405020304" pitchFamily="18" charset="0"/>
              </a:rPr>
              <a:t>Analog Design</a:t>
            </a:r>
          </a:p>
          <a:p>
            <a:pPr marL="457167" lvl="1" indent="0">
              <a:buNone/>
            </a:pPr>
            <a:r>
              <a:rPr lang="en-US" dirty="0">
                <a:latin typeface="Times New Roman" panose="02020603050405020304" pitchFamily="18" charset="0"/>
                <a:cs typeface="Times New Roman" panose="02020603050405020304" pitchFamily="18" charset="0"/>
              </a:rPr>
              <a:t>Transistor level design, simulation, and layout of switches, sample-and-hold, voltage control oscillator, level shifters, and buffers.</a:t>
            </a:r>
          </a:p>
          <a:p>
            <a:pPr marL="457167" lvl="1" indent="0">
              <a:buNone/>
            </a:pPr>
            <a:endParaRPr lang="en-US" dirty="0">
              <a:latin typeface="Times New Roman" panose="02020603050405020304" pitchFamily="18" charset="0"/>
              <a:cs typeface="Times New Roman" panose="02020603050405020304" pitchFamily="18" charset="0"/>
            </a:endParaRPr>
          </a:p>
          <a:p>
            <a:r>
              <a:rPr lang="en-US" sz="2400" u="sng" dirty="0">
                <a:latin typeface="Times New Roman" panose="02020603050405020304" pitchFamily="18" charset="0"/>
                <a:cs typeface="Times New Roman" panose="02020603050405020304" pitchFamily="18" charset="0"/>
              </a:rPr>
              <a:t>Software</a:t>
            </a:r>
          </a:p>
          <a:p>
            <a:pPr marL="0" indent="0">
              <a:buNone/>
            </a:pPr>
            <a:r>
              <a:rPr lang="en-US" sz="2400" dirty="0">
                <a:latin typeface="Times New Roman" panose="02020603050405020304" pitchFamily="18" charset="0"/>
                <a:cs typeface="Times New Roman" panose="02020603050405020304" pitchFamily="18" charset="0"/>
              </a:rPr>
              <a:t>     Cadence software (Virtuoso, </a:t>
            </a:r>
            <a:r>
              <a:rPr lang="en-US" sz="2400" dirty="0" err="1">
                <a:latin typeface="Times New Roman" panose="02020603050405020304" pitchFamily="18" charset="0"/>
                <a:cs typeface="Times New Roman" panose="02020603050405020304" pitchFamily="18" charset="0"/>
              </a:rPr>
              <a:t>Spectre</a:t>
            </a:r>
            <a:r>
              <a:rPr lang="en-US" sz="2400" dirty="0">
                <a:latin typeface="Times New Roman" panose="02020603050405020304" pitchFamily="18" charset="0"/>
                <a:cs typeface="Times New Roman" panose="02020603050405020304" pitchFamily="18" charset="0"/>
              </a:rPr>
              <a:t>, </a:t>
            </a:r>
            <a:r>
              <a:rPr lang="en-US" sz="2400" dirty="0">
                <a:solidFill>
                  <a:srgbClr val="33393D"/>
                </a:solidFill>
                <a:latin typeface="Times New Roman" panose="02020603050405020304" pitchFamily="18" charset="0"/>
                <a:cs typeface="Times New Roman" panose="02020603050405020304" pitchFamily="18" charset="0"/>
              </a:rPr>
              <a:t>Layout Suite XL), </a:t>
            </a:r>
            <a:r>
              <a:rPr lang="en-US" sz="2400" dirty="0" err="1">
                <a:latin typeface="Times New Roman" panose="02020603050405020304" pitchFamily="18" charset="0"/>
                <a:cs typeface="Times New Roman" panose="02020603050405020304" pitchFamily="18" charset="0"/>
              </a:rPr>
              <a:t>Vivado</a:t>
            </a:r>
            <a:r>
              <a:rPr lang="en-US" sz="2400" dirty="0">
                <a:latin typeface="Times New Roman" panose="02020603050405020304" pitchFamily="18" charset="0"/>
                <a:cs typeface="Times New Roman" panose="02020603050405020304" pitchFamily="18" charset="0"/>
              </a:rPr>
              <a:t> Design Suit, and </a:t>
            </a:r>
            <a:r>
              <a:rPr lang="en-US" sz="2400" dirty="0" err="1">
                <a:latin typeface="Times New Roman" panose="02020603050405020304" pitchFamily="18" charset="0"/>
                <a:cs typeface="Times New Roman" panose="02020603050405020304" pitchFamily="18" charset="0"/>
              </a:rPr>
              <a:t>KiCad</a:t>
            </a:r>
            <a:r>
              <a:rPr lang="en-US" sz="2400" dirty="0">
                <a:latin typeface="Times New Roman" panose="02020603050405020304" pitchFamily="18" charset="0"/>
                <a:cs typeface="Times New Roman" panose="02020603050405020304" pitchFamily="18" charset="0"/>
              </a:rPr>
              <a:t>.</a:t>
            </a:r>
          </a:p>
          <a:p>
            <a:pPr marL="457167" lvl="1" indent="0">
              <a:buNone/>
            </a:pPr>
            <a:endParaRPr lang="en-US" dirty="0"/>
          </a:p>
        </p:txBody>
      </p:sp>
      <p:pic>
        <p:nvPicPr>
          <p:cNvPr id="5" name="Picture 4">
            <a:extLst>
              <a:ext uri="{FF2B5EF4-FFF2-40B4-BE49-F238E27FC236}">
                <a16:creationId xmlns:a16="http://schemas.microsoft.com/office/drawing/2014/main" id="{6E7A96EF-1907-4370-809E-2D66090A2E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6208" y="5754661"/>
            <a:ext cx="1658029" cy="1103343"/>
          </a:xfrm>
          <a:prstGeom prst="rect">
            <a:avLst/>
          </a:prstGeom>
        </p:spPr>
      </p:pic>
      <p:pic>
        <p:nvPicPr>
          <p:cNvPr id="7" name="Picture 6">
            <a:extLst>
              <a:ext uri="{FF2B5EF4-FFF2-40B4-BE49-F238E27FC236}">
                <a16:creationId xmlns:a16="http://schemas.microsoft.com/office/drawing/2014/main" id="{E12B3D30-37EA-4D4C-BD16-518A947DCE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3189" y="5887910"/>
            <a:ext cx="1265283" cy="412103"/>
          </a:xfrm>
          <a:prstGeom prst="rect">
            <a:avLst/>
          </a:prstGeom>
        </p:spPr>
      </p:pic>
      <p:pic>
        <p:nvPicPr>
          <p:cNvPr id="9" name="Picture 8">
            <a:extLst>
              <a:ext uri="{FF2B5EF4-FFF2-40B4-BE49-F238E27FC236}">
                <a16:creationId xmlns:a16="http://schemas.microsoft.com/office/drawing/2014/main" id="{4D98A9FA-E537-4D73-922A-02C2C72053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4253" y="5736535"/>
            <a:ext cx="1436816" cy="791908"/>
          </a:xfrm>
          <a:prstGeom prst="rect">
            <a:avLst/>
          </a:prstGeom>
        </p:spPr>
      </p:pic>
      <p:sp>
        <p:nvSpPr>
          <p:cNvPr id="4" name="Slide Number Placeholder 1">
            <a:extLst>
              <a:ext uri="{FF2B5EF4-FFF2-40B4-BE49-F238E27FC236}">
                <a16:creationId xmlns:a16="http://schemas.microsoft.com/office/drawing/2014/main" id="{C5992846-7E02-4812-E11E-206F02F1002B}"/>
              </a:ext>
            </a:extLst>
          </p:cNvPr>
          <p:cNvSpPr>
            <a:spLocks noGrp="1"/>
          </p:cNvSpPr>
          <p:nvPr>
            <p:ph type="sldNum" sz="quarter" idx="12"/>
          </p:nvPr>
        </p:nvSpPr>
        <p:spPr>
          <a:xfrm>
            <a:off x="8972551" y="6295652"/>
            <a:ext cx="2743200" cy="365125"/>
          </a:xfrm>
        </p:spPr>
        <p:txBody>
          <a:bodyPr/>
          <a:lstStyle/>
          <a:p>
            <a:fld id="{9B57238E-7BF7-4803-83FD-527460FA8FEC}" type="slidenum">
              <a:rPr lang="en-US" smtClean="0"/>
              <a:t>34</a:t>
            </a:fld>
            <a:endParaRPr lang="en-US" dirty="0"/>
          </a:p>
        </p:txBody>
      </p:sp>
    </p:spTree>
    <p:extLst>
      <p:ext uri="{BB962C8B-B14F-4D97-AF65-F5344CB8AC3E}">
        <p14:creationId xmlns:p14="http://schemas.microsoft.com/office/powerpoint/2010/main" val="246369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290CA-0896-F351-CC51-06FC7A1E2E19}"/>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Research Student’s Background</a:t>
            </a:r>
          </a:p>
        </p:txBody>
      </p:sp>
      <p:sp>
        <p:nvSpPr>
          <p:cNvPr id="3" name="Content Placeholder 2">
            <a:extLst>
              <a:ext uri="{FF2B5EF4-FFF2-40B4-BE49-F238E27FC236}">
                <a16:creationId xmlns:a16="http://schemas.microsoft.com/office/drawing/2014/main" id="{DA20C79A-8448-FD6D-1BDC-DCE080A19879}"/>
              </a:ext>
            </a:extLst>
          </p:cNvPr>
          <p:cNvSpPr>
            <a:spLocks noGrp="1"/>
          </p:cNvSpPr>
          <p:nvPr>
            <p:ph idx="1"/>
          </p:nvPr>
        </p:nvSpPr>
        <p:spPr/>
        <p:txBody>
          <a:bodyPr>
            <a:normAutofit/>
          </a:bodyPr>
          <a:lstStyle/>
          <a:p>
            <a:r>
              <a:rPr lang="en-US" sz="2400" dirty="0">
                <a:latin typeface="Times New Roman" panose="02020603050405020304" pitchFamily="18" charset="0"/>
                <a:cs typeface="Times New Roman" panose="02020603050405020304" pitchFamily="18" charset="0"/>
              </a:rPr>
              <a:t>The student group </a:t>
            </a:r>
            <a:r>
              <a:rPr lang="en-US" sz="2400">
                <a:latin typeface="Times New Roman" panose="02020603050405020304" pitchFamily="18" charset="0"/>
                <a:cs typeface="Times New Roman" panose="02020603050405020304" pitchFamily="18" charset="0"/>
              </a:rPr>
              <a:t>is composed by 4 </a:t>
            </a:r>
            <a:r>
              <a:rPr lang="en-US" sz="2400" dirty="0">
                <a:latin typeface="Times New Roman" panose="02020603050405020304" pitchFamily="18" charset="0"/>
                <a:cs typeface="Times New Roman" panose="02020603050405020304" pitchFamily="18" charset="0"/>
              </a:rPr>
              <a:t>undergraduate physics and math students.</a:t>
            </a:r>
          </a:p>
          <a:p>
            <a:pPr lvl="1"/>
            <a:r>
              <a:rPr lang="en-US" sz="2000" dirty="0">
                <a:latin typeface="Times New Roman" panose="02020603050405020304" pitchFamily="18" charset="0"/>
                <a:cs typeface="Times New Roman" panose="02020603050405020304" pitchFamily="18" charset="0"/>
              </a:rPr>
              <a:t>two Sophomores,</a:t>
            </a:r>
          </a:p>
          <a:p>
            <a:pPr lvl="1"/>
            <a:r>
              <a:rPr lang="en-US" sz="2000" dirty="0">
                <a:latin typeface="Times New Roman" panose="02020603050405020304" pitchFamily="18" charset="0"/>
                <a:cs typeface="Times New Roman" panose="02020603050405020304" pitchFamily="18" charset="0"/>
              </a:rPr>
              <a:t>one Junior, and</a:t>
            </a:r>
          </a:p>
          <a:p>
            <a:pPr lvl="1"/>
            <a:r>
              <a:rPr lang="en-US" sz="2000" dirty="0">
                <a:latin typeface="Times New Roman" panose="02020603050405020304" pitchFamily="18" charset="0"/>
                <a:cs typeface="Times New Roman" panose="02020603050405020304" pitchFamily="18" charset="0"/>
              </a:rPr>
              <a:t>one Senior.</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The students had no prior experience in circuit design beyond a first-year electro-magnetism course.</a:t>
            </a:r>
          </a:p>
          <a:p>
            <a:pPr marL="0" indent="0">
              <a:buNone/>
            </a:pPr>
            <a:endParaRPr lang="en-US" sz="2400" dirty="0">
              <a:latin typeface="Times New Roman" panose="02020603050405020304" pitchFamily="18" charset="0"/>
              <a:cs typeface="Times New Roman" panose="02020603050405020304" pitchFamily="18" charset="0"/>
            </a:endParaRPr>
          </a:p>
          <a:p>
            <a:r>
              <a:rPr lang="en-US" sz="2400" dirty="0">
                <a:latin typeface="TimesNewRomanPSMT"/>
              </a:rPr>
              <a:t>Physics undergraduate students are rarely exposed to these engineering skills.</a:t>
            </a:r>
          </a:p>
          <a:p>
            <a:pPr marL="0" indent="0">
              <a:buNone/>
            </a:pPr>
            <a:endParaRPr lang="en-US" sz="2400" b="1" dirty="0">
              <a:latin typeface="Times New Roman" panose="02020603050405020304" pitchFamily="18" charset="0"/>
              <a:cs typeface="Times New Roman" panose="02020603050405020304" pitchFamily="18" charset="0"/>
            </a:endParaRPr>
          </a:p>
        </p:txBody>
      </p:sp>
      <p:sp>
        <p:nvSpPr>
          <p:cNvPr id="4" name="Slide Number Placeholder 1">
            <a:extLst>
              <a:ext uri="{FF2B5EF4-FFF2-40B4-BE49-F238E27FC236}">
                <a16:creationId xmlns:a16="http://schemas.microsoft.com/office/drawing/2014/main" id="{F7402E45-D3A3-B3F1-5F57-B9EF0B6068B9}"/>
              </a:ext>
            </a:extLst>
          </p:cNvPr>
          <p:cNvSpPr>
            <a:spLocks noGrp="1"/>
          </p:cNvSpPr>
          <p:nvPr>
            <p:ph type="sldNum" sz="quarter" idx="12"/>
          </p:nvPr>
        </p:nvSpPr>
        <p:spPr>
          <a:xfrm>
            <a:off x="8972551" y="6295652"/>
            <a:ext cx="2743200" cy="365125"/>
          </a:xfrm>
        </p:spPr>
        <p:txBody>
          <a:bodyPr/>
          <a:lstStyle/>
          <a:p>
            <a:fld id="{9B57238E-7BF7-4803-83FD-527460FA8FEC}" type="slidenum">
              <a:rPr lang="en-US" smtClean="0"/>
              <a:t>35</a:t>
            </a:fld>
            <a:endParaRPr lang="en-US" dirty="0"/>
          </a:p>
        </p:txBody>
      </p:sp>
      <p:cxnSp>
        <p:nvCxnSpPr>
          <p:cNvPr id="5" name="Straight Connector 4">
            <a:extLst>
              <a:ext uri="{FF2B5EF4-FFF2-40B4-BE49-F238E27FC236}">
                <a16:creationId xmlns:a16="http://schemas.microsoft.com/office/drawing/2014/main" id="{56AD283D-CC37-AF34-AB82-42ECD6859EF6}"/>
              </a:ext>
            </a:extLst>
          </p:cNvPr>
          <p:cNvCxnSpPr>
            <a:cxnSpLocks/>
          </p:cNvCxnSpPr>
          <p:nvPr/>
        </p:nvCxnSpPr>
        <p:spPr>
          <a:xfrm>
            <a:off x="360221" y="1305792"/>
            <a:ext cx="1147156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260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847C1-753B-235B-61B2-472B2D74A41B}"/>
              </a:ext>
            </a:extLst>
          </p:cNvPr>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Model Found for Working with Undergraduate Researchers</a:t>
            </a:r>
          </a:p>
        </p:txBody>
      </p:sp>
      <p:sp>
        <p:nvSpPr>
          <p:cNvPr id="3" name="Content Placeholder 2">
            <a:extLst>
              <a:ext uri="{FF2B5EF4-FFF2-40B4-BE49-F238E27FC236}">
                <a16:creationId xmlns:a16="http://schemas.microsoft.com/office/drawing/2014/main" id="{3F771487-A0F1-64F8-37A0-6C0F622F0449}"/>
              </a:ext>
            </a:extLst>
          </p:cNvPr>
          <p:cNvSpPr>
            <a:spLocks noGrp="1"/>
          </p:cNvSpPr>
          <p:nvPr>
            <p:ph idx="1"/>
          </p:nvPr>
        </p:nvSpPr>
        <p:spPr>
          <a:xfrm>
            <a:off x="838200" y="1825628"/>
            <a:ext cx="10515600" cy="4939809"/>
          </a:xfrm>
        </p:spPr>
        <p:txBody>
          <a:bodyPr>
            <a:noAutofit/>
          </a:bodyPr>
          <a:lstStyle/>
          <a:p>
            <a:pPr>
              <a:spcBef>
                <a:spcPts val="500"/>
              </a:spcBef>
            </a:pPr>
            <a:r>
              <a:rPr lang="en-US" sz="2200" dirty="0">
                <a:latin typeface="Times New Roman" panose="02020603050405020304" pitchFamily="18" charset="0"/>
                <a:cs typeface="Times New Roman" panose="02020603050405020304" pitchFamily="18" charset="0"/>
              </a:rPr>
              <a:t>Rule 1: Courses come first.</a:t>
            </a:r>
          </a:p>
          <a:p>
            <a:pPr>
              <a:spcBef>
                <a:spcPts val="500"/>
              </a:spcBef>
            </a:pPr>
            <a:r>
              <a:rPr lang="en-US" sz="2200" dirty="0">
                <a:latin typeface="Times New Roman" panose="02020603050405020304" pitchFamily="18" charset="0"/>
                <a:cs typeface="Times New Roman" panose="02020603050405020304" pitchFamily="18" charset="0"/>
              </a:rPr>
              <a:t>Students are given a clearly-defined responsibility inside a close-knit group.</a:t>
            </a:r>
          </a:p>
          <a:p>
            <a:pPr>
              <a:spcBef>
                <a:spcPts val="500"/>
              </a:spcBef>
            </a:pPr>
            <a:r>
              <a:rPr lang="en-US" sz="2200" dirty="0">
                <a:latin typeface="Times New Roman" panose="02020603050405020304" pitchFamily="18" charset="0"/>
                <a:cs typeface="Times New Roman" panose="02020603050405020304" pitchFamily="18" charset="0"/>
              </a:rPr>
              <a:t>They are trusted and given freedom.</a:t>
            </a:r>
          </a:p>
          <a:p>
            <a:pPr>
              <a:spcBef>
                <a:spcPts val="500"/>
              </a:spcBef>
            </a:pPr>
            <a:r>
              <a:rPr lang="en-US" sz="2200" dirty="0">
                <a:latin typeface="Times New Roman" panose="02020603050405020304" pitchFamily="18" charset="0"/>
                <a:cs typeface="Times New Roman" panose="02020603050405020304" pitchFamily="18" charset="0"/>
              </a:rPr>
              <a:t>Commitment from institutions.</a:t>
            </a:r>
          </a:p>
          <a:p>
            <a:pPr marL="914332" indent="-914332">
              <a:spcBef>
                <a:spcPts val="500"/>
              </a:spcBef>
              <a:buNone/>
            </a:pPr>
            <a:r>
              <a:rPr lang="en-US" sz="2200" dirty="0">
                <a:latin typeface="Times New Roman" panose="02020603050405020304" pitchFamily="18" charset="0"/>
                <a:cs typeface="Times New Roman" panose="02020603050405020304" pitchFamily="18" charset="0"/>
              </a:rPr>
              <a:t>	Two-year seed funding with a review after the first year was provided by the UC-Fermilab Joint Task Force Initiative (JTFI)</a:t>
            </a:r>
          </a:p>
          <a:p>
            <a:pPr>
              <a:spcBef>
                <a:spcPts val="500"/>
              </a:spcBef>
            </a:pPr>
            <a:r>
              <a:rPr lang="en-US" sz="2200" dirty="0">
                <a:latin typeface="Times New Roman" panose="02020603050405020304" pitchFamily="18" charset="0"/>
                <a:cs typeface="Times New Roman" panose="02020603050405020304" pitchFamily="18" charset="0"/>
              </a:rPr>
              <a:t>Technical Support.</a:t>
            </a:r>
          </a:p>
          <a:p>
            <a:pPr marL="914332" indent="-460339">
              <a:spcBef>
                <a:spcPts val="500"/>
              </a:spcBef>
              <a:buNone/>
            </a:pPr>
            <a:r>
              <a:rPr lang="en-US" sz="2200" dirty="0">
                <a:latin typeface="Times New Roman" panose="02020603050405020304" pitchFamily="18" charset="0"/>
                <a:cs typeface="Times New Roman" panose="02020603050405020304" pitchFamily="18" charset="0"/>
              </a:rPr>
              <a:t>	-National Lab engineers provide general direction and immense experience with the 65nm TMSC process</a:t>
            </a:r>
          </a:p>
          <a:p>
            <a:pPr marL="914332" indent="-460339">
              <a:spcBef>
                <a:spcPts val="500"/>
              </a:spcBef>
              <a:buNone/>
            </a:pPr>
            <a:r>
              <a:rPr lang="en-US" sz="2200" dirty="0">
                <a:latin typeface="Times New Roman" panose="02020603050405020304" pitchFamily="18" charset="0"/>
                <a:cs typeface="Times New Roman" panose="02020603050405020304" pitchFamily="18" charset="0"/>
              </a:rPr>
              <a:t>       -Students work longer hours, have fewer unproductive administrative duties, and their cost/time ratio is lower.</a:t>
            </a:r>
          </a:p>
          <a:p>
            <a:pPr marL="914332" indent="-460339">
              <a:spcBef>
                <a:spcPts val="500"/>
              </a:spcBef>
              <a:buNone/>
            </a:pPr>
            <a:r>
              <a:rPr lang="en-US" sz="2200" dirty="0">
                <a:latin typeface="Times New Roman" panose="02020603050405020304" pitchFamily="18" charset="0"/>
                <a:cs typeface="Times New Roman" panose="02020603050405020304" pitchFamily="18" charset="0"/>
              </a:rPr>
              <a:t>       -Students can spend many more hours on both wider and deeper simulation than is usually affordable.</a:t>
            </a:r>
          </a:p>
          <a:p>
            <a:pPr>
              <a:spcBef>
                <a:spcPts val="500"/>
              </a:spcBef>
            </a:pPr>
            <a:r>
              <a:rPr lang="en-US" sz="2200" dirty="0">
                <a:latin typeface="Times New Roman" panose="02020603050405020304" pitchFamily="18" charset="0"/>
                <a:cs typeface="Times New Roman" panose="02020603050405020304" pitchFamily="18" charset="0"/>
              </a:rPr>
              <a:t>Communication is among equals.</a:t>
            </a:r>
          </a:p>
        </p:txBody>
      </p:sp>
      <p:sp>
        <p:nvSpPr>
          <p:cNvPr id="4" name="Slide Number Placeholder 1">
            <a:extLst>
              <a:ext uri="{FF2B5EF4-FFF2-40B4-BE49-F238E27FC236}">
                <a16:creationId xmlns:a16="http://schemas.microsoft.com/office/drawing/2014/main" id="{22184BF6-07B8-1F51-F04F-EEBB103123EB}"/>
              </a:ext>
            </a:extLst>
          </p:cNvPr>
          <p:cNvSpPr>
            <a:spLocks noGrp="1"/>
          </p:cNvSpPr>
          <p:nvPr>
            <p:ph type="sldNum" sz="quarter" idx="12"/>
          </p:nvPr>
        </p:nvSpPr>
        <p:spPr>
          <a:xfrm>
            <a:off x="8972551" y="6295652"/>
            <a:ext cx="2743200" cy="365125"/>
          </a:xfrm>
        </p:spPr>
        <p:txBody>
          <a:bodyPr/>
          <a:lstStyle/>
          <a:p>
            <a:fld id="{9B57238E-7BF7-4803-83FD-527460FA8FEC}" type="slidenum">
              <a:rPr lang="en-US" smtClean="0"/>
              <a:t>36</a:t>
            </a:fld>
            <a:endParaRPr lang="en-US" dirty="0"/>
          </a:p>
        </p:txBody>
      </p:sp>
      <p:cxnSp>
        <p:nvCxnSpPr>
          <p:cNvPr id="5" name="Straight Connector 4">
            <a:extLst>
              <a:ext uri="{FF2B5EF4-FFF2-40B4-BE49-F238E27FC236}">
                <a16:creationId xmlns:a16="http://schemas.microsoft.com/office/drawing/2014/main" id="{66ACDAEF-24C9-9BA4-9359-E626413B8FEF}"/>
              </a:ext>
            </a:extLst>
          </p:cNvPr>
          <p:cNvCxnSpPr>
            <a:cxnSpLocks/>
          </p:cNvCxnSpPr>
          <p:nvPr/>
        </p:nvCxnSpPr>
        <p:spPr>
          <a:xfrm>
            <a:off x="290369" y="1690688"/>
            <a:ext cx="1147156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740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F99DF-D39A-8571-255E-BC5F6411C27C}"/>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Results</a:t>
            </a:r>
          </a:p>
        </p:txBody>
      </p:sp>
      <p:sp>
        <p:nvSpPr>
          <p:cNvPr id="3" name="Content Placeholder 2">
            <a:extLst>
              <a:ext uri="{FF2B5EF4-FFF2-40B4-BE49-F238E27FC236}">
                <a16:creationId xmlns:a16="http://schemas.microsoft.com/office/drawing/2014/main" id="{44E7E419-ED88-61ED-F723-9E81D46318E5}"/>
              </a:ext>
            </a:extLst>
          </p:cNvPr>
          <p:cNvSpPr>
            <a:spLocks noGrp="1"/>
          </p:cNvSpPr>
          <p:nvPr>
            <p:ph idx="1"/>
          </p:nvPr>
        </p:nvSpPr>
        <p:spPr>
          <a:xfrm>
            <a:off x="838199" y="1506435"/>
            <a:ext cx="10515600" cy="4973472"/>
          </a:xfrm>
        </p:spPr>
        <p:txBody>
          <a:bodyPr>
            <a:normAutofit/>
          </a:bodyPr>
          <a:lstStyle/>
          <a:p>
            <a:pPr>
              <a:spcAft>
                <a:spcPts val="1200"/>
              </a:spcAft>
            </a:pPr>
            <a:r>
              <a:rPr lang="en-US" sz="2400" dirty="0">
                <a:latin typeface="Times New Roman" panose="02020603050405020304" pitchFamily="18" charset="0"/>
                <a:cs typeface="Times New Roman" panose="02020603050405020304" pitchFamily="18" charset="0"/>
              </a:rPr>
              <a:t>Professional experience in ASIC design for the Students. </a:t>
            </a:r>
          </a:p>
          <a:p>
            <a:pPr>
              <a:spcAft>
                <a:spcPts val="1200"/>
              </a:spcAft>
            </a:pPr>
            <a:r>
              <a:rPr lang="en-US" sz="2400" dirty="0">
                <a:latin typeface="Times New Roman" panose="02020603050405020304" pitchFamily="18" charset="0"/>
                <a:cs typeface="Times New Roman" panose="02020603050405020304" pitchFamily="18" charset="0"/>
              </a:rPr>
              <a:t>A full mixed-signal ASIC targeting </a:t>
            </a:r>
            <a:r>
              <a:rPr lang="en-US" sz="2400" dirty="0" err="1">
                <a:latin typeface="Times New Roman" panose="02020603050405020304" pitchFamily="18" charset="0"/>
                <a:cs typeface="Times New Roman" panose="02020603050405020304" pitchFamily="18" charset="0"/>
              </a:rPr>
              <a:t>ps</a:t>
            </a:r>
            <a:r>
              <a:rPr lang="en-US" sz="2400" dirty="0">
                <a:latin typeface="Times New Roman" panose="02020603050405020304" pitchFamily="18" charset="0"/>
                <a:cs typeface="Times New Roman" panose="02020603050405020304" pitchFamily="18" charset="0"/>
              </a:rPr>
              <a:t> resolution has been designed and taped out. (physical IC arrives today)</a:t>
            </a:r>
          </a:p>
          <a:p>
            <a:pPr>
              <a:spcAft>
                <a:spcPts val="1200"/>
              </a:spcAft>
            </a:pPr>
            <a:r>
              <a:rPr lang="en-US" sz="2400" dirty="0">
                <a:latin typeface="Times New Roman" panose="02020603050405020304" pitchFamily="18" charset="0"/>
                <a:cs typeface="Times New Roman" panose="02020603050405020304" pitchFamily="18" charset="0"/>
              </a:rPr>
              <a:t>An FPGA-based test board to evaluate the chip and firmware to control it are currently under design.</a:t>
            </a:r>
          </a:p>
          <a:p>
            <a:pPr>
              <a:spcAft>
                <a:spcPts val="1200"/>
              </a:spcAft>
            </a:pPr>
            <a:r>
              <a:rPr lang="en-US" sz="2400" dirty="0">
                <a:latin typeface="Times New Roman" panose="02020603050405020304" pitchFamily="18" charset="0"/>
                <a:cs typeface="Times New Roman" panose="02020603050405020304" pitchFamily="18" charset="0"/>
              </a:rPr>
              <a:t>Six abstracts have been presented. Two in CPAD 2023, one in PM24 – 16th Pisa Meeting on Advance Detectors (2024), and three in the CPAD 2024.</a:t>
            </a:r>
          </a:p>
          <a:p>
            <a:pPr>
              <a:spcAft>
                <a:spcPts val="1200"/>
              </a:spcAft>
            </a:pPr>
            <a:r>
              <a:rPr lang="en-US" sz="2400" dirty="0">
                <a:latin typeface="Times New Roman" panose="02020603050405020304" pitchFamily="18" charset="0"/>
                <a:cs typeface="Times New Roman" panose="02020603050405020304" pitchFamily="18" charset="0"/>
              </a:rPr>
              <a:t>A Journal article is under review in the </a:t>
            </a:r>
            <a:r>
              <a:rPr lang="en-US" sz="2400" i="1" dirty="0">
                <a:latin typeface="Times New Roman" panose="02020603050405020304" pitchFamily="18" charset="0"/>
                <a:cs typeface="Times New Roman" panose="02020603050405020304" pitchFamily="18" charset="0"/>
              </a:rPr>
              <a:t>Nuclear Instruments and Methods in Physics Research Section A Journal.</a:t>
            </a:r>
          </a:p>
        </p:txBody>
      </p:sp>
      <p:sp>
        <p:nvSpPr>
          <p:cNvPr id="4" name="Slide Number Placeholder 1">
            <a:extLst>
              <a:ext uri="{FF2B5EF4-FFF2-40B4-BE49-F238E27FC236}">
                <a16:creationId xmlns:a16="http://schemas.microsoft.com/office/drawing/2014/main" id="{BCC67229-41CE-3649-42F7-15412352E461}"/>
              </a:ext>
            </a:extLst>
          </p:cNvPr>
          <p:cNvSpPr>
            <a:spLocks noGrp="1"/>
          </p:cNvSpPr>
          <p:nvPr>
            <p:ph type="sldNum" sz="quarter" idx="12"/>
          </p:nvPr>
        </p:nvSpPr>
        <p:spPr>
          <a:xfrm>
            <a:off x="8972551" y="6295652"/>
            <a:ext cx="2743200" cy="365125"/>
          </a:xfrm>
        </p:spPr>
        <p:txBody>
          <a:bodyPr/>
          <a:lstStyle/>
          <a:p>
            <a:fld id="{9B57238E-7BF7-4803-83FD-527460FA8FEC}" type="slidenum">
              <a:rPr lang="en-US" smtClean="0"/>
              <a:t>37</a:t>
            </a:fld>
            <a:endParaRPr lang="en-US" dirty="0"/>
          </a:p>
        </p:txBody>
      </p:sp>
      <p:cxnSp>
        <p:nvCxnSpPr>
          <p:cNvPr id="5" name="Straight Connector 4">
            <a:extLst>
              <a:ext uri="{FF2B5EF4-FFF2-40B4-BE49-F238E27FC236}">
                <a16:creationId xmlns:a16="http://schemas.microsoft.com/office/drawing/2014/main" id="{801B5ADB-FB04-7065-DA0E-6AD24BF4C28C}"/>
              </a:ext>
            </a:extLst>
          </p:cNvPr>
          <p:cNvCxnSpPr>
            <a:cxnSpLocks/>
          </p:cNvCxnSpPr>
          <p:nvPr/>
        </p:nvCxnSpPr>
        <p:spPr>
          <a:xfrm>
            <a:off x="360221" y="1305792"/>
            <a:ext cx="1147156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282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225AF-16FD-D22E-0481-56C2156928D6}"/>
              </a:ext>
            </a:extLst>
          </p:cNvPr>
          <p:cNvSpPr>
            <a:spLocks noGrp="1"/>
          </p:cNvSpPr>
          <p:nvPr>
            <p:ph type="title"/>
          </p:nvPr>
        </p:nvSpPr>
        <p:spPr>
          <a:xfrm>
            <a:off x="4794249" y="3200401"/>
            <a:ext cx="2965451" cy="1325563"/>
          </a:xfrm>
        </p:spPr>
        <p:txBody>
          <a:bodyPr/>
          <a:lstStyle/>
          <a:p>
            <a:r>
              <a:rPr lang="en-US" dirty="0">
                <a:latin typeface="Times New Roman" panose="02020603050405020304" pitchFamily="18" charset="0"/>
                <a:cs typeface="Times New Roman" panose="02020603050405020304" pitchFamily="18" charset="0"/>
              </a:rPr>
              <a:t>Questions?</a:t>
            </a:r>
          </a:p>
        </p:txBody>
      </p:sp>
      <p:sp>
        <p:nvSpPr>
          <p:cNvPr id="4" name="Slide Number Placeholder 1">
            <a:extLst>
              <a:ext uri="{FF2B5EF4-FFF2-40B4-BE49-F238E27FC236}">
                <a16:creationId xmlns:a16="http://schemas.microsoft.com/office/drawing/2014/main" id="{4F78B11D-30A4-C64B-F13A-B7F186D231C5}"/>
              </a:ext>
            </a:extLst>
          </p:cNvPr>
          <p:cNvSpPr>
            <a:spLocks noGrp="1"/>
          </p:cNvSpPr>
          <p:nvPr>
            <p:ph type="sldNum" sz="quarter" idx="12"/>
          </p:nvPr>
        </p:nvSpPr>
        <p:spPr>
          <a:xfrm>
            <a:off x="8972551" y="6295652"/>
            <a:ext cx="2743200" cy="365125"/>
          </a:xfrm>
        </p:spPr>
        <p:txBody>
          <a:bodyPr/>
          <a:lstStyle/>
          <a:p>
            <a:fld id="{9B57238E-7BF7-4803-83FD-527460FA8FEC}" type="slidenum">
              <a:rPr lang="en-US" smtClean="0"/>
              <a:t>38</a:t>
            </a:fld>
            <a:endParaRPr lang="en-US" dirty="0"/>
          </a:p>
        </p:txBody>
      </p:sp>
      <p:sp>
        <p:nvSpPr>
          <p:cNvPr id="5" name="Title 1">
            <a:extLst>
              <a:ext uri="{FF2B5EF4-FFF2-40B4-BE49-F238E27FC236}">
                <a16:creationId xmlns:a16="http://schemas.microsoft.com/office/drawing/2014/main" id="{A1EB7E42-92F6-6584-82A2-F184CCA244B1}"/>
              </a:ext>
            </a:extLst>
          </p:cNvPr>
          <p:cNvSpPr txBox="1">
            <a:spLocks/>
          </p:cNvSpPr>
          <p:nvPr/>
        </p:nvSpPr>
        <p:spPr>
          <a:xfrm>
            <a:off x="2692403" y="1951037"/>
            <a:ext cx="71691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Times New Roman" panose="02020603050405020304" pitchFamily="18" charset="0"/>
                <a:cs typeface="Times New Roman" panose="02020603050405020304" pitchFamily="18" charset="0"/>
              </a:rPr>
              <a:t>Thank you for your attention!</a:t>
            </a:r>
          </a:p>
        </p:txBody>
      </p:sp>
    </p:spTree>
    <p:extLst>
      <p:ext uri="{BB962C8B-B14F-4D97-AF65-F5344CB8AC3E}">
        <p14:creationId xmlns:p14="http://schemas.microsoft.com/office/powerpoint/2010/main" val="20506021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415611" y="992767"/>
            <a:ext cx="11360800" cy="2736800"/>
          </a:xfrm>
          <a:prstGeom prst="rect">
            <a:avLst/>
          </a:prstGeom>
        </p:spPr>
        <p:txBody>
          <a:bodyPr spcFirstLastPara="1" vert="horz" wrap="square" lIns="121900" tIns="121900" rIns="121900" bIns="121900" rtlCol="0" anchor="b" anchorCtr="0">
            <a:normAutofit/>
          </a:bodyPr>
          <a:lstStyle/>
          <a:p>
            <a:pPr>
              <a:spcBef>
                <a:spcPts val="0"/>
              </a:spcBef>
            </a:pPr>
            <a:r>
              <a:rPr lang="en" dirty="0"/>
              <a:t>A Modular Test System for the PSEC5 40 GS/s waveform-sampling ASIC</a:t>
            </a:r>
            <a:endParaRPr dirty="0"/>
          </a:p>
        </p:txBody>
      </p:sp>
      <p:sp>
        <p:nvSpPr>
          <p:cNvPr id="55" name="Google Shape;55;p13"/>
          <p:cNvSpPr txBox="1">
            <a:spLocks noGrp="1"/>
          </p:cNvSpPr>
          <p:nvPr>
            <p:ph type="subTitle" idx="1"/>
          </p:nvPr>
        </p:nvSpPr>
        <p:spPr>
          <a:xfrm>
            <a:off x="415600" y="4374700"/>
            <a:ext cx="11360800" cy="1056800"/>
          </a:xfrm>
          <a:prstGeom prst="rect">
            <a:avLst/>
          </a:prstGeom>
        </p:spPr>
        <p:txBody>
          <a:bodyPr spcFirstLastPara="1" vert="horz" wrap="square" lIns="121900" tIns="121900" rIns="121900" bIns="121900" rtlCol="0" anchor="t" anchorCtr="0">
            <a:normAutofit fontScale="92500" lnSpcReduction="10000"/>
          </a:bodyPr>
          <a:lstStyle/>
          <a:p>
            <a:pPr>
              <a:spcBef>
                <a:spcPts val="0"/>
              </a:spcBef>
            </a:pPr>
            <a:r>
              <a:rPr lang="en"/>
              <a:t>Evan Angelico</a:t>
            </a:r>
            <a:r>
              <a:rPr lang="en" baseline="30000"/>
              <a:t>d</a:t>
            </a:r>
            <a:r>
              <a:rPr lang="en"/>
              <a:t> , Andrew Arzac</a:t>
            </a:r>
            <a:r>
              <a:rPr lang="en" baseline="30000"/>
              <a:t>a</a:t>
            </a:r>
            <a:r>
              <a:rPr lang="en"/>
              <a:t> , Ahan Datta</a:t>
            </a:r>
            <a:r>
              <a:rPr lang="en" baseline="30000"/>
              <a:t>a</a:t>
            </a:r>
            <a:r>
              <a:rPr lang="en"/>
              <a:t> , Troy England</a:t>
            </a:r>
            <a:r>
              <a:rPr lang="en" baseline="30000"/>
              <a:t>b</a:t>
            </a:r>
            <a:r>
              <a:rPr lang="en"/>
              <a:t> , Henry J. Frisch</a:t>
            </a:r>
            <a:r>
              <a:rPr lang="en" baseline="30000"/>
              <a:t>a</a:t>
            </a:r>
            <a:r>
              <a:rPr lang="en"/>
              <a:t> , Mary Heintz</a:t>
            </a:r>
            <a:r>
              <a:rPr lang="en" baseline="30000"/>
              <a:t>a</a:t>
            </a:r>
            <a:r>
              <a:rPr lang="en"/>
              <a:t> , Nathaniel J. Pastika</a:t>
            </a:r>
            <a:r>
              <a:rPr lang="en" baseline="30000"/>
              <a:t>b</a:t>
            </a:r>
            <a:r>
              <a:rPr lang="en"/>
              <a:t> , Jinseo Park</a:t>
            </a:r>
            <a:r>
              <a:rPr lang="en" baseline="30000"/>
              <a:t>a</a:t>
            </a:r>
            <a:r>
              <a:rPr lang="en"/>
              <a:t> , Hector D. Rico-Aniles</a:t>
            </a:r>
            <a:r>
              <a:rPr lang="en" baseline="30000"/>
              <a:t>c</a:t>
            </a:r>
            <a:r>
              <a:rPr lang="en"/>
              <a:t> , Paul M. Rubinov</a:t>
            </a:r>
            <a:r>
              <a:rPr lang="en" baseline="30000"/>
              <a:t>b</a:t>
            </a:r>
            <a:r>
              <a:rPr lang="en"/>
              <a:t> , Maresa Wynd</a:t>
            </a:r>
            <a:r>
              <a:rPr lang="en" baseline="30000"/>
              <a:t>a</a:t>
            </a:r>
            <a:r>
              <a:rPr lang="en"/>
              <a:t> , Y.M. Richmond Yeung</a:t>
            </a:r>
            <a:r>
              <a:rPr lang="en" baseline="30000"/>
              <a:t>a</a:t>
            </a:r>
            <a:endParaRPr baseline="30000"/>
          </a:p>
        </p:txBody>
      </p:sp>
      <p:sp>
        <p:nvSpPr>
          <p:cNvPr id="56" name="Google Shape;56;p13"/>
          <p:cNvSpPr txBox="1">
            <a:spLocks noGrp="1"/>
          </p:cNvSpPr>
          <p:nvPr>
            <p:ph type="subTitle" idx="1"/>
          </p:nvPr>
        </p:nvSpPr>
        <p:spPr>
          <a:xfrm>
            <a:off x="415600" y="5280667"/>
            <a:ext cx="11360800" cy="1056800"/>
          </a:xfrm>
          <a:prstGeom prst="rect">
            <a:avLst/>
          </a:prstGeom>
        </p:spPr>
        <p:txBody>
          <a:bodyPr spcFirstLastPara="1" vert="horz" wrap="square" lIns="121900" tIns="121900" rIns="121900" bIns="121900" rtlCol="0" anchor="t" anchorCtr="0">
            <a:normAutofit fontScale="77500" lnSpcReduction="20000"/>
          </a:bodyPr>
          <a:lstStyle/>
          <a:p>
            <a:pPr>
              <a:spcBef>
                <a:spcPts val="0"/>
              </a:spcBef>
            </a:pPr>
            <a:r>
              <a:rPr lang="en" baseline="30000"/>
              <a:t>a</a:t>
            </a:r>
            <a:r>
              <a:rPr lang="en"/>
              <a:t>Enrico Fermi Institute, the University of Chicago, 933 East 56th Street, 60637, Chicago, IL, USA </a:t>
            </a:r>
            <a:endParaRPr/>
          </a:p>
          <a:p>
            <a:pPr>
              <a:spcBef>
                <a:spcPts val="0"/>
              </a:spcBef>
            </a:pPr>
            <a:r>
              <a:rPr lang="en" baseline="30000"/>
              <a:t>b</a:t>
            </a:r>
            <a:r>
              <a:rPr lang="en"/>
              <a:t>Fermi National Accelerator Laboratory, 60510, Batavia, IL, USA </a:t>
            </a:r>
            <a:endParaRPr/>
          </a:p>
          <a:p>
            <a:pPr>
              <a:spcBef>
                <a:spcPts val="0"/>
              </a:spcBef>
            </a:pPr>
            <a:r>
              <a:rPr lang="en" baseline="30000"/>
              <a:t>c</a:t>
            </a:r>
            <a:r>
              <a:rPr lang="en"/>
              <a:t>North Central College, 30 N. Brainard Street, 60540, Naperville, IL, USA </a:t>
            </a:r>
            <a:endParaRPr/>
          </a:p>
          <a:p>
            <a:pPr>
              <a:spcBef>
                <a:spcPts val="0"/>
              </a:spcBef>
            </a:pPr>
            <a:r>
              <a:rPr lang="en" baseline="30000"/>
              <a:t>d</a:t>
            </a:r>
            <a:r>
              <a:rPr lang="en"/>
              <a:t>Stanford University, 450 Jane Stanford Way, 94305, Stanford, CA, USA</a:t>
            </a:r>
            <a:endParaRPr/>
          </a:p>
        </p:txBody>
      </p:sp>
      <p:sp>
        <p:nvSpPr>
          <p:cNvPr id="57" name="Google Shape;57;p13"/>
          <p:cNvSpPr txBox="1">
            <a:spLocks noGrp="1"/>
          </p:cNvSpPr>
          <p:nvPr>
            <p:ph type="subTitle" idx="1"/>
          </p:nvPr>
        </p:nvSpPr>
        <p:spPr>
          <a:xfrm>
            <a:off x="2498000" y="3649200"/>
            <a:ext cx="7196000" cy="1056800"/>
          </a:xfrm>
          <a:prstGeom prst="rect">
            <a:avLst/>
          </a:prstGeom>
        </p:spPr>
        <p:txBody>
          <a:bodyPr spcFirstLastPara="1" vert="horz" wrap="square" lIns="121900" tIns="121900" rIns="121900" bIns="121900" rtlCol="0" anchor="t" anchorCtr="0">
            <a:normAutofit/>
          </a:bodyPr>
          <a:lstStyle/>
          <a:p>
            <a:pPr>
              <a:spcBef>
                <a:spcPts val="0"/>
              </a:spcBef>
            </a:pPr>
            <a:r>
              <a:rPr lang="en" dirty="0"/>
              <a:t>Andrew Arzac - University of Chicago</a:t>
            </a:r>
            <a:endParaRPr dirty="0"/>
          </a:p>
        </p:txBody>
      </p:sp>
    </p:spTree>
    <p:extLst>
      <p:ext uri="{BB962C8B-B14F-4D97-AF65-F5344CB8AC3E}">
        <p14:creationId xmlns:p14="http://schemas.microsoft.com/office/powerpoint/2010/main" val="2225797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D17C2-7EBB-E460-E670-5D6D4EE9694E}"/>
              </a:ext>
            </a:extLst>
          </p:cNvPr>
          <p:cNvSpPr>
            <a:spLocks noGrp="1"/>
          </p:cNvSpPr>
          <p:nvPr>
            <p:ph type="title"/>
          </p:nvPr>
        </p:nvSpPr>
        <p:spPr>
          <a:xfrm>
            <a:off x="691896" y="-213188"/>
            <a:ext cx="10515600" cy="1325563"/>
          </a:xfrm>
        </p:spPr>
        <p:txBody>
          <a:bodyPr/>
          <a:lstStyle/>
          <a:p>
            <a:r>
              <a:rPr lang="en-US" dirty="0"/>
              <a:t>Primary goal – picosecond timing resolution</a:t>
            </a:r>
          </a:p>
        </p:txBody>
      </p:sp>
      <p:sp>
        <p:nvSpPr>
          <p:cNvPr id="6" name="TextBox 5">
            <a:extLst>
              <a:ext uri="{FF2B5EF4-FFF2-40B4-BE49-F238E27FC236}">
                <a16:creationId xmlns:a16="http://schemas.microsoft.com/office/drawing/2014/main" id="{A6914D8F-E585-DE54-AFEC-01D90842C767}"/>
              </a:ext>
            </a:extLst>
          </p:cNvPr>
          <p:cNvSpPr txBox="1"/>
          <p:nvPr/>
        </p:nvSpPr>
        <p:spPr>
          <a:xfrm>
            <a:off x="7790691" y="1772940"/>
            <a:ext cx="3624764" cy="2308324"/>
          </a:xfrm>
          <a:prstGeom prst="rect">
            <a:avLst/>
          </a:prstGeom>
          <a:noFill/>
        </p:spPr>
        <p:txBody>
          <a:bodyPr wrap="square">
            <a:spAutoFit/>
          </a:bodyPr>
          <a:lstStyle/>
          <a:p>
            <a:r>
              <a:rPr lang="en-US" sz="2400" dirty="0"/>
              <a:t>[1]Stefan </a:t>
            </a:r>
            <a:r>
              <a:rPr lang="en-US" sz="2400" dirty="0" err="1"/>
              <a:t>Ritt</a:t>
            </a:r>
            <a:r>
              <a:rPr lang="en-US" sz="2400" dirty="0"/>
              <a:t>; The role of analog bandwidth and signal-to-noise in timing for waveform digitizing; Timing Workshop, Chicago April 28</a:t>
            </a:r>
            <a:r>
              <a:rPr lang="en-US" sz="2400" baseline="30000" dirty="0"/>
              <a:t>th  </a:t>
            </a:r>
            <a:r>
              <a:rPr lang="en-US" sz="2400" dirty="0"/>
              <a:t>2011</a:t>
            </a:r>
          </a:p>
        </p:txBody>
      </p:sp>
      <p:sp>
        <p:nvSpPr>
          <p:cNvPr id="8" name="TextBox 7">
            <a:extLst>
              <a:ext uri="{FF2B5EF4-FFF2-40B4-BE49-F238E27FC236}">
                <a16:creationId xmlns:a16="http://schemas.microsoft.com/office/drawing/2014/main" id="{B91CC3F8-BC90-FFB2-1857-EFE13A1E1202}"/>
              </a:ext>
            </a:extLst>
          </p:cNvPr>
          <p:cNvSpPr txBox="1"/>
          <p:nvPr/>
        </p:nvSpPr>
        <p:spPr>
          <a:xfrm>
            <a:off x="1316736" y="4643324"/>
            <a:ext cx="5236464" cy="1131720"/>
          </a:xfrm>
          <a:prstGeom prst="rect">
            <a:avLst/>
          </a:prstGeom>
          <a:noFill/>
        </p:spPr>
        <p:txBody>
          <a:bodyPr wrap="square" rtlCol="0">
            <a:spAutoFit/>
          </a:bodyPr>
          <a:lstStyle/>
          <a:p>
            <a:r>
              <a:rPr lang="en-US" sz="1351" dirty="0"/>
              <a:t>Therefore, an improved </a:t>
            </a:r>
            <a:r>
              <a:rPr lang="el-GR" sz="1351" dirty="0"/>
              <a:t>Δ</a:t>
            </a:r>
            <a:r>
              <a:rPr lang="en-US" sz="1351" dirty="0"/>
              <a:t>t can be achieved by:</a:t>
            </a:r>
          </a:p>
          <a:p>
            <a:pPr marL="285730" indent="-285730">
              <a:buFontTx/>
              <a:buChar char="-"/>
            </a:pPr>
            <a:r>
              <a:rPr lang="en-US" sz="1351" dirty="0"/>
              <a:t>Low Noise (from samples)</a:t>
            </a:r>
          </a:p>
          <a:p>
            <a:pPr marL="285730" indent="-285730">
              <a:buFontTx/>
              <a:buChar char="-"/>
            </a:pPr>
            <a:r>
              <a:rPr lang="en-US" sz="1351" dirty="0"/>
              <a:t>Minimizing Sampling time jitter</a:t>
            </a:r>
          </a:p>
          <a:p>
            <a:pPr marL="285730" indent="-285730">
              <a:buFontTx/>
              <a:buChar char="-"/>
            </a:pPr>
            <a:r>
              <a:rPr lang="en-US" sz="1351" dirty="0"/>
              <a:t>High Sampling Rate</a:t>
            </a:r>
          </a:p>
          <a:p>
            <a:pPr marL="285730" indent="-285730">
              <a:buFontTx/>
              <a:buChar char="-"/>
            </a:pPr>
            <a:r>
              <a:rPr lang="en-US" sz="1351" dirty="0"/>
              <a:t>High Analog Bandwidth</a:t>
            </a:r>
          </a:p>
        </p:txBody>
      </p:sp>
      <p:pic>
        <p:nvPicPr>
          <p:cNvPr id="7" name="Content Placeholder 6" descr="Chart, diagram, line chart&#10;&#10;Description automatically generated">
            <a:extLst>
              <a:ext uri="{FF2B5EF4-FFF2-40B4-BE49-F238E27FC236}">
                <a16:creationId xmlns:a16="http://schemas.microsoft.com/office/drawing/2014/main" id="{983C9B33-1467-D885-33FC-B619312F104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1171351" y="897435"/>
            <a:ext cx="5953956" cy="3810532"/>
          </a:xfrm>
          <a:prstGeom prst="rect">
            <a:avLst/>
          </a:prstGeom>
        </p:spPr>
      </p:pic>
      <p:cxnSp>
        <p:nvCxnSpPr>
          <p:cNvPr id="10" name="Straight Arrow Connector 9">
            <a:extLst>
              <a:ext uri="{FF2B5EF4-FFF2-40B4-BE49-F238E27FC236}">
                <a16:creationId xmlns:a16="http://schemas.microsoft.com/office/drawing/2014/main" id="{2561C752-8A31-9CF2-EF4E-316CD5A730E0}"/>
              </a:ext>
            </a:extLst>
          </p:cNvPr>
          <p:cNvCxnSpPr>
            <a:cxnSpLocks/>
          </p:cNvCxnSpPr>
          <p:nvPr/>
        </p:nvCxnSpPr>
        <p:spPr>
          <a:xfrm>
            <a:off x="7193889" y="4493026"/>
            <a:ext cx="537367" cy="32611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95C7B490-C09E-F422-6471-7F7FB89AECF3}"/>
                  </a:ext>
                </a:extLst>
              </p:cNvPr>
              <p:cNvSpPr txBox="1"/>
              <p:nvPr/>
            </p:nvSpPr>
            <p:spPr>
              <a:xfrm>
                <a:off x="6845808" y="4906976"/>
                <a:ext cx="7034784" cy="300210"/>
              </a:xfrm>
              <a:prstGeom prst="rect">
                <a:avLst/>
              </a:prstGeom>
              <a:noFill/>
            </p:spPr>
            <p:txBody>
              <a:bodyPr wrap="square" rtlCol="0">
                <a:spAutoFit/>
              </a:bodyPr>
              <a:lstStyle/>
              <a:p>
                <a:r>
                  <a:rPr lang="en-US" sz="1351" dirty="0"/>
                  <a:t>Where </a:t>
                </a:r>
                <a14:m>
                  <m:oMath xmlns:m="http://schemas.openxmlformats.org/officeDocument/2006/math">
                    <m:sSub>
                      <m:sSubPr>
                        <m:ctrlPr>
                          <a:rPr lang="en-US" sz="1351" i="1">
                            <a:latin typeface="Cambria Math" panose="02040503050406030204" pitchFamily="18" charset="0"/>
                          </a:rPr>
                        </m:ctrlPr>
                      </m:sSubPr>
                      <m:e>
                        <m:r>
                          <a:rPr lang="en-US" sz="1351" i="1">
                            <a:latin typeface="Cambria Math" panose="02040503050406030204" pitchFamily="18" charset="0"/>
                          </a:rPr>
                          <m:t>𝑓</m:t>
                        </m:r>
                      </m:e>
                      <m:sub>
                        <m:r>
                          <a:rPr lang="en-US" sz="1351" i="1">
                            <a:latin typeface="Cambria Math" panose="02040503050406030204" pitchFamily="18" charset="0"/>
                          </a:rPr>
                          <m:t>𝑠</m:t>
                        </m:r>
                      </m:sub>
                    </m:sSub>
                    <m:r>
                      <a:rPr lang="en-US" sz="1351" i="1">
                        <a:latin typeface="Cambria Math" panose="02040503050406030204" pitchFamily="18" charset="0"/>
                      </a:rPr>
                      <m:t>=</m:t>
                    </m:r>
                  </m:oMath>
                </a14:m>
                <a:r>
                  <a:rPr lang="en-US" sz="1351" dirty="0"/>
                  <a:t> Sampling Rate and</a:t>
                </a:r>
                <a14:m>
                  <m:oMath xmlns:m="http://schemas.openxmlformats.org/officeDocument/2006/math">
                    <m:r>
                      <a:rPr lang="en-US" sz="1351">
                        <a:latin typeface="Cambria Math" panose="02040503050406030204" pitchFamily="18" charset="0"/>
                      </a:rPr>
                      <m:t> </m:t>
                    </m:r>
                    <m:sSub>
                      <m:sSubPr>
                        <m:ctrlPr>
                          <a:rPr lang="en-US" sz="1351" i="1">
                            <a:latin typeface="Cambria Math" panose="02040503050406030204" pitchFamily="18" charset="0"/>
                          </a:rPr>
                        </m:ctrlPr>
                      </m:sSubPr>
                      <m:e>
                        <m:r>
                          <a:rPr lang="en-US" sz="1351" i="1">
                            <a:latin typeface="Cambria Math" panose="02040503050406030204" pitchFamily="18" charset="0"/>
                          </a:rPr>
                          <m:t>𝑓</m:t>
                        </m:r>
                      </m:e>
                      <m:sub>
                        <m:r>
                          <a:rPr lang="en-US" sz="1351" i="1">
                            <a:latin typeface="Cambria Math" panose="02040503050406030204" pitchFamily="18" charset="0"/>
                          </a:rPr>
                          <m:t>3 </m:t>
                        </m:r>
                        <m:r>
                          <a:rPr lang="en-US" sz="1351" i="1">
                            <a:latin typeface="Cambria Math" panose="02040503050406030204" pitchFamily="18" charset="0"/>
                          </a:rPr>
                          <m:t>𝑑𝐵</m:t>
                        </m:r>
                      </m:sub>
                    </m:sSub>
                    <m:r>
                      <a:rPr lang="en-US" sz="1351" i="1">
                        <a:latin typeface="Cambria Math" panose="02040503050406030204" pitchFamily="18" charset="0"/>
                      </a:rPr>
                      <m:t>=</m:t>
                    </m:r>
                  </m:oMath>
                </a14:m>
                <a:r>
                  <a:rPr lang="en-US" sz="1351" dirty="0"/>
                  <a:t> Bandwidth</a:t>
                </a:r>
              </a:p>
            </p:txBody>
          </p:sp>
        </mc:Choice>
        <mc:Fallback>
          <p:sp>
            <p:nvSpPr>
              <p:cNvPr id="12" name="TextBox 11">
                <a:extLst>
                  <a:ext uri="{FF2B5EF4-FFF2-40B4-BE49-F238E27FC236}">
                    <a16:creationId xmlns:a16="http://schemas.microsoft.com/office/drawing/2014/main" id="{95C7B490-C09E-F422-6471-7F7FB89AECF3}"/>
                  </a:ext>
                </a:extLst>
              </p:cNvPr>
              <p:cNvSpPr txBox="1">
                <a:spLocks noRot="1" noChangeAspect="1" noMove="1" noResize="1" noEditPoints="1" noAdjustHandles="1" noChangeArrowheads="1" noChangeShapeType="1" noTextEdit="1"/>
              </p:cNvSpPr>
              <p:nvPr/>
            </p:nvSpPr>
            <p:spPr>
              <a:xfrm>
                <a:off x="6845808" y="4906976"/>
                <a:ext cx="7034784" cy="300210"/>
              </a:xfrm>
              <a:prstGeom prst="rect">
                <a:avLst/>
              </a:prstGeom>
              <a:blipFill>
                <a:blip r:embed="rId4"/>
                <a:stretch>
                  <a:fillRect l="-173" t="-4082" b="-20408"/>
                </a:stretch>
              </a:blipFill>
            </p:spPr>
            <p:txBody>
              <a:bodyPr/>
              <a:lstStyle/>
              <a:p>
                <a:r>
                  <a:rPr lang="en-US">
                    <a:noFill/>
                  </a:rPr>
                  <a:t> </a:t>
                </a:r>
              </a:p>
            </p:txBody>
          </p:sp>
        </mc:Fallback>
      </mc:AlternateContent>
    </p:spTree>
    <p:extLst>
      <p:ext uri="{BB962C8B-B14F-4D97-AF65-F5344CB8AC3E}">
        <p14:creationId xmlns:p14="http://schemas.microsoft.com/office/powerpoint/2010/main" val="5921809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ctr"/>
            <a:r>
              <a:rPr lang="en"/>
              <a:t>Outline</a:t>
            </a:r>
            <a:endParaRPr/>
          </a:p>
        </p:txBody>
      </p:sp>
      <p:sp>
        <p:nvSpPr>
          <p:cNvPr id="63" name="Google Shape;63;p14"/>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r>
              <a:rPr lang="en"/>
              <a:t>Review of PSEC5 (</a:t>
            </a:r>
            <a:r>
              <a:rPr lang="en">
                <a:solidFill>
                  <a:srgbClr val="FF0000"/>
                </a:solidFill>
              </a:rPr>
              <a:t>1 min</a:t>
            </a:r>
            <a:r>
              <a:rPr lang="en"/>
              <a:t>)</a:t>
            </a:r>
            <a:endParaRPr/>
          </a:p>
          <a:p>
            <a:r>
              <a:rPr lang="en">
                <a:solidFill>
                  <a:srgbClr val="FF0000"/>
                </a:solidFill>
              </a:rPr>
              <a:t>Overview of Modular Test System</a:t>
            </a:r>
            <a:r>
              <a:rPr lang="en"/>
              <a:t>(</a:t>
            </a:r>
            <a:r>
              <a:rPr lang="en">
                <a:solidFill>
                  <a:srgbClr val="FF0000"/>
                </a:solidFill>
              </a:rPr>
              <a:t>3 min</a:t>
            </a:r>
            <a:r>
              <a:rPr lang="en"/>
              <a:t>)</a:t>
            </a:r>
            <a:endParaRPr/>
          </a:p>
          <a:p>
            <a:r>
              <a:rPr lang="en">
                <a:solidFill>
                  <a:schemeClr val="accent1"/>
                </a:solidFill>
              </a:rPr>
              <a:t>Board Design and Specifics </a:t>
            </a:r>
            <a:r>
              <a:rPr lang="en"/>
              <a:t>(</a:t>
            </a:r>
            <a:r>
              <a:rPr lang="en">
                <a:solidFill>
                  <a:srgbClr val="FF0000"/>
                </a:solidFill>
              </a:rPr>
              <a:t>6 min</a:t>
            </a:r>
            <a:r>
              <a:rPr lang="en"/>
              <a:t>)</a:t>
            </a:r>
            <a:endParaRPr/>
          </a:p>
          <a:p>
            <a:r>
              <a:rPr lang="en">
                <a:solidFill>
                  <a:srgbClr val="38761D"/>
                </a:solidFill>
              </a:rPr>
              <a:t>Data Acquisition Considerations </a:t>
            </a:r>
            <a:r>
              <a:rPr lang="en"/>
              <a:t>(</a:t>
            </a:r>
            <a:r>
              <a:rPr lang="en">
                <a:solidFill>
                  <a:srgbClr val="FF0000"/>
                </a:solidFill>
              </a:rPr>
              <a:t>1 min</a:t>
            </a:r>
            <a:r>
              <a:rPr lang="en"/>
              <a:t>)</a:t>
            </a:r>
            <a:endParaRPr/>
          </a:p>
          <a:p>
            <a:pPr>
              <a:buClr>
                <a:srgbClr val="9900FF"/>
              </a:buClr>
            </a:pPr>
            <a:r>
              <a:rPr lang="en">
                <a:solidFill>
                  <a:srgbClr val="9900FF"/>
                </a:solidFill>
              </a:rPr>
              <a:t>Current Status </a:t>
            </a:r>
            <a:r>
              <a:rPr lang="en">
                <a:solidFill>
                  <a:schemeClr val="dk1"/>
                </a:solidFill>
              </a:rPr>
              <a:t>(</a:t>
            </a:r>
            <a:r>
              <a:rPr lang="en">
                <a:solidFill>
                  <a:srgbClr val="FF0000"/>
                </a:solidFill>
              </a:rPr>
              <a:t>1min</a:t>
            </a:r>
            <a:r>
              <a:rPr lang="en">
                <a:solidFill>
                  <a:schemeClr val="dk1"/>
                </a:solidFill>
              </a:rPr>
              <a:t>)</a:t>
            </a:r>
            <a:endParaRPr>
              <a:solidFill>
                <a:schemeClr val="dk1"/>
              </a:solidFill>
            </a:endParaRPr>
          </a:p>
        </p:txBody>
      </p:sp>
    </p:spTree>
    <p:extLst>
      <p:ext uri="{BB962C8B-B14F-4D97-AF65-F5344CB8AC3E}">
        <p14:creationId xmlns:p14="http://schemas.microsoft.com/office/powerpoint/2010/main" val="18587980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2867400" y="164567"/>
            <a:ext cx="6457200" cy="848400"/>
          </a:xfrm>
          <a:prstGeom prst="rect">
            <a:avLst/>
          </a:prstGeom>
        </p:spPr>
        <p:txBody>
          <a:bodyPr spcFirstLastPara="1" vert="horz" wrap="square" lIns="121900" tIns="121900" rIns="121900" bIns="121900" rtlCol="0" anchor="t" anchorCtr="0">
            <a:noAutofit/>
          </a:bodyPr>
          <a:lstStyle/>
          <a:p>
            <a:pPr algn="ctr">
              <a:buSzPts val="990"/>
            </a:pPr>
            <a:r>
              <a:rPr lang="en" sz="5360" u="sng"/>
              <a:t>PSEC5 (Pathfinder)</a:t>
            </a:r>
            <a:endParaRPr sz="5360" u="sng"/>
          </a:p>
        </p:txBody>
      </p:sp>
      <p:sp>
        <p:nvSpPr>
          <p:cNvPr id="69" name="Google Shape;69;p15"/>
          <p:cNvSpPr txBox="1">
            <a:spLocks noGrp="1"/>
          </p:cNvSpPr>
          <p:nvPr>
            <p:ph type="body" idx="1"/>
          </p:nvPr>
        </p:nvSpPr>
        <p:spPr>
          <a:xfrm>
            <a:off x="415600" y="1308967"/>
            <a:ext cx="5024400" cy="5321200"/>
          </a:xfrm>
          <a:prstGeom prst="rect">
            <a:avLst/>
          </a:prstGeom>
        </p:spPr>
        <p:txBody>
          <a:bodyPr spcFirstLastPara="1" vert="horz" wrap="square" lIns="121900" tIns="121900" rIns="121900" bIns="121900" rtlCol="0" anchor="t" anchorCtr="0">
            <a:noAutofit/>
          </a:bodyPr>
          <a:lstStyle/>
          <a:p>
            <a:pPr indent="-491054">
              <a:buClr>
                <a:schemeClr val="dk1"/>
              </a:buClr>
              <a:buSzPts val="2200"/>
            </a:pPr>
            <a:r>
              <a:rPr lang="en" sz="2933">
                <a:solidFill>
                  <a:schemeClr val="dk1"/>
                </a:solidFill>
              </a:rPr>
              <a:t>Timing resolution in detectors limited by electronics</a:t>
            </a:r>
            <a:endParaRPr sz="2933">
              <a:solidFill>
                <a:schemeClr val="dk1"/>
              </a:solidFill>
            </a:endParaRPr>
          </a:p>
          <a:p>
            <a:pPr indent="-491054">
              <a:buClr>
                <a:schemeClr val="dk1"/>
              </a:buClr>
              <a:buSzPts val="2200"/>
            </a:pPr>
            <a:r>
              <a:rPr lang="en" sz="2933">
                <a:solidFill>
                  <a:schemeClr val="dk1"/>
                </a:solidFill>
              </a:rPr>
              <a:t>8 Channel Waveform Digitizing ASIC</a:t>
            </a:r>
            <a:endParaRPr sz="2933">
              <a:solidFill>
                <a:schemeClr val="dk1"/>
              </a:solidFill>
            </a:endParaRPr>
          </a:p>
          <a:p>
            <a:pPr indent="-491054">
              <a:buClr>
                <a:srgbClr val="FF0000"/>
              </a:buClr>
              <a:buSzPts val="2200"/>
            </a:pPr>
            <a:r>
              <a:rPr lang="en" sz="2933">
                <a:solidFill>
                  <a:srgbClr val="FF0000"/>
                </a:solidFill>
              </a:rPr>
              <a:t>Goal: Sub-ps Timing </a:t>
            </a:r>
            <a:endParaRPr sz="2933">
              <a:solidFill>
                <a:srgbClr val="FF0000"/>
              </a:solidFill>
            </a:endParaRPr>
          </a:p>
          <a:p>
            <a:pPr indent="-491054">
              <a:buClr>
                <a:schemeClr val="dk1"/>
              </a:buClr>
              <a:buSzPts val="2200"/>
            </a:pPr>
            <a:r>
              <a:rPr lang="en" sz="2933">
                <a:solidFill>
                  <a:schemeClr val="dk1"/>
                </a:solidFill>
              </a:rPr>
              <a:t>Multi-hit Capability</a:t>
            </a:r>
            <a:endParaRPr sz="2933">
              <a:solidFill>
                <a:schemeClr val="dk1"/>
              </a:solidFill>
            </a:endParaRPr>
          </a:p>
          <a:p>
            <a:pPr indent="-491054">
              <a:buClr>
                <a:schemeClr val="dk1"/>
              </a:buClr>
              <a:buSzPts val="2200"/>
            </a:pPr>
            <a:r>
              <a:rPr lang="en" sz="2933">
                <a:solidFill>
                  <a:schemeClr val="dk1"/>
                </a:solidFill>
              </a:rPr>
              <a:t>4 Fast, 1 Slow buffer</a:t>
            </a:r>
            <a:endParaRPr sz="2933">
              <a:solidFill>
                <a:schemeClr val="dk1"/>
              </a:solidFill>
            </a:endParaRPr>
          </a:p>
          <a:p>
            <a:pPr indent="-491054">
              <a:buClr>
                <a:schemeClr val="dk1"/>
              </a:buClr>
              <a:buSzPts val="2200"/>
            </a:pPr>
            <a:r>
              <a:rPr lang="en" sz="2933">
                <a:solidFill>
                  <a:schemeClr val="dk1"/>
                </a:solidFill>
              </a:rPr>
              <a:t>Submitted to MUSE</a:t>
            </a:r>
            <a:endParaRPr sz="2933">
              <a:solidFill>
                <a:schemeClr val="dk1"/>
              </a:solidFill>
            </a:endParaRPr>
          </a:p>
          <a:p>
            <a:pPr indent="-491054">
              <a:buClr>
                <a:schemeClr val="dk1"/>
              </a:buClr>
              <a:buSzPts val="2200"/>
            </a:pPr>
            <a:r>
              <a:rPr lang="en" sz="2933">
                <a:solidFill>
                  <a:schemeClr val="dk1"/>
                </a:solidFill>
              </a:rPr>
              <a:t>Expected Arrival Today(!)</a:t>
            </a:r>
            <a:endParaRPr sz="2933">
              <a:solidFill>
                <a:schemeClr val="dk1"/>
              </a:solidFill>
            </a:endParaRPr>
          </a:p>
          <a:p>
            <a:pPr marL="0" indent="0">
              <a:spcBef>
                <a:spcPts val="1600"/>
              </a:spcBef>
              <a:spcAft>
                <a:spcPts val="1600"/>
              </a:spcAft>
              <a:buNone/>
            </a:pPr>
            <a:endParaRPr sz="2933" b="1">
              <a:solidFill>
                <a:schemeClr val="dk1"/>
              </a:solidFill>
            </a:endParaRPr>
          </a:p>
        </p:txBody>
      </p:sp>
      <p:pic>
        <p:nvPicPr>
          <p:cNvPr id="70" name="Google Shape;70;p15"/>
          <p:cNvPicPr preferRelativeResize="0"/>
          <p:nvPr/>
        </p:nvPicPr>
        <p:blipFill rotWithShape="1">
          <a:blip r:embed="rId3">
            <a:alphaModFix/>
          </a:blip>
          <a:srcRect b="17532"/>
          <a:stretch/>
        </p:blipFill>
        <p:spPr>
          <a:xfrm>
            <a:off x="5981633" y="1081301"/>
            <a:ext cx="6210368" cy="4763900"/>
          </a:xfrm>
          <a:prstGeom prst="rect">
            <a:avLst/>
          </a:prstGeom>
          <a:noFill/>
          <a:ln>
            <a:noFill/>
          </a:ln>
        </p:spPr>
      </p:pic>
    </p:spTree>
    <p:extLst>
      <p:ext uri="{BB962C8B-B14F-4D97-AF65-F5344CB8AC3E}">
        <p14:creationId xmlns:p14="http://schemas.microsoft.com/office/powerpoint/2010/main" val="7383728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a:off x="415600" y="0"/>
            <a:ext cx="11360800" cy="763600"/>
          </a:xfrm>
          <a:prstGeom prst="rect">
            <a:avLst/>
          </a:prstGeom>
        </p:spPr>
        <p:txBody>
          <a:bodyPr spcFirstLastPara="1" vert="horz" wrap="square" lIns="121900" tIns="121900" rIns="121900" bIns="121900" rtlCol="0" anchor="t" anchorCtr="0">
            <a:normAutofit fontScale="90000"/>
          </a:bodyPr>
          <a:lstStyle/>
          <a:p>
            <a:pPr algn="ctr"/>
            <a:r>
              <a:rPr lang="en" b="1">
                <a:solidFill>
                  <a:srgbClr val="FF0000"/>
                </a:solidFill>
              </a:rPr>
              <a:t>Modular Test System </a:t>
            </a:r>
            <a:endParaRPr b="1">
              <a:solidFill>
                <a:srgbClr val="FF0000"/>
              </a:solidFill>
            </a:endParaRPr>
          </a:p>
        </p:txBody>
      </p:sp>
      <p:pic>
        <p:nvPicPr>
          <p:cNvPr id="76" name="Google Shape;76;p16"/>
          <p:cNvPicPr preferRelativeResize="0"/>
          <p:nvPr/>
        </p:nvPicPr>
        <p:blipFill>
          <a:blip r:embed="rId3">
            <a:alphaModFix/>
          </a:blip>
          <a:stretch>
            <a:fillRect/>
          </a:stretch>
        </p:blipFill>
        <p:spPr>
          <a:xfrm>
            <a:off x="899867" y="815701"/>
            <a:ext cx="10392269" cy="5226601"/>
          </a:xfrm>
          <a:prstGeom prst="rect">
            <a:avLst/>
          </a:prstGeom>
          <a:noFill/>
          <a:ln>
            <a:noFill/>
          </a:ln>
        </p:spPr>
      </p:pic>
      <p:sp>
        <p:nvSpPr>
          <p:cNvPr id="77" name="Google Shape;77;p16"/>
          <p:cNvSpPr txBox="1"/>
          <p:nvPr/>
        </p:nvSpPr>
        <p:spPr>
          <a:xfrm>
            <a:off x="593200" y="6042300"/>
            <a:ext cx="4745600" cy="535200"/>
          </a:xfrm>
          <a:prstGeom prst="rect">
            <a:avLst/>
          </a:prstGeom>
          <a:noFill/>
          <a:ln>
            <a:noFill/>
          </a:ln>
        </p:spPr>
        <p:txBody>
          <a:bodyPr spcFirstLastPara="1" wrap="square" lIns="121900" tIns="121900" rIns="121900" bIns="121900" anchor="t" anchorCtr="0">
            <a:noAutofit/>
          </a:bodyPr>
          <a:lstStyle/>
          <a:p>
            <a:r>
              <a:rPr lang="en" sz="2400" b="1">
                <a:solidFill>
                  <a:srgbClr val="38761D"/>
                </a:solidFill>
              </a:rPr>
              <a:t>CONTROL BOARD</a:t>
            </a:r>
            <a:r>
              <a:rPr lang="en" sz="2400" b="1">
                <a:solidFill>
                  <a:schemeClr val="dk2"/>
                </a:solidFill>
              </a:rPr>
              <a:t> →</a:t>
            </a:r>
            <a:r>
              <a:rPr lang="en" sz="2400" b="1">
                <a:solidFill>
                  <a:srgbClr val="38761D"/>
                </a:solidFill>
              </a:rPr>
              <a:t> </a:t>
            </a:r>
            <a:r>
              <a:rPr lang="en" sz="2400" b="1">
                <a:solidFill>
                  <a:srgbClr val="FF0000"/>
                </a:solidFill>
              </a:rPr>
              <a:t>KriaK26</a:t>
            </a:r>
            <a:endParaRPr sz="2400" b="1">
              <a:solidFill>
                <a:srgbClr val="FF0000"/>
              </a:solidFill>
            </a:endParaRPr>
          </a:p>
        </p:txBody>
      </p:sp>
      <p:sp>
        <p:nvSpPr>
          <p:cNvPr id="78" name="Google Shape;78;p16"/>
          <p:cNvSpPr txBox="1"/>
          <p:nvPr/>
        </p:nvSpPr>
        <p:spPr>
          <a:xfrm>
            <a:off x="5657133" y="6119051"/>
            <a:ext cx="6670000" cy="535200"/>
          </a:xfrm>
          <a:prstGeom prst="rect">
            <a:avLst/>
          </a:prstGeom>
          <a:noFill/>
          <a:ln>
            <a:noFill/>
          </a:ln>
        </p:spPr>
        <p:txBody>
          <a:bodyPr spcFirstLastPara="1" wrap="square" lIns="121900" tIns="121900" rIns="121900" bIns="121900" anchor="t" anchorCtr="0">
            <a:noAutofit/>
          </a:bodyPr>
          <a:lstStyle/>
          <a:p>
            <a:r>
              <a:rPr lang="en" sz="2400" b="1">
                <a:solidFill>
                  <a:schemeClr val="accent1"/>
                </a:solidFill>
              </a:rPr>
              <a:t>Device Under Test (DUT) BOARD </a:t>
            </a:r>
            <a:r>
              <a:rPr lang="en" sz="2400" b="1">
                <a:solidFill>
                  <a:schemeClr val="dk2"/>
                </a:solidFill>
              </a:rPr>
              <a:t>→</a:t>
            </a:r>
            <a:r>
              <a:rPr lang="en" sz="2400" b="1">
                <a:solidFill>
                  <a:srgbClr val="FF0000"/>
                </a:solidFill>
              </a:rPr>
              <a:t> PSEC5</a:t>
            </a:r>
            <a:endParaRPr sz="2400" b="1">
              <a:solidFill>
                <a:srgbClr val="FF0000"/>
              </a:solidFill>
            </a:endParaRPr>
          </a:p>
        </p:txBody>
      </p:sp>
      <p:sp>
        <p:nvSpPr>
          <p:cNvPr id="79" name="Google Shape;79;p16"/>
          <p:cNvSpPr/>
          <p:nvPr/>
        </p:nvSpPr>
        <p:spPr>
          <a:xfrm rot="-3208526">
            <a:off x="9894259" y="3869120"/>
            <a:ext cx="318565" cy="2845581"/>
          </a:xfrm>
          <a:prstGeom prst="up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80" name="Google Shape;80;p16"/>
          <p:cNvSpPr/>
          <p:nvPr/>
        </p:nvSpPr>
        <p:spPr>
          <a:xfrm rot="-699759">
            <a:off x="4075548" y="4330352"/>
            <a:ext cx="318577" cy="1878289"/>
          </a:xfrm>
          <a:prstGeom prst="up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81" name="Google Shape;81;p16"/>
          <p:cNvSpPr/>
          <p:nvPr/>
        </p:nvSpPr>
        <p:spPr>
          <a:xfrm rot="5407813">
            <a:off x="3087833" y="1237867"/>
            <a:ext cx="176000" cy="3569600"/>
          </a:xfrm>
          <a:prstGeom prst="up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82" name="Google Shape;82;p16"/>
          <p:cNvSpPr txBox="1"/>
          <p:nvPr/>
        </p:nvSpPr>
        <p:spPr>
          <a:xfrm>
            <a:off x="0" y="2516251"/>
            <a:ext cx="2257200" cy="1012800"/>
          </a:xfrm>
          <a:prstGeom prst="rect">
            <a:avLst/>
          </a:prstGeom>
          <a:noFill/>
          <a:ln>
            <a:noFill/>
          </a:ln>
        </p:spPr>
        <p:txBody>
          <a:bodyPr spcFirstLastPara="1" wrap="square" lIns="121900" tIns="121900" rIns="121900" bIns="121900" anchor="t" anchorCtr="0">
            <a:noAutofit/>
          </a:bodyPr>
          <a:lstStyle/>
          <a:p>
            <a:r>
              <a:rPr lang="en" sz="2400">
                <a:solidFill>
                  <a:schemeClr val="dk2"/>
                </a:solidFill>
              </a:rPr>
              <a:t>External</a:t>
            </a:r>
            <a:endParaRPr sz="2400">
              <a:solidFill>
                <a:schemeClr val="dk2"/>
              </a:solidFill>
            </a:endParaRPr>
          </a:p>
          <a:p>
            <a:r>
              <a:rPr lang="en" sz="2400">
                <a:solidFill>
                  <a:schemeClr val="dk2"/>
                </a:solidFill>
              </a:rPr>
              <a:t> ADC</a:t>
            </a:r>
            <a:endParaRPr sz="2400">
              <a:solidFill>
                <a:schemeClr val="dk2"/>
              </a:solidFill>
            </a:endParaRPr>
          </a:p>
        </p:txBody>
      </p:sp>
    </p:spTree>
    <p:extLst>
      <p:ext uri="{BB962C8B-B14F-4D97-AF65-F5344CB8AC3E}">
        <p14:creationId xmlns:p14="http://schemas.microsoft.com/office/powerpoint/2010/main" val="10229014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7"/>
          <p:cNvSpPr txBox="1">
            <a:spLocks noGrp="1"/>
          </p:cNvSpPr>
          <p:nvPr>
            <p:ph type="title"/>
          </p:nvPr>
        </p:nvSpPr>
        <p:spPr>
          <a:xfrm>
            <a:off x="0" y="0"/>
            <a:ext cx="4720800" cy="763600"/>
          </a:xfrm>
          <a:prstGeom prst="rect">
            <a:avLst/>
          </a:prstGeom>
        </p:spPr>
        <p:txBody>
          <a:bodyPr spcFirstLastPara="1" vert="horz" wrap="square" lIns="121900" tIns="121900" rIns="121900" bIns="121900" rtlCol="0" anchor="t" anchorCtr="0">
            <a:normAutofit fontScale="90000"/>
          </a:bodyPr>
          <a:lstStyle/>
          <a:p>
            <a:pPr algn="ctr"/>
            <a:r>
              <a:rPr lang="en" b="1">
                <a:solidFill>
                  <a:schemeClr val="accent1"/>
                </a:solidFill>
              </a:rPr>
              <a:t>DUT Board</a:t>
            </a:r>
            <a:endParaRPr b="1">
              <a:solidFill>
                <a:schemeClr val="accent1"/>
              </a:solidFill>
            </a:endParaRPr>
          </a:p>
        </p:txBody>
      </p:sp>
      <p:sp>
        <p:nvSpPr>
          <p:cNvPr id="88" name="Google Shape;88;p17"/>
          <p:cNvSpPr txBox="1">
            <a:spLocks noGrp="1"/>
          </p:cNvSpPr>
          <p:nvPr>
            <p:ph type="body" idx="1"/>
          </p:nvPr>
        </p:nvSpPr>
        <p:spPr>
          <a:xfrm>
            <a:off x="0" y="933500"/>
            <a:ext cx="4514000" cy="4555200"/>
          </a:xfrm>
          <a:prstGeom prst="rect">
            <a:avLst/>
          </a:prstGeom>
        </p:spPr>
        <p:txBody>
          <a:bodyPr spcFirstLastPara="1" vert="horz" wrap="square" lIns="121900" tIns="121900" rIns="121900" bIns="121900" rtlCol="0" anchor="t" anchorCtr="0">
            <a:normAutofit/>
          </a:bodyPr>
          <a:lstStyle/>
          <a:p>
            <a:pPr indent="-474121">
              <a:buSzPts val="2000"/>
            </a:pPr>
            <a:r>
              <a:rPr lang="en" sz="2667"/>
              <a:t>Pathfinder Chip</a:t>
            </a:r>
            <a:endParaRPr sz="2667"/>
          </a:p>
          <a:p>
            <a:pPr lvl="1" indent="-440256">
              <a:buSzPts val="1600"/>
            </a:pPr>
            <a:r>
              <a:rPr lang="en" sz="2133"/>
              <a:t>External PLL</a:t>
            </a:r>
            <a:endParaRPr sz="2133"/>
          </a:p>
          <a:p>
            <a:pPr lvl="1" indent="-440256">
              <a:buSzPts val="1600"/>
            </a:pPr>
            <a:r>
              <a:rPr lang="en" sz="2133"/>
              <a:t>Goal is 10GHz PLL in the final production chip</a:t>
            </a:r>
            <a:endParaRPr sz="2667"/>
          </a:p>
          <a:p>
            <a:pPr marL="0" indent="0">
              <a:spcBef>
                <a:spcPts val="1600"/>
              </a:spcBef>
              <a:buNone/>
            </a:pPr>
            <a:endParaRPr/>
          </a:p>
          <a:p>
            <a:pPr indent="0">
              <a:spcBef>
                <a:spcPts val="1600"/>
              </a:spcBef>
              <a:spcAft>
                <a:spcPts val="1600"/>
              </a:spcAft>
              <a:buNone/>
            </a:pPr>
            <a:endParaRPr/>
          </a:p>
        </p:txBody>
      </p:sp>
      <p:pic>
        <p:nvPicPr>
          <p:cNvPr id="89" name="Google Shape;89;p17"/>
          <p:cNvPicPr preferRelativeResize="0"/>
          <p:nvPr/>
        </p:nvPicPr>
        <p:blipFill>
          <a:blip r:embed="rId3">
            <a:alphaModFix/>
          </a:blip>
          <a:stretch>
            <a:fillRect/>
          </a:stretch>
        </p:blipFill>
        <p:spPr>
          <a:xfrm>
            <a:off x="4836490" y="0"/>
            <a:ext cx="7355509" cy="6858000"/>
          </a:xfrm>
          <a:prstGeom prst="rect">
            <a:avLst/>
          </a:prstGeom>
          <a:noFill/>
          <a:ln>
            <a:noFill/>
          </a:ln>
        </p:spPr>
      </p:pic>
    </p:spTree>
    <p:extLst>
      <p:ext uri="{BB962C8B-B14F-4D97-AF65-F5344CB8AC3E}">
        <p14:creationId xmlns:p14="http://schemas.microsoft.com/office/powerpoint/2010/main" val="11493465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a:off x="0" y="0"/>
            <a:ext cx="12192000" cy="763600"/>
          </a:xfrm>
          <a:prstGeom prst="rect">
            <a:avLst/>
          </a:prstGeom>
        </p:spPr>
        <p:txBody>
          <a:bodyPr spcFirstLastPara="1" vert="horz" wrap="square" lIns="121900" tIns="121900" rIns="121900" bIns="121900" rtlCol="0" anchor="t" anchorCtr="0">
            <a:normAutofit fontScale="90000"/>
          </a:bodyPr>
          <a:lstStyle/>
          <a:p>
            <a:pPr algn="ctr"/>
            <a:r>
              <a:rPr lang="en" b="1">
                <a:solidFill>
                  <a:schemeClr val="accent1"/>
                </a:solidFill>
              </a:rPr>
              <a:t>Example Design Consideration</a:t>
            </a:r>
            <a:endParaRPr b="1">
              <a:solidFill>
                <a:schemeClr val="accent1"/>
              </a:solidFill>
            </a:endParaRPr>
          </a:p>
        </p:txBody>
      </p:sp>
      <p:graphicFrame>
        <p:nvGraphicFramePr>
          <p:cNvPr id="95" name="Google Shape;95;p18"/>
          <p:cNvGraphicFramePr/>
          <p:nvPr>
            <p:extLst>
              <p:ext uri="{D42A27DB-BD31-4B8C-83A1-F6EECF244321}">
                <p14:modId xmlns:p14="http://schemas.microsoft.com/office/powerpoint/2010/main" val="304436255"/>
              </p:ext>
            </p:extLst>
          </p:nvPr>
        </p:nvGraphicFramePr>
        <p:xfrm>
          <a:off x="503800" y="1555198"/>
          <a:ext cx="3155734" cy="4713308"/>
        </p:xfrm>
        <a:graphic>
          <a:graphicData uri="http://schemas.openxmlformats.org/drawingml/2006/table">
            <a:tbl>
              <a:tblPr>
                <a:noFill/>
              </a:tblPr>
              <a:tblGrid>
                <a:gridCol w="1577867">
                  <a:extLst>
                    <a:ext uri="{9D8B030D-6E8A-4147-A177-3AD203B41FA5}">
                      <a16:colId xmlns:a16="http://schemas.microsoft.com/office/drawing/2014/main" val="20000"/>
                    </a:ext>
                  </a:extLst>
                </a:gridCol>
                <a:gridCol w="1577867">
                  <a:extLst>
                    <a:ext uri="{9D8B030D-6E8A-4147-A177-3AD203B41FA5}">
                      <a16:colId xmlns:a16="http://schemas.microsoft.com/office/drawing/2014/main" val="20001"/>
                    </a:ext>
                  </a:extLst>
                </a:gridCol>
              </a:tblGrid>
              <a:tr h="975320">
                <a:tc>
                  <a:txBody>
                    <a:bodyPr/>
                    <a:lstStyle/>
                    <a:p>
                      <a:pPr marL="0" lvl="0" indent="0" algn="l" rtl="0">
                        <a:spcBef>
                          <a:spcPts val="0"/>
                        </a:spcBef>
                        <a:spcAft>
                          <a:spcPts val="0"/>
                        </a:spcAft>
                        <a:buNone/>
                      </a:pPr>
                      <a:r>
                        <a:rPr lang="en" sz="2400"/>
                        <a:t>Bandwidth:</a:t>
                      </a:r>
                      <a:endParaRPr sz="2400"/>
                    </a:p>
                  </a:txBody>
                  <a:tcPr marL="121900" marR="121900" marT="121900" marB="121900"/>
                </a:tc>
                <a:tc>
                  <a:txBody>
                    <a:bodyPr/>
                    <a:lstStyle/>
                    <a:p>
                      <a:pPr marL="0" lvl="0" indent="0" algn="l" rtl="0">
                        <a:spcBef>
                          <a:spcPts val="0"/>
                        </a:spcBef>
                        <a:spcAft>
                          <a:spcPts val="0"/>
                        </a:spcAft>
                        <a:buNone/>
                      </a:pPr>
                      <a:r>
                        <a:rPr lang="en" sz="1700" dirty="0"/>
                        <a:t>66 MSPS</a:t>
                      </a:r>
                      <a:endParaRPr sz="1700" dirty="0"/>
                    </a:p>
                  </a:txBody>
                  <a:tcPr marL="121900" marR="121900" marT="121900" marB="121900"/>
                </a:tc>
                <a:extLst>
                  <a:ext uri="{0D108BD9-81ED-4DB2-BD59-A6C34878D82A}">
                    <a16:rowId xmlns:a16="http://schemas.microsoft.com/office/drawing/2014/main" val="10000"/>
                  </a:ext>
                </a:extLst>
              </a:tr>
              <a:tr h="690667">
                <a:tc>
                  <a:txBody>
                    <a:bodyPr/>
                    <a:lstStyle/>
                    <a:p>
                      <a:pPr marL="0" lvl="0" indent="0" algn="l" rtl="0">
                        <a:spcBef>
                          <a:spcPts val="0"/>
                        </a:spcBef>
                        <a:spcAft>
                          <a:spcPts val="0"/>
                        </a:spcAft>
                        <a:buNone/>
                      </a:pPr>
                      <a:r>
                        <a:rPr lang="en" sz="2400"/>
                        <a:t>Voltage:</a:t>
                      </a:r>
                      <a:endParaRPr sz="2400"/>
                    </a:p>
                  </a:txBody>
                  <a:tcPr marL="121900" marR="121900" marT="121900" marB="121900"/>
                </a:tc>
                <a:tc>
                  <a:txBody>
                    <a:bodyPr/>
                    <a:lstStyle/>
                    <a:p>
                      <a:pPr marL="0" lvl="0" indent="0" algn="l" rtl="0">
                        <a:spcBef>
                          <a:spcPts val="0"/>
                        </a:spcBef>
                        <a:spcAft>
                          <a:spcPts val="0"/>
                        </a:spcAft>
                        <a:buNone/>
                      </a:pPr>
                      <a:r>
                        <a:rPr lang="en" sz="2400" dirty="0"/>
                        <a:t>2.7-12V</a:t>
                      </a:r>
                      <a:endParaRPr sz="2400" dirty="0"/>
                    </a:p>
                  </a:txBody>
                  <a:tcPr marL="121900" marR="121900" marT="121900" marB="121900"/>
                </a:tc>
                <a:extLst>
                  <a:ext uri="{0D108BD9-81ED-4DB2-BD59-A6C34878D82A}">
                    <a16:rowId xmlns:a16="http://schemas.microsoft.com/office/drawing/2014/main" val="10001"/>
                  </a:ext>
                </a:extLst>
              </a:tr>
              <a:tr h="690667">
                <a:tc>
                  <a:txBody>
                    <a:bodyPr/>
                    <a:lstStyle/>
                    <a:p>
                      <a:pPr marL="0" lvl="0" indent="0" algn="l" rtl="0">
                        <a:spcBef>
                          <a:spcPts val="0"/>
                        </a:spcBef>
                        <a:spcAft>
                          <a:spcPts val="0"/>
                        </a:spcAft>
                        <a:buNone/>
                      </a:pPr>
                      <a:r>
                        <a:rPr lang="en" sz="2400"/>
                        <a:t>Bits:</a:t>
                      </a:r>
                      <a:endParaRPr sz="2400"/>
                    </a:p>
                  </a:txBody>
                  <a:tcPr marL="121900" marR="121900" marT="121900" marB="121900"/>
                </a:tc>
                <a:tc>
                  <a:txBody>
                    <a:bodyPr/>
                    <a:lstStyle/>
                    <a:p>
                      <a:pPr marL="0" lvl="0" indent="0" algn="l" rtl="0">
                        <a:spcBef>
                          <a:spcPts val="0"/>
                        </a:spcBef>
                        <a:spcAft>
                          <a:spcPts val="0"/>
                        </a:spcAft>
                        <a:buNone/>
                      </a:pPr>
                      <a:r>
                        <a:rPr lang="en" sz="2400"/>
                        <a:t>16</a:t>
                      </a:r>
                      <a:endParaRPr sz="2400"/>
                    </a:p>
                  </a:txBody>
                  <a:tcPr marL="121900" marR="121900" marT="121900" marB="121900"/>
                </a:tc>
                <a:extLst>
                  <a:ext uri="{0D108BD9-81ED-4DB2-BD59-A6C34878D82A}">
                    <a16:rowId xmlns:a16="http://schemas.microsoft.com/office/drawing/2014/main" val="10002"/>
                  </a:ext>
                </a:extLst>
              </a:tr>
              <a:tr h="975320">
                <a:tc>
                  <a:txBody>
                    <a:bodyPr/>
                    <a:lstStyle/>
                    <a:p>
                      <a:pPr marL="0" lvl="0" indent="0" algn="l" rtl="0">
                        <a:spcBef>
                          <a:spcPts val="0"/>
                        </a:spcBef>
                        <a:spcAft>
                          <a:spcPts val="0"/>
                        </a:spcAft>
                        <a:buNone/>
                      </a:pPr>
                      <a:r>
                        <a:rPr lang="en" sz="2400"/>
                        <a:t>Channels:</a:t>
                      </a:r>
                      <a:endParaRPr sz="2400"/>
                    </a:p>
                  </a:txBody>
                  <a:tcPr marL="121900" marR="121900" marT="121900" marB="121900"/>
                </a:tc>
                <a:tc>
                  <a:txBody>
                    <a:bodyPr/>
                    <a:lstStyle/>
                    <a:p>
                      <a:pPr marL="0" lvl="0" indent="0" algn="l" rtl="0">
                        <a:spcBef>
                          <a:spcPts val="0"/>
                        </a:spcBef>
                        <a:spcAft>
                          <a:spcPts val="0"/>
                        </a:spcAft>
                        <a:buNone/>
                      </a:pPr>
                      <a:r>
                        <a:rPr lang="en" sz="2400"/>
                        <a:t>Single</a:t>
                      </a:r>
                      <a:endParaRPr sz="2400"/>
                    </a:p>
                  </a:txBody>
                  <a:tcPr marL="121900" marR="121900" marT="121900" marB="121900"/>
                </a:tc>
                <a:extLst>
                  <a:ext uri="{0D108BD9-81ED-4DB2-BD59-A6C34878D82A}">
                    <a16:rowId xmlns:a16="http://schemas.microsoft.com/office/drawing/2014/main" val="10003"/>
                  </a:ext>
                </a:extLst>
              </a:tr>
              <a:tr h="690667">
                <a:tc>
                  <a:txBody>
                    <a:bodyPr/>
                    <a:lstStyle/>
                    <a:p>
                      <a:pPr marL="0" lvl="0" indent="0" algn="l" rtl="0">
                        <a:spcBef>
                          <a:spcPts val="0"/>
                        </a:spcBef>
                        <a:spcAft>
                          <a:spcPts val="0"/>
                        </a:spcAft>
                        <a:buNone/>
                      </a:pPr>
                      <a:endParaRPr sz="2400"/>
                    </a:p>
                  </a:txBody>
                  <a:tcPr marL="121900" marR="121900" marT="121900" marB="121900"/>
                </a:tc>
                <a:tc>
                  <a:txBody>
                    <a:bodyPr/>
                    <a:lstStyle/>
                    <a:p>
                      <a:pPr marL="0" lvl="0" indent="0" algn="l" rtl="0">
                        <a:spcBef>
                          <a:spcPts val="0"/>
                        </a:spcBef>
                        <a:spcAft>
                          <a:spcPts val="0"/>
                        </a:spcAft>
                        <a:buNone/>
                      </a:pPr>
                      <a:endParaRPr sz="2400"/>
                    </a:p>
                  </a:txBody>
                  <a:tcPr marL="121900" marR="121900" marT="121900" marB="121900"/>
                </a:tc>
                <a:extLst>
                  <a:ext uri="{0D108BD9-81ED-4DB2-BD59-A6C34878D82A}">
                    <a16:rowId xmlns:a16="http://schemas.microsoft.com/office/drawing/2014/main" val="10004"/>
                  </a:ext>
                </a:extLst>
              </a:tr>
              <a:tr h="690667">
                <a:tc>
                  <a:txBody>
                    <a:bodyPr/>
                    <a:lstStyle/>
                    <a:p>
                      <a:pPr marL="0" lvl="0" indent="0" algn="l" rtl="0">
                        <a:spcBef>
                          <a:spcPts val="0"/>
                        </a:spcBef>
                        <a:spcAft>
                          <a:spcPts val="0"/>
                        </a:spcAft>
                        <a:buNone/>
                      </a:pPr>
                      <a:endParaRPr sz="2400"/>
                    </a:p>
                  </a:txBody>
                  <a:tcPr marL="121900" marR="121900" marT="121900" marB="121900"/>
                </a:tc>
                <a:tc>
                  <a:txBody>
                    <a:bodyPr/>
                    <a:lstStyle/>
                    <a:p>
                      <a:pPr marL="0" lvl="0" indent="0" algn="l" rtl="0">
                        <a:spcBef>
                          <a:spcPts val="0"/>
                        </a:spcBef>
                        <a:spcAft>
                          <a:spcPts val="0"/>
                        </a:spcAft>
                        <a:buNone/>
                      </a:pPr>
                      <a:endParaRPr sz="2400" dirty="0"/>
                    </a:p>
                  </a:txBody>
                  <a:tcPr marL="121900" marR="121900" marT="121900" marB="121900"/>
                </a:tc>
                <a:extLst>
                  <a:ext uri="{0D108BD9-81ED-4DB2-BD59-A6C34878D82A}">
                    <a16:rowId xmlns:a16="http://schemas.microsoft.com/office/drawing/2014/main" val="10005"/>
                  </a:ext>
                </a:extLst>
              </a:tr>
            </a:tbl>
          </a:graphicData>
        </a:graphic>
      </p:graphicFrame>
      <p:graphicFrame>
        <p:nvGraphicFramePr>
          <p:cNvPr id="96" name="Google Shape;96;p18"/>
          <p:cNvGraphicFramePr/>
          <p:nvPr>
            <p:extLst>
              <p:ext uri="{D42A27DB-BD31-4B8C-83A1-F6EECF244321}">
                <p14:modId xmlns:p14="http://schemas.microsoft.com/office/powerpoint/2010/main" val="481376436"/>
              </p:ext>
            </p:extLst>
          </p:nvPr>
        </p:nvGraphicFramePr>
        <p:xfrm>
          <a:off x="4518133" y="1555198"/>
          <a:ext cx="3155734" cy="4713308"/>
        </p:xfrm>
        <a:graphic>
          <a:graphicData uri="http://schemas.openxmlformats.org/drawingml/2006/table">
            <a:tbl>
              <a:tblPr>
                <a:noFill/>
              </a:tblPr>
              <a:tblGrid>
                <a:gridCol w="1577867">
                  <a:extLst>
                    <a:ext uri="{9D8B030D-6E8A-4147-A177-3AD203B41FA5}">
                      <a16:colId xmlns:a16="http://schemas.microsoft.com/office/drawing/2014/main" val="20000"/>
                    </a:ext>
                  </a:extLst>
                </a:gridCol>
                <a:gridCol w="1577867">
                  <a:extLst>
                    <a:ext uri="{9D8B030D-6E8A-4147-A177-3AD203B41FA5}">
                      <a16:colId xmlns:a16="http://schemas.microsoft.com/office/drawing/2014/main" val="20001"/>
                    </a:ext>
                  </a:extLst>
                </a:gridCol>
              </a:tblGrid>
              <a:tr h="975320">
                <a:tc>
                  <a:txBody>
                    <a:bodyPr/>
                    <a:lstStyle/>
                    <a:p>
                      <a:pPr marL="0" lvl="0" indent="0" algn="l" rtl="0">
                        <a:spcBef>
                          <a:spcPts val="0"/>
                        </a:spcBef>
                        <a:spcAft>
                          <a:spcPts val="0"/>
                        </a:spcAft>
                        <a:buNone/>
                      </a:pPr>
                      <a:r>
                        <a:rPr lang="en" sz="2400" dirty="0"/>
                        <a:t>Bandwidth:</a:t>
                      </a:r>
                      <a:endParaRPr sz="2400" dirty="0"/>
                    </a:p>
                  </a:txBody>
                  <a:tcPr marL="121900" marR="121900" marT="121900" marB="121900"/>
                </a:tc>
                <a:tc>
                  <a:txBody>
                    <a:bodyPr/>
                    <a:lstStyle/>
                    <a:p>
                      <a:pPr marL="0" lvl="0" indent="0" algn="l" rtl="0">
                        <a:spcBef>
                          <a:spcPts val="0"/>
                        </a:spcBef>
                        <a:spcAft>
                          <a:spcPts val="0"/>
                        </a:spcAft>
                        <a:buNone/>
                      </a:pPr>
                      <a:r>
                        <a:rPr lang="en" sz="1700">
                          <a:solidFill>
                            <a:schemeClr val="dk1"/>
                          </a:solidFill>
                        </a:rPr>
                        <a:t>0.5 - 2MSPS</a:t>
                      </a:r>
                      <a:endParaRPr sz="2400"/>
                    </a:p>
                  </a:txBody>
                  <a:tcPr marL="121900" marR="121900" marT="121900" marB="121900"/>
                </a:tc>
                <a:extLst>
                  <a:ext uri="{0D108BD9-81ED-4DB2-BD59-A6C34878D82A}">
                    <a16:rowId xmlns:a16="http://schemas.microsoft.com/office/drawing/2014/main" val="10000"/>
                  </a:ext>
                </a:extLst>
              </a:tr>
              <a:tr h="690667">
                <a:tc>
                  <a:txBody>
                    <a:bodyPr/>
                    <a:lstStyle/>
                    <a:p>
                      <a:pPr marL="0" lvl="0" indent="0" algn="l" rtl="0">
                        <a:spcBef>
                          <a:spcPts val="0"/>
                        </a:spcBef>
                        <a:spcAft>
                          <a:spcPts val="0"/>
                        </a:spcAft>
                        <a:buNone/>
                      </a:pPr>
                      <a:r>
                        <a:rPr lang="en" sz="2400"/>
                        <a:t>Voltage:</a:t>
                      </a:r>
                      <a:endParaRPr sz="2400"/>
                    </a:p>
                  </a:txBody>
                  <a:tcPr marL="121900" marR="121900" marT="121900" marB="121900"/>
                </a:tc>
                <a:tc>
                  <a:txBody>
                    <a:bodyPr/>
                    <a:lstStyle/>
                    <a:p>
                      <a:pPr marL="0" lvl="0" indent="0" algn="l" rtl="0">
                        <a:spcBef>
                          <a:spcPts val="0"/>
                        </a:spcBef>
                        <a:spcAft>
                          <a:spcPts val="0"/>
                        </a:spcAft>
                        <a:buNone/>
                      </a:pPr>
                      <a:r>
                        <a:rPr lang="en" sz="2400"/>
                        <a:t>3.3V</a:t>
                      </a:r>
                      <a:endParaRPr sz="2400"/>
                    </a:p>
                  </a:txBody>
                  <a:tcPr marL="121900" marR="121900" marT="121900" marB="121900"/>
                </a:tc>
                <a:extLst>
                  <a:ext uri="{0D108BD9-81ED-4DB2-BD59-A6C34878D82A}">
                    <a16:rowId xmlns:a16="http://schemas.microsoft.com/office/drawing/2014/main" val="10001"/>
                  </a:ext>
                </a:extLst>
              </a:tr>
              <a:tr h="690667">
                <a:tc>
                  <a:txBody>
                    <a:bodyPr/>
                    <a:lstStyle/>
                    <a:p>
                      <a:pPr marL="0" lvl="0" indent="0" algn="l" rtl="0">
                        <a:spcBef>
                          <a:spcPts val="0"/>
                        </a:spcBef>
                        <a:spcAft>
                          <a:spcPts val="0"/>
                        </a:spcAft>
                        <a:buNone/>
                      </a:pPr>
                      <a:r>
                        <a:rPr lang="en" sz="2400"/>
                        <a:t>Bits:</a:t>
                      </a:r>
                      <a:endParaRPr sz="2400"/>
                    </a:p>
                  </a:txBody>
                  <a:tcPr marL="121900" marR="121900" marT="121900" marB="121900"/>
                </a:tc>
                <a:tc>
                  <a:txBody>
                    <a:bodyPr/>
                    <a:lstStyle/>
                    <a:p>
                      <a:pPr marL="0" lvl="0" indent="0" algn="l" rtl="0">
                        <a:spcBef>
                          <a:spcPts val="0"/>
                        </a:spcBef>
                        <a:spcAft>
                          <a:spcPts val="0"/>
                        </a:spcAft>
                        <a:buNone/>
                      </a:pPr>
                      <a:r>
                        <a:rPr lang="en" sz="2400"/>
                        <a:t>12</a:t>
                      </a:r>
                      <a:endParaRPr sz="2400"/>
                    </a:p>
                  </a:txBody>
                  <a:tcPr marL="121900" marR="121900" marT="121900" marB="121900"/>
                </a:tc>
                <a:extLst>
                  <a:ext uri="{0D108BD9-81ED-4DB2-BD59-A6C34878D82A}">
                    <a16:rowId xmlns:a16="http://schemas.microsoft.com/office/drawing/2014/main" val="10002"/>
                  </a:ext>
                </a:extLst>
              </a:tr>
              <a:tr h="975320">
                <a:tc>
                  <a:txBody>
                    <a:bodyPr/>
                    <a:lstStyle/>
                    <a:p>
                      <a:pPr marL="0" lvl="0" indent="0" algn="l" rtl="0">
                        <a:spcBef>
                          <a:spcPts val="0"/>
                        </a:spcBef>
                        <a:spcAft>
                          <a:spcPts val="0"/>
                        </a:spcAft>
                        <a:buNone/>
                      </a:pPr>
                      <a:r>
                        <a:rPr lang="en" sz="2400"/>
                        <a:t>Channels:</a:t>
                      </a:r>
                      <a:endParaRPr sz="2400"/>
                    </a:p>
                  </a:txBody>
                  <a:tcPr marL="121900" marR="121900" marT="121900" marB="121900"/>
                </a:tc>
                <a:tc>
                  <a:txBody>
                    <a:bodyPr/>
                    <a:lstStyle/>
                    <a:p>
                      <a:pPr marL="0" lvl="0" indent="0" algn="l" rtl="0">
                        <a:spcBef>
                          <a:spcPts val="0"/>
                        </a:spcBef>
                        <a:spcAft>
                          <a:spcPts val="0"/>
                        </a:spcAft>
                        <a:buNone/>
                      </a:pPr>
                      <a:r>
                        <a:rPr lang="en" sz="2400" dirty="0"/>
                        <a:t>Single</a:t>
                      </a:r>
                      <a:endParaRPr sz="2400" dirty="0"/>
                    </a:p>
                  </a:txBody>
                  <a:tcPr marL="121900" marR="121900" marT="121900" marB="121900"/>
                </a:tc>
                <a:extLst>
                  <a:ext uri="{0D108BD9-81ED-4DB2-BD59-A6C34878D82A}">
                    <a16:rowId xmlns:a16="http://schemas.microsoft.com/office/drawing/2014/main" val="10003"/>
                  </a:ext>
                </a:extLst>
              </a:tr>
              <a:tr h="690667">
                <a:tc>
                  <a:txBody>
                    <a:bodyPr/>
                    <a:lstStyle/>
                    <a:p>
                      <a:pPr marL="0" lvl="0" indent="0" algn="l" rtl="0">
                        <a:spcBef>
                          <a:spcPts val="0"/>
                        </a:spcBef>
                        <a:spcAft>
                          <a:spcPts val="0"/>
                        </a:spcAft>
                        <a:buNone/>
                      </a:pPr>
                      <a:endParaRPr sz="2400"/>
                    </a:p>
                  </a:txBody>
                  <a:tcPr marL="121900" marR="121900" marT="121900" marB="121900"/>
                </a:tc>
                <a:tc>
                  <a:txBody>
                    <a:bodyPr/>
                    <a:lstStyle/>
                    <a:p>
                      <a:pPr marL="0" lvl="0" indent="0" algn="l" rtl="0">
                        <a:spcBef>
                          <a:spcPts val="0"/>
                        </a:spcBef>
                        <a:spcAft>
                          <a:spcPts val="0"/>
                        </a:spcAft>
                        <a:buNone/>
                      </a:pPr>
                      <a:endParaRPr sz="2400"/>
                    </a:p>
                  </a:txBody>
                  <a:tcPr marL="121900" marR="121900" marT="121900" marB="121900"/>
                </a:tc>
                <a:extLst>
                  <a:ext uri="{0D108BD9-81ED-4DB2-BD59-A6C34878D82A}">
                    <a16:rowId xmlns:a16="http://schemas.microsoft.com/office/drawing/2014/main" val="10004"/>
                  </a:ext>
                </a:extLst>
              </a:tr>
              <a:tr h="690667">
                <a:tc>
                  <a:txBody>
                    <a:bodyPr/>
                    <a:lstStyle/>
                    <a:p>
                      <a:pPr marL="0" lvl="0" indent="0" algn="l" rtl="0">
                        <a:spcBef>
                          <a:spcPts val="0"/>
                        </a:spcBef>
                        <a:spcAft>
                          <a:spcPts val="0"/>
                        </a:spcAft>
                        <a:buNone/>
                      </a:pPr>
                      <a:endParaRPr sz="2400"/>
                    </a:p>
                  </a:txBody>
                  <a:tcPr marL="121900" marR="121900" marT="121900" marB="121900"/>
                </a:tc>
                <a:tc>
                  <a:txBody>
                    <a:bodyPr/>
                    <a:lstStyle/>
                    <a:p>
                      <a:pPr marL="0" lvl="0" indent="0" algn="l" rtl="0">
                        <a:spcBef>
                          <a:spcPts val="0"/>
                        </a:spcBef>
                        <a:spcAft>
                          <a:spcPts val="0"/>
                        </a:spcAft>
                        <a:buNone/>
                      </a:pPr>
                      <a:endParaRPr sz="2400" dirty="0"/>
                    </a:p>
                  </a:txBody>
                  <a:tcPr marL="121900" marR="121900" marT="121900" marB="121900"/>
                </a:tc>
                <a:extLst>
                  <a:ext uri="{0D108BD9-81ED-4DB2-BD59-A6C34878D82A}">
                    <a16:rowId xmlns:a16="http://schemas.microsoft.com/office/drawing/2014/main" val="10005"/>
                  </a:ext>
                </a:extLst>
              </a:tr>
            </a:tbl>
          </a:graphicData>
        </a:graphic>
      </p:graphicFrame>
      <p:graphicFrame>
        <p:nvGraphicFramePr>
          <p:cNvPr id="97" name="Google Shape;97;p18"/>
          <p:cNvGraphicFramePr/>
          <p:nvPr>
            <p:extLst>
              <p:ext uri="{D42A27DB-BD31-4B8C-83A1-F6EECF244321}">
                <p14:modId xmlns:p14="http://schemas.microsoft.com/office/powerpoint/2010/main" val="3997903538"/>
              </p:ext>
            </p:extLst>
          </p:nvPr>
        </p:nvGraphicFramePr>
        <p:xfrm>
          <a:off x="8620666" y="1555198"/>
          <a:ext cx="3155734" cy="4713308"/>
        </p:xfrm>
        <a:graphic>
          <a:graphicData uri="http://schemas.openxmlformats.org/drawingml/2006/table">
            <a:tbl>
              <a:tblPr>
                <a:noFill/>
              </a:tblPr>
              <a:tblGrid>
                <a:gridCol w="1577867">
                  <a:extLst>
                    <a:ext uri="{9D8B030D-6E8A-4147-A177-3AD203B41FA5}">
                      <a16:colId xmlns:a16="http://schemas.microsoft.com/office/drawing/2014/main" val="20000"/>
                    </a:ext>
                  </a:extLst>
                </a:gridCol>
                <a:gridCol w="1577867">
                  <a:extLst>
                    <a:ext uri="{9D8B030D-6E8A-4147-A177-3AD203B41FA5}">
                      <a16:colId xmlns:a16="http://schemas.microsoft.com/office/drawing/2014/main" val="20001"/>
                    </a:ext>
                  </a:extLst>
                </a:gridCol>
              </a:tblGrid>
              <a:tr h="975320">
                <a:tc>
                  <a:txBody>
                    <a:bodyPr/>
                    <a:lstStyle/>
                    <a:p>
                      <a:pPr marL="0" lvl="0" indent="0" algn="l" rtl="0">
                        <a:spcBef>
                          <a:spcPts val="0"/>
                        </a:spcBef>
                        <a:spcAft>
                          <a:spcPts val="0"/>
                        </a:spcAft>
                        <a:buNone/>
                      </a:pPr>
                      <a:r>
                        <a:rPr lang="en" sz="2400" dirty="0"/>
                        <a:t>Bandwidth:</a:t>
                      </a:r>
                      <a:endParaRPr sz="2400" dirty="0"/>
                    </a:p>
                  </a:txBody>
                  <a:tcPr marL="121900" marR="121900" marT="121900" marB="121900"/>
                </a:tc>
                <a:tc>
                  <a:txBody>
                    <a:bodyPr/>
                    <a:lstStyle/>
                    <a:p>
                      <a:pPr marL="0" lvl="0" indent="0" algn="l" rtl="0">
                        <a:spcBef>
                          <a:spcPts val="0"/>
                        </a:spcBef>
                        <a:spcAft>
                          <a:spcPts val="0"/>
                        </a:spcAft>
                        <a:buNone/>
                      </a:pPr>
                      <a:r>
                        <a:rPr lang="en" sz="1700"/>
                        <a:t>0.5 - 2MSPS</a:t>
                      </a:r>
                      <a:endParaRPr sz="1700"/>
                    </a:p>
                  </a:txBody>
                  <a:tcPr marL="121900" marR="121900" marT="121900" marB="121900"/>
                </a:tc>
                <a:extLst>
                  <a:ext uri="{0D108BD9-81ED-4DB2-BD59-A6C34878D82A}">
                    <a16:rowId xmlns:a16="http://schemas.microsoft.com/office/drawing/2014/main" val="10000"/>
                  </a:ext>
                </a:extLst>
              </a:tr>
              <a:tr h="690667">
                <a:tc>
                  <a:txBody>
                    <a:bodyPr/>
                    <a:lstStyle/>
                    <a:p>
                      <a:pPr marL="0" lvl="0" indent="0" algn="l" rtl="0">
                        <a:spcBef>
                          <a:spcPts val="0"/>
                        </a:spcBef>
                        <a:spcAft>
                          <a:spcPts val="0"/>
                        </a:spcAft>
                        <a:buNone/>
                      </a:pPr>
                      <a:r>
                        <a:rPr lang="en" sz="2400"/>
                        <a:t>Voltage:</a:t>
                      </a:r>
                      <a:endParaRPr sz="2400"/>
                    </a:p>
                  </a:txBody>
                  <a:tcPr marL="121900" marR="121900" marT="121900" marB="121900"/>
                </a:tc>
                <a:tc>
                  <a:txBody>
                    <a:bodyPr/>
                    <a:lstStyle/>
                    <a:p>
                      <a:pPr marL="0" lvl="0" indent="0" algn="l" rtl="0">
                        <a:spcBef>
                          <a:spcPts val="0"/>
                        </a:spcBef>
                        <a:spcAft>
                          <a:spcPts val="0"/>
                        </a:spcAft>
                        <a:buNone/>
                      </a:pPr>
                      <a:r>
                        <a:rPr lang="en" sz="2400"/>
                        <a:t>1.8-5.1V</a:t>
                      </a:r>
                      <a:endParaRPr sz="2400"/>
                    </a:p>
                  </a:txBody>
                  <a:tcPr marL="121900" marR="121900" marT="121900" marB="121900"/>
                </a:tc>
                <a:extLst>
                  <a:ext uri="{0D108BD9-81ED-4DB2-BD59-A6C34878D82A}">
                    <a16:rowId xmlns:a16="http://schemas.microsoft.com/office/drawing/2014/main" val="10001"/>
                  </a:ext>
                </a:extLst>
              </a:tr>
              <a:tr h="690667">
                <a:tc>
                  <a:txBody>
                    <a:bodyPr/>
                    <a:lstStyle/>
                    <a:p>
                      <a:pPr marL="0" lvl="0" indent="0" algn="l" rtl="0">
                        <a:spcBef>
                          <a:spcPts val="0"/>
                        </a:spcBef>
                        <a:spcAft>
                          <a:spcPts val="0"/>
                        </a:spcAft>
                        <a:buNone/>
                      </a:pPr>
                      <a:r>
                        <a:rPr lang="en" sz="2400"/>
                        <a:t>Bits:</a:t>
                      </a:r>
                      <a:endParaRPr sz="2400"/>
                    </a:p>
                  </a:txBody>
                  <a:tcPr marL="121900" marR="121900" marT="121900" marB="121900"/>
                </a:tc>
                <a:tc>
                  <a:txBody>
                    <a:bodyPr/>
                    <a:lstStyle/>
                    <a:p>
                      <a:pPr marL="0" lvl="0" indent="0" algn="l" rtl="0">
                        <a:spcBef>
                          <a:spcPts val="0"/>
                        </a:spcBef>
                        <a:spcAft>
                          <a:spcPts val="0"/>
                        </a:spcAft>
                        <a:buNone/>
                      </a:pPr>
                      <a:r>
                        <a:rPr lang="en" sz="2400"/>
                        <a:t>16</a:t>
                      </a:r>
                      <a:endParaRPr sz="2400"/>
                    </a:p>
                  </a:txBody>
                  <a:tcPr marL="121900" marR="121900" marT="121900" marB="121900"/>
                </a:tc>
                <a:extLst>
                  <a:ext uri="{0D108BD9-81ED-4DB2-BD59-A6C34878D82A}">
                    <a16:rowId xmlns:a16="http://schemas.microsoft.com/office/drawing/2014/main" val="10002"/>
                  </a:ext>
                </a:extLst>
              </a:tr>
              <a:tr h="975320">
                <a:tc>
                  <a:txBody>
                    <a:bodyPr/>
                    <a:lstStyle/>
                    <a:p>
                      <a:pPr marL="0" lvl="0" indent="0" algn="l" rtl="0">
                        <a:spcBef>
                          <a:spcPts val="0"/>
                        </a:spcBef>
                        <a:spcAft>
                          <a:spcPts val="0"/>
                        </a:spcAft>
                        <a:buNone/>
                      </a:pPr>
                      <a:r>
                        <a:rPr lang="en" sz="2400"/>
                        <a:t>Channels:</a:t>
                      </a:r>
                      <a:endParaRPr sz="2400"/>
                    </a:p>
                  </a:txBody>
                  <a:tcPr marL="121900" marR="121900" marT="121900" marB="121900"/>
                </a:tc>
                <a:tc>
                  <a:txBody>
                    <a:bodyPr/>
                    <a:lstStyle/>
                    <a:p>
                      <a:pPr marL="0" lvl="0" indent="0" algn="l" rtl="0">
                        <a:spcBef>
                          <a:spcPts val="0"/>
                        </a:spcBef>
                        <a:spcAft>
                          <a:spcPts val="0"/>
                        </a:spcAft>
                        <a:buNone/>
                      </a:pPr>
                      <a:r>
                        <a:rPr lang="en" sz="2400"/>
                        <a:t>Single</a:t>
                      </a:r>
                      <a:endParaRPr sz="2400"/>
                    </a:p>
                  </a:txBody>
                  <a:tcPr marL="121900" marR="121900" marT="121900" marB="121900"/>
                </a:tc>
                <a:extLst>
                  <a:ext uri="{0D108BD9-81ED-4DB2-BD59-A6C34878D82A}">
                    <a16:rowId xmlns:a16="http://schemas.microsoft.com/office/drawing/2014/main" val="10003"/>
                  </a:ext>
                </a:extLst>
              </a:tr>
              <a:tr h="690667">
                <a:tc>
                  <a:txBody>
                    <a:bodyPr/>
                    <a:lstStyle/>
                    <a:p>
                      <a:pPr marL="0" lvl="0" indent="0" algn="l" rtl="0">
                        <a:spcBef>
                          <a:spcPts val="0"/>
                        </a:spcBef>
                        <a:spcAft>
                          <a:spcPts val="0"/>
                        </a:spcAft>
                        <a:buNone/>
                      </a:pPr>
                      <a:endParaRPr sz="2400"/>
                    </a:p>
                  </a:txBody>
                  <a:tcPr marL="121900" marR="121900" marT="121900" marB="121900"/>
                </a:tc>
                <a:tc>
                  <a:txBody>
                    <a:bodyPr/>
                    <a:lstStyle/>
                    <a:p>
                      <a:pPr marL="0" lvl="0" indent="0" algn="l" rtl="0">
                        <a:spcBef>
                          <a:spcPts val="0"/>
                        </a:spcBef>
                        <a:spcAft>
                          <a:spcPts val="0"/>
                        </a:spcAft>
                        <a:buNone/>
                      </a:pPr>
                      <a:endParaRPr sz="2400"/>
                    </a:p>
                  </a:txBody>
                  <a:tcPr marL="121900" marR="121900" marT="121900" marB="121900"/>
                </a:tc>
                <a:extLst>
                  <a:ext uri="{0D108BD9-81ED-4DB2-BD59-A6C34878D82A}">
                    <a16:rowId xmlns:a16="http://schemas.microsoft.com/office/drawing/2014/main" val="10004"/>
                  </a:ext>
                </a:extLst>
              </a:tr>
              <a:tr h="690667">
                <a:tc>
                  <a:txBody>
                    <a:bodyPr/>
                    <a:lstStyle/>
                    <a:p>
                      <a:pPr marL="0" lvl="0" indent="0" algn="l" rtl="0">
                        <a:spcBef>
                          <a:spcPts val="0"/>
                        </a:spcBef>
                        <a:spcAft>
                          <a:spcPts val="0"/>
                        </a:spcAft>
                        <a:buNone/>
                      </a:pPr>
                      <a:endParaRPr sz="2400"/>
                    </a:p>
                  </a:txBody>
                  <a:tcPr marL="121900" marR="121900" marT="121900" marB="121900"/>
                </a:tc>
                <a:tc>
                  <a:txBody>
                    <a:bodyPr/>
                    <a:lstStyle/>
                    <a:p>
                      <a:pPr marL="0" lvl="0" indent="0" algn="l" rtl="0">
                        <a:spcBef>
                          <a:spcPts val="0"/>
                        </a:spcBef>
                        <a:spcAft>
                          <a:spcPts val="0"/>
                        </a:spcAft>
                        <a:buNone/>
                      </a:pPr>
                      <a:endParaRPr sz="2400" dirty="0"/>
                    </a:p>
                  </a:txBody>
                  <a:tcPr marL="121900" marR="121900" marT="121900" marB="121900"/>
                </a:tc>
                <a:extLst>
                  <a:ext uri="{0D108BD9-81ED-4DB2-BD59-A6C34878D82A}">
                    <a16:rowId xmlns:a16="http://schemas.microsoft.com/office/drawing/2014/main" val="10005"/>
                  </a:ext>
                </a:extLst>
              </a:tr>
            </a:tbl>
          </a:graphicData>
        </a:graphic>
      </p:graphicFrame>
      <p:sp>
        <p:nvSpPr>
          <p:cNvPr id="98" name="Google Shape;98;p18"/>
          <p:cNvSpPr txBox="1"/>
          <p:nvPr/>
        </p:nvSpPr>
        <p:spPr>
          <a:xfrm>
            <a:off x="1431867" y="947667"/>
            <a:ext cx="1299600" cy="593200"/>
          </a:xfrm>
          <a:prstGeom prst="rect">
            <a:avLst/>
          </a:prstGeom>
          <a:noFill/>
          <a:ln>
            <a:noFill/>
          </a:ln>
        </p:spPr>
        <p:txBody>
          <a:bodyPr spcFirstLastPara="1" wrap="square" lIns="121900" tIns="121900" rIns="121900" bIns="121900" anchor="t" anchorCtr="0">
            <a:noAutofit/>
          </a:bodyPr>
          <a:lstStyle/>
          <a:p>
            <a:pPr algn="ctr"/>
            <a:r>
              <a:rPr lang="en" sz="2400" dirty="0">
                <a:solidFill>
                  <a:schemeClr val="dk2"/>
                </a:solidFill>
              </a:rPr>
              <a:t>LT6350</a:t>
            </a:r>
            <a:endParaRPr sz="2400" dirty="0">
              <a:solidFill>
                <a:schemeClr val="dk2"/>
              </a:solidFill>
            </a:endParaRPr>
          </a:p>
        </p:txBody>
      </p:sp>
      <p:sp>
        <p:nvSpPr>
          <p:cNvPr id="99" name="Google Shape;99;p18"/>
          <p:cNvSpPr txBox="1"/>
          <p:nvPr/>
        </p:nvSpPr>
        <p:spPr>
          <a:xfrm>
            <a:off x="5314600" y="947667"/>
            <a:ext cx="1562800" cy="506400"/>
          </a:xfrm>
          <a:prstGeom prst="rect">
            <a:avLst/>
          </a:prstGeom>
          <a:noFill/>
          <a:ln>
            <a:noFill/>
          </a:ln>
        </p:spPr>
        <p:txBody>
          <a:bodyPr spcFirstLastPara="1" wrap="square" lIns="121900" tIns="121900" rIns="121900" bIns="121900" anchor="t" anchorCtr="0">
            <a:noAutofit/>
          </a:bodyPr>
          <a:lstStyle/>
          <a:p>
            <a:pPr algn="ctr"/>
            <a:r>
              <a:rPr lang="en" sz="2400" dirty="0">
                <a:solidFill>
                  <a:schemeClr val="dk2"/>
                </a:solidFill>
              </a:rPr>
              <a:t>AD4050</a:t>
            </a:r>
            <a:endParaRPr sz="2400" dirty="0">
              <a:solidFill>
                <a:schemeClr val="dk2"/>
              </a:solidFill>
            </a:endParaRPr>
          </a:p>
        </p:txBody>
      </p:sp>
      <p:sp>
        <p:nvSpPr>
          <p:cNvPr id="100" name="Google Shape;100;p18"/>
          <p:cNvSpPr txBox="1"/>
          <p:nvPr/>
        </p:nvSpPr>
        <p:spPr>
          <a:xfrm>
            <a:off x="9460533" y="947948"/>
            <a:ext cx="1476000" cy="506400"/>
          </a:xfrm>
          <a:prstGeom prst="rect">
            <a:avLst/>
          </a:prstGeom>
          <a:noFill/>
          <a:ln>
            <a:noFill/>
          </a:ln>
        </p:spPr>
        <p:txBody>
          <a:bodyPr spcFirstLastPara="1" wrap="square" lIns="121900" tIns="121900" rIns="121900" bIns="121900" anchor="t" anchorCtr="0">
            <a:noAutofit/>
          </a:bodyPr>
          <a:lstStyle/>
          <a:p>
            <a:pPr algn="ctr"/>
            <a:r>
              <a:rPr lang="en" sz="2400" dirty="0">
                <a:solidFill>
                  <a:schemeClr val="dk2"/>
                </a:solidFill>
              </a:rPr>
              <a:t>AD4008</a:t>
            </a:r>
            <a:endParaRPr sz="2400" dirty="0">
              <a:solidFill>
                <a:schemeClr val="dk2"/>
              </a:solidFill>
            </a:endParaRPr>
          </a:p>
        </p:txBody>
      </p:sp>
      <p:sp>
        <p:nvSpPr>
          <p:cNvPr id="101" name="Google Shape;101;p18"/>
          <p:cNvSpPr txBox="1"/>
          <p:nvPr/>
        </p:nvSpPr>
        <p:spPr>
          <a:xfrm>
            <a:off x="2536800" y="6245600"/>
            <a:ext cx="7118400" cy="506400"/>
          </a:xfrm>
          <a:prstGeom prst="rect">
            <a:avLst/>
          </a:prstGeom>
          <a:noFill/>
          <a:ln>
            <a:noFill/>
          </a:ln>
        </p:spPr>
        <p:txBody>
          <a:bodyPr spcFirstLastPara="1" wrap="square" lIns="121900" tIns="121900" rIns="121900" bIns="121900" anchor="t" anchorCtr="0">
            <a:noAutofit/>
          </a:bodyPr>
          <a:lstStyle/>
          <a:p>
            <a:pPr algn="ctr"/>
            <a:r>
              <a:rPr lang="en" sz="2400">
                <a:solidFill>
                  <a:schemeClr val="dk2"/>
                </a:solidFill>
              </a:rPr>
              <a:t>PLL frequency ~ 1MHz → 2MSPS needed</a:t>
            </a:r>
            <a:endParaRPr sz="2400">
              <a:solidFill>
                <a:schemeClr val="dk2"/>
              </a:solidFill>
            </a:endParaRPr>
          </a:p>
        </p:txBody>
      </p:sp>
    </p:spTree>
    <p:extLst>
      <p:ext uri="{BB962C8B-B14F-4D97-AF65-F5344CB8AC3E}">
        <p14:creationId xmlns:p14="http://schemas.microsoft.com/office/powerpoint/2010/main" val="38269115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9"/>
          <p:cNvSpPr txBox="1">
            <a:spLocks noGrp="1"/>
          </p:cNvSpPr>
          <p:nvPr>
            <p:ph type="title"/>
          </p:nvPr>
        </p:nvSpPr>
        <p:spPr>
          <a:xfrm>
            <a:off x="0" y="0"/>
            <a:ext cx="4634000" cy="763600"/>
          </a:xfrm>
          <a:prstGeom prst="rect">
            <a:avLst/>
          </a:prstGeom>
        </p:spPr>
        <p:txBody>
          <a:bodyPr spcFirstLastPara="1" vert="horz" wrap="square" lIns="121900" tIns="121900" rIns="121900" bIns="121900" rtlCol="0" anchor="t" anchorCtr="0">
            <a:noAutofit/>
          </a:bodyPr>
          <a:lstStyle/>
          <a:p>
            <a:pPr algn="ctr">
              <a:buSzPts val="990"/>
            </a:pPr>
            <a:r>
              <a:rPr lang="en" sz="4027" b="1">
                <a:solidFill>
                  <a:schemeClr val="accent1"/>
                </a:solidFill>
              </a:rPr>
              <a:t>Control Board</a:t>
            </a:r>
            <a:endParaRPr sz="4027" b="1">
              <a:solidFill>
                <a:schemeClr val="accent1"/>
              </a:solidFill>
            </a:endParaRPr>
          </a:p>
        </p:txBody>
      </p:sp>
      <p:sp>
        <p:nvSpPr>
          <p:cNvPr id="107" name="Google Shape;107;p19"/>
          <p:cNvSpPr txBox="1">
            <a:spLocks noGrp="1"/>
          </p:cNvSpPr>
          <p:nvPr>
            <p:ph type="body" idx="1"/>
          </p:nvPr>
        </p:nvSpPr>
        <p:spPr>
          <a:xfrm>
            <a:off x="0" y="795317"/>
            <a:ext cx="11360800" cy="4555200"/>
          </a:xfrm>
          <a:prstGeom prst="rect">
            <a:avLst/>
          </a:prstGeom>
        </p:spPr>
        <p:txBody>
          <a:bodyPr spcFirstLastPara="1" vert="horz" wrap="square" lIns="121900" tIns="121900" rIns="121900" bIns="121900" rtlCol="0" anchor="t" anchorCtr="0">
            <a:normAutofit/>
          </a:bodyPr>
          <a:lstStyle/>
          <a:p>
            <a:pPr indent="-507987">
              <a:buSzPts val="2400"/>
            </a:pPr>
            <a:r>
              <a:rPr lang="en" sz="3200"/>
              <a:t>Houses FPGA</a:t>
            </a:r>
            <a:endParaRPr sz="3200"/>
          </a:p>
          <a:p>
            <a:pPr indent="-507987">
              <a:buSzPts val="2400"/>
            </a:pPr>
            <a:r>
              <a:rPr lang="en" sz="3200"/>
              <a:t>Houses external ADC </a:t>
            </a:r>
            <a:endParaRPr sz="3200"/>
          </a:p>
          <a:p>
            <a:pPr indent="-507987">
              <a:buSzPts val="2400"/>
            </a:pPr>
            <a:r>
              <a:rPr lang="en" sz="3200"/>
              <a:t>IO to outside world</a:t>
            </a:r>
            <a:endParaRPr sz="3200"/>
          </a:p>
          <a:p>
            <a:pPr indent="-507987">
              <a:buSzPts val="2400"/>
            </a:pPr>
            <a:r>
              <a:rPr lang="en" sz="3200"/>
              <a:t>Cable Strain Relief</a:t>
            </a:r>
            <a:endParaRPr sz="3200"/>
          </a:p>
          <a:p>
            <a:pPr indent="-507987">
              <a:buSzPts val="2400"/>
            </a:pPr>
            <a:r>
              <a:rPr lang="en" sz="3200"/>
              <a:t>Power Rails</a:t>
            </a:r>
            <a:endParaRPr sz="3200"/>
          </a:p>
          <a:p>
            <a:pPr marL="0" indent="0">
              <a:spcBef>
                <a:spcPts val="1600"/>
              </a:spcBef>
              <a:spcAft>
                <a:spcPts val="1600"/>
              </a:spcAft>
              <a:buNone/>
            </a:pPr>
            <a:endParaRPr/>
          </a:p>
        </p:txBody>
      </p:sp>
      <p:sp>
        <p:nvSpPr>
          <p:cNvPr id="108" name="Google Shape;108;p19"/>
          <p:cNvSpPr txBox="1"/>
          <p:nvPr/>
        </p:nvSpPr>
        <p:spPr>
          <a:xfrm>
            <a:off x="6525233" y="5382233"/>
            <a:ext cx="5324400" cy="1287600"/>
          </a:xfrm>
          <a:prstGeom prst="rect">
            <a:avLst/>
          </a:prstGeom>
          <a:noFill/>
          <a:ln>
            <a:noFill/>
          </a:ln>
        </p:spPr>
        <p:txBody>
          <a:bodyPr spcFirstLastPara="1" wrap="square" lIns="121900" tIns="121900" rIns="121900" bIns="121900" anchor="t" anchorCtr="0">
            <a:noAutofit/>
          </a:bodyPr>
          <a:lstStyle/>
          <a:p>
            <a:r>
              <a:rPr lang="en" sz="2400">
                <a:solidFill>
                  <a:schemeClr val="dk2"/>
                </a:solidFill>
              </a:rPr>
              <a:t>Takeaways</a:t>
            </a:r>
            <a:endParaRPr sz="2400">
              <a:solidFill>
                <a:schemeClr val="dk2"/>
              </a:solidFill>
            </a:endParaRPr>
          </a:p>
        </p:txBody>
      </p:sp>
      <p:pic>
        <p:nvPicPr>
          <p:cNvPr id="109" name="Google Shape;109;p19"/>
          <p:cNvPicPr preferRelativeResize="0"/>
          <p:nvPr/>
        </p:nvPicPr>
        <p:blipFill>
          <a:blip r:embed="rId3">
            <a:alphaModFix/>
          </a:blip>
          <a:stretch>
            <a:fillRect/>
          </a:stretch>
        </p:blipFill>
        <p:spPr>
          <a:xfrm>
            <a:off x="5957460" y="1"/>
            <a:ext cx="6234547" cy="6858001"/>
          </a:xfrm>
          <a:prstGeom prst="rect">
            <a:avLst/>
          </a:prstGeom>
          <a:noFill/>
          <a:ln>
            <a:noFill/>
          </a:ln>
        </p:spPr>
      </p:pic>
    </p:spTree>
    <p:extLst>
      <p:ext uri="{BB962C8B-B14F-4D97-AF65-F5344CB8AC3E}">
        <p14:creationId xmlns:p14="http://schemas.microsoft.com/office/powerpoint/2010/main" val="19473494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0"/>
          <p:cNvSpPr txBox="1">
            <a:spLocks noGrp="1"/>
          </p:cNvSpPr>
          <p:nvPr>
            <p:ph type="title"/>
          </p:nvPr>
        </p:nvSpPr>
        <p:spPr>
          <a:xfrm>
            <a:off x="4276967" y="0"/>
            <a:ext cx="2608400" cy="763600"/>
          </a:xfrm>
          <a:prstGeom prst="rect">
            <a:avLst/>
          </a:prstGeom>
        </p:spPr>
        <p:txBody>
          <a:bodyPr spcFirstLastPara="1" vert="horz" wrap="square" lIns="121900" tIns="121900" rIns="121900" bIns="121900" rtlCol="0" anchor="t" anchorCtr="0">
            <a:normAutofit fontScale="90000"/>
          </a:bodyPr>
          <a:lstStyle/>
          <a:p>
            <a:pPr algn="ctr"/>
            <a:r>
              <a:rPr lang="en" b="1">
                <a:solidFill>
                  <a:schemeClr val="accent1"/>
                </a:solidFill>
              </a:rPr>
              <a:t>Workflow</a:t>
            </a:r>
            <a:endParaRPr b="1">
              <a:solidFill>
                <a:schemeClr val="accent1"/>
              </a:solidFill>
            </a:endParaRPr>
          </a:p>
        </p:txBody>
      </p:sp>
      <p:sp>
        <p:nvSpPr>
          <p:cNvPr id="115" name="Google Shape;115;p20"/>
          <p:cNvSpPr txBox="1">
            <a:spLocks noGrp="1"/>
          </p:cNvSpPr>
          <p:nvPr>
            <p:ph type="body" idx="1"/>
          </p:nvPr>
        </p:nvSpPr>
        <p:spPr>
          <a:xfrm>
            <a:off x="0" y="592300"/>
            <a:ext cx="6712800" cy="1623200"/>
          </a:xfrm>
          <a:prstGeom prst="rect">
            <a:avLst/>
          </a:prstGeom>
        </p:spPr>
        <p:txBody>
          <a:bodyPr spcFirstLastPara="1" vert="horz" wrap="square" lIns="121900" tIns="121900" rIns="121900" bIns="121900" rtlCol="0" anchor="t" anchorCtr="0">
            <a:normAutofit/>
          </a:bodyPr>
          <a:lstStyle/>
          <a:p>
            <a:r>
              <a:rPr lang="en"/>
              <a:t>Reading Datasheets</a:t>
            </a:r>
            <a:endParaRPr/>
          </a:p>
          <a:p>
            <a:r>
              <a:rPr lang="en"/>
              <a:t>Changing Values to Needs</a:t>
            </a:r>
            <a:endParaRPr/>
          </a:p>
          <a:p>
            <a:r>
              <a:rPr lang="en"/>
              <a:t>Ordering Parts</a:t>
            </a:r>
            <a:endParaRPr/>
          </a:p>
        </p:txBody>
      </p:sp>
      <p:pic>
        <p:nvPicPr>
          <p:cNvPr id="116" name="Google Shape;116;p20"/>
          <p:cNvPicPr preferRelativeResize="0"/>
          <p:nvPr/>
        </p:nvPicPr>
        <p:blipFill>
          <a:blip r:embed="rId3">
            <a:alphaModFix/>
          </a:blip>
          <a:stretch>
            <a:fillRect/>
          </a:stretch>
        </p:blipFill>
        <p:spPr>
          <a:xfrm>
            <a:off x="6712633" y="0"/>
            <a:ext cx="5177432" cy="3532435"/>
          </a:xfrm>
          <a:prstGeom prst="rect">
            <a:avLst/>
          </a:prstGeom>
          <a:noFill/>
          <a:ln>
            <a:noFill/>
          </a:ln>
        </p:spPr>
      </p:pic>
      <p:pic>
        <p:nvPicPr>
          <p:cNvPr id="117" name="Google Shape;117;p20"/>
          <p:cNvPicPr preferRelativeResize="0"/>
          <p:nvPr/>
        </p:nvPicPr>
        <p:blipFill>
          <a:blip r:embed="rId4">
            <a:alphaModFix/>
          </a:blip>
          <a:stretch>
            <a:fillRect/>
          </a:stretch>
        </p:blipFill>
        <p:spPr>
          <a:xfrm>
            <a:off x="6410699" y="3134601"/>
            <a:ext cx="5781299" cy="3723401"/>
          </a:xfrm>
          <a:prstGeom prst="rect">
            <a:avLst/>
          </a:prstGeom>
          <a:noFill/>
          <a:ln>
            <a:noFill/>
          </a:ln>
        </p:spPr>
      </p:pic>
      <p:pic>
        <p:nvPicPr>
          <p:cNvPr id="118" name="Google Shape;118;p20"/>
          <p:cNvPicPr preferRelativeResize="0"/>
          <p:nvPr/>
        </p:nvPicPr>
        <p:blipFill rotWithShape="1">
          <a:blip r:embed="rId5">
            <a:alphaModFix/>
          </a:blip>
          <a:srcRect t="6742" r="42025"/>
          <a:stretch/>
        </p:blipFill>
        <p:spPr>
          <a:xfrm>
            <a:off x="1" y="2215667"/>
            <a:ext cx="3317132" cy="4555200"/>
          </a:xfrm>
          <a:prstGeom prst="rect">
            <a:avLst/>
          </a:prstGeom>
          <a:noFill/>
          <a:ln>
            <a:noFill/>
          </a:ln>
        </p:spPr>
      </p:pic>
      <p:pic>
        <p:nvPicPr>
          <p:cNvPr id="119" name="Google Shape;119;p20"/>
          <p:cNvPicPr preferRelativeResize="0"/>
          <p:nvPr/>
        </p:nvPicPr>
        <p:blipFill rotWithShape="1">
          <a:blip r:embed="rId6">
            <a:alphaModFix/>
          </a:blip>
          <a:srcRect l="14501" r="25746"/>
          <a:stretch/>
        </p:blipFill>
        <p:spPr>
          <a:xfrm>
            <a:off x="3447367" y="2215668"/>
            <a:ext cx="3093568" cy="4555201"/>
          </a:xfrm>
          <a:prstGeom prst="rect">
            <a:avLst/>
          </a:prstGeom>
          <a:noFill/>
          <a:ln>
            <a:noFill/>
          </a:ln>
        </p:spPr>
      </p:pic>
    </p:spTree>
    <p:extLst>
      <p:ext uri="{BB962C8B-B14F-4D97-AF65-F5344CB8AC3E}">
        <p14:creationId xmlns:p14="http://schemas.microsoft.com/office/powerpoint/2010/main" val="24291997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1"/>
          <p:cNvSpPr txBox="1">
            <a:spLocks noGrp="1"/>
          </p:cNvSpPr>
          <p:nvPr>
            <p:ph type="title"/>
          </p:nvPr>
        </p:nvSpPr>
        <p:spPr>
          <a:xfrm>
            <a:off x="415600" y="593367"/>
            <a:ext cx="5902000" cy="763600"/>
          </a:xfrm>
          <a:prstGeom prst="rect">
            <a:avLst/>
          </a:prstGeom>
        </p:spPr>
        <p:txBody>
          <a:bodyPr spcFirstLastPara="1" vert="horz" wrap="square" lIns="121900" tIns="121900" rIns="121900" bIns="121900" rtlCol="0" anchor="t" anchorCtr="0">
            <a:normAutofit fontScale="90000"/>
          </a:bodyPr>
          <a:lstStyle/>
          <a:p>
            <a:r>
              <a:rPr lang="en" b="1">
                <a:solidFill>
                  <a:schemeClr val="accent1"/>
                </a:solidFill>
              </a:rPr>
              <a:t>Floorplan Consideration</a:t>
            </a:r>
            <a:endParaRPr b="1">
              <a:solidFill>
                <a:schemeClr val="accent1"/>
              </a:solidFill>
            </a:endParaRPr>
          </a:p>
        </p:txBody>
      </p:sp>
      <p:sp>
        <p:nvSpPr>
          <p:cNvPr id="125" name="Google Shape;125;p21"/>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marL="0" indent="0">
              <a:spcAft>
                <a:spcPts val="1600"/>
              </a:spcAft>
              <a:buNone/>
            </a:pPr>
            <a:endParaRPr/>
          </a:p>
        </p:txBody>
      </p:sp>
      <p:pic>
        <p:nvPicPr>
          <p:cNvPr id="126" name="Google Shape;126;p21"/>
          <p:cNvPicPr preferRelativeResize="0"/>
          <p:nvPr/>
        </p:nvPicPr>
        <p:blipFill>
          <a:blip r:embed="rId3">
            <a:alphaModFix/>
          </a:blip>
          <a:stretch>
            <a:fillRect/>
          </a:stretch>
        </p:blipFill>
        <p:spPr>
          <a:xfrm>
            <a:off x="7685133" y="399034"/>
            <a:ext cx="4543067" cy="5692801"/>
          </a:xfrm>
          <a:prstGeom prst="rect">
            <a:avLst/>
          </a:prstGeom>
          <a:noFill/>
          <a:ln>
            <a:noFill/>
          </a:ln>
        </p:spPr>
      </p:pic>
      <p:pic>
        <p:nvPicPr>
          <p:cNvPr id="127" name="Google Shape;127;p21"/>
          <p:cNvPicPr preferRelativeResize="0"/>
          <p:nvPr/>
        </p:nvPicPr>
        <p:blipFill>
          <a:blip r:embed="rId4">
            <a:alphaModFix/>
          </a:blip>
          <a:stretch>
            <a:fillRect/>
          </a:stretch>
        </p:blipFill>
        <p:spPr>
          <a:xfrm>
            <a:off x="0" y="2302801"/>
            <a:ext cx="7685136" cy="3896567"/>
          </a:xfrm>
          <a:prstGeom prst="rect">
            <a:avLst/>
          </a:prstGeom>
          <a:noFill/>
          <a:ln>
            <a:noFill/>
          </a:ln>
        </p:spPr>
      </p:pic>
    </p:spTree>
    <p:extLst>
      <p:ext uri="{BB962C8B-B14F-4D97-AF65-F5344CB8AC3E}">
        <p14:creationId xmlns:p14="http://schemas.microsoft.com/office/powerpoint/2010/main" val="37330720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2"/>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ctr"/>
            <a:r>
              <a:rPr lang="en" b="1">
                <a:solidFill>
                  <a:srgbClr val="38761D"/>
                </a:solidFill>
              </a:rPr>
              <a:t>Data Acquisition</a:t>
            </a:r>
            <a:endParaRPr b="1">
              <a:solidFill>
                <a:srgbClr val="38761D"/>
              </a:solidFill>
            </a:endParaRPr>
          </a:p>
        </p:txBody>
      </p:sp>
      <p:sp>
        <p:nvSpPr>
          <p:cNvPr id="133" name="Google Shape;133;p22"/>
          <p:cNvSpPr txBox="1">
            <a:spLocks noGrp="1"/>
          </p:cNvSpPr>
          <p:nvPr>
            <p:ph type="body" idx="1"/>
          </p:nvPr>
        </p:nvSpPr>
        <p:spPr>
          <a:xfrm>
            <a:off x="415600" y="1536633"/>
            <a:ext cx="6992400" cy="4555200"/>
          </a:xfrm>
          <a:prstGeom prst="rect">
            <a:avLst/>
          </a:prstGeom>
        </p:spPr>
        <p:txBody>
          <a:bodyPr spcFirstLastPara="1" vert="horz" wrap="square" lIns="121900" tIns="121900" rIns="121900" bIns="121900" rtlCol="0" anchor="t" anchorCtr="0">
            <a:normAutofit/>
          </a:bodyPr>
          <a:lstStyle/>
          <a:p>
            <a:pPr indent="-507987">
              <a:buSzPts val="2400"/>
            </a:pPr>
            <a:r>
              <a:rPr lang="en" sz="3200"/>
              <a:t>Communication Protocols</a:t>
            </a:r>
            <a:endParaRPr sz="3200"/>
          </a:p>
          <a:p>
            <a:pPr lvl="1" indent="-474121">
              <a:buSzPts val="2000"/>
            </a:pPr>
            <a:r>
              <a:rPr lang="en" sz="2667"/>
              <a:t>Ethernet </a:t>
            </a:r>
            <a:endParaRPr sz="2667"/>
          </a:p>
          <a:p>
            <a:pPr lvl="1" indent="-474121">
              <a:buSzPts val="2000"/>
            </a:pPr>
            <a:r>
              <a:rPr lang="en" sz="2667"/>
              <a:t>UART</a:t>
            </a:r>
            <a:endParaRPr sz="2667"/>
          </a:p>
          <a:p>
            <a:pPr lvl="1" indent="-474121">
              <a:buSzPts val="2000"/>
            </a:pPr>
            <a:r>
              <a:rPr lang="en" sz="2667"/>
              <a:t>JTAG</a:t>
            </a:r>
            <a:endParaRPr sz="2667"/>
          </a:p>
          <a:p>
            <a:pPr lvl="1" indent="-474121">
              <a:buSzPts val="2000"/>
            </a:pPr>
            <a:r>
              <a:rPr lang="en" sz="2667"/>
              <a:t>microSD</a:t>
            </a:r>
            <a:endParaRPr sz="2667"/>
          </a:p>
          <a:p>
            <a:pPr indent="-474121">
              <a:buSzPts val="2000"/>
            </a:pPr>
            <a:r>
              <a:rPr lang="en" sz="2667"/>
              <a:t>Pathfinder PSEC5 event rate limited by external ADC</a:t>
            </a:r>
            <a:endParaRPr sz="2667"/>
          </a:p>
          <a:p>
            <a:pPr indent="0">
              <a:spcBef>
                <a:spcPts val="1600"/>
              </a:spcBef>
              <a:spcAft>
                <a:spcPts val="1600"/>
              </a:spcAft>
              <a:buNone/>
            </a:pPr>
            <a:endParaRPr/>
          </a:p>
        </p:txBody>
      </p:sp>
      <p:pic>
        <p:nvPicPr>
          <p:cNvPr id="134" name="Google Shape;134;p22"/>
          <p:cNvPicPr preferRelativeResize="0"/>
          <p:nvPr/>
        </p:nvPicPr>
        <p:blipFill>
          <a:blip r:embed="rId3">
            <a:alphaModFix/>
          </a:blip>
          <a:stretch>
            <a:fillRect/>
          </a:stretch>
        </p:blipFill>
        <p:spPr>
          <a:xfrm>
            <a:off x="8123331" y="593368"/>
            <a:ext cx="3012168" cy="6264633"/>
          </a:xfrm>
          <a:prstGeom prst="rect">
            <a:avLst/>
          </a:prstGeom>
          <a:noFill/>
          <a:ln>
            <a:noFill/>
          </a:ln>
        </p:spPr>
      </p:pic>
    </p:spTree>
    <p:extLst>
      <p:ext uri="{BB962C8B-B14F-4D97-AF65-F5344CB8AC3E}">
        <p14:creationId xmlns:p14="http://schemas.microsoft.com/office/powerpoint/2010/main" val="39911251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3"/>
          <p:cNvSpPr txBox="1">
            <a:spLocks noGrp="1"/>
          </p:cNvSpPr>
          <p:nvPr>
            <p:ph type="title"/>
          </p:nvPr>
        </p:nvSpPr>
        <p:spPr>
          <a:xfrm>
            <a:off x="-1" y="0"/>
            <a:ext cx="7217479" cy="1253084"/>
          </a:xfrm>
          <a:prstGeom prst="rect">
            <a:avLst/>
          </a:prstGeom>
        </p:spPr>
        <p:txBody>
          <a:bodyPr spcFirstLastPara="1" vert="horz" wrap="square" lIns="121900" tIns="121900" rIns="121900" bIns="121900" rtlCol="0" anchor="t" anchorCtr="0">
            <a:normAutofit/>
          </a:bodyPr>
          <a:lstStyle/>
          <a:p>
            <a:pPr algn="ctr">
              <a:buSzPts val="990"/>
            </a:pPr>
            <a:r>
              <a:rPr lang="en" sz="2960" dirty="0">
                <a:solidFill>
                  <a:srgbClr val="9900FF"/>
                </a:solidFill>
              </a:rPr>
              <a:t>Current Status: Schematics Virtually Finished, Layout Beginning</a:t>
            </a:r>
            <a:endParaRPr sz="2960" dirty="0">
              <a:solidFill>
                <a:srgbClr val="9900FF"/>
              </a:solidFill>
            </a:endParaRPr>
          </a:p>
        </p:txBody>
      </p:sp>
      <p:sp>
        <p:nvSpPr>
          <p:cNvPr id="140" name="Google Shape;140;p23"/>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marL="0" indent="0">
              <a:spcAft>
                <a:spcPts val="1600"/>
              </a:spcAft>
              <a:buNone/>
            </a:pPr>
            <a:endParaRPr/>
          </a:p>
        </p:txBody>
      </p:sp>
      <p:pic>
        <p:nvPicPr>
          <p:cNvPr id="141" name="Google Shape;141;p23"/>
          <p:cNvPicPr preferRelativeResize="0"/>
          <p:nvPr/>
        </p:nvPicPr>
        <p:blipFill>
          <a:blip r:embed="rId3">
            <a:alphaModFix/>
          </a:blip>
          <a:stretch>
            <a:fillRect/>
          </a:stretch>
        </p:blipFill>
        <p:spPr>
          <a:xfrm>
            <a:off x="1" y="4253701"/>
            <a:ext cx="5545233" cy="2604299"/>
          </a:xfrm>
          <a:prstGeom prst="rect">
            <a:avLst/>
          </a:prstGeom>
          <a:noFill/>
          <a:ln>
            <a:noFill/>
          </a:ln>
        </p:spPr>
      </p:pic>
      <p:pic>
        <p:nvPicPr>
          <p:cNvPr id="142" name="Google Shape;142;p23"/>
          <p:cNvPicPr preferRelativeResize="0"/>
          <p:nvPr/>
        </p:nvPicPr>
        <p:blipFill>
          <a:blip r:embed="rId4">
            <a:alphaModFix/>
          </a:blip>
          <a:stretch>
            <a:fillRect/>
          </a:stretch>
        </p:blipFill>
        <p:spPr>
          <a:xfrm>
            <a:off x="177361" y="1041628"/>
            <a:ext cx="5918639" cy="3429000"/>
          </a:xfrm>
          <a:prstGeom prst="rect">
            <a:avLst/>
          </a:prstGeom>
          <a:noFill/>
          <a:ln>
            <a:noFill/>
          </a:ln>
        </p:spPr>
      </p:pic>
      <p:pic>
        <p:nvPicPr>
          <p:cNvPr id="143" name="Google Shape;143;p23"/>
          <p:cNvPicPr preferRelativeResize="0"/>
          <p:nvPr/>
        </p:nvPicPr>
        <p:blipFill>
          <a:blip r:embed="rId5">
            <a:alphaModFix/>
          </a:blip>
          <a:stretch>
            <a:fillRect/>
          </a:stretch>
        </p:blipFill>
        <p:spPr>
          <a:xfrm>
            <a:off x="7161701" y="3429000"/>
            <a:ext cx="5030299" cy="3429000"/>
          </a:xfrm>
          <a:prstGeom prst="rect">
            <a:avLst/>
          </a:prstGeom>
          <a:noFill/>
          <a:ln>
            <a:noFill/>
          </a:ln>
        </p:spPr>
      </p:pic>
      <p:pic>
        <p:nvPicPr>
          <p:cNvPr id="144" name="Google Shape;144;p23"/>
          <p:cNvPicPr preferRelativeResize="0"/>
          <p:nvPr/>
        </p:nvPicPr>
        <p:blipFill>
          <a:blip r:embed="rId6">
            <a:alphaModFix/>
          </a:blip>
          <a:stretch>
            <a:fillRect/>
          </a:stretch>
        </p:blipFill>
        <p:spPr>
          <a:xfrm>
            <a:off x="7161700" y="1"/>
            <a:ext cx="5030301" cy="3325297"/>
          </a:xfrm>
          <a:prstGeom prst="rect">
            <a:avLst/>
          </a:prstGeom>
          <a:noFill/>
          <a:ln>
            <a:noFill/>
          </a:ln>
        </p:spPr>
      </p:pic>
    </p:spTree>
    <p:extLst>
      <p:ext uri="{BB962C8B-B14F-4D97-AF65-F5344CB8AC3E}">
        <p14:creationId xmlns:p14="http://schemas.microsoft.com/office/powerpoint/2010/main" val="2472265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F2BCE-859B-DC46-DA44-9EC25BF3E508}"/>
              </a:ext>
            </a:extLst>
          </p:cNvPr>
          <p:cNvSpPr>
            <a:spLocks noGrp="1"/>
          </p:cNvSpPr>
          <p:nvPr>
            <p:ph type="title"/>
          </p:nvPr>
        </p:nvSpPr>
        <p:spPr>
          <a:xfrm>
            <a:off x="146304" y="325325"/>
            <a:ext cx="10515600" cy="1325563"/>
          </a:xfrm>
        </p:spPr>
        <p:txBody>
          <a:bodyPr/>
          <a:lstStyle/>
          <a:p>
            <a:r>
              <a:rPr lang="en-US" dirty="0"/>
              <a:t>PSEC5 Block Diagram and Specs</a:t>
            </a:r>
          </a:p>
        </p:txBody>
      </p:sp>
      <p:graphicFrame>
        <p:nvGraphicFramePr>
          <p:cNvPr id="4" name="Content Placeholder 3">
            <a:extLst>
              <a:ext uri="{FF2B5EF4-FFF2-40B4-BE49-F238E27FC236}">
                <a16:creationId xmlns:a16="http://schemas.microsoft.com/office/drawing/2014/main" id="{39EF8233-DF4C-75C2-B509-5C7DE95D1160}"/>
              </a:ext>
            </a:extLst>
          </p:cNvPr>
          <p:cNvGraphicFramePr>
            <a:graphicFrameLocks noGrp="1"/>
          </p:cNvGraphicFramePr>
          <p:nvPr>
            <p:ph idx="1"/>
            <p:extLst>
              <p:ext uri="{D42A27DB-BD31-4B8C-83A1-F6EECF244321}">
                <p14:modId xmlns:p14="http://schemas.microsoft.com/office/powerpoint/2010/main" val="2444676600"/>
              </p:ext>
            </p:extLst>
          </p:nvPr>
        </p:nvGraphicFramePr>
        <p:xfrm>
          <a:off x="146307" y="2396439"/>
          <a:ext cx="4386040" cy="2868936"/>
        </p:xfrm>
        <a:graphic>
          <a:graphicData uri="http://schemas.openxmlformats.org/drawingml/2006/table">
            <a:tbl>
              <a:tblPr firstRow="1" bandRow="1">
                <a:tableStyleId>{5940675A-B579-460E-94D1-54222C63F5DA}</a:tableStyleId>
              </a:tblPr>
              <a:tblGrid>
                <a:gridCol w="2332013">
                  <a:extLst>
                    <a:ext uri="{9D8B030D-6E8A-4147-A177-3AD203B41FA5}">
                      <a16:colId xmlns:a16="http://schemas.microsoft.com/office/drawing/2014/main" val="2286207811"/>
                    </a:ext>
                  </a:extLst>
                </a:gridCol>
                <a:gridCol w="2054027">
                  <a:extLst>
                    <a:ext uri="{9D8B030D-6E8A-4147-A177-3AD203B41FA5}">
                      <a16:colId xmlns:a16="http://schemas.microsoft.com/office/drawing/2014/main" val="3645786510"/>
                    </a:ext>
                  </a:extLst>
                </a:gridCol>
              </a:tblGrid>
              <a:tr h="342768">
                <a:tc>
                  <a:txBody>
                    <a:bodyPr/>
                    <a:lstStyle/>
                    <a:p>
                      <a:r>
                        <a:rPr lang="en-US" sz="1300" dirty="0"/>
                        <a:t>Process</a:t>
                      </a:r>
                    </a:p>
                  </a:txBody>
                  <a:tcPr/>
                </a:tc>
                <a:tc>
                  <a:txBody>
                    <a:bodyPr/>
                    <a:lstStyle/>
                    <a:p>
                      <a:r>
                        <a:rPr lang="en-US" sz="1300" dirty="0"/>
                        <a:t>TSMC 65nm</a:t>
                      </a:r>
                    </a:p>
                  </a:txBody>
                  <a:tcPr/>
                </a:tc>
                <a:extLst>
                  <a:ext uri="{0D108BD9-81ED-4DB2-BD59-A6C34878D82A}">
                    <a16:rowId xmlns:a16="http://schemas.microsoft.com/office/drawing/2014/main" val="1320983782"/>
                  </a:ext>
                </a:extLst>
              </a:tr>
              <a:tr h="421028">
                <a:tc>
                  <a:txBody>
                    <a:bodyPr/>
                    <a:lstStyle/>
                    <a:p>
                      <a:r>
                        <a:rPr lang="en-US" sz="1300" dirty="0"/>
                        <a:t>Signal to Noise Ratio</a:t>
                      </a:r>
                    </a:p>
                  </a:txBody>
                  <a:tcPr/>
                </a:tc>
                <a:tc>
                  <a:txBody>
                    <a:bodyPr/>
                    <a:lstStyle/>
                    <a:p>
                      <a:r>
                        <a:rPr lang="en-US" sz="1300" dirty="0"/>
                        <a:t>1000</a:t>
                      </a:r>
                    </a:p>
                  </a:txBody>
                  <a:tcPr/>
                </a:tc>
                <a:extLst>
                  <a:ext uri="{0D108BD9-81ED-4DB2-BD59-A6C34878D82A}">
                    <a16:rowId xmlns:a16="http://schemas.microsoft.com/office/drawing/2014/main" val="1282024362"/>
                  </a:ext>
                </a:extLst>
              </a:tr>
              <a:tr h="421028">
                <a:tc>
                  <a:txBody>
                    <a:bodyPr/>
                    <a:lstStyle/>
                    <a:p>
                      <a:r>
                        <a:rPr lang="en-US" sz="1300" dirty="0"/>
                        <a:t>Sampling Rate</a:t>
                      </a:r>
                    </a:p>
                  </a:txBody>
                  <a:tcPr/>
                </a:tc>
                <a:tc>
                  <a:txBody>
                    <a:bodyPr/>
                    <a:lstStyle/>
                    <a:p>
                      <a:r>
                        <a:rPr lang="en-US" sz="1300" dirty="0"/>
                        <a:t>40GSa/s(5GSa/s)</a:t>
                      </a:r>
                    </a:p>
                  </a:txBody>
                  <a:tcPr/>
                </a:tc>
                <a:extLst>
                  <a:ext uri="{0D108BD9-81ED-4DB2-BD59-A6C34878D82A}">
                    <a16:rowId xmlns:a16="http://schemas.microsoft.com/office/drawing/2014/main" val="657783064"/>
                  </a:ext>
                </a:extLst>
              </a:tr>
              <a:tr h="421028">
                <a:tc>
                  <a:txBody>
                    <a:bodyPr/>
                    <a:lstStyle/>
                    <a:p>
                      <a:r>
                        <a:rPr lang="en-US" sz="1300" dirty="0"/>
                        <a:t>Buffer Length</a:t>
                      </a:r>
                    </a:p>
                  </a:txBody>
                  <a:tcPr/>
                </a:tc>
                <a:tc>
                  <a:txBody>
                    <a:bodyPr/>
                    <a:lstStyle/>
                    <a:p>
                      <a:r>
                        <a:rPr lang="en-US" sz="1300" dirty="0"/>
                        <a:t>6.4ns(204.8ns)</a:t>
                      </a:r>
                    </a:p>
                  </a:txBody>
                  <a:tcPr/>
                </a:tc>
                <a:extLst>
                  <a:ext uri="{0D108BD9-81ED-4DB2-BD59-A6C34878D82A}">
                    <a16:rowId xmlns:a16="http://schemas.microsoft.com/office/drawing/2014/main" val="2259943366"/>
                  </a:ext>
                </a:extLst>
              </a:tr>
              <a:tr h="421028">
                <a:tc>
                  <a:txBody>
                    <a:bodyPr/>
                    <a:lstStyle/>
                    <a:p>
                      <a:r>
                        <a:rPr lang="en-US" sz="1300" dirty="0"/>
                        <a:t>Analog Bandwidth</a:t>
                      </a:r>
                    </a:p>
                  </a:txBody>
                  <a:tcPr/>
                </a:tc>
                <a:tc>
                  <a:txBody>
                    <a:bodyPr/>
                    <a:lstStyle/>
                    <a:p>
                      <a:r>
                        <a:rPr lang="en-US" sz="1300" dirty="0"/>
                        <a:t>&gt;4GHz</a:t>
                      </a:r>
                    </a:p>
                  </a:txBody>
                  <a:tcPr/>
                </a:tc>
                <a:extLst>
                  <a:ext uri="{0D108BD9-81ED-4DB2-BD59-A6C34878D82A}">
                    <a16:rowId xmlns:a16="http://schemas.microsoft.com/office/drawing/2014/main" val="3228218519"/>
                  </a:ext>
                </a:extLst>
              </a:tr>
              <a:tr h="421028">
                <a:tc>
                  <a:txBody>
                    <a:bodyPr/>
                    <a:lstStyle/>
                    <a:p>
                      <a:r>
                        <a:rPr lang="en-US" sz="1300" dirty="0"/>
                        <a:t>Channels/Chip</a:t>
                      </a:r>
                    </a:p>
                  </a:txBody>
                  <a:tcPr/>
                </a:tc>
                <a:tc>
                  <a:txBody>
                    <a:bodyPr/>
                    <a:lstStyle/>
                    <a:p>
                      <a:r>
                        <a:rPr lang="en-US" sz="1300" dirty="0"/>
                        <a:t>8</a:t>
                      </a:r>
                    </a:p>
                  </a:txBody>
                  <a:tcPr/>
                </a:tc>
                <a:extLst>
                  <a:ext uri="{0D108BD9-81ED-4DB2-BD59-A6C34878D82A}">
                    <a16:rowId xmlns:a16="http://schemas.microsoft.com/office/drawing/2014/main" val="2033805133"/>
                  </a:ext>
                </a:extLst>
              </a:tr>
              <a:tr h="421028">
                <a:tc>
                  <a:txBody>
                    <a:bodyPr/>
                    <a:lstStyle/>
                    <a:p>
                      <a:r>
                        <a:rPr lang="en-US" sz="1300" dirty="0"/>
                        <a:t>Area</a:t>
                      </a:r>
                    </a:p>
                  </a:txBody>
                  <a:tcPr/>
                </a:tc>
                <a:tc>
                  <a:txBody>
                    <a:bodyPr/>
                    <a:lstStyle/>
                    <a:p>
                      <a:r>
                        <a:rPr lang="en-US" altLang="ko-KR" sz="1900" dirty="0"/>
                        <a:t>2.4mm</a:t>
                      </a:r>
                      <a:r>
                        <a:rPr lang="en-US" altLang="ko-KR" sz="1900" baseline="30000" dirty="0"/>
                        <a:t>2</a:t>
                      </a:r>
                      <a:endParaRPr lang="en-US" sz="1300" dirty="0"/>
                    </a:p>
                  </a:txBody>
                  <a:tcPr/>
                </a:tc>
                <a:extLst>
                  <a:ext uri="{0D108BD9-81ED-4DB2-BD59-A6C34878D82A}">
                    <a16:rowId xmlns:a16="http://schemas.microsoft.com/office/drawing/2014/main" val="213794855"/>
                  </a:ext>
                </a:extLst>
              </a:tr>
            </a:tbl>
          </a:graphicData>
        </a:graphic>
      </p:graphicFrame>
      <p:pic>
        <p:nvPicPr>
          <p:cNvPr id="7" name="Picture 6" descr="A diagram of a computer system&#10;&#10;Description automatically generated">
            <a:extLst>
              <a:ext uri="{FF2B5EF4-FFF2-40B4-BE49-F238E27FC236}">
                <a16:creationId xmlns:a16="http://schemas.microsoft.com/office/drawing/2014/main" id="{59B0A10A-631A-DBA3-68BC-3F4F9ADF1A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5684" y="1491108"/>
            <a:ext cx="7280013" cy="5366893"/>
          </a:xfrm>
          <a:prstGeom prst="rect">
            <a:avLst/>
          </a:prstGeom>
        </p:spPr>
      </p:pic>
      <p:sp>
        <p:nvSpPr>
          <p:cNvPr id="3" name="TextBox 2">
            <a:extLst>
              <a:ext uri="{FF2B5EF4-FFF2-40B4-BE49-F238E27FC236}">
                <a16:creationId xmlns:a16="http://schemas.microsoft.com/office/drawing/2014/main" id="{779D6353-8016-B7C1-FCDC-10D76D7F233E}"/>
              </a:ext>
            </a:extLst>
          </p:cNvPr>
          <p:cNvSpPr txBox="1"/>
          <p:nvPr/>
        </p:nvSpPr>
        <p:spPr>
          <a:xfrm>
            <a:off x="8408021" y="402233"/>
            <a:ext cx="3871016" cy="1015663"/>
          </a:xfrm>
          <a:prstGeom prst="rect">
            <a:avLst/>
          </a:prstGeom>
          <a:noFill/>
        </p:spPr>
        <p:txBody>
          <a:bodyPr wrap="square" rtlCol="0">
            <a:spAutoFit/>
          </a:bodyPr>
          <a:lstStyle/>
          <a:p>
            <a:r>
              <a:rPr lang="en-US" sz="2000" dirty="0"/>
              <a:t>See Ahan Datta’s talk </a:t>
            </a:r>
            <a:r>
              <a:rPr lang="en-US" sz="2000" i="1" dirty="0"/>
              <a:t>Design and implementation for the digital block of PSEC5 </a:t>
            </a:r>
            <a:r>
              <a:rPr lang="en-US" sz="2000" dirty="0"/>
              <a:t>CPAD 2024</a:t>
            </a:r>
          </a:p>
        </p:txBody>
      </p:sp>
      <p:cxnSp>
        <p:nvCxnSpPr>
          <p:cNvPr id="6" name="Straight Arrow Connector 5">
            <a:extLst>
              <a:ext uri="{FF2B5EF4-FFF2-40B4-BE49-F238E27FC236}">
                <a16:creationId xmlns:a16="http://schemas.microsoft.com/office/drawing/2014/main" id="{D4409AA0-BFED-72CF-A25D-6E8AC0F8B11F}"/>
              </a:ext>
            </a:extLst>
          </p:cNvPr>
          <p:cNvCxnSpPr>
            <a:cxnSpLocks/>
          </p:cNvCxnSpPr>
          <p:nvPr/>
        </p:nvCxnSpPr>
        <p:spPr>
          <a:xfrm>
            <a:off x="9623505" y="1417901"/>
            <a:ext cx="646771" cy="533567"/>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941437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4"/>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ctr"/>
            <a:r>
              <a:rPr lang="en"/>
              <a:t>Summary</a:t>
            </a:r>
            <a:endParaRPr/>
          </a:p>
        </p:txBody>
      </p:sp>
      <p:sp>
        <p:nvSpPr>
          <p:cNvPr id="150" name="Google Shape;150;p24"/>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marL="0" indent="0">
              <a:buNone/>
            </a:pPr>
            <a:r>
              <a:rPr lang="en" sz="3200"/>
              <a:t>→ Modular test system: DUT and Control Board</a:t>
            </a:r>
            <a:endParaRPr sz="3200"/>
          </a:p>
          <a:p>
            <a:pPr marL="0" indent="0">
              <a:spcBef>
                <a:spcPts val="1600"/>
              </a:spcBef>
              <a:buNone/>
            </a:pPr>
            <a:r>
              <a:rPr lang="en" sz="3200"/>
              <a:t>→ Pathfinder Chip: External PLL and ADC</a:t>
            </a:r>
            <a:endParaRPr sz="3200"/>
          </a:p>
          <a:p>
            <a:pPr marL="0" indent="0">
              <a:spcBef>
                <a:spcPts val="1600"/>
              </a:spcBef>
              <a:buNone/>
            </a:pPr>
            <a:r>
              <a:rPr lang="en" sz="3200"/>
              <a:t>→ Schematics Virtually Finished, Layout Beginning</a:t>
            </a:r>
            <a:endParaRPr sz="3200"/>
          </a:p>
          <a:p>
            <a:pPr marL="0" indent="0">
              <a:spcBef>
                <a:spcPts val="1600"/>
              </a:spcBef>
              <a:spcAft>
                <a:spcPts val="1600"/>
              </a:spcAft>
              <a:buNone/>
            </a:pPr>
            <a:endParaRPr sz="3200"/>
          </a:p>
        </p:txBody>
      </p:sp>
    </p:spTree>
    <p:extLst>
      <p:ext uri="{BB962C8B-B14F-4D97-AF65-F5344CB8AC3E}">
        <p14:creationId xmlns:p14="http://schemas.microsoft.com/office/powerpoint/2010/main" val="3169564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AF794-E943-F12F-5EF3-AF6687BD768F}"/>
              </a:ext>
            </a:extLst>
          </p:cNvPr>
          <p:cNvSpPr>
            <a:spLocks noGrp="1"/>
          </p:cNvSpPr>
          <p:nvPr>
            <p:ph type="title"/>
          </p:nvPr>
        </p:nvSpPr>
        <p:spPr/>
        <p:txBody>
          <a:bodyPr/>
          <a:lstStyle/>
          <a:p>
            <a:r>
              <a:rPr lang="en-US" dirty="0"/>
              <a:t>Schedule – Chip is due back on Nov 21st</a:t>
            </a:r>
          </a:p>
        </p:txBody>
      </p:sp>
      <p:graphicFrame>
        <p:nvGraphicFramePr>
          <p:cNvPr id="4" name="Content Placeholder 6">
            <a:extLst>
              <a:ext uri="{FF2B5EF4-FFF2-40B4-BE49-F238E27FC236}">
                <a16:creationId xmlns:a16="http://schemas.microsoft.com/office/drawing/2014/main" id="{DCC3C17A-952B-4CF5-D326-CE21EACC3922}"/>
              </a:ext>
            </a:extLst>
          </p:cNvPr>
          <p:cNvGraphicFramePr>
            <a:graphicFrameLocks noGrp="1"/>
          </p:cNvGraphicFramePr>
          <p:nvPr>
            <p:ph idx="1"/>
            <p:extLst>
              <p:ext uri="{D42A27DB-BD31-4B8C-83A1-F6EECF244321}">
                <p14:modId xmlns:p14="http://schemas.microsoft.com/office/powerpoint/2010/main" val="2178780106"/>
              </p:ext>
            </p:extLst>
          </p:nvPr>
        </p:nvGraphicFramePr>
        <p:xfrm>
          <a:off x="838201" y="1825627"/>
          <a:ext cx="4857379" cy="4276495"/>
        </p:xfrm>
        <a:graphic>
          <a:graphicData uri="http://schemas.openxmlformats.org/drawingml/2006/table">
            <a:tbl>
              <a:tblPr firstRow="1" bandRow="1">
                <a:tableStyleId>{5940675A-B579-460E-94D1-54222C63F5DA}</a:tableStyleId>
              </a:tblPr>
              <a:tblGrid>
                <a:gridCol w="3260715">
                  <a:extLst>
                    <a:ext uri="{9D8B030D-6E8A-4147-A177-3AD203B41FA5}">
                      <a16:colId xmlns:a16="http://schemas.microsoft.com/office/drawing/2014/main" val="627848243"/>
                    </a:ext>
                  </a:extLst>
                </a:gridCol>
                <a:gridCol w="1596663">
                  <a:extLst>
                    <a:ext uri="{9D8B030D-6E8A-4147-A177-3AD203B41FA5}">
                      <a16:colId xmlns:a16="http://schemas.microsoft.com/office/drawing/2014/main" val="3958559799"/>
                    </a:ext>
                  </a:extLst>
                </a:gridCol>
              </a:tblGrid>
              <a:tr h="595909">
                <a:tc>
                  <a:txBody>
                    <a:bodyPr/>
                    <a:lstStyle/>
                    <a:p>
                      <a:r>
                        <a:rPr lang="en-US" sz="2000" dirty="0"/>
                        <a:t>Schematic / Simulation</a:t>
                      </a:r>
                    </a:p>
                  </a:txBody>
                  <a:tcPr/>
                </a:tc>
                <a:tc>
                  <a:txBody>
                    <a:bodyPr/>
                    <a:lstStyle/>
                    <a:p>
                      <a:r>
                        <a:rPr lang="en-US" sz="2000" dirty="0"/>
                        <a:t>Sep. 2023</a:t>
                      </a:r>
                    </a:p>
                  </a:txBody>
                  <a:tcPr>
                    <a:solidFill>
                      <a:srgbClr val="82B366"/>
                    </a:solidFill>
                  </a:tcPr>
                </a:tc>
                <a:extLst>
                  <a:ext uri="{0D108BD9-81ED-4DB2-BD59-A6C34878D82A}">
                    <a16:rowId xmlns:a16="http://schemas.microsoft.com/office/drawing/2014/main" val="2885458253"/>
                  </a:ext>
                </a:extLst>
              </a:tr>
              <a:tr h="595909">
                <a:tc>
                  <a:txBody>
                    <a:bodyPr/>
                    <a:lstStyle/>
                    <a:p>
                      <a:r>
                        <a:rPr lang="en-US" sz="2000" dirty="0"/>
                        <a:t>Layout</a:t>
                      </a:r>
                    </a:p>
                  </a:txBody>
                  <a:tcPr/>
                </a:tc>
                <a:tc>
                  <a:txBody>
                    <a:bodyPr/>
                    <a:lstStyle/>
                    <a:p>
                      <a:r>
                        <a:rPr lang="en-US" sz="2000" dirty="0"/>
                        <a:t>Mar. 2024</a:t>
                      </a:r>
                    </a:p>
                  </a:txBody>
                  <a:tcPr>
                    <a:solidFill>
                      <a:srgbClr val="82B366"/>
                    </a:solidFill>
                  </a:tcPr>
                </a:tc>
                <a:extLst>
                  <a:ext uri="{0D108BD9-81ED-4DB2-BD59-A6C34878D82A}">
                    <a16:rowId xmlns:a16="http://schemas.microsoft.com/office/drawing/2014/main" val="3026559371"/>
                  </a:ext>
                </a:extLst>
              </a:tr>
              <a:tr h="595909">
                <a:tc>
                  <a:txBody>
                    <a:bodyPr/>
                    <a:lstStyle/>
                    <a:p>
                      <a:r>
                        <a:rPr lang="en-US" sz="2000" dirty="0"/>
                        <a:t>Post Layout Simulation</a:t>
                      </a:r>
                    </a:p>
                  </a:txBody>
                  <a:tcPr/>
                </a:tc>
                <a:tc>
                  <a:txBody>
                    <a:bodyPr/>
                    <a:lstStyle/>
                    <a:p>
                      <a:r>
                        <a:rPr lang="en-US" sz="2000" dirty="0"/>
                        <a:t>Apr. 2024</a:t>
                      </a:r>
                    </a:p>
                  </a:txBody>
                  <a:tcPr>
                    <a:solidFill>
                      <a:srgbClr val="82B366"/>
                    </a:solidFill>
                  </a:tcPr>
                </a:tc>
                <a:extLst>
                  <a:ext uri="{0D108BD9-81ED-4DB2-BD59-A6C34878D82A}">
                    <a16:rowId xmlns:a16="http://schemas.microsoft.com/office/drawing/2014/main" val="1646160804"/>
                  </a:ext>
                </a:extLst>
              </a:tr>
              <a:tr h="595909">
                <a:tc>
                  <a:txBody>
                    <a:bodyPr/>
                    <a:lstStyle/>
                    <a:p>
                      <a:r>
                        <a:rPr lang="en-US" sz="2000" dirty="0"/>
                        <a:t>Layout Optimization</a:t>
                      </a:r>
                    </a:p>
                  </a:txBody>
                  <a:tcPr/>
                </a:tc>
                <a:tc>
                  <a:txBody>
                    <a:bodyPr/>
                    <a:lstStyle/>
                    <a:p>
                      <a:pPr marL="0" algn="l" defTabSz="914400" rtl="0" eaLnBrk="1" latinLnBrk="1" hangingPunct="1"/>
                      <a:r>
                        <a:rPr lang="en-US" sz="2000" dirty="0"/>
                        <a:t>Jul. 2024</a:t>
                      </a:r>
                      <a:endParaRPr lang="en-US" sz="2000" kern="1200" dirty="0">
                        <a:solidFill>
                          <a:schemeClr val="tx1"/>
                        </a:solidFill>
                        <a:latin typeface="+mn-lt"/>
                        <a:ea typeface="+mn-ea"/>
                        <a:cs typeface="+mn-cs"/>
                      </a:endParaRPr>
                    </a:p>
                  </a:txBody>
                  <a:tcPr>
                    <a:solidFill>
                      <a:srgbClr val="82B366"/>
                    </a:solidFill>
                  </a:tcPr>
                </a:tc>
                <a:extLst>
                  <a:ext uri="{0D108BD9-81ED-4DB2-BD59-A6C34878D82A}">
                    <a16:rowId xmlns:a16="http://schemas.microsoft.com/office/drawing/2014/main" val="879794898"/>
                  </a:ext>
                </a:extLst>
              </a:tr>
              <a:tr h="701040">
                <a:tc>
                  <a:txBody>
                    <a:bodyPr/>
                    <a:lstStyle/>
                    <a:p>
                      <a:r>
                        <a:rPr lang="en-US" sz="2000" dirty="0" err="1"/>
                        <a:t>Tapeout</a:t>
                      </a:r>
                      <a:r>
                        <a:rPr lang="en-US" sz="2000" dirty="0"/>
                        <a:t> without package</a:t>
                      </a:r>
                    </a:p>
                    <a:p>
                      <a:r>
                        <a:rPr lang="en-US" sz="2000" dirty="0"/>
                        <a:t>(Pre-production)</a:t>
                      </a:r>
                    </a:p>
                  </a:txBody>
                  <a:tcPr/>
                </a:tc>
                <a:tc>
                  <a:txBody>
                    <a:bodyPr/>
                    <a:lstStyle/>
                    <a:p>
                      <a:pPr marL="0" algn="l" defTabSz="914400" rtl="0" eaLnBrk="1" latinLnBrk="1" hangingPunct="1"/>
                      <a:r>
                        <a:rPr lang="en-US" sz="2000" dirty="0"/>
                        <a:t>Sep. 2024</a:t>
                      </a:r>
                      <a:endParaRPr lang="en-US" sz="2000" kern="1200" dirty="0">
                        <a:solidFill>
                          <a:schemeClr val="tx1"/>
                        </a:solidFill>
                        <a:latin typeface="+mn-lt"/>
                        <a:ea typeface="+mn-ea"/>
                        <a:cs typeface="+mn-cs"/>
                      </a:endParaRPr>
                    </a:p>
                  </a:txBody>
                  <a:tcPr>
                    <a:solidFill>
                      <a:srgbClr val="82B366"/>
                    </a:solidFill>
                  </a:tcPr>
                </a:tc>
                <a:extLst>
                  <a:ext uri="{0D108BD9-81ED-4DB2-BD59-A6C34878D82A}">
                    <a16:rowId xmlns:a16="http://schemas.microsoft.com/office/drawing/2014/main" val="523194218"/>
                  </a:ext>
                </a:extLst>
              </a:tr>
              <a:tr h="595909">
                <a:tc>
                  <a:txBody>
                    <a:bodyPr/>
                    <a:lstStyle/>
                    <a:p>
                      <a:r>
                        <a:rPr lang="en-US" sz="2000" dirty="0" err="1"/>
                        <a:t>Testbench</a:t>
                      </a:r>
                      <a:r>
                        <a:rPr lang="en-US" sz="2000" dirty="0"/>
                        <a:t> (Chip on Board)</a:t>
                      </a:r>
                    </a:p>
                  </a:txBody>
                  <a:tcPr/>
                </a:tc>
                <a:tc>
                  <a:txBody>
                    <a:bodyPr/>
                    <a:lstStyle/>
                    <a:p>
                      <a:pPr marL="0" algn="l" defTabSz="914400" rtl="0" eaLnBrk="1" latinLnBrk="1" hangingPunct="1"/>
                      <a:r>
                        <a:rPr lang="en-US" sz="2000" dirty="0"/>
                        <a:t>Jan. 2025</a:t>
                      </a:r>
                      <a:endParaRPr lang="en-US" sz="2000" kern="1200" dirty="0">
                        <a:solidFill>
                          <a:schemeClr val="tx1"/>
                        </a:solidFill>
                        <a:latin typeface="+mn-lt"/>
                        <a:ea typeface="+mn-ea"/>
                        <a:cs typeface="+mn-cs"/>
                      </a:endParaRPr>
                    </a:p>
                  </a:txBody>
                  <a:tcPr/>
                </a:tc>
                <a:extLst>
                  <a:ext uri="{0D108BD9-81ED-4DB2-BD59-A6C34878D82A}">
                    <a16:rowId xmlns:a16="http://schemas.microsoft.com/office/drawing/2014/main" val="2097016867"/>
                  </a:ext>
                </a:extLst>
              </a:tr>
              <a:tr h="595909">
                <a:tc>
                  <a:txBody>
                    <a:bodyPr/>
                    <a:lstStyle/>
                    <a:p>
                      <a:r>
                        <a:rPr lang="en-US" sz="2000" dirty="0"/>
                        <a:t>Production</a:t>
                      </a:r>
                    </a:p>
                  </a:txBody>
                  <a:tcPr/>
                </a:tc>
                <a:tc>
                  <a:txBody>
                    <a:bodyPr/>
                    <a:lstStyle/>
                    <a:p>
                      <a:pPr marL="0" algn="l" defTabSz="914400" rtl="0" eaLnBrk="1" latinLnBrk="1" hangingPunct="1"/>
                      <a:r>
                        <a:rPr lang="en-US" sz="2000" dirty="0"/>
                        <a:t>2025</a:t>
                      </a:r>
                      <a:endParaRPr lang="en-US" sz="2000" kern="1200" dirty="0">
                        <a:solidFill>
                          <a:schemeClr val="tx1"/>
                        </a:solidFill>
                        <a:latin typeface="+mn-lt"/>
                        <a:ea typeface="+mn-ea"/>
                        <a:cs typeface="+mn-cs"/>
                      </a:endParaRPr>
                    </a:p>
                  </a:txBody>
                  <a:tcPr/>
                </a:tc>
                <a:extLst>
                  <a:ext uri="{0D108BD9-81ED-4DB2-BD59-A6C34878D82A}">
                    <a16:rowId xmlns:a16="http://schemas.microsoft.com/office/drawing/2014/main" val="1715994887"/>
                  </a:ext>
                </a:extLst>
              </a:tr>
            </a:tbl>
          </a:graphicData>
        </a:graphic>
      </p:graphicFrame>
      <p:pic>
        <p:nvPicPr>
          <p:cNvPr id="8" name="Picture 7" descr="A green rectangular object with red squares&#10;&#10;Description automatically generated">
            <a:extLst>
              <a:ext uri="{FF2B5EF4-FFF2-40B4-BE49-F238E27FC236}">
                <a16:creationId xmlns:a16="http://schemas.microsoft.com/office/drawing/2014/main" id="{96C7B200-B2AB-73EF-3485-C41F982B7B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639138" y="616800"/>
            <a:ext cx="2356263" cy="5442533"/>
          </a:xfrm>
          <a:prstGeom prst="rect">
            <a:avLst/>
          </a:prstGeom>
        </p:spPr>
      </p:pic>
    </p:spTree>
    <p:extLst>
      <p:ext uri="{BB962C8B-B14F-4D97-AF65-F5344CB8AC3E}">
        <p14:creationId xmlns:p14="http://schemas.microsoft.com/office/powerpoint/2010/main" val="3515988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58E66-9D73-8C8D-DEA6-E8D9DBB0DC65}"/>
              </a:ext>
            </a:extLst>
          </p:cNvPr>
          <p:cNvSpPr>
            <a:spLocks noGrp="1"/>
          </p:cNvSpPr>
          <p:nvPr>
            <p:ph type="title"/>
          </p:nvPr>
        </p:nvSpPr>
        <p:spPr>
          <a:xfrm>
            <a:off x="260131" y="61289"/>
            <a:ext cx="10515600" cy="1325563"/>
          </a:xfrm>
        </p:spPr>
        <p:txBody>
          <a:bodyPr/>
          <a:lstStyle/>
          <a:p>
            <a:r>
              <a:rPr lang="en-US" dirty="0"/>
              <a:t>Architecture: Fast and Slow SCAs</a:t>
            </a:r>
          </a:p>
        </p:txBody>
      </p:sp>
      <p:sp>
        <p:nvSpPr>
          <p:cNvPr id="3" name="Content Placeholder 2">
            <a:extLst>
              <a:ext uri="{FF2B5EF4-FFF2-40B4-BE49-F238E27FC236}">
                <a16:creationId xmlns:a16="http://schemas.microsoft.com/office/drawing/2014/main" id="{776A7971-B367-CD10-DFD7-88B24B68053A}"/>
              </a:ext>
            </a:extLst>
          </p:cNvPr>
          <p:cNvSpPr>
            <a:spLocks noGrp="1"/>
          </p:cNvSpPr>
          <p:nvPr>
            <p:ph idx="1"/>
          </p:nvPr>
        </p:nvSpPr>
        <p:spPr>
          <a:xfrm>
            <a:off x="7132320" y="2171855"/>
            <a:ext cx="4221480" cy="2210516"/>
          </a:xfrm>
        </p:spPr>
        <p:txBody>
          <a:bodyPr>
            <a:normAutofit/>
          </a:bodyPr>
          <a:lstStyle/>
          <a:p>
            <a:r>
              <a:rPr lang="en-US" dirty="0"/>
              <a:t>Fast Banks x4:</a:t>
            </a:r>
          </a:p>
          <a:p>
            <a:pPr lvl="1"/>
            <a:r>
              <a:rPr lang="en-US" dirty="0"/>
              <a:t>64 samples each</a:t>
            </a:r>
          </a:p>
          <a:p>
            <a:pPr lvl="1"/>
            <a:r>
              <a:rPr lang="en-US" dirty="0"/>
              <a:t>1.6ns Buffer length</a:t>
            </a:r>
          </a:p>
          <a:p>
            <a:pPr lvl="1"/>
            <a:r>
              <a:rPr lang="en-US" dirty="0"/>
              <a:t>Can be configured to run sequentially</a:t>
            </a:r>
          </a:p>
        </p:txBody>
      </p:sp>
      <p:graphicFrame>
        <p:nvGraphicFramePr>
          <p:cNvPr id="4" name="내용 개체 틀 11">
            <a:extLst>
              <a:ext uri="{FF2B5EF4-FFF2-40B4-BE49-F238E27FC236}">
                <a16:creationId xmlns:a16="http://schemas.microsoft.com/office/drawing/2014/main" id="{B85724FF-1744-398A-8922-22D41881ADE6}"/>
              </a:ext>
            </a:extLst>
          </p:cNvPr>
          <p:cNvGraphicFramePr>
            <a:graphicFrameLocks/>
          </p:cNvGraphicFramePr>
          <p:nvPr>
            <p:extLst>
              <p:ext uri="{D42A27DB-BD31-4B8C-83A1-F6EECF244321}">
                <p14:modId xmlns:p14="http://schemas.microsoft.com/office/powerpoint/2010/main" val="1664315256"/>
              </p:ext>
            </p:extLst>
          </p:nvPr>
        </p:nvGraphicFramePr>
        <p:xfrm>
          <a:off x="545592" y="1334733"/>
          <a:ext cx="6233160" cy="2094271"/>
        </p:xfrm>
        <a:graphic>
          <a:graphicData uri="http://schemas.openxmlformats.org/drawingml/2006/chart">
            <c:chart xmlns:c="http://schemas.openxmlformats.org/drawingml/2006/chart" xmlns:r="http://schemas.openxmlformats.org/officeDocument/2006/relationships" r:id="rId3"/>
          </a:graphicData>
        </a:graphic>
      </p:graphicFrame>
      <p:pic>
        <p:nvPicPr>
          <p:cNvPr id="5" name="그림 10">
            <a:extLst>
              <a:ext uri="{FF2B5EF4-FFF2-40B4-BE49-F238E27FC236}">
                <a16:creationId xmlns:a16="http://schemas.microsoft.com/office/drawing/2014/main" id="{6AE54933-10A3-B364-DB1E-D4080F1783ED}"/>
              </a:ext>
            </a:extLst>
          </p:cNvPr>
          <p:cNvPicPr>
            <a:picLocks noChangeAspect="1"/>
          </p:cNvPicPr>
          <p:nvPr/>
        </p:nvPicPr>
        <p:blipFill rotWithShape="1">
          <a:blip r:embed="rId4"/>
          <a:srcRect r="8947"/>
          <a:stretch/>
        </p:blipFill>
        <p:spPr>
          <a:xfrm>
            <a:off x="1030733" y="3926427"/>
            <a:ext cx="4005147" cy="670560"/>
          </a:xfrm>
          <a:prstGeom prst="rect">
            <a:avLst/>
          </a:prstGeom>
        </p:spPr>
      </p:pic>
      <p:sp>
        <p:nvSpPr>
          <p:cNvPr id="6" name="직사각형 14">
            <a:extLst>
              <a:ext uri="{FF2B5EF4-FFF2-40B4-BE49-F238E27FC236}">
                <a16:creationId xmlns:a16="http://schemas.microsoft.com/office/drawing/2014/main" id="{D6C280A0-D2CC-E892-1327-869324970E54}"/>
              </a:ext>
            </a:extLst>
          </p:cNvPr>
          <p:cNvSpPr/>
          <p:nvPr/>
        </p:nvSpPr>
        <p:spPr>
          <a:xfrm>
            <a:off x="2239355" y="3946765"/>
            <a:ext cx="126892" cy="31303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7" name="직사각형 15">
            <a:extLst>
              <a:ext uri="{FF2B5EF4-FFF2-40B4-BE49-F238E27FC236}">
                <a16:creationId xmlns:a16="http://schemas.microsoft.com/office/drawing/2014/main" id="{F770B73D-4652-668A-3874-CB692FC88440}"/>
              </a:ext>
            </a:extLst>
          </p:cNvPr>
          <p:cNvSpPr/>
          <p:nvPr/>
        </p:nvSpPr>
        <p:spPr>
          <a:xfrm>
            <a:off x="3564404" y="4269325"/>
            <a:ext cx="128213" cy="31303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8" name="TextBox 7">
            <a:extLst>
              <a:ext uri="{FF2B5EF4-FFF2-40B4-BE49-F238E27FC236}">
                <a16:creationId xmlns:a16="http://schemas.microsoft.com/office/drawing/2014/main" id="{0234C4F9-A0F1-2E52-59DC-AFCB0C5C8EBA}"/>
              </a:ext>
            </a:extLst>
          </p:cNvPr>
          <p:cNvSpPr txBox="1"/>
          <p:nvPr/>
        </p:nvSpPr>
        <p:spPr>
          <a:xfrm>
            <a:off x="650368" y="3975343"/>
            <a:ext cx="227965" cy="276999"/>
          </a:xfrm>
          <a:prstGeom prst="rect">
            <a:avLst/>
          </a:prstGeom>
          <a:noFill/>
        </p:spPr>
        <p:txBody>
          <a:bodyPr wrap="square" rtlCol="0">
            <a:spAutoFit/>
          </a:bodyPr>
          <a:lstStyle/>
          <a:p>
            <a:r>
              <a:rPr lang="en-US" altLang="ko-KR" sz="1200" b="1"/>
              <a:t>A</a:t>
            </a:r>
            <a:endParaRPr lang="ko-KR" altLang="en-US" sz="1200" b="1"/>
          </a:p>
        </p:txBody>
      </p:sp>
      <p:sp>
        <p:nvSpPr>
          <p:cNvPr id="9" name="TextBox 8">
            <a:extLst>
              <a:ext uri="{FF2B5EF4-FFF2-40B4-BE49-F238E27FC236}">
                <a16:creationId xmlns:a16="http://schemas.microsoft.com/office/drawing/2014/main" id="{0F8FFAB5-7AC2-C362-6703-5E8E54BFBA6C}"/>
              </a:ext>
            </a:extLst>
          </p:cNvPr>
          <p:cNvSpPr txBox="1"/>
          <p:nvPr/>
        </p:nvSpPr>
        <p:spPr>
          <a:xfrm>
            <a:off x="650368" y="4297899"/>
            <a:ext cx="227965" cy="276999"/>
          </a:xfrm>
          <a:prstGeom prst="rect">
            <a:avLst/>
          </a:prstGeom>
          <a:noFill/>
        </p:spPr>
        <p:txBody>
          <a:bodyPr wrap="square" rtlCol="0">
            <a:spAutoFit/>
          </a:bodyPr>
          <a:lstStyle/>
          <a:p>
            <a:r>
              <a:rPr lang="en-US" altLang="ko-KR" sz="1200" b="1"/>
              <a:t>B</a:t>
            </a:r>
            <a:endParaRPr lang="ko-KR" altLang="en-US" sz="1200" b="1"/>
          </a:p>
        </p:txBody>
      </p:sp>
      <p:graphicFrame>
        <p:nvGraphicFramePr>
          <p:cNvPr id="10" name="내용 개체 틀 11">
            <a:extLst>
              <a:ext uri="{FF2B5EF4-FFF2-40B4-BE49-F238E27FC236}">
                <a16:creationId xmlns:a16="http://schemas.microsoft.com/office/drawing/2014/main" id="{70CDCEE3-E55C-E315-955F-AC5EA2693B62}"/>
              </a:ext>
            </a:extLst>
          </p:cNvPr>
          <p:cNvGraphicFramePr>
            <a:graphicFrameLocks/>
          </p:cNvGraphicFramePr>
          <p:nvPr>
            <p:extLst>
              <p:ext uri="{D42A27DB-BD31-4B8C-83A1-F6EECF244321}">
                <p14:modId xmlns:p14="http://schemas.microsoft.com/office/powerpoint/2010/main" val="2680166672"/>
              </p:ext>
            </p:extLst>
          </p:nvPr>
        </p:nvGraphicFramePr>
        <p:xfrm>
          <a:off x="545592" y="4650329"/>
          <a:ext cx="5693728" cy="2094271"/>
        </p:xfrm>
        <a:graphic>
          <a:graphicData uri="http://schemas.openxmlformats.org/drawingml/2006/chart">
            <c:chart xmlns:c="http://schemas.openxmlformats.org/drawingml/2006/chart" xmlns:r="http://schemas.openxmlformats.org/officeDocument/2006/relationships" r:id="rId5"/>
          </a:graphicData>
        </a:graphic>
      </p:graphicFrame>
      <p:cxnSp>
        <p:nvCxnSpPr>
          <p:cNvPr id="11" name="직선 화살표 연결선 21">
            <a:extLst>
              <a:ext uri="{FF2B5EF4-FFF2-40B4-BE49-F238E27FC236}">
                <a16:creationId xmlns:a16="http://schemas.microsoft.com/office/drawing/2014/main" id="{C97E5F58-EFAF-C2F9-C01E-16F7ED048CB8}"/>
              </a:ext>
            </a:extLst>
          </p:cNvPr>
          <p:cNvCxnSpPr>
            <a:cxnSpLocks/>
          </p:cNvCxnSpPr>
          <p:nvPr/>
        </p:nvCxnSpPr>
        <p:spPr>
          <a:xfrm>
            <a:off x="1952713" y="2334633"/>
            <a:ext cx="282699" cy="1605015"/>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CDCBEE6-0BF5-DBBD-6220-E61C446A8D08}"/>
              </a:ext>
            </a:extLst>
          </p:cNvPr>
          <p:cNvSpPr txBox="1"/>
          <p:nvPr/>
        </p:nvSpPr>
        <p:spPr>
          <a:xfrm>
            <a:off x="1115821" y="3458431"/>
            <a:ext cx="1299211" cy="461665"/>
          </a:xfrm>
          <a:prstGeom prst="rect">
            <a:avLst/>
          </a:prstGeom>
          <a:noFill/>
        </p:spPr>
        <p:txBody>
          <a:bodyPr wrap="square" rtlCol="0">
            <a:spAutoFit/>
          </a:bodyPr>
          <a:lstStyle/>
          <a:p>
            <a:r>
              <a:rPr lang="en-US" altLang="ko-KR" sz="1200">
                <a:solidFill>
                  <a:srgbClr val="00B050"/>
                </a:solidFill>
              </a:rPr>
              <a:t>Propagation delay ~800ps</a:t>
            </a:r>
            <a:endParaRPr lang="ko-KR" altLang="en-US" sz="1200">
              <a:solidFill>
                <a:srgbClr val="00B050"/>
              </a:solidFill>
            </a:endParaRPr>
          </a:p>
        </p:txBody>
      </p:sp>
      <p:sp>
        <p:nvSpPr>
          <p:cNvPr id="13" name="TextBox 12">
            <a:extLst>
              <a:ext uri="{FF2B5EF4-FFF2-40B4-BE49-F238E27FC236}">
                <a16:creationId xmlns:a16="http://schemas.microsoft.com/office/drawing/2014/main" id="{94F80ABB-C0AE-AA42-217C-5FC968F64E17}"/>
              </a:ext>
            </a:extLst>
          </p:cNvPr>
          <p:cNvSpPr txBox="1"/>
          <p:nvPr/>
        </p:nvSpPr>
        <p:spPr>
          <a:xfrm>
            <a:off x="1919097" y="4691542"/>
            <a:ext cx="1299211" cy="461665"/>
          </a:xfrm>
          <a:prstGeom prst="rect">
            <a:avLst/>
          </a:prstGeom>
          <a:noFill/>
        </p:spPr>
        <p:txBody>
          <a:bodyPr wrap="square" rtlCol="0">
            <a:spAutoFit/>
          </a:bodyPr>
          <a:lstStyle/>
          <a:p>
            <a:r>
              <a:rPr lang="en-US" altLang="ko-KR" sz="1200" dirty="0">
                <a:solidFill>
                  <a:srgbClr val="00B0F0"/>
                </a:solidFill>
              </a:rPr>
              <a:t>Hold delay ~800ps</a:t>
            </a:r>
            <a:endParaRPr lang="ko-KR" altLang="en-US" sz="1200" dirty="0">
              <a:solidFill>
                <a:srgbClr val="00B0F0"/>
              </a:solidFill>
            </a:endParaRPr>
          </a:p>
        </p:txBody>
      </p:sp>
      <p:cxnSp>
        <p:nvCxnSpPr>
          <p:cNvPr id="14" name="직선 연결선 27">
            <a:extLst>
              <a:ext uri="{FF2B5EF4-FFF2-40B4-BE49-F238E27FC236}">
                <a16:creationId xmlns:a16="http://schemas.microsoft.com/office/drawing/2014/main" id="{980F766F-E9F9-D5FE-804C-8F2C77B07E38}"/>
              </a:ext>
            </a:extLst>
          </p:cNvPr>
          <p:cNvCxnSpPr>
            <a:cxnSpLocks/>
          </p:cNvCxnSpPr>
          <p:nvPr/>
        </p:nvCxnSpPr>
        <p:spPr>
          <a:xfrm flipV="1">
            <a:off x="2780632" y="4605896"/>
            <a:ext cx="0" cy="131402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직선 화살표 연결선 30">
            <a:extLst>
              <a:ext uri="{FF2B5EF4-FFF2-40B4-BE49-F238E27FC236}">
                <a16:creationId xmlns:a16="http://schemas.microsoft.com/office/drawing/2014/main" id="{949F900C-F085-CAA4-7E25-676C79B68304}"/>
              </a:ext>
            </a:extLst>
          </p:cNvPr>
          <p:cNvCxnSpPr>
            <a:cxnSpLocks/>
          </p:cNvCxnSpPr>
          <p:nvPr/>
        </p:nvCxnSpPr>
        <p:spPr>
          <a:xfrm>
            <a:off x="2242533" y="4691539"/>
            <a:ext cx="533659" cy="0"/>
          </a:xfrm>
          <a:prstGeom prst="straightConnector1">
            <a:avLst/>
          </a:prstGeom>
          <a:ln>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직선 화살표 연결선 33">
            <a:extLst>
              <a:ext uri="{FF2B5EF4-FFF2-40B4-BE49-F238E27FC236}">
                <a16:creationId xmlns:a16="http://schemas.microsoft.com/office/drawing/2014/main" id="{1B863060-F9CA-3643-62BD-1C04530374C5}"/>
              </a:ext>
            </a:extLst>
          </p:cNvPr>
          <p:cNvCxnSpPr>
            <a:cxnSpLocks/>
          </p:cNvCxnSpPr>
          <p:nvPr/>
        </p:nvCxnSpPr>
        <p:spPr>
          <a:xfrm>
            <a:off x="3186244" y="2403841"/>
            <a:ext cx="379501" cy="1852555"/>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직선 연결선 35">
            <a:extLst>
              <a:ext uri="{FF2B5EF4-FFF2-40B4-BE49-F238E27FC236}">
                <a16:creationId xmlns:a16="http://schemas.microsoft.com/office/drawing/2014/main" id="{B3E063E6-3FC2-9CF7-C01B-64339162E3A0}"/>
              </a:ext>
            </a:extLst>
          </p:cNvPr>
          <p:cNvCxnSpPr>
            <a:cxnSpLocks/>
          </p:cNvCxnSpPr>
          <p:nvPr/>
        </p:nvCxnSpPr>
        <p:spPr>
          <a:xfrm flipV="1">
            <a:off x="4022243" y="4622716"/>
            <a:ext cx="0" cy="13140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직선 화살표 연결선 36">
            <a:extLst>
              <a:ext uri="{FF2B5EF4-FFF2-40B4-BE49-F238E27FC236}">
                <a16:creationId xmlns:a16="http://schemas.microsoft.com/office/drawing/2014/main" id="{E9AEA2EA-34A6-385A-8F46-4C567CF6F753}"/>
              </a:ext>
            </a:extLst>
          </p:cNvPr>
          <p:cNvCxnSpPr>
            <a:cxnSpLocks/>
          </p:cNvCxnSpPr>
          <p:nvPr/>
        </p:nvCxnSpPr>
        <p:spPr>
          <a:xfrm>
            <a:off x="3564407" y="4708360"/>
            <a:ext cx="457839"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6F5851D-1F7A-D39B-736C-9192B984CDC7}"/>
              </a:ext>
            </a:extLst>
          </p:cNvPr>
          <p:cNvSpPr txBox="1"/>
          <p:nvPr/>
        </p:nvSpPr>
        <p:spPr>
          <a:xfrm>
            <a:off x="71578" y="4036143"/>
            <a:ext cx="799465" cy="461665"/>
          </a:xfrm>
          <a:prstGeom prst="rect">
            <a:avLst/>
          </a:prstGeom>
          <a:noFill/>
        </p:spPr>
        <p:txBody>
          <a:bodyPr wrap="square" rtlCol="0">
            <a:spAutoFit/>
          </a:bodyPr>
          <a:lstStyle/>
          <a:p>
            <a:r>
              <a:rPr lang="en-US" altLang="ko-KR" sz="1200" b="1" dirty="0"/>
              <a:t>10bit counter</a:t>
            </a:r>
            <a:endParaRPr lang="ko-KR" altLang="en-US" sz="1200" b="1" dirty="0"/>
          </a:p>
        </p:txBody>
      </p:sp>
      <p:sp>
        <p:nvSpPr>
          <p:cNvPr id="20" name="Content Placeholder 2">
            <a:extLst>
              <a:ext uri="{FF2B5EF4-FFF2-40B4-BE49-F238E27FC236}">
                <a16:creationId xmlns:a16="http://schemas.microsoft.com/office/drawing/2014/main" id="{D5340F0F-2848-6018-DA34-4FBB6E31603F}"/>
              </a:ext>
            </a:extLst>
          </p:cNvPr>
          <p:cNvSpPr txBox="1">
            <a:spLocks/>
          </p:cNvSpPr>
          <p:nvPr/>
        </p:nvSpPr>
        <p:spPr>
          <a:xfrm>
            <a:off x="7132320" y="4247215"/>
            <a:ext cx="4221480" cy="22105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Slow Bank:</a:t>
            </a:r>
          </a:p>
          <a:p>
            <a:pPr lvl="1"/>
            <a:r>
              <a:rPr lang="en-US" dirty="0"/>
              <a:t>Up to 1024 samples</a:t>
            </a:r>
          </a:p>
          <a:p>
            <a:pPr lvl="1"/>
            <a:r>
              <a:rPr lang="en-US" dirty="0"/>
              <a:t>204.8ns Buffer length</a:t>
            </a:r>
          </a:p>
          <a:p>
            <a:pPr lvl="1"/>
            <a:r>
              <a:rPr lang="en-US" dirty="0"/>
              <a:t>Captures the entire signal. </a:t>
            </a:r>
          </a:p>
        </p:txBody>
      </p:sp>
      <p:sp>
        <p:nvSpPr>
          <p:cNvPr id="21" name="TextBox 20">
            <a:extLst>
              <a:ext uri="{FF2B5EF4-FFF2-40B4-BE49-F238E27FC236}">
                <a16:creationId xmlns:a16="http://schemas.microsoft.com/office/drawing/2014/main" id="{307FA74D-E3FB-06F1-571B-C86CE7CE58D5}"/>
              </a:ext>
            </a:extLst>
          </p:cNvPr>
          <p:cNvSpPr txBox="1"/>
          <p:nvPr/>
        </p:nvSpPr>
        <p:spPr>
          <a:xfrm>
            <a:off x="4473256" y="1459587"/>
            <a:ext cx="8607973" cy="461665"/>
          </a:xfrm>
          <a:prstGeom prst="rect">
            <a:avLst/>
          </a:prstGeom>
          <a:noFill/>
        </p:spPr>
        <p:txBody>
          <a:bodyPr wrap="square" rtlCol="0">
            <a:spAutoFit/>
          </a:bodyPr>
          <a:lstStyle/>
          <a:p>
            <a:r>
              <a:rPr lang="en-US" sz="2400" dirty="0"/>
              <a:t>Solution to fast sampling and long analog buffer problem:</a:t>
            </a:r>
          </a:p>
        </p:txBody>
      </p:sp>
    </p:spTree>
    <p:extLst>
      <p:ext uri="{BB962C8B-B14F-4D97-AF65-F5344CB8AC3E}">
        <p14:creationId xmlns:p14="http://schemas.microsoft.com/office/powerpoint/2010/main" val="1643669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내용 개체 틀 9">
            <a:extLst>
              <a:ext uri="{FF2B5EF4-FFF2-40B4-BE49-F238E27FC236}">
                <a16:creationId xmlns:a16="http://schemas.microsoft.com/office/drawing/2014/main" id="{12B2E3F3-4B79-685C-0F7B-9C9A7BF2675C}"/>
              </a:ext>
            </a:extLst>
          </p:cNvPr>
          <p:cNvPicPr>
            <a:picLocks noChangeAspect="1"/>
          </p:cNvPicPr>
          <p:nvPr/>
        </p:nvPicPr>
        <p:blipFill>
          <a:blip r:embed="rId3"/>
          <a:stretch>
            <a:fillRect/>
          </a:stretch>
        </p:blipFill>
        <p:spPr>
          <a:xfrm>
            <a:off x="1764793" y="1515543"/>
            <a:ext cx="7782275" cy="4816868"/>
          </a:xfrm>
          <a:prstGeom prst="rect">
            <a:avLst/>
          </a:prstGeom>
        </p:spPr>
      </p:pic>
      <p:sp>
        <p:nvSpPr>
          <p:cNvPr id="5" name="TextBox 4">
            <a:extLst>
              <a:ext uri="{FF2B5EF4-FFF2-40B4-BE49-F238E27FC236}">
                <a16:creationId xmlns:a16="http://schemas.microsoft.com/office/drawing/2014/main" id="{3A723A49-598F-DD85-C845-B4C0C38CDF3B}"/>
              </a:ext>
            </a:extLst>
          </p:cNvPr>
          <p:cNvSpPr txBox="1"/>
          <p:nvPr/>
        </p:nvSpPr>
        <p:spPr>
          <a:xfrm>
            <a:off x="9527973" y="3274872"/>
            <a:ext cx="2187647" cy="300210"/>
          </a:xfrm>
          <a:prstGeom prst="rect">
            <a:avLst/>
          </a:prstGeom>
          <a:noFill/>
        </p:spPr>
        <p:txBody>
          <a:bodyPr wrap="square" rtlCol="0">
            <a:spAutoFit/>
          </a:bodyPr>
          <a:lstStyle/>
          <a:p>
            <a:r>
              <a:rPr lang="en-US" altLang="ko-KR" sz="1351" dirty="0"/>
              <a:t>0˚ 5GHz Clock</a:t>
            </a:r>
            <a:endParaRPr lang="ko-KR" altLang="en-US" sz="1351" dirty="0"/>
          </a:p>
        </p:txBody>
      </p:sp>
      <p:sp>
        <p:nvSpPr>
          <p:cNvPr id="6" name="TextBox 5">
            <a:extLst>
              <a:ext uri="{FF2B5EF4-FFF2-40B4-BE49-F238E27FC236}">
                <a16:creationId xmlns:a16="http://schemas.microsoft.com/office/drawing/2014/main" id="{25C60192-CE5F-1E6B-A2AD-2C8C3E56B0EB}"/>
              </a:ext>
            </a:extLst>
          </p:cNvPr>
          <p:cNvSpPr txBox="1"/>
          <p:nvPr/>
        </p:nvSpPr>
        <p:spPr>
          <a:xfrm>
            <a:off x="9527972" y="4127468"/>
            <a:ext cx="771221" cy="300210"/>
          </a:xfrm>
          <a:prstGeom prst="rect">
            <a:avLst/>
          </a:prstGeom>
          <a:noFill/>
        </p:spPr>
        <p:txBody>
          <a:bodyPr wrap="square" rtlCol="0">
            <a:spAutoFit/>
          </a:bodyPr>
          <a:lstStyle/>
          <a:p>
            <a:r>
              <a:rPr lang="en-US" altLang="ko-KR" sz="1351" dirty="0"/>
              <a:t>90˚</a:t>
            </a:r>
            <a:endParaRPr lang="ko-KR" altLang="en-US" sz="1351" dirty="0"/>
          </a:p>
        </p:txBody>
      </p:sp>
      <p:sp>
        <p:nvSpPr>
          <p:cNvPr id="7" name="TextBox 6">
            <a:extLst>
              <a:ext uri="{FF2B5EF4-FFF2-40B4-BE49-F238E27FC236}">
                <a16:creationId xmlns:a16="http://schemas.microsoft.com/office/drawing/2014/main" id="{DE0FCBF9-47A6-7BBA-4924-5BB00B6F2D95}"/>
              </a:ext>
            </a:extLst>
          </p:cNvPr>
          <p:cNvSpPr txBox="1"/>
          <p:nvPr/>
        </p:nvSpPr>
        <p:spPr>
          <a:xfrm>
            <a:off x="9527972" y="4860648"/>
            <a:ext cx="771221" cy="300210"/>
          </a:xfrm>
          <a:prstGeom prst="rect">
            <a:avLst/>
          </a:prstGeom>
          <a:noFill/>
        </p:spPr>
        <p:txBody>
          <a:bodyPr wrap="square" rtlCol="0">
            <a:spAutoFit/>
          </a:bodyPr>
          <a:lstStyle/>
          <a:p>
            <a:r>
              <a:rPr lang="en-US" altLang="ko-KR" sz="1351"/>
              <a:t>180˚</a:t>
            </a:r>
            <a:endParaRPr lang="ko-KR" altLang="en-US" sz="1351"/>
          </a:p>
        </p:txBody>
      </p:sp>
      <p:sp>
        <p:nvSpPr>
          <p:cNvPr id="8" name="TextBox 7">
            <a:extLst>
              <a:ext uri="{FF2B5EF4-FFF2-40B4-BE49-F238E27FC236}">
                <a16:creationId xmlns:a16="http://schemas.microsoft.com/office/drawing/2014/main" id="{AD5740E1-6961-82EA-DB23-1D97DEE08DB4}"/>
              </a:ext>
            </a:extLst>
          </p:cNvPr>
          <p:cNvSpPr txBox="1"/>
          <p:nvPr/>
        </p:nvSpPr>
        <p:spPr>
          <a:xfrm>
            <a:off x="9527972" y="5652196"/>
            <a:ext cx="771221" cy="300210"/>
          </a:xfrm>
          <a:prstGeom prst="rect">
            <a:avLst/>
          </a:prstGeom>
          <a:noFill/>
        </p:spPr>
        <p:txBody>
          <a:bodyPr wrap="square" rtlCol="0">
            <a:spAutoFit/>
          </a:bodyPr>
          <a:lstStyle/>
          <a:p>
            <a:r>
              <a:rPr lang="en-US" altLang="ko-KR" sz="1351"/>
              <a:t>270˚</a:t>
            </a:r>
            <a:endParaRPr lang="ko-KR" altLang="en-US" sz="1351"/>
          </a:p>
        </p:txBody>
      </p:sp>
      <p:sp>
        <p:nvSpPr>
          <p:cNvPr id="9" name="직사각형 14">
            <a:extLst>
              <a:ext uri="{FF2B5EF4-FFF2-40B4-BE49-F238E27FC236}">
                <a16:creationId xmlns:a16="http://schemas.microsoft.com/office/drawing/2014/main" id="{994FE92A-8650-53D0-BFB4-37BBA36C95D7}"/>
              </a:ext>
            </a:extLst>
          </p:cNvPr>
          <p:cNvSpPr/>
          <p:nvPr/>
        </p:nvSpPr>
        <p:spPr>
          <a:xfrm>
            <a:off x="2526995" y="3470511"/>
            <a:ext cx="6868687" cy="137927"/>
          </a:xfrm>
          <a:prstGeom prst="rect">
            <a:avLst/>
          </a:prstGeom>
          <a:solidFill>
            <a:srgbClr val="9673A6">
              <a:alpha val="5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0" name="직사각형 15">
            <a:extLst>
              <a:ext uri="{FF2B5EF4-FFF2-40B4-BE49-F238E27FC236}">
                <a16:creationId xmlns:a16="http://schemas.microsoft.com/office/drawing/2014/main" id="{C58040E5-548F-8A3B-F14D-81B110C7A16D}"/>
              </a:ext>
            </a:extLst>
          </p:cNvPr>
          <p:cNvSpPr/>
          <p:nvPr/>
        </p:nvSpPr>
        <p:spPr>
          <a:xfrm>
            <a:off x="2526995" y="4323107"/>
            <a:ext cx="6868687" cy="137927"/>
          </a:xfrm>
          <a:prstGeom prst="rect">
            <a:avLst/>
          </a:prstGeom>
          <a:solidFill>
            <a:srgbClr val="9673A6">
              <a:alpha val="5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1" name="직사각형 16">
            <a:extLst>
              <a:ext uri="{FF2B5EF4-FFF2-40B4-BE49-F238E27FC236}">
                <a16:creationId xmlns:a16="http://schemas.microsoft.com/office/drawing/2014/main" id="{AEA0B39F-81CB-98EC-AC85-F666BE108E8F}"/>
              </a:ext>
            </a:extLst>
          </p:cNvPr>
          <p:cNvSpPr/>
          <p:nvPr/>
        </p:nvSpPr>
        <p:spPr>
          <a:xfrm>
            <a:off x="2526995" y="5072814"/>
            <a:ext cx="6868687" cy="137927"/>
          </a:xfrm>
          <a:prstGeom prst="rect">
            <a:avLst/>
          </a:prstGeom>
          <a:solidFill>
            <a:srgbClr val="9673A6">
              <a:alpha val="5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직사각형 18">
            <a:extLst>
              <a:ext uri="{FF2B5EF4-FFF2-40B4-BE49-F238E27FC236}">
                <a16:creationId xmlns:a16="http://schemas.microsoft.com/office/drawing/2014/main" id="{DC0BC296-FA6A-DBCC-EBD9-43239F563585}"/>
              </a:ext>
            </a:extLst>
          </p:cNvPr>
          <p:cNvSpPr/>
          <p:nvPr/>
        </p:nvSpPr>
        <p:spPr>
          <a:xfrm>
            <a:off x="2526995" y="5864362"/>
            <a:ext cx="6868687" cy="137927"/>
          </a:xfrm>
          <a:prstGeom prst="rect">
            <a:avLst/>
          </a:prstGeom>
          <a:solidFill>
            <a:srgbClr val="9673A6">
              <a:alpha val="5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직사각형 2">
            <a:extLst>
              <a:ext uri="{FF2B5EF4-FFF2-40B4-BE49-F238E27FC236}">
                <a16:creationId xmlns:a16="http://schemas.microsoft.com/office/drawing/2014/main" id="{B004DF83-56A6-E176-2AFD-9DB105F426B0}"/>
              </a:ext>
            </a:extLst>
          </p:cNvPr>
          <p:cNvSpPr/>
          <p:nvPr/>
        </p:nvSpPr>
        <p:spPr>
          <a:xfrm>
            <a:off x="2526995" y="3336733"/>
            <a:ext cx="6868687" cy="137927"/>
          </a:xfrm>
          <a:prstGeom prst="rect">
            <a:avLst/>
          </a:prstGeom>
          <a:solidFill>
            <a:srgbClr val="82B366">
              <a:alpha val="63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4" name="직사각형 6">
            <a:extLst>
              <a:ext uri="{FF2B5EF4-FFF2-40B4-BE49-F238E27FC236}">
                <a16:creationId xmlns:a16="http://schemas.microsoft.com/office/drawing/2014/main" id="{EC73696F-5AC2-407A-4413-09714882C2E5}"/>
              </a:ext>
            </a:extLst>
          </p:cNvPr>
          <p:cNvSpPr/>
          <p:nvPr/>
        </p:nvSpPr>
        <p:spPr>
          <a:xfrm>
            <a:off x="2526995" y="4189329"/>
            <a:ext cx="6868687" cy="137927"/>
          </a:xfrm>
          <a:prstGeom prst="rect">
            <a:avLst/>
          </a:prstGeom>
          <a:solidFill>
            <a:srgbClr val="82B366">
              <a:alpha val="63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5" name="직사각형 7">
            <a:extLst>
              <a:ext uri="{FF2B5EF4-FFF2-40B4-BE49-F238E27FC236}">
                <a16:creationId xmlns:a16="http://schemas.microsoft.com/office/drawing/2014/main" id="{9C9010FD-9342-D294-F883-60945CEC41DB}"/>
              </a:ext>
            </a:extLst>
          </p:cNvPr>
          <p:cNvSpPr/>
          <p:nvPr/>
        </p:nvSpPr>
        <p:spPr>
          <a:xfrm>
            <a:off x="2526995" y="4939037"/>
            <a:ext cx="6868687" cy="137927"/>
          </a:xfrm>
          <a:prstGeom prst="rect">
            <a:avLst/>
          </a:prstGeom>
          <a:solidFill>
            <a:srgbClr val="82B366">
              <a:alpha val="63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6" name="직사각형 8">
            <a:extLst>
              <a:ext uri="{FF2B5EF4-FFF2-40B4-BE49-F238E27FC236}">
                <a16:creationId xmlns:a16="http://schemas.microsoft.com/office/drawing/2014/main" id="{47F73F3C-63AB-4D19-9CC8-7C4898B87D8A}"/>
              </a:ext>
            </a:extLst>
          </p:cNvPr>
          <p:cNvSpPr/>
          <p:nvPr/>
        </p:nvSpPr>
        <p:spPr>
          <a:xfrm>
            <a:off x="2526995" y="5730585"/>
            <a:ext cx="6868687" cy="137927"/>
          </a:xfrm>
          <a:prstGeom prst="rect">
            <a:avLst/>
          </a:prstGeom>
          <a:solidFill>
            <a:srgbClr val="82B366">
              <a:alpha val="63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cxnSp>
        <p:nvCxnSpPr>
          <p:cNvPr id="17" name="직선 화살표 연결선 22">
            <a:extLst>
              <a:ext uri="{FF2B5EF4-FFF2-40B4-BE49-F238E27FC236}">
                <a16:creationId xmlns:a16="http://schemas.microsoft.com/office/drawing/2014/main" id="{52A7E9AA-DEB7-D257-D5E3-70697FAF499C}"/>
              </a:ext>
            </a:extLst>
          </p:cNvPr>
          <p:cNvCxnSpPr/>
          <p:nvPr/>
        </p:nvCxnSpPr>
        <p:spPr>
          <a:xfrm>
            <a:off x="2526995" y="2620579"/>
            <a:ext cx="6868687"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21FD2D6-1B42-A830-5A47-5B6134828B05}"/>
              </a:ext>
            </a:extLst>
          </p:cNvPr>
          <p:cNvSpPr txBox="1"/>
          <p:nvPr/>
        </p:nvSpPr>
        <p:spPr>
          <a:xfrm>
            <a:off x="5231915" y="2285248"/>
            <a:ext cx="1458840" cy="300210"/>
          </a:xfrm>
          <a:prstGeom prst="rect">
            <a:avLst/>
          </a:prstGeom>
          <a:noFill/>
        </p:spPr>
        <p:txBody>
          <a:bodyPr wrap="square" rtlCol="0">
            <a:spAutoFit/>
          </a:bodyPr>
          <a:lstStyle/>
          <a:p>
            <a:pPr algn="ctr"/>
            <a:r>
              <a:rPr lang="en-US" altLang="ko-KR" sz="1351" dirty="0"/>
              <a:t>~200um</a:t>
            </a:r>
            <a:endParaRPr lang="ko-KR" altLang="en-US" sz="1351" dirty="0"/>
          </a:p>
        </p:txBody>
      </p:sp>
      <p:sp>
        <p:nvSpPr>
          <p:cNvPr id="19" name="TextBox 18">
            <a:extLst>
              <a:ext uri="{FF2B5EF4-FFF2-40B4-BE49-F238E27FC236}">
                <a16:creationId xmlns:a16="http://schemas.microsoft.com/office/drawing/2014/main" id="{63042D99-7BB4-BE98-108D-8729A021B9A3}"/>
              </a:ext>
            </a:extLst>
          </p:cNvPr>
          <p:cNvSpPr txBox="1"/>
          <p:nvPr/>
        </p:nvSpPr>
        <p:spPr>
          <a:xfrm>
            <a:off x="5117592" y="2671544"/>
            <a:ext cx="1828800" cy="300210"/>
          </a:xfrm>
          <a:prstGeom prst="rect">
            <a:avLst/>
          </a:prstGeom>
          <a:noFill/>
        </p:spPr>
        <p:txBody>
          <a:bodyPr wrap="square" rtlCol="0">
            <a:spAutoFit/>
          </a:bodyPr>
          <a:lstStyle/>
          <a:p>
            <a:pPr algn="l"/>
            <a:endParaRPr lang="en-US" sz="1351" dirty="0"/>
          </a:p>
        </p:txBody>
      </p:sp>
      <p:sp>
        <p:nvSpPr>
          <p:cNvPr id="20" name="TextBox 19">
            <a:extLst>
              <a:ext uri="{FF2B5EF4-FFF2-40B4-BE49-F238E27FC236}">
                <a16:creationId xmlns:a16="http://schemas.microsoft.com/office/drawing/2014/main" id="{729560D4-2FE7-E1AF-4084-C36DA8DFFBA5}"/>
              </a:ext>
            </a:extLst>
          </p:cNvPr>
          <p:cNvSpPr txBox="1"/>
          <p:nvPr/>
        </p:nvSpPr>
        <p:spPr>
          <a:xfrm>
            <a:off x="1562261" y="346486"/>
            <a:ext cx="4916346" cy="769441"/>
          </a:xfrm>
          <a:prstGeom prst="rect">
            <a:avLst/>
          </a:prstGeom>
          <a:noFill/>
        </p:spPr>
        <p:txBody>
          <a:bodyPr wrap="none" rtlCol="0">
            <a:spAutoFit/>
          </a:bodyPr>
          <a:lstStyle/>
          <a:p>
            <a:r>
              <a:rPr lang="en-US" sz="4400" dirty="0"/>
              <a:t>Fast Bank structure</a:t>
            </a:r>
          </a:p>
        </p:txBody>
      </p:sp>
    </p:spTree>
    <p:extLst>
      <p:ext uri="{BB962C8B-B14F-4D97-AF65-F5344CB8AC3E}">
        <p14:creationId xmlns:p14="http://schemas.microsoft.com/office/powerpoint/2010/main" val="4088036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9A04E-B647-F2AD-4D72-C150FC8F0874}"/>
              </a:ext>
            </a:extLst>
          </p:cNvPr>
          <p:cNvSpPr>
            <a:spLocks noGrp="1"/>
          </p:cNvSpPr>
          <p:nvPr>
            <p:ph type="title"/>
          </p:nvPr>
        </p:nvSpPr>
        <p:spPr/>
        <p:txBody>
          <a:bodyPr/>
          <a:lstStyle/>
          <a:p>
            <a:r>
              <a:rPr lang="en-US" dirty="0"/>
              <a:t>Switching Drift</a:t>
            </a:r>
          </a:p>
        </p:txBody>
      </p:sp>
      <p:pic>
        <p:nvPicPr>
          <p:cNvPr id="4" name="그림 10">
            <a:extLst>
              <a:ext uri="{FF2B5EF4-FFF2-40B4-BE49-F238E27FC236}">
                <a16:creationId xmlns:a16="http://schemas.microsoft.com/office/drawing/2014/main" id="{6108B57F-7D79-DA2A-DE99-F06E56F2EC2A}"/>
              </a:ext>
            </a:extLst>
          </p:cNvPr>
          <p:cNvPicPr>
            <a:picLocks noChangeAspect="1"/>
          </p:cNvPicPr>
          <p:nvPr/>
        </p:nvPicPr>
        <p:blipFill>
          <a:blip r:embed="rId3"/>
          <a:stretch>
            <a:fillRect/>
          </a:stretch>
        </p:blipFill>
        <p:spPr>
          <a:xfrm>
            <a:off x="329964" y="1502595"/>
            <a:ext cx="6128657" cy="4772920"/>
          </a:xfrm>
          <a:prstGeom prst="rect">
            <a:avLst/>
          </a:prstGeom>
        </p:spPr>
      </p:pic>
      <p:sp>
        <p:nvSpPr>
          <p:cNvPr id="5" name="TextBox 4">
            <a:extLst>
              <a:ext uri="{FF2B5EF4-FFF2-40B4-BE49-F238E27FC236}">
                <a16:creationId xmlns:a16="http://schemas.microsoft.com/office/drawing/2014/main" id="{21DBE52E-03A9-20BD-D3E6-B66AB1FD7212}"/>
              </a:ext>
            </a:extLst>
          </p:cNvPr>
          <p:cNvSpPr txBox="1"/>
          <p:nvPr/>
        </p:nvSpPr>
        <p:spPr>
          <a:xfrm>
            <a:off x="868805" y="2828160"/>
            <a:ext cx="2525487" cy="300210"/>
          </a:xfrm>
          <a:prstGeom prst="rect">
            <a:avLst/>
          </a:prstGeom>
          <a:noFill/>
        </p:spPr>
        <p:txBody>
          <a:bodyPr wrap="square" rtlCol="0">
            <a:spAutoFit/>
          </a:bodyPr>
          <a:lstStyle/>
          <a:p>
            <a:r>
              <a:rPr lang="en-US" altLang="ko-KR" sz="1351" b="1" dirty="0">
                <a:solidFill>
                  <a:srgbClr val="00B050"/>
                </a:solidFill>
              </a:rPr>
              <a:t>Switch Gate V</a:t>
            </a:r>
            <a:endParaRPr lang="ko-KR" altLang="en-US" sz="1351" b="1" dirty="0">
              <a:solidFill>
                <a:srgbClr val="00B050"/>
              </a:solidFill>
            </a:endParaRPr>
          </a:p>
        </p:txBody>
      </p:sp>
      <p:sp>
        <p:nvSpPr>
          <p:cNvPr id="6" name="TextBox 5">
            <a:extLst>
              <a:ext uri="{FF2B5EF4-FFF2-40B4-BE49-F238E27FC236}">
                <a16:creationId xmlns:a16="http://schemas.microsoft.com/office/drawing/2014/main" id="{123CEF36-83CD-84CE-EC25-47A75BCFC86F}"/>
              </a:ext>
            </a:extLst>
          </p:cNvPr>
          <p:cNvSpPr txBox="1"/>
          <p:nvPr/>
        </p:nvSpPr>
        <p:spPr>
          <a:xfrm>
            <a:off x="2698819" y="1890092"/>
            <a:ext cx="2525487" cy="300210"/>
          </a:xfrm>
          <a:prstGeom prst="rect">
            <a:avLst/>
          </a:prstGeom>
          <a:noFill/>
        </p:spPr>
        <p:txBody>
          <a:bodyPr wrap="square" rtlCol="0">
            <a:spAutoFit/>
          </a:bodyPr>
          <a:lstStyle/>
          <a:p>
            <a:r>
              <a:rPr lang="en-US" altLang="ko-KR" sz="1351" b="1" dirty="0">
                <a:solidFill>
                  <a:srgbClr val="00B050"/>
                </a:solidFill>
              </a:rPr>
              <a:t>(Sample)</a:t>
            </a:r>
            <a:endParaRPr lang="ko-KR" altLang="en-US" sz="1351" b="1" dirty="0">
              <a:solidFill>
                <a:srgbClr val="00B050"/>
              </a:solidFill>
            </a:endParaRPr>
          </a:p>
        </p:txBody>
      </p:sp>
      <p:cxnSp>
        <p:nvCxnSpPr>
          <p:cNvPr id="7" name="직선 화살표 연결선 17">
            <a:extLst>
              <a:ext uri="{FF2B5EF4-FFF2-40B4-BE49-F238E27FC236}">
                <a16:creationId xmlns:a16="http://schemas.microsoft.com/office/drawing/2014/main" id="{CACA940E-7010-5303-6C7D-1D6FC68A021A}"/>
              </a:ext>
            </a:extLst>
          </p:cNvPr>
          <p:cNvCxnSpPr/>
          <p:nvPr/>
        </p:nvCxnSpPr>
        <p:spPr>
          <a:xfrm>
            <a:off x="4509145" y="2863045"/>
            <a:ext cx="353787" cy="0"/>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직선 연결선 21">
            <a:extLst>
              <a:ext uri="{FF2B5EF4-FFF2-40B4-BE49-F238E27FC236}">
                <a16:creationId xmlns:a16="http://schemas.microsoft.com/office/drawing/2014/main" id="{E0423853-8984-6D51-9C36-AE794C049C4F}"/>
              </a:ext>
            </a:extLst>
          </p:cNvPr>
          <p:cNvCxnSpPr/>
          <p:nvPr/>
        </p:nvCxnSpPr>
        <p:spPr>
          <a:xfrm>
            <a:off x="4513223" y="1890094"/>
            <a:ext cx="0" cy="345184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직선 연결선 23">
            <a:extLst>
              <a:ext uri="{FF2B5EF4-FFF2-40B4-BE49-F238E27FC236}">
                <a16:creationId xmlns:a16="http://schemas.microsoft.com/office/drawing/2014/main" id="{4BE05DD4-2048-1304-DAD9-AB7AEAF0A891}"/>
              </a:ext>
            </a:extLst>
          </p:cNvPr>
          <p:cNvCxnSpPr/>
          <p:nvPr/>
        </p:nvCxnSpPr>
        <p:spPr>
          <a:xfrm>
            <a:off x="4861567" y="1890094"/>
            <a:ext cx="0" cy="345184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직선 화살표 연결선 24">
            <a:extLst>
              <a:ext uri="{FF2B5EF4-FFF2-40B4-BE49-F238E27FC236}">
                <a16:creationId xmlns:a16="http://schemas.microsoft.com/office/drawing/2014/main" id="{EE244C89-EC7E-167A-3F8C-51DDDE6CE8A5}"/>
              </a:ext>
            </a:extLst>
          </p:cNvPr>
          <p:cNvCxnSpPr>
            <a:cxnSpLocks/>
          </p:cNvCxnSpPr>
          <p:nvPr/>
        </p:nvCxnSpPr>
        <p:spPr>
          <a:xfrm flipV="1">
            <a:off x="4960900" y="4866411"/>
            <a:ext cx="0" cy="251628"/>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6A43813-8A2D-AE85-CF15-2E904BF2F515}"/>
              </a:ext>
            </a:extLst>
          </p:cNvPr>
          <p:cNvSpPr txBox="1"/>
          <p:nvPr/>
        </p:nvSpPr>
        <p:spPr>
          <a:xfrm>
            <a:off x="3781845" y="1492028"/>
            <a:ext cx="1808391" cy="300210"/>
          </a:xfrm>
          <a:prstGeom prst="rect">
            <a:avLst/>
          </a:prstGeom>
          <a:noFill/>
        </p:spPr>
        <p:txBody>
          <a:bodyPr wrap="square" rtlCol="0">
            <a:spAutoFit/>
          </a:bodyPr>
          <a:lstStyle/>
          <a:p>
            <a:r>
              <a:rPr lang="en-US" altLang="ko-KR" sz="1351" dirty="0">
                <a:solidFill>
                  <a:schemeClr val="bg1"/>
                </a:solidFill>
              </a:rPr>
              <a:t>Transition time</a:t>
            </a:r>
            <a:endParaRPr lang="ko-KR" altLang="en-US" sz="1351" dirty="0">
              <a:solidFill>
                <a:schemeClr val="bg1"/>
              </a:solidFill>
            </a:endParaRPr>
          </a:p>
        </p:txBody>
      </p:sp>
      <p:sp>
        <p:nvSpPr>
          <p:cNvPr id="16" name="TextBox 15">
            <a:extLst>
              <a:ext uri="{FF2B5EF4-FFF2-40B4-BE49-F238E27FC236}">
                <a16:creationId xmlns:a16="http://schemas.microsoft.com/office/drawing/2014/main" id="{F27B69E8-0584-A7A3-4F68-8B59BB0395FF}"/>
              </a:ext>
            </a:extLst>
          </p:cNvPr>
          <p:cNvSpPr txBox="1"/>
          <p:nvPr/>
        </p:nvSpPr>
        <p:spPr>
          <a:xfrm>
            <a:off x="4998571" y="4748704"/>
            <a:ext cx="1808391" cy="300210"/>
          </a:xfrm>
          <a:prstGeom prst="rect">
            <a:avLst/>
          </a:prstGeom>
          <a:noFill/>
        </p:spPr>
        <p:txBody>
          <a:bodyPr wrap="square" rtlCol="0">
            <a:spAutoFit/>
          </a:bodyPr>
          <a:lstStyle/>
          <a:p>
            <a:r>
              <a:rPr lang="en-US" altLang="ko-KR" sz="1351" dirty="0">
                <a:solidFill>
                  <a:srgbClr val="FF0000"/>
                </a:solidFill>
              </a:rPr>
              <a:t>Resistive Drift</a:t>
            </a:r>
            <a:endParaRPr lang="ko-KR" altLang="en-US" sz="1351" dirty="0">
              <a:solidFill>
                <a:srgbClr val="FF0000"/>
              </a:solidFill>
            </a:endParaRPr>
          </a:p>
        </p:txBody>
      </p:sp>
      <p:sp>
        <p:nvSpPr>
          <p:cNvPr id="17" name="TextBox 16">
            <a:extLst>
              <a:ext uri="{FF2B5EF4-FFF2-40B4-BE49-F238E27FC236}">
                <a16:creationId xmlns:a16="http://schemas.microsoft.com/office/drawing/2014/main" id="{7D65AFF9-6990-9FF4-0954-F26B455CFE25}"/>
              </a:ext>
            </a:extLst>
          </p:cNvPr>
          <p:cNvSpPr txBox="1"/>
          <p:nvPr/>
        </p:nvSpPr>
        <p:spPr>
          <a:xfrm>
            <a:off x="5063901" y="5381060"/>
            <a:ext cx="2525487" cy="300210"/>
          </a:xfrm>
          <a:prstGeom prst="rect">
            <a:avLst/>
          </a:prstGeom>
          <a:noFill/>
        </p:spPr>
        <p:txBody>
          <a:bodyPr wrap="square" rtlCol="0">
            <a:spAutoFit/>
          </a:bodyPr>
          <a:lstStyle/>
          <a:p>
            <a:r>
              <a:rPr lang="en-US" altLang="ko-KR" sz="1351" b="1" dirty="0">
                <a:solidFill>
                  <a:srgbClr val="00B050"/>
                </a:solidFill>
              </a:rPr>
              <a:t>(Hold)</a:t>
            </a:r>
            <a:endParaRPr lang="ko-KR" altLang="en-US" sz="1351" b="1" dirty="0">
              <a:solidFill>
                <a:srgbClr val="00B050"/>
              </a:solidFill>
            </a:endParaRPr>
          </a:p>
        </p:txBody>
      </p:sp>
      <p:sp>
        <p:nvSpPr>
          <p:cNvPr id="18" name="TextBox 17">
            <a:extLst>
              <a:ext uri="{FF2B5EF4-FFF2-40B4-BE49-F238E27FC236}">
                <a16:creationId xmlns:a16="http://schemas.microsoft.com/office/drawing/2014/main" id="{487B34CD-DC99-03D5-E6D3-2B9D8580D4D1}"/>
              </a:ext>
            </a:extLst>
          </p:cNvPr>
          <p:cNvSpPr txBox="1"/>
          <p:nvPr/>
        </p:nvSpPr>
        <p:spPr>
          <a:xfrm>
            <a:off x="774665" y="4952976"/>
            <a:ext cx="2525487" cy="300210"/>
          </a:xfrm>
          <a:prstGeom prst="rect">
            <a:avLst/>
          </a:prstGeom>
          <a:noFill/>
        </p:spPr>
        <p:txBody>
          <a:bodyPr wrap="square" rtlCol="0">
            <a:spAutoFit/>
          </a:bodyPr>
          <a:lstStyle/>
          <a:p>
            <a:r>
              <a:rPr lang="en-US" altLang="ko-KR" sz="1351" b="1">
                <a:solidFill>
                  <a:srgbClr val="FFFF00"/>
                </a:solidFill>
              </a:rPr>
              <a:t>Signal</a:t>
            </a:r>
            <a:endParaRPr lang="ko-KR" altLang="en-US" sz="1351" b="1">
              <a:solidFill>
                <a:srgbClr val="FFFF00"/>
              </a:solidFill>
            </a:endParaRPr>
          </a:p>
        </p:txBody>
      </p:sp>
      <p:sp>
        <p:nvSpPr>
          <p:cNvPr id="19" name="내용 개체 틀 2">
            <a:extLst>
              <a:ext uri="{FF2B5EF4-FFF2-40B4-BE49-F238E27FC236}">
                <a16:creationId xmlns:a16="http://schemas.microsoft.com/office/drawing/2014/main" id="{955E1BE0-C9AC-6E65-6CFF-690E4BEB2847}"/>
              </a:ext>
            </a:extLst>
          </p:cNvPr>
          <p:cNvSpPr>
            <a:spLocks noGrp="1"/>
          </p:cNvSpPr>
          <p:nvPr>
            <p:ph idx="1"/>
          </p:nvPr>
        </p:nvSpPr>
        <p:spPr>
          <a:xfrm>
            <a:off x="6493482" y="1576605"/>
            <a:ext cx="5442857" cy="4351339"/>
          </a:xfrm>
        </p:spPr>
        <p:txBody>
          <a:bodyPr>
            <a:normAutofit/>
          </a:bodyPr>
          <a:lstStyle/>
          <a:p>
            <a:r>
              <a:rPr lang="en-US" altLang="ko-KR" sz="2400" dirty="0"/>
              <a:t>The value of a capacitor </a:t>
            </a:r>
            <a:r>
              <a:rPr lang="en-US" altLang="ko-KR" sz="2400" b="1" dirty="0"/>
              <a:t>drifts while it switches off</a:t>
            </a:r>
            <a:r>
              <a:rPr lang="en-US" altLang="ko-KR" sz="2400" dirty="0"/>
              <a:t> from the signal line.</a:t>
            </a:r>
          </a:p>
          <a:p>
            <a:r>
              <a:rPr lang="en-US" altLang="ko-KR" sz="2400" dirty="0"/>
              <a:t>Drift consists of </a:t>
            </a:r>
            <a:r>
              <a:rPr lang="en-US" altLang="ko-KR" sz="2400" b="1" dirty="0"/>
              <a:t>switch gate charge injection</a:t>
            </a:r>
            <a:r>
              <a:rPr lang="en-US" altLang="ko-KR" sz="2400" dirty="0"/>
              <a:t>, which is a fixed value and is calibratable, and </a:t>
            </a:r>
            <a:r>
              <a:rPr lang="en-US" altLang="ko-KR" sz="2400" b="1" dirty="0"/>
              <a:t>resistive drift</a:t>
            </a:r>
            <a:r>
              <a:rPr lang="en-US" altLang="ko-KR" sz="2400" dirty="0"/>
              <a:t>, which is dependent on signal V.</a:t>
            </a:r>
          </a:p>
          <a:p>
            <a:r>
              <a:rPr lang="en-US" altLang="ko-KR" sz="2400" dirty="0"/>
              <a:t>It is essential to keep the </a:t>
            </a:r>
          </a:p>
          <a:p>
            <a:pPr marL="0" indent="0">
              <a:buNone/>
            </a:pPr>
            <a:r>
              <a:rPr lang="en-US" altLang="ko-KR" sz="2400" b="1" dirty="0"/>
              <a:t>[Sample </a:t>
            </a:r>
            <a:r>
              <a:rPr lang="en-US" altLang="ko-KR" sz="2400" b="1" dirty="0">
                <a:sym typeface="Wingdings" panose="05000000000000000000" pitchFamily="2" charset="2"/>
              </a:rPr>
              <a:t> Hold]</a:t>
            </a:r>
            <a:r>
              <a:rPr lang="en-US" altLang="ko-KR" sz="2400" dirty="0">
                <a:sym typeface="Wingdings" panose="05000000000000000000" pitchFamily="2" charset="2"/>
              </a:rPr>
              <a:t> transition</a:t>
            </a:r>
            <a:r>
              <a:rPr lang="en-US" altLang="ko-KR" sz="2400" dirty="0"/>
              <a:t> time low.</a:t>
            </a:r>
          </a:p>
          <a:p>
            <a:pPr marL="0" indent="0">
              <a:buNone/>
            </a:pPr>
            <a:endParaRPr lang="en-US" altLang="ko-KR" sz="2400" dirty="0">
              <a:sym typeface="Wingdings" panose="05000000000000000000" pitchFamily="2" charset="2"/>
            </a:endParaRPr>
          </a:p>
          <a:p>
            <a:pPr marL="0" indent="0">
              <a:buNone/>
            </a:pPr>
            <a:r>
              <a:rPr lang="en-US" altLang="ko-KR" sz="2400" b="1" dirty="0">
                <a:sym typeface="Wingdings" panose="05000000000000000000" pitchFamily="2" charset="2"/>
              </a:rPr>
              <a:t></a:t>
            </a:r>
            <a:r>
              <a:rPr lang="en-US" altLang="ko-KR" sz="2400" b="1" dirty="0"/>
              <a:t>NMOS instead of CMOS for the sampling switch!</a:t>
            </a:r>
          </a:p>
        </p:txBody>
      </p:sp>
      <p:sp>
        <p:nvSpPr>
          <p:cNvPr id="3" name="TextBox 2">
            <a:extLst>
              <a:ext uri="{FF2B5EF4-FFF2-40B4-BE49-F238E27FC236}">
                <a16:creationId xmlns:a16="http://schemas.microsoft.com/office/drawing/2014/main" id="{3C5F5173-3889-30B9-E032-AF3559662253}"/>
              </a:ext>
            </a:extLst>
          </p:cNvPr>
          <p:cNvSpPr txBox="1"/>
          <p:nvPr/>
        </p:nvSpPr>
        <p:spPr>
          <a:xfrm>
            <a:off x="2917033" y="6227195"/>
            <a:ext cx="8601819" cy="830997"/>
          </a:xfrm>
          <a:prstGeom prst="rect">
            <a:avLst/>
          </a:prstGeom>
          <a:noFill/>
        </p:spPr>
        <p:txBody>
          <a:bodyPr wrap="square" rtlCol="0">
            <a:spAutoFit/>
          </a:bodyPr>
          <a:lstStyle/>
          <a:p>
            <a:r>
              <a:rPr lang="en-US" sz="1351" dirty="0"/>
              <a:t>[2] Jinseo Park,</a:t>
            </a:r>
            <a:r>
              <a:rPr lang="en-US" altLang="ko-KR" sz="2400" dirty="0">
                <a:solidFill>
                  <a:srgbClr val="222222"/>
                </a:solidFill>
                <a:latin typeface="Arial" panose="020B0604020202020204" pitchFamily="34" charset="0"/>
              </a:rPr>
              <a:t> Design of an 8 Channel 40 GS/sec 20 mW/Channel Waveform Sampling ASIC in 65 nm CMOS, </a:t>
            </a:r>
            <a:r>
              <a:rPr lang="en-US" altLang="ko-KR" sz="2400" i="1" dirty="0">
                <a:solidFill>
                  <a:srgbClr val="222222"/>
                </a:solidFill>
                <a:latin typeface="Arial" panose="020B0604020202020204" pitchFamily="34" charset="0"/>
              </a:rPr>
              <a:t>PM 2024</a:t>
            </a:r>
            <a:r>
              <a:rPr lang="en-US" sz="1351" dirty="0"/>
              <a:t> </a:t>
            </a:r>
          </a:p>
        </p:txBody>
      </p:sp>
    </p:spTree>
    <p:extLst>
      <p:ext uri="{BB962C8B-B14F-4D97-AF65-F5344CB8AC3E}">
        <p14:creationId xmlns:p14="http://schemas.microsoft.com/office/powerpoint/2010/main" val="40062549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TotalTime>
  <Words>4234</Words>
  <Application>Microsoft Office PowerPoint</Application>
  <PresentationFormat>Widescreen</PresentationFormat>
  <Paragraphs>459</Paragraphs>
  <Slides>50</Slides>
  <Notes>45</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50</vt:i4>
      </vt:variant>
    </vt:vector>
  </HeadingPairs>
  <TitlesOfParts>
    <vt:vector size="61" baseType="lpstr">
      <vt:lpstr>-apple-system</vt:lpstr>
      <vt:lpstr>Aptos</vt:lpstr>
      <vt:lpstr>Aptos Display</vt:lpstr>
      <vt:lpstr>Arial</vt:lpstr>
      <vt:lpstr>Cambria Math</vt:lpstr>
      <vt:lpstr>Times New Roman</vt:lpstr>
      <vt:lpstr>TimesNewRomanPSMT</vt:lpstr>
      <vt:lpstr>Wingdings</vt:lpstr>
      <vt:lpstr>Office Theme</vt:lpstr>
      <vt:lpstr>1_Office Theme</vt:lpstr>
      <vt:lpstr>Simple Light</vt:lpstr>
      <vt:lpstr>Design of an 8 Channel 40 GS/sec 20 mW/Channel Waveform Sampling ASIC in 65 nm CMOS</vt:lpstr>
      <vt:lpstr>First Submission of “pathfinder” chip</vt:lpstr>
      <vt:lpstr>First use: Fermilab Testbeam upgrade</vt:lpstr>
      <vt:lpstr>Primary goal – picosecond timing resolution</vt:lpstr>
      <vt:lpstr>PSEC5 Block Diagram and Specs</vt:lpstr>
      <vt:lpstr>Schedule – Chip is due back on Nov 21st</vt:lpstr>
      <vt:lpstr>Architecture: Fast and Slow SCAs</vt:lpstr>
      <vt:lpstr>PowerPoint Presentation</vt:lpstr>
      <vt:lpstr>Switching Drift</vt:lpstr>
      <vt:lpstr>Minimizing Sampling Switch Resistance </vt:lpstr>
      <vt:lpstr>Reducing Clock Power: 40GS/s without 10GHz clk</vt:lpstr>
      <vt:lpstr>Signal Path: Bandwidth</vt:lpstr>
      <vt:lpstr>Signal Path performance</vt:lpstr>
      <vt:lpstr>PowerPoint Presentation</vt:lpstr>
      <vt:lpstr>Summary </vt:lpstr>
      <vt:lpstr>How do we achieve picosecond resolution with ~25ps sampling bins </vt:lpstr>
      <vt:lpstr>Design and Implementation for the Digital Block of PSEC5</vt:lpstr>
      <vt:lpstr>Outline</vt:lpstr>
      <vt:lpstr>SPI Block in PSEC5 </vt:lpstr>
      <vt:lpstr>SPI Register Table</vt:lpstr>
      <vt:lpstr>SPI Block Diagram</vt:lpstr>
      <vt:lpstr>Reading and Writing Waveform Diagrams</vt:lpstr>
      <vt:lpstr>Pre-Implementation Verification</vt:lpstr>
      <vt:lpstr>Implementation: Cadence Genus &amp; Innovus</vt:lpstr>
      <vt:lpstr>Timing Constraints</vt:lpstr>
      <vt:lpstr>Post-Implementation Timing Verification</vt:lpstr>
      <vt:lpstr>PowerPoint Presentation</vt:lpstr>
      <vt:lpstr>The Role of Young University Undergraduates Guided by National Lab Experts, in the Design of PSEC5, a 40 GS/sec 4GHz 8-Channel Mixed-Signal ASIC</vt:lpstr>
      <vt:lpstr>Outline</vt:lpstr>
      <vt:lpstr>Introduction</vt:lpstr>
      <vt:lpstr>The Design of a Pico Second ASIC</vt:lpstr>
      <vt:lpstr>The Design of a Pico Second ASIC</vt:lpstr>
      <vt:lpstr>FPGA-Based Testing Boards</vt:lpstr>
      <vt:lpstr>Required Engineering Skills</vt:lpstr>
      <vt:lpstr>Research Student’s Background</vt:lpstr>
      <vt:lpstr>Model Found for Working with Undergraduate Researchers</vt:lpstr>
      <vt:lpstr>Results</vt:lpstr>
      <vt:lpstr>Questions?</vt:lpstr>
      <vt:lpstr>A Modular Test System for the PSEC5 40 GS/s waveform-sampling ASIC</vt:lpstr>
      <vt:lpstr>Outline</vt:lpstr>
      <vt:lpstr>PSEC5 (Pathfinder)</vt:lpstr>
      <vt:lpstr>Modular Test System </vt:lpstr>
      <vt:lpstr>DUT Board</vt:lpstr>
      <vt:lpstr>Example Design Consideration</vt:lpstr>
      <vt:lpstr>Control Board</vt:lpstr>
      <vt:lpstr>Workflow</vt:lpstr>
      <vt:lpstr>Floorplan Consideration</vt:lpstr>
      <vt:lpstr>Data Acquisition</vt:lpstr>
      <vt:lpstr>Current Status: Schematics Virtually Finished, Layout Beginning</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Ahan Datta</dc:creator>
  <cp:lastModifiedBy>Ahan Datta</cp:lastModifiedBy>
  <cp:revision>2</cp:revision>
  <dcterms:created xsi:type="dcterms:W3CDTF">2024-11-21T19:54:09Z</dcterms:created>
  <dcterms:modified xsi:type="dcterms:W3CDTF">2024-11-22T21:08:56Z</dcterms:modified>
</cp:coreProperties>
</file>