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4C_30046998.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omments/modernComment_159_6B9D346A.xml" ContentType="application/vnd.ms-powerpoint.comments+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omments/modernComment_120_3F268BE0.xml" ContentType="application/vnd.ms-powerpoint.comments+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12_6522984E.xml" ContentType="application/vnd.ms-powerpoint.comments+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38_EC50CB23.xml" ContentType="application/vnd.ms-powerpoint.comments+xml"/>
  <Override PartName="/ppt/notesSlides/notesSlide16.xml" ContentType="application/vnd.openxmlformats-officedocument.presentationml.notesSlide+xml"/>
  <Override PartName="/ppt/comments/modernComment_126_44FCFBF2.xml" ContentType="application/vnd.ms-powerpoint.comment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omments/modernComment_13B_5AEC3CDB.xml" ContentType="application/vnd.ms-powerpoint.comment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omments/modernComment_135_606D23ED.xml" ContentType="application/vnd.ms-powerpoint.comments+xml"/>
  <Override PartName="/ppt/comments/modernComment_101_80DCA19F.xml" ContentType="application/vnd.ms-powerpoint.comments+xml"/>
  <Override PartName="/ppt/comments/modernComment_147_5EDF01D0.xml" ContentType="application/vnd.ms-powerpoint.comments+xml"/>
  <Override PartName="/ppt/comments/modernComment_105_3DAC2462.xml" ContentType="application/vnd.ms-powerpoint.comments+xml"/>
  <Override PartName="/ppt/comments/modernComment_12B_6C19F017.xml" ContentType="application/vnd.ms-powerpoint.comments+xml"/>
  <Override PartName="/ppt/comments/modernComment_11D_1DC80357.xml" ContentType="application/vnd.ms-powerpoint.comments+xml"/>
  <Override PartName="/ppt/comments/modernComment_12A_4A9757C2.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09_6F0D30EE.xml" ContentType="application/vnd.ms-powerpoint.comment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7.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8.xml" ContentType="application/vnd.openxmlformats-officedocument.presentationml.notesSlide+xml"/>
  <Override PartName="/ppt/comments/modernComment_10A_A042F4C7.xml" ContentType="application/vnd.ms-powerpoint.comments+xml"/>
  <Override PartName="/ppt/notesSlides/notesSlide29.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charts/chart70.xml" ContentType="application/vnd.openxmlformats-officedocument.drawingml.chart+xml"/>
  <Override PartName="/ppt/charts/chart80.xml" ContentType="application/vnd.openxmlformats-officedocument.drawingml.chart+xml"/>
  <Override PartName="/ppt/charts/chart150.xml" ContentType="application/vnd.openxmlformats-officedocument.drawingml.chart+xml"/>
  <Override PartName="/ppt/charts/chart160.xml" ContentType="application/vnd.openxmlformats-officedocument.drawingml.chart+xml"/>
  <Override PartName="/ppt/charts/chart170.xml" ContentType="application/vnd.openxmlformats-officedocument.drawingml.chart+xml"/>
  <Override PartName="/ppt/charts/chart180.xml" ContentType="application/vnd.openxmlformats-officedocument.drawingml.chart+xml"/>
  <Override PartName="/ppt/charts/colors70.xml" ContentType="application/vnd.ms-office.chartcolorstyle+xml"/>
  <Override PartName="/ppt/charts/style70.xml" ContentType="application/vnd.ms-office.chartstyle+xml"/>
  <Override PartName="/ppt/charts/colors80.xml" ContentType="application/vnd.ms-office.chartcolorstyle+xml"/>
  <Override PartName="/ppt/charts/style80.xml" ContentType="application/vnd.ms-office.chartstyle+xml"/>
  <Override PartName="/ppt/charts/colors150.xml" ContentType="application/vnd.ms-office.chartcolorstyle+xml"/>
  <Override PartName="/ppt/charts/style150.xml" ContentType="application/vnd.ms-office.chartstyle+xml"/>
  <Override PartName="/ppt/charts/colors160.xml" ContentType="application/vnd.ms-office.chartcolorstyle+xml"/>
  <Override PartName="/ppt/charts/style160.xml" ContentType="application/vnd.ms-office.chartstyle+xml"/>
  <Override PartName="/ppt/charts/colors170.xml" ContentType="application/vnd.ms-office.chartcolorstyle+xml"/>
  <Override PartName="/ppt/charts/style170.xml" ContentType="application/vnd.ms-office.chartstyle+xml"/>
  <Override PartName="/ppt/charts/colors180.xml" ContentType="application/vnd.ms-office.chartcolorstyle+xml"/>
  <Override PartName="/ppt/charts/style180.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7"/>
  </p:notesMasterIdLst>
  <p:sldIdLst>
    <p:sldId id="256" r:id="rId2"/>
    <p:sldId id="301" r:id="rId3"/>
    <p:sldId id="305" r:id="rId4"/>
    <p:sldId id="332" r:id="rId5"/>
    <p:sldId id="348" r:id="rId6"/>
    <p:sldId id="347" r:id="rId7"/>
    <p:sldId id="345" r:id="rId8"/>
    <p:sldId id="350" r:id="rId9"/>
    <p:sldId id="288" r:id="rId10"/>
    <p:sldId id="346" r:id="rId11"/>
    <p:sldId id="326" r:id="rId12"/>
    <p:sldId id="351" r:id="rId13"/>
    <p:sldId id="343" r:id="rId14"/>
    <p:sldId id="274" r:id="rId15"/>
    <p:sldId id="292" r:id="rId16"/>
    <p:sldId id="349" r:id="rId17"/>
    <p:sldId id="271" r:id="rId18"/>
    <p:sldId id="312" r:id="rId19"/>
    <p:sldId id="294" r:id="rId20"/>
    <p:sldId id="315" r:id="rId21"/>
    <p:sldId id="322" r:id="rId22"/>
    <p:sldId id="309" r:id="rId23"/>
    <p:sldId id="257" r:id="rId24"/>
    <p:sldId id="327" r:id="rId25"/>
    <p:sldId id="328" r:id="rId26"/>
    <p:sldId id="329" r:id="rId27"/>
    <p:sldId id="330" r:id="rId28"/>
    <p:sldId id="331" r:id="rId29"/>
    <p:sldId id="334" r:id="rId30"/>
    <p:sldId id="258" r:id="rId31"/>
    <p:sldId id="261" r:id="rId32"/>
    <p:sldId id="299" r:id="rId33"/>
    <p:sldId id="333" r:id="rId34"/>
    <p:sldId id="307" r:id="rId35"/>
    <p:sldId id="280" r:id="rId36"/>
    <p:sldId id="310" r:id="rId37"/>
    <p:sldId id="313" r:id="rId38"/>
    <p:sldId id="285" r:id="rId39"/>
    <p:sldId id="317" r:id="rId40"/>
    <p:sldId id="318" r:id="rId41"/>
    <p:sldId id="319" r:id="rId42"/>
    <p:sldId id="320" r:id="rId43"/>
    <p:sldId id="321" r:id="rId44"/>
    <p:sldId id="298" r:id="rId45"/>
    <p:sldId id="282" r:id="rId46"/>
    <p:sldId id="260" r:id="rId47"/>
    <p:sldId id="275" r:id="rId48"/>
    <p:sldId id="276" r:id="rId49"/>
    <p:sldId id="277" r:id="rId50"/>
    <p:sldId id="283" r:id="rId51"/>
    <p:sldId id="264" r:id="rId52"/>
    <p:sldId id="279" r:id="rId53"/>
    <p:sldId id="263" r:id="rId54"/>
    <p:sldId id="265" r:id="rId55"/>
    <p:sldId id="281" r:id="rId56"/>
    <p:sldId id="266" r:id="rId57"/>
    <p:sldId id="273" r:id="rId58"/>
    <p:sldId id="284" r:id="rId59"/>
    <p:sldId id="269" r:id="rId60"/>
    <p:sldId id="270" r:id="rId61"/>
    <p:sldId id="272" r:id="rId62"/>
    <p:sldId id="278" r:id="rId63"/>
    <p:sldId id="267" r:id="rId64"/>
    <p:sldId id="300" r:id="rId65"/>
    <p:sldId id="304" r:id="rId66"/>
    <p:sldId id="336" r:id="rId67"/>
    <p:sldId id="337" r:id="rId68"/>
    <p:sldId id="338" r:id="rId69"/>
    <p:sldId id="339" r:id="rId70"/>
    <p:sldId id="340" r:id="rId71"/>
    <p:sldId id="341" r:id="rId72"/>
    <p:sldId id="306" r:id="rId73"/>
    <p:sldId id="308" r:id="rId74"/>
    <p:sldId id="311" r:id="rId75"/>
    <p:sldId id="259" r:id="rId76"/>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AF1FA0-693F-33DA-E8A0-0886EEF05B0D}" name="Jinseo Park" initials="JP" userId="S::truewis@uchicago.edu::bdb58e20-5c84-4e71-b310-e2f6eb2afae8" providerId="AD"/>
  <p188:author id="{286155A4-7008-FEA5-DFA3-EB54BD60A39C}" name="park jinseo" initials="pj" userId="46f600425a8af47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673A6"/>
    <a:srgbClr val="82B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CC1D50-3049-1048-B142-803983AB3372}" v="197" dt="2024-05-30T18:24:35.395"/>
    <p1510:client id="{E9DD9996-6330-0883-0A16-34FCB6DDA1EB}" v="537" dt="2024-05-30T13:52:17.894"/>
  </p1510:revLst>
</p1510:revInfo>
</file>

<file path=ppt/tableStyles.xml><?xml version="1.0" encoding="utf-8"?>
<a:tblStyleLst xmlns:a="http://schemas.openxmlformats.org/drawingml/2006/main" def="{5C22544A-7EE6-4342-B048-85BDC9FD1C3A}">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64" autoAdjust="0"/>
  </p:normalViewPr>
  <p:slideViewPr>
    <p:cSldViewPr snapToGrid="0">
      <p:cViewPr varScale="1">
        <p:scale>
          <a:sx n="97" d="100"/>
          <a:sy n="97" d="100"/>
        </p:scale>
        <p:origin x="26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slide" Target="slides/slide49.xml" /><Relationship Id="rId55" Type="http://schemas.openxmlformats.org/officeDocument/2006/relationships/slide" Target="slides/slide54.xml" /><Relationship Id="rId63" Type="http://schemas.openxmlformats.org/officeDocument/2006/relationships/slide" Target="slides/slide62.xml" /><Relationship Id="rId68" Type="http://schemas.openxmlformats.org/officeDocument/2006/relationships/slide" Target="slides/slide67.xml" /><Relationship Id="rId76" Type="http://schemas.openxmlformats.org/officeDocument/2006/relationships/slide" Target="slides/slide75.xml" /><Relationship Id="rId84" Type="http://schemas.microsoft.com/office/2018/10/relationships/authors" Target="authors.xml" /><Relationship Id="rId7" Type="http://schemas.openxmlformats.org/officeDocument/2006/relationships/slide" Target="slides/slide6.xml" /><Relationship Id="rId71" Type="http://schemas.openxmlformats.org/officeDocument/2006/relationships/slide" Target="slides/slide70.xml" /><Relationship Id="rId2" Type="http://schemas.openxmlformats.org/officeDocument/2006/relationships/slide" Target="slides/slide1.xml" /><Relationship Id="rId16" Type="http://schemas.openxmlformats.org/officeDocument/2006/relationships/slide" Target="slides/slide15.xml" /><Relationship Id="rId29" Type="http://schemas.openxmlformats.org/officeDocument/2006/relationships/slide" Target="slides/slide28.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slide" Target="slides/slide52.xml" /><Relationship Id="rId58" Type="http://schemas.openxmlformats.org/officeDocument/2006/relationships/slide" Target="slides/slide57.xml" /><Relationship Id="rId66" Type="http://schemas.openxmlformats.org/officeDocument/2006/relationships/slide" Target="slides/slide65.xml" /><Relationship Id="rId74" Type="http://schemas.openxmlformats.org/officeDocument/2006/relationships/slide" Target="slides/slide73.xml" /><Relationship Id="rId79" Type="http://schemas.openxmlformats.org/officeDocument/2006/relationships/viewProps" Target="viewProps.xml" /><Relationship Id="rId5" Type="http://schemas.openxmlformats.org/officeDocument/2006/relationships/slide" Target="slides/slide4.xml" /><Relationship Id="rId61" Type="http://schemas.openxmlformats.org/officeDocument/2006/relationships/slide" Target="slides/slide60.xml" /><Relationship Id="rId82" Type="http://schemas.microsoft.com/office/2016/11/relationships/changesInfo" Target="changesInfos/changesInfo1.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slide" Target="slides/slide64.xml" /><Relationship Id="rId73" Type="http://schemas.openxmlformats.org/officeDocument/2006/relationships/slide" Target="slides/slide72.xml" /><Relationship Id="rId78" Type="http://schemas.openxmlformats.org/officeDocument/2006/relationships/presProps" Target="presProps.xml" /><Relationship Id="rId81"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slide" Target="slides/slide63.xml" /><Relationship Id="rId69" Type="http://schemas.openxmlformats.org/officeDocument/2006/relationships/slide" Target="slides/slide68.xml" /><Relationship Id="rId77" Type="http://schemas.openxmlformats.org/officeDocument/2006/relationships/notesMaster" Target="notesMasters/notesMaster1.xml" /><Relationship Id="rId8" Type="http://schemas.openxmlformats.org/officeDocument/2006/relationships/slide" Target="slides/slide7.xml" /><Relationship Id="rId51" Type="http://schemas.openxmlformats.org/officeDocument/2006/relationships/slide" Target="slides/slide50.xml" /><Relationship Id="rId72" Type="http://schemas.openxmlformats.org/officeDocument/2006/relationships/slide" Target="slides/slide71.xml" /><Relationship Id="rId80" Type="http://schemas.openxmlformats.org/officeDocument/2006/relationships/theme" Target="theme/theme1.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 Id="rId67" Type="http://schemas.openxmlformats.org/officeDocument/2006/relationships/slide" Target="slides/slide66.xml" /><Relationship Id="rId20" Type="http://schemas.openxmlformats.org/officeDocument/2006/relationships/slide" Target="slides/slide19.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 Id="rId70" Type="http://schemas.openxmlformats.org/officeDocument/2006/relationships/slide" Target="slides/slide69.xml" /><Relationship Id="rId75" Type="http://schemas.openxmlformats.org/officeDocument/2006/relationships/slide" Target="slides/slide74.xml" /><Relationship Id="rId83" Type="http://schemas.microsoft.com/office/2015/10/relationships/revisionInfo" Target="revisionInfo.xml" /><Relationship Id="rId1" Type="http://schemas.openxmlformats.org/officeDocument/2006/relationships/slideMaster" Target="slideMasters/slideMaster1.xml" /><Relationship Id="rId6" Type="http://schemas.openxmlformats.org/officeDocument/2006/relationships/slide" Target="slides/slide5.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nseo park" userId="46f600425a8af471" providerId="LiveId" clId="{D7A8F109-A932-45FA-A26B-04050A04690C}"/>
    <pc:docChg chg="undo custSel modSld modMainMaster">
      <pc:chgData name="jinseo park" userId="46f600425a8af471" providerId="LiveId" clId="{D7A8F109-A932-45FA-A26B-04050A04690C}" dt="2024-05-23T02:33:24.367" v="57" actId="6549"/>
      <pc:docMkLst>
        <pc:docMk/>
      </pc:docMkLst>
      <pc:sldChg chg="modSp mod">
        <pc:chgData name="jinseo park" userId="46f600425a8af471" providerId="LiveId" clId="{D7A8F109-A932-45FA-A26B-04050A04690C}" dt="2024-05-23T02:33:12.892" v="56" actId="20577"/>
        <pc:sldMkLst>
          <pc:docMk/>
          <pc:sldMk cId="136628466" sldId="256"/>
        </pc:sldMkLst>
        <pc:spChg chg="mod">
          <ac:chgData name="jinseo park" userId="46f600425a8af471" providerId="LiveId" clId="{D7A8F109-A932-45FA-A26B-04050A04690C}" dt="2024-05-23T02:33:12.892" v="56" actId="20577"/>
          <ac:spMkLst>
            <pc:docMk/>
            <pc:sldMk cId="136628466" sldId="256"/>
            <ac:spMk id="2" creationId="{18FE1BE1-704E-7BF7-FA6F-E1121E519BA6}"/>
          </ac:spMkLst>
        </pc:spChg>
      </pc:sldChg>
      <pc:sldChg chg="modSp mod">
        <pc:chgData name="jinseo park" userId="46f600425a8af471" providerId="LiveId" clId="{D7A8F109-A932-45FA-A26B-04050A04690C}" dt="2024-05-23T02:33:24.367" v="57" actId="6549"/>
        <pc:sldMkLst>
          <pc:docMk/>
          <pc:sldMk cId="1696766030" sldId="274"/>
        </pc:sldMkLst>
        <pc:spChg chg="mod">
          <ac:chgData name="jinseo park" userId="46f600425a8af471" providerId="LiveId" clId="{D7A8F109-A932-45FA-A26B-04050A04690C}" dt="2024-05-23T02:33:24.367" v="57" actId="6549"/>
          <ac:spMkLst>
            <pc:docMk/>
            <pc:sldMk cId="1696766030" sldId="274"/>
            <ac:spMk id="2" creationId="{E802ABC7-58A1-7E20-2C8D-4B56D6EDB801}"/>
          </ac:spMkLst>
        </pc:spChg>
      </pc:sldChg>
      <pc:sldChg chg="addSp delSp mod">
        <pc:chgData name="jinseo park" userId="46f600425a8af471" providerId="LiveId" clId="{D7A8F109-A932-45FA-A26B-04050A04690C}" dt="2024-05-22T00:53:47.781" v="55" actId="478"/>
        <pc:sldMkLst>
          <pc:docMk/>
          <pc:sldMk cId="1805464682" sldId="345"/>
        </pc:sldMkLst>
        <pc:spChg chg="add del">
          <ac:chgData name="jinseo park" userId="46f600425a8af471" providerId="LiveId" clId="{D7A8F109-A932-45FA-A26B-04050A04690C}" dt="2024-05-22T00:53:47.781" v="55" actId="478"/>
          <ac:spMkLst>
            <pc:docMk/>
            <pc:sldMk cId="1805464682" sldId="345"/>
            <ac:spMk id="5" creationId="{F4519A88-AC30-42F2-E222-D775E1B1AE62}"/>
          </ac:spMkLst>
        </pc:spChg>
      </pc:sldChg>
      <pc:sldMasterChg chg="modSp mod modSldLayout">
        <pc:chgData name="jinseo park" userId="46f600425a8af471" providerId="LiveId" clId="{D7A8F109-A932-45FA-A26B-04050A04690C}" dt="2024-05-22T00:53:09.314" v="53"/>
        <pc:sldMasterMkLst>
          <pc:docMk/>
          <pc:sldMasterMk cId="2379322227" sldId="2147483660"/>
        </pc:sldMasterMkLst>
        <pc:spChg chg="mod">
          <ac:chgData name="jinseo park" userId="46f600425a8af471" providerId="LiveId" clId="{D7A8F109-A932-45FA-A26B-04050A04690C}" dt="2024-05-22T00:51:21.153" v="25" actId="20577"/>
          <ac:spMkLst>
            <pc:docMk/>
            <pc:sldMasterMk cId="2379322227" sldId="2147483660"/>
            <ac:spMk id="5" creationId="{0B7E20CA-4040-E9AC-C02D-172305BB3905}"/>
          </ac:spMkLst>
        </pc:spChg>
        <pc:sldLayoutChg chg="modSp mod">
          <pc:chgData name="jinseo park" userId="46f600425a8af471" providerId="LiveId" clId="{D7A8F109-A932-45FA-A26B-04050A04690C}" dt="2024-05-22T00:51:29.151" v="26"/>
          <pc:sldLayoutMkLst>
            <pc:docMk/>
            <pc:sldMasterMk cId="2379322227" sldId="2147483660"/>
            <pc:sldLayoutMk cId="1924814926" sldId="2147483661"/>
          </pc:sldLayoutMkLst>
          <pc:spChg chg="mod">
            <ac:chgData name="jinseo park" userId="46f600425a8af471" providerId="LiveId" clId="{D7A8F109-A932-45FA-A26B-04050A04690C}" dt="2024-05-22T00:51:29.151" v="26"/>
            <ac:spMkLst>
              <pc:docMk/>
              <pc:sldMasterMk cId="2379322227" sldId="2147483660"/>
              <pc:sldLayoutMk cId="1924814926" sldId="2147483661"/>
              <ac:spMk id="5" creationId="{6DBB65C4-B08B-B84A-8276-A0C081A17D3C}"/>
            </ac:spMkLst>
          </pc:spChg>
        </pc:sldLayoutChg>
        <pc:sldLayoutChg chg="modSp mod">
          <pc:chgData name="jinseo park" userId="46f600425a8af471" providerId="LiveId" clId="{D7A8F109-A932-45FA-A26B-04050A04690C}" dt="2024-05-22T00:51:33.382" v="27"/>
          <pc:sldLayoutMkLst>
            <pc:docMk/>
            <pc:sldMasterMk cId="2379322227" sldId="2147483660"/>
            <pc:sldLayoutMk cId="4073906944" sldId="2147483662"/>
          </pc:sldLayoutMkLst>
          <pc:spChg chg="mod">
            <ac:chgData name="jinseo park" userId="46f600425a8af471" providerId="LiveId" clId="{D7A8F109-A932-45FA-A26B-04050A04690C}" dt="2024-05-22T00:51:33.382" v="27"/>
            <ac:spMkLst>
              <pc:docMk/>
              <pc:sldMasterMk cId="2379322227" sldId="2147483660"/>
              <pc:sldLayoutMk cId="4073906944" sldId="2147483662"/>
              <ac:spMk id="5" creationId="{9D6C41BD-A4A3-97C2-242E-90036B653DA0}"/>
            </ac:spMkLst>
          </pc:spChg>
        </pc:sldLayoutChg>
        <pc:sldLayoutChg chg="modSp mod">
          <pc:chgData name="jinseo park" userId="46f600425a8af471" providerId="LiveId" clId="{D7A8F109-A932-45FA-A26B-04050A04690C}" dt="2024-05-22T00:51:38.049" v="29"/>
          <pc:sldLayoutMkLst>
            <pc:docMk/>
            <pc:sldMasterMk cId="2379322227" sldId="2147483660"/>
            <pc:sldLayoutMk cId="1061605193" sldId="2147483663"/>
          </pc:sldLayoutMkLst>
          <pc:spChg chg="mod">
            <ac:chgData name="jinseo park" userId="46f600425a8af471" providerId="LiveId" clId="{D7A8F109-A932-45FA-A26B-04050A04690C}" dt="2024-05-22T00:51:38.049" v="29"/>
            <ac:spMkLst>
              <pc:docMk/>
              <pc:sldMasterMk cId="2379322227" sldId="2147483660"/>
              <pc:sldLayoutMk cId="1061605193" sldId="2147483663"/>
              <ac:spMk id="5" creationId="{FF893B48-2CF4-E044-0A83-BFE0B68844C5}"/>
            </ac:spMkLst>
          </pc:spChg>
        </pc:sldLayoutChg>
        <pc:sldLayoutChg chg="modSp mod">
          <pc:chgData name="jinseo park" userId="46f600425a8af471" providerId="LiveId" clId="{D7A8F109-A932-45FA-A26B-04050A04690C}" dt="2024-05-22T00:53:09.314" v="53"/>
          <pc:sldLayoutMkLst>
            <pc:docMk/>
            <pc:sldMasterMk cId="2379322227" sldId="2147483660"/>
            <pc:sldLayoutMk cId="3326093373" sldId="2147483664"/>
          </pc:sldLayoutMkLst>
          <pc:spChg chg="mod">
            <ac:chgData name="jinseo park" userId="46f600425a8af471" providerId="LiveId" clId="{D7A8F109-A932-45FA-A26B-04050A04690C}" dt="2024-05-22T00:53:09.314" v="53"/>
            <ac:spMkLst>
              <pc:docMk/>
              <pc:sldMasterMk cId="2379322227" sldId="2147483660"/>
              <pc:sldLayoutMk cId="3326093373" sldId="2147483664"/>
              <ac:spMk id="6" creationId="{AEAC180A-1C6B-D056-8DF1-E7073F021DC2}"/>
            </ac:spMkLst>
          </pc:spChg>
        </pc:sldLayoutChg>
        <pc:sldLayoutChg chg="modSp mod">
          <pc:chgData name="jinseo park" userId="46f600425a8af471" providerId="LiveId" clId="{D7A8F109-A932-45FA-A26B-04050A04690C}" dt="2024-05-22T00:53:05.642" v="52"/>
          <pc:sldLayoutMkLst>
            <pc:docMk/>
            <pc:sldMasterMk cId="2379322227" sldId="2147483660"/>
            <pc:sldLayoutMk cId="4127129396" sldId="2147483665"/>
          </pc:sldLayoutMkLst>
          <pc:spChg chg="mod">
            <ac:chgData name="jinseo park" userId="46f600425a8af471" providerId="LiveId" clId="{D7A8F109-A932-45FA-A26B-04050A04690C}" dt="2024-05-22T00:52:34.284" v="50"/>
            <ac:spMkLst>
              <pc:docMk/>
              <pc:sldMasterMk cId="2379322227" sldId="2147483660"/>
              <pc:sldLayoutMk cId="4127129396" sldId="2147483665"/>
              <ac:spMk id="7" creationId="{538188F1-B9E0-9AD2-5E87-1A32FCAE350F}"/>
            </ac:spMkLst>
          </pc:spChg>
          <pc:spChg chg="mod">
            <ac:chgData name="jinseo park" userId="46f600425a8af471" providerId="LiveId" clId="{D7A8F109-A932-45FA-A26B-04050A04690C}" dt="2024-05-22T00:53:05.642" v="52"/>
            <ac:spMkLst>
              <pc:docMk/>
              <pc:sldMasterMk cId="2379322227" sldId="2147483660"/>
              <pc:sldLayoutMk cId="4127129396" sldId="2147483665"/>
              <ac:spMk id="8" creationId="{4EA11DEB-0E7D-CFB3-05C6-56B962BD8EB8}"/>
            </ac:spMkLst>
          </pc:spChg>
        </pc:sldLayoutChg>
        <pc:sldLayoutChg chg="modSp mod">
          <pc:chgData name="jinseo park" userId="46f600425a8af471" providerId="LiveId" clId="{D7A8F109-A932-45FA-A26B-04050A04690C}" dt="2024-05-22T00:53:02.360" v="51"/>
          <pc:sldLayoutMkLst>
            <pc:docMk/>
            <pc:sldMasterMk cId="2379322227" sldId="2147483660"/>
            <pc:sldLayoutMk cId="446308991" sldId="2147483666"/>
          </pc:sldLayoutMkLst>
          <pc:spChg chg="mod">
            <ac:chgData name="jinseo park" userId="46f600425a8af471" providerId="LiveId" clId="{D7A8F109-A932-45FA-A26B-04050A04690C}" dt="2024-05-22T00:52:31.346" v="49"/>
            <ac:spMkLst>
              <pc:docMk/>
              <pc:sldMasterMk cId="2379322227" sldId="2147483660"/>
              <pc:sldLayoutMk cId="446308991" sldId="2147483666"/>
              <ac:spMk id="3" creationId="{93DA618D-73E1-0DB3-EBDE-A90B0604CB14}"/>
            </ac:spMkLst>
          </pc:spChg>
          <pc:spChg chg="mod">
            <ac:chgData name="jinseo park" userId="46f600425a8af471" providerId="LiveId" clId="{D7A8F109-A932-45FA-A26B-04050A04690C}" dt="2024-05-22T00:53:02.360" v="51"/>
            <ac:spMkLst>
              <pc:docMk/>
              <pc:sldMasterMk cId="2379322227" sldId="2147483660"/>
              <pc:sldLayoutMk cId="446308991" sldId="2147483666"/>
              <ac:spMk id="4" creationId="{02F40683-B70D-41DA-A4FB-C424D04C11AB}"/>
            </ac:spMkLst>
          </pc:spChg>
        </pc:sldLayoutChg>
        <pc:sldLayoutChg chg="modSp mod">
          <pc:chgData name="jinseo park" userId="46f600425a8af471" providerId="LiveId" clId="{D7A8F109-A932-45FA-A26B-04050A04690C}" dt="2024-05-22T00:52:26.535" v="48" actId="20577"/>
          <pc:sldLayoutMkLst>
            <pc:docMk/>
            <pc:sldMasterMk cId="2379322227" sldId="2147483660"/>
            <pc:sldLayoutMk cId="1867685604" sldId="2147483667"/>
          </pc:sldLayoutMkLst>
          <pc:spChg chg="mod">
            <ac:chgData name="jinseo park" userId="46f600425a8af471" providerId="LiveId" clId="{D7A8F109-A932-45FA-A26B-04050A04690C}" dt="2024-05-22T00:52:26.535" v="48" actId="20577"/>
            <ac:spMkLst>
              <pc:docMk/>
              <pc:sldMasterMk cId="2379322227" sldId="2147483660"/>
              <pc:sldLayoutMk cId="1867685604" sldId="2147483667"/>
              <ac:spMk id="2" creationId="{0DDA9395-3C60-9412-900D-60251441D9AC}"/>
            </ac:spMkLst>
          </pc:spChg>
          <pc:spChg chg="mod">
            <ac:chgData name="jinseo park" userId="46f600425a8af471" providerId="LiveId" clId="{D7A8F109-A932-45FA-A26B-04050A04690C}" dt="2024-05-22T00:52:18.568" v="38" actId="20577"/>
            <ac:spMkLst>
              <pc:docMk/>
              <pc:sldMasterMk cId="2379322227" sldId="2147483660"/>
              <pc:sldLayoutMk cId="1867685604" sldId="2147483667"/>
              <ac:spMk id="3" creationId="{5C953E0F-34F1-A547-55FA-5C848509C084}"/>
            </ac:spMkLst>
          </pc:spChg>
        </pc:sldLayoutChg>
      </pc:sldMasterChg>
    </pc:docChg>
  </pc:docChgLst>
  <pc:docChgLst>
    <pc:chgData name="Jinseo Park" userId="bdb58e20-5c84-4e71-b310-e2f6eb2afae8" providerId="ADAL" clId="{1CCC1D50-3049-1048-B142-803983AB3372}"/>
    <pc:docChg chg="undo custSel addSld modSld sldOrd">
      <pc:chgData name="Jinseo Park" userId="bdb58e20-5c84-4e71-b310-e2f6eb2afae8" providerId="ADAL" clId="{1CCC1D50-3049-1048-B142-803983AB3372}" dt="2024-05-30T18:28:33.001" v="2748" actId="1036"/>
      <pc:docMkLst>
        <pc:docMk/>
      </pc:docMkLst>
      <pc:sldChg chg="modSp">
        <pc:chgData name="Jinseo Park" userId="bdb58e20-5c84-4e71-b310-e2f6eb2afae8" providerId="ADAL" clId="{1CCC1D50-3049-1048-B142-803983AB3372}" dt="2024-05-28T06:21:07.265" v="179" actId="20577"/>
        <pc:sldMkLst>
          <pc:docMk/>
          <pc:sldMk cId="136628466" sldId="256"/>
        </pc:sldMkLst>
        <pc:spChg chg="mod">
          <ac:chgData name="Jinseo Park" userId="bdb58e20-5c84-4e71-b310-e2f6eb2afae8" providerId="ADAL" clId="{1CCC1D50-3049-1048-B142-803983AB3372}" dt="2024-05-28T06:21:07.265" v="179" actId="20577"/>
          <ac:spMkLst>
            <pc:docMk/>
            <pc:sldMk cId="136628466" sldId="256"/>
            <ac:spMk id="2" creationId="{18FE1BE1-704E-7BF7-FA6F-E1121E519BA6}"/>
          </ac:spMkLst>
        </pc:spChg>
      </pc:sldChg>
      <pc:sldChg chg="modSp mod ord modShow">
        <pc:chgData name="Jinseo Park" userId="bdb58e20-5c84-4e71-b310-e2f6eb2afae8" providerId="ADAL" clId="{1CCC1D50-3049-1048-B142-803983AB3372}" dt="2024-05-30T18:16:56.488" v="2642" actId="255"/>
        <pc:sldMkLst>
          <pc:docMk/>
          <pc:sldMk cId="208699199" sldId="271"/>
        </pc:sldMkLst>
        <pc:spChg chg="mod">
          <ac:chgData name="Jinseo Park" userId="bdb58e20-5c84-4e71-b310-e2f6eb2afae8" providerId="ADAL" clId="{1CCC1D50-3049-1048-B142-803983AB3372}" dt="2024-05-29T06:39:37.967" v="1121" actId="20577"/>
          <ac:spMkLst>
            <pc:docMk/>
            <pc:sldMk cId="208699199" sldId="271"/>
            <ac:spMk id="17" creationId="{721F55D0-2DA0-5E62-EAE5-A208DFAA761B}"/>
          </ac:spMkLst>
        </pc:spChg>
        <pc:spChg chg="mod">
          <ac:chgData name="Jinseo Park" userId="bdb58e20-5c84-4e71-b310-e2f6eb2afae8" providerId="ADAL" clId="{1CCC1D50-3049-1048-B142-803983AB3372}" dt="2024-05-30T18:16:56.488" v="2642" actId="255"/>
          <ac:spMkLst>
            <pc:docMk/>
            <pc:sldMk cId="208699199" sldId="271"/>
            <ac:spMk id="19" creationId="{1A8A3E9B-43B3-A14E-B620-2E33E0065BBC}"/>
          </ac:spMkLst>
        </pc:spChg>
      </pc:sldChg>
      <pc:sldChg chg="modSp ord">
        <pc:chgData name="Jinseo Park" userId="bdb58e20-5c84-4e71-b310-e2f6eb2afae8" providerId="ADAL" clId="{1CCC1D50-3049-1048-B142-803983AB3372}" dt="2024-05-30T12:56:21.782" v="2351" actId="20577"/>
        <pc:sldMkLst>
          <pc:docMk/>
          <pc:sldMk cId="1696766030" sldId="274"/>
        </pc:sldMkLst>
        <pc:spChg chg="mod">
          <ac:chgData name="Jinseo Park" userId="bdb58e20-5c84-4e71-b310-e2f6eb2afae8" providerId="ADAL" clId="{1CCC1D50-3049-1048-B142-803983AB3372}" dt="2024-05-30T12:56:21.782" v="2351" actId="20577"/>
          <ac:spMkLst>
            <pc:docMk/>
            <pc:sldMk cId="1696766030" sldId="274"/>
            <ac:spMk id="7" creationId="{98DF6E66-A0C8-7EEA-3833-4E338B943F75}"/>
          </ac:spMkLst>
        </pc:spChg>
      </pc:sldChg>
      <pc:sldChg chg="addSp delSp modSp">
        <pc:chgData name="Jinseo Park" userId="bdb58e20-5c84-4e71-b310-e2f6eb2afae8" providerId="ADAL" clId="{1CCC1D50-3049-1048-B142-803983AB3372}" dt="2024-05-29T06:54:40.278" v="1158" actId="20577"/>
        <pc:sldMkLst>
          <pc:docMk/>
          <pc:sldMk cId="1059490784" sldId="288"/>
        </pc:sldMkLst>
        <pc:spChg chg="mod">
          <ac:chgData name="Jinseo Park" userId="bdb58e20-5c84-4e71-b310-e2f6eb2afae8" providerId="ADAL" clId="{1CCC1D50-3049-1048-B142-803983AB3372}" dt="2024-05-29T06:54:40.278" v="1158" actId="20577"/>
          <ac:spMkLst>
            <pc:docMk/>
            <pc:sldMk cId="1059490784" sldId="288"/>
            <ac:spMk id="11" creationId="{58B94675-CEAF-ADB6-CA50-88B846B51FB7}"/>
          </ac:spMkLst>
        </pc:spChg>
        <pc:spChg chg="add del mod">
          <ac:chgData name="Jinseo Park" userId="bdb58e20-5c84-4e71-b310-e2f6eb2afae8" providerId="ADAL" clId="{1CCC1D50-3049-1048-B142-803983AB3372}" dt="2024-05-29T06:53:40.752" v="1139" actId="478"/>
          <ac:spMkLst>
            <pc:docMk/>
            <pc:sldMk cId="1059490784" sldId="288"/>
            <ac:spMk id="20" creationId="{BDDF56A6-A159-1B26-D1F5-339F8F0EE1E0}"/>
          </ac:spMkLst>
        </pc:spChg>
        <pc:spChg chg="add">
          <ac:chgData name="Jinseo Park" userId="bdb58e20-5c84-4e71-b310-e2f6eb2afae8" providerId="ADAL" clId="{1CCC1D50-3049-1048-B142-803983AB3372}" dt="2024-05-29T06:54:24.560" v="1140" actId="139"/>
          <ac:spMkLst>
            <pc:docMk/>
            <pc:sldMk cId="1059490784" sldId="288"/>
            <ac:spMk id="21" creationId="{67EB8CC8-2C19-9167-251D-D36D3D3F71BE}"/>
          </ac:spMkLst>
        </pc:spChg>
        <pc:picChg chg="add del">
          <ac:chgData name="Jinseo Park" userId="bdb58e20-5c84-4e71-b310-e2f6eb2afae8" providerId="ADAL" clId="{1CCC1D50-3049-1048-B142-803983AB3372}" dt="2024-05-29T06:53:40.752" v="1139" actId="478"/>
          <ac:picMkLst>
            <pc:docMk/>
            <pc:sldMk cId="1059490784" sldId="288"/>
            <ac:picMk id="10" creationId="{0E273195-5027-3DBA-14B0-1335E171946F}"/>
          </ac:picMkLst>
        </pc:picChg>
      </pc:sldChg>
      <pc:sldChg chg="addSp delSp modSp delAnim">
        <pc:chgData name="Jinseo Park" userId="bdb58e20-5c84-4e71-b310-e2f6eb2afae8" providerId="ADAL" clId="{1CCC1D50-3049-1048-B142-803983AB3372}" dt="2024-05-30T18:24:35.396" v="2711" actId="20577"/>
        <pc:sldMkLst>
          <pc:docMk/>
          <pc:sldMk cId="2852021399" sldId="292"/>
        </pc:sldMkLst>
        <pc:spChg chg="mod">
          <ac:chgData name="Jinseo Park" userId="bdb58e20-5c84-4e71-b310-e2f6eb2afae8" providerId="ADAL" clId="{1CCC1D50-3049-1048-B142-803983AB3372}" dt="2024-05-30T18:24:17.371" v="2706" actId="1076"/>
          <ac:spMkLst>
            <pc:docMk/>
            <pc:sldMk cId="2852021399" sldId="292"/>
            <ac:spMk id="9" creationId="{D3E16EF6-37F3-E577-1F9E-564BFCACD7E0}"/>
          </ac:spMkLst>
        </pc:spChg>
        <pc:spChg chg="add del mod">
          <ac:chgData name="Jinseo Park" userId="bdb58e20-5c84-4e71-b310-e2f6eb2afae8" providerId="ADAL" clId="{1CCC1D50-3049-1048-B142-803983AB3372}" dt="2024-05-30T13:06:35.179" v="2417" actId="478"/>
          <ac:spMkLst>
            <pc:docMk/>
            <pc:sldMk cId="2852021399" sldId="292"/>
            <ac:spMk id="11" creationId="{032EC4A1-CBFA-442B-19B5-E535FE79DB15}"/>
          </ac:spMkLst>
        </pc:spChg>
        <pc:spChg chg="add mod">
          <ac:chgData name="Jinseo Park" userId="bdb58e20-5c84-4e71-b310-e2f6eb2afae8" providerId="ADAL" clId="{1CCC1D50-3049-1048-B142-803983AB3372}" dt="2024-05-30T18:24:07.610" v="2704" actId="1076"/>
          <ac:spMkLst>
            <pc:docMk/>
            <pc:sldMk cId="2852021399" sldId="292"/>
            <ac:spMk id="11" creationId="{6EB9EE74-E2EE-FAB3-61F6-0DDB6DF45E54}"/>
          </ac:spMkLst>
        </pc:spChg>
        <pc:spChg chg="add mod">
          <ac:chgData name="Jinseo Park" userId="bdb58e20-5c84-4e71-b310-e2f6eb2afae8" providerId="ADAL" clId="{1CCC1D50-3049-1048-B142-803983AB3372}" dt="2024-05-30T18:24:35.396" v="2711" actId="20577"/>
          <ac:spMkLst>
            <pc:docMk/>
            <pc:sldMk cId="2852021399" sldId="292"/>
            <ac:spMk id="13" creationId="{1E0E9B5A-DA38-D581-4F72-2C177B324BC4}"/>
          </ac:spMkLst>
        </pc:spChg>
        <pc:spChg chg="del">
          <ac:chgData name="Jinseo Park" userId="bdb58e20-5c84-4e71-b310-e2f6eb2afae8" providerId="ADAL" clId="{1CCC1D50-3049-1048-B142-803983AB3372}" dt="2024-05-30T13:06:31.151" v="2416" actId="478"/>
          <ac:spMkLst>
            <pc:docMk/>
            <pc:sldMk cId="2852021399" sldId="292"/>
            <ac:spMk id="33" creationId="{FA4DC9DC-A71C-699D-6D18-250A4716EBE3}"/>
          </ac:spMkLst>
        </pc:spChg>
        <pc:spChg chg="mod">
          <ac:chgData name="Jinseo Park" userId="bdb58e20-5c84-4e71-b310-e2f6eb2afae8" providerId="ADAL" clId="{1CCC1D50-3049-1048-B142-803983AB3372}" dt="2024-05-30T18:23:50.370" v="2703" actId="207"/>
          <ac:spMkLst>
            <pc:docMk/>
            <pc:sldMk cId="2852021399" sldId="292"/>
            <ac:spMk id="55" creationId="{4052EDF6-4C10-4AFB-461F-3AFFDB1A74A0}"/>
          </ac:spMkLst>
        </pc:spChg>
      </pc:sldChg>
      <pc:sldChg chg="mod ord modShow">
        <pc:chgData name="Jinseo Park" userId="bdb58e20-5c84-4e71-b310-e2f6eb2afae8" providerId="ADAL" clId="{1CCC1D50-3049-1048-B142-803983AB3372}" dt="2024-05-29T21:48:40.556" v="1382" actId="729"/>
        <pc:sldMkLst>
          <pc:docMk/>
          <pc:sldMk cId="1157430258" sldId="294"/>
        </pc:sldMkLst>
      </pc:sldChg>
      <pc:sldChg chg="delSp modSp mod modShow">
        <pc:chgData name="Jinseo Park" userId="bdb58e20-5c84-4e71-b310-e2f6eb2afae8" providerId="ADAL" clId="{1CCC1D50-3049-1048-B142-803983AB3372}" dt="2024-05-30T13:01:53.900" v="2415" actId="1035"/>
        <pc:sldMkLst>
          <pc:docMk/>
          <pc:sldMk cId="1635523135" sldId="301"/>
        </pc:sldMkLst>
        <pc:spChg chg="mod">
          <ac:chgData name="Jinseo Park" userId="bdb58e20-5c84-4e71-b310-e2f6eb2afae8" providerId="ADAL" clId="{1CCC1D50-3049-1048-B142-803983AB3372}" dt="2024-05-28T06:20:57.128" v="176" actId="20577"/>
          <ac:spMkLst>
            <pc:docMk/>
            <pc:sldMk cId="1635523135" sldId="301"/>
            <ac:spMk id="2" creationId="{AFA6A986-EC02-66F6-7B82-D1B5059C5A15}"/>
          </ac:spMkLst>
        </pc:spChg>
        <pc:spChg chg="mod">
          <ac:chgData name="Jinseo Park" userId="bdb58e20-5c84-4e71-b310-e2f6eb2afae8" providerId="ADAL" clId="{1CCC1D50-3049-1048-B142-803983AB3372}" dt="2024-05-30T13:01:53.900" v="2415" actId="1035"/>
          <ac:spMkLst>
            <pc:docMk/>
            <pc:sldMk cId="1635523135" sldId="301"/>
            <ac:spMk id="8" creationId="{AE79BCB4-3CEE-0EE5-B441-8877948E2629}"/>
          </ac:spMkLst>
        </pc:spChg>
        <pc:spChg chg="mod">
          <ac:chgData name="Jinseo Park" userId="bdb58e20-5c84-4e71-b310-e2f6eb2afae8" providerId="ADAL" clId="{1CCC1D50-3049-1048-B142-803983AB3372}" dt="2024-05-29T21:27:21.529" v="1380" actId="14100"/>
          <ac:spMkLst>
            <pc:docMk/>
            <pc:sldMk cId="1635523135" sldId="301"/>
            <ac:spMk id="12" creationId="{7133FFC6-A37F-16FF-FCC8-8EF46395AD03}"/>
          </ac:spMkLst>
        </pc:spChg>
        <pc:spChg chg="del">
          <ac:chgData name="Jinseo Park" userId="bdb58e20-5c84-4e71-b310-e2f6eb2afae8" providerId="ADAL" clId="{1CCC1D50-3049-1048-B142-803983AB3372}" dt="2024-05-29T21:26:42.097" v="1373" actId="478"/>
          <ac:spMkLst>
            <pc:docMk/>
            <pc:sldMk cId="1635523135" sldId="301"/>
            <ac:spMk id="16" creationId="{01BA9578-ABF3-8F80-ADCD-1C1321A203EB}"/>
          </ac:spMkLst>
        </pc:spChg>
      </pc:sldChg>
      <pc:sldChg chg="modSp ord">
        <pc:chgData name="Jinseo Park" userId="bdb58e20-5c84-4e71-b310-e2f6eb2afae8" providerId="ADAL" clId="{1CCC1D50-3049-1048-B142-803983AB3372}" dt="2024-05-30T07:47:27.049" v="1951" actId="20577"/>
        <pc:sldMkLst>
          <pc:docMk/>
          <pc:sldMk cId="2928528239" sldId="305"/>
        </pc:sldMkLst>
        <pc:spChg chg="mod">
          <ac:chgData name="Jinseo Park" userId="bdb58e20-5c84-4e71-b310-e2f6eb2afae8" providerId="ADAL" clId="{1CCC1D50-3049-1048-B142-803983AB3372}" dt="2024-05-30T07:47:27.049" v="1951" actId="20577"/>
          <ac:spMkLst>
            <pc:docMk/>
            <pc:sldMk cId="2928528239" sldId="305"/>
            <ac:spMk id="3" creationId="{D8A505B4-5ADC-EDFA-953A-5CC60F817994}"/>
          </ac:spMkLst>
        </pc:spChg>
      </pc:sldChg>
      <pc:sldChg chg="addSp delSp modSp ord">
        <pc:chgData name="Jinseo Park" userId="bdb58e20-5c84-4e71-b310-e2f6eb2afae8" providerId="ADAL" clId="{1CCC1D50-3049-1048-B142-803983AB3372}" dt="2024-05-30T12:58:19.318" v="2361" actId="20577"/>
        <pc:sldMkLst>
          <pc:docMk/>
          <pc:sldMk cId="3964717859" sldId="312"/>
        </pc:sldMkLst>
        <pc:spChg chg="mod">
          <ac:chgData name="Jinseo Park" userId="bdb58e20-5c84-4e71-b310-e2f6eb2afae8" providerId="ADAL" clId="{1CCC1D50-3049-1048-B142-803983AB3372}" dt="2024-05-30T12:58:19.318" v="2361" actId="20577"/>
          <ac:spMkLst>
            <pc:docMk/>
            <pc:sldMk cId="3964717859" sldId="312"/>
            <ac:spMk id="2" creationId="{54DBB5D4-7112-1D35-7D5A-89BCEA69B1F4}"/>
          </ac:spMkLst>
        </pc:spChg>
        <pc:spChg chg="mod">
          <ac:chgData name="Jinseo Park" userId="bdb58e20-5c84-4e71-b310-e2f6eb2afae8" providerId="ADAL" clId="{1CCC1D50-3049-1048-B142-803983AB3372}" dt="2024-05-30T07:37:13.364" v="1632" actId="20577"/>
          <ac:spMkLst>
            <pc:docMk/>
            <pc:sldMk cId="3964717859" sldId="312"/>
            <ac:spMk id="9" creationId="{6F98233D-6A55-AECF-364C-DD0393157AFC}"/>
          </ac:spMkLst>
        </pc:spChg>
        <pc:spChg chg="mod">
          <ac:chgData name="Jinseo Park" userId="bdb58e20-5c84-4e71-b310-e2f6eb2afae8" providerId="ADAL" clId="{1CCC1D50-3049-1048-B142-803983AB3372}" dt="2024-05-30T07:37:08.671" v="1629" actId="1076"/>
          <ac:spMkLst>
            <pc:docMk/>
            <pc:sldMk cId="3964717859" sldId="312"/>
            <ac:spMk id="10" creationId="{1A3573FB-1815-3D04-38A4-313C9B580E92}"/>
          </ac:spMkLst>
        </pc:spChg>
        <pc:picChg chg="add mod">
          <ac:chgData name="Jinseo Park" userId="bdb58e20-5c84-4e71-b310-e2f6eb2afae8" providerId="ADAL" clId="{1CCC1D50-3049-1048-B142-803983AB3372}" dt="2024-05-30T07:36:54.092" v="1627" actId="1076"/>
          <ac:picMkLst>
            <pc:docMk/>
            <pc:sldMk cId="3964717859" sldId="312"/>
            <ac:picMk id="7" creationId="{0D18A47C-6101-938B-B8E8-B3A7B27CE21D}"/>
          </ac:picMkLst>
        </pc:picChg>
        <pc:picChg chg="add del">
          <ac:chgData name="Jinseo Park" userId="bdb58e20-5c84-4e71-b310-e2f6eb2afae8" providerId="ADAL" clId="{1CCC1D50-3049-1048-B142-803983AB3372}" dt="2024-05-30T07:36:40.403" v="1624" actId="478"/>
          <ac:picMkLst>
            <pc:docMk/>
            <pc:sldMk cId="3964717859" sldId="312"/>
            <ac:picMk id="13" creationId="{34D48AB3-62F3-2EFD-80C5-0589A33D4D13}"/>
          </ac:picMkLst>
        </pc:picChg>
        <pc:picChg chg="ord">
          <ac:chgData name="Jinseo Park" userId="bdb58e20-5c84-4e71-b310-e2f6eb2afae8" providerId="ADAL" clId="{1CCC1D50-3049-1048-B142-803983AB3372}" dt="2024-05-30T07:36:58.978" v="1628" actId="170"/>
          <ac:picMkLst>
            <pc:docMk/>
            <pc:sldMk cId="3964717859" sldId="312"/>
            <ac:picMk id="1026" creationId="{71AA51AD-48C8-8BC2-F374-E238AA05F801}"/>
          </ac:picMkLst>
        </pc:picChg>
      </pc:sldChg>
      <pc:sldChg chg="modSp">
        <pc:chgData name="Jinseo Park" userId="bdb58e20-5c84-4e71-b310-e2f6eb2afae8" providerId="ADAL" clId="{1CCC1D50-3049-1048-B142-803983AB3372}" dt="2024-05-30T18:26:57.617" v="2735" actId="20577"/>
        <pc:sldMkLst>
          <pc:docMk/>
          <pc:sldMk cId="1525431515" sldId="315"/>
        </pc:sldMkLst>
        <pc:spChg chg="mod">
          <ac:chgData name="Jinseo Park" userId="bdb58e20-5c84-4e71-b310-e2f6eb2afae8" providerId="ADAL" clId="{1CCC1D50-3049-1048-B142-803983AB3372}" dt="2024-05-30T18:26:57.617" v="2735" actId="20577"/>
          <ac:spMkLst>
            <pc:docMk/>
            <pc:sldMk cId="1525431515" sldId="315"/>
            <ac:spMk id="3" creationId="{2F68F2E2-9439-A128-172C-138E26311D8A}"/>
          </ac:spMkLst>
        </pc:spChg>
      </pc:sldChg>
      <pc:sldChg chg="ord">
        <pc:chgData name="Jinseo Park" userId="bdb58e20-5c84-4e71-b310-e2f6eb2afae8" providerId="ADAL" clId="{1CCC1D50-3049-1048-B142-803983AB3372}" dt="2024-05-29T06:55:25.687" v="1159" actId="1076"/>
        <pc:sldMkLst>
          <pc:docMk/>
          <pc:sldMk cId="529607293" sldId="326"/>
        </pc:sldMkLst>
      </pc:sldChg>
      <pc:sldChg chg="addSp delSp modSp ord delAnim modNotesTx">
        <pc:chgData name="Jinseo Park" userId="bdb58e20-5c84-4e71-b310-e2f6eb2afae8" providerId="ADAL" clId="{1CCC1D50-3049-1048-B142-803983AB3372}" dt="2024-05-30T18:25:51.822" v="2713" actId="20577"/>
        <pc:sldMkLst>
          <pc:docMk/>
          <pc:sldMk cId="805595544" sldId="332"/>
        </pc:sldMkLst>
        <pc:spChg chg="del mod">
          <ac:chgData name="Jinseo Park" userId="bdb58e20-5c84-4e71-b310-e2f6eb2afae8" providerId="ADAL" clId="{1CCC1D50-3049-1048-B142-803983AB3372}" dt="2024-05-29T06:29:45.518" v="869" actId="478"/>
          <ac:spMkLst>
            <pc:docMk/>
            <pc:sldMk cId="805595544" sldId="332"/>
            <ac:spMk id="3" creationId="{8BDFDBF7-971F-B8BD-5F11-357974CBC897}"/>
          </ac:spMkLst>
        </pc:spChg>
        <pc:spChg chg="del mod">
          <ac:chgData name="Jinseo Park" userId="bdb58e20-5c84-4e71-b310-e2f6eb2afae8" providerId="ADAL" clId="{1CCC1D50-3049-1048-B142-803983AB3372}" dt="2024-05-29T06:49:12.941" v="1125" actId="478"/>
          <ac:spMkLst>
            <pc:docMk/>
            <pc:sldMk cId="805595544" sldId="332"/>
            <ac:spMk id="8" creationId="{E1670AB3-7480-F42F-3223-1E2969999A9C}"/>
          </ac:spMkLst>
        </pc:spChg>
        <pc:graphicFrameChg chg="add del mod modGraphic">
          <ac:chgData name="Jinseo Park" userId="bdb58e20-5c84-4e71-b310-e2f6eb2afae8" providerId="ADAL" clId="{1CCC1D50-3049-1048-B142-803983AB3372}" dt="2024-05-30T18:25:51.822" v="2713" actId="20577"/>
          <ac:graphicFrameMkLst>
            <pc:docMk/>
            <pc:sldMk cId="805595544" sldId="332"/>
            <ac:graphicFrameMk id="10" creationId="{607A5B5C-763D-11F7-3B23-72EB1C6A6F1D}"/>
          </ac:graphicFrameMkLst>
        </pc:graphicFrameChg>
        <pc:picChg chg="add del mod">
          <ac:chgData name="Jinseo Park" userId="bdb58e20-5c84-4e71-b310-e2f6eb2afae8" providerId="ADAL" clId="{1CCC1D50-3049-1048-B142-803983AB3372}" dt="2024-05-29T06:50:12.333" v="1129" actId="478"/>
          <ac:picMkLst>
            <pc:docMk/>
            <pc:sldMk cId="805595544" sldId="332"/>
            <ac:picMk id="3" creationId="{72A154F8-75F2-08E0-A138-9F23B5BF4FFA}"/>
          </ac:picMkLst>
        </pc:picChg>
        <pc:picChg chg="del mod">
          <ac:chgData name="Jinseo Park" userId="bdb58e20-5c84-4e71-b310-e2f6eb2afae8" providerId="ADAL" clId="{1CCC1D50-3049-1048-B142-803983AB3372}" dt="2024-05-29T06:49:01.089" v="1123" actId="478"/>
          <ac:picMkLst>
            <pc:docMk/>
            <pc:sldMk cId="805595544" sldId="332"/>
            <ac:picMk id="7" creationId="{AF30F22D-D7CD-2CA0-2BA9-C7860D1E2E1F}"/>
          </ac:picMkLst>
        </pc:picChg>
        <pc:picChg chg="add mod ord">
          <ac:chgData name="Jinseo Park" userId="bdb58e20-5c84-4e71-b310-e2f6eb2afae8" providerId="ADAL" clId="{1CCC1D50-3049-1048-B142-803983AB3372}" dt="2024-05-29T06:51:05.293" v="1133" actId="14100"/>
          <ac:picMkLst>
            <pc:docMk/>
            <pc:sldMk cId="805595544" sldId="332"/>
            <ac:picMk id="14" creationId="{D4C05542-8B99-0D3C-A732-D5B07611CE8D}"/>
          </ac:picMkLst>
        </pc:picChg>
        <pc:cxnChg chg="del mod">
          <ac:chgData name="Jinseo Park" userId="bdb58e20-5c84-4e71-b310-e2f6eb2afae8" providerId="ADAL" clId="{1CCC1D50-3049-1048-B142-803983AB3372}" dt="2024-05-30T07:35:17.880" v="1620" actId="478"/>
          <ac:cxnSpMkLst>
            <pc:docMk/>
            <pc:sldMk cId="805595544" sldId="332"/>
            <ac:cxnSpMk id="9" creationId="{5AC57A25-8389-BD78-6CB3-7B15FF278E13}"/>
          </ac:cxnSpMkLst>
        </pc:cxnChg>
        <pc:cxnChg chg="del mod">
          <ac:chgData name="Jinseo Park" userId="bdb58e20-5c84-4e71-b310-e2f6eb2afae8" providerId="ADAL" clId="{1CCC1D50-3049-1048-B142-803983AB3372}" dt="2024-05-30T07:35:18.850" v="1621" actId="478"/>
          <ac:cxnSpMkLst>
            <pc:docMk/>
            <pc:sldMk cId="805595544" sldId="332"/>
            <ac:cxnSpMk id="11" creationId="{87E62EE2-C983-F7D3-F157-7FF21FF93A5A}"/>
          </ac:cxnSpMkLst>
        </pc:cxnChg>
        <pc:cxnChg chg="del mod">
          <ac:chgData name="Jinseo Park" userId="bdb58e20-5c84-4e71-b310-e2f6eb2afae8" providerId="ADAL" clId="{1CCC1D50-3049-1048-B142-803983AB3372}" dt="2024-05-30T07:35:20.634" v="1622" actId="478"/>
          <ac:cxnSpMkLst>
            <pc:docMk/>
            <pc:sldMk cId="805595544" sldId="332"/>
            <ac:cxnSpMk id="12" creationId="{5787F078-9375-E654-D4BE-6EEFDB58CA7A}"/>
          </ac:cxnSpMkLst>
        </pc:cxnChg>
        <pc:cxnChg chg="del mod">
          <ac:chgData name="Jinseo Park" userId="bdb58e20-5c84-4e71-b310-e2f6eb2afae8" providerId="ADAL" clId="{1CCC1D50-3049-1048-B142-803983AB3372}" dt="2024-05-30T07:35:21.719" v="1623" actId="478"/>
          <ac:cxnSpMkLst>
            <pc:docMk/>
            <pc:sldMk cId="805595544" sldId="332"/>
            <ac:cxnSpMk id="13" creationId="{1BB1075A-8539-6838-3CEC-04AB84402C71}"/>
          </ac:cxnSpMkLst>
        </pc:cxnChg>
      </pc:sldChg>
      <pc:sldChg chg="modSp">
        <pc:chgData name="Jinseo Park" userId="bdb58e20-5c84-4e71-b310-e2f6eb2afae8" providerId="ADAL" clId="{1CCC1D50-3049-1048-B142-803983AB3372}" dt="2024-05-30T07:22:36.494" v="1564" actId="20577"/>
        <pc:sldMkLst>
          <pc:docMk/>
          <pc:sldMk cId="3880794857" sldId="343"/>
        </pc:sldMkLst>
        <pc:spChg chg="mod">
          <ac:chgData name="Jinseo Park" userId="bdb58e20-5c84-4e71-b310-e2f6eb2afae8" providerId="ADAL" clId="{1CCC1D50-3049-1048-B142-803983AB3372}" dt="2024-05-29T21:52:12.785" v="1404" actId="20577"/>
          <ac:spMkLst>
            <pc:docMk/>
            <pc:sldMk cId="3880794857" sldId="343"/>
            <ac:spMk id="7" creationId="{5062AAE7-285B-3E37-36EB-845927619B53}"/>
          </ac:spMkLst>
        </pc:spChg>
        <pc:spChg chg="mod">
          <ac:chgData name="Jinseo Park" userId="bdb58e20-5c84-4e71-b310-e2f6eb2afae8" providerId="ADAL" clId="{1CCC1D50-3049-1048-B142-803983AB3372}" dt="2024-05-30T07:22:36.494" v="1564" actId="20577"/>
          <ac:spMkLst>
            <pc:docMk/>
            <pc:sldMk cId="3880794857" sldId="343"/>
            <ac:spMk id="11" creationId="{F36BDF36-0FF9-CD0C-103C-92E13F2F9E9F}"/>
          </ac:spMkLst>
        </pc:spChg>
      </pc:sldChg>
      <pc:sldChg chg="modSp">
        <pc:chgData name="Jinseo Park" userId="bdb58e20-5c84-4e71-b310-e2f6eb2afae8" providerId="ADAL" clId="{1CCC1D50-3049-1048-B142-803983AB3372}" dt="2024-05-30T18:17:21.513" v="2643" actId="20577"/>
        <pc:sldMkLst>
          <pc:docMk/>
          <pc:sldMk cId="1805464682" sldId="345"/>
        </pc:sldMkLst>
        <pc:spChg chg="mod">
          <ac:chgData name="Jinseo Park" userId="bdb58e20-5c84-4e71-b310-e2f6eb2afae8" providerId="ADAL" clId="{1CCC1D50-3049-1048-B142-803983AB3372}" dt="2024-05-30T07:56:07.949" v="2086" actId="22"/>
          <ac:spMkLst>
            <pc:docMk/>
            <pc:sldMk cId="1805464682" sldId="345"/>
            <ac:spMk id="3" creationId="{1F8B6117-BB54-12FC-C067-1DFC83B8C36B}"/>
          </ac:spMkLst>
        </pc:spChg>
        <pc:spChg chg="mod">
          <ac:chgData name="Jinseo Park" userId="bdb58e20-5c84-4e71-b310-e2f6eb2afae8" providerId="ADAL" clId="{1CCC1D50-3049-1048-B142-803983AB3372}" dt="2024-05-30T18:17:21.513" v="2643" actId="20577"/>
          <ac:spMkLst>
            <pc:docMk/>
            <pc:sldMk cId="1805464682" sldId="345"/>
            <ac:spMk id="42" creationId="{D1C958CF-ECDD-ED76-4F0E-7583E64EA2A8}"/>
          </ac:spMkLst>
        </pc:spChg>
      </pc:sldChg>
      <pc:sldChg chg="modSp">
        <pc:chgData name="Jinseo Park" userId="bdb58e20-5c84-4e71-b310-e2f6eb2afae8" providerId="ADAL" clId="{1CCC1D50-3049-1048-B142-803983AB3372}" dt="2024-05-29T06:55:49.744" v="1171" actId="20577"/>
        <pc:sldMkLst>
          <pc:docMk/>
          <pc:sldMk cId="4219563958" sldId="346"/>
        </pc:sldMkLst>
        <pc:spChg chg="mod">
          <ac:chgData name="Jinseo Park" userId="bdb58e20-5c84-4e71-b310-e2f6eb2afae8" providerId="ADAL" clId="{1CCC1D50-3049-1048-B142-803983AB3372}" dt="2024-05-29T06:55:49.744" v="1171" actId="20577"/>
          <ac:spMkLst>
            <pc:docMk/>
            <pc:sldMk cId="4219563958" sldId="346"/>
            <ac:spMk id="9" creationId="{4FD77863-74D7-60B3-D835-7BFE6EA2314A}"/>
          </ac:spMkLst>
        </pc:spChg>
      </pc:sldChg>
      <pc:sldChg chg="addSp delSp modSp add ord">
        <pc:chgData name="Jinseo Park" userId="bdb58e20-5c84-4e71-b310-e2f6eb2afae8" providerId="ADAL" clId="{1CCC1D50-3049-1048-B142-803983AB3372}" dt="2024-05-30T08:06:37.191" v="2349" actId="20577"/>
        <pc:sldMkLst>
          <pc:docMk/>
          <pc:sldMk cId="3650335764" sldId="347"/>
        </pc:sldMkLst>
        <pc:spChg chg="mod">
          <ac:chgData name="Jinseo Park" userId="bdb58e20-5c84-4e71-b310-e2f6eb2afae8" providerId="ADAL" clId="{1CCC1D50-3049-1048-B142-803983AB3372}" dt="2024-05-28T13:47:47.642" v="262" actId="20577"/>
          <ac:spMkLst>
            <pc:docMk/>
            <pc:sldMk cId="3650335764" sldId="347"/>
            <ac:spMk id="2" creationId="{AFA6A986-EC02-66F6-7B82-D1B5059C5A15}"/>
          </ac:spMkLst>
        </pc:spChg>
        <pc:spChg chg="del mod">
          <ac:chgData name="Jinseo Park" userId="bdb58e20-5c84-4e71-b310-e2f6eb2afae8" providerId="ADAL" clId="{1CCC1D50-3049-1048-B142-803983AB3372}" dt="2024-05-28T06:15:09.674" v="102" actId="3680"/>
          <ac:spMkLst>
            <pc:docMk/>
            <pc:sldMk cId="3650335764" sldId="347"/>
            <ac:spMk id="3" creationId="{D8A505B4-5ADC-EDFA-953A-5CC60F817994}"/>
          </ac:spMkLst>
        </pc:spChg>
        <pc:spChg chg="add del mod">
          <ac:chgData name="Jinseo Park" userId="bdb58e20-5c84-4e71-b310-e2f6eb2afae8" providerId="ADAL" clId="{1CCC1D50-3049-1048-B142-803983AB3372}" dt="2024-05-30T08:05:52.710" v="2325" actId="478"/>
          <ac:spMkLst>
            <pc:docMk/>
            <pc:sldMk cId="3650335764" sldId="347"/>
            <ac:spMk id="9" creationId="{B8653193-E841-7147-58A2-EE35186FB57A}"/>
          </ac:spMkLst>
        </pc:spChg>
        <pc:graphicFrameChg chg="add mod modGraphic">
          <ac:chgData name="Jinseo Park" userId="bdb58e20-5c84-4e71-b310-e2f6eb2afae8" providerId="ADAL" clId="{1CCC1D50-3049-1048-B142-803983AB3372}" dt="2024-05-30T08:06:37.191" v="2349" actId="20577"/>
          <ac:graphicFrameMkLst>
            <pc:docMk/>
            <pc:sldMk cId="3650335764" sldId="347"/>
            <ac:graphicFrameMk id="3" creationId="{F74D10C2-F25A-A0C7-02B5-74307BF7E5DF}"/>
          </ac:graphicFrameMkLst>
        </pc:graphicFrameChg>
        <pc:graphicFrameChg chg="add mod ord modGraphic">
          <ac:chgData name="Jinseo Park" userId="bdb58e20-5c84-4e71-b310-e2f6eb2afae8" providerId="ADAL" clId="{1CCC1D50-3049-1048-B142-803983AB3372}" dt="2024-05-30T08:02:36.253" v="2177" actId="14100"/>
          <ac:graphicFrameMkLst>
            <pc:docMk/>
            <pc:sldMk cId="3650335764" sldId="347"/>
            <ac:graphicFrameMk id="7" creationId="{AF71F19B-D248-A693-6894-36DC92C4987B}"/>
          </ac:graphicFrameMkLst>
        </pc:graphicFrameChg>
      </pc:sldChg>
      <pc:sldChg chg="addSp delSp modSp add ord">
        <pc:chgData name="Jinseo Park" userId="bdb58e20-5c84-4e71-b310-e2f6eb2afae8" providerId="ADAL" clId="{1CCC1D50-3049-1048-B142-803983AB3372}" dt="2024-05-30T18:28:33.001" v="2748" actId="1036"/>
        <pc:sldMkLst>
          <pc:docMk/>
          <pc:sldMk cId="4009038212" sldId="348"/>
        </pc:sldMkLst>
        <pc:spChg chg="mod">
          <ac:chgData name="Jinseo Park" userId="bdb58e20-5c84-4e71-b310-e2f6eb2afae8" providerId="ADAL" clId="{1CCC1D50-3049-1048-B142-803983AB3372}" dt="2024-05-28T13:47:20.786" v="253" actId="20577"/>
          <ac:spMkLst>
            <pc:docMk/>
            <pc:sldMk cId="4009038212" sldId="348"/>
            <ac:spMk id="2" creationId="{AFA6A986-EC02-66F6-7B82-D1B5059C5A15}"/>
          </ac:spMkLst>
        </pc:spChg>
        <pc:spChg chg="mod">
          <ac:chgData name="Jinseo Park" userId="bdb58e20-5c84-4e71-b310-e2f6eb2afae8" providerId="ADAL" clId="{1CCC1D50-3049-1048-B142-803983AB3372}" dt="2024-05-30T07:58:34.035" v="2088" actId="1076"/>
          <ac:spMkLst>
            <pc:docMk/>
            <pc:sldMk cId="4009038212" sldId="348"/>
            <ac:spMk id="5" creationId="{44B97AD5-D208-8F8D-698A-1395A9AE5526}"/>
          </ac:spMkLst>
        </pc:spChg>
        <pc:spChg chg="add del">
          <ac:chgData name="Jinseo Park" userId="bdb58e20-5c84-4e71-b310-e2f6eb2afae8" providerId="ADAL" clId="{1CCC1D50-3049-1048-B142-803983AB3372}" dt="2024-05-30T07:53:06.474" v="2039" actId="478"/>
          <ac:spMkLst>
            <pc:docMk/>
            <pc:sldMk cId="4009038212" sldId="348"/>
            <ac:spMk id="24" creationId="{90C145D0-D9E7-0407-0BBB-131E56772CEB}"/>
          </ac:spMkLst>
        </pc:spChg>
        <pc:spChg chg="add mod">
          <ac:chgData name="Jinseo Park" userId="bdb58e20-5c84-4e71-b310-e2f6eb2afae8" providerId="ADAL" clId="{1CCC1D50-3049-1048-B142-803983AB3372}" dt="2024-05-30T07:52:18.428" v="2017" actId="1076"/>
          <ac:spMkLst>
            <pc:docMk/>
            <pc:sldMk cId="4009038212" sldId="348"/>
            <ac:spMk id="25" creationId="{EA5037AF-2B91-82DE-5301-8B6513C976E5}"/>
          </ac:spMkLst>
        </pc:spChg>
        <pc:spChg chg="add mod">
          <ac:chgData name="Jinseo Park" userId="bdb58e20-5c84-4e71-b310-e2f6eb2afae8" providerId="ADAL" clId="{1CCC1D50-3049-1048-B142-803983AB3372}" dt="2024-05-30T18:27:26.104" v="2736" actId="1076"/>
          <ac:spMkLst>
            <pc:docMk/>
            <pc:sldMk cId="4009038212" sldId="348"/>
            <ac:spMk id="26" creationId="{99CBDC2C-5A86-2CB7-D988-29356D84B5B4}"/>
          </ac:spMkLst>
        </pc:spChg>
        <pc:spChg chg="add mod">
          <ac:chgData name="Jinseo Park" userId="bdb58e20-5c84-4e71-b310-e2f6eb2afae8" providerId="ADAL" clId="{1CCC1D50-3049-1048-B142-803983AB3372}" dt="2024-05-30T08:00:58.089" v="2174" actId="1076"/>
          <ac:spMkLst>
            <pc:docMk/>
            <pc:sldMk cId="4009038212" sldId="348"/>
            <ac:spMk id="30" creationId="{A2183252-EFDC-5195-7703-3B4C743F48C4}"/>
          </ac:spMkLst>
        </pc:spChg>
        <pc:graphicFrameChg chg="mod modGraphic">
          <ac:chgData name="Jinseo Park" userId="bdb58e20-5c84-4e71-b310-e2f6eb2afae8" providerId="ADAL" clId="{1CCC1D50-3049-1048-B142-803983AB3372}" dt="2024-05-30T07:53:59.098" v="2069" actId="20577"/>
          <ac:graphicFrameMkLst>
            <pc:docMk/>
            <pc:sldMk cId="4009038212" sldId="348"/>
            <ac:graphicFrameMk id="7" creationId="{AF71F19B-D248-A693-6894-36DC92C4987B}"/>
          </ac:graphicFrameMkLst>
        </pc:graphicFrameChg>
        <pc:picChg chg="add mod">
          <ac:chgData name="Jinseo Park" userId="bdb58e20-5c84-4e71-b310-e2f6eb2afae8" providerId="ADAL" clId="{1CCC1D50-3049-1048-B142-803983AB3372}" dt="2024-05-30T18:28:33.001" v="2748" actId="1036"/>
          <ac:picMkLst>
            <pc:docMk/>
            <pc:sldMk cId="4009038212" sldId="348"/>
            <ac:picMk id="3" creationId="{D2CC379F-EA73-72B2-F1E5-41C6A2527064}"/>
          </ac:picMkLst>
        </pc:picChg>
        <pc:picChg chg="add del mod">
          <ac:chgData name="Jinseo Park" userId="bdb58e20-5c84-4e71-b310-e2f6eb2afae8" providerId="ADAL" clId="{1CCC1D50-3049-1048-B142-803983AB3372}" dt="2024-05-30T07:48:19.144" v="1962" actId="478"/>
          <ac:picMkLst>
            <pc:docMk/>
            <pc:sldMk cId="4009038212" sldId="348"/>
            <ac:picMk id="9" creationId="{35F429C0-08AB-3323-DA81-0630E0F14060}"/>
          </ac:picMkLst>
        </pc:picChg>
        <pc:picChg chg="add mod">
          <ac:chgData name="Jinseo Park" userId="bdb58e20-5c84-4e71-b310-e2f6eb2afae8" providerId="ADAL" clId="{1CCC1D50-3049-1048-B142-803983AB3372}" dt="2024-05-30T18:28:31.223" v="2747" actId="1036"/>
          <ac:picMkLst>
            <pc:docMk/>
            <pc:sldMk cId="4009038212" sldId="348"/>
            <ac:picMk id="11" creationId="{FF10F882-019F-A959-E640-71458D037AF2}"/>
          </ac:picMkLst>
        </pc:picChg>
        <pc:picChg chg="add mod">
          <ac:chgData name="Jinseo Park" userId="bdb58e20-5c84-4e71-b310-e2f6eb2afae8" providerId="ADAL" clId="{1CCC1D50-3049-1048-B142-803983AB3372}" dt="2024-05-30T18:28:28.317" v="2746" actId="1036"/>
          <ac:picMkLst>
            <pc:docMk/>
            <pc:sldMk cId="4009038212" sldId="348"/>
            <ac:picMk id="13" creationId="{F013ECFB-4ADE-E9AA-505C-F24141B74485}"/>
          </ac:picMkLst>
        </pc:picChg>
        <pc:picChg chg="add mod">
          <ac:chgData name="Jinseo Park" userId="bdb58e20-5c84-4e71-b310-e2f6eb2afae8" providerId="ADAL" clId="{1CCC1D50-3049-1048-B142-803983AB3372}" dt="2024-05-30T18:28:18.665" v="2744" actId="14100"/>
          <ac:picMkLst>
            <pc:docMk/>
            <pc:sldMk cId="4009038212" sldId="348"/>
            <ac:picMk id="15" creationId="{F50902EB-99DE-7B17-A006-60167F4441E1}"/>
          </ac:picMkLst>
        </pc:picChg>
        <pc:picChg chg="add mod">
          <ac:chgData name="Jinseo Park" userId="bdb58e20-5c84-4e71-b310-e2f6eb2afae8" providerId="ADAL" clId="{1CCC1D50-3049-1048-B142-803983AB3372}" dt="2024-05-30T18:28:18.665" v="2744" actId="14100"/>
          <ac:picMkLst>
            <pc:docMk/>
            <pc:sldMk cId="4009038212" sldId="348"/>
            <ac:picMk id="17" creationId="{18E0FEFD-13B6-B4AB-9BED-A01D71CAD3A1}"/>
          </ac:picMkLst>
        </pc:picChg>
        <pc:picChg chg="add mod">
          <ac:chgData name="Jinseo Park" userId="bdb58e20-5c84-4e71-b310-e2f6eb2afae8" providerId="ADAL" clId="{1CCC1D50-3049-1048-B142-803983AB3372}" dt="2024-05-30T18:28:18.665" v="2744" actId="14100"/>
          <ac:picMkLst>
            <pc:docMk/>
            <pc:sldMk cId="4009038212" sldId="348"/>
            <ac:picMk id="19" creationId="{02F8E215-4D48-9586-CDC4-08C365F94E6C}"/>
          </ac:picMkLst>
        </pc:picChg>
        <pc:picChg chg="add mod">
          <ac:chgData name="Jinseo Park" userId="bdb58e20-5c84-4e71-b310-e2f6eb2afae8" providerId="ADAL" clId="{1CCC1D50-3049-1048-B142-803983AB3372}" dt="2024-05-30T18:28:18.665" v="2744" actId="14100"/>
          <ac:picMkLst>
            <pc:docMk/>
            <pc:sldMk cId="4009038212" sldId="348"/>
            <ac:picMk id="21" creationId="{55818CD8-6BF9-A203-4E11-394C994911F7}"/>
          </ac:picMkLst>
        </pc:picChg>
        <pc:picChg chg="add mod">
          <ac:chgData name="Jinseo Park" userId="bdb58e20-5c84-4e71-b310-e2f6eb2afae8" providerId="ADAL" clId="{1CCC1D50-3049-1048-B142-803983AB3372}" dt="2024-05-30T18:28:18.665" v="2744" actId="14100"/>
          <ac:picMkLst>
            <pc:docMk/>
            <pc:sldMk cId="4009038212" sldId="348"/>
            <ac:picMk id="23" creationId="{00FE6C03-F5AC-1491-1185-3DB45FA7AD4A}"/>
          </ac:picMkLst>
        </pc:picChg>
      </pc:sldChg>
      <pc:sldChg chg="addSp modSp">
        <pc:chgData name="Jinseo Park" userId="bdb58e20-5c84-4e71-b310-e2f6eb2afae8" providerId="ADAL" clId="{1CCC1D50-3049-1048-B142-803983AB3372}" dt="2024-05-30T18:16:42.732" v="2641" actId="20577"/>
        <pc:sldMkLst>
          <pc:docMk/>
          <pc:sldMk cId="3807381204" sldId="349"/>
        </pc:sldMkLst>
        <pc:spChg chg="add mod">
          <ac:chgData name="Jinseo Park" userId="bdb58e20-5c84-4e71-b310-e2f6eb2afae8" providerId="ADAL" clId="{1CCC1D50-3049-1048-B142-803983AB3372}" dt="2024-05-30T18:16:42.732" v="2641" actId="20577"/>
          <ac:spMkLst>
            <pc:docMk/>
            <pc:sldMk cId="3807381204" sldId="349"/>
            <ac:spMk id="6" creationId="{0235F86A-DCD5-803C-DE01-F23608322045}"/>
          </ac:spMkLst>
        </pc:spChg>
      </pc:sldChg>
    </pc:docChg>
  </pc:docChgLst>
  <pc:docChgLst>
    <pc:chgData name="Jinseo Park" userId="S::truewis@uchicago.edu::bdb58e20-5c84-4e71-b310-e2f6eb2afae8" providerId="AD" clId="Web-{E9DD9996-6330-0883-0A16-34FCB6DDA1EB}"/>
    <pc:docChg chg="addSld modSld">
      <pc:chgData name="Jinseo Park" userId="S::truewis@uchicago.edu::bdb58e20-5c84-4e71-b310-e2f6eb2afae8" providerId="AD" clId="Web-{E9DD9996-6330-0883-0A16-34FCB6DDA1EB}" dt="2024-05-30T13:52:17.894" v="235" actId="1076"/>
      <pc:docMkLst>
        <pc:docMk/>
      </pc:docMkLst>
      <pc:sldChg chg="modSp">
        <pc:chgData name="Jinseo Park" userId="S::truewis@uchicago.edu::bdb58e20-5c84-4e71-b310-e2f6eb2afae8" providerId="AD" clId="Web-{E9DD9996-6330-0883-0A16-34FCB6DDA1EB}" dt="2024-05-30T13:38:38.049" v="124"/>
        <pc:sldMkLst>
          <pc:docMk/>
          <pc:sldMk cId="805595544" sldId="332"/>
        </pc:sldMkLst>
        <pc:graphicFrameChg chg="modGraphic">
          <ac:chgData name="Jinseo Park" userId="S::truewis@uchicago.edu::bdb58e20-5c84-4e71-b310-e2f6eb2afae8" providerId="AD" clId="Web-{E9DD9996-6330-0883-0A16-34FCB6DDA1EB}" dt="2024-05-30T13:38:38.049" v="124"/>
          <ac:graphicFrameMkLst>
            <pc:docMk/>
            <pc:sldMk cId="805595544" sldId="332"/>
            <ac:graphicFrameMk id="10" creationId="{607A5B5C-763D-11F7-3B23-72EB1C6A6F1D}"/>
          </ac:graphicFrameMkLst>
        </pc:graphicFrameChg>
      </pc:sldChg>
      <pc:sldChg chg="addSp delSp modSp">
        <pc:chgData name="Jinseo Park" userId="S::truewis@uchicago.edu::bdb58e20-5c84-4e71-b310-e2f6eb2afae8" providerId="AD" clId="Web-{E9DD9996-6330-0883-0A16-34FCB6DDA1EB}" dt="2024-05-30T13:52:17.894" v="235" actId="1076"/>
        <pc:sldMkLst>
          <pc:docMk/>
          <pc:sldMk cId="1805464682" sldId="345"/>
        </pc:sldMkLst>
        <pc:spChg chg="add del">
          <ac:chgData name="Jinseo Park" userId="S::truewis@uchicago.edu::bdb58e20-5c84-4e71-b310-e2f6eb2afae8" providerId="AD" clId="Web-{E9DD9996-6330-0883-0A16-34FCB6DDA1EB}" dt="2024-05-30T13:34:55.471" v="89"/>
          <ac:spMkLst>
            <pc:docMk/>
            <pc:sldMk cId="1805464682" sldId="345"/>
            <ac:spMk id="2" creationId="{0B30EA12-F7CA-9231-797C-8D3A4A014485}"/>
          </ac:spMkLst>
        </pc:spChg>
        <pc:spChg chg="add del">
          <ac:chgData name="Jinseo Park" userId="S::truewis@uchicago.edu::bdb58e20-5c84-4e71-b310-e2f6eb2afae8" providerId="AD" clId="Web-{E9DD9996-6330-0883-0A16-34FCB6DDA1EB}" dt="2024-05-30T13:34:52.986" v="87"/>
          <ac:spMkLst>
            <pc:docMk/>
            <pc:sldMk cId="1805464682" sldId="345"/>
            <ac:spMk id="3" creationId="{1F8B6117-BB54-12FC-C067-1DFC83B8C36B}"/>
          </ac:spMkLst>
        </pc:spChg>
        <pc:spChg chg="add del">
          <ac:chgData name="Jinseo Park" userId="S::truewis@uchicago.edu::bdb58e20-5c84-4e71-b310-e2f6eb2afae8" providerId="AD" clId="Web-{E9DD9996-6330-0883-0A16-34FCB6DDA1EB}" dt="2024-05-30T13:34:43.455" v="53"/>
          <ac:spMkLst>
            <pc:docMk/>
            <pc:sldMk cId="1805464682" sldId="345"/>
            <ac:spMk id="7" creationId="{5062AAE7-285B-3E37-36EB-845927619B53}"/>
          </ac:spMkLst>
        </pc:spChg>
        <pc:spChg chg="add del mod">
          <ac:chgData name="Jinseo Park" userId="S::truewis@uchicago.edu::bdb58e20-5c84-4e71-b310-e2f6eb2afae8" providerId="AD" clId="Web-{E9DD9996-6330-0883-0A16-34FCB6DDA1EB}" dt="2024-05-30T13:34:20.221" v="32"/>
          <ac:spMkLst>
            <pc:docMk/>
            <pc:sldMk cId="1805464682" sldId="345"/>
            <ac:spMk id="9" creationId="{3BF64627-2D28-28E6-694C-9D7770789290}"/>
          </ac:spMkLst>
        </pc:spChg>
        <pc:spChg chg="add del mod">
          <ac:chgData name="Jinseo Park" userId="S::truewis@uchicago.edu::bdb58e20-5c84-4e71-b310-e2f6eb2afae8" providerId="AD" clId="Web-{E9DD9996-6330-0883-0A16-34FCB6DDA1EB}" dt="2024-05-30T13:34:43.455" v="55"/>
          <ac:spMkLst>
            <pc:docMk/>
            <pc:sldMk cId="1805464682" sldId="345"/>
            <ac:spMk id="13" creationId="{8150B88B-8575-33D5-F253-CED2DB4172BC}"/>
          </ac:spMkLst>
        </pc:spChg>
        <pc:spChg chg="add del">
          <ac:chgData name="Jinseo Park" userId="S::truewis@uchicago.edu::bdb58e20-5c84-4e71-b310-e2f6eb2afae8" providerId="AD" clId="Web-{E9DD9996-6330-0883-0A16-34FCB6DDA1EB}" dt="2024-05-30T13:34:52.893" v="85"/>
          <ac:spMkLst>
            <pc:docMk/>
            <pc:sldMk cId="1805464682" sldId="345"/>
            <ac:spMk id="15" creationId="{A8742AA8-EBFB-0F24-6D47-ED80BBAFE8A5}"/>
          </ac:spMkLst>
        </pc:spChg>
        <pc:spChg chg="add del">
          <ac:chgData name="Jinseo Park" userId="S::truewis@uchicago.edu::bdb58e20-5c84-4e71-b310-e2f6eb2afae8" providerId="AD" clId="Web-{E9DD9996-6330-0883-0A16-34FCB6DDA1EB}" dt="2024-05-30T13:34:52.893" v="84"/>
          <ac:spMkLst>
            <pc:docMk/>
            <pc:sldMk cId="1805464682" sldId="345"/>
            <ac:spMk id="16" creationId="{A72A9632-1612-A819-F714-8F2632162EFF}"/>
          </ac:spMkLst>
        </pc:spChg>
        <pc:spChg chg="add del">
          <ac:chgData name="Jinseo Park" userId="S::truewis@uchicago.edu::bdb58e20-5c84-4e71-b310-e2f6eb2afae8" providerId="AD" clId="Web-{E9DD9996-6330-0883-0A16-34FCB6DDA1EB}" dt="2024-05-30T13:34:52.893" v="83"/>
          <ac:spMkLst>
            <pc:docMk/>
            <pc:sldMk cId="1805464682" sldId="345"/>
            <ac:spMk id="17" creationId="{AE2AA8A6-C9FA-DE3D-9E8C-573D840C7212}"/>
          </ac:spMkLst>
        </pc:spChg>
        <pc:spChg chg="add del">
          <ac:chgData name="Jinseo Park" userId="S::truewis@uchicago.edu::bdb58e20-5c84-4e71-b310-e2f6eb2afae8" providerId="AD" clId="Web-{E9DD9996-6330-0883-0A16-34FCB6DDA1EB}" dt="2024-05-30T13:34:52.893" v="82"/>
          <ac:spMkLst>
            <pc:docMk/>
            <pc:sldMk cId="1805464682" sldId="345"/>
            <ac:spMk id="18" creationId="{F9A23169-E64A-4880-AB30-0DD14A4D170A}"/>
          </ac:spMkLst>
        </pc:spChg>
        <pc:spChg chg="add del">
          <ac:chgData name="Jinseo Park" userId="S::truewis@uchicago.edu::bdb58e20-5c84-4e71-b310-e2f6eb2afae8" providerId="AD" clId="Web-{E9DD9996-6330-0883-0A16-34FCB6DDA1EB}" dt="2024-05-30T13:34:52.893" v="81"/>
          <ac:spMkLst>
            <pc:docMk/>
            <pc:sldMk cId="1805464682" sldId="345"/>
            <ac:spMk id="19" creationId="{9B3CF459-A087-1641-B171-7EC0EE6C157F}"/>
          </ac:spMkLst>
        </pc:spChg>
        <pc:spChg chg="add del mod">
          <ac:chgData name="Jinseo Park" userId="S::truewis@uchicago.edu::bdb58e20-5c84-4e71-b310-e2f6eb2afae8" providerId="AD" clId="Web-{E9DD9996-6330-0883-0A16-34FCB6DDA1EB}" dt="2024-05-30T13:34:43.455" v="54"/>
          <ac:spMkLst>
            <pc:docMk/>
            <pc:sldMk cId="1805464682" sldId="345"/>
            <ac:spMk id="21" creationId="{FE0DE588-A546-E34B-0B4B-F11710264384}"/>
          </ac:spMkLst>
        </pc:spChg>
        <pc:spChg chg="add del">
          <ac:chgData name="Jinseo Park" userId="S::truewis@uchicago.edu::bdb58e20-5c84-4e71-b310-e2f6eb2afae8" providerId="AD" clId="Web-{E9DD9996-6330-0883-0A16-34FCB6DDA1EB}" dt="2024-05-30T13:34:52.893" v="78"/>
          <ac:spMkLst>
            <pc:docMk/>
            <pc:sldMk cId="1805464682" sldId="345"/>
            <ac:spMk id="23" creationId="{7607B33A-8A73-3338-CA7D-11EB0090BD1C}"/>
          </ac:spMkLst>
        </pc:spChg>
        <pc:spChg chg="add del mod">
          <ac:chgData name="Jinseo Park" userId="S::truewis@uchicago.edu::bdb58e20-5c84-4e71-b310-e2f6eb2afae8" providerId="AD" clId="Web-{E9DD9996-6330-0883-0A16-34FCB6DDA1EB}" dt="2024-05-30T13:34:43.455" v="53"/>
          <ac:spMkLst>
            <pc:docMk/>
            <pc:sldMk cId="1805464682" sldId="345"/>
            <ac:spMk id="25" creationId="{40551D25-32A4-6F7B-546D-27447DC54871}"/>
          </ac:spMkLst>
        </pc:spChg>
        <pc:spChg chg="add del">
          <ac:chgData name="Jinseo Park" userId="S::truewis@uchicago.edu::bdb58e20-5c84-4e71-b310-e2f6eb2afae8" providerId="AD" clId="Web-{E9DD9996-6330-0883-0A16-34FCB6DDA1EB}" dt="2024-05-30T13:34:52.893" v="77"/>
          <ac:spMkLst>
            <pc:docMk/>
            <pc:sldMk cId="1805464682" sldId="345"/>
            <ac:spMk id="26" creationId="{E98F1193-36F5-4000-BB70-09F72AD577E2}"/>
          </ac:spMkLst>
        </pc:spChg>
        <pc:spChg chg="add del mod">
          <ac:chgData name="Jinseo Park" userId="S::truewis@uchicago.edu::bdb58e20-5c84-4e71-b310-e2f6eb2afae8" providerId="AD" clId="Web-{E9DD9996-6330-0883-0A16-34FCB6DDA1EB}" dt="2024-05-30T13:35:42.049" v="104"/>
          <ac:spMkLst>
            <pc:docMk/>
            <pc:sldMk cId="1805464682" sldId="345"/>
            <ac:spMk id="29" creationId="{2DE63D3B-100A-FE8A-0420-8A714DBC779D}"/>
          </ac:spMkLst>
        </pc:spChg>
        <pc:spChg chg="del">
          <ac:chgData name="Jinseo Park" userId="S::truewis@uchicago.edu::bdb58e20-5c84-4e71-b310-e2f6eb2afae8" providerId="AD" clId="Web-{E9DD9996-6330-0883-0A16-34FCB6DDA1EB}" dt="2024-05-30T13:34:04.580" v="29"/>
          <ac:spMkLst>
            <pc:docMk/>
            <pc:sldMk cId="1805464682" sldId="345"/>
            <ac:spMk id="32" creationId="{51A341C4-E94E-B28D-7EA2-D8E600D7F912}"/>
          </ac:spMkLst>
        </pc:spChg>
        <pc:spChg chg="del mod">
          <ac:chgData name="Jinseo Park" userId="S::truewis@uchicago.edu::bdb58e20-5c84-4e71-b310-e2f6eb2afae8" providerId="AD" clId="Web-{E9DD9996-6330-0883-0A16-34FCB6DDA1EB}" dt="2024-05-30T13:34:05.611" v="30"/>
          <ac:spMkLst>
            <pc:docMk/>
            <pc:sldMk cId="1805464682" sldId="345"/>
            <ac:spMk id="33" creationId="{5CEBD4BD-FECB-09E1-02D2-A78C0AB03C72}"/>
          </ac:spMkLst>
        </pc:spChg>
        <pc:spChg chg="add del mod">
          <ac:chgData name="Jinseo Park" userId="S::truewis@uchicago.edu::bdb58e20-5c84-4e71-b310-e2f6eb2afae8" providerId="AD" clId="Web-{E9DD9996-6330-0883-0A16-34FCB6DDA1EB}" dt="2024-05-30T13:35:40.174" v="103"/>
          <ac:spMkLst>
            <pc:docMk/>
            <pc:sldMk cId="1805464682" sldId="345"/>
            <ac:spMk id="35" creationId="{9431E402-F6FB-D15E-044B-17496B1BF72C}"/>
          </ac:spMkLst>
        </pc:spChg>
        <pc:spChg chg="add mod">
          <ac:chgData name="Jinseo Park" userId="S::truewis@uchicago.edu::bdb58e20-5c84-4e71-b310-e2f6eb2afae8" providerId="AD" clId="Web-{E9DD9996-6330-0883-0A16-34FCB6DDA1EB}" dt="2024-05-30T13:52:12.441" v="234" actId="1076"/>
          <ac:spMkLst>
            <pc:docMk/>
            <pc:sldMk cId="1805464682" sldId="345"/>
            <ac:spMk id="42" creationId="{D1C958CF-ECDD-ED76-4F0E-7583E64EA2A8}"/>
          </ac:spMkLst>
        </pc:spChg>
        <pc:graphicFrameChg chg="add del">
          <ac:chgData name="Jinseo Park" userId="S::truewis@uchicago.edu::bdb58e20-5c84-4e71-b310-e2f6eb2afae8" providerId="AD" clId="Web-{E9DD9996-6330-0883-0A16-34FCB6DDA1EB}" dt="2024-05-30T13:34:53.033" v="88"/>
          <ac:graphicFrameMkLst>
            <pc:docMk/>
            <pc:sldMk cId="1805464682" sldId="345"/>
            <ac:graphicFrameMk id="12" creationId="{403100B9-1747-B3F7-BDCD-6F074AAFBA9A}"/>
          </ac:graphicFrameMkLst>
        </pc:graphicFrameChg>
        <pc:graphicFrameChg chg="add del">
          <ac:chgData name="Jinseo Park" userId="S::truewis@uchicago.edu::bdb58e20-5c84-4e71-b310-e2f6eb2afae8" providerId="AD" clId="Web-{E9DD9996-6330-0883-0A16-34FCB6DDA1EB}" dt="2024-05-30T13:34:52.893" v="80"/>
          <ac:graphicFrameMkLst>
            <pc:docMk/>
            <pc:sldMk cId="1805464682" sldId="345"/>
            <ac:graphicFrameMk id="20" creationId="{5BBC7A84-BCA2-3B43-6256-CF36697C83A7}"/>
          </ac:graphicFrameMkLst>
        </pc:graphicFrameChg>
        <pc:picChg chg="add del">
          <ac:chgData name="Jinseo Park" userId="S::truewis@uchicago.edu::bdb58e20-5c84-4e71-b310-e2f6eb2afae8" providerId="AD" clId="Web-{E9DD9996-6330-0883-0A16-34FCB6DDA1EB}" dt="2024-05-30T13:34:52.893" v="86"/>
          <ac:picMkLst>
            <pc:docMk/>
            <pc:sldMk cId="1805464682" sldId="345"/>
            <ac:picMk id="11" creationId="{4EC0C3EB-D87A-5372-D8FF-DEB1AB74199E}"/>
          </ac:picMkLst>
        </pc:picChg>
        <pc:picChg chg="add mod ord">
          <ac:chgData name="Jinseo Park" userId="S::truewis@uchicago.edu::bdb58e20-5c84-4e71-b310-e2f6eb2afae8" providerId="AD" clId="Web-{E9DD9996-6330-0883-0A16-34FCB6DDA1EB}" dt="2024-05-30T13:52:12.425" v="233" actId="1076"/>
          <ac:picMkLst>
            <pc:docMk/>
            <pc:sldMk cId="1805464682" sldId="345"/>
            <ac:picMk id="38" creationId="{326C3A15-D229-40A5-8804-3052C4EF51D3}"/>
          </ac:picMkLst>
        </pc:picChg>
        <pc:cxnChg chg="add del">
          <ac:chgData name="Jinseo Park" userId="S::truewis@uchicago.edu::bdb58e20-5c84-4e71-b310-e2f6eb2afae8" providerId="AD" clId="Web-{E9DD9996-6330-0883-0A16-34FCB6DDA1EB}" dt="2024-05-30T13:34:52.893" v="79"/>
          <ac:cxnSpMkLst>
            <pc:docMk/>
            <pc:sldMk cId="1805464682" sldId="345"/>
            <ac:cxnSpMk id="22" creationId="{1F8CE5C2-114A-65D4-9616-5F224BBA50AC}"/>
          </ac:cxnSpMkLst>
        </pc:cxnChg>
        <pc:cxnChg chg="add del">
          <ac:chgData name="Jinseo Park" userId="S::truewis@uchicago.edu::bdb58e20-5c84-4e71-b310-e2f6eb2afae8" providerId="AD" clId="Web-{E9DD9996-6330-0883-0A16-34FCB6DDA1EB}" dt="2024-05-30T13:34:52.893" v="76"/>
          <ac:cxnSpMkLst>
            <pc:docMk/>
            <pc:sldMk cId="1805464682" sldId="345"/>
            <ac:cxnSpMk id="28" creationId="{E0523086-1FE2-E3A5-9214-ED9AE31AF3B5}"/>
          </ac:cxnSpMkLst>
        </pc:cxnChg>
        <pc:cxnChg chg="add del">
          <ac:chgData name="Jinseo Park" userId="S::truewis@uchicago.edu::bdb58e20-5c84-4e71-b310-e2f6eb2afae8" providerId="AD" clId="Web-{E9DD9996-6330-0883-0A16-34FCB6DDA1EB}" dt="2024-05-30T13:34:52.893" v="75"/>
          <ac:cxnSpMkLst>
            <pc:docMk/>
            <pc:sldMk cId="1805464682" sldId="345"/>
            <ac:cxnSpMk id="31" creationId="{2CB2439B-CB4E-CB8D-538F-D27F91FCE0BD}"/>
          </ac:cxnSpMkLst>
        </pc:cxnChg>
        <pc:cxnChg chg="add del">
          <ac:chgData name="Jinseo Park" userId="S::truewis@uchicago.edu::bdb58e20-5c84-4e71-b310-e2f6eb2afae8" providerId="AD" clId="Web-{E9DD9996-6330-0883-0A16-34FCB6DDA1EB}" dt="2024-05-30T13:34:52.893" v="74"/>
          <ac:cxnSpMkLst>
            <pc:docMk/>
            <pc:sldMk cId="1805464682" sldId="345"/>
            <ac:cxnSpMk id="34" creationId="{FE571EAC-5FBC-4EF8-AF33-AE2DB1CD0550}"/>
          </ac:cxnSpMkLst>
        </pc:cxnChg>
        <pc:cxnChg chg="add del">
          <ac:chgData name="Jinseo Park" userId="S::truewis@uchicago.edu::bdb58e20-5c84-4e71-b310-e2f6eb2afae8" providerId="AD" clId="Web-{E9DD9996-6330-0883-0A16-34FCB6DDA1EB}" dt="2024-05-30T13:34:52.893" v="73"/>
          <ac:cxnSpMkLst>
            <pc:docMk/>
            <pc:sldMk cId="1805464682" sldId="345"/>
            <ac:cxnSpMk id="36" creationId="{C213A54F-62C5-1BA5-366A-22B1B21B0B9A}"/>
          </ac:cxnSpMkLst>
        </pc:cxnChg>
        <pc:cxnChg chg="add del">
          <ac:chgData name="Jinseo Park" userId="S::truewis@uchicago.edu::bdb58e20-5c84-4e71-b310-e2f6eb2afae8" providerId="AD" clId="Web-{E9DD9996-6330-0883-0A16-34FCB6DDA1EB}" dt="2024-05-30T13:34:52.893" v="72"/>
          <ac:cxnSpMkLst>
            <pc:docMk/>
            <pc:sldMk cId="1805464682" sldId="345"/>
            <ac:cxnSpMk id="37" creationId="{107D5283-CF4B-DA8A-D133-D47F3409B6DE}"/>
          </ac:cxnSpMkLst>
        </pc:cxnChg>
        <pc:cxnChg chg="add del">
          <ac:chgData name="Jinseo Park" userId="S::truewis@uchicago.edu::bdb58e20-5c84-4e71-b310-e2f6eb2afae8" providerId="AD" clId="Web-{E9DD9996-6330-0883-0A16-34FCB6DDA1EB}" dt="2024-05-30T13:37:03.768" v="110"/>
          <ac:cxnSpMkLst>
            <pc:docMk/>
            <pc:sldMk cId="1805464682" sldId="345"/>
            <ac:cxnSpMk id="39" creationId="{FBECED02-E4B3-A539-510E-94920E8A336F}"/>
          </ac:cxnSpMkLst>
        </pc:cxnChg>
        <pc:cxnChg chg="add mod">
          <ac:chgData name="Jinseo Park" userId="S::truewis@uchicago.edu::bdb58e20-5c84-4e71-b310-e2f6eb2afae8" providerId="AD" clId="Web-{E9DD9996-6330-0883-0A16-34FCB6DDA1EB}" dt="2024-05-30T13:52:17.894" v="235" actId="1076"/>
          <ac:cxnSpMkLst>
            <pc:docMk/>
            <pc:sldMk cId="1805464682" sldId="345"/>
            <ac:cxnSpMk id="40" creationId="{92336BA8-DD1C-4140-7B3C-6B2775232BC2}"/>
          </ac:cxnSpMkLst>
        </pc:cxnChg>
      </pc:sldChg>
      <pc:sldChg chg="modSp">
        <pc:chgData name="Jinseo Park" userId="S::truewis@uchicago.edu::bdb58e20-5c84-4e71-b310-e2f6eb2afae8" providerId="AD" clId="Web-{E9DD9996-6330-0883-0A16-34FCB6DDA1EB}" dt="2024-05-30T13:49:25.565" v="183" actId="1076"/>
        <pc:sldMkLst>
          <pc:docMk/>
          <pc:sldMk cId="4009038212" sldId="348"/>
        </pc:sldMkLst>
        <pc:spChg chg="mod">
          <ac:chgData name="Jinseo Park" userId="S::truewis@uchicago.edu::bdb58e20-5c84-4e71-b310-e2f6eb2afae8" providerId="AD" clId="Web-{E9DD9996-6330-0883-0A16-34FCB6DDA1EB}" dt="2024-05-30T13:49:16.550" v="173" actId="14100"/>
          <ac:spMkLst>
            <pc:docMk/>
            <pc:sldMk cId="4009038212" sldId="348"/>
            <ac:spMk id="2" creationId="{AFA6A986-EC02-66F6-7B82-D1B5059C5A15}"/>
          </ac:spMkLst>
        </pc:spChg>
        <pc:spChg chg="mod">
          <ac:chgData name="Jinseo Park" userId="S::truewis@uchicago.edu::bdb58e20-5c84-4e71-b310-e2f6eb2afae8" providerId="AD" clId="Web-{E9DD9996-6330-0883-0A16-34FCB6DDA1EB}" dt="2024-05-30T13:49:25.550" v="182" actId="1076"/>
          <ac:spMkLst>
            <pc:docMk/>
            <pc:sldMk cId="4009038212" sldId="348"/>
            <ac:spMk id="25" creationId="{EA5037AF-2B91-82DE-5301-8B6513C976E5}"/>
          </ac:spMkLst>
        </pc:spChg>
        <pc:spChg chg="mod">
          <ac:chgData name="Jinseo Park" userId="S::truewis@uchicago.edu::bdb58e20-5c84-4e71-b310-e2f6eb2afae8" providerId="AD" clId="Web-{E9DD9996-6330-0883-0A16-34FCB6DDA1EB}" dt="2024-05-30T13:49:25.565" v="183" actId="1076"/>
          <ac:spMkLst>
            <pc:docMk/>
            <pc:sldMk cId="4009038212" sldId="348"/>
            <ac:spMk id="26" creationId="{99CBDC2C-5A86-2CB7-D988-29356D84B5B4}"/>
          </ac:spMkLst>
        </pc:spChg>
        <pc:picChg chg="mod">
          <ac:chgData name="Jinseo Park" userId="S::truewis@uchicago.edu::bdb58e20-5c84-4e71-b310-e2f6eb2afae8" providerId="AD" clId="Web-{E9DD9996-6330-0883-0A16-34FCB6DDA1EB}" dt="2024-05-30T13:49:25.425" v="174" actId="1076"/>
          <ac:picMkLst>
            <pc:docMk/>
            <pc:sldMk cId="4009038212" sldId="348"/>
            <ac:picMk id="3" creationId="{D2CC379F-EA73-72B2-F1E5-41C6A2527064}"/>
          </ac:picMkLst>
        </pc:picChg>
        <pc:picChg chg="mod">
          <ac:chgData name="Jinseo Park" userId="S::truewis@uchicago.edu::bdb58e20-5c84-4e71-b310-e2f6eb2afae8" providerId="AD" clId="Web-{E9DD9996-6330-0883-0A16-34FCB6DDA1EB}" dt="2024-05-30T13:49:25.440" v="175" actId="1076"/>
          <ac:picMkLst>
            <pc:docMk/>
            <pc:sldMk cId="4009038212" sldId="348"/>
            <ac:picMk id="11" creationId="{FF10F882-019F-A959-E640-71458D037AF2}"/>
          </ac:picMkLst>
        </pc:picChg>
        <pc:picChg chg="mod">
          <ac:chgData name="Jinseo Park" userId="S::truewis@uchicago.edu::bdb58e20-5c84-4e71-b310-e2f6eb2afae8" providerId="AD" clId="Web-{E9DD9996-6330-0883-0A16-34FCB6DDA1EB}" dt="2024-05-30T13:49:25.456" v="176" actId="1076"/>
          <ac:picMkLst>
            <pc:docMk/>
            <pc:sldMk cId="4009038212" sldId="348"/>
            <ac:picMk id="13" creationId="{F013ECFB-4ADE-E9AA-505C-F24141B74485}"/>
          </ac:picMkLst>
        </pc:picChg>
        <pc:picChg chg="mod">
          <ac:chgData name="Jinseo Park" userId="S::truewis@uchicago.edu::bdb58e20-5c84-4e71-b310-e2f6eb2afae8" providerId="AD" clId="Web-{E9DD9996-6330-0883-0A16-34FCB6DDA1EB}" dt="2024-05-30T13:49:25.472" v="177" actId="1076"/>
          <ac:picMkLst>
            <pc:docMk/>
            <pc:sldMk cId="4009038212" sldId="348"/>
            <ac:picMk id="15" creationId="{F50902EB-99DE-7B17-A006-60167F4441E1}"/>
          </ac:picMkLst>
        </pc:picChg>
        <pc:picChg chg="mod">
          <ac:chgData name="Jinseo Park" userId="S::truewis@uchicago.edu::bdb58e20-5c84-4e71-b310-e2f6eb2afae8" providerId="AD" clId="Web-{E9DD9996-6330-0883-0A16-34FCB6DDA1EB}" dt="2024-05-30T13:49:25.487" v="178" actId="1076"/>
          <ac:picMkLst>
            <pc:docMk/>
            <pc:sldMk cId="4009038212" sldId="348"/>
            <ac:picMk id="17" creationId="{18E0FEFD-13B6-B4AB-9BED-A01D71CAD3A1}"/>
          </ac:picMkLst>
        </pc:picChg>
        <pc:picChg chg="mod">
          <ac:chgData name="Jinseo Park" userId="S::truewis@uchicago.edu::bdb58e20-5c84-4e71-b310-e2f6eb2afae8" providerId="AD" clId="Web-{E9DD9996-6330-0883-0A16-34FCB6DDA1EB}" dt="2024-05-30T13:49:25.503" v="179" actId="1076"/>
          <ac:picMkLst>
            <pc:docMk/>
            <pc:sldMk cId="4009038212" sldId="348"/>
            <ac:picMk id="19" creationId="{02F8E215-4D48-9586-CDC4-08C365F94E6C}"/>
          </ac:picMkLst>
        </pc:picChg>
        <pc:picChg chg="mod">
          <ac:chgData name="Jinseo Park" userId="S::truewis@uchicago.edu::bdb58e20-5c84-4e71-b310-e2f6eb2afae8" providerId="AD" clId="Web-{E9DD9996-6330-0883-0A16-34FCB6DDA1EB}" dt="2024-05-30T13:49:25.518" v="180" actId="1076"/>
          <ac:picMkLst>
            <pc:docMk/>
            <pc:sldMk cId="4009038212" sldId="348"/>
            <ac:picMk id="21" creationId="{55818CD8-6BF9-A203-4E11-394C994911F7}"/>
          </ac:picMkLst>
        </pc:picChg>
        <pc:picChg chg="mod">
          <ac:chgData name="Jinseo Park" userId="S::truewis@uchicago.edu::bdb58e20-5c84-4e71-b310-e2f6eb2afae8" providerId="AD" clId="Web-{E9DD9996-6330-0883-0A16-34FCB6DDA1EB}" dt="2024-05-30T13:49:25.534" v="181" actId="1076"/>
          <ac:picMkLst>
            <pc:docMk/>
            <pc:sldMk cId="4009038212" sldId="348"/>
            <ac:picMk id="23" creationId="{00FE6C03-F5AC-1491-1185-3DB45FA7AD4A}"/>
          </ac:picMkLst>
        </pc:picChg>
      </pc:sldChg>
      <pc:sldChg chg="addSp delSp modSp add replId">
        <pc:chgData name="Jinseo Park" userId="S::truewis@uchicago.edu::bdb58e20-5c84-4e71-b310-e2f6eb2afae8" providerId="AD" clId="Web-{E9DD9996-6330-0883-0A16-34FCB6DDA1EB}" dt="2024-05-30T13:33:40.564" v="27"/>
        <pc:sldMkLst>
          <pc:docMk/>
          <pc:sldMk cId="3807381204" sldId="349"/>
        </pc:sldMkLst>
        <pc:spChg chg="del">
          <ac:chgData name="Jinseo Park" userId="S::truewis@uchicago.edu::bdb58e20-5c84-4e71-b310-e2f6eb2afae8" providerId="AD" clId="Web-{E9DD9996-6330-0883-0A16-34FCB6DDA1EB}" dt="2024-05-30T13:25:40.548" v="23"/>
          <ac:spMkLst>
            <pc:docMk/>
            <pc:sldMk cId="3807381204" sldId="349"/>
            <ac:spMk id="3" creationId="{01091FA0-DE94-A5EA-89EF-746BCAA84545}"/>
          </ac:spMkLst>
        </pc:spChg>
        <pc:spChg chg="del">
          <ac:chgData name="Jinseo Park" userId="S::truewis@uchicago.edu::bdb58e20-5c84-4e71-b310-e2f6eb2afae8" providerId="AD" clId="Web-{E9DD9996-6330-0883-0A16-34FCB6DDA1EB}" dt="2024-05-30T13:25:40.501" v="21"/>
          <ac:spMkLst>
            <pc:docMk/>
            <pc:sldMk cId="3807381204" sldId="349"/>
            <ac:spMk id="8" creationId="{BEED4CDC-A5EA-0C3B-7DCF-DA89E1D27459}"/>
          </ac:spMkLst>
        </pc:spChg>
        <pc:spChg chg="del">
          <ac:chgData name="Jinseo Park" userId="S::truewis@uchicago.edu::bdb58e20-5c84-4e71-b310-e2f6eb2afae8" providerId="AD" clId="Web-{E9DD9996-6330-0883-0A16-34FCB6DDA1EB}" dt="2024-05-30T13:25:40.501" v="20"/>
          <ac:spMkLst>
            <pc:docMk/>
            <pc:sldMk cId="3807381204" sldId="349"/>
            <ac:spMk id="9" creationId="{D3E16EF6-37F3-E577-1F9E-564BFCACD7E0}"/>
          </ac:spMkLst>
        </pc:spChg>
        <pc:spChg chg="del">
          <ac:chgData name="Jinseo Park" userId="S::truewis@uchicago.edu::bdb58e20-5c84-4e71-b310-e2f6eb2afae8" providerId="AD" clId="Web-{E9DD9996-6330-0883-0A16-34FCB6DDA1EB}" dt="2024-05-30T13:25:40.501" v="19"/>
          <ac:spMkLst>
            <pc:docMk/>
            <pc:sldMk cId="3807381204" sldId="349"/>
            <ac:spMk id="10" creationId="{C652710C-2364-95F7-FB77-093D03635614}"/>
          </ac:spMkLst>
        </pc:spChg>
        <pc:spChg chg="add del mod">
          <ac:chgData name="Jinseo Park" userId="S::truewis@uchicago.edu::bdb58e20-5c84-4e71-b310-e2f6eb2afae8" providerId="AD" clId="Web-{E9DD9996-6330-0883-0A16-34FCB6DDA1EB}" dt="2024-05-30T13:25:46.251" v="24"/>
          <ac:spMkLst>
            <pc:docMk/>
            <pc:sldMk cId="3807381204" sldId="349"/>
            <ac:spMk id="11" creationId="{77C6A541-ACB7-047C-64E9-BA01A655834D}"/>
          </ac:spMkLst>
        </pc:spChg>
        <pc:spChg chg="del">
          <ac:chgData name="Jinseo Park" userId="S::truewis@uchicago.edu::bdb58e20-5c84-4e71-b310-e2f6eb2afae8" providerId="AD" clId="Web-{E9DD9996-6330-0883-0A16-34FCB6DDA1EB}" dt="2024-05-30T13:25:40.485" v="14"/>
          <ac:spMkLst>
            <pc:docMk/>
            <pc:sldMk cId="3807381204" sldId="349"/>
            <ac:spMk id="20" creationId="{98714E5E-AFA7-7E48-E0C5-0E6F493B160C}"/>
          </ac:spMkLst>
        </pc:spChg>
        <pc:spChg chg="del">
          <ac:chgData name="Jinseo Park" userId="S::truewis@uchicago.edu::bdb58e20-5c84-4e71-b310-e2f6eb2afae8" providerId="AD" clId="Web-{E9DD9996-6330-0883-0A16-34FCB6DDA1EB}" dt="2024-05-30T13:25:40.485" v="13"/>
          <ac:spMkLst>
            <pc:docMk/>
            <pc:sldMk cId="3807381204" sldId="349"/>
            <ac:spMk id="21" creationId="{F721A404-EE5F-6649-2B61-45AF7E223756}"/>
          </ac:spMkLst>
        </pc:spChg>
        <pc:spChg chg="del">
          <ac:chgData name="Jinseo Park" userId="S::truewis@uchicago.edu::bdb58e20-5c84-4e71-b310-e2f6eb2afae8" providerId="AD" clId="Web-{E9DD9996-6330-0883-0A16-34FCB6DDA1EB}" dt="2024-05-30T13:25:40.485" v="10"/>
          <ac:spMkLst>
            <pc:docMk/>
            <pc:sldMk cId="3807381204" sldId="349"/>
            <ac:spMk id="28" creationId="{24BF910C-C65B-D420-2DA6-0E6CCAAC8ADC}"/>
          </ac:spMkLst>
        </pc:spChg>
        <pc:spChg chg="del">
          <ac:chgData name="Jinseo Park" userId="S::truewis@uchicago.edu::bdb58e20-5c84-4e71-b310-e2f6eb2afae8" providerId="AD" clId="Web-{E9DD9996-6330-0883-0A16-34FCB6DDA1EB}" dt="2024-05-30T13:25:40.485" v="9"/>
          <ac:spMkLst>
            <pc:docMk/>
            <pc:sldMk cId="3807381204" sldId="349"/>
            <ac:spMk id="30" creationId="{173817B2-1E7B-3C9D-CF58-1EB2893C515D}"/>
          </ac:spMkLst>
        </pc:spChg>
        <pc:spChg chg="del">
          <ac:chgData name="Jinseo Park" userId="S::truewis@uchicago.edu::bdb58e20-5c84-4e71-b310-e2f6eb2afae8" providerId="AD" clId="Web-{E9DD9996-6330-0883-0A16-34FCB6DDA1EB}" dt="2024-05-30T13:25:40.485" v="8"/>
          <ac:spMkLst>
            <pc:docMk/>
            <pc:sldMk cId="3807381204" sldId="349"/>
            <ac:spMk id="31" creationId="{C911FBF4-9214-4F56-81A2-32A003F74FC9}"/>
          </ac:spMkLst>
        </pc:spChg>
        <pc:spChg chg="del">
          <ac:chgData name="Jinseo Park" userId="S::truewis@uchicago.edu::bdb58e20-5c84-4e71-b310-e2f6eb2afae8" providerId="AD" clId="Web-{E9DD9996-6330-0883-0A16-34FCB6DDA1EB}" dt="2024-05-30T13:25:40.485" v="7"/>
          <ac:spMkLst>
            <pc:docMk/>
            <pc:sldMk cId="3807381204" sldId="349"/>
            <ac:spMk id="32" creationId="{51E620DE-1C77-0056-ED49-EE7431C3C4F9}"/>
          </ac:spMkLst>
        </pc:spChg>
        <pc:spChg chg="del">
          <ac:chgData name="Jinseo Park" userId="S::truewis@uchicago.edu::bdb58e20-5c84-4e71-b310-e2f6eb2afae8" providerId="AD" clId="Web-{E9DD9996-6330-0883-0A16-34FCB6DDA1EB}" dt="2024-05-30T13:25:40.485" v="2"/>
          <ac:spMkLst>
            <pc:docMk/>
            <pc:sldMk cId="3807381204" sldId="349"/>
            <ac:spMk id="55" creationId="{4052EDF6-4C10-4AFB-461F-3AFFDB1A74A0}"/>
          </ac:spMkLst>
        </pc:spChg>
        <pc:spChg chg="del">
          <ac:chgData name="Jinseo Park" userId="S::truewis@uchicago.edu::bdb58e20-5c84-4e71-b310-e2f6eb2afae8" providerId="AD" clId="Web-{E9DD9996-6330-0883-0A16-34FCB6DDA1EB}" dt="2024-05-30T13:25:40.485" v="1"/>
          <ac:spMkLst>
            <pc:docMk/>
            <pc:sldMk cId="3807381204" sldId="349"/>
            <ac:spMk id="56" creationId="{B3DE2123-D11B-B937-F7C4-FDA3761D08DD}"/>
          </ac:spMkLst>
        </pc:spChg>
        <pc:graphicFrameChg chg="del">
          <ac:chgData name="Jinseo Park" userId="S::truewis@uchicago.edu::bdb58e20-5c84-4e71-b310-e2f6eb2afae8" providerId="AD" clId="Web-{E9DD9996-6330-0883-0A16-34FCB6DDA1EB}" dt="2024-05-30T13:25:40.501" v="18"/>
          <ac:graphicFrameMkLst>
            <pc:docMk/>
            <pc:sldMk cId="3807381204" sldId="349"/>
            <ac:graphicFrameMk id="16" creationId="{95DAA9A0-7558-44BC-8A4C-4E60D3A3B920}"/>
          </ac:graphicFrameMkLst>
        </pc:graphicFrameChg>
        <pc:graphicFrameChg chg="del">
          <ac:chgData name="Jinseo Park" userId="S::truewis@uchicago.edu::bdb58e20-5c84-4e71-b310-e2f6eb2afae8" providerId="AD" clId="Web-{E9DD9996-6330-0883-0A16-34FCB6DDA1EB}" dt="2024-05-30T13:25:40.501" v="17"/>
          <ac:graphicFrameMkLst>
            <pc:docMk/>
            <pc:sldMk cId="3807381204" sldId="349"/>
            <ac:graphicFrameMk id="17" creationId="{1E03D28E-DA5E-4AFA-8288-1652F1ED1FFB}"/>
          </ac:graphicFrameMkLst>
        </pc:graphicFrameChg>
        <pc:graphicFrameChg chg="del">
          <ac:chgData name="Jinseo Park" userId="S::truewis@uchicago.edu::bdb58e20-5c84-4e71-b310-e2f6eb2afae8" providerId="AD" clId="Web-{E9DD9996-6330-0883-0A16-34FCB6DDA1EB}" dt="2024-05-30T13:25:40.485" v="16"/>
          <ac:graphicFrameMkLst>
            <pc:docMk/>
            <pc:sldMk cId="3807381204" sldId="349"/>
            <ac:graphicFrameMk id="18" creationId="{CF25581F-43E8-4C9D-8430-0B9F312357BD}"/>
          </ac:graphicFrameMkLst>
        </pc:graphicFrameChg>
        <pc:graphicFrameChg chg="del">
          <ac:chgData name="Jinseo Park" userId="S::truewis@uchicago.edu::bdb58e20-5c84-4e71-b310-e2f6eb2afae8" providerId="AD" clId="Web-{E9DD9996-6330-0883-0A16-34FCB6DDA1EB}" dt="2024-05-30T13:25:40.485" v="15"/>
          <ac:graphicFrameMkLst>
            <pc:docMk/>
            <pc:sldMk cId="3807381204" sldId="349"/>
            <ac:graphicFrameMk id="19" creationId="{AD2C1870-CCB5-40AE-9B34-EEC04E01C991}"/>
          </ac:graphicFrameMkLst>
        </pc:graphicFrameChg>
        <pc:picChg chg="del">
          <ac:chgData name="Jinseo Park" userId="S::truewis@uchicago.edu::bdb58e20-5c84-4e71-b310-e2f6eb2afae8" providerId="AD" clId="Web-{E9DD9996-6330-0883-0A16-34FCB6DDA1EB}" dt="2024-05-30T13:25:40.501" v="22"/>
          <ac:picMkLst>
            <pc:docMk/>
            <pc:sldMk cId="3807381204" sldId="349"/>
            <ac:picMk id="7" creationId="{2CA29488-100E-A16B-33AD-ABED1DECCEAF}"/>
          </ac:picMkLst>
        </pc:picChg>
        <pc:picChg chg="add del mod">
          <ac:chgData name="Jinseo Park" userId="S::truewis@uchicago.edu::bdb58e20-5c84-4e71-b310-e2f6eb2afae8" providerId="AD" clId="Web-{E9DD9996-6330-0883-0A16-34FCB6DDA1EB}" dt="2024-05-30T13:33:40.564" v="27"/>
          <ac:picMkLst>
            <pc:docMk/>
            <pc:sldMk cId="3807381204" sldId="349"/>
            <ac:picMk id="12" creationId="{4E096DCB-E6D8-1540-325B-4815E3C6210F}"/>
          </ac:picMkLst>
        </pc:picChg>
        <pc:cxnChg chg="del">
          <ac:chgData name="Jinseo Park" userId="S::truewis@uchicago.edu::bdb58e20-5c84-4e71-b310-e2f6eb2afae8" providerId="AD" clId="Web-{E9DD9996-6330-0883-0A16-34FCB6DDA1EB}" dt="2024-05-30T13:25:40.485" v="12"/>
          <ac:cxnSpMkLst>
            <pc:docMk/>
            <pc:sldMk cId="3807381204" sldId="349"/>
            <ac:cxnSpMk id="25" creationId="{B5A2DD1A-5E15-EE3A-090B-0EB1F8808CA4}"/>
          </ac:cxnSpMkLst>
        </pc:cxnChg>
        <pc:cxnChg chg="del">
          <ac:chgData name="Jinseo Park" userId="S::truewis@uchicago.edu::bdb58e20-5c84-4e71-b310-e2f6eb2afae8" providerId="AD" clId="Web-{E9DD9996-6330-0883-0A16-34FCB6DDA1EB}" dt="2024-05-30T13:25:40.485" v="11"/>
          <ac:cxnSpMkLst>
            <pc:docMk/>
            <pc:sldMk cId="3807381204" sldId="349"/>
            <ac:cxnSpMk id="27" creationId="{3D2C8D63-AD5A-BDC2-9981-F9458C163DED}"/>
          </ac:cxnSpMkLst>
        </pc:cxnChg>
        <pc:cxnChg chg="del">
          <ac:chgData name="Jinseo Park" userId="S::truewis@uchicago.edu::bdb58e20-5c84-4e71-b310-e2f6eb2afae8" providerId="AD" clId="Web-{E9DD9996-6330-0883-0A16-34FCB6DDA1EB}" dt="2024-05-30T13:25:40.485" v="6"/>
          <ac:cxnSpMkLst>
            <pc:docMk/>
            <pc:sldMk cId="3807381204" sldId="349"/>
            <ac:cxnSpMk id="39" creationId="{071EC0B1-0989-D924-DDC4-AA05E9C485CF}"/>
          </ac:cxnSpMkLst>
        </pc:cxnChg>
        <pc:cxnChg chg="del">
          <ac:chgData name="Jinseo Park" userId="S::truewis@uchicago.edu::bdb58e20-5c84-4e71-b310-e2f6eb2afae8" providerId="AD" clId="Web-{E9DD9996-6330-0883-0A16-34FCB6DDA1EB}" dt="2024-05-30T13:25:40.485" v="5"/>
          <ac:cxnSpMkLst>
            <pc:docMk/>
            <pc:sldMk cId="3807381204" sldId="349"/>
            <ac:cxnSpMk id="44" creationId="{7FA5162C-9FD3-24C2-D389-6C0B63CEB4C7}"/>
          </ac:cxnSpMkLst>
        </pc:cxnChg>
        <pc:cxnChg chg="del">
          <ac:chgData name="Jinseo Park" userId="S::truewis@uchicago.edu::bdb58e20-5c84-4e71-b310-e2f6eb2afae8" providerId="AD" clId="Web-{E9DD9996-6330-0883-0A16-34FCB6DDA1EB}" dt="2024-05-30T13:25:40.485" v="4"/>
          <ac:cxnSpMkLst>
            <pc:docMk/>
            <pc:sldMk cId="3807381204" sldId="349"/>
            <ac:cxnSpMk id="48" creationId="{AF16BF1B-4DB4-4009-C5ED-A8605D8263EA}"/>
          </ac:cxnSpMkLst>
        </pc:cxnChg>
        <pc:cxnChg chg="del">
          <ac:chgData name="Jinseo Park" userId="S::truewis@uchicago.edu::bdb58e20-5c84-4e71-b310-e2f6eb2afae8" providerId="AD" clId="Web-{E9DD9996-6330-0883-0A16-34FCB6DDA1EB}" dt="2024-05-30T13:25:40.485" v="3"/>
          <ac:cxnSpMkLst>
            <pc:docMk/>
            <pc:sldMk cId="3807381204" sldId="349"/>
            <ac:cxnSpMk id="51" creationId="{62D114F8-44EF-6EFE-1841-608B4E00C6B9}"/>
          </ac:cxnSpMkLst>
        </pc:cxnChg>
      </pc:sldChg>
      <pc:sldChg chg="addSp delSp modSp add replId">
        <pc:chgData name="Jinseo Park" userId="S::truewis@uchicago.edu::bdb58e20-5c84-4e71-b310-e2f6eb2afae8" providerId="AD" clId="Web-{E9DD9996-6330-0883-0A16-34FCB6DDA1EB}" dt="2024-05-30T13:35:30.127" v="102" actId="14100"/>
        <pc:sldMkLst>
          <pc:docMk/>
          <pc:sldMk cId="515309358" sldId="350"/>
        </pc:sldMkLst>
        <pc:spChg chg="mod">
          <ac:chgData name="Jinseo Park" userId="S::truewis@uchicago.edu::bdb58e20-5c84-4e71-b310-e2f6eb2afae8" providerId="AD" clId="Web-{E9DD9996-6330-0883-0A16-34FCB6DDA1EB}" dt="2024-05-30T13:35:14.064" v="98"/>
          <ac:spMkLst>
            <pc:docMk/>
            <pc:sldMk cId="515309358" sldId="350"/>
            <ac:spMk id="2" creationId="{0B30EA12-F7CA-9231-797C-8D3A4A014485}"/>
          </ac:spMkLst>
        </pc:spChg>
        <pc:spChg chg="mod">
          <ac:chgData name="Jinseo Park" userId="S::truewis@uchicago.edu::bdb58e20-5c84-4e71-b310-e2f6eb2afae8" providerId="AD" clId="Web-{E9DD9996-6330-0883-0A16-34FCB6DDA1EB}" dt="2024-05-30T13:35:30.127" v="102" actId="14100"/>
          <ac:spMkLst>
            <pc:docMk/>
            <pc:sldMk cId="515309358" sldId="350"/>
            <ac:spMk id="3" creationId="{1F8B6117-BB54-12FC-C067-1DFC83B8C36B}"/>
          </ac:spMkLst>
        </pc:spChg>
        <pc:spChg chg="del">
          <ac:chgData name="Jinseo Park" userId="S::truewis@uchicago.edu::bdb58e20-5c84-4e71-b310-e2f6eb2afae8" providerId="AD" clId="Web-{E9DD9996-6330-0883-0A16-34FCB6DDA1EB}" dt="2024-05-30T13:34:58.127" v="90"/>
          <ac:spMkLst>
            <pc:docMk/>
            <pc:sldMk cId="515309358" sldId="350"/>
            <ac:spMk id="7" creationId="{5062AAE7-285B-3E37-36EB-845927619B53}"/>
          </ac:spMkLst>
        </pc:spChg>
        <pc:spChg chg="add del mod">
          <ac:chgData name="Jinseo Park" userId="S::truewis@uchicago.edu::bdb58e20-5c84-4e71-b310-e2f6eb2afae8" providerId="AD" clId="Web-{E9DD9996-6330-0883-0A16-34FCB6DDA1EB}" dt="2024-05-30T13:35:05.268" v="93"/>
          <ac:spMkLst>
            <pc:docMk/>
            <pc:sldMk cId="515309358" sldId="350"/>
            <ac:spMk id="9" creationId="{87033FFD-D180-4DF0-5BAF-61B41894D766}"/>
          </ac:spMkLst>
        </pc:spChg>
        <pc:graphicFrameChg chg="mod">
          <ac:chgData name="Jinseo Park" userId="S::truewis@uchicago.edu::bdb58e20-5c84-4e71-b310-e2f6eb2afae8" providerId="AD" clId="Web-{E9DD9996-6330-0883-0A16-34FCB6DDA1EB}" dt="2024-05-30T13:35:04.768" v="91" actId="1076"/>
          <ac:graphicFrameMkLst>
            <pc:docMk/>
            <pc:sldMk cId="515309358" sldId="350"/>
            <ac:graphicFrameMk id="12" creationId="{403100B9-1747-B3F7-BDCD-6F074AAFBA9A}"/>
          </ac:graphicFrameMkLst>
        </pc:graphicFrameChg>
        <pc:cxnChg chg="mod">
          <ac:chgData name="Jinseo Park" userId="S::truewis@uchicago.edu::bdb58e20-5c84-4e71-b310-e2f6eb2afae8" providerId="AD" clId="Web-{E9DD9996-6330-0883-0A16-34FCB6DDA1EB}" dt="2024-05-30T13:35:23.049" v="100" actId="14100"/>
          <ac:cxnSpMkLst>
            <pc:docMk/>
            <pc:sldMk cId="515309358" sldId="350"/>
            <ac:cxnSpMk id="22" creationId="{1F8CE5C2-114A-65D4-9616-5F224BBA50AC}"/>
          </ac:cxnSpMkLst>
        </pc:cxnChg>
        <pc:cxnChg chg="mod">
          <ac:chgData name="Jinseo Park" userId="S::truewis@uchicago.edu::bdb58e20-5c84-4e71-b310-e2f6eb2afae8" providerId="AD" clId="Web-{E9DD9996-6330-0883-0A16-34FCB6DDA1EB}" dt="2024-05-30T13:35:18.705" v="99" actId="14100"/>
          <ac:cxnSpMkLst>
            <pc:docMk/>
            <pc:sldMk cId="515309358" sldId="350"/>
            <ac:cxnSpMk id="34" creationId="{FE571EAC-5FBC-4EF8-AF33-AE2DB1CD0550}"/>
          </ac:cxnSpMkLst>
        </pc:cxnChg>
      </pc:sldChg>
      <pc:sldChg chg="addSp delSp modSp add replId delAnim">
        <pc:chgData name="Jinseo Park" userId="S::truewis@uchicago.edu::bdb58e20-5c84-4e71-b310-e2f6eb2afae8" providerId="AD" clId="Web-{E9DD9996-6330-0883-0A16-34FCB6DDA1EB}" dt="2024-05-30T13:46:45.722" v="172" actId="1076"/>
        <pc:sldMkLst>
          <pc:docMk/>
          <pc:sldMk cId="172883747" sldId="351"/>
        </pc:sldMkLst>
        <pc:spChg chg="mod">
          <ac:chgData name="Jinseo Park" userId="S::truewis@uchicago.edu::bdb58e20-5c84-4e71-b310-e2f6eb2afae8" providerId="AD" clId="Web-{E9DD9996-6330-0883-0A16-34FCB6DDA1EB}" dt="2024-05-30T13:46:45.722" v="172" actId="1076"/>
          <ac:spMkLst>
            <pc:docMk/>
            <pc:sldMk cId="172883747" sldId="351"/>
            <ac:spMk id="2" creationId="{15BE7105-7DD9-B462-071F-BC3BC5364F03}"/>
          </ac:spMkLst>
        </pc:spChg>
        <pc:spChg chg="del">
          <ac:chgData name="Jinseo Park" userId="S::truewis@uchicago.edu::bdb58e20-5c84-4e71-b310-e2f6eb2afae8" providerId="AD" clId="Web-{E9DD9996-6330-0883-0A16-34FCB6DDA1EB}" dt="2024-05-30T13:39:03.768" v="138"/>
          <ac:spMkLst>
            <pc:docMk/>
            <pc:sldMk cId="172883747" sldId="351"/>
            <ac:spMk id="3" creationId="{BD4AA825-4E2B-B65D-C38F-8BE7981F6543}"/>
          </ac:spMkLst>
        </pc:spChg>
        <pc:spChg chg="add del mod">
          <ac:chgData name="Jinseo Park" userId="S::truewis@uchicago.edu::bdb58e20-5c84-4e71-b310-e2f6eb2afae8" providerId="AD" clId="Web-{E9DD9996-6330-0883-0A16-34FCB6DDA1EB}" dt="2024-05-30T13:39:15.362" v="154"/>
          <ac:spMkLst>
            <pc:docMk/>
            <pc:sldMk cId="172883747" sldId="351"/>
            <ac:spMk id="8" creationId="{AB8A5C48-47CA-B021-1639-A6BA7B6EDE4A}"/>
          </ac:spMkLst>
        </pc:spChg>
        <pc:spChg chg="del">
          <ac:chgData name="Jinseo Park" userId="S::truewis@uchicago.edu::bdb58e20-5c84-4e71-b310-e2f6eb2afae8" providerId="AD" clId="Web-{E9DD9996-6330-0883-0A16-34FCB6DDA1EB}" dt="2024-05-30T13:39:03.674" v="137"/>
          <ac:spMkLst>
            <pc:docMk/>
            <pc:sldMk cId="172883747" sldId="351"/>
            <ac:spMk id="12" creationId="{6AF1528C-5B36-98D3-3051-0E4CB5798D98}"/>
          </ac:spMkLst>
        </pc:spChg>
        <pc:spChg chg="del">
          <ac:chgData name="Jinseo Park" userId="S::truewis@uchicago.edu::bdb58e20-5c84-4e71-b310-e2f6eb2afae8" providerId="AD" clId="Web-{E9DD9996-6330-0883-0A16-34FCB6DDA1EB}" dt="2024-05-30T13:39:03.674" v="136"/>
          <ac:spMkLst>
            <pc:docMk/>
            <pc:sldMk cId="172883747" sldId="351"/>
            <ac:spMk id="13" creationId="{620F0FC8-0BDF-328B-F7AB-DD6055DFADBD}"/>
          </ac:spMkLst>
        </pc:spChg>
        <pc:spChg chg="del">
          <ac:chgData name="Jinseo Park" userId="S::truewis@uchicago.edu::bdb58e20-5c84-4e71-b310-e2f6eb2afae8" providerId="AD" clId="Web-{E9DD9996-6330-0883-0A16-34FCB6DDA1EB}" dt="2024-05-30T13:39:03.674" v="135"/>
          <ac:spMkLst>
            <pc:docMk/>
            <pc:sldMk cId="172883747" sldId="351"/>
            <ac:spMk id="14" creationId="{A870D4E1-DE7E-6F1A-885D-893CCA4C600B}"/>
          </ac:spMkLst>
        </pc:spChg>
        <pc:spChg chg="del">
          <ac:chgData name="Jinseo Park" userId="S::truewis@uchicago.edu::bdb58e20-5c84-4e71-b310-e2f6eb2afae8" providerId="AD" clId="Web-{E9DD9996-6330-0883-0A16-34FCB6DDA1EB}" dt="2024-05-30T13:39:03.674" v="134"/>
          <ac:spMkLst>
            <pc:docMk/>
            <pc:sldMk cId="172883747" sldId="351"/>
            <ac:spMk id="15" creationId="{ACCFFA38-1642-4924-C038-73EB507F8846}"/>
          </ac:spMkLst>
        </pc:spChg>
        <pc:spChg chg="del">
          <ac:chgData name="Jinseo Park" userId="S::truewis@uchicago.edu::bdb58e20-5c84-4e71-b310-e2f6eb2afae8" providerId="AD" clId="Web-{E9DD9996-6330-0883-0A16-34FCB6DDA1EB}" dt="2024-05-30T13:39:03.674" v="133"/>
          <ac:spMkLst>
            <pc:docMk/>
            <pc:sldMk cId="172883747" sldId="351"/>
            <ac:spMk id="16" creationId="{E146F073-29CD-9A87-D128-CF9582AEF97E}"/>
          </ac:spMkLst>
        </pc:spChg>
        <pc:spChg chg="del">
          <ac:chgData name="Jinseo Park" userId="S::truewis@uchicago.edu::bdb58e20-5c84-4e71-b310-e2f6eb2afae8" providerId="AD" clId="Web-{E9DD9996-6330-0883-0A16-34FCB6DDA1EB}" dt="2024-05-30T13:39:03.674" v="131"/>
          <ac:spMkLst>
            <pc:docMk/>
            <pc:sldMk cId="172883747" sldId="351"/>
            <ac:spMk id="20" creationId="{B43CE51A-6C6F-90F3-A54F-7CB8F8F2119E}"/>
          </ac:spMkLst>
        </pc:spChg>
        <pc:spChg chg="del">
          <ac:chgData name="Jinseo Park" userId="S::truewis@uchicago.edu::bdb58e20-5c84-4e71-b310-e2f6eb2afae8" providerId="AD" clId="Web-{E9DD9996-6330-0883-0A16-34FCB6DDA1EB}" dt="2024-05-30T13:39:03.659" v="127"/>
          <ac:spMkLst>
            <pc:docMk/>
            <pc:sldMk cId="172883747" sldId="351"/>
            <ac:spMk id="29" creationId="{D287D57A-24F3-1522-6414-90EF3287F6E8}"/>
          </ac:spMkLst>
        </pc:spChg>
        <pc:picChg chg="add del mod ord">
          <ac:chgData name="Jinseo Park" userId="S::truewis@uchicago.edu::bdb58e20-5c84-4e71-b310-e2f6eb2afae8" providerId="AD" clId="Web-{E9DD9996-6330-0883-0A16-34FCB6DDA1EB}" dt="2024-05-30T13:41:00.018" v="159"/>
          <ac:picMkLst>
            <pc:docMk/>
            <pc:sldMk cId="172883747" sldId="351"/>
            <ac:picMk id="9" creationId="{30D620B5-3F9F-2BF1-4FBD-7FDABEB62EFA}"/>
          </ac:picMkLst>
        </pc:picChg>
        <pc:picChg chg="add mod ord modCrop">
          <ac:chgData name="Jinseo Park" userId="S::truewis@uchicago.edu::bdb58e20-5c84-4e71-b310-e2f6eb2afae8" providerId="AD" clId="Web-{E9DD9996-6330-0883-0A16-34FCB6DDA1EB}" dt="2024-05-30T13:46:36.159" v="171" actId="14100"/>
          <ac:picMkLst>
            <pc:docMk/>
            <pc:sldMk cId="172883747" sldId="351"/>
            <ac:picMk id="10" creationId="{7BCDA48B-6C64-C318-866B-7F683C9182D0}"/>
          </ac:picMkLst>
        </pc:picChg>
        <pc:picChg chg="del">
          <ac:chgData name="Jinseo Park" userId="S::truewis@uchicago.edu::bdb58e20-5c84-4e71-b310-e2f6eb2afae8" providerId="AD" clId="Web-{E9DD9996-6330-0883-0A16-34FCB6DDA1EB}" dt="2024-05-30T13:38:58.440" v="126"/>
          <ac:picMkLst>
            <pc:docMk/>
            <pc:sldMk cId="172883747" sldId="351"/>
            <ac:picMk id="11" creationId="{4BBC9147-FDFB-BBE5-AC2D-6609CEE145B0}"/>
          </ac:picMkLst>
        </pc:picChg>
        <pc:cxnChg chg="del">
          <ac:chgData name="Jinseo Park" userId="S::truewis@uchicago.edu::bdb58e20-5c84-4e71-b310-e2f6eb2afae8" providerId="AD" clId="Web-{E9DD9996-6330-0883-0A16-34FCB6DDA1EB}" dt="2024-05-30T13:39:03.674" v="132"/>
          <ac:cxnSpMkLst>
            <pc:docMk/>
            <pc:sldMk cId="172883747" sldId="351"/>
            <ac:cxnSpMk id="18" creationId="{B52A3EBC-F065-E280-A4BF-548B10208EE9}"/>
          </ac:cxnSpMkLst>
        </pc:cxnChg>
        <pc:cxnChg chg="del">
          <ac:chgData name="Jinseo Park" userId="S::truewis@uchicago.edu::bdb58e20-5c84-4e71-b310-e2f6eb2afae8" providerId="AD" clId="Web-{E9DD9996-6330-0883-0A16-34FCB6DDA1EB}" dt="2024-05-30T13:39:03.674" v="130"/>
          <ac:cxnSpMkLst>
            <pc:docMk/>
            <pc:sldMk cId="172883747" sldId="351"/>
            <ac:cxnSpMk id="22" creationId="{2A20109C-C664-8131-5662-81B7FDE50446}"/>
          </ac:cxnSpMkLst>
        </pc:cxnChg>
        <pc:cxnChg chg="del">
          <ac:chgData name="Jinseo Park" userId="S::truewis@uchicago.edu::bdb58e20-5c84-4e71-b310-e2f6eb2afae8" providerId="AD" clId="Web-{E9DD9996-6330-0883-0A16-34FCB6DDA1EB}" dt="2024-05-30T13:39:03.674" v="129"/>
          <ac:cxnSpMkLst>
            <pc:docMk/>
            <pc:sldMk cId="172883747" sldId="351"/>
            <ac:cxnSpMk id="24" creationId="{4CF2630B-8EA4-DE9F-AA93-AF45ADDEEF69}"/>
          </ac:cxnSpMkLst>
        </pc:cxnChg>
        <pc:cxnChg chg="del">
          <ac:chgData name="Jinseo Park" userId="S::truewis@uchicago.edu::bdb58e20-5c84-4e71-b310-e2f6eb2afae8" providerId="AD" clId="Web-{E9DD9996-6330-0883-0A16-34FCB6DDA1EB}" dt="2024-05-30T13:39:03.659" v="128"/>
          <ac:cxnSpMkLst>
            <pc:docMk/>
            <pc:sldMk cId="172883747" sldId="351"/>
            <ac:cxnSpMk id="25" creationId="{E4D32B3E-60B8-AE6A-5FE4-2360EDA19D4E}"/>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5E_1EB6FF2E.xlsx" /><Relationship Id="rId2" Type="http://schemas.microsoft.com/office/2011/relationships/chartColorStyle" Target="colors1.xml" /><Relationship Id="rId1" Type="http://schemas.microsoft.com/office/2011/relationships/chartStyle" Target="style1.xml" /></Relationships>
</file>

<file path=ppt/charts/_rels/chart10.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0.xml" /><Relationship Id="rId1" Type="http://schemas.microsoft.com/office/2011/relationships/chartStyle" Target="style10.xml" /></Relationships>
</file>

<file path=ppt/charts/_rels/chart11.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1.xml" /><Relationship Id="rId1" Type="http://schemas.microsoft.com/office/2011/relationships/chartStyle" Target="style11.xml" /></Relationships>
</file>

<file path=ppt/charts/_rels/chart12.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2.xml" /><Relationship Id="rId1" Type="http://schemas.microsoft.com/office/2011/relationships/chartStyle" Target="style12.xml" /></Relationships>
</file>

<file path=ppt/charts/_rels/chart13.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3.xml" /><Relationship Id="rId1" Type="http://schemas.microsoft.com/office/2011/relationships/chartStyle" Target="style13.xml" /></Relationships>
</file>

<file path=ppt/charts/_rels/chart14.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4.xml" /><Relationship Id="rId1" Type="http://schemas.microsoft.com/office/2011/relationships/chartStyle" Target="style14.xml" /></Relationships>
</file>

<file path=ppt/charts/_rels/chart15.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5.xml" /><Relationship Id="rId1" Type="http://schemas.microsoft.com/office/2011/relationships/chartStyle" Target="style15.xml" /></Relationships>
</file>

<file path=ppt/charts/_rels/chart150.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50.xml" /><Relationship Id="rId1" Type="http://schemas.microsoft.com/office/2011/relationships/chartStyle" Target="style150.xml" /></Relationships>
</file>

<file path=ppt/charts/_rels/chart16.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6.xml" /><Relationship Id="rId1" Type="http://schemas.microsoft.com/office/2011/relationships/chartStyle" Target="style16.xml" /></Relationships>
</file>

<file path=ppt/charts/_rels/chart160.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60.xml" /><Relationship Id="rId1" Type="http://schemas.microsoft.com/office/2011/relationships/chartStyle" Target="style160.xml" /></Relationships>
</file>

<file path=ppt/charts/_rels/chart17.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7.xml" /><Relationship Id="rId1" Type="http://schemas.microsoft.com/office/2011/relationships/chartStyle" Target="style17.xml" /></Relationships>
</file>

<file path=ppt/charts/_rels/chart170.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70.xml" /><Relationship Id="rId1" Type="http://schemas.microsoft.com/office/2011/relationships/chartStyle" Target="style170.xml" /></Relationships>
</file>

<file path=ppt/charts/_rels/chart18.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8.xml" /><Relationship Id="rId1" Type="http://schemas.microsoft.com/office/2011/relationships/chartStyle" Target="style18.xml" /></Relationships>
</file>

<file path=ppt/charts/_rels/chart180.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80.xml" /><Relationship Id="rId1" Type="http://schemas.microsoft.com/office/2011/relationships/chartStyle" Target="style180.xml" /></Relationships>
</file>

<file path=ppt/charts/_rels/chart19.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19.xml" /><Relationship Id="rId1" Type="http://schemas.microsoft.com/office/2011/relationships/chartStyle" Target="style19.xml" /></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15E_1EB6FF2E1.xlsx" /><Relationship Id="rId2" Type="http://schemas.microsoft.com/office/2011/relationships/chartColorStyle" Target="colors2.xml" /><Relationship Id="rId1" Type="http://schemas.microsoft.com/office/2011/relationships/chartStyle" Target="style2.xml" /></Relationships>
</file>

<file path=ppt/charts/_rels/chart20.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20.xml" /><Relationship Id="rId1" Type="http://schemas.microsoft.com/office/2011/relationships/chartStyle" Target="style20.xml" /></Relationships>
</file>

<file path=ppt/charts/_rels/chart3.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4.xml" /><Relationship Id="rId1" Type="http://schemas.microsoft.com/office/2011/relationships/chartStyle" Target="style4.xml" /></Relationships>
</file>

<file path=ppt/charts/_rels/chart5.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5.xml" /><Relationship Id="rId1" Type="http://schemas.microsoft.com/office/2011/relationships/chartStyle" Target="style5.xml" /></Relationships>
</file>

<file path=ppt/charts/_rels/chart6.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6.xml" /><Relationship Id="rId1" Type="http://schemas.microsoft.com/office/2011/relationships/chartStyle" Target="style6.xml" /></Relationships>
</file>

<file path=ppt/charts/_rels/chart7.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7.xml" /><Relationship Id="rId1" Type="http://schemas.microsoft.com/office/2011/relationships/chartStyle" Target="style7.xml" /></Relationships>
</file>

<file path=ppt/charts/_rels/chart70.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70.xml" /><Relationship Id="rId1" Type="http://schemas.microsoft.com/office/2011/relationships/chartStyle" Target="style70.xml" /></Relationships>
</file>

<file path=ppt/charts/_rels/chart8.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8.xml" /><Relationship Id="rId1" Type="http://schemas.microsoft.com/office/2011/relationships/chartStyle" Target="style8.xml" /></Relationships>
</file>

<file path=ppt/charts/_rels/chart80.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80.xml" /><Relationship Id="rId1" Type="http://schemas.microsoft.com/office/2011/relationships/chartStyle" Target="style80.xml" /></Relationships>
</file>

<file path=ppt/charts/_rels/chart9.xml.rels><?xml version="1.0" encoding="UTF-8" standalone="yes"?>
<Relationships xmlns="http://schemas.openxmlformats.org/package/2006/relationships"><Relationship Id="rId3" Type="http://schemas.openxmlformats.org/officeDocument/2006/relationships/oleObject" Target="&#53685;&#54633;%20&#47928;&#49436;1" TargetMode="External" /><Relationship Id="rId2" Type="http://schemas.microsoft.com/office/2011/relationships/chartColorStyle" Target="colors9.xml" /><Relationship Id="rId1" Type="http://schemas.microsoft.com/office/2011/relationships/chartStyle" Target="style9.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Signal (Slow Bank)</c:v>
                </c:pt>
              </c:strCache>
            </c:strRef>
          </c:tx>
          <c:spPr>
            <a:ln w="28575" cap="rnd">
              <a:solidFill>
                <a:schemeClr val="tx1"/>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Sheet1!$B$2:$B$32</c:f>
              <c:numCache>
                <c:formatCode>General</c:formatCode>
                <c:ptCount val="31"/>
                <c:pt idx="0">
                  <c:v>5.3624257621590933E-4</c:v>
                </c:pt>
                <c:pt idx="1">
                  <c:v>2.882726550023237E-3</c:v>
                </c:pt>
                <c:pt idx="2">
                  <c:v>1.078375781840181E-2</c:v>
                </c:pt>
                <c:pt idx="3">
                  <c:v>2.2582794913721248E-2</c:v>
                </c:pt>
                <c:pt idx="4">
                  <c:v>6.2327356768647271E-2</c:v>
                </c:pt>
                <c:pt idx="5">
                  <c:v>0.13819947904174071</c:v>
                </c:pt>
                <c:pt idx="6">
                  <c:v>0.28673063471553528</c:v>
                </c:pt>
                <c:pt idx="7">
                  <c:v>0.49189254768915913</c:v>
                </c:pt>
                <c:pt idx="8">
                  <c:v>0.7302842308822961</c:v>
                </c:pt>
                <c:pt idx="9">
                  <c:v>0.92586673500451455</c:v>
                </c:pt>
                <c:pt idx="10">
                  <c:v>1.0061120871687543</c:v>
                </c:pt>
                <c:pt idx="11">
                  <c:v>0.93101625520023434</c:v>
                </c:pt>
                <c:pt idx="12">
                  <c:v>0.73771717430903005</c:v>
                </c:pt>
                <c:pt idx="13">
                  <c:v>0.51051510703792669</c:v>
                </c:pt>
                <c:pt idx="14">
                  <c:v>0.33758370701749668</c:v>
                </c:pt>
                <c:pt idx="15">
                  <c:v>0.27169275526443659</c:v>
                </c:pt>
                <c:pt idx="16">
                  <c:v>0.33537282238111377</c:v>
                </c:pt>
                <c:pt idx="17">
                  <c:v>0.51282346372772181</c:v>
                </c:pt>
                <c:pt idx="18">
                  <c:v>0.74075494662433095</c:v>
                </c:pt>
                <c:pt idx="19">
                  <c:v>0.93390737532165025</c:v>
                </c:pt>
                <c:pt idx="20">
                  <c:v>1.0058937586846861</c:v>
                </c:pt>
                <c:pt idx="21">
                  <c:v>0.92496874173535337</c:v>
                </c:pt>
                <c:pt idx="22">
                  <c:v>0.72881167111078193</c:v>
                </c:pt>
                <c:pt idx="23">
                  <c:v>0.48882219145975481</c:v>
                </c:pt>
                <c:pt idx="24">
                  <c:v>0.28197370724745219</c:v>
                </c:pt>
                <c:pt idx="25">
                  <c:v>0.13885920926214015</c:v>
                </c:pt>
                <c:pt idx="26">
                  <c:v>6.316439605459355E-2</c:v>
                </c:pt>
                <c:pt idx="27">
                  <c:v>2.6769814317739886E-2</c:v>
                </c:pt>
                <c:pt idx="28">
                  <c:v>1.0479060516417175E-2</c:v>
                </c:pt>
                <c:pt idx="29">
                  <c:v>2.5898217759374002E-3</c:v>
                </c:pt>
                <c:pt idx="30">
                  <c:v>8.8129395778828237E-3</c:v>
                </c:pt>
              </c:numCache>
            </c:numRef>
          </c:val>
          <c:smooth val="0"/>
          <c:extLst>
            <c:ext xmlns:c16="http://schemas.microsoft.com/office/drawing/2014/chart" uri="{C3380CC4-5D6E-409C-BE32-E72D297353CC}">
              <c16:uniqueId val="{00000000-41E0-421B-9465-0B1CB626A17E}"/>
            </c:ext>
          </c:extLst>
        </c:ser>
        <c:ser>
          <c:idx val="1"/>
          <c:order val="1"/>
          <c:tx>
            <c:strRef>
              <c:f>Sheet1!$C$1</c:f>
              <c:strCache>
                <c:ptCount val="1"/>
                <c:pt idx="0">
                  <c:v>Threshold</c:v>
                </c:pt>
              </c:strCache>
            </c:strRef>
          </c:tx>
          <c:spPr>
            <a:ln w="28575" cap="rnd">
              <a:solidFill>
                <a:schemeClr val="accent2"/>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Sheet1!$C$2:$C$32</c:f>
              <c:numCache>
                <c:formatCode>General</c:formatCode>
                <c:ptCount val="31"/>
                <c:pt idx="0">
                  <c:v>0.4</c:v>
                </c:pt>
                <c:pt idx="1">
                  <c:v>0.4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pt idx="16">
                  <c:v>0.4</c:v>
                </c:pt>
                <c:pt idx="17">
                  <c:v>0.4</c:v>
                </c:pt>
                <c:pt idx="18">
                  <c:v>0.4</c:v>
                </c:pt>
                <c:pt idx="19">
                  <c:v>0.4</c:v>
                </c:pt>
                <c:pt idx="20">
                  <c:v>0.4</c:v>
                </c:pt>
                <c:pt idx="21">
                  <c:v>0.4</c:v>
                </c:pt>
                <c:pt idx="22">
                  <c:v>0.4</c:v>
                </c:pt>
                <c:pt idx="23">
                  <c:v>0.4</c:v>
                </c:pt>
                <c:pt idx="24">
                  <c:v>0.4</c:v>
                </c:pt>
                <c:pt idx="25">
                  <c:v>0.4</c:v>
                </c:pt>
                <c:pt idx="26">
                  <c:v>0.4</c:v>
                </c:pt>
                <c:pt idx="27">
                  <c:v>0.4</c:v>
                </c:pt>
                <c:pt idx="28">
                  <c:v>0.4</c:v>
                </c:pt>
                <c:pt idx="29">
                  <c:v>0.4</c:v>
                </c:pt>
                <c:pt idx="30">
                  <c:v>0.4</c:v>
                </c:pt>
              </c:numCache>
            </c:numRef>
          </c:val>
          <c:smooth val="0"/>
          <c:extLst>
            <c:ext xmlns:c16="http://schemas.microsoft.com/office/drawing/2014/chart" uri="{C3380CC4-5D6E-409C-BE32-E72D297353CC}">
              <c16:uniqueId val="{00000000-017C-4032-88E8-752BAD530CD9}"/>
            </c:ext>
          </c:extLst>
        </c:ser>
        <c:dLbls>
          <c:showLegendKey val="0"/>
          <c:showVal val="0"/>
          <c:showCatName val="0"/>
          <c:showSerName val="0"/>
          <c:showPercent val="0"/>
          <c:showBubbleSize val="0"/>
        </c:dLbls>
        <c:smooth val="0"/>
        <c:axId val="1916965567"/>
        <c:axId val="33691616"/>
      </c:lineChart>
      <c:catAx>
        <c:axId val="191696556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ltLang="ko-KR"/>
                  <a:t>Time [ns]</a:t>
                </a:r>
                <a:endParaRPr lang="ko-KR" altLang="en-US"/>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691616"/>
        <c:crosses val="autoZero"/>
        <c:auto val="1"/>
        <c:lblAlgn val="ctr"/>
        <c:lblOffset val="100"/>
        <c:tickLblSkip val="5"/>
        <c:tickMarkSkip val="1"/>
        <c:noMultiLvlLbl val="0"/>
      </c:catAx>
      <c:valAx>
        <c:axId val="3369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96556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lineChart>
        <c:grouping val="standard"/>
        <c:varyColors val="0"/>
        <c:ser>
          <c:idx val="0"/>
          <c:order val="0"/>
          <c:spPr>
            <a:ln w="19050" cap="rnd">
              <a:solidFill>
                <a:schemeClr val="accent2"/>
              </a:solidFill>
              <a:round/>
            </a:ln>
            <a:effectLst/>
          </c:spPr>
          <c:marker>
            <c:symbol val="none"/>
          </c:marker>
          <c:cat>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cat>
          <c: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val>
          <c:smooth val="0"/>
          <c:extLst>
            <c:ext xmlns:c16="http://schemas.microsoft.com/office/drawing/2014/chart" uri="{C3380CC4-5D6E-409C-BE32-E72D297353CC}">
              <c16:uniqueId val="{00000000-4395-4A23-8B51-00BAC6A003D0}"/>
            </c:ext>
          </c:extLst>
        </c:ser>
        <c:dLbls>
          <c:showLegendKey val="0"/>
          <c:showVal val="0"/>
          <c:showCatName val="0"/>
          <c:showSerName val="0"/>
          <c:showPercent val="0"/>
          <c:showBubbleSize val="0"/>
        </c:dLbls>
        <c:smooth val="0"/>
        <c:axId val="1711617375"/>
        <c:axId val="1711607391"/>
      </c:lineChart>
      <c:catAx>
        <c:axId val="1711617375"/>
        <c:scaling>
          <c:orientation val="minMax"/>
        </c:scaling>
        <c:delete val="1"/>
        <c:axPos val="b"/>
        <c:numFmt formatCode="General" sourceLinked="1"/>
        <c:majorTickMark val="none"/>
        <c:minorTickMark val="none"/>
        <c:tickLblPos val="nextTo"/>
        <c:crossAx val="1711607391"/>
        <c:crosses val="autoZero"/>
        <c:auto val="1"/>
        <c:lblAlgn val="ctr"/>
        <c:lblOffset val="100"/>
        <c:noMultiLvlLbl val="0"/>
      </c:cat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Sheet1!$E$1:$E$15</c:f>
              <c:numCache>
                <c:formatCode>General</c:formatCode>
                <c:ptCount val="15"/>
                <c:pt idx="0">
                  <c:v>0.5</c:v>
                </c:pt>
                <c:pt idx="1">
                  <c:v>0.63048966023336905</c:v>
                </c:pt>
                <c:pt idx="2">
                  <c:v>0.73499807288824504</c:v>
                </c:pt>
                <c:pt idx="3">
                  <c:v>0.79271700734799766</c:v>
                </c:pt>
                <c:pt idx="4">
                  <c:v>0.79215428926345854</c:v>
                </c:pt>
                <c:pt idx="5">
                  <c:v>0.73342195906637642</c:v>
                </c:pt>
                <c:pt idx="6">
                  <c:v>0.62821396407014907</c:v>
                </c:pt>
                <c:pt idx="7">
                  <c:v>0.49747782578985539</c:v>
                </c:pt>
                <c:pt idx="8">
                  <c:v>0.36724386701154438</c:v>
                </c:pt>
                <c:pt idx="9">
                  <c:v>0.26344242367214132</c:v>
                </c:pt>
                <c:pt idx="10">
                  <c:v>0.20674096470047093</c:v>
                </c:pt>
                <c:pt idx="11">
                  <c:v>0.20842907917945375</c:v>
                </c:pt>
                <c:pt idx="12">
                  <c:v>0.2681706537332037</c:v>
                </c:pt>
                <c:pt idx="13">
                  <c:v>0.37407079464804233</c:v>
                </c:pt>
                <c:pt idx="14">
                  <c:v>0.50504417014530489</c:v>
                </c:pt>
              </c:numCache>
            </c:numRef>
          </c:yVal>
          <c:smooth val="0"/>
          <c:extLst>
            <c:ext xmlns:c16="http://schemas.microsoft.com/office/drawing/2014/chart" uri="{C3380CC4-5D6E-409C-BE32-E72D297353CC}">
              <c16:uniqueId val="{00000000-FB43-4DA7-B319-4BBD45C1353E}"/>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Sheet1!$E$4:$E$18</c:f>
              <c:numCache>
                <c:formatCode>General</c:formatCode>
                <c:ptCount val="15"/>
                <c:pt idx="0">
                  <c:v>0.79271700734799766</c:v>
                </c:pt>
                <c:pt idx="1">
                  <c:v>0.79215428926345854</c:v>
                </c:pt>
                <c:pt idx="2">
                  <c:v>0.73342195906637642</c:v>
                </c:pt>
                <c:pt idx="3">
                  <c:v>0.62821396407014907</c:v>
                </c:pt>
                <c:pt idx="4">
                  <c:v>0.49747782578985539</c:v>
                </c:pt>
                <c:pt idx="5">
                  <c:v>0.36724386701154438</c:v>
                </c:pt>
                <c:pt idx="6">
                  <c:v>0.26344242367214132</c:v>
                </c:pt>
                <c:pt idx="7">
                  <c:v>0.20674096470047093</c:v>
                </c:pt>
                <c:pt idx="8">
                  <c:v>0.20842907917945375</c:v>
                </c:pt>
                <c:pt idx="9">
                  <c:v>0.2681706537332037</c:v>
                </c:pt>
                <c:pt idx="10">
                  <c:v>0.37407079464804233</c:v>
                </c:pt>
                <c:pt idx="11">
                  <c:v>0.50504417014530489</c:v>
                </c:pt>
                <c:pt idx="12">
                  <c:v>0.63501322213418532</c:v>
                </c:pt>
                <c:pt idx="13">
                  <c:v>0.73810035915474581</c:v>
                </c:pt>
                <c:pt idx="14">
                  <c:v>0.79378033480585997</c:v>
                </c:pt>
              </c:numCache>
            </c:numRef>
          </c:yVal>
          <c:smooth val="0"/>
          <c:extLst>
            <c:ext xmlns:c16="http://schemas.microsoft.com/office/drawing/2014/chart" uri="{C3380CC4-5D6E-409C-BE32-E72D297353CC}">
              <c16:uniqueId val="{00000000-FE58-438C-B6B7-7FAC9F8B0431}"/>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Sheet1!$E$7:$E$21</c:f>
              <c:numCache>
                <c:formatCode>General</c:formatCode>
                <c:ptCount val="15"/>
                <c:pt idx="0">
                  <c:v>0.62821396407014907</c:v>
                </c:pt>
                <c:pt idx="1">
                  <c:v>0.49747782578985539</c:v>
                </c:pt>
                <c:pt idx="2">
                  <c:v>0.36724386701154438</c:v>
                </c:pt>
                <c:pt idx="3">
                  <c:v>0.26344242367214132</c:v>
                </c:pt>
                <c:pt idx="4">
                  <c:v>0.20674096470047093</c:v>
                </c:pt>
                <c:pt idx="5">
                  <c:v>0.20842907917945375</c:v>
                </c:pt>
                <c:pt idx="6">
                  <c:v>0.2681706537332037</c:v>
                </c:pt>
                <c:pt idx="7">
                  <c:v>0.37407079464804233</c:v>
                </c:pt>
                <c:pt idx="8">
                  <c:v>0.50504417014530489</c:v>
                </c:pt>
                <c:pt idx="9">
                  <c:v>0.63501322213418532</c:v>
                </c:pt>
                <c:pt idx="10">
                  <c:v>0.73810035915474581</c:v>
                </c:pt>
                <c:pt idx="11">
                  <c:v>0.79378033480585997</c:v>
                </c:pt>
                <c:pt idx="12">
                  <c:v>0.79096694325352579</c:v>
                </c:pt>
                <c:pt idx="13">
                  <c:v>0.73022034706024652</c:v>
                </c:pt>
                <c:pt idx="14">
                  <c:v>0.62363554557252698</c:v>
                </c:pt>
              </c:numCache>
            </c:numRef>
          </c:yVal>
          <c:smooth val="0"/>
          <c:extLst>
            <c:ext xmlns:c16="http://schemas.microsoft.com/office/drawing/2014/chart" uri="{C3380CC4-5D6E-409C-BE32-E72D297353CC}">
              <c16:uniqueId val="{00000000-9CAC-41CA-B648-03846AA2C6E6}"/>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Sheet1!$E$10:$E$24</c:f>
              <c:numCache>
                <c:formatCode>General</c:formatCode>
                <c:ptCount val="15"/>
                <c:pt idx="0">
                  <c:v>0.26344242367214132</c:v>
                </c:pt>
                <c:pt idx="1">
                  <c:v>0.20674096470047093</c:v>
                </c:pt>
                <c:pt idx="2">
                  <c:v>0.20842907917945375</c:v>
                </c:pt>
                <c:pt idx="3">
                  <c:v>0.2681706537332037</c:v>
                </c:pt>
                <c:pt idx="4">
                  <c:v>0.37407079464804233</c:v>
                </c:pt>
                <c:pt idx="5">
                  <c:v>0.50504417014530489</c:v>
                </c:pt>
                <c:pt idx="6">
                  <c:v>0.63501322213418532</c:v>
                </c:pt>
                <c:pt idx="7">
                  <c:v>0.73810035915474581</c:v>
                </c:pt>
                <c:pt idx="8">
                  <c:v>0.79378033480585997</c:v>
                </c:pt>
                <c:pt idx="9">
                  <c:v>0.79096694325352579</c:v>
                </c:pt>
                <c:pt idx="10">
                  <c:v>0.73022034706024652</c:v>
                </c:pt>
                <c:pt idx="11">
                  <c:v>0.62363554557252698</c:v>
                </c:pt>
                <c:pt idx="12">
                  <c:v>0.4924341904569024</c:v>
                </c:pt>
                <c:pt idx="13">
                  <c:v>0.36273923186740364</c:v>
                </c:pt>
                <c:pt idx="14">
                  <c:v>0.26037368767969993</c:v>
                </c:pt>
              </c:numCache>
            </c:numRef>
          </c:yVal>
          <c:smooth val="0"/>
          <c:extLst>
            <c:ext xmlns:c16="http://schemas.microsoft.com/office/drawing/2014/chart" uri="{C3380CC4-5D6E-409C-BE32-E72D297353CC}">
              <c16:uniqueId val="{00000000-CA99-4DDD-9645-4F352E239F22}"/>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38E8-4CB0-8766-4A9C24B47B69}"/>
            </c:ext>
          </c:extLst>
        </c:ser>
        <c:dLbls>
          <c:showLegendKey val="0"/>
          <c:showVal val="0"/>
          <c:showCatName val="0"/>
          <c:showSerName val="0"/>
          <c:showPercent val="0"/>
          <c:showBubbleSize val="0"/>
        </c:dLbls>
        <c:axId val="1711617375"/>
        <c:axId val="1711607391"/>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1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38E8-4CB0-8766-4A9C24B47B69}"/>
            </c:ext>
          </c:extLst>
        </c:ser>
        <c:dLbls>
          <c:showLegendKey val="0"/>
          <c:showVal val="0"/>
          <c:showCatName val="0"/>
          <c:showSerName val="0"/>
          <c:showPercent val="0"/>
          <c:showBubbleSize val="0"/>
        </c:dLbls>
        <c:axId val="1711617375"/>
        <c:axId val="1711607391"/>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1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6129-4926-88B0-F85D9F351B42}"/>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1-6129-4926-88B0-F85D9F351B42}"/>
                  </c:ext>
                </c:extLst>
              </c15:ser>
            </c15:filteredScatterSeries>
          </c:ext>
        </c:extLst>
      </c:scatterChart>
      <c:valAx>
        <c:axId val="17116173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Time[ns]</a:t>
                </a:r>
                <a:endParaRPr lang="ko-KR" altLang="en-US" sz="140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2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6129-4926-88B0-F85D9F351B42}"/>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1-6129-4926-88B0-F85D9F351B42}"/>
                  </c:ext>
                </c:extLst>
              </c15:ser>
            </c15:filteredScatterSeries>
          </c:ext>
        </c:extLst>
      </c:scatterChart>
      <c:valAx>
        <c:axId val="17116173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Time[ns]</a:t>
                </a:r>
                <a:endParaRPr lang="ko-KR" altLang="en-US" sz="140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2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F0C0-4E0B-A3BA-1E338BBFC18D}"/>
            </c:ext>
          </c:extLst>
        </c:ser>
        <c:dLbls>
          <c:showLegendKey val="0"/>
          <c:showVal val="0"/>
          <c:showCatName val="0"/>
          <c:showSerName val="0"/>
          <c:showPercent val="0"/>
          <c:showBubbleSize val="0"/>
        </c:dLbls>
        <c:axId val="1711617375"/>
        <c:axId val="1711607391"/>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F0C0-4E0B-A3BA-1E338BBFC18D}"/>
            </c:ext>
          </c:extLst>
        </c:ser>
        <c:dLbls>
          <c:showLegendKey val="0"/>
          <c:showVal val="0"/>
          <c:showCatName val="0"/>
          <c:showSerName val="0"/>
          <c:showPercent val="0"/>
          <c:showBubbleSize val="0"/>
        </c:dLbls>
        <c:axId val="1711617375"/>
        <c:axId val="1711607391"/>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FE89-4B6A-8624-0D68C80E280E}"/>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1-FE89-4B6A-8624-0D68C80E280E}"/>
                  </c:ext>
                </c:extLst>
              </c15:ser>
            </c15:filteredScatterSeries>
          </c:ext>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FE89-4B6A-8624-0D68C80E280E}"/>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1-FE89-4B6A-8624-0D68C80E280E}"/>
                  </c:ext>
                </c:extLst>
              </c15:ser>
            </c15:filteredScatterSeries>
          </c:ext>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590F-4712-93AB-391E6886EFDA}"/>
            </c:ext>
          </c:extLst>
        </c:ser>
        <c:ser>
          <c:idx val="3"/>
          <c:order val="3"/>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Sheet1!$E$1:$E$60</c:f>
              <c:numCache>
                <c:formatCode>General</c:formatCode>
                <c:ptCount val="60"/>
                <c:pt idx="0">
                  <c:v>0.5</c:v>
                </c:pt>
                <c:pt idx="1">
                  <c:v>0.63048966023336905</c:v>
                </c:pt>
                <c:pt idx="2">
                  <c:v>0.73499807288824504</c:v>
                </c:pt>
                <c:pt idx="3">
                  <c:v>0.79271700734799766</c:v>
                </c:pt>
                <c:pt idx="4">
                  <c:v>0.79215428926345854</c:v>
                </c:pt>
                <c:pt idx="5">
                  <c:v>0.73342195906637642</c:v>
                </c:pt>
                <c:pt idx="6">
                  <c:v>0.62821396407014907</c:v>
                </c:pt>
                <c:pt idx="7">
                  <c:v>0.49747782578985539</c:v>
                </c:pt>
                <c:pt idx="8">
                  <c:v>0.36724386701154438</c:v>
                </c:pt>
                <c:pt idx="9">
                  <c:v>0.26344242367214132</c:v>
                </c:pt>
                <c:pt idx="10">
                  <c:v>0.20674096470047093</c:v>
                </c:pt>
                <c:pt idx="11">
                  <c:v>0.20842907917945375</c:v>
                </c:pt>
                <c:pt idx="12">
                  <c:v>0.2681706537332037</c:v>
                </c:pt>
                <c:pt idx="13">
                  <c:v>0.37407079464804233</c:v>
                </c:pt>
                <c:pt idx="14">
                  <c:v>0.50504417014530489</c:v>
                </c:pt>
                <c:pt idx="15">
                  <c:v>0.63501322213418532</c:v>
                </c:pt>
                <c:pt idx="16">
                  <c:v>0.73810035915474581</c:v>
                </c:pt>
                <c:pt idx="17">
                  <c:v>0.79378033480585997</c:v>
                </c:pt>
                <c:pt idx="18">
                  <c:v>0.79096694325352579</c:v>
                </c:pt>
                <c:pt idx="19">
                  <c:v>0.73022034706024652</c:v>
                </c:pt>
                <c:pt idx="20">
                  <c:v>0.62363554557252698</c:v>
                </c:pt>
                <c:pt idx="21">
                  <c:v>0.4924341904569024</c:v>
                </c:pt>
                <c:pt idx="22">
                  <c:v>0.36273923186740364</c:v>
                </c:pt>
                <c:pt idx="23">
                  <c:v>0.26037368767969993</c:v>
                </c:pt>
                <c:pt idx="24">
                  <c:v>0.20571913098005262</c:v>
                </c:pt>
                <c:pt idx="25">
                  <c:v>0.2096576007466216</c:v>
                </c:pt>
                <c:pt idx="26">
                  <c:v>0.27140492482429035</c:v>
                </c:pt>
                <c:pt idx="27">
                  <c:v>0.37866685314525794</c:v>
                </c:pt>
                <c:pt idx="28">
                  <c:v>0.510086914166341</c:v>
                </c:pt>
                <c:pt idx="29">
                  <c:v>0.63949861212026637</c:v>
                </c:pt>
                <c:pt idx="30">
                  <c:v>0.74113532796548631</c:v>
                </c:pt>
                <c:pt idx="31">
                  <c:v>0.79476060256250292</c:v>
                </c:pt>
                <c:pt idx="32">
                  <c:v>0.78969733296478339</c:v>
                </c:pt>
                <c:pt idx="33">
                  <c:v>0.72695364549237262</c:v>
                </c:pt>
                <c:pt idx="34">
                  <c:v>0.61902217193918363</c:v>
                </c:pt>
                <c:pt idx="35">
                  <c:v>0.48739269418434777</c:v>
                </c:pt>
                <c:pt idx="36">
                  <c:v>0.35827340408045921</c:v>
                </c:pt>
                <c:pt idx="37">
                  <c:v>0.25737270057153477</c:v>
                </c:pt>
                <c:pt idx="38">
                  <c:v>0.20478049847550717</c:v>
                </c:pt>
                <c:pt idx="39">
                  <c:v>0.21096821001700194</c:v>
                </c:pt>
                <c:pt idx="40">
                  <c:v>0.27470382596849718</c:v>
                </c:pt>
                <c:pt idx="41">
                  <c:v>0.38329721582737536</c:v>
                </c:pt>
                <c:pt idx="42">
                  <c:v>0.51512680634204333</c:v>
                </c:pt>
                <c:pt idx="43">
                  <c:v>0.64394456204971162</c:v>
                </c:pt>
                <c:pt idx="44">
                  <c:v>0.7441021212521316</c:v>
                </c:pt>
                <c:pt idx="45">
                  <c:v>0.79565753346953594</c:v>
                </c:pt>
                <c:pt idx="46">
                  <c:v>0.78834581735063503</c:v>
                </c:pt>
                <c:pt idx="47">
                  <c:v>0.72362277794825125</c:v>
                </c:pt>
                <c:pt idx="48">
                  <c:v>0.61437514749648303</c:v>
                </c:pt>
                <c:pt idx="49">
                  <c:v>0.48235476234048413</c:v>
                </c:pt>
                <c:pt idx="50">
                  <c:v>0.35384764626184717</c:v>
                </c:pt>
                <c:pt idx="51">
                  <c:v>0.25444031080842944</c:v>
                </c:pt>
                <c:pt idx="52">
                  <c:v>0.20392533256380518</c:v>
                </c:pt>
                <c:pt idx="53">
                  <c:v>0.21236053644566283</c:v>
                </c:pt>
                <c:pt idx="54">
                  <c:v>0.27806642447663199</c:v>
                </c:pt>
                <c:pt idx="55">
                  <c:v>0.3879605735647656</c:v>
                </c:pt>
                <c:pt idx="56">
                  <c:v>0.52016242175764249</c:v>
                </c:pt>
                <c:pt idx="57">
                  <c:v>0.64834981493139787</c:v>
                </c:pt>
                <c:pt idx="58">
                  <c:v>0.74699990022142448</c:v>
                </c:pt>
                <c:pt idx="59">
                  <c:v>0.79647087394016536</c:v>
                </c:pt>
              </c:numCache>
            </c:numRef>
          </c:yVal>
          <c:smooth val="0"/>
          <c:extLst>
            <c:ext xmlns:c16="http://schemas.microsoft.com/office/drawing/2014/chart" uri="{C3380CC4-5D6E-409C-BE32-E72D297353CC}">
              <c16:uniqueId val="{00000001-590F-4712-93AB-391E6886EFDA}"/>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Sheet1!$C$1:$C$60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2-590F-4712-93AB-391E6886EFDA}"/>
                  </c:ext>
                </c:extLst>
              </c15:ser>
            </c15:filteredScatterSeries>
            <c15:filteredScatterSeries>
              <c15:ser>
                <c:idx val="2"/>
                <c:order val="2"/>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xmlns:c15="http://schemas.microsoft.com/office/drawing/2012/chart">
                      <c:ext xmlns:c15="http://schemas.microsoft.com/office/drawing/2012/chart" uri="{02D57815-91ED-43cb-92C2-25804820EDAC}">
                        <c15:formulaRef>
                          <c15:sqref>Sheet1!$D$1:$D$60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0.35</c:v>
                      </c:pt>
                      <c:pt idx="15">
                        <c:v>0.41500000000000004</c:v>
                      </c:pt>
                      <c:pt idx="16">
                        <c:v>0.46250000000000002</c:v>
                      </c:pt>
                      <c:pt idx="17">
                        <c:v>0.5</c:v>
                      </c:pt>
                      <c:pt idx="18">
                        <c:v>0.52500000000000002</c:v>
                      </c:pt>
                      <c:pt idx="19">
                        <c:v>0.53750000000000009</c:v>
                      </c:pt>
                      <c:pt idx="20">
                        <c:v>0.88863053613053511</c:v>
                      </c:pt>
                      <c:pt idx="21">
                        <c:v>0.92388403263403251</c:v>
                      </c:pt>
                      <c:pt idx="22">
                        <c:v>0.89999999999999991</c:v>
                      </c:pt>
                      <c:pt idx="23">
                        <c:v>0.88749999999999996</c:v>
                      </c:pt>
                      <c:pt idx="24">
                        <c:v>0.86250000000000004</c:v>
                      </c:pt>
                      <c:pt idx="25">
                        <c:v>0.82499999999999996</c:v>
                      </c:pt>
                      <c:pt idx="26">
                        <c:v>0.82977195027195005</c:v>
                      </c:pt>
                      <c:pt idx="27">
                        <c:v>0.55901125263625007</c:v>
                      </c:pt>
                      <c:pt idx="28">
                        <c:v>0.5</c:v>
                      </c:pt>
                      <c:pt idx="29">
                        <c:v>0.367005626318125</c:v>
                      </c:pt>
                      <c:pt idx="30">
                        <c:v>0.242429556554555</c:v>
                      </c:pt>
                      <c:pt idx="31">
                        <c:v>0.1464267433954915</c:v>
                      </c:pt>
                      <c:pt idx="32">
                        <c:v>3.8152797202796518E-2</c:v>
                      </c:pt>
                      <c:pt idx="33">
                        <c:v>0.11785348679098501</c:v>
                      </c:pt>
                      <c:pt idx="34">
                        <c:v>0.33681908036408303</c:v>
                      </c:pt>
                      <c:pt idx="35">
                        <c:v>0.28203781279618023</c:v>
                      </c:pt>
                      <c:pt idx="36">
                        <c:v>0.22589516238035526</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xmlns:c15="http://schemas.microsoft.com/office/drawing/2012/chart">
                  <c:ext xmlns:c16="http://schemas.microsoft.com/office/drawing/2014/chart" uri="{C3380CC4-5D6E-409C-BE32-E72D297353CC}">
                    <c16:uniqueId val="{00000003-590F-4712-93AB-391E6886EFDA}"/>
                  </c:ext>
                </c:extLst>
              </c15:ser>
            </c15:filteredScatterSeries>
          </c:ext>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baseline="0"/>
                  <a:t>Detector 1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Fast Bank A</c:v>
                </c:pt>
              </c:strCache>
            </c:strRef>
          </c:tx>
          <c:spPr>
            <a:ln w="28575" cap="rnd">
              <a:solidFill>
                <a:schemeClr val="accent1"/>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Sheet1!$B$2:$B$32</c:f>
              <c:numCache>
                <c:formatCode>General</c:formatCode>
                <c:ptCount val="31"/>
                <c:pt idx="7">
                  <c:v>0.49047944685452671</c:v>
                </c:pt>
                <c:pt idx="8">
                  <c:v>0.73025357118996381</c:v>
                </c:pt>
                <c:pt idx="9">
                  <c:v>0.92675092811307791</c:v>
                </c:pt>
                <c:pt idx="10">
                  <c:v>1.0058154362583966</c:v>
                </c:pt>
                <c:pt idx="11">
                  <c:v>0.93032153066221956</c:v>
                </c:pt>
                <c:pt idx="12">
                  <c:v>0.73915649886068868</c:v>
                </c:pt>
                <c:pt idx="13">
                  <c:v>0.50815999683039437</c:v>
                </c:pt>
                <c:pt idx="14">
                  <c:v>0.33716327074604924</c:v>
                </c:pt>
              </c:numCache>
            </c:numRef>
          </c:val>
          <c:smooth val="0"/>
          <c:extLst>
            <c:ext xmlns:c16="http://schemas.microsoft.com/office/drawing/2014/chart" uri="{C3380CC4-5D6E-409C-BE32-E72D297353CC}">
              <c16:uniqueId val="{00000000-41E0-421B-9465-0B1CB626A17E}"/>
            </c:ext>
          </c:extLst>
        </c:ser>
        <c:ser>
          <c:idx val="1"/>
          <c:order val="1"/>
          <c:tx>
            <c:strRef>
              <c:f>Sheet1!$C$1</c:f>
              <c:strCache>
                <c:ptCount val="1"/>
                <c:pt idx="0">
                  <c:v>Fast Bank B</c:v>
                </c:pt>
              </c:strCache>
            </c:strRef>
          </c:tx>
          <c:spPr>
            <a:ln w="28575" cap="rnd">
              <a:solidFill>
                <a:schemeClr val="accent3"/>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Sheet1!$C$2:$C$32</c:f>
              <c:numCache>
                <c:formatCode>General</c:formatCode>
                <c:ptCount val="31"/>
                <c:pt idx="17">
                  <c:v>0.51584509817656587</c:v>
                </c:pt>
                <c:pt idx="18">
                  <c:v>0.73608140440485048</c:v>
                </c:pt>
                <c:pt idx="19">
                  <c:v>0.92940347238035381</c:v>
                </c:pt>
                <c:pt idx="20">
                  <c:v>1.0054373548646942</c:v>
                </c:pt>
                <c:pt idx="21">
                  <c:v>0.92325323395335601</c:v>
                </c:pt>
                <c:pt idx="22">
                  <c:v>0.73551124288991643</c:v>
                </c:pt>
                <c:pt idx="23">
                  <c:v>0.49320823960830612</c:v>
                </c:pt>
                <c:pt idx="24">
                  <c:v>0.28062797103948878</c:v>
                </c:pt>
              </c:numCache>
            </c:numRef>
          </c:val>
          <c:smooth val="0"/>
          <c:extLst>
            <c:ext xmlns:c16="http://schemas.microsoft.com/office/drawing/2014/chart" uri="{C3380CC4-5D6E-409C-BE32-E72D297353CC}">
              <c16:uniqueId val="{00000000-017C-4032-88E8-752BAD530CD9}"/>
            </c:ext>
          </c:extLst>
        </c:ser>
        <c:dLbls>
          <c:showLegendKey val="0"/>
          <c:showVal val="0"/>
          <c:showCatName val="0"/>
          <c:showSerName val="0"/>
          <c:showPercent val="0"/>
          <c:showBubbleSize val="0"/>
        </c:dLbls>
        <c:smooth val="0"/>
        <c:axId val="1916965567"/>
        <c:axId val="33691616"/>
      </c:lineChart>
      <c:catAx>
        <c:axId val="191696556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ltLang="ko-KR"/>
                  <a:t>Time [ns]</a:t>
                </a:r>
                <a:endParaRPr lang="ko-KR" altLang="en-US"/>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691616"/>
        <c:crosses val="autoZero"/>
        <c:auto val="1"/>
        <c:lblAlgn val="ctr"/>
        <c:lblOffset val="100"/>
        <c:tickLblSkip val="5"/>
        <c:tickMarkSkip val="1"/>
        <c:noMultiLvlLbl val="0"/>
      </c:catAx>
      <c:valAx>
        <c:axId val="3369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96556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3088-4F0B-8968-53036FD9E2BA}"/>
            </c:ext>
          </c:extLst>
        </c:ser>
        <c:ser>
          <c:idx val="3"/>
          <c:order val="3"/>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Sheet1!$E$1:$E$60</c:f>
              <c:numCache>
                <c:formatCode>General</c:formatCode>
                <c:ptCount val="60"/>
                <c:pt idx="0">
                  <c:v>0.5</c:v>
                </c:pt>
                <c:pt idx="1">
                  <c:v>0.63048966023336905</c:v>
                </c:pt>
                <c:pt idx="2">
                  <c:v>0.73499807288824504</c:v>
                </c:pt>
                <c:pt idx="3">
                  <c:v>0.79271700734799766</c:v>
                </c:pt>
                <c:pt idx="4">
                  <c:v>0.79215428926345854</c:v>
                </c:pt>
                <c:pt idx="5">
                  <c:v>0.73342195906637642</c:v>
                </c:pt>
                <c:pt idx="6">
                  <c:v>0.62821396407014907</c:v>
                </c:pt>
                <c:pt idx="7">
                  <c:v>0.49747782578985539</c:v>
                </c:pt>
                <c:pt idx="8">
                  <c:v>0.36724386701154438</c:v>
                </c:pt>
                <c:pt idx="9">
                  <c:v>0.26344242367214132</c:v>
                </c:pt>
                <c:pt idx="10">
                  <c:v>0.20674096470047093</c:v>
                </c:pt>
                <c:pt idx="11">
                  <c:v>0.20842907917945375</c:v>
                </c:pt>
                <c:pt idx="12">
                  <c:v>0.2681706537332037</c:v>
                </c:pt>
                <c:pt idx="13">
                  <c:v>0.37407079464804233</c:v>
                </c:pt>
                <c:pt idx="14">
                  <c:v>0.50504417014530489</c:v>
                </c:pt>
                <c:pt idx="15">
                  <c:v>0.63501322213418532</c:v>
                </c:pt>
                <c:pt idx="16">
                  <c:v>0.73810035915474581</c:v>
                </c:pt>
                <c:pt idx="17">
                  <c:v>0.79378033480585997</c:v>
                </c:pt>
                <c:pt idx="18">
                  <c:v>0.79096694325352579</c:v>
                </c:pt>
                <c:pt idx="19">
                  <c:v>0.73022034706024652</c:v>
                </c:pt>
                <c:pt idx="20">
                  <c:v>0.62363554557252698</c:v>
                </c:pt>
                <c:pt idx="21">
                  <c:v>0.4924341904569024</c:v>
                </c:pt>
                <c:pt idx="22">
                  <c:v>0.36273923186740364</c:v>
                </c:pt>
                <c:pt idx="23">
                  <c:v>0.26037368767969993</c:v>
                </c:pt>
                <c:pt idx="24">
                  <c:v>0.20571913098005262</c:v>
                </c:pt>
                <c:pt idx="25">
                  <c:v>0.2096576007466216</c:v>
                </c:pt>
                <c:pt idx="26">
                  <c:v>0.27140492482429035</c:v>
                </c:pt>
                <c:pt idx="27">
                  <c:v>0.37866685314525794</c:v>
                </c:pt>
                <c:pt idx="28">
                  <c:v>0.510086914166341</c:v>
                </c:pt>
                <c:pt idx="29">
                  <c:v>0.63949861212026637</c:v>
                </c:pt>
                <c:pt idx="30">
                  <c:v>0.74113532796548631</c:v>
                </c:pt>
                <c:pt idx="31">
                  <c:v>0.79476060256250292</c:v>
                </c:pt>
                <c:pt idx="32">
                  <c:v>0.78969733296478339</c:v>
                </c:pt>
                <c:pt idx="33">
                  <c:v>0.72695364549237262</c:v>
                </c:pt>
                <c:pt idx="34">
                  <c:v>0.61902217193918363</c:v>
                </c:pt>
                <c:pt idx="35">
                  <c:v>0.48739269418434777</c:v>
                </c:pt>
                <c:pt idx="36">
                  <c:v>0.35827340408045921</c:v>
                </c:pt>
                <c:pt idx="37">
                  <c:v>0.25737270057153477</c:v>
                </c:pt>
                <c:pt idx="38">
                  <c:v>0.20478049847550717</c:v>
                </c:pt>
                <c:pt idx="39">
                  <c:v>0.21096821001700194</c:v>
                </c:pt>
                <c:pt idx="40">
                  <c:v>0.27470382596849718</c:v>
                </c:pt>
                <c:pt idx="41">
                  <c:v>0.38329721582737536</c:v>
                </c:pt>
                <c:pt idx="42">
                  <c:v>0.51512680634204333</c:v>
                </c:pt>
                <c:pt idx="43">
                  <c:v>0.64394456204971162</c:v>
                </c:pt>
                <c:pt idx="44">
                  <c:v>0.7441021212521316</c:v>
                </c:pt>
                <c:pt idx="45">
                  <c:v>0.79565753346953594</c:v>
                </c:pt>
                <c:pt idx="46">
                  <c:v>0.78834581735063503</c:v>
                </c:pt>
                <c:pt idx="47">
                  <c:v>0.72362277794825125</c:v>
                </c:pt>
                <c:pt idx="48">
                  <c:v>0.61437514749648303</c:v>
                </c:pt>
                <c:pt idx="49">
                  <c:v>0.48235476234048413</c:v>
                </c:pt>
                <c:pt idx="50">
                  <c:v>0.35384764626184717</c:v>
                </c:pt>
                <c:pt idx="51">
                  <c:v>0.25444031080842944</c:v>
                </c:pt>
                <c:pt idx="52">
                  <c:v>0.20392533256380518</c:v>
                </c:pt>
                <c:pt idx="53">
                  <c:v>0.21236053644566283</c:v>
                </c:pt>
                <c:pt idx="54">
                  <c:v>0.27806642447663199</c:v>
                </c:pt>
                <c:pt idx="55">
                  <c:v>0.3879605735647656</c:v>
                </c:pt>
                <c:pt idx="56">
                  <c:v>0.52016242175764249</c:v>
                </c:pt>
                <c:pt idx="57">
                  <c:v>0.64834981493139787</c:v>
                </c:pt>
                <c:pt idx="58">
                  <c:v>0.74699990022142448</c:v>
                </c:pt>
                <c:pt idx="59">
                  <c:v>0.79647087394016536</c:v>
                </c:pt>
              </c:numCache>
            </c:numRef>
          </c:yVal>
          <c:smooth val="0"/>
          <c:extLst>
            <c:ext xmlns:c16="http://schemas.microsoft.com/office/drawing/2014/chart" uri="{C3380CC4-5D6E-409C-BE32-E72D297353CC}">
              <c16:uniqueId val="{00000001-3088-4F0B-8968-53036FD9E2BA}"/>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2-3088-4F0B-8968-53036FD9E2BA}"/>
                  </c:ext>
                </c:extLst>
              </c15:ser>
            </c15:filteredScatterSeries>
            <c15:filteredScatterSeries>
              <c15:ser>
                <c:idx val="2"/>
                <c:order val="2"/>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xmlns:c15="http://schemas.microsoft.com/office/drawing/2012/chart">
                      <c:ext xmlns:c15="http://schemas.microsoft.com/office/drawing/2012/chart" uri="{02D57815-91ED-43cb-92C2-25804820EDAC}">
                        <c15:formulaRef>
                          <c15:sqref>Sheet1!$D$1:$D$60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0.35</c:v>
                      </c:pt>
                      <c:pt idx="15">
                        <c:v>0.41500000000000004</c:v>
                      </c:pt>
                      <c:pt idx="16">
                        <c:v>0.46250000000000002</c:v>
                      </c:pt>
                      <c:pt idx="17">
                        <c:v>0.5</c:v>
                      </c:pt>
                      <c:pt idx="18">
                        <c:v>0.52500000000000002</c:v>
                      </c:pt>
                      <c:pt idx="19">
                        <c:v>0.53750000000000009</c:v>
                      </c:pt>
                      <c:pt idx="20">
                        <c:v>0.88863053613053511</c:v>
                      </c:pt>
                      <c:pt idx="21">
                        <c:v>0.92388403263403251</c:v>
                      </c:pt>
                      <c:pt idx="22">
                        <c:v>0.89999999999999991</c:v>
                      </c:pt>
                      <c:pt idx="23">
                        <c:v>0.88749999999999996</c:v>
                      </c:pt>
                      <c:pt idx="24">
                        <c:v>0.86250000000000004</c:v>
                      </c:pt>
                      <c:pt idx="25">
                        <c:v>0.82499999999999996</c:v>
                      </c:pt>
                      <c:pt idx="26">
                        <c:v>0.82977195027195005</c:v>
                      </c:pt>
                      <c:pt idx="27">
                        <c:v>0.55901125263625007</c:v>
                      </c:pt>
                      <c:pt idx="28">
                        <c:v>0.5</c:v>
                      </c:pt>
                      <c:pt idx="29">
                        <c:v>0.367005626318125</c:v>
                      </c:pt>
                      <c:pt idx="30">
                        <c:v>0.242429556554555</c:v>
                      </c:pt>
                      <c:pt idx="31">
                        <c:v>0.1464267433954915</c:v>
                      </c:pt>
                      <c:pt idx="32">
                        <c:v>3.8152797202796518E-2</c:v>
                      </c:pt>
                      <c:pt idx="33">
                        <c:v>0.11785348679098501</c:v>
                      </c:pt>
                      <c:pt idx="34">
                        <c:v>0.33681908036408303</c:v>
                      </c:pt>
                      <c:pt idx="35">
                        <c:v>0.28203781279618023</c:v>
                      </c:pt>
                      <c:pt idx="36">
                        <c:v>0.22589516238035526</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xmlns:c15="http://schemas.microsoft.com/office/drawing/2012/chart">
                  <c:ext xmlns:c16="http://schemas.microsoft.com/office/drawing/2014/chart" uri="{C3380CC4-5D6E-409C-BE32-E72D297353CC}">
                    <c16:uniqueId val="{00000003-3088-4F0B-8968-53036FD9E2BA}"/>
                  </c:ext>
                </c:extLst>
              </c15:ser>
            </c15:filteredScatterSeries>
          </c:ext>
        </c:extLst>
      </c:scatterChart>
      <c:valAx>
        <c:axId val="17116173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Time[ns]</a:t>
                </a:r>
                <a:endParaRPr lang="ko-KR" altLang="en-US" sz="140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baseline="0"/>
                  <a:t>Detector 2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Sheet1!$E$1:$E$15</c:f>
              <c:numCache>
                <c:formatCode>General</c:formatCode>
                <c:ptCount val="15"/>
                <c:pt idx="0">
                  <c:v>0.5</c:v>
                </c:pt>
                <c:pt idx="1">
                  <c:v>0.63048966023336905</c:v>
                </c:pt>
                <c:pt idx="2">
                  <c:v>0.73499807288824504</c:v>
                </c:pt>
                <c:pt idx="3">
                  <c:v>0.79271700734799766</c:v>
                </c:pt>
                <c:pt idx="4">
                  <c:v>0.79215428926345854</c:v>
                </c:pt>
                <c:pt idx="5">
                  <c:v>0.73342195906637642</c:v>
                </c:pt>
                <c:pt idx="6">
                  <c:v>0.62821396407014907</c:v>
                </c:pt>
                <c:pt idx="7">
                  <c:v>0.49747782578985539</c:v>
                </c:pt>
                <c:pt idx="8">
                  <c:v>0.36724386701154438</c:v>
                </c:pt>
                <c:pt idx="9">
                  <c:v>0.26344242367214132</c:v>
                </c:pt>
                <c:pt idx="10">
                  <c:v>0.20674096470047093</c:v>
                </c:pt>
                <c:pt idx="11">
                  <c:v>0.20842907917945375</c:v>
                </c:pt>
                <c:pt idx="12">
                  <c:v>0.2681706537332037</c:v>
                </c:pt>
                <c:pt idx="13">
                  <c:v>0.37407079464804233</c:v>
                </c:pt>
                <c:pt idx="14">
                  <c:v>0.50504417014530489</c:v>
                </c:pt>
              </c:numCache>
            </c:numRef>
          </c:yVal>
          <c:smooth val="0"/>
          <c:extLst>
            <c:ext xmlns:c16="http://schemas.microsoft.com/office/drawing/2014/chart" uri="{C3380CC4-5D6E-409C-BE32-E72D297353CC}">
              <c16:uniqueId val="{00000000-FB43-4DA7-B319-4BBD45C1353E}"/>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Sheet1!$E$4:$E$18</c:f>
              <c:numCache>
                <c:formatCode>General</c:formatCode>
                <c:ptCount val="15"/>
                <c:pt idx="0">
                  <c:v>0.79271700734799766</c:v>
                </c:pt>
                <c:pt idx="1">
                  <c:v>0.79215428926345854</c:v>
                </c:pt>
                <c:pt idx="2">
                  <c:v>0.73342195906637642</c:v>
                </c:pt>
                <c:pt idx="3">
                  <c:v>0.62821396407014907</c:v>
                </c:pt>
                <c:pt idx="4">
                  <c:v>0.49747782578985539</c:v>
                </c:pt>
                <c:pt idx="5">
                  <c:v>0.36724386701154438</c:v>
                </c:pt>
                <c:pt idx="6">
                  <c:v>0.26344242367214132</c:v>
                </c:pt>
                <c:pt idx="7">
                  <c:v>0.20674096470047093</c:v>
                </c:pt>
                <c:pt idx="8">
                  <c:v>0.20842907917945375</c:v>
                </c:pt>
                <c:pt idx="9">
                  <c:v>0.2681706537332037</c:v>
                </c:pt>
                <c:pt idx="10">
                  <c:v>0.37407079464804233</c:v>
                </c:pt>
                <c:pt idx="11">
                  <c:v>0.50504417014530489</c:v>
                </c:pt>
                <c:pt idx="12">
                  <c:v>0.63501322213418532</c:v>
                </c:pt>
                <c:pt idx="13">
                  <c:v>0.73810035915474581</c:v>
                </c:pt>
                <c:pt idx="14">
                  <c:v>0.79378033480585997</c:v>
                </c:pt>
              </c:numCache>
            </c:numRef>
          </c:yVal>
          <c:smooth val="0"/>
          <c:extLst>
            <c:ext xmlns:c16="http://schemas.microsoft.com/office/drawing/2014/chart" uri="{C3380CC4-5D6E-409C-BE32-E72D297353CC}">
              <c16:uniqueId val="{00000000-FE58-438C-B6B7-7FAC9F8B0431}"/>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Sheet1!$E$7:$E$21</c:f>
              <c:numCache>
                <c:formatCode>General</c:formatCode>
                <c:ptCount val="15"/>
                <c:pt idx="0">
                  <c:v>0.62821396407014907</c:v>
                </c:pt>
                <c:pt idx="1">
                  <c:v>0.49747782578985539</c:v>
                </c:pt>
                <c:pt idx="2">
                  <c:v>0.36724386701154438</c:v>
                </c:pt>
                <c:pt idx="3">
                  <c:v>0.26344242367214132</c:v>
                </c:pt>
                <c:pt idx="4">
                  <c:v>0.20674096470047093</c:v>
                </c:pt>
                <c:pt idx="5">
                  <c:v>0.20842907917945375</c:v>
                </c:pt>
                <c:pt idx="6">
                  <c:v>0.2681706537332037</c:v>
                </c:pt>
                <c:pt idx="7">
                  <c:v>0.37407079464804233</c:v>
                </c:pt>
                <c:pt idx="8">
                  <c:v>0.50504417014530489</c:v>
                </c:pt>
                <c:pt idx="9">
                  <c:v>0.63501322213418532</c:v>
                </c:pt>
                <c:pt idx="10">
                  <c:v>0.73810035915474581</c:v>
                </c:pt>
                <c:pt idx="11">
                  <c:v>0.79378033480585997</c:v>
                </c:pt>
                <c:pt idx="12">
                  <c:v>0.79096694325352579</c:v>
                </c:pt>
                <c:pt idx="13">
                  <c:v>0.73022034706024652</c:v>
                </c:pt>
                <c:pt idx="14">
                  <c:v>0.62363554557252698</c:v>
                </c:pt>
              </c:numCache>
            </c:numRef>
          </c:yVal>
          <c:smooth val="0"/>
          <c:extLst>
            <c:ext xmlns:c16="http://schemas.microsoft.com/office/drawing/2014/chart" uri="{C3380CC4-5D6E-409C-BE32-E72D297353CC}">
              <c16:uniqueId val="{00000000-9CAC-41CA-B648-03846AA2C6E6}"/>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Sheet1!$E$10:$E$24</c:f>
              <c:numCache>
                <c:formatCode>General</c:formatCode>
                <c:ptCount val="15"/>
                <c:pt idx="0">
                  <c:v>0.26344242367214132</c:v>
                </c:pt>
                <c:pt idx="1">
                  <c:v>0.20674096470047093</c:v>
                </c:pt>
                <c:pt idx="2">
                  <c:v>0.20842907917945375</c:v>
                </c:pt>
                <c:pt idx="3">
                  <c:v>0.2681706537332037</c:v>
                </c:pt>
                <c:pt idx="4">
                  <c:v>0.37407079464804233</c:v>
                </c:pt>
                <c:pt idx="5">
                  <c:v>0.50504417014530489</c:v>
                </c:pt>
                <c:pt idx="6">
                  <c:v>0.63501322213418532</c:v>
                </c:pt>
                <c:pt idx="7">
                  <c:v>0.73810035915474581</c:v>
                </c:pt>
                <c:pt idx="8">
                  <c:v>0.79378033480585997</c:v>
                </c:pt>
                <c:pt idx="9">
                  <c:v>0.79096694325352579</c:v>
                </c:pt>
                <c:pt idx="10">
                  <c:v>0.73022034706024652</c:v>
                </c:pt>
                <c:pt idx="11">
                  <c:v>0.62363554557252698</c:v>
                </c:pt>
                <c:pt idx="12">
                  <c:v>0.4924341904569024</c:v>
                </c:pt>
                <c:pt idx="13">
                  <c:v>0.36273923186740364</c:v>
                </c:pt>
                <c:pt idx="14">
                  <c:v>0.26037368767969993</c:v>
                </c:pt>
              </c:numCache>
            </c:numRef>
          </c:yVal>
          <c:smooth val="0"/>
          <c:extLst>
            <c:ext xmlns:c16="http://schemas.microsoft.com/office/drawing/2014/chart" uri="{C3380CC4-5D6E-409C-BE32-E72D297353CC}">
              <c16:uniqueId val="{00000000-CA99-4DDD-9645-4F352E239F22}"/>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19050" cap="rnd">
              <a:solidFill>
                <a:schemeClr val="accent1"/>
              </a:solidFill>
              <a:round/>
            </a:ln>
            <a:effectLst/>
          </c:spPr>
          <c:marker>
            <c:symbol val="none"/>
          </c:marker>
          <c:cat>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cat>
          <c: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val>
          <c:smooth val="0"/>
          <c:extLst>
            <c:ext xmlns:c16="http://schemas.microsoft.com/office/drawing/2014/chart" uri="{C3380CC4-5D6E-409C-BE32-E72D297353CC}">
              <c16:uniqueId val="{00000000-38E8-4CB0-8766-4A9C24B47B69}"/>
            </c:ext>
          </c:extLst>
        </c:ser>
        <c:dLbls>
          <c:showLegendKey val="0"/>
          <c:showVal val="0"/>
          <c:showCatName val="0"/>
          <c:showSerName val="0"/>
          <c:showPercent val="0"/>
          <c:showBubbleSize val="0"/>
        </c:dLbls>
        <c:smooth val="0"/>
        <c:axId val="1711617375"/>
        <c:axId val="1711607391"/>
      </c:lineChart>
      <c:cat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auto val="1"/>
        <c:lblAlgn val="ctr"/>
        <c:lblOffset val="100"/>
        <c:noMultiLvlLbl val="1"/>
      </c:cat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1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19050" cap="rnd">
              <a:solidFill>
                <a:schemeClr val="accent1"/>
              </a:solidFill>
              <a:round/>
            </a:ln>
            <a:effectLst/>
          </c:spPr>
          <c:marker>
            <c:symbol val="none"/>
          </c:marker>
          <c:cat>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cat>
          <c: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val>
          <c:smooth val="0"/>
          <c:extLst>
            <c:ext xmlns:c16="http://schemas.microsoft.com/office/drawing/2014/chart" uri="{C3380CC4-5D6E-409C-BE32-E72D297353CC}">
              <c16:uniqueId val="{00000000-38E8-4CB0-8766-4A9C24B47B69}"/>
            </c:ext>
          </c:extLst>
        </c:ser>
        <c:dLbls>
          <c:showLegendKey val="0"/>
          <c:showVal val="0"/>
          <c:showCatName val="0"/>
          <c:showSerName val="0"/>
          <c:showPercent val="0"/>
          <c:showBubbleSize val="0"/>
        </c:dLbls>
        <c:smooth val="0"/>
        <c:axId val="1711617375"/>
        <c:axId val="1711607391"/>
      </c:lineChart>
      <c:cat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auto val="1"/>
        <c:lblAlgn val="ctr"/>
        <c:lblOffset val="100"/>
        <c:noMultiLvlLbl val="1"/>
      </c:cat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1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spPr>
            <a:ln w="19050" cap="rnd">
              <a:solidFill>
                <a:schemeClr val="accent2"/>
              </a:solidFill>
              <a:round/>
            </a:ln>
            <a:effectLst/>
          </c:spPr>
          <c:marker>
            <c:symbol val="none"/>
          </c:marker>
          <c:cat>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cat>
          <c: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val>
          <c:smooth val="0"/>
          <c:extLst>
            <c:ext xmlns:c16="http://schemas.microsoft.com/office/drawing/2014/chart" uri="{C3380CC4-5D6E-409C-BE32-E72D297353CC}">
              <c16:uniqueId val="{00000000-6129-4926-88B0-F85D9F351B42}"/>
            </c:ext>
          </c:extLst>
        </c:ser>
        <c:dLbls>
          <c:showLegendKey val="0"/>
          <c:showVal val="0"/>
          <c:showCatName val="0"/>
          <c:showSerName val="0"/>
          <c:showPercent val="0"/>
          <c:showBubbleSize val="0"/>
        </c:dLbls>
        <c:smooth val="0"/>
        <c:axId val="1711617375"/>
        <c:axId val="1711607391"/>
        <c:extLst>
          <c:ext xmlns:c15="http://schemas.microsoft.com/office/drawing/2012/chart" uri="{02D57815-91ED-43cb-92C2-25804820EDAC}">
            <c15:filteredLineSeries>
              <c15:ser>
                <c:idx val="0"/>
                <c:order val="0"/>
                <c:spPr>
                  <a:ln w="19050" cap="rnd">
                    <a:solidFill>
                      <a:schemeClr val="accent1"/>
                    </a:solidFill>
                    <a:round/>
                  </a:ln>
                  <a:effectLst/>
                </c:spPr>
                <c:marker>
                  <c:symbol val="none"/>
                </c:marker>
                <c:cat>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cat>
                <c: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val>
                <c:smooth val="0"/>
                <c:extLst>
                  <c:ext xmlns:c16="http://schemas.microsoft.com/office/drawing/2014/chart" uri="{C3380CC4-5D6E-409C-BE32-E72D297353CC}">
                    <c16:uniqueId val="{00000001-6129-4926-88B0-F85D9F351B42}"/>
                  </c:ext>
                </c:extLst>
              </c15:ser>
            </c15:filteredLineSeries>
          </c:ext>
        </c:extLst>
      </c:lineChart>
      <c:catAx>
        <c:axId val="17116173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Time[ns]</a:t>
                </a:r>
                <a:endParaRPr lang="ko-KR" altLang="en-US" sz="140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07391"/>
        <c:crosses val="autoZero"/>
        <c:auto val="1"/>
        <c:lblAlgn val="ctr"/>
        <c:lblOffset val="100"/>
        <c:noMultiLvlLbl val="1"/>
      </c:cat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2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spPr>
            <a:ln w="19050" cap="rnd">
              <a:solidFill>
                <a:schemeClr val="accent2"/>
              </a:solidFill>
              <a:round/>
            </a:ln>
            <a:effectLst/>
          </c:spPr>
          <c:marker>
            <c:symbol val="none"/>
          </c:marker>
          <c:cat>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cat>
          <c: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val>
          <c:smooth val="0"/>
          <c:extLst>
            <c:ext xmlns:c16="http://schemas.microsoft.com/office/drawing/2014/chart" uri="{C3380CC4-5D6E-409C-BE32-E72D297353CC}">
              <c16:uniqueId val="{00000000-6129-4926-88B0-F85D9F351B42}"/>
            </c:ext>
          </c:extLst>
        </c:ser>
        <c:dLbls>
          <c:showLegendKey val="0"/>
          <c:showVal val="0"/>
          <c:showCatName val="0"/>
          <c:showSerName val="0"/>
          <c:showPercent val="0"/>
          <c:showBubbleSize val="0"/>
        </c:dLbls>
        <c:smooth val="0"/>
        <c:axId val="1711617375"/>
        <c:axId val="1711607391"/>
        <c:extLst>
          <c:ext xmlns:c15="http://schemas.microsoft.com/office/drawing/2012/chart" uri="{02D57815-91ED-43cb-92C2-25804820EDAC}">
            <c15:filteredLineSeries>
              <c15:ser>
                <c:idx val="0"/>
                <c:order val="0"/>
                <c:spPr>
                  <a:ln w="19050" cap="rnd">
                    <a:solidFill>
                      <a:schemeClr val="accent1"/>
                    </a:solidFill>
                    <a:round/>
                  </a:ln>
                  <a:effectLst/>
                </c:spPr>
                <c:marker>
                  <c:symbol val="none"/>
                </c:marker>
                <c:cat>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cat>
                <c: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val>
                <c:smooth val="0"/>
                <c:extLst>
                  <c:ext xmlns:c16="http://schemas.microsoft.com/office/drawing/2014/chart" uri="{C3380CC4-5D6E-409C-BE32-E72D297353CC}">
                    <c16:uniqueId val="{00000001-6129-4926-88B0-F85D9F351B42}"/>
                  </c:ext>
                </c:extLst>
              </c15:ser>
            </c15:filteredLineSeries>
          </c:ext>
        </c:extLst>
      </c:lineChart>
      <c:catAx>
        <c:axId val="17116173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Time[ns]</a:t>
                </a:r>
                <a:endParaRPr lang="ko-KR" altLang="en-US" sz="140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07391"/>
        <c:crosses val="autoZero"/>
        <c:auto val="1"/>
        <c:lblAlgn val="ctr"/>
        <c:lblOffset val="100"/>
        <c:noMultiLvlLbl val="1"/>
      </c:cat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2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1617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19050" cap="rnd">
              <a:solidFill>
                <a:schemeClr val="accent1"/>
              </a:solidFill>
              <a:round/>
            </a:ln>
            <a:effectLst/>
          </c:spPr>
          <c:marker>
            <c:symbol val="none"/>
          </c:marker>
          <c:cat>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cat>
          <c: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val>
          <c:smooth val="0"/>
          <c:extLst>
            <c:ext xmlns:c16="http://schemas.microsoft.com/office/drawing/2014/chart" uri="{C3380CC4-5D6E-409C-BE32-E72D297353CC}">
              <c16:uniqueId val="{00000000-9EA5-4AE4-83A8-983EF8734CF8}"/>
            </c:ext>
          </c:extLst>
        </c:ser>
        <c:dLbls>
          <c:showLegendKey val="0"/>
          <c:showVal val="0"/>
          <c:showCatName val="0"/>
          <c:showSerName val="0"/>
          <c:showPercent val="0"/>
          <c:showBubbleSize val="0"/>
        </c:dLbls>
        <c:smooth val="0"/>
        <c:axId val="1711617375"/>
        <c:axId val="1711607391"/>
      </c:lineChart>
      <c:catAx>
        <c:axId val="1711617375"/>
        <c:scaling>
          <c:orientation val="minMax"/>
        </c:scaling>
        <c:delete val="1"/>
        <c:axPos val="b"/>
        <c:numFmt formatCode="General" sourceLinked="1"/>
        <c:majorTickMark val="none"/>
        <c:minorTickMark val="none"/>
        <c:tickLblPos val="nextTo"/>
        <c:crossAx val="1711607391"/>
        <c:crosses val="autoZero"/>
        <c:auto val="1"/>
        <c:lblAlgn val="ctr"/>
        <c:lblOffset val="100"/>
        <c:noMultiLvlLbl val="0"/>
      </c:cat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 id="15">
  <a:schemeClr val="accent2"/>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5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6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7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8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modernComment_101_80DCA19F.xml><?xml version="1.0" encoding="utf-8"?>
<p188:cmLst xmlns:a="http://schemas.openxmlformats.org/drawingml/2006/main" xmlns:r="http://schemas.openxmlformats.org/officeDocument/2006/relationships" xmlns:p188="http://schemas.microsoft.com/office/powerpoint/2018/8/main">
  <p188:cm id="{8EBFE437-8B28-4BA1-968A-1B52337A6691}" authorId="{12AF1FA0-693F-33DA-E8A0-0886EEF05B0D}" created="2023-10-26T20:27:50.459">
    <ac:deMkLst xmlns:ac="http://schemas.microsoft.com/office/drawing/2013/main/command">
      <pc:docMk xmlns:pc="http://schemas.microsoft.com/office/powerpoint/2013/main/command"/>
      <pc:sldMk xmlns:pc="http://schemas.microsoft.com/office/powerpoint/2013/main/command" cId="2161942943" sldId="257"/>
      <ac:spMk id="3" creationId="{D8A505B4-5ADC-EDFA-953A-5CC60F817994}"/>
    </ac:deMkLst>
    <p188:txBody>
      <a:bodyPr/>
      <a:lstStyle/>
      <a:p>
        <a:r>
          <a:rPr lang="en-US"/>
          <a:t>name each elements of the equation</a:t>
        </a:r>
      </a:p>
    </p188:txBody>
  </p188:cm>
</p188:cmLst>
</file>

<file path=ppt/comments/modernComment_105_3DAC2462.xml><?xml version="1.0" encoding="utf-8"?>
<p188:cmLst xmlns:a="http://schemas.openxmlformats.org/drawingml/2006/main" xmlns:r="http://schemas.openxmlformats.org/officeDocument/2006/relationships" xmlns:p188="http://schemas.microsoft.com/office/powerpoint/2018/8/main">
  <p188:cm id="{0B9D3415-AF90-4351-BA7E-7A966CB81F60}" authorId="{12AF1FA0-693F-33DA-E8A0-0886EEF05B0D}" created="2023-10-26T20:22:39.728">
    <ac:deMkLst xmlns:ac="http://schemas.microsoft.com/office/drawing/2013/main/command">
      <pc:docMk xmlns:pc="http://schemas.microsoft.com/office/powerpoint/2013/main/command"/>
      <pc:sldMk xmlns:pc="http://schemas.microsoft.com/office/powerpoint/2013/main/command" cId="1034691682" sldId="261"/>
      <ac:spMk id="3" creationId="{1041FE61-FB50-9881-1A1F-2162B324DBC9}"/>
    </ac:deMkLst>
    <p188:replyLst>
      <p188:reply id="{2F028304-C4C3-4F65-A01B-3DC277E56BCA}" authorId="{12AF1FA0-693F-33DA-E8A0-0886EEF05B0D}" created="2023-10-26T20:22:51.853">
        <p188:txBody>
          <a:bodyPr/>
          <a:lstStyle/>
          <a:p>
            <a:r>
              <a:rPr lang="en-US"/>
              <a:t>charge injection of the switch</a:t>
            </a:r>
          </a:p>
        </p188:txBody>
      </p188:reply>
    </p188:replyLst>
    <p188:txBody>
      <a:bodyPr/>
      <a:lstStyle/>
      <a:p>
        <a:r>
          <a:rPr lang="en-US"/>
          <a:t>reproducible -&gt; calibratable??</a:t>
        </a:r>
      </a:p>
    </p188:txBody>
  </p188:cm>
</p188:cmLst>
</file>

<file path=ppt/comments/modernComment_109_6F0D30EE.xml><?xml version="1.0" encoding="utf-8"?>
<p188:cmLst xmlns:a="http://schemas.openxmlformats.org/drawingml/2006/main" xmlns:r="http://schemas.openxmlformats.org/officeDocument/2006/relationships" xmlns:p188="http://schemas.microsoft.com/office/powerpoint/2018/8/main">
  <p188:cm id="{9F1F1E5E-727C-4F46-B28C-053F4630505F}" authorId="{286155A4-7008-FEA5-DFA3-EB54BD60A39C}" created="2022-11-21T21:38:01.638">
    <ac:deMkLst xmlns:ac="http://schemas.microsoft.com/office/drawing/2013/main/command">
      <pc:docMk xmlns:pc="http://schemas.microsoft.com/office/powerpoint/2013/main/command"/>
      <pc:sldMk xmlns:pc="http://schemas.microsoft.com/office/powerpoint/2013/main/command" cId="1863135470" sldId="265"/>
      <ac:picMk id="11" creationId="{F8C811A7-3A27-D16A-01D0-2B2642CE652A}"/>
    </ac:deMkLst>
    <p188:txBody>
      <a:bodyPr/>
      <a:lstStyle/>
      <a:p>
        <a:r>
          <a:rPr lang="ko-KR" altLang="en-US"/>
          <a:t>Fig A</a:t>
        </a:r>
      </a:p>
    </p188:txBody>
  </p188:cm>
  <p188:cm id="{73062402-6D0A-4831-BCD8-5771D34E2D0D}" authorId="{286155A4-7008-FEA5-DFA3-EB54BD60A39C}" created="2022-11-21T21:38:10.205">
    <ac:deMkLst xmlns:ac="http://schemas.microsoft.com/office/drawing/2013/main/command">
      <pc:docMk xmlns:pc="http://schemas.microsoft.com/office/powerpoint/2013/main/command"/>
      <pc:sldMk xmlns:pc="http://schemas.microsoft.com/office/powerpoint/2013/main/command" cId="1863135470" sldId="265"/>
      <ac:picMk id="9" creationId="{6EEDEB8B-A51B-E2CE-76D5-EA50F05FA460}"/>
    </ac:deMkLst>
    <p188:txBody>
      <a:bodyPr/>
      <a:lstStyle/>
      <a:p>
        <a:r>
          <a:rPr lang="ko-KR" altLang="en-US"/>
          <a:t>Fig B</a:t>
        </a:r>
      </a:p>
    </p188:txBody>
  </p188:cm>
</p188:cmLst>
</file>

<file path=ppt/comments/modernComment_10A_A042F4C7.xml><?xml version="1.0" encoding="utf-8"?>
<p188:cmLst xmlns:a="http://schemas.openxmlformats.org/drawingml/2006/main" xmlns:r="http://schemas.openxmlformats.org/officeDocument/2006/relationships" xmlns:p188="http://schemas.microsoft.com/office/powerpoint/2018/8/main">
  <p188:cm id="{5CFB184D-C9A2-4B1F-BAE8-A9A03568C36F}" authorId="{286155A4-7008-FEA5-DFA3-EB54BD60A39C}" created="2022-11-21T21:38:24.480">
    <ac:deMkLst xmlns:ac="http://schemas.microsoft.com/office/drawing/2013/main/command">
      <pc:docMk xmlns:pc="http://schemas.microsoft.com/office/powerpoint/2013/main/command"/>
      <pc:sldMk xmlns:pc="http://schemas.microsoft.com/office/powerpoint/2013/main/command" cId="2688742599" sldId="266"/>
      <ac:picMk id="5" creationId="{772DB56B-5456-C3E1-F199-1662451DE0B4}"/>
    </ac:deMkLst>
    <p188:txBody>
      <a:bodyPr/>
      <a:lstStyle/>
      <a:p>
        <a:r>
          <a:rPr lang="ko-KR" altLang="en-US"/>
          <a:t>Fig C</a:t>
        </a:r>
      </a:p>
    </p188:txBody>
  </p188:cm>
</p188:cmLst>
</file>

<file path=ppt/comments/modernComment_112_6522984E.xml><?xml version="1.0" encoding="utf-8"?>
<p188:cmLst xmlns:a="http://schemas.openxmlformats.org/drawingml/2006/main" xmlns:r="http://schemas.openxmlformats.org/officeDocument/2006/relationships" xmlns:p188="http://schemas.microsoft.com/office/powerpoint/2018/8/main">
  <p188:cm id="{731B3B4C-6104-41DD-B8A9-5A685B501FAD}" authorId="{286155A4-7008-FEA5-DFA3-EB54BD60A39C}" created="2023-11-01T03:50:40.673">
    <ac:deMkLst xmlns:ac="http://schemas.microsoft.com/office/drawing/2013/main/command">
      <pc:docMk xmlns:pc="http://schemas.microsoft.com/office/powerpoint/2013/main/command"/>
      <pc:sldMk xmlns:pc="http://schemas.microsoft.com/office/powerpoint/2013/main/command" cId="1696766030" sldId="274"/>
      <ac:picMk id="4" creationId="{6AD9DD28-B7F0-1502-14C6-DAB74C3E4887}"/>
    </ac:deMkLst>
    <p188:txBody>
      <a:bodyPr/>
      <a:lstStyle/>
      <a:p>
        <a:r>
          <a:rPr lang="ko-KR" altLang="en-US"/>
          <a:t>Add Arrow and text, about three</a:t>
        </a:r>
      </a:p>
    </p188:txBody>
  </p188:cm>
</p188:cmLst>
</file>

<file path=ppt/comments/modernComment_11D_1DC80357.xml><?xml version="1.0" encoding="utf-8"?>
<p188:cmLst xmlns:a="http://schemas.openxmlformats.org/drawingml/2006/main" xmlns:r="http://schemas.openxmlformats.org/officeDocument/2006/relationships" xmlns:p188="http://schemas.microsoft.com/office/powerpoint/2018/8/main">
  <p188:cm id="{C8619863-46B7-4ECF-8F70-8578C6FB33A5}" authorId="{286155A4-7008-FEA5-DFA3-EB54BD60A39C}" created="2023-11-01T04:06:38.457">
    <ac:deMkLst xmlns:ac="http://schemas.microsoft.com/office/drawing/2013/main/command">
      <pc:docMk xmlns:pc="http://schemas.microsoft.com/office/powerpoint/2013/main/command"/>
      <pc:sldMk xmlns:pc="http://schemas.microsoft.com/office/powerpoint/2013/main/command" cId="499647319" sldId="285"/>
      <ac:spMk id="3" creationId="{200BADB9-64A6-A1D6-3161-41F161661715}"/>
    </ac:deMkLst>
    <p188:txBody>
      <a:bodyPr/>
      <a:lstStyle/>
      <a:p>
        <a:r>
          <a:rPr lang="ko-KR" altLang="en-US"/>
          <a:t>Wavedrom plot explaining the trigger scheme</a:t>
        </a:r>
      </a:p>
    </p188:txBody>
  </p188:cm>
</p188:cmLst>
</file>

<file path=ppt/comments/modernComment_120_3F268BE0.xml><?xml version="1.0" encoding="utf-8"?>
<p188:cmLst xmlns:a="http://schemas.openxmlformats.org/drawingml/2006/main" xmlns:r="http://schemas.openxmlformats.org/officeDocument/2006/relationships" xmlns:p188="http://schemas.microsoft.com/office/powerpoint/2018/8/main">
  <p188:cm id="{B054E63E-22F1-420F-93D6-A9319F9AB0EB}" authorId="{286155A4-7008-FEA5-DFA3-EB54BD60A39C}" created="2023-11-01T04:01:09.068">
    <pc:sldMkLst xmlns:pc="http://schemas.microsoft.com/office/powerpoint/2013/main/command">
      <pc:docMk/>
      <pc:sldMk cId="1059490784" sldId="288"/>
    </pc:sldMkLst>
    <p188:txBody>
      <a:bodyPr/>
      <a:lstStyle/>
      <a:p>
        <a:r>
          <a:rPr lang="ko-KR" altLang="en-US"/>
          <a:t>Placing 4 buffer in proximity: isn't this inefficient?</a:t>
        </a:r>
      </a:p>
    </p188:txBody>
  </p188:cm>
</p188:cmLst>
</file>

<file path=ppt/comments/modernComment_126_44FCFBF2.xml><?xml version="1.0" encoding="utf-8"?>
<p188:cmLst xmlns:a="http://schemas.openxmlformats.org/drawingml/2006/main" xmlns:r="http://schemas.openxmlformats.org/officeDocument/2006/relationships" xmlns:p188="http://schemas.microsoft.com/office/powerpoint/2018/8/main">
  <p188:cm id="{5E2E49E1-1EFA-4498-BF7C-33EC601D781D}" authorId="{286155A4-7008-FEA5-DFA3-EB54BD60A39C}" created="2022-11-21T21:38:01.638">
    <ac:deMkLst xmlns:ac="http://schemas.microsoft.com/office/drawing/2013/main/command">
      <pc:docMk xmlns:pc="http://schemas.microsoft.com/office/powerpoint/2013/main/command"/>
      <pc:sldMk xmlns:pc="http://schemas.microsoft.com/office/powerpoint/2013/main/command" cId="1157430258" sldId="294"/>
      <ac:cxnSpMk id="11" creationId="{DE38DADC-F506-9F99-864C-F02E9FC6D04B}"/>
    </ac:deMkLst>
    <p188:txBody>
      <a:bodyPr/>
      <a:lstStyle/>
      <a:p>
        <a:r>
          <a:rPr lang="ko-KR" altLang="en-US"/>
          <a:t>Fig A</a:t>
        </a:r>
      </a:p>
    </p188:txBody>
  </p188:cm>
  <p188:cm id="{95F5CA13-1B88-48FA-B6A5-79E40FEC380D}" authorId="{286155A4-7008-FEA5-DFA3-EB54BD60A39C}" created="2022-11-21T21:38:10.205">
    <ac:deMkLst xmlns:ac="http://schemas.microsoft.com/office/drawing/2013/main/command">
      <pc:docMk xmlns:pc="http://schemas.microsoft.com/office/powerpoint/2013/main/command"/>
      <pc:sldMk xmlns:pc="http://schemas.microsoft.com/office/powerpoint/2013/main/command" cId="1157430258" sldId="294"/>
      <ac:cxnSpMk id="9" creationId="{7735A449-6390-818D-2038-F1B59E05797F}"/>
    </ac:deMkLst>
    <p188:txBody>
      <a:bodyPr/>
      <a:lstStyle/>
      <a:p>
        <a:r>
          <a:rPr lang="ko-KR" altLang="en-US"/>
          <a:t>Fig B</a:t>
        </a:r>
      </a:p>
    </p188:txBody>
  </p188:cm>
</p188:cmLst>
</file>

<file path=ppt/comments/modernComment_12A_4A9757C2.xml><?xml version="1.0" encoding="utf-8"?>
<p188:cmLst xmlns:a="http://schemas.openxmlformats.org/drawingml/2006/main" xmlns:r="http://schemas.openxmlformats.org/officeDocument/2006/relationships" xmlns:p188="http://schemas.microsoft.com/office/powerpoint/2018/8/main">
  <p188:cm id="{6340439E-441F-4D55-B250-AE7DA8741865}" authorId="{12AF1FA0-693F-33DA-E8A0-0886EEF05B0D}" created="2023-10-26T20:25:13.922">
    <ac:deMkLst xmlns:ac="http://schemas.microsoft.com/office/drawing/2013/main/command">
      <pc:docMk xmlns:pc="http://schemas.microsoft.com/office/powerpoint/2013/main/command"/>
      <pc:sldMk xmlns:pc="http://schemas.microsoft.com/office/powerpoint/2013/main/command" cId="1251432386" sldId="298"/>
      <ac:spMk id="2" creationId="{C613DA7D-F57A-2B3D-5E30-1B9381B49B50}"/>
    </ac:deMkLst>
    <p188:txBody>
      <a:bodyPr/>
      <a:lstStyle/>
      <a:p>
        <a:r>
          <a:rPr lang="en-US"/>
          <a:t>clarify what vdot is</a:t>
        </a:r>
      </a:p>
    </p188:txBody>
  </p188:cm>
</p188:cmLst>
</file>

<file path=ppt/comments/modernComment_12B_6C19F017.xml><?xml version="1.0" encoding="utf-8"?>
<p188:cmLst xmlns:a="http://schemas.openxmlformats.org/drawingml/2006/main" xmlns:r="http://schemas.openxmlformats.org/officeDocument/2006/relationships" xmlns:p188="http://schemas.microsoft.com/office/powerpoint/2018/8/main">
  <p188:cm id="{D0C61547-11ED-49FE-AEDA-C7EB91603BFD}" authorId="{12AF1FA0-693F-33DA-E8A0-0886EEF05B0D}" created="2023-10-26T20:26:53.488">
    <ac:deMkLst xmlns:ac="http://schemas.microsoft.com/office/drawing/2013/main/command">
      <pc:docMk xmlns:pc="http://schemas.microsoft.com/office/powerpoint/2013/main/command"/>
      <pc:sldMk xmlns:pc="http://schemas.microsoft.com/office/powerpoint/2013/main/command" cId="1813639191" sldId="299"/>
      <ac:spMk id="2" creationId="{C613DA7D-F57A-2B3D-5E30-1B9381B49B50}"/>
    </ac:deMkLst>
    <p188:txBody>
      <a:bodyPr/>
      <a:lstStyle/>
      <a:p>
        <a:r>
          <a:rPr lang="en-US"/>
          <a:t>titles should be explained out a little more</a:t>
        </a:r>
      </a:p>
    </p188:txBody>
  </p188:cm>
</p188:cmLst>
</file>

<file path=ppt/comments/modernComment_135_606D23ED.xml><?xml version="1.0" encoding="utf-8"?>
<p188:cmLst xmlns:a="http://schemas.openxmlformats.org/drawingml/2006/main" xmlns:r="http://schemas.openxmlformats.org/officeDocument/2006/relationships" xmlns:p188="http://schemas.microsoft.com/office/powerpoint/2018/8/main">
  <p188:cm id="{B5EEF185-8249-4F98-86D4-F1A9667EF994}" authorId="{12AF1FA0-693F-33DA-E8A0-0886EEF05B0D}" created="2023-10-26T20:31:12.577">
    <ac:deMkLst xmlns:ac="http://schemas.microsoft.com/office/drawing/2013/main/command">
      <pc:docMk xmlns:pc="http://schemas.microsoft.com/office/powerpoint/2013/main/command"/>
      <pc:sldMk xmlns:pc="http://schemas.microsoft.com/office/powerpoint/2013/main/command" cId="1617765357" sldId="309"/>
      <ac:graphicFrameMk id="4" creationId="{D44B7507-7100-B4FA-FAEE-D001C9107E46}"/>
    </ac:deMkLst>
    <p188:replyLst>
      <p188:reply id="{C377CF76-5330-45D8-9023-A390E9103507}" authorId="{12AF1FA0-693F-33DA-E8A0-0886EEF05B0D}" created="2023-10-26T20:31:36.015">
        <p188:txBody>
          <a:bodyPr/>
          <a:lstStyle/>
          <a:p>
            <a:r>
              <a:rPr lang="en-US"/>
              <a:t>clarify gate capacitance</a:t>
            </a:r>
          </a:p>
        </p188:txBody>
      </p188:reply>
      <p188:reply id="{C9D84D65-FE93-4BD2-A601-AAC1CCED89E8}" authorId="{12AF1FA0-693F-33DA-E8A0-0886EEF05B0D}" created="2023-10-26T20:46:21.160">
        <p188:txBody>
          <a:bodyPr/>
          <a:lstStyle/>
          <a:p>
            <a:r>
              <a:rPr lang="en-US"/>
              <a:t>relative gate capacitance -&gt; worst case capacitance</a:t>
            </a:r>
          </a:p>
        </p188:txBody>
      </p188:reply>
    </p188:replyLst>
    <p188:txBody>
      <a:bodyPr/>
      <a:lstStyle/>
      <a:p>
        <a:r>
          <a:rPr lang="en-US"/>
          <a:t>switch bandwidth. explain the setup</a:t>
        </a:r>
      </a:p>
    </p188:txBody>
  </p188:cm>
</p188:cmLst>
</file>

<file path=ppt/comments/modernComment_138_EC50CB23.xml><?xml version="1.0" encoding="utf-8"?>
<p188:cmLst xmlns:a="http://schemas.openxmlformats.org/drawingml/2006/main" xmlns:r="http://schemas.openxmlformats.org/officeDocument/2006/relationships" xmlns:p188="http://schemas.microsoft.com/office/powerpoint/2018/8/main">
  <p188:cm id="{514582AC-4B2F-4D49-AF0C-D17A851AAC60}" authorId="{286155A4-7008-FEA5-DFA3-EB54BD60A39C}" created="2023-11-01T22:28:07.478">
    <pc:sldMkLst xmlns:pc="http://schemas.microsoft.com/office/powerpoint/2013/main/command">
      <pc:docMk/>
      <pc:sldMk cId="3964717859" sldId="312"/>
    </pc:sldMkLst>
    <p188:txBody>
      <a:bodyPr/>
      <a:lstStyle/>
      <a:p>
        <a:r>
          <a:rPr lang="ko-KR" altLang="en-US"/>
          <a:t>Explain Shift Register / CLK</a:t>
        </a:r>
      </a:p>
    </p188:txBody>
  </p188:cm>
</p188:cmLst>
</file>

<file path=ppt/comments/modernComment_13B_5AEC3CDB.xml><?xml version="1.0" encoding="utf-8"?>
<p188:cmLst xmlns:a="http://schemas.openxmlformats.org/drawingml/2006/main" xmlns:r="http://schemas.openxmlformats.org/officeDocument/2006/relationships" xmlns:p188="http://schemas.microsoft.com/office/powerpoint/2018/8/main">
  <p188:cm id="{152997E5-7E36-4368-82DE-41E00E7CF0A3}" authorId="{12AF1FA0-693F-33DA-E8A0-0886EEF05B0D}" created="2023-10-26T20:48:33.837">
    <pc:sldMkLst xmlns:pc="http://schemas.microsoft.com/office/powerpoint/2013/main/command">
      <pc:docMk/>
      <pc:sldMk cId="1525431515" sldId="315"/>
    </pc:sldMkLst>
    <p188:txBody>
      <a:bodyPr/>
      <a:lstStyle/>
      <a:p>
        <a:r>
          <a:rPr lang="en-US"/>
          <a:t>final msg: we are the right people to develop next generation fast sampling chip, please support us</a:t>
        </a:r>
      </a:p>
    </p188:txBody>
  </p188:cm>
</p188:cmLst>
</file>

<file path=ppt/comments/modernComment_147_5EDF01D0.xml><?xml version="1.0" encoding="utf-8"?>
<p188:cmLst xmlns:a="http://schemas.openxmlformats.org/drawingml/2006/main" xmlns:r="http://schemas.openxmlformats.org/officeDocument/2006/relationships" xmlns:p188="http://schemas.microsoft.com/office/powerpoint/2018/8/main">
  <p188:cm id="{DA41705C-68C9-48EE-9A47-0A2366382B08}" authorId="{12AF1FA0-693F-33DA-E8A0-0886EEF05B0D}" created="2023-10-26T20:27:50.459">
    <ac:deMkLst xmlns:ac="http://schemas.microsoft.com/office/drawing/2013/main/command">
      <pc:docMk xmlns:pc="http://schemas.microsoft.com/office/powerpoint/2013/main/command"/>
      <pc:sldMk xmlns:pc="http://schemas.microsoft.com/office/powerpoint/2013/main/command" cId="1591673296" sldId="327"/>
      <ac:spMk id="3" creationId="{D8A505B4-5ADC-EDFA-953A-5CC60F817994}"/>
    </ac:deMkLst>
    <p188:txBody>
      <a:bodyPr/>
      <a:lstStyle/>
      <a:p>
        <a:r>
          <a:rPr lang="en-US"/>
          <a:t>name each elements of the equation</a:t>
        </a:r>
      </a:p>
    </p188:txBody>
  </p188:cm>
</p188:cmLst>
</file>

<file path=ppt/comments/modernComment_14C_30046998.xml><?xml version="1.0" encoding="utf-8"?>
<p188:cmLst xmlns:a="http://schemas.openxmlformats.org/drawingml/2006/main" xmlns:r="http://schemas.openxmlformats.org/officeDocument/2006/relationships" xmlns:p188="http://schemas.microsoft.com/office/powerpoint/2018/8/main">
  <p188:cm id="{D87F57CB-D774-422C-8B1A-C3BDA8A33D68}" authorId="{286155A4-7008-FEA5-DFA3-EB54BD60A39C}" created="2023-11-01T04:08:01.306">
    <pc:sldMkLst xmlns:pc="http://schemas.microsoft.com/office/powerpoint/2013/main/command">
      <pc:docMk/>
      <pc:sldMk cId="805595544" sldId="332"/>
    </pc:sldMkLst>
    <p188:replyLst>
      <p188:reply id="{CE08795E-1956-444B-BC07-B0B40DB1DA12}" authorId="{286155A4-7008-FEA5-DFA3-EB54BD60A39C}" created="2023-11-01T22:42:06.912">
        <p188:txBody>
          <a:bodyPr/>
          <a:lstStyle/>
          <a:p>
            <a:r>
              <a:rPr lang="ko-KR" altLang="en-US"/>
              <a:t>Make sure that this is a wavesampling chip, not adc.</a:t>
            </a:r>
          </a:p>
        </p188:txBody>
      </p188:reply>
    </p188:replyLst>
    <p188:txBody>
      <a:bodyPr/>
      <a:lstStyle/>
      <a:p>
        <a:r>
          <a:rPr lang="ko-KR" altLang="en-US"/>
          <a:t>Arrow and text, 5</a:t>
        </a:r>
      </a:p>
    </p188:txBody>
  </p188:cm>
</p188:cmLst>
</file>

<file path=ppt/comments/modernComment_159_6B9D346A.xml><?xml version="1.0" encoding="utf-8"?>
<p188:cmLst xmlns:a="http://schemas.openxmlformats.org/drawingml/2006/main" xmlns:r="http://schemas.openxmlformats.org/officeDocument/2006/relationships" xmlns:p188="http://schemas.microsoft.com/office/powerpoint/2018/8/main">
  <p188:cm id="{E9D60AD3-F42E-496B-A111-DA1271BB557F}" authorId="{286155A4-7008-FEA5-DFA3-EB54BD60A39C}" created="2023-11-01T22:35:24.446">
    <pc:sldMkLst xmlns:pc="http://schemas.microsoft.com/office/powerpoint/2013/main/command">
      <pc:docMk/>
      <pc:sldMk cId="1805464682" sldId="345"/>
    </pc:sldMkLst>
    <p188:txBody>
      <a:bodyPr/>
      <a:lstStyle/>
      <a:p>
        <a:r>
          <a:rPr lang="ko-KR" altLang="en-US"/>
          <a:t>Wavedrom diagram</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632A5D-959E-BC4C-9232-4BD22189A5D5}"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31C9844F-CC8A-6248-9AFC-3D332FB3566C}">
      <dgm:prSet phldrT="[Text]" phldr="0"/>
      <dgm:spPr/>
      <dgm:t>
        <a:bodyPr/>
        <a:lstStyle/>
        <a:p>
          <a:r>
            <a:rPr lang="en-US" dirty="0"/>
            <a:t>Input Voltage Buffer 5GHz</a:t>
          </a:r>
        </a:p>
      </dgm:t>
    </dgm:pt>
    <dgm:pt modelId="{3362F5A4-DC94-C945-93D3-29320297BC9F}" type="parTrans" cxnId="{272F31CC-9609-4B41-89C5-68C7DD74A3E0}">
      <dgm:prSet/>
      <dgm:spPr/>
      <dgm:t>
        <a:bodyPr/>
        <a:lstStyle/>
        <a:p>
          <a:endParaRPr lang="en-US"/>
        </a:p>
      </dgm:t>
    </dgm:pt>
    <dgm:pt modelId="{90FDA36D-FD30-A742-93C8-57991901AC3C}" type="sibTrans" cxnId="{272F31CC-9609-4B41-89C5-68C7DD74A3E0}">
      <dgm:prSet/>
      <dgm:spPr/>
      <dgm:t>
        <a:bodyPr/>
        <a:lstStyle/>
        <a:p>
          <a:endParaRPr lang="en-US"/>
        </a:p>
      </dgm:t>
    </dgm:pt>
    <dgm:pt modelId="{A1C95245-F064-684F-A18E-2AB14B16D1B0}">
      <dgm:prSet phldrT="[Text]" phldr="0"/>
      <dgm:spPr/>
      <dgm:t>
        <a:bodyPr/>
        <a:lstStyle/>
        <a:p>
          <a:r>
            <a:rPr lang="en-US" dirty="0"/>
            <a:t>Sample and Hold Capacitors</a:t>
          </a:r>
        </a:p>
        <a:p>
          <a:r>
            <a:rPr lang="en-US" dirty="0"/>
            <a:t>(Discriminator Trigger)</a:t>
          </a:r>
        </a:p>
      </dgm:t>
    </dgm:pt>
    <dgm:pt modelId="{F2C1A1AB-BD5F-364A-8099-CA67AC0F44F7}" type="parTrans" cxnId="{81327C74-8DC0-664D-86C0-7C9E14123989}">
      <dgm:prSet/>
      <dgm:spPr/>
      <dgm:t>
        <a:bodyPr/>
        <a:lstStyle/>
        <a:p>
          <a:endParaRPr lang="en-US"/>
        </a:p>
      </dgm:t>
    </dgm:pt>
    <dgm:pt modelId="{D1331419-9306-C345-86A3-521115EBD707}" type="sibTrans" cxnId="{81327C74-8DC0-664D-86C0-7C9E14123989}">
      <dgm:prSet/>
      <dgm:spPr/>
      <dgm:t>
        <a:bodyPr/>
        <a:lstStyle/>
        <a:p>
          <a:endParaRPr lang="en-US"/>
        </a:p>
      </dgm:t>
    </dgm:pt>
    <dgm:pt modelId="{0FDE585C-497A-9241-89EE-627FB95A1A15}">
      <dgm:prSet phldrT="[Text]" phldr="0"/>
      <dgm:spPr/>
      <dgm:t>
        <a:bodyPr/>
        <a:lstStyle/>
        <a:p>
          <a:r>
            <a:rPr lang="en-US" dirty="0"/>
            <a:t>Output Voltage Buffer 40MHz</a:t>
          </a:r>
        </a:p>
      </dgm:t>
    </dgm:pt>
    <dgm:pt modelId="{865E16B9-235C-5243-94E3-5B26C01081DB}" type="parTrans" cxnId="{4B092DC6-8FF3-7543-9231-6A6B3F612689}">
      <dgm:prSet/>
      <dgm:spPr/>
      <dgm:t>
        <a:bodyPr/>
        <a:lstStyle/>
        <a:p>
          <a:endParaRPr lang="en-US"/>
        </a:p>
      </dgm:t>
    </dgm:pt>
    <dgm:pt modelId="{01AEC55B-92AA-7C41-8866-3068A9E7F8D9}" type="sibTrans" cxnId="{4B092DC6-8FF3-7543-9231-6A6B3F612689}">
      <dgm:prSet/>
      <dgm:spPr/>
      <dgm:t>
        <a:bodyPr/>
        <a:lstStyle/>
        <a:p>
          <a:endParaRPr lang="en-US"/>
        </a:p>
      </dgm:t>
    </dgm:pt>
    <dgm:pt modelId="{21130EE5-F49B-BE43-A8C0-8C7C0550E853}" type="pres">
      <dgm:prSet presAssocID="{D4632A5D-959E-BC4C-9232-4BD22189A5D5}" presName="Name0" presStyleCnt="0">
        <dgm:presLayoutVars>
          <dgm:dir/>
          <dgm:resizeHandles val="exact"/>
        </dgm:presLayoutVars>
      </dgm:prSet>
      <dgm:spPr/>
    </dgm:pt>
    <dgm:pt modelId="{FC0B0BD9-C759-1B48-AC34-14392FF96043}" type="pres">
      <dgm:prSet presAssocID="{31C9844F-CC8A-6248-9AFC-3D332FB3566C}" presName="parTxOnly" presStyleLbl="node1" presStyleIdx="0" presStyleCnt="3">
        <dgm:presLayoutVars>
          <dgm:bulletEnabled val="1"/>
        </dgm:presLayoutVars>
      </dgm:prSet>
      <dgm:spPr/>
    </dgm:pt>
    <dgm:pt modelId="{9C5F0B07-BBF4-5E43-8F02-CC9081C932D4}" type="pres">
      <dgm:prSet presAssocID="{90FDA36D-FD30-A742-93C8-57991901AC3C}" presName="parSpace" presStyleCnt="0"/>
      <dgm:spPr/>
    </dgm:pt>
    <dgm:pt modelId="{2956AFA0-27CC-3444-A4A6-9E2208C9EFEA}" type="pres">
      <dgm:prSet presAssocID="{A1C95245-F064-684F-A18E-2AB14B16D1B0}" presName="parTxOnly" presStyleLbl="node1" presStyleIdx="1" presStyleCnt="3">
        <dgm:presLayoutVars>
          <dgm:bulletEnabled val="1"/>
        </dgm:presLayoutVars>
      </dgm:prSet>
      <dgm:spPr/>
    </dgm:pt>
    <dgm:pt modelId="{AB7D3A7F-A84A-4941-BFB9-FD307057831A}" type="pres">
      <dgm:prSet presAssocID="{D1331419-9306-C345-86A3-521115EBD707}" presName="parSpace" presStyleCnt="0"/>
      <dgm:spPr/>
    </dgm:pt>
    <dgm:pt modelId="{D2E12D48-E014-5644-957D-73DA606DE32B}" type="pres">
      <dgm:prSet presAssocID="{0FDE585C-497A-9241-89EE-627FB95A1A15}" presName="parTxOnly" presStyleLbl="node1" presStyleIdx="2" presStyleCnt="3">
        <dgm:presLayoutVars>
          <dgm:bulletEnabled val="1"/>
        </dgm:presLayoutVars>
      </dgm:prSet>
      <dgm:spPr/>
    </dgm:pt>
  </dgm:ptLst>
  <dgm:cxnLst>
    <dgm:cxn modelId="{0814515C-1EBC-5749-B0E9-F520299C08E9}" type="presOf" srcId="{31C9844F-CC8A-6248-9AFC-3D332FB3566C}" destId="{FC0B0BD9-C759-1B48-AC34-14392FF96043}" srcOrd="0" destOrd="0" presId="urn:microsoft.com/office/officeart/2005/8/layout/hChevron3"/>
    <dgm:cxn modelId="{B6B7EA47-C003-BE4D-B539-4C6B897460BF}" type="presOf" srcId="{D4632A5D-959E-BC4C-9232-4BD22189A5D5}" destId="{21130EE5-F49B-BE43-A8C0-8C7C0550E853}" srcOrd="0" destOrd="0" presId="urn:microsoft.com/office/officeart/2005/8/layout/hChevron3"/>
    <dgm:cxn modelId="{81327C74-8DC0-664D-86C0-7C9E14123989}" srcId="{D4632A5D-959E-BC4C-9232-4BD22189A5D5}" destId="{A1C95245-F064-684F-A18E-2AB14B16D1B0}" srcOrd="1" destOrd="0" parTransId="{F2C1A1AB-BD5F-364A-8099-CA67AC0F44F7}" sibTransId="{D1331419-9306-C345-86A3-521115EBD707}"/>
    <dgm:cxn modelId="{013FC67F-CCD4-E04B-88F1-8282DF3FCD46}" type="presOf" srcId="{A1C95245-F064-684F-A18E-2AB14B16D1B0}" destId="{2956AFA0-27CC-3444-A4A6-9E2208C9EFEA}" srcOrd="0" destOrd="0" presId="urn:microsoft.com/office/officeart/2005/8/layout/hChevron3"/>
    <dgm:cxn modelId="{096D2C92-0FEC-8643-8698-E885B78E2958}" type="presOf" srcId="{0FDE585C-497A-9241-89EE-627FB95A1A15}" destId="{D2E12D48-E014-5644-957D-73DA606DE32B}" srcOrd="0" destOrd="0" presId="urn:microsoft.com/office/officeart/2005/8/layout/hChevron3"/>
    <dgm:cxn modelId="{4B092DC6-8FF3-7543-9231-6A6B3F612689}" srcId="{D4632A5D-959E-BC4C-9232-4BD22189A5D5}" destId="{0FDE585C-497A-9241-89EE-627FB95A1A15}" srcOrd="2" destOrd="0" parTransId="{865E16B9-235C-5243-94E3-5B26C01081DB}" sibTransId="{01AEC55B-92AA-7C41-8866-3068A9E7F8D9}"/>
    <dgm:cxn modelId="{272F31CC-9609-4B41-89C5-68C7DD74A3E0}" srcId="{D4632A5D-959E-BC4C-9232-4BD22189A5D5}" destId="{31C9844F-CC8A-6248-9AFC-3D332FB3566C}" srcOrd="0" destOrd="0" parTransId="{3362F5A4-DC94-C945-93D3-29320297BC9F}" sibTransId="{90FDA36D-FD30-A742-93C8-57991901AC3C}"/>
    <dgm:cxn modelId="{C60C6FF8-C389-5F4D-A201-13462B2B60F6}" type="presParOf" srcId="{21130EE5-F49B-BE43-A8C0-8C7C0550E853}" destId="{FC0B0BD9-C759-1B48-AC34-14392FF96043}" srcOrd="0" destOrd="0" presId="urn:microsoft.com/office/officeart/2005/8/layout/hChevron3"/>
    <dgm:cxn modelId="{FDB52C4E-88C4-5C46-976F-B5D033979FF4}" type="presParOf" srcId="{21130EE5-F49B-BE43-A8C0-8C7C0550E853}" destId="{9C5F0B07-BBF4-5E43-8F02-CC9081C932D4}" srcOrd="1" destOrd="0" presId="urn:microsoft.com/office/officeart/2005/8/layout/hChevron3"/>
    <dgm:cxn modelId="{4A916224-93E5-1D40-A415-E2A07853026F}" type="presParOf" srcId="{21130EE5-F49B-BE43-A8C0-8C7C0550E853}" destId="{2956AFA0-27CC-3444-A4A6-9E2208C9EFEA}" srcOrd="2" destOrd="0" presId="urn:microsoft.com/office/officeart/2005/8/layout/hChevron3"/>
    <dgm:cxn modelId="{EAE1A70B-31EF-2B4C-912D-7BD94A553844}" type="presParOf" srcId="{21130EE5-F49B-BE43-A8C0-8C7C0550E853}" destId="{AB7D3A7F-A84A-4941-BFB9-FD307057831A}" srcOrd="3" destOrd="0" presId="urn:microsoft.com/office/officeart/2005/8/layout/hChevron3"/>
    <dgm:cxn modelId="{FD201C67-7522-8446-A203-4F342DF3B876}" type="presParOf" srcId="{21130EE5-F49B-BE43-A8C0-8C7C0550E853}" destId="{D2E12D48-E014-5644-957D-73DA606DE32B}"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0B0BD9-C759-1B48-AC34-14392FF96043}">
      <dsp:nvSpPr>
        <dsp:cNvPr id="0" name=""/>
        <dsp:cNvSpPr/>
      </dsp:nvSpPr>
      <dsp:spPr>
        <a:xfrm>
          <a:off x="3571" y="295944"/>
          <a:ext cx="3123406" cy="124936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Input Voltage Buffer 5GHz</a:t>
          </a:r>
        </a:p>
      </dsp:txBody>
      <dsp:txXfrm>
        <a:off x="3571" y="295944"/>
        <a:ext cx="2811066" cy="1249362"/>
      </dsp:txXfrm>
    </dsp:sp>
    <dsp:sp modelId="{2956AFA0-27CC-3444-A4A6-9E2208C9EFEA}">
      <dsp:nvSpPr>
        <dsp:cNvPr id="0" name=""/>
        <dsp:cNvSpPr/>
      </dsp:nvSpPr>
      <dsp:spPr>
        <a:xfrm>
          <a:off x="2502296" y="295944"/>
          <a:ext cx="3123406" cy="124936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Sample and Hold Capacitors</a:t>
          </a:r>
        </a:p>
        <a:p>
          <a:pPr marL="0" lvl="0" indent="0" algn="ctr" defTabSz="622300">
            <a:lnSpc>
              <a:spcPct val="90000"/>
            </a:lnSpc>
            <a:spcBef>
              <a:spcPct val="0"/>
            </a:spcBef>
            <a:spcAft>
              <a:spcPct val="35000"/>
            </a:spcAft>
            <a:buNone/>
          </a:pPr>
          <a:r>
            <a:rPr lang="en-US" sz="1400" kern="1200" dirty="0"/>
            <a:t>(Discriminator Trigger)</a:t>
          </a:r>
        </a:p>
      </dsp:txBody>
      <dsp:txXfrm>
        <a:off x="3126977" y="295944"/>
        <a:ext cx="1874044" cy="1249362"/>
      </dsp:txXfrm>
    </dsp:sp>
    <dsp:sp modelId="{D2E12D48-E014-5644-957D-73DA606DE32B}">
      <dsp:nvSpPr>
        <dsp:cNvPr id="0" name=""/>
        <dsp:cNvSpPr/>
      </dsp:nvSpPr>
      <dsp:spPr>
        <a:xfrm>
          <a:off x="5001021" y="295944"/>
          <a:ext cx="3123406" cy="124936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Output Voltage Buffer 40MHz</a:t>
          </a:r>
        </a:p>
      </dsp:txBody>
      <dsp:txXfrm>
        <a:off x="5625702" y="295944"/>
        <a:ext cx="1874044" cy="1249362"/>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22A91-945C-4EC4-9D40-2217DD8AC2A4}" type="datetimeFigureOut">
              <a:rPr lang="ko-KR" altLang="en-US" smtClean="0"/>
              <a:t>2024-05-30</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ACDA7-6B74-4209-BCB3-91F57DA7FC81}" type="slidenum">
              <a:rPr lang="ko-KR" altLang="en-US" smtClean="0"/>
              <a:t>‹#›</a:t>
            </a:fld>
            <a:endParaRPr lang="ko-KR" altLang="en-US"/>
          </a:p>
        </p:txBody>
      </p:sp>
    </p:spTree>
    <p:extLst>
      <p:ext uri="{BB962C8B-B14F-4D97-AF65-F5344CB8AC3E}">
        <p14:creationId xmlns:p14="http://schemas.microsoft.com/office/powerpoint/2010/main" val="3572656078"/>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 /><Relationship Id="rId1" Type="http://schemas.openxmlformats.org/officeDocument/2006/relationships/notesMaster" Target="../notesMasters/notesMaster1.xml" /></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 /><Relationship Id="rId1" Type="http://schemas.openxmlformats.org/officeDocument/2006/relationships/notesMaster" Target="../notesMasters/notesMaster1.xml" /></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 /><Relationship Id="rId1" Type="http://schemas.openxmlformats.org/officeDocument/2006/relationships/notesMaster" Target="../notesMasters/notesMaster1.xml" /></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 /><Relationship Id="rId1" Type="http://schemas.openxmlformats.org/officeDocument/2006/relationships/notesMaster" Target="../notesMasters/notesMaster1.xml" /></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 /><Relationship Id="rId1" Type="http://schemas.openxmlformats.org/officeDocument/2006/relationships/notesMaster" Target="../notesMasters/notesMaster1.xml" /></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 /><Relationship Id="rId1" Type="http://schemas.openxmlformats.org/officeDocument/2006/relationships/notesMaster" Target="../notesMasters/notesMaster1.xml" /></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 /><Relationship Id="rId1" Type="http://schemas.openxmlformats.org/officeDocument/2006/relationships/notesMaster" Target="../notesMasters/notesMaster1.xml" /></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 /><Relationship Id="rId1" Type="http://schemas.openxmlformats.org/officeDocument/2006/relationships/notesMaster" Target="../notesMasters/notesMaster1.xml" /></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 /><Relationship Id="rId1" Type="http://schemas.openxmlformats.org/officeDocument/2006/relationships/notesMaster" Target="../notesMasters/notesMaster1.xml" /></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 /><Relationship Id="rId1" Type="http://schemas.openxmlformats.org/officeDocument/2006/relationships/notesMaster" Target="../notesMasters/notesMaster1.xml" /></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 /><Relationship Id="rId1" Type="http://schemas.openxmlformats.org/officeDocument/2006/relationships/notesMaster" Target="../notesMasters/notesMaster1.xml" /></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 /><Relationship Id="rId1" Type="http://schemas.openxmlformats.org/officeDocument/2006/relationships/notesMaster" Target="../notesMasters/notesMaster1.xml" /></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 /><Relationship Id="rId1" Type="http://schemas.openxmlformats.org/officeDocument/2006/relationships/notesMaster" Target="../notesMasters/notesMaster1.xml" /></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 /><Relationship Id="rId1" Type="http://schemas.openxmlformats.org/officeDocument/2006/relationships/notesMaster" Target="../notesMasters/notesMaster1.xml" /></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Hi everyone. I’m Jin, and I will present the new chip we are developing for fast timing.</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a:t>
            </a:fld>
            <a:endParaRPr lang="ko-KR" altLang="en-US"/>
          </a:p>
        </p:txBody>
      </p:sp>
    </p:spTree>
    <p:extLst>
      <p:ext uri="{BB962C8B-B14F-4D97-AF65-F5344CB8AC3E}">
        <p14:creationId xmlns:p14="http://schemas.microsoft.com/office/powerpoint/2010/main" val="506315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dirty="0"/>
              <a:t>We concluded that in terms of timing resolution, the return diminishes as Signal to noise ratios reach 1/1000 or 10 effective bits. (next) In this region, sampling time jitter has a greater impact on the overall timing resolution.</a:t>
            </a:r>
          </a:p>
          <a:p>
            <a:pPr marL="0" indent="0">
              <a:buNone/>
            </a:pPr>
            <a:endParaRPr lang="en-US" altLang="ko-KR" sz="1200" dirty="0"/>
          </a:p>
          <a:p>
            <a:pPr marL="0" indent="0">
              <a:buNone/>
            </a:pPr>
            <a:r>
              <a:rPr lang="en-US" altLang="ko-KR" sz="1200" dirty="0"/>
              <a:t>Time differences between samples are determined by a voltage-controlled delay line, which is an array of transistors, usually MOSFETs, in which a signal propagates through the array at a desired rate.</a:t>
            </a:r>
          </a:p>
          <a:p>
            <a:pPr marL="0" indent="0">
              <a:buNone/>
            </a:pPr>
            <a:r>
              <a:rPr lang="en-US" altLang="ko-KR" sz="1200" dirty="0"/>
              <a:t>However, no chip manufacturing process is perfect, so each element of the VCDL has a different time offset.</a:t>
            </a:r>
          </a:p>
          <a:p>
            <a:pPr marL="0" indent="0">
              <a:buNone/>
            </a:pPr>
            <a:r>
              <a:rPr lang="en-US" altLang="ko-KR" sz="1200" dirty="0"/>
              <a:t>It is necessary to measure each time offset to correctly sample a signal.</a:t>
            </a:r>
          </a:p>
          <a:p>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13</a:t>
            </a:fld>
            <a:endParaRPr lang="ko-KR" altLang="en-US"/>
          </a:p>
        </p:txBody>
      </p:sp>
    </p:spTree>
    <p:extLst>
      <p:ext uri="{BB962C8B-B14F-4D97-AF65-F5344CB8AC3E}">
        <p14:creationId xmlns:p14="http://schemas.microsoft.com/office/powerpoint/2010/main" val="1815573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This is a brief structure of ASIC we have been using for almost a decade now. The signal goes into the chip from the left. First, its DC component is removed and set to a constant voltage, </a:t>
            </a:r>
            <a:r>
              <a:rPr lang="en-US" altLang="ko-KR" dirty="0" err="1"/>
              <a:t>V_ped</a:t>
            </a:r>
            <a:r>
              <a:rPr lang="en-US" altLang="ko-KR" dirty="0"/>
              <a:t>, which can be controlled by an FPGA for example. Then there is an array of capacitors, where each capacitor represent a sample. The last stage of the chip is Wilkinson ADC, where the voltage in each capacitor is compared with a ramp and converted to a 12 bit number.</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14</a:t>
            </a:fld>
            <a:endParaRPr lang="ko-KR" altLang="en-US"/>
          </a:p>
        </p:txBody>
      </p:sp>
    </p:spTree>
    <p:extLst>
      <p:ext uri="{BB962C8B-B14F-4D97-AF65-F5344CB8AC3E}">
        <p14:creationId xmlns:p14="http://schemas.microsoft.com/office/powerpoint/2010/main" val="3913783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dirty="0"/>
              <a:t>To reduce the sample time uncertainty, we have developed a method to measure the time offset of each sample.</a:t>
            </a:r>
          </a:p>
          <a:p>
            <a:pPr marL="0" indent="0">
              <a:buNone/>
            </a:pPr>
            <a:r>
              <a:rPr lang="en-US" altLang="ko-KR" sz="1200" dirty="0"/>
              <a:t>1. Measure many events of a sine wave.</a:t>
            </a:r>
          </a:p>
          <a:p>
            <a:pPr marL="0" indent="0">
              <a:buNone/>
            </a:pPr>
            <a:r>
              <a:rPr lang="en-US" altLang="ko-KR" sz="1200" dirty="0"/>
              <a:t>2. Plot Summation vs. Difference of two adjacent samples, over all events, should form an ellipse.</a:t>
            </a:r>
          </a:p>
          <a:p>
            <a:pPr marL="0" indent="0">
              <a:buNone/>
            </a:pPr>
            <a:r>
              <a:rPr lang="en-US" altLang="ko-KR" sz="1200" dirty="0"/>
              <a:t>3. Time offset can be determined from the coefficients.</a:t>
            </a:r>
          </a:p>
          <a:p>
            <a:pPr marL="0" indent="0">
              <a:buNone/>
            </a:pPr>
            <a:endParaRPr lang="en-US" altLang="ko-KR" sz="1200" dirty="0"/>
          </a:p>
          <a:p>
            <a:pPr marL="0" indent="0">
              <a:buNone/>
            </a:pPr>
            <a:r>
              <a:rPr lang="en-US" altLang="ko-KR" sz="1200" dirty="0"/>
              <a:t>The diagram explains which event corresponds to which dot in the ellipse plot, which is the actual measurement data of PSEC4.</a:t>
            </a:r>
          </a:p>
          <a:p>
            <a:pPr marL="0" indent="0">
              <a:buNone/>
            </a:pPr>
            <a:endParaRPr lang="en-US" altLang="ko-KR" sz="1200" dirty="0"/>
          </a:p>
          <a:p>
            <a:pPr marL="0" indent="0">
              <a:buNone/>
            </a:pPr>
            <a:r>
              <a:rPr lang="en-US" altLang="ko-KR" sz="1200" dirty="0"/>
              <a:t>When you think about it, the plot does not have to be on two adjacent samples, but samples that are m samples apart. This way the effect of voltage noise of each sample on the time offset is smaller.</a:t>
            </a:r>
          </a:p>
          <a:p>
            <a:pPr marL="0" indent="0">
              <a:buNone/>
            </a:pPr>
            <a:r>
              <a:rPr lang="en-US" altLang="ko-KR" sz="1200" dirty="0"/>
              <a:t>In other words, the sampled curve is more like a smooth ellipse as m gets larger.</a:t>
            </a:r>
          </a:p>
          <a:p>
            <a:pPr marL="0" indent="0">
              <a:buNone/>
            </a:pPr>
            <a:r>
              <a:rPr lang="en-US" altLang="ko-KR" sz="1200" dirty="0"/>
              <a:t>However, the time difference cannot be larger than one fourth of the period of the sine wave, which in our case corresponded to m equal to about 10.</a:t>
            </a:r>
          </a:p>
          <a:p>
            <a:pPr marL="0" indent="0">
              <a:buNone/>
            </a:pPr>
            <a:endParaRPr lang="en-US" altLang="ko-KR" sz="1200" dirty="0"/>
          </a:p>
          <a:p>
            <a:pPr marL="0" indent="0">
              <a:buNone/>
            </a:pPr>
            <a:r>
              <a:rPr lang="en-US" altLang="ko-KR" sz="1200" dirty="0"/>
              <a:t>When we look at the right ellipse plot,</a:t>
            </a:r>
            <a:endParaRPr lang="en-US" altLang="ko-KR" dirty="0"/>
          </a:p>
          <a:p>
            <a:r>
              <a:rPr lang="en-US" altLang="ko-KR" dirty="0"/>
              <a:t>Higher voltage Noise results in a fainter, more spread curve.</a:t>
            </a:r>
          </a:p>
          <a:p>
            <a:r>
              <a:rPr lang="en-US" altLang="ko-KR" dirty="0"/>
              <a:t>The nonlinearity of the overall system results in a distorted curve </a:t>
            </a:r>
            <a:endParaRPr lang="ko-KR" altLang="en-US" dirty="0"/>
          </a:p>
          <a:p>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15</a:t>
            </a:fld>
            <a:endParaRPr lang="ko-KR" altLang="en-US"/>
          </a:p>
        </p:txBody>
      </p:sp>
    </p:spTree>
    <p:extLst>
      <p:ext uri="{BB962C8B-B14F-4D97-AF65-F5344CB8AC3E}">
        <p14:creationId xmlns:p14="http://schemas.microsoft.com/office/powerpoint/2010/main" val="172597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To reduce the sample time uncertainty, we have developed a method to measure the time offset of each sample.</a:t>
            </a:r>
          </a:p>
          <a:p>
            <a:pPr marL="0" indent="0">
              <a:buNone/>
            </a:pPr>
            <a:r>
              <a:rPr lang="en-US" altLang="ko-KR" sz="1200"/>
              <a:t>1. Measure many events of a sine wave.</a:t>
            </a:r>
          </a:p>
          <a:p>
            <a:pPr marL="0" indent="0">
              <a:buNone/>
            </a:pPr>
            <a:r>
              <a:rPr lang="en-US" altLang="ko-KR" sz="1200"/>
              <a:t>2. Plot Summation vs. Difference of two adjacent samples, over all events, should form an ellipse.</a:t>
            </a:r>
          </a:p>
          <a:p>
            <a:pPr marL="0" indent="0">
              <a:buNone/>
            </a:pPr>
            <a:r>
              <a:rPr lang="en-US" altLang="ko-KR" sz="1200"/>
              <a:t>3. Time offset can be determined from the coefficients.</a:t>
            </a:r>
          </a:p>
          <a:p>
            <a:pPr marL="0" indent="0">
              <a:buNone/>
            </a:pPr>
            <a:endParaRPr lang="en-US" altLang="ko-KR" sz="1200"/>
          </a:p>
          <a:p>
            <a:pPr marL="0" indent="0">
              <a:buNone/>
            </a:pPr>
            <a:r>
              <a:rPr lang="en-US" altLang="ko-KR" sz="1200"/>
              <a:t>The diagram explains which event corresponds to which dot in the ellipse plot, which is the actual measurement data of PSEC4.</a:t>
            </a:r>
          </a:p>
          <a:p>
            <a:pPr marL="0" indent="0">
              <a:buNone/>
            </a:pPr>
            <a:endParaRPr lang="en-US" altLang="ko-KR" sz="1200"/>
          </a:p>
          <a:p>
            <a:pPr marL="0" indent="0">
              <a:buNone/>
            </a:pPr>
            <a:r>
              <a:rPr lang="en-US" altLang="ko-KR" sz="1200"/>
              <a:t>When you think about it, the plot does not have to be on two adjacent samples, but samples that are m samples apart. This way the effect of voltage noise of each sample on the time offset is smaller.</a:t>
            </a:r>
          </a:p>
          <a:p>
            <a:pPr marL="0" indent="0">
              <a:buNone/>
            </a:pPr>
            <a:r>
              <a:rPr lang="en-US" altLang="ko-KR" sz="1200"/>
              <a:t>In other words, the sampled curve is more like a smooth ellipse as m gets larger.</a:t>
            </a:r>
          </a:p>
          <a:p>
            <a:pPr marL="0" indent="0">
              <a:buNone/>
            </a:pPr>
            <a:r>
              <a:rPr lang="en-US" altLang="ko-KR" sz="1200"/>
              <a:t>However, the time difference cannot be larger than one fourth of the period of the sine wave, which in our case corresponded to m equal to about 10.</a:t>
            </a:r>
          </a:p>
          <a:p>
            <a:pPr marL="0" indent="0">
              <a:buNone/>
            </a:pPr>
            <a:endParaRPr lang="en-US" altLang="ko-KR" sz="1200"/>
          </a:p>
          <a:p>
            <a:pPr marL="0" indent="0">
              <a:buNone/>
            </a:pPr>
            <a:r>
              <a:rPr lang="en-US" altLang="ko-KR" sz="1200"/>
              <a:t>When we look at the right ellipse plot,</a:t>
            </a:r>
            <a:endParaRPr lang="en-US" altLang="ko-KR"/>
          </a:p>
          <a:p>
            <a:r>
              <a:rPr lang="en-US" altLang="ko-KR"/>
              <a:t>Higher voltage Noise results in a fainter, more spread curve.</a:t>
            </a:r>
          </a:p>
          <a:p>
            <a:r>
              <a:rPr lang="en-US" altLang="ko-KR"/>
              <a:t>The nonlinearity of the overall system results in a distorted curve </a:t>
            </a:r>
            <a:endParaRPr lang="ko-KR" altLang="en-US"/>
          </a:p>
          <a:p>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16</a:t>
            </a:fld>
            <a:endParaRPr lang="ko-KR" altLang="en-US"/>
          </a:p>
        </p:txBody>
      </p:sp>
    </p:spTree>
    <p:extLst>
      <p:ext uri="{BB962C8B-B14F-4D97-AF65-F5344CB8AC3E}">
        <p14:creationId xmlns:p14="http://schemas.microsoft.com/office/powerpoint/2010/main" val="2695102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As I said before, we are currently using ring </a:t>
            </a:r>
            <a:r>
              <a:rPr lang="en-US" altLang="ko-KR" err="1"/>
              <a:t>osc</a:t>
            </a:r>
            <a:r>
              <a:rPr lang="en-US" altLang="ko-KR"/>
              <a:t> for the phase locked loop for the Voltage controlled delay line</a:t>
            </a:r>
          </a:p>
          <a:p>
            <a:r>
              <a:rPr lang="en-US" altLang="ko-KR"/>
              <a:t>This can be replaced to LC oscillator based phased locked loop to achieve better timing uncertainty.</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17</a:t>
            </a:fld>
            <a:endParaRPr lang="ko-KR" altLang="en-US"/>
          </a:p>
        </p:txBody>
      </p:sp>
    </p:spTree>
    <p:extLst>
      <p:ext uri="{BB962C8B-B14F-4D97-AF65-F5344CB8AC3E}">
        <p14:creationId xmlns:p14="http://schemas.microsoft.com/office/powerpoint/2010/main" val="3632656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To reduce overall sampling jitter and prevent jitter from cumulating, we used a d flip flop per sample to generate writing strobe, opposed to a delay line. The schematic of a single d flip flop is shown on the screen. In 65nm, it is fast enough to work reliably at 10GHz.</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18</a:t>
            </a:fld>
            <a:endParaRPr lang="ko-KR" altLang="en-US"/>
          </a:p>
        </p:txBody>
      </p:sp>
    </p:spTree>
    <p:extLst>
      <p:ext uri="{BB962C8B-B14F-4D97-AF65-F5344CB8AC3E}">
        <p14:creationId xmlns:p14="http://schemas.microsoft.com/office/powerpoint/2010/main" val="854725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pPr marL="0" indent="0">
                  <a:buNone/>
                </a:pPr>
                <a:endParaRPr lang="en-US" altLang="ko-KR" sz="2400" dirty="0"/>
              </a:p>
              <a:p>
                <a:pPr marL="0" indent="0">
                  <a:buNone/>
                </a:pPr>
                <a:r>
                  <a:rPr lang="en-US" altLang="ko-KR" sz="2400" dirty="0"/>
                  <a:t>The way we measure the performance of the chip is to measure *time distribution of the sampled signal when sampling the same waveform many times.*</a:t>
                </a:r>
              </a:p>
              <a:p>
                <a:pPr marL="0" indent="0">
                  <a:buNone/>
                </a:pPr>
                <a:r>
                  <a:rPr lang="en-US" altLang="ko-KR" sz="2400" dirty="0"/>
                  <a:t>We set up an experiment where Same signal is fed into two different channels of the same readout board.</a:t>
                </a:r>
              </a:p>
              <a:p>
                <a:pPr marL="0" indent="0">
                  <a:buNone/>
                </a:pPr>
                <a:endParaRPr lang="en-US" altLang="ko-KR" sz="2400" dirty="0"/>
              </a:p>
              <a:p>
                <a:pPr marL="0" indent="0">
                  <a:buNone/>
                </a:pPr>
                <a:r>
                  <a:rPr lang="en-US" altLang="ko-KR" sz="2400" dirty="0"/>
                  <a:t>Then, delta t , the phase difference, is measured for each event the way described in figure on the right side.</a:t>
                </a:r>
              </a:p>
              <a:p>
                <a:pPr marL="0" indent="0">
                  <a:buNone/>
                </a:pPr>
                <a:endParaRPr lang="en-US" altLang="ko-KR" sz="2400" dirty="0"/>
              </a:p>
              <a:p>
                <a:pPr marL="0" indent="0">
                  <a:buNone/>
                </a:pPr>
                <a:r>
                  <a:rPr lang="en-US" altLang="ko-KR" sz="2400" dirty="0">
                    <a:ea typeface="Cambria Math" panose="02040503050406030204" pitchFamily="18" charset="0"/>
                  </a:rPr>
                  <a:t>1.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dirty="0"/>
                  <a:t> measured for many events.</a:t>
                </a:r>
              </a:p>
              <a:p>
                <a:pPr marL="0" indent="0">
                  <a:buNone/>
                </a:pPr>
                <a:r>
                  <a:rPr lang="en-US" altLang="ko-KR" sz="2400" dirty="0"/>
                  <a:t>2. Distribution of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dirty="0"/>
                  <a:t> acquired.</a:t>
                </a:r>
              </a:p>
              <a:p>
                <a:pPr marL="0" indent="0">
                  <a:buNone/>
                </a:pPr>
                <a:r>
                  <a:rPr lang="en-US" altLang="ko-KR" sz="2400" dirty="0"/>
                  <a:t>However, one should be aware that delta t depends on the signal source and the algorithm determining where the pulse starts.</a:t>
                </a:r>
              </a:p>
              <a:p>
                <a:endParaRPr lang="ko-KR" altLang="en-US" dirty="0"/>
              </a:p>
            </p:txBody>
          </p:sp>
        </mc:Choice>
        <mc:Fallback xmlns="">
          <p:sp>
            <p:nvSpPr>
              <p:cNvPr id="3" name="슬라이드 노트 개체 틀 2"/>
              <p:cNvSpPr>
                <a:spLocks noGrp="1"/>
              </p:cNvSpPr>
              <p:nvPr>
                <p:ph type="body" idx="1"/>
              </p:nvPr>
            </p:nvSpPr>
            <p:spPr/>
            <p:txBody>
              <a:bodyPr/>
              <a:lstStyle/>
              <a:p>
                <a:pPr marL="0" indent="0">
                  <a:buNone/>
                </a:pPr>
                <a:endParaRPr lang="en-US" altLang="ko-KR" sz="2400" dirty="0"/>
              </a:p>
              <a:p>
                <a:pPr marL="0" indent="0">
                  <a:buNone/>
                </a:pPr>
                <a:r>
                  <a:rPr lang="en-US" altLang="ko-KR" sz="2400" dirty="0"/>
                  <a:t>The way we measure the performance of the chip is to measure *time distribution of the sampled signal when sampling the same waveform many times.*</a:t>
                </a:r>
              </a:p>
              <a:p>
                <a:pPr marL="0" indent="0">
                  <a:buNone/>
                </a:pPr>
                <a:r>
                  <a:rPr lang="en-US" altLang="ko-KR" sz="2400" dirty="0"/>
                  <a:t>We set up an experiment where Same signal is fed into two different channels of the same readout board.</a:t>
                </a:r>
              </a:p>
              <a:p>
                <a:pPr marL="0" indent="0">
                  <a:buNone/>
                </a:pPr>
                <a:endParaRPr lang="en-US" altLang="ko-KR" sz="2400" dirty="0"/>
              </a:p>
              <a:p>
                <a:pPr marL="0" indent="0">
                  <a:buNone/>
                </a:pPr>
                <a:r>
                  <a:rPr lang="en-US" altLang="ko-KR" sz="2400" dirty="0"/>
                  <a:t>Then, delta t , the phase difference, is measured for each event the way described in figure on the right side.</a:t>
                </a:r>
              </a:p>
              <a:p>
                <a:pPr marL="0" indent="0">
                  <a:buNone/>
                </a:pPr>
                <a:endParaRPr lang="en-US" altLang="ko-KR" sz="2400" dirty="0"/>
              </a:p>
              <a:p>
                <a:pPr marL="0" indent="0">
                  <a:buNone/>
                </a:pPr>
                <a:r>
                  <a:rPr lang="en-US" altLang="ko-KR" sz="2400" dirty="0">
                    <a:ea typeface="Cambria Math" panose="02040503050406030204" pitchFamily="18" charset="0"/>
                  </a:rPr>
                  <a:t>1. </a:t>
                </a:r>
                <a:r>
                  <a:rPr lang="el-GR" altLang="ko-KR" sz="2400" i="0">
                    <a:latin typeface="Cambria Math" panose="02040503050406030204" pitchFamily="18" charset="0"/>
                    <a:ea typeface="Cambria Math" panose="02040503050406030204" pitchFamily="18" charset="0"/>
                  </a:rPr>
                  <a:t>Δ</a:t>
                </a:r>
                <a:r>
                  <a:rPr lang="en-US" altLang="ko-KR" sz="2400" b="0" i="0">
                    <a:latin typeface="Cambria Math" panose="02040503050406030204" pitchFamily="18" charset="0"/>
                    <a:ea typeface="Cambria Math" panose="02040503050406030204" pitchFamily="18" charset="0"/>
                  </a:rPr>
                  <a:t>𝑡</a:t>
                </a:r>
                <a:r>
                  <a:rPr lang="en-US" altLang="ko-KR" sz="2400" dirty="0"/>
                  <a:t> measured for many events.</a:t>
                </a:r>
              </a:p>
              <a:p>
                <a:pPr marL="0" indent="0">
                  <a:buNone/>
                </a:pPr>
                <a:r>
                  <a:rPr lang="en-US" altLang="ko-KR" sz="2400" dirty="0"/>
                  <a:t>2. Distribution of </a:t>
                </a:r>
                <a:r>
                  <a:rPr lang="el-GR" altLang="ko-KR" sz="2400" i="0">
                    <a:latin typeface="Cambria Math" panose="02040503050406030204" pitchFamily="18" charset="0"/>
                    <a:ea typeface="Cambria Math" panose="02040503050406030204" pitchFamily="18" charset="0"/>
                  </a:rPr>
                  <a:t>Δ</a:t>
                </a:r>
                <a:r>
                  <a:rPr lang="en-US" altLang="ko-KR" sz="2400" b="0" i="0">
                    <a:latin typeface="Cambria Math" panose="02040503050406030204" pitchFamily="18" charset="0"/>
                    <a:ea typeface="Cambria Math" panose="02040503050406030204" pitchFamily="18" charset="0"/>
                  </a:rPr>
                  <a:t>𝑡</a:t>
                </a:r>
                <a:r>
                  <a:rPr lang="en-US" altLang="ko-KR" sz="2400" dirty="0"/>
                  <a:t> acquired.</a:t>
                </a:r>
              </a:p>
              <a:p>
                <a:pPr marL="0" indent="0">
                  <a:buNone/>
                </a:pPr>
                <a:r>
                  <a:rPr lang="en-US" altLang="ko-KR" sz="2400" dirty="0"/>
                  <a:t>However, one should be aware that delta t depends on the signal source and the algorithm determining where the pulse starts.</a:t>
                </a:r>
              </a:p>
              <a:p>
                <a:endParaRPr lang="ko-KR" altLang="en-US" dirty="0"/>
              </a:p>
            </p:txBody>
          </p:sp>
        </mc:Fallback>
      </mc:AlternateContent>
      <p:sp>
        <p:nvSpPr>
          <p:cNvPr id="4" name="슬라이드 번호 개체 틀 3"/>
          <p:cNvSpPr>
            <a:spLocks noGrp="1"/>
          </p:cNvSpPr>
          <p:nvPr>
            <p:ph type="sldNum" sz="quarter" idx="5"/>
          </p:nvPr>
        </p:nvSpPr>
        <p:spPr/>
        <p:txBody>
          <a:bodyPr/>
          <a:lstStyle/>
          <a:p>
            <a:fld id="{AC5ACDA7-6B74-4209-BCB3-91F57DA7FC81}" type="slidenum">
              <a:rPr lang="ko-KR" altLang="en-US" smtClean="0"/>
              <a:t>19</a:t>
            </a:fld>
            <a:endParaRPr lang="ko-KR" altLang="en-US"/>
          </a:p>
        </p:txBody>
      </p:sp>
    </p:spTree>
    <p:extLst>
      <p:ext uri="{BB962C8B-B14F-4D97-AF65-F5344CB8AC3E}">
        <p14:creationId xmlns:p14="http://schemas.microsoft.com/office/powerpoint/2010/main" val="10714305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First, I want to highlight the importance of fast timing electronics.</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45</a:t>
            </a:fld>
            <a:endParaRPr lang="ko-KR" altLang="en-US"/>
          </a:p>
        </p:txBody>
      </p:sp>
    </p:spTree>
    <p:extLst>
      <p:ext uri="{BB962C8B-B14F-4D97-AF65-F5344CB8AC3E}">
        <p14:creationId xmlns:p14="http://schemas.microsoft.com/office/powerpoint/2010/main" val="2804875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We will look at time of flight system as an example.</a:t>
            </a:r>
          </a:p>
          <a:p>
            <a:r>
              <a:rPr lang="en-US" altLang="ko-KR"/>
              <a:t>When the speed of the particle is close to the speed of light, resolving small difference between v and c determines the momentum of the particle.</a:t>
            </a:r>
          </a:p>
          <a:p>
            <a:endParaRPr lang="en-US" altLang="ko-KR"/>
          </a:p>
          <a:p>
            <a:r>
              <a:rPr lang="en-US" altLang="ko-KR"/>
              <a:t>You can see what time scale we are on from the bottom plot.</a:t>
            </a:r>
          </a:p>
          <a:p>
            <a:endParaRPr lang="en-US" altLang="ko-KR"/>
          </a:p>
          <a:p>
            <a:r>
              <a:rPr lang="en-US" altLang="ko-KR"/>
              <a:t>We will look a few exemplary detector systems which can utilize this high resolving power.</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46</a:t>
            </a:fld>
            <a:endParaRPr lang="ko-KR" altLang="en-US"/>
          </a:p>
        </p:txBody>
      </p:sp>
    </p:spTree>
    <p:extLst>
      <p:ext uri="{BB962C8B-B14F-4D97-AF65-F5344CB8AC3E}">
        <p14:creationId xmlns:p14="http://schemas.microsoft.com/office/powerpoint/2010/main" val="3485045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In the Electron-Ion collider in Brookhaven, the momentum resolution of the detector system will be at best 1% at 50 Giga electron volts. Looking back at our diagram of Pion and Kaons, for example, this resolution indeed corresponds to a region of sub picosecond time resolution. So it is evident that we need a fast timing electronics corresponding to the high performance detector system.</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47</a:t>
            </a:fld>
            <a:endParaRPr lang="ko-KR" altLang="en-US"/>
          </a:p>
        </p:txBody>
      </p:sp>
    </p:spTree>
    <p:extLst>
      <p:ext uri="{BB962C8B-B14F-4D97-AF65-F5344CB8AC3E}">
        <p14:creationId xmlns:p14="http://schemas.microsoft.com/office/powerpoint/2010/main" val="2412984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research is motivated by a simple fact that there are particle detectors that are capable of achieving very good timing resolution of a scale of </a:t>
            </a:r>
            <a:r>
              <a:rPr lang="en-US" dirty="0" err="1"/>
              <a:t>ps</a:t>
            </a:r>
            <a:r>
              <a:rPr lang="en-US" dirty="0"/>
              <a:t>, such as Micro Channel Plate based Photo </a:t>
            </a:r>
            <a:r>
              <a:rPr lang="en-US" dirty="0" err="1"/>
              <a:t>multiplyer</a:t>
            </a:r>
            <a:r>
              <a:rPr lang="en-US" dirty="0"/>
              <a:t> tubes. We wanted to push the limits of these detectors so that the resolution of future experiments are not restricted by the timing resolution of detectors. (next) That is why we decided to aim for sub </a:t>
            </a:r>
            <a:r>
              <a:rPr lang="en-US" dirty="0" err="1"/>
              <a:t>ps</a:t>
            </a:r>
            <a:r>
              <a:rPr lang="en-US" dirty="0"/>
              <a:t> resolution in front end electronics.</a:t>
            </a:r>
          </a:p>
        </p:txBody>
      </p:sp>
      <p:sp>
        <p:nvSpPr>
          <p:cNvPr id="4" name="Slide Number Placeholder 3"/>
          <p:cNvSpPr>
            <a:spLocks noGrp="1"/>
          </p:cNvSpPr>
          <p:nvPr>
            <p:ph type="sldNum" sz="quarter" idx="5"/>
          </p:nvPr>
        </p:nvSpPr>
        <p:spPr/>
        <p:txBody>
          <a:bodyPr/>
          <a:lstStyle/>
          <a:p>
            <a:fld id="{AC5ACDA7-6B74-4209-BCB3-91F57DA7FC81}" type="slidenum">
              <a:rPr lang="ko-KR" altLang="en-US" smtClean="0"/>
              <a:t>2</a:t>
            </a:fld>
            <a:endParaRPr lang="ko-KR" altLang="en-US"/>
          </a:p>
        </p:txBody>
      </p:sp>
    </p:spTree>
    <p:extLst>
      <p:ext uri="{BB962C8B-B14F-4D97-AF65-F5344CB8AC3E}">
        <p14:creationId xmlns:p14="http://schemas.microsoft.com/office/powerpoint/2010/main" val="3607759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err="1"/>
              <a:t>LHCb</a:t>
            </a:r>
            <a:r>
              <a:rPr lang="en-US" altLang="ko-KR"/>
              <a:t> is another example of detector system with high momentum resolution, again at best 1% at 50 Giga electron volts and higher. And as I said, this indicates that we need a sub picosecond fast timing electronics.</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48</a:t>
            </a:fld>
            <a:endParaRPr lang="ko-KR" altLang="en-US"/>
          </a:p>
        </p:txBody>
      </p:sp>
    </p:spTree>
    <p:extLst>
      <p:ext uri="{BB962C8B-B14F-4D97-AF65-F5344CB8AC3E}">
        <p14:creationId xmlns:p14="http://schemas.microsoft.com/office/powerpoint/2010/main" val="4079530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err="1"/>
              <a:t>Fianally</a:t>
            </a:r>
            <a:r>
              <a:rPr lang="en-US" altLang="ko-KR"/>
              <a:t>, Fermilab test beam facility is the testbed of our chips and detector systems pushing fast timing boundaries.</a:t>
            </a:r>
          </a:p>
          <a:p>
            <a:endParaRPr lang="en-US" altLang="ko-KR"/>
          </a:p>
          <a:p>
            <a:r>
              <a:rPr lang="en-US" altLang="ko-KR"/>
              <a:t>Evan Angelico had set up a prototype time of flight system using our fast timing chip, psec4, and micro channel plate photomultiplier tube based detector which we call LAPPDs, the setup is shown in the diagram.</a:t>
            </a:r>
          </a:p>
          <a:p>
            <a:endParaRPr lang="en-US" altLang="ko-K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i="0">
                <a:solidFill>
                  <a:srgbClr val="000000"/>
                </a:solidFill>
                <a:effectLst/>
              </a:rPr>
              <a:t>Further development of the system is now taking place in hands of Joe </a:t>
            </a:r>
            <a:r>
              <a:rPr lang="en-US" altLang="ko-KR" sz="1200" b="0" i="0" err="1">
                <a:solidFill>
                  <a:srgbClr val="000000"/>
                </a:solidFill>
                <a:effectLst/>
              </a:rPr>
              <a:t>Pastika</a:t>
            </a:r>
            <a:r>
              <a:rPr lang="en-US" altLang="ko-KR" sz="1200" b="0" i="0">
                <a:solidFill>
                  <a:srgbClr val="000000"/>
                </a:solidFill>
                <a:effectLst/>
              </a:rPr>
              <a:t>, Fermilab.</a:t>
            </a:r>
          </a:p>
          <a:p>
            <a:endParaRPr lang="en-US" altLang="ko-KR"/>
          </a:p>
          <a:p>
            <a:endParaRPr lang="en-US" altLang="ko-KR"/>
          </a:p>
          <a:p>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49</a:t>
            </a:fld>
            <a:endParaRPr lang="ko-KR" altLang="en-US"/>
          </a:p>
        </p:txBody>
      </p:sp>
    </p:spTree>
    <p:extLst>
      <p:ext uri="{BB962C8B-B14F-4D97-AF65-F5344CB8AC3E}">
        <p14:creationId xmlns:p14="http://schemas.microsoft.com/office/powerpoint/2010/main" val="12696682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Now, I will briefly discuss the structure of the fast timing chip we have right now.</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50</a:t>
            </a:fld>
            <a:endParaRPr lang="ko-KR" altLang="en-US"/>
          </a:p>
        </p:txBody>
      </p:sp>
    </p:spTree>
    <p:extLst>
      <p:ext uri="{BB962C8B-B14F-4D97-AF65-F5344CB8AC3E}">
        <p14:creationId xmlns:p14="http://schemas.microsoft.com/office/powerpoint/2010/main" val="18894058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Time difference between samples are determined by a voltage-controlled delay line, which is an array of transistors, usually MOSFETs, which a signal propagates through the array at a desired rate.</a:t>
            </a:r>
          </a:p>
          <a:p>
            <a:pPr marL="0" indent="0">
              <a:buNone/>
            </a:pPr>
            <a:r>
              <a:rPr lang="en-US" altLang="ko-KR" sz="1200"/>
              <a:t>However, no chip manufacturing process is perfect, so each element of the VCDL has different time offset.</a:t>
            </a:r>
          </a:p>
          <a:p>
            <a:pPr marL="0" indent="0">
              <a:buNone/>
            </a:pPr>
            <a:r>
              <a:rPr lang="en-US" altLang="ko-KR" sz="1200"/>
              <a:t>It is necessary to measure each time offset to correctly sample a signal.</a:t>
            </a:r>
          </a:p>
          <a:p>
            <a:pPr marL="0" indent="0">
              <a:buNone/>
            </a:pP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51</a:t>
            </a:fld>
            <a:endParaRPr lang="ko-KR" altLang="en-US"/>
          </a:p>
        </p:txBody>
      </p:sp>
    </p:spTree>
    <p:extLst>
      <p:ext uri="{BB962C8B-B14F-4D97-AF65-F5344CB8AC3E}">
        <p14:creationId xmlns:p14="http://schemas.microsoft.com/office/powerpoint/2010/main" val="10315316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We have developed a method to measure time offset of each sample.</a:t>
            </a:r>
          </a:p>
          <a:p>
            <a:pPr marL="0" indent="0">
              <a:buNone/>
            </a:pPr>
            <a:r>
              <a:rPr lang="en-US" altLang="ko-KR" sz="1200"/>
              <a:t>1. Measure many events of a sine wave.</a:t>
            </a:r>
          </a:p>
          <a:p>
            <a:pPr marL="0" indent="0">
              <a:buNone/>
            </a:pPr>
            <a:r>
              <a:rPr lang="en-US" altLang="ko-KR" sz="1200"/>
              <a:t>2. Plot Summation vs. Difference of two adjacent samples, over all events, should form an ellipse.</a:t>
            </a:r>
          </a:p>
          <a:p>
            <a:pPr marL="0" indent="0">
              <a:buNone/>
            </a:pPr>
            <a:r>
              <a:rPr lang="en-US" altLang="ko-KR" sz="1200"/>
              <a:t>3. Time offset can be determined from the coefficients.</a:t>
            </a:r>
          </a:p>
          <a:p>
            <a:pPr marL="0" indent="0">
              <a:buNone/>
            </a:pPr>
            <a:endParaRPr lang="en-US" altLang="ko-KR" sz="1200"/>
          </a:p>
          <a:p>
            <a:pPr marL="0" indent="0">
              <a:buNone/>
            </a:pPr>
            <a:r>
              <a:rPr lang="en-US" altLang="ko-KR" sz="1200"/>
              <a:t>The diagram explains which event corresponds to which dot in the ellipse plot.</a:t>
            </a:r>
          </a:p>
          <a:p>
            <a:pPr marL="0" indent="0">
              <a:buNone/>
            </a:pPr>
            <a:endParaRPr lang="en-US" altLang="ko-KR" sz="1200"/>
          </a:p>
          <a:p>
            <a:pPr marL="0" indent="0">
              <a:buNone/>
            </a:pPr>
            <a:r>
              <a:rPr lang="en-US" altLang="ko-KR" sz="1200"/>
              <a:t>When you think about it, the plot does not have to be on two adjacent samples, but samples which are m samples apart. This way the effect of voltage noise of each sample on the time offset is smaller.</a:t>
            </a:r>
          </a:p>
          <a:p>
            <a:pPr marL="0" indent="0">
              <a:buNone/>
            </a:pPr>
            <a:r>
              <a:rPr lang="en-US" altLang="ko-KR" sz="1200"/>
              <a:t>In other words, the sampled curve is more like a smooth ellipse as m gets larger.</a:t>
            </a:r>
          </a:p>
          <a:p>
            <a:pPr marL="0" indent="0">
              <a:buNone/>
            </a:pPr>
            <a:r>
              <a:rPr lang="en-US" altLang="ko-KR" sz="1200"/>
              <a:t>However, the time difference cannot be larger than one fourth of the period of the sine wave, which in our case corresponded to m equal to about 10.</a:t>
            </a:r>
          </a:p>
          <a:p>
            <a:pPr marL="0" indent="0">
              <a:buNone/>
            </a:pPr>
            <a:endParaRPr lang="en-US" altLang="ko-KR" sz="1200"/>
          </a:p>
          <a:p>
            <a:pPr marL="0" indent="0">
              <a:buNone/>
            </a:pPr>
            <a:r>
              <a:rPr lang="en-US" altLang="ko-KR" sz="1200"/>
              <a:t>When we look at the right ellipse plot,</a:t>
            </a:r>
            <a:endParaRPr lang="en-US" altLang="ko-KR"/>
          </a:p>
          <a:p>
            <a:r>
              <a:rPr lang="en-US" altLang="ko-KR"/>
              <a:t>Higher voltage Noise results in fainter, more spread curve.</a:t>
            </a:r>
          </a:p>
          <a:p>
            <a:r>
              <a:rPr lang="en-US" altLang="ko-KR"/>
              <a:t>Nonlinearity of the overall system results in distorted curve </a:t>
            </a:r>
            <a:endParaRPr lang="ko-KR" altLang="en-US"/>
          </a:p>
          <a:p>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52</a:t>
            </a:fld>
            <a:endParaRPr lang="ko-KR" altLang="en-US"/>
          </a:p>
        </p:txBody>
      </p:sp>
    </p:spTree>
    <p:extLst>
      <p:ext uri="{BB962C8B-B14F-4D97-AF65-F5344CB8AC3E}">
        <p14:creationId xmlns:p14="http://schemas.microsoft.com/office/powerpoint/2010/main" val="16111495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What bothered us next is the fact that the capacitors, shown in a green circle in the diagram on the right, lose or gain charges during the short time between signal input and readout, so *the 12-bit number from each ADC and the actual input voltage appear not linear, and they differ for each capacitor.*</a:t>
            </a:r>
          </a:p>
          <a:p>
            <a:pPr marL="0" indent="0">
              <a:buNone/>
            </a:pPr>
            <a:r>
              <a:rPr lang="en-US" altLang="ko-KR" sz="1200"/>
              <a:t>It is necessary to reconstruct input voltage value from 12-bit ADC readout value. We use the curves in the left plot for this, which is a differing characteristic for each capacitor in the array.</a:t>
            </a:r>
          </a:p>
          <a:p>
            <a:pPr marL="0" indent="0">
              <a:buNone/>
            </a:pPr>
            <a:r>
              <a:rPr lang="en-US" altLang="ko-KR" sz="1200"/>
              <a:t>The way we measured this curve is very straightforward.</a:t>
            </a:r>
          </a:p>
          <a:p>
            <a:pPr marL="0" indent="0">
              <a:buNone/>
            </a:pPr>
            <a:r>
              <a:rPr lang="en-US" altLang="ko-KR" sz="1200"/>
              <a:t>1. </a:t>
            </a:r>
            <a:r>
              <a:rPr lang="en-US" altLang="ko-KR" sz="1200" err="1"/>
              <a:t>V_ped</a:t>
            </a:r>
            <a:r>
              <a:rPr lang="en-US" altLang="ko-KR" sz="1200"/>
              <a:t>, in the red circle, is an independent variable which is represented by x axis in the left plot, is set to a voltage of interest, 0.0v-1.2v</a:t>
            </a:r>
          </a:p>
          <a:p>
            <a:pPr marL="0" indent="0">
              <a:buNone/>
            </a:pPr>
            <a:r>
              <a:rPr lang="en-US" altLang="ko-KR" sz="1200"/>
              <a:t>2. PSEC4 is left in sampling mode for a few cycles, so that all capacitors are set to </a:t>
            </a:r>
            <a:r>
              <a:rPr lang="en-US" altLang="ko-KR" sz="1200" err="1"/>
              <a:t>V_ped</a:t>
            </a:r>
            <a:r>
              <a:rPr lang="en-US" altLang="ko-KR" sz="1200"/>
              <a:t>. The signal to noise ratio in this case is 0.5 millivolts.</a:t>
            </a:r>
          </a:p>
          <a:p>
            <a:pPr marL="0" indent="0">
              <a:buNone/>
            </a:pPr>
            <a:r>
              <a:rPr lang="en-US" altLang="ko-KR" sz="1200"/>
              <a:t>3. Each register is read. Each curve corresponds to a capacitor.</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53</a:t>
            </a:fld>
            <a:endParaRPr lang="ko-KR" altLang="en-US"/>
          </a:p>
        </p:txBody>
      </p:sp>
    </p:spTree>
    <p:extLst>
      <p:ext uri="{BB962C8B-B14F-4D97-AF65-F5344CB8AC3E}">
        <p14:creationId xmlns:p14="http://schemas.microsoft.com/office/powerpoint/2010/main" val="21608338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pPr marL="0" indent="0">
                  <a:buNone/>
                </a:pPr>
                <a:r>
                  <a:rPr lang="en-US" altLang="ko-KR" sz="2400"/>
                  <a:t>After the forementioned calibration process, </a:t>
                </a:r>
              </a:p>
              <a:p>
                <a:pPr marL="0" indent="0">
                  <a:buNone/>
                </a:pPr>
                <a:r>
                  <a:rPr lang="en-US" altLang="ko-KR" sz="2400"/>
                  <a:t>We finally want to measure the performance of the chip, and one way to do so is to measure *time distribution of the sampled signal when sampling the same waveform many times.*</a:t>
                </a:r>
              </a:p>
              <a:p>
                <a:pPr marL="0" indent="0">
                  <a:buNone/>
                </a:pPr>
                <a:r>
                  <a:rPr lang="en-US" altLang="ko-KR" sz="2400"/>
                  <a:t>We set up an experiment where Same signal is fed into two different channels of the same readout board.</a:t>
                </a:r>
              </a:p>
              <a:p>
                <a:pPr marL="0" indent="0">
                  <a:buNone/>
                </a:pPr>
                <a:endParaRPr lang="en-US" altLang="ko-KR" sz="2400"/>
              </a:p>
              <a:p>
                <a:pPr marL="0" indent="0">
                  <a:buNone/>
                </a:pPr>
                <a:r>
                  <a:rPr lang="en-US" altLang="ko-KR" sz="2400"/>
                  <a:t>Then, delta t , the phase difference, is measured for each event the way described in figure on the right side.</a:t>
                </a:r>
              </a:p>
              <a:p>
                <a:pPr marL="0" indent="0">
                  <a:buNone/>
                </a:pPr>
                <a:endParaRPr lang="en-US" altLang="ko-KR" sz="2400"/>
              </a:p>
              <a:p>
                <a:pPr marL="0" indent="0">
                  <a:buNone/>
                </a:pPr>
                <a:r>
                  <a:rPr lang="en-US" altLang="ko-KR" sz="2400">
                    <a:ea typeface="Cambria Math" panose="02040503050406030204" pitchFamily="18" charset="0"/>
                  </a:rPr>
                  <a:t>1.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a:t> measured for many events.</a:t>
                </a:r>
              </a:p>
              <a:p>
                <a:pPr marL="0" indent="0">
                  <a:buNone/>
                </a:pPr>
                <a:r>
                  <a:rPr lang="en-US" altLang="ko-KR" sz="2400"/>
                  <a:t>2. Distribution of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a:t> acquired.</a:t>
                </a:r>
              </a:p>
              <a:p>
                <a:pPr marL="0" indent="0">
                  <a:buNone/>
                </a:pPr>
                <a:r>
                  <a:rPr lang="en-US" altLang="ko-KR" sz="2400"/>
                  <a:t>However, one should be aware that delta t depends on the signal source and the algorithm determining where the pulse starts.</a:t>
                </a:r>
              </a:p>
              <a:p>
                <a:endParaRPr lang="ko-KR" altLang="en-US"/>
              </a:p>
            </p:txBody>
          </p:sp>
        </mc:Choice>
        <mc:Fallback xmlns="">
          <p:sp>
            <p:nvSpPr>
              <p:cNvPr id="3" name="슬라이드 노트 개체 틀 2"/>
              <p:cNvSpPr>
                <a:spLocks noGrp="1"/>
              </p:cNvSpPr>
              <p:nvPr>
                <p:ph type="body" idx="1"/>
              </p:nvPr>
            </p:nvSpPr>
            <p:spPr/>
            <p:txBody>
              <a:bodyPr/>
              <a:lstStyle/>
              <a:p>
                <a:pPr marL="0" indent="0">
                  <a:buNone/>
                </a:pPr>
                <a:r>
                  <a:rPr lang="en-US" altLang="ko-KR" sz="2400"/>
                  <a:t>After the forementioned calibration process, </a:t>
                </a:r>
              </a:p>
              <a:p>
                <a:pPr marL="0" indent="0">
                  <a:buNone/>
                </a:pPr>
                <a:r>
                  <a:rPr lang="en-US" altLang="ko-KR" sz="2400"/>
                  <a:t>We finally want to measure the performance of the chip, and one way to do so is to measure *time distribution of the sampled signal when sampling the same waveform many times.*</a:t>
                </a:r>
              </a:p>
              <a:p>
                <a:pPr marL="0" indent="0">
                  <a:buNone/>
                </a:pPr>
                <a:r>
                  <a:rPr lang="en-US" altLang="ko-KR" sz="2400"/>
                  <a:t>We set up an experiment where Same signal is fed into two different channels of the same readout board.</a:t>
                </a:r>
              </a:p>
              <a:p>
                <a:pPr marL="0" indent="0">
                  <a:buNone/>
                </a:pPr>
                <a:endParaRPr lang="en-US" altLang="ko-KR" sz="2400"/>
              </a:p>
              <a:p>
                <a:pPr marL="0" indent="0">
                  <a:buNone/>
                </a:pPr>
                <a:r>
                  <a:rPr lang="en-US" altLang="ko-KR" sz="2400"/>
                  <a:t>Then, delta t , the phase difference, is measured for each event the way described in figure on the right side.</a:t>
                </a:r>
              </a:p>
              <a:p>
                <a:pPr marL="0" indent="0">
                  <a:buNone/>
                </a:pPr>
                <a:endParaRPr lang="en-US" altLang="ko-KR" sz="2400"/>
              </a:p>
              <a:p>
                <a:pPr marL="0" indent="0">
                  <a:buNone/>
                </a:pPr>
                <a:r>
                  <a:rPr lang="en-US" altLang="ko-KR" sz="2400">
                    <a:ea typeface="Cambria Math" panose="02040503050406030204" pitchFamily="18" charset="0"/>
                  </a:rPr>
                  <a:t>1. </a:t>
                </a:r>
                <a:r>
                  <a:rPr lang="el-GR" altLang="ko-KR" sz="2400" i="0">
                    <a:latin typeface="Cambria Math" panose="02040503050406030204" pitchFamily="18" charset="0"/>
                    <a:ea typeface="Cambria Math" panose="02040503050406030204" pitchFamily="18" charset="0"/>
                  </a:rPr>
                  <a:t>Δ</a:t>
                </a:r>
                <a:r>
                  <a:rPr lang="en-US" altLang="ko-KR" sz="2400" b="0" i="0">
                    <a:latin typeface="Cambria Math" panose="02040503050406030204" pitchFamily="18" charset="0"/>
                    <a:ea typeface="Cambria Math" panose="02040503050406030204" pitchFamily="18" charset="0"/>
                  </a:rPr>
                  <a:t>𝑡</a:t>
                </a:r>
                <a:r>
                  <a:rPr lang="en-US" altLang="ko-KR" sz="2400"/>
                  <a:t> measured for many events.</a:t>
                </a:r>
              </a:p>
              <a:p>
                <a:pPr marL="0" indent="0">
                  <a:buNone/>
                </a:pPr>
                <a:r>
                  <a:rPr lang="en-US" altLang="ko-KR" sz="2400"/>
                  <a:t>2. Distribution of </a:t>
                </a:r>
                <a:r>
                  <a:rPr lang="el-GR" altLang="ko-KR" sz="2400" i="0">
                    <a:latin typeface="Cambria Math" panose="02040503050406030204" pitchFamily="18" charset="0"/>
                    <a:ea typeface="Cambria Math" panose="02040503050406030204" pitchFamily="18" charset="0"/>
                  </a:rPr>
                  <a:t>Δ</a:t>
                </a:r>
                <a:r>
                  <a:rPr lang="en-US" altLang="ko-KR" sz="2400" b="0" i="0">
                    <a:latin typeface="Cambria Math" panose="02040503050406030204" pitchFamily="18" charset="0"/>
                    <a:ea typeface="Cambria Math" panose="02040503050406030204" pitchFamily="18" charset="0"/>
                  </a:rPr>
                  <a:t>𝑡</a:t>
                </a:r>
                <a:r>
                  <a:rPr lang="en-US" altLang="ko-KR" sz="2400"/>
                  <a:t> acquired.</a:t>
                </a:r>
              </a:p>
              <a:p>
                <a:pPr marL="0" indent="0">
                  <a:buNone/>
                </a:pPr>
                <a:r>
                  <a:rPr lang="en-US" altLang="ko-KR" sz="2400"/>
                  <a:t>However, one should be aware that delta t depends on the signal source and the algorithm determining where the pulse starts.</a:t>
                </a:r>
              </a:p>
              <a:p>
                <a:endParaRPr lang="ko-KR" altLang="en-US"/>
              </a:p>
            </p:txBody>
          </p:sp>
        </mc:Fallback>
      </mc:AlternateContent>
      <p:sp>
        <p:nvSpPr>
          <p:cNvPr id="4" name="슬라이드 번호 개체 틀 3"/>
          <p:cNvSpPr>
            <a:spLocks noGrp="1"/>
          </p:cNvSpPr>
          <p:nvPr>
            <p:ph type="sldNum" sz="quarter" idx="5"/>
          </p:nvPr>
        </p:nvSpPr>
        <p:spPr/>
        <p:txBody>
          <a:bodyPr/>
          <a:lstStyle/>
          <a:p>
            <a:fld id="{AC5ACDA7-6B74-4209-BCB3-91F57DA7FC81}" type="slidenum">
              <a:rPr lang="ko-KR" altLang="en-US" smtClean="0"/>
              <a:t>54</a:t>
            </a:fld>
            <a:endParaRPr lang="ko-KR" altLang="en-US"/>
          </a:p>
        </p:txBody>
      </p:sp>
    </p:spTree>
    <p:extLst>
      <p:ext uri="{BB962C8B-B14F-4D97-AF65-F5344CB8AC3E}">
        <p14:creationId xmlns:p14="http://schemas.microsoft.com/office/powerpoint/2010/main" val="186257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We have acquired timing resolution below 5ps through this method. This histogram displays ten thousand events and the standard deviation is about 3 picoseconds.</a:t>
            </a:r>
          </a:p>
          <a:p>
            <a:r>
              <a:rPr lang="en-US" altLang="ko-KR"/>
              <a:t>Delta T histogram</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55</a:t>
            </a:fld>
            <a:endParaRPr lang="ko-KR" altLang="en-US"/>
          </a:p>
        </p:txBody>
      </p:sp>
    </p:spTree>
    <p:extLst>
      <p:ext uri="{BB962C8B-B14F-4D97-AF65-F5344CB8AC3E}">
        <p14:creationId xmlns:p14="http://schemas.microsoft.com/office/powerpoint/2010/main" val="34150724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Same can be done for signal sources a long distance apart, for detector systems like time of flight system.</a:t>
            </a:r>
          </a:p>
          <a:p>
            <a:pPr marL="0" indent="0">
              <a:buNone/>
            </a:pPr>
            <a:endParaRPr lang="en-US" altLang="ko-KR" sz="1200"/>
          </a:p>
          <a:p>
            <a:pPr marL="0" indent="0">
              <a:buNone/>
            </a:pPr>
            <a:r>
              <a:rPr lang="en-US" altLang="ko-KR" sz="1200"/>
              <a:t>Two channels of each chip is used: one for signal, another for synchronization sine wave. So in total four channels are used.</a:t>
            </a:r>
          </a:p>
          <a:p>
            <a:pPr marL="0" indent="0">
              <a:buNone/>
            </a:pPr>
            <a:r>
              <a:rPr lang="en-US" altLang="ko-KR" sz="1200"/>
              <a:t>The sync. Sine wave is generated by a special module, called white rabbit, which outputs phase synchronized sine waves Over long distance like over kilometers, via optical fiber communication. The phase jitter of this sine wave is way below 1ps for our application.</a:t>
            </a:r>
          </a:p>
          <a:p>
            <a:pPr marL="0" indent="0">
              <a:buNone/>
            </a:pPr>
            <a:endParaRPr lang="en-US" altLang="ko-KR" sz="1200"/>
          </a:p>
          <a:p>
            <a:pPr marL="0" indent="0">
              <a:buNone/>
            </a:pPr>
            <a:r>
              <a:rPr lang="en-US" altLang="ko-KR" sz="1200"/>
              <a:t>Sync. is a component of the total timing resolution of detector systems like this.</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56</a:t>
            </a:fld>
            <a:endParaRPr lang="ko-KR" altLang="en-US"/>
          </a:p>
        </p:txBody>
      </p:sp>
    </p:spTree>
    <p:extLst>
      <p:ext uri="{BB962C8B-B14F-4D97-AF65-F5344CB8AC3E}">
        <p14:creationId xmlns:p14="http://schemas.microsoft.com/office/powerpoint/2010/main" val="4992340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Again, this is how we determine delta t and t=0. </a:t>
            </a:r>
          </a:p>
          <a:p>
            <a:endParaRPr lang="en-US" altLang="ko-KR"/>
          </a:p>
          <a:p>
            <a:r>
              <a:rPr lang="en-US" altLang="ko-KR"/>
              <a:t>As I said, different algorithms can be used for different waveforms. In this case, the variation of delta t will increase by factor of 2, compared to close distance setup. Because the timing uncertainty of both the signal channel and the synchronization channel must be considered.</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57</a:t>
            </a:fld>
            <a:endParaRPr lang="ko-KR" altLang="en-US"/>
          </a:p>
        </p:txBody>
      </p:sp>
    </p:spTree>
    <p:extLst>
      <p:ext uri="{BB962C8B-B14F-4D97-AF65-F5344CB8AC3E}">
        <p14:creationId xmlns:p14="http://schemas.microsoft.com/office/powerpoint/2010/main" val="3258092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PSEC5 is being designed in 65nm TSMC and consists of 16 channels. Each channel having 10-bit depth and 40 </a:t>
            </a:r>
            <a:r>
              <a:rPr lang="en-US" dirty="0" err="1"/>
              <a:t>Gigasamples</a:t>
            </a:r>
            <a:r>
              <a:rPr lang="en-US" dirty="0"/>
              <a:t> per second. It also has 5 Gigahertz analog bandwidth. The aim for peak power consumption is less than 20 milliwatts per channel.</a:t>
            </a:r>
          </a:p>
          <a:p>
            <a:endParaRPr lang="en-US" dirty="0"/>
          </a:p>
          <a:p>
            <a:r>
              <a:rPr lang="en-US" dirty="0"/>
              <a:t>In each channel,</a:t>
            </a:r>
          </a:p>
          <a:p>
            <a:r>
              <a:rPr lang="en-US" dirty="0"/>
              <a:t>(next)</a:t>
            </a:r>
          </a:p>
          <a:p>
            <a:r>
              <a:rPr lang="en-US" dirty="0"/>
              <a:t>Front end 5GHz buffer</a:t>
            </a:r>
          </a:p>
          <a:p>
            <a:r>
              <a:rPr lang="en-US" altLang="ko-KR" dirty="0"/>
              <a:t>(next)</a:t>
            </a:r>
            <a:endParaRPr lang="en-US" dirty="0"/>
          </a:p>
          <a:p>
            <a:r>
              <a:rPr lang="en-US" dirty="0"/>
              <a:t>Four fast banks</a:t>
            </a:r>
          </a:p>
          <a:p>
            <a:r>
              <a:rPr lang="en-US" altLang="ko-KR" dirty="0"/>
              <a:t>(next)</a:t>
            </a:r>
            <a:endParaRPr lang="en-US" dirty="0"/>
          </a:p>
          <a:p>
            <a:r>
              <a:rPr lang="en-US" dirty="0"/>
              <a:t>Single slow bank</a:t>
            </a:r>
          </a:p>
          <a:p>
            <a:r>
              <a:rPr lang="en-US" altLang="ko-KR" dirty="0"/>
              <a:t>(next)</a:t>
            </a:r>
            <a:endParaRPr lang="en-US" dirty="0"/>
          </a:p>
          <a:p>
            <a:r>
              <a:rPr lang="en-US" dirty="0"/>
              <a:t>Trigger logic with discriminator</a:t>
            </a:r>
          </a:p>
          <a:p>
            <a:endParaRPr lang="en-US" dirty="0"/>
          </a:p>
        </p:txBody>
      </p:sp>
      <p:sp>
        <p:nvSpPr>
          <p:cNvPr id="4" name="Slide Number Placeholder 3"/>
          <p:cNvSpPr>
            <a:spLocks noGrp="1"/>
          </p:cNvSpPr>
          <p:nvPr>
            <p:ph type="sldNum" sz="quarter" idx="5"/>
          </p:nvPr>
        </p:nvSpPr>
        <p:spPr/>
        <p:txBody>
          <a:bodyPr/>
          <a:lstStyle/>
          <a:p>
            <a:fld id="{AC5ACDA7-6B74-4209-BCB3-91F57DA7FC81}" type="slidenum">
              <a:rPr lang="ko-KR" altLang="en-US" smtClean="0"/>
              <a:t>4</a:t>
            </a:fld>
            <a:endParaRPr lang="ko-KR" altLang="en-US"/>
          </a:p>
        </p:txBody>
      </p:sp>
    </p:spTree>
    <p:extLst>
      <p:ext uri="{BB962C8B-B14F-4D97-AF65-F5344CB8AC3E}">
        <p14:creationId xmlns:p14="http://schemas.microsoft.com/office/powerpoint/2010/main" val="1299210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Moving toward the end of this talk, I want to assert that now is the right time for a 1 picosecond timing chip.</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58</a:t>
            </a:fld>
            <a:endParaRPr lang="ko-KR" altLang="en-US"/>
          </a:p>
        </p:txBody>
      </p:sp>
    </p:spTree>
    <p:extLst>
      <p:ext uri="{BB962C8B-B14F-4D97-AF65-F5344CB8AC3E}">
        <p14:creationId xmlns:p14="http://schemas.microsoft.com/office/powerpoint/2010/main" val="30571683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a:p>
          <a:p>
            <a:r>
              <a:rPr lang="en-US" altLang="ko-KR"/>
              <a:t>We hope the new chip is better in three aspects we have discussed before in this talk.</a:t>
            </a:r>
          </a:p>
          <a:p>
            <a:endParaRPr lang="en-US" altLang="ko-KR">
              <a:sym typeface="Wingdings" panose="05000000000000000000" pitchFamily="2" charset="2"/>
            </a:endParaRPr>
          </a:p>
          <a:p>
            <a:pPr lvl="2"/>
            <a:r>
              <a:rPr lang="en-US" altLang="ko-KR" b="1">
                <a:solidFill>
                  <a:srgbClr val="C00000"/>
                </a:solidFill>
                <a:sym typeface="Wingdings" panose="05000000000000000000" pitchFamily="2" charset="2"/>
              </a:rPr>
              <a:t>Signal rise time</a:t>
            </a:r>
          </a:p>
          <a:p>
            <a:pPr lvl="2"/>
            <a:r>
              <a:rPr lang="en-US" altLang="ko-KR" b="1">
                <a:solidFill>
                  <a:srgbClr val="C00000"/>
                </a:solidFill>
                <a:sym typeface="Wingdings" panose="05000000000000000000" pitchFamily="2" charset="2"/>
              </a:rPr>
              <a:t>voltage noise of samples</a:t>
            </a:r>
          </a:p>
          <a:p>
            <a:pPr lvl="2"/>
            <a:r>
              <a:rPr lang="en-US" altLang="ko-KR" b="1">
                <a:solidFill>
                  <a:srgbClr val="C00000"/>
                </a:solidFill>
                <a:sym typeface="Wingdings" panose="05000000000000000000" pitchFamily="2" charset="2"/>
              </a:rPr>
              <a:t>sampling time jitter/uncertainty</a:t>
            </a:r>
          </a:p>
          <a:p>
            <a:pPr lvl="2"/>
            <a:endParaRPr lang="en-US" altLang="ko-KR" b="1">
              <a:solidFill>
                <a:srgbClr val="C00000"/>
              </a:solidFill>
              <a:sym typeface="Wingdings" panose="05000000000000000000" pitchFamily="2" charset="2"/>
            </a:endParaRPr>
          </a:p>
          <a:p>
            <a:pPr lvl="2"/>
            <a:r>
              <a:rPr lang="en-US" altLang="ko-KR" b="1">
                <a:solidFill>
                  <a:srgbClr val="C00000"/>
                </a:solidFill>
                <a:sym typeface="Wingdings" panose="05000000000000000000" pitchFamily="2" charset="2"/>
              </a:rPr>
              <a:t>As we can see from the equation at the bottom, these three are the factors contributing to the overall timing resolution.</a:t>
            </a:r>
          </a:p>
          <a:p>
            <a:pPr lvl="2"/>
            <a:endParaRPr lang="en-US" altLang="ko-KR" b="1">
              <a:solidFill>
                <a:srgbClr val="C00000"/>
              </a:solidFill>
              <a:sym typeface="Wingdings" panose="05000000000000000000" pitchFamily="2" charset="2"/>
            </a:endParaRPr>
          </a:p>
          <a:p>
            <a:pPr lvl="2"/>
            <a:r>
              <a:rPr lang="en-US" altLang="ko-KR" b="1">
                <a:solidFill>
                  <a:srgbClr val="C00000"/>
                </a:solidFill>
                <a:sym typeface="Wingdings" panose="05000000000000000000" pitchFamily="2" charset="2"/>
              </a:rPr>
              <a:t>And we will see that the improvements can be achieved by using more modern chipmaking processes.</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59</a:t>
            </a:fld>
            <a:endParaRPr lang="ko-KR" altLang="en-US"/>
          </a:p>
        </p:txBody>
      </p:sp>
    </p:spTree>
    <p:extLst>
      <p:ext uri="{BB962C8B-B14F-4D97-AF65-F5344CB8AC3E}">
        <p14:creationId xmlns:p14="http://schemas.microsoft.com/office/powerpoint/2010/main" val="1635862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a:t>Great deal of work needs to be done but</a:t>
            </a:r>
            <a:endParaRPr lang="en-US" altLang="ko-KR"/>
          </a:p>
          <a:p>
            <a:r>
              <a:rPr lang="en-US" altLang="ko-KR"/>
              <a:t>One thing sure is that smaller process nodes give faster transistors. </a:t>
            </a:r>
          </a:p>
          <a:p>
            <a:endParaRPr lang="en-US" altLang="ko-KR"/>
          </a:p>
          <a:p>
            <a:r>
              <a:rPr lang="en-US" altLang="ko-KR"/>
              <a:t>This implies potentially</a:t>
            </a:r>
          </a:p>
          <a:p>
            <a:endParaRPr lang="en-US" altLang="ko-KR" sz="1200" b="1">
              <a:solidFill>
                <a:srgbClr val="C00000"/>
              </a:solidFill>
              <a:sym typeface="Wingdings" panose="05000000000000000000" pitchFamily="2" charset="2"/>
            </a:endParaRPr>
          </a:p>
          <a:p>
            <a:r>
              <a:rPr lang="en-US" altLang="ko-KR" sz="1200" b="1">
                <a:solidFill>
                  <a:srgbClr val="C00000"/>
                </a:solidFill>
                <a:sym typeface="Wingdings" panose="05000000000000000000" pitchFamily="2" charset="2"/>
              </a:rPr>
              <a:t>Improved signal rise time</a:t>
            </a:r>
          </a:p>
          <a:p>
            <a:r>
              <a:rPr lang="en-US" altLang="ko-KR" sz="1200" b="1">
                <a:solidFill>
                  <a:srgbClr val="C00000"/>
                </a:solidFill>
                <a:sym typeface="Wingdings" panose="05000000000000000000" pitchFamily="2" charset="2"/>
              </a:rPr>
              <a:t>Improved or equal voltage noise of samples</a:t>
            </a:r>
          </a:p>
          <a:p>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60</a:t>
            </a:fld>
            <a:endParaRPr lang="ko-KR" altLang="en-US"/>
          </a:p>
        </p:txBody>
      </p:sp>
    </p:spTree>
    <p:extLst>
      <p:ext uri="{BB962C8B-B14F-4D97-AF65-F5344CB8AC3E}">
        <p14:creationId xmlns:p14="http://schemas.microsoft.com/office/powerpoint/2010/main" val="9596049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Also, we can improve the rising time of the pulse through better packaging, since shorter trace length results in lower degradation of rising time.</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61</a:t>
            </a:fld>
            <a:endParaRPr lang="ko-KR" altLang="en-US"/>
          </a:p>
        </p:txBody>
      </p:sp>
    </p:spTree>
    <p:extLst>
      <p:ext uri="{BB962C8B-B14F-4D97-AF65-F5344CB8AC3E}">
        <p14:creationId xmlns:p14="http://schemas.microsoft.com/office/powerpoint/2010/main" val="28991574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These three combined, here is the final table of specifications we expect for the new chip.</a:t>
            </a:r>
          </a:p>
          <a:p>
            <a:r>
              <a:rPr lang="en-US" altLang="ko-KR"/>
              <a:t>One final assertion of our team is that</a:t>
            </a:r>
          </a:p>
          <a:p>
            <a:r>
              <a:rPr lang="en-US" altLang="ko-KR" b="1">
                <a:solidFill>
                  <a:srgbClr val="C00000"/>
                </a:solidFill>
              </a:rPr>
              <a:t>1-psec timing chip is possible and it is the right time for it.</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62</a:t>
            </a:fld>
            <a:endParaRPr lang="ko-KR" altLang="en-US"/>
          </a:p>
        </p:txBody>
      </p:sp>
    </p:spTree>
    <p:extLst>
      <p:ext uri="{BB962C8B-B14F-4D97-AF65-F5344CB8AC3E}">
        <p14:creationId xmlns:p14="http://schemas.microsoft.com/office/powerpoint/2010/main" val="29902056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63</a:t>
            </a:fld>
            <a:endParaRPr lang="ko-KR" altLang="en-US"/>
          </a:p>
        </p:txBody>
      </p:sp>
    </p:spTree>
    <p:extLst>
      <p:ext uri="{BB962C8B-B14F-4D97-AF65-F5344CB8AC3E}">
        <p14:creationId xmlns:p14="http://schemas.microsoft.com/office/powerpoint/2010/main" val="24253460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ko-KR"/>
              <a:t>The Fermilab Test Beam Facility sits in Fermilab Batavia site and </a:t>
            </a:r>
            <a:r>
              <a:rPr lang="en-US" altLang="ko-KR" sz="1200"/>
              <a:t>Supports a wide program of research and detector R&amp;D</a:t>
            </a:r>
          </a:p>
          <a:p>
            <a:r>
              <a:rPr lang="en-US" altLang="ko-KR"/>
              <a:t>.</a:t>
            </a:r>
          </a:p>
          <a:p>
            <a:r>
              <a:rPr lang="en-US" altLang="ko-KR"/>
              <a:t>The main beam is 120GeV proton with secondaries of various energies. Beam is available all year except summers.</a:t>
            </a:r>
            <a:endParaRPr lang="ko-KR" altLang="en-US"/>
          </a:p>
        </p:txBody>
      </p:sp>
      <p:sp>
        <p:nvSpPr>
          <p:cNvPr id="4" name="슬라이드 번호 개체 틀 3"/>
          <p:cNvSpPr>
            <a:spLocks noGrp="1"/>
          </p:cNvSpPr>
          <p:nvPr>
            <p:ph type="sldNum" sz="quarter" idx="5"/>
          </p:nvPr>
        </p:nvSpPr>
        <p:spPr/>
        <p:txBody>
          <a:bodyPr/>
          <a:lstStyle/>
          <a:p>
            <a:pPr>
              <a:defRPr/>
            </a:pPr>
            <a:fld id="{CAD08E57-B576-F641-BEA6-C3D752DF7F66}" type="slidenum">
              <a:rPr lang="en-US" smtClean="0"/>
              <a:pPr>
                <a:defRPr/>
              </a:pPr>
              <a:t>64</a:t>
            </a:fld>
            <a:endParaRPr lang="en-US"/>
          </a:p>
        </p:txBody>
      </p:sp>
    </p:spTree>
    <p:extLst>
      <p:ext uri="{BB962C8B-B14F-4D97-AF65-F5344CB8AC3E}">
        <p14:creationId xmlns:p14="http://schemas.microsoft.com/office/powerpoint/2010/main" val="5960878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This is a few </a:t>
            </a:r>
            <a:endParaRPr lang="ko-KR" altLang="en-US"/>
          </a:p>
        </p:txBody>
      </p:sp>
      <p:sp>
        <p:nvSpPr>
          <p:cNvPr id="4" name="슬라이드 번호 개체 틀 3"/>
          <p:cNvSpPr>
            <a:spLocks noGrp="1"/>
          </p:cNvSpPr>
          <p:nvPr>
            <p:ph type="sldNum" sz="quarter" idx="5"/>
          </p:nvPr>
        </p:nvSpPr>
        <p:spPr/>
        <p:txBody>
          <a:bodyPr/>
          <a:lstStyle/>
          <a:p>
            <a:pPr>
              <a:defRPr/>
            </a:pPr>
            <a:fld id="{CAD08E57-B576-F641-BEA6-C3D752DF7F66}" type="slidenum">
              <a:rPr lang="en-US" smtClean="0"/>
              <a:pPr>
                <a:defRPr/>
              </a:pPr>
              <a:t>65</a:t>
            </a:fld>
            <a:endParaRPr lang="en-US"/>
          </a:p>
        </p:txBody>
      </p:sp>
    </p:spTree>
    <p:extLst>
      <p:ext uri="{BB962C8B-B14F-4D97-AF65-F5344CB8AC3E}">
        <p14:creationId xmlns:p14="http://schemas.microsoft.com/office/powerpoint/2010/main" val="3838662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point of our chip is that it has separate fast and slow banks for the sake of versatility, and achieving both long buffer and good timing resolution. The slow bank captures the entire signal and is used as a timestamp. It is about 200ns long with about 1000 samples. Fast bank captures only the region of interest as it is only 1.6 nanoseconds long, but has a higher sampling rate so that the reconstruction algorithm can achieve better resolution. Since fast banks have higher power consumption, only up to one of the banks is running at any given time to reduce power consumption. Also, there is a separate counter per fast bank to record the trigger position.</a:t>
            </a:r>
          </a:p>
        </p:txBody>
      </p:sp>
      <p:sp>
        <p:nvSpPr>
          <p:cNvPr id="4" name="Slide Number Placeholder 3"/>
          <p:cNvSpPr>
            <a:spLocks noGrp="1"/>
          </p:cNvSpPr>
          <p:nvPr>
            <p:ph type="sldNum" sz="quarter" idx="5"/>
          </p:nvPr>
        </p:nvSpPr>
        <p:spPr/>
        <p:txBody>
          <a:bodyPr/>
          <a:lstStyle/>
          <a:p>
            <a:fld id="{AC5ACDA7-6B74-4209-BCB3-91F57DA7FC81}" type="slidenum">
              <a:rPr lang="ko-KR" altLang="en-US" smtClean="0"/>
              <a:t>7</a:t>
            </a:fld>
            <a:endParaRPr lang="ko-KR" altLang="en-US"/>
          </a:p>
        </p:txBody>
      </p:sp>
    </p:spTree>
    <p:extLst>
      <p:ext uri="{BB962C8B-B14F-4D97-AF65-F5344CB8AC3E}">
        <p14:creationId xmlns:p14="http://schemas.microsoft.com/office/powerpoint/2010/main" val="4162821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point of our chip is that it has separate fast and slow banks for the sake of versatility, and achieving both long buffer and good timing resolution. The slow bank captures the entire signal and is used as a timestamp. It is about 200ns long with about 1000 samples. Fast bank captures only the region of interest as it is only 1.6 nanoseconds long, but has a higher sampling rate so that the reconstruction algorithm can achieve better resolution. Since fast banks have higher power consumption, only up to one of the banks is running at any given time to reduce power consumption. Also, there is a separate counter per fast bank to record the trigger position.</a:t>
            </a:r>
          </a:p>
        </p:txBody>
      </p:sp>
      <p:sp>
        <p:nvSpPr>
          <p:cNvPr id="4" name="Slide Number Placeholder 3"/>
          <p:cNvSpPr>
            <a:spLocks noGrp="1"/>
          </p:cNvSpPr>
          <p:nvPr>
            <p:ph type="sldNum" sz="quarter" idx="5"/>
          </p:nvPr>
        </p:nvSpPr>
        <p:spPr/>
        <p:txBody>
          <a:bodyPr/>
          <a:lstStyle/>
          <a:p>
            <a:fld id="{AC5ACDA7-6B74-4209-BCB3-91F57DA7FC81}" type="slidenum">
              <a:rPr lang="ko-KR" altLang="en-US" smtClean="0"/>
              <a:t>8</a:t>
            </a:fld>
            <a:endParaRPr lang="ko-KR" altLang="en-US"/>
          </a:p>
        </p:txBody>
      </p:sp>
    </p:spTree>
    <p:extLst>
      <p:ext uri="{BB962C8B-B14F-4D97-AF65-F5344CB8AC3E}">
        <p14:creationId xmlns:p14="http://schemas.microsoft.com/office/powerpoint/2010/main" val="1043553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how four fast banks are arranged in each channel.  Each fast bank is four 16-sample columns interleaved, each sampling at 10GHz and a phase of zero, ninety, one hundred and eighty, and two hundred and seventeen degrees. This results in an effective 40GHz sampling rate. The green signal line comes from the left of the figure, while the purple clock line comes from the right of the figure. The arrangement of the columns is chosen so that every column retains the maximal signal bandwidth. (next) the length of the signal line is an important consideration for the analog bandwidth.</a:t>
            </a:r>
          </a:p>
        </p:txBody>
      </p:sp>
      <p:sp>
        <p:nvSpPr>
          <p:cNvPr id="4" name="Slide Number Placeholder 3"/>
          <p:cNvSpPr>
            <a:spLocks noGrp="1"/>
          </p:cNvSpPr>
          <p:nvPr>
            <p:ph type="sldNum" sz="quarter" idx="5"/>
          </p:nvPr>
        </p:nvSpPr>
        <p:spPr/>
        <p:txBody>
          <a:bodyPr/>
          <a:lstStyle/>
          <a:p>
            <a:fld id="{AC5ACDA7-6B74-4209-BCB3-91F57DA7FC81}" type="slidenum">
              <a:rPr lang="ko-KR" altLang="en-US" smtClean="0"/>
              <a:t>9</a:t>
            </a:fld>
            <a:endParaRPr lang="ko-KR" altLang="en-US"/>
          </a:p>
        </p:txBody>
      </p:sp>
    </p:spTree>
    <p:extLst>
      <p:ext uri="{BB962C8B-B14F-4D97-AF65-F5344CB8AC3E}">
        <p14:creationId xmlns:p14="http://schemas.microsoft.com/office/powerpoint/2010/main" val="2771620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picture presenting a single column with 16 cells. We will have a 4x4 array of these column in a single channel.  It’s size is 45 times 25 micrometers. The capacitance of each cell is 35femtofarads. (next) The sampling switch we use is shown in the layout, which is 2.5V </a:t>
            </a:r>
            <a:r>
              <a:rPr lang="en-US" dirty="0" err="1"/>
              <a:t>nMOS</a:t>
            </a:r>
            <a:r>
              <a:rPr lang="en-US" dirty="0"/>
              <a:t> with 4 micrometers wide and 280 nanometers long.</a:t>
            </a:r>
          </a:p>
          <a:p>
            <a:endParaRPr lang="en-US" dirty="0"/>
          </a:p>
        </p:txBody>
      </p:sp>
      <p:sp>
        <p:nvSpPr>
          <p:cNvPr id="4" name="Slide Number Placeholder 3"/>
          <p:cNvSpPr>
            <a:spLocks noGrp="1"/>
          </p:cNvSpPr>
          <p:nvPr>
            <p:ph type="sldNum" sz="quarter" idx="5"/>
          </p:nvPr>
        </p:nvSpPr>
        <p:spPr/>
        <p:txBody>
          <a:bodyPr/>
          <a:lstStyle/>
          <a:p>
            <a:fld id="{AC5ACDA7-6B74-4209-BCB3-91F57DA7FC81}" type="slidenum">
              <a:rPr lang="ko-KR" altLang="en-US" smtClean="0"/>
              <a:t>10</a:t>
            </a:fld>
            <a:endParaRPr lang="ko-KR" altLang="en-US"/>
          </a:p>
        </p:txBody>
      </p:sp>
    </p:spTree>
    <p:extLst>
      <p:ext uri="{BB962C8B-B14F-4D97-AF65-F5344CB8AC3E}">
        <p14:creationId xmlns:p14="http://schemas.microsoft.com/office/powerpoint/2010/main" val="3405572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Switch gate charge injection:</a:t>
            </a:r>
            <a:r>
              <a:rPr lang="ko-KR" altLang="en-US" dirty="0"/>
              <a:t> </a:t>
            </a:r>
            <a:r>
              <a:rPr lang="en-US" altLang="ko-KR" dirty="0"/>
              <a:t>due to capacitance between gate of the switch and the signal route</a:t>
            </a:r>
          </a:p>
          <a:p>
            <a:endParaRPr lang="en-US" altLang="ko-KR" dirty="0"/>
          </a:p>
          <a:p>
            <a:r>
              <a:rPr lang="en-US" altLang="ko-KR" dirty="0" err="1"/>
              <a:t>Resistrive</a:t>
            </a:r>
            <a:r>
              <a:rPr lang="en-US" altLang="ko-KR" dirty="0"/>
              <a:t> drift: due to resistance of the switch while it is switching off.</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11</a:t>
            </a:fld>
            <a:endParaRPr lang="ko-KR" altLang="en-US"/>
          </a:p>
        </p:txBody>
      </p:sp>
    </p:spTree>
    <p:extLst>
      <p:ext uri="{BB962C8B-B14F-4D97-AF65-F5344CB8AC3E}">
        <p14:creationId xmlns:p14="http://schemas.microsoft.com/office/powerpoint/2010/main" val="1255326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Switch gate charge injection:</a:t>
            </a:r>
            <a:r>
              <a:rPr lang="ko-KR" altLang="en-US"/>
              <a:t> </a:t>
            </a:r>
            <a:r>
              <a:rPr lang="en-US" altLang="ko-KR"/>
              <a:t>due to capacitance between gate of the switch and the signal route</a:t>
            </a:r>
          </a:p>
          <a:p>
            <a:endParaRPr lang="en-US" altLang="ko-KR"/>
          </a:p>
          <a:p>
            <a:r>
              <a:rPr lang="en-US" altLang="ko-KR" err="1"/>
              <a:t>Resistrive</a:t>
            </a:r>
            <a:r>
              <a:rPr lang="en-US" altLang="ko-KR"/>
              <a:t> drift: due to resistance of the switch while it is switching off.</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12</a:t>
            </a:fld>
            <a:endParaRPr lang="ko-KR" altLang="en-US"/>
          </a:p>
        </p:txBody>
      </p:sp>
    </p:spTree>
    <p:extLst>
      <p:ext uri="{BB962C8B-B14F-4D97-AF65-F5344CB8AC3E}">
        <p14:creationId xmlns:p14="http://schemas.microsoft.com/office/powerpoint/2010/main" val="1894288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E61A905-D7C5-26C6-667E-89301782827D}"/>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dirty="0"/>
              <a:t>마스터 제목 스타일 편집</a:t>
            </a:r>
          </a:p>
        </p:txBody>
      </p:sp>
      <p:sp>
        <p:nvSpPr>
          <p:cNvPr id="3" name="부제목 2">
            <a:extLst>
              <a:ext uri="{FF2B5EF4-FFF2-40B4-BE49-F238E27FC236}">
                <a16:creationId xmlns:a16="http://schemas.microsoft.com/office/drawing/2014/main" id="{7F9ACDFB-0118-D29B-1414-57B6966FB4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B864136C-4119-46DF-8C82-F131BF24631A}"/>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6DBB65C4-B08B-B84A-8276-A0C081A17D3C}"/>
              </a:ext>
            </a:extLst>
          </p:cNvPr>
          <p:cNvSpPr>
            <a:spLocks noGrp="1"/>
          </p:cNvSpPr>
          <p:nvPr>
            <p:ph type="ftr" sz="quarter" idx="11"/>
          </p:nvPr>
        </p:nvSpPr>
        <p:spPr/>
        <p:txBody>
          <a:bodyPr/>
          <a:lstStyle/>
          <a:p>
            <a:r>
              <a:rPr lang="en-US" altLang="ko-KR" dirty="0"/>
              <a:t>PSEC5 / PM2024</a:t>
            </a:r>
            <a:endParaRPr lang="ko-KR" altLang="en-US" dirty="0"/>
          </a:p>
        </p:txBody>
      </p:sp>
      <p:sp>
        <p:nvSpPr>
          <p:cNvPr id="6" name="슬라이드 번호 개체 틀 5">
            <a:extLst>
              <a:ext uri="{FF2B5EF4-FFF2-40B4-BE49-F238E27FC236}">
                <a16:creationId xmlns:a16="http://schemas.microsoft.com/office/drawing/2014/main" id="{E9A17587-5C8A-435E-D722-16B7A255D6B8}"/>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1924814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004C2B0-4024-C3B5-11FA-C5BD8873D538}"/>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C88A1CF6-2F1C-63EC-5360-811F615FD4F2}"/>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7343F927-0E9E-C687-B8BD-D123C5E818CF}"/>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DCE70322-E2EF-21D6-FF7C-9362B0012676}"/>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E759D071-2A61-9FBD-0664-CEFEF7E1439C}"/>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2414349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99D4AA09-EC65-7AA4-904D-97D728B23BD7}"/>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3E372CC5-EA1A-B4AF-0C2F-404F67477C7D}"/>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75CC82E8-892E-0B52-A927-8576F4F8C41D}"/>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EE1C6906-AD59-C9F0-92E9-7A793389D52E}"/>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F51DDC56-EC4A-2404-1EAC-5C37363D146C}"/>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198344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Logo Bottom: Title &amp;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04801" y="971551"/>
            <a:ext cx="11563351" cy="5059363"/>
          </a:xfrm>
          <a:prstGeom prst="rect">
            <a:avLst/>
          </a:prstGeom>
        </p:spPr>
        <p:txBody>
          <a:bodyPr lIns="0" tIns="0" rIns="0" bIns="0"/>
          <a:lstStyle>
            <a:lvl1pPr>
              <a:spcBef>
                <a:spcPts val="984"/>
              </a:spcBef>
              <a:defRPr sz="2400">
                <a:solidFill>
                  <a:srgbClr val="505050"/>
                </a:solidFill>
              </a:defRPr>
            </a:lvl1pPr>
            <a:lvl2pPr>
              <a:spcBef>
                <a:spcPts val="984"/>
              </a:spcBef>
              <a:defRPr sz="2200">
                <a:solidFill>
                  <a:srgbClr val="505050"/>
                </a:solidFill>
              </a:defRPr>
            </a:lvl2pPr>
            <a:lvl3pPr>
              <a:spcBef>
                <a:spcPts val="984"/>
              </a:spcBef>
              <a:defRPr sz="2000">
                <a:solidFill>
                  <a:srgbClr val="505050"/>
                </a:solidFill>
              </a:defRPr>
            </a:lvl3pPr>
            <a:lvl4pPr>
              <a:spcBef>
                <a:spcPts val="984"/>
              </a:spcBef>
              <a:defRPr sz="1800">
                <a:solidFill>
                  <a:srgbClr val="505050"/>
                </a:solidFill>
              </a:defRPr>
            </a:lvl4pPr>
            <a:lvl5pPr marL="2057400" indent="-228600">
              <a:spcBef>
                <a:spcPts val="984"/>
              </a:spcBef>
              <a:buFont typeface="Arial"/>
              <a:buChar char="•"/>
              <a:defRPr sz="1800">
                <a:solidFill>
                  <a:srgbClr val="50505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1"/>
          <p:cNvSpPr>
            <a:spLocks noGrp="1"/>
          </p:cNvSpPr>
          <p:nvPr>
            <p:ph type="title"/>
          </p:nvPr>
        </p:nvSpPr>
        <p:spPr>
          <a:xfrm>
            <a:off x="304800" y="251753"/>
            <a:ext cx="11582400" cy="427877"/>
          </a:xfrm>
          <a:prstGeom prst="rect">
            <a:avLst/>
          </a:prstGeom>
        </p:spPr>
        <p:txBody>
          <a:bodyPr lIns="0" tIns="0" rIns="0" bIns="0" anchor="b" anchorCtr="0"/>
          <a:lstStyle>
            <a:lvl1pPr>
              <a:defRPr sz="2800">
                <a:solidFill>
                  <a:srgbClr val="004C97"/>
                </a:solidFill>
              </a:defRPr>
            </a:lvl1pPr>
          </a:lstStyle>
          <a:p>
            <a:r>
              <a:rPr lang="en-US"/>
              <a:t>Click to edit Master title style</a:t>
            </a:r>
          </a:p>
        </p:txBody>
      </p:sp>
      <p:sp>
        <p:nvSpPr>
          <p:cNvPr id="9" name="Footer Placeholder 4"/>
          <p:cNvSpPr>
            <a:spLocks noGrp="1"/>
          </p:cNvSpPr>
          <p:nvPr>
            <p:ph type="ftr" sz="quarter" idx="3"/>
          </p:nvPr>
        </p:nvSpPr>
        <p:spPr>
          <a:xfrm>
            <a:off x="3109992" y="6504214"/>
            <a:ext cx="5069209" cy="242873"/>
          </a:xfrm>
          <a:prstGeom prst="rect">
            <a:avLst/>
          </a:prstGeom>
        </p:spPr>
        <p:txBody>
          <a:bodyPr lIns="0" tIns="0" rIns="0" bIns="0" anchor="t" anchorCtr="0"/>
          <a:lstStyle>
            <a:lvl1pPr marL="0" algn="ctr">
              <a:defRPr sz="1200">
                <a:solidFill>
                  <a:srgbClr val="004C97"/>
                </a:solidFill>
                <a:latin typeface="Helvetica"/>
                <a:ea typeface="ＭＳ Ｐゴシック" charset="0"/>
                <a:cs typeface="ＭＳ Ｐゴシック" charset="0"/>
              </a:defRPr>
            </a:lvl1pPr>
          </a:lstStyle>
          <a:p>
            <a:pPr>
              <a:defRPr/>
            </a:pPr>
            <a:r>
              <a:rPr lang="en-US"/>
              <a:t>PSEC5 / PM2024</a:t>
            </a:r>
            <a:endParaRPr lang="en-US" b="1"/>
          </a:p>
        </p:txBody>
      </p:sp>
      <p:sp>
        <p:nvSpPr>
          <p:cNvPr id="10" name="Slide Number Placeholder 5"/>
          <p:cNvSpPr>
            <a:spLocks noGrp="1"/>
          </p:cNvSpPr>
          <p:nvPr>
            <p:ph type="sldNum" sz="quarter" idx="4"/>
          </p:nvPr>
        </p:nvSpPr>
        <p:spPr>
          <a:xfrm>
            <a:off x="296333" y="6504214"/>
            <a:ext cx="552451" cy="237285"/>
          </a:xfrm>
          <a:prstGeom prst="rect">
            <a:avLst/>
          </a:prstGeom>
        </p:spPr>
        <p:txBody>
          <a:bodyPr vert="horz" wrap="square" lIns="0" tIns="0" rIns="0" bIns="0" numCol="1" anchor="t" anchorCtr="0" compatLnSpc="1">
            <a:prstTxWarp prst="textNoShape">
              <a:avLst/>
            </a:prstTxWarp>
          </a:bodyPr>
          <a:lstStyle>
            <a:lvl1pPr>
              <a:defRPr sz="1200" smtClean="0">
                <a:solidFill>
                  <a:srgbClr val="004C97"/>
                </a:solidFill>
                <a:latin typeface="Helvetica" charset="0"/>
                <a:cs typeface="ＭＳ Ｐゴシック" charset="0"/>
              </a:defRPr>
            </a:lvl1pPr>
          </a:lstStyle>
          <a:p>
            <a:pPr>
              <a:defRPr/>
            </a:pPr>
            <a:fld id="{148C009B-CB69-E04A-B9B3-34B26D69E9CF}" type="slidenum">
              <a:rPr lang="en-US" smtClean="0"/>
              <a:pPr>
                <a:defRPr/>
              </a:pPr>
              <a:t>‹#›</a:t>
            </a:fld>
            <a:endParaRPr lang="en-US"/>
          </a:p>
        </p:txBody>
      </p:sp>
    </p:spTree>
    <p:extLst>
      <p:ext uri="{BB962C8B-B14F-4D97-AF65-F5344CB8AC3E}">
        <p14:creationId xmlns:p14="http://schemas.microsoft.com/office/powerpoint/2010/main" val="1254809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D90A897-F3F8-8535-2851-0609586058A1}"/>
              </a:ext>
            </a:extLst>
          </p:cNvPr>
          <p:cNvSpPr>
            <a:spLocks noGrp="1"/>
          </p:cNvSpPr>
          <p:nvPr>
            <p:ph type="title"/>
          </p:nvPr>
        </p:nvSpPr>
        <p:spPr/>
        <p:txBody>
          <a:bodyPr/>
          <a:lstStyle/>
          <a:p>
            <a:r>
              <a:rPr lang="ko-KR" altLang="en-US" dirty="0"/>
              <a:t>마스터 제목 스타일 편집</a:t>
            </a:r>
          </a:p>
        </p:txBody>
      </p:sp>
      <p:sp>
        <p:nvSpPr>
          <p:cNvPr id="3" name="내용 개체 틀 2">
            <a:extLst>
              <a:ext uri="{FF2B5EF4-FFF2-40B4-BE49-F238E27FC236}">
                <a16:creationId xmlns:a16="http://schemas.microsoft.com/office/drawing/2014/main" id="{AF750680-9F74-F2B9-5E6B-F279FEDB77BC}"/>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C0B26DA1-9A15-C2A1-3B1B-21E7FA5D0A20}"/>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9D6C41BD-A4A3-97C2-242E-90036B653DA0}"/>
              </a:ext>
            </a:extLst>
          </p:cNvPr>
          <p:cNvSpPr>
            <a:spLocks noGrp="1"/>
          </p:cNvSpPr>
          <p:nvPr>
            <p:ph type="ftr" sz="quarter" idx="11"/>
          </p:nvPr>
        </p:nvSpPr>
        <p:spPr/>
        <p:txBody>
          <a:bodyPr/>
          <a:lstStyle/>
          <a:p>
            <a:r>
              <a:rPr lang="en-US" altLang="ko-KR" dirty="0"/>
              <a:t>PSEC5 / PM2024</a:t>
            </a:r>
            <a:endParaRPr lang="ko-KR" altLang="en-US" dirty="0"/>
          </a:p>
        </p:txBody>
      </p:sp>
      <p:sp>
        <p:nvSpPr>
          <p:cNvPr id="6" name="슬라이드 번호 개체 틀 5">
            <a:extLst>
              <a:ext uri="{FF2B5EF4-FFF2-40B4-BE49-F238E27FC236}">
                <a16:creationId xmlns:a16="http://schemas.microsoft.com/office/drawing/2014/main" id="{3B1BFC20-7DCF-FE80-9EEE-AADEE448FA18}"/>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4073906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884F033-6A66-5CE9-4FCF-18FF16B8AFA6}"/>
              </a:ext>
            </a:extLst>
          </p:cNvPr>
          <p:cNvSpPr>
            <a:spLocks noGrp="1"/>
          </p:cNvSpPr>
          <p:nvPr>
            <p:ph type="title"/>
          </p:nvPr>
        </p:nvSpPr>
        <p:spPr>
          <a:xfrm>
            <a:off x="831850" y="1709738"/>
            <a:ext cx="10515600" cy="2852737"/>
          </a:xfrm>
        </p:spPr>
        <p:txBody>
          <a:bodyPr anchor="b"/>
          <a:lstStyle>
            <a:lvl1pPr>
              <a:defRPr sz="6000"/>
            </a:lvl1pPr>
          </a:lstStyle>
          <a:p>
            <a:r>
              <a:rPr lang="ko-KR" altLang="en-US" dirty="0"/>
              <a:t>마스터 제목 스타일 편집</a:t>
            </a:r>
          </a:p>
        </p:txBody>
      </p:sp>
      <p:sp>
        <p:nvSpPr>
          <p:cNvPr id="3" name="텍스트 개체 틀 2">
            <a:extLst>
              <a:ext uri="{FF2B5EF4-FFF2-40B4-BE49-F238E27FC236}">
                <a16:creationId xmlns:a16="http://schemas.microsoft.com/office/drawing/2014/main" id="{C2293543-3FCB-E9D5-AF0B-9485D9F8EA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CF03F205-578C-756F-63D8-398474615B41}"/>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FF893B48-2CF4-E044-0A83-BFE0B68844C5}"/>
              </a:ext>
            </a:extLst>
          </p:cNvPr>
          <p:cNvSpPr>
            <a:spLocks noGrp="1"/>
          </p:cNvSpPr>
          <p:nvPr>
            <p:ph type="ftr" sz="quarter" idx="11"/>
          </p:nvPr>
        </p:nvSpPr>
        <p:spPr/>
        <p:txBody>
          <a:bodyPr/>
          <a:lstStyle/>
          <a:p>
            <a:r>
              <a:rPr lang="en-US" altLang="ko-KR" dirty="0"/>
              <a:t>PSEC5 / PM2024</a:t>
            </a:r>
            <a:endParaRPr lang="ko-KR" altLang="en-US" dirty="0"/>
          </a:p>
        </p:txBody>
      </p:sp>
      <p:sp>
        <p:nvSpPr>
          <p:cNvPr id="6" name="슬라이드 번호 개체 틀 5">
            <a:extLst>
              <a:ext uri="{FF2B5EF4-FFF2-40B4-BE49-F238E27FC236}">
                <a16:creationId xmlns:a16="http://schemas.microsoft.com/office/drawing/2014/main" id="{2D958B50-6CDF-C386-5FAA-14E08604BB84}"/>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1061605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167CFE9-B398-BA57-6076-E7CF55E7CEB8}"/>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E62E7D2B-E9EE-78AA-1F45-1D02741ED00A}"/>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A7E4D4EA-FC1D-D6C7-1198-7ADB4758C4A5}"/>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3D748AE1-E9E8-385E-ABC6-4B3158D6943B}"/>
              </a:ext>
            </a:extLst>
          </p:cNvPr>
          <p:cNvSpPr>
            <a:spLocks noGrp="1"/>
          </p:cNvSpPr>
          <p:nvPr>
            <p:ph type="dt" sz="half" idx="10"/>
          </p:nvPr>
        </p:nvSpPr>
        <p:spPr/>
        <p:txBody>
          <a:bodyPr/>
          <a:lstStyle/>
          <a:p>
            <a:r>
              <a:rPr lang="en-US" altLang="ko-KR"/>
              <a:t>2024-05-27</a:t>
            </a:r>
            <a:endParaRPr lang="ko-KR" altLang="en-US"/>
          </a:p>
        </p:txBody>
      </p:sp>
      <p:sp>
        <p:nvSpPr>
          <p:cNvPr id="6" name="바닥글 개체 틀 5">
            <a:extLst>
              <a:ext uri="{FF2B5EF4-FFF2-40B4-BE49-F238E27FC236}">
                <a16:creationId xmlns:a16="http://schemas.microsoft.com/office/drawing/2014/main" id="{AEAC180A-1C6B-D056-8DF1-E7073F021DC2}"/>
              </a:ext>
            </a:extLst>
          </p:cNvPr>
          <p:cNvSpPr>
            <a:spLocks noGrp="1"/>
          </p:cNvSpPr>
          <p:nvPr>
            <p:ph type="ftr" sz="quarter" idx="11"/>
          </p:nvPr>
        </p:nvSpPr>
        <p:spPr/>
        <p:txBody>
          <a:bodyPr/>
          <a:lstStyle/>
          <a:p>
            <a:r>
              <a:rPr lang="en-US" altLang="ko-KR" dirty="0"/>
              <a:t>PSEC5 / PM2024</a:t>
            </a:r>
            <a:endParaRPr lang="ko-KR" altLang="en-US" dirty="0"/>
          </a:p>
        </p:txBody>
      </p:sp>
      <p:sp>
        <p:nvSpPr>
          <p:cNvPr id="7" name="슬라이드 번호 개체 틀 6">
            <a:extLst>
              <a:ext uri="{FF2B5EF4-FFF2-40B4-BE49-F238E27FC236}">
                <a16:creationId xmlns:a16="http://schemas.microsoft.com/office/drawing/2014/main" id="{F323B1EF-3A89-D4B9-BB75-48D6A5B8A399}"/>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3326093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31582D1-491D-F7BF-2DA8-1CBA5BA2AF77}"/>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85E30CA3-9EA2-2017-5901-5001600F99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95A0F212-8574-652B-2CA8-8D0BDC846198}"/>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D63A799F-222F-C8B1-6276-7B7F1C4C0A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DF550E50-56FB-2121-355D-ABD55D317C1F}"/>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538188F1-B9E0-9AD2-5E87-1A32FCAE350F}"/>
              </a:ext>
            </a:extLst>
          </p:cNvPr>
          <p:cNvSpPr>
            <a:spLocks noGrp="1"/>
          </p:cNvSpPr>
          <p:nvPr>
            <p:ph type="dt" sz="half" idx="10"/>
          </p:nvPr>
        </p:nvSpPr>
        <p:spPr/>
        <p:txBody>
          <a:bodyPr/>
          <a:lstStyle/>
          <a:p>
            <a:r>
              <a:rPr lang="en-US" altLang="ko-KR"/>
              <a:t>2024-05-27</a:t>
            </a:r>
            <a:endParaRPr lang="ko-KR" altLang="en-US" dirty="0"/>
          </a:p>
        </p:txBody>
      </p:sp>
      <p:sp>
        <p:nvSpPr>
          <p:cNvPr id="8" name="바닥글 개체 틀 7">
            <a:extLst>
              <a:ext uri="{FF2B5EF4-FFF2-40B4-BE49-F238E27FC236}">
                <a16:creationId xmlns:a16="http://schemas.microsoft.com/office/drawing/2014/main" id="{4EA11DEB-0E7D-CFB3-05C6-56B962BD8EB8}"/>
              </a:ext>
            </a:extLst>
          </p:cNvPr>
          <p:cNvSpPr>
            <a:spLocks noGrp="1"/>
          </p:cNvSpPr>
          <p:nvPr>
            <p:ph type="ftr" sz="quarter" idx="11"/>
          </p:nvPr>
        </p:nvSpPr>
        <p:spPr/>
        <p:txBody>
          <a:bodyPr/>
          <a:lstStyle/>
          <a:p>
            <a:r>
              <a:rPr lang="en-US" altLang="ko-KR" dirty="0"/>
              <a:t>PSEC5 / PM2024</a:t>
            </a:r>
            <a:endParaRPr lang="ko-KR" altLang="en-US" dirty="0"/>
          </a:p>
        </p:txBody>
      </p:sp>
      <p:sp>
        <p:nvSpPr>
          <p:cNvPr id="9" name="슬라이드 번호 개체 틀 8">
            <a:extLst>
              <a:ext uri="{FF2B5EF4-FFF2-40B4-BE49-F238E27FC236}">
                <a16:creationId xmlns:a16="http://schemas.microsoft.com/office/drawing/2014/main" id="{55CF9847-5F79-348B-DDBD-6178301956AA}"/>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4127129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2326D2-532D-BD10-EC01-EB4AD42BB519}"/>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93DA618D-73E1-0DB3-EBDE-A90B0604CB14}"/>
              </a:ext>
            </a:extLst>
          </p:cNvPr>
          <p:cNvSpPr>
            <a:spLocks noGrp="1"/>
          </p:cNvSpPr>
          <p:nvPr>
            <p:ph type="dt" sz="half" idx="10"/>
          </p:nvPr>
        </p:nvSpPr>
        <p:spPr/>
        <p:txBody>
          <a:bodyPr/>
          <a:lstStyle/>
          <a:p>
            <a:r>
              <a:rPr lang="en-US" altLang="ko-KR"/>
              <a:t>2024-05-27</a:t>
            </a:r>
            <a:endParaRPr lang="ko-KR" altLang="en-US" dirty="0"/>
          </a:p>
        </p:txBody>
      </p:sp>
      <p:sp>
        <p:nvSpPr>
          <p:cNvPr id="4" name="바닥글 개체 틀 3">
            <a:extLst>
              <a:ext uri="{FF2B5EF4-FFF2-40B4-BE49-F238E27FC236}">
                <a16:creationId xmlns:a16="http://schemas.microsoft.com/office/drawing/2014/main" id="{02F40683-B70D-41DA-A4FB-C424D04C11AB}"/>
              </a:ext>
            </a:extLst>
          </p:cNvPr>
          <p:cNvSpPr>
            <a:spLocks noGrp="1"/>
          </p:cNvSpPr>
          <p:nvPr>
            <p:ph type="ftr" sz="quarter" idx="11"/>
          </p:nvPr>
        </p:nvSpPr>
        <p:spPr/>
        <p:txBody>
          <a:bodyPr/>
          <a:lstStyle/>
          <a:p>
            <a:r>
              <a:rPr lang="en-US" altLang="ko-KR" dirty="0"/>
              <a:t>PSEC5 / PM2024</a:t>
            </a:r>
            <a:endParaRPr lang="ko-KR" altLang="en-US" dirty="0"/>
          </a:p>
        </p:txBody>
      </p:sp>
      <p:sp>
        <p:nvSpPr>
          <p:cNvPr id="5" name="슬라이드 번호 개체 틀 4">
            <a:extLst>
              <a:ext uri="{FF2B5EF4-FFF2-40B4-BE49-F238E27FC236}">
                <a16:creationId xmlns:a16="http://schemas.microsoft.com/office/drawing/2014/main" id="{6ECDDE63-11A1-0B98-DC3F-A63F83556173}"/>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446308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0DDA9395-3C60-9412-900D-60251441D9AC}"/>
              </a:ext>
            </a:extLst>
          </p:cNvPr>
          <p:cNvSpPr>
            <a:spLocks noGrp="1"/>
          </p:cNvSpPr>
          <p:nvPr>
            <p:ph type="dt" sz="half" idx="10"/>
          </p:nvPr>
        </p:nvSpPr>
        <p:spPr/>
        <p:txBody>
          <a:bodyPr/>
          <a:lstStyle/>
          <a:p>
            <a:r>
              <a:rPr lang="en-US" altLang="ko-KR"/>
              <a:t>2024-05-27</a:t>
            </a:r>
            <a:endParaRPr lang="ko-KR" altLang="en-US" dirty="0"/>
          </a:p>
        </p:txBody>
      </p:sp>
      <p:sp>
        <p:nvSpPr>
          <p:cNvPr id="3" name="바닥글 개체 틀 2">
            <a:extLst>
              <a:ext uri="{FF2B5EF4-FFF2-40B4-BE49-F238E27FC236}">
                <a16:creationId xmlns:a16="http://schemas.microsoft.com/office/drawing/2014/main" id="{5C953E0F-34F1-A547-55FA-5C848509C084}"/>
              </a:ext>
            </a:extLst>
          </p:cNvPr>
          <p:cNvSpPr>
            <a:spLocks noGrp="1"/>
          </p:cNvSpPr>
          <p:nvPr>
            <p:ph type="ftr" sz="quarter" idx="11"/>
          </p:nvPr>
        </p:nvSpPr>
        <p:spPr/>
        <p:txBody>
          <a:bodyPr/>
          <a:lstStyle/>
          <a:p>
            <a:r>
              <a:rPr lang="en-US" altLang="ko-KR" dirty="0"/>
              <a:t>PSEC5 / PM2024</a:t>
            </a:r>
            <a:endParaRPr lang="ko-KR" altLang="en-US" dirty="0"/>
          </a:p>
        </p:txBody>
      </p:sp>
      <p:sp>
        <p:nvSpPr>
          <p:cNvPr id="4" name="슬라이드 번호 개체 틀 3">
            <a:extLst>
              <a:ext uri="{FF2B5EF4-FFF2-40B4-BE49-F238E27FC236}">
                <a16:creationId xmlns:a16="http://schemas.microsoft.com/office/drawing/2014/main" id="{0148B907-7556-74D8-4BBD-317A28D8A111}"/>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1867685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43C8771-CD48-63F6-B640-0E8453C66950}"/>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E2A2F605-7062-6036-B1E6-33B58B1AA4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4C619E11-5F07-57A5-9491-52D3F595DD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F2E76300-67D5-D0CC-8E80-1670B563B4D9}"/>
              </a:ext>
            </a:extLst>
          </p:cNvPr>
          <p:cNvSpPr>
            <a:spLocks noGrp="1"/>
          </p:cNvSpPr>
          <p:nvPr>
            <p:ph type="dt" sz="half" idx="10"/>
          </p:nvPr>
        </p:nvSpPr>
        <p:spPr/>
        <p:txBody>
          <a:bodyPr/>
          <a:lstStyle/>
          <a:p>
            <a:r>
              <a:rPr lang="en-US" altLang="ko-KR"/>
              <a:t>2024-05-27</a:t>
            </a:r>
            <a:endParaRPr lang="ko-KR" altLang="en-US"/>
          </a:p>
        </p:txBody>
      </p:sp>
      <p:sp>
        <p:nvSpPr>
          <p:cNvPr id="6" name="바닥글 개체 틀 5">
            <a:extLst>
              <a:ext uri="{FF2B5EF4-FFF2-40B4-BE49-F238E27FC236}">
                <a16:creationId xmlns:a16="http://schemas.microsoft.com/office/drawing/2014/main" id="{25EADE06-ECD6-A74B-63A6-7232D1D6D5CC}"/>
              </a:ext>
            </a:extLst>
          </p:cNvPr>
          <p:cNvSpPr>
            <a:spLocks noGrp="1"/>
          </p:cNvSpPr>
          <p:nvPr>
            <p:ph type="ftr" sz="quarter" idx="11"/>
          </p:nvPr>
        </p:nvSpPr>
        <p:spPr/>
        <p:txBody>
          <a:bodyPr/>
          <a:lstStyle/>
          <a:p>
            <a:r>
              <a:rPr lang="en-US" altLang="ko-KR"/>
              <a:t>PSEC5 / PM2024</a:t>
            </a:r>
            <a:endParaRPr lang="ko-KR" altLang="en-US"/>
          </a:p>
        </p:txBody>
      </p:sp>
      <p:sp>
        <p:nvSpPr>
          <p:cNvPr id="7" name="슬라이드 번호 개체 틀 6">
            <a:extLst>
              <a:ext uri="{FF2B5EF4-FFF2-40B4-BE49-F238E27FC236}">
                <a16:creationId xmlns:a16="http://schemas.microsoft.com/office/drawing/2014/main" id="{FFB7A775-024C-C88E-7647-F0ED6E28BC46}"/>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204324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F63EF79-6C7D-E8CA-C9A1-11A914ADA321}"/>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0211192B-891C-B979-56C9-0902226F44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6E22D492-D19F-F215-668F-42919469D8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FE6D07A2-2CB2-78C4-5D50-6C0FB7D9AC86}"/>
              </a:ext>
            </a:extLst>
          </p:cNvPr>
          <p:cNvSpPr>
            <a:spLocks noGrp="1"/>
          </p:cNvSpPr>
          <p:nvPr>
            <p:ph type="dt" sz="half" idx="10"/>
          </p:nvPr>
        </p:nvSpPr>
        <p:spPr/>
        <p:txBody>
          <a:bodyPr/>
          <a:lstStyle/>
          <a:p>
            <a:r>
              <a:rPr lang="en-US" altLang="ko-KR"/>
              <a:t>2024-05-27</a:t>
            </a:r>
            <a:endParaRPr lang="ko-KR" altLang="en-US"/>
          </a:p>
        </p:txBody>
      </p:sp>
      <p:sp>
        <p:nvSpPr>
          <p:cNvPr id="6" name="바닥글 개체 틀 5">
            <a:extLst>
              <a:ext uri="{FF2B5EF4-FFF2-40B4-BE49-F238E27FC236}">
                <a16:creationId xmlns:a16="http://schemas.microsoft.com/office/drawing/2014/main" id="{4FF4E73D-0140-9D9E-37E2-750516045D2D}"/>
              </a:ext>
            </a:extLst>
          </p:cNvPr>
          <p:cNvSpPr>
            <a:spLocks noGrp="1"/>
          </p:cNvSpPr>
          <p:nvPr>
            <p:ph type="ftr" sz="quarter" idx="11"/>
          </p:nvPr>
        </p:nvSpPr>
        <p:spPr/>
        <p:txBody>
          <a:bodyPr/>
          <a:lstStyle/>
          <a:p>
            <a:r>
              <a:rPr lang="en-US" altLang="ko-KR"/>
              <a:t>PSEC5 / PM2024</a:t>
            </a:r>
            <a:endParaRPr lang="ko-KR" altLang="en-US"/>
          </a:p>
        </p:txBody>
      </p:sp>
      <p:sp>
        <p:nvSpPr>
          <p:cNvPr id="7" name="슬라이드 번호 개체 틀 6">
            <a:extLst>
              <a:ext uri="{FF2B5EF4-FFF2-40B4-BE49-F238E27FC236}">
                <a16:creationId xmlns:a16="http://schemas.microsoft.com/office/drawing/2014/main" id="{3499563B-F215-B4AD-E36E-CBB3A92054B2}"/>
              </a:ext>
            </a:extLst>
          </p:cNvPr>
          <p:cNvSpPr>
            <a:spLocks noGrp="1"/>
          </p:cNvSpPr>
          <p:nvPr>
            <p:ph type="sldNum" sz="quarter" idx="12"/>
          </p:nvPr>
        </p:nvSpPr>
        <p:spPr/>
        <p:txBody>
          <a:bodyPr/>
          <a:lstStyle/>
          <a:p>
            <a:fld id="{23AE57FD-E4DF-4085-ACA4-73605D376608}" type="slidenum">
              <a:rPr lang="ko-KR" altLang="en-US" smtClean="0"/>
              <a:t>‹#›</a:t>
            </a:fld>
            <a:endParaRPr lang="ko-KR" altLang="en-US"/>
          </a:p>
        </p:txBody>
      </p:sp>
    </p:spTree>
    <p:extLst>
      <p:ext uri="{BB962C8B-B14F-4D97-AF65-F5344CB8AC3E}">
        <p14:creationId xmlns:p14="http://schemas.microsoft.com/office/powerpoint/2010/main" val="3648956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A330F2E3-7EDB-F3FA-B7F2-A5F46FD15A87}"/>
              </a:ext>
            </a:extLst>
          </p:cNvPr>
          <p:cNvSpPr/>
          <p:nvPr userDrawn="1"/>
        </p:nvSpPr>
        <p:spPr>
          <a:xfrm>
            <a:off x="0" y="6271491"/>
            <a:ext cx="12192000" cy="586509"/>
          </a:xfrm>
          <a:prstGeom prst="rect">
            <a:avLst/>
          </a:prstGeom>
          <a:solidFill>
            <a:schemeClr val="bg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2" name="제목 개체 틀 1">
            <a:extLst>
              <a:ext uri="{FF2B5EF4-FFF2-40B4-BE49-F238E27FC236}">
                <a16:creationId xmlns:a16="http://schemas.microsoft.com/office/drawing/2014/main" id="{76CF95AA-73AC-B37B-21D8-3209972B43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a:extLst>
              <a:ext uri="{FF2B5EF4-FFF2-40B4-BE49-F238E27FC236}">
                <a16:creationId xmlns:a16="http://schemas.microsoft.com/office/drawing/2014/main" id="{7D5AD244-F1ED-22EF-99E1-8F1E8F0EF0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dirty="0"/>
              <a:t>마스터 텍스트 스타일을 편집하려면 클릭</a:t>
            </a:r>
          </a:p>
          <a:p>
            <a:pPr lvl="1"/>
            <a:r>
              <a:rPr lang="ko-KR" altLang="en-US" dirty="0"/>
              <a:t>두 번째 수준</a:t>
            </a:r>
          </a:p>
          <a:p>
            <a:pPr lvl="2"/>
            <a:r>
              <a:rPr lang="ko-KR" altLang="en-US" dirty="0"/>
              <a:t>세 번째 수준</a:t>
            </a:r>
          </a:p>
          <a:p>
            <a:pPr lvl="3"/>
            <a:r>
              <a:rPr lang="ko-KR" altLang="en-US" dirty="0"/>
              <a:t>네 번째 수준</a:t>
            </a:r>
          </a:p>
          <a:p>
            <a:pPr lvl="4"/>
            <a:r>
              <a:rPr lang="ko-KR" altLang="en-US" dirty="0"/>
              <a:t>다섯 번째 수준</a:t>
            </a:r>
          </a:p>
        </p:txBody>
      </p:sp>
      <p:sp>
        <p:nvSpPr>
          <p:cNvPr id="4" name="날짜 개체 틀 3">
            <a:extLst>
              <a:ext uri="{FF2B5EF4-FFF2-40B4-BE49-F238E27FC236}">
                <a16:creationId xmlns:a16="http://schemas.microsoft.com/office/drawing/2014/main" id="{677C3C76-2BAB-6153-7D42-26D5209154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bg1"/>
                </a:solidFill>
                <a:latin typeface="Cascadia Code" panose="020B0609020000020004" pitchFamily="49" charset="0"/>
                <a:cs typeface="Cascadia Code" panose="020B0609020000020004" pitchFamily="49" charset="0"/>
              </a:defRPr>
            </a:lvl1pPr>
          </a:lstStyle>
          <a:p>
            <a:r>
              <a:rPr lang="en-US" altLang="ko-KR"/>
              <a:t>2024-05-27</a:t>
            </a:r>
            <a:endParaRPr lang="ko-KR" altLang="en-US"/>
          </a:p>
        </p:txBody>
      </p:sp>
      <p:sp>
        <p:nvSpPr>
          <p:cNvPr id="5" name="바닥글 개체 틀 4">
            <a:extLst>
              <a:ext uri="{FF2B5EF4-FFF2-40B4-BE49-F238E27FC236}">
                <a16:creationId xmlns:a16="http://schemas.microsoft.com/office/drawing/2014/main" id="{0B7E20CA-4040-E9AC-C02D-172305BB39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bg1"/>
                </a:solidFill>
                <a:latin typeface="Cascadia Code" panose="020B0609020000020004" pitchFamily="49" charset="0"/>
                <a:cs typeface="Cascadia Code" panose="020B0609020000020004" pitchFamily="49" charset="0"/>
              </a:defRPr>
            </a:lvl1pPr>
          </a:lstStyle>
          <a:p>
            <a:r>
              <a:rPr lang="en-US" altLang="ko-KR" dirty="0"/>
              <a:t>PSEC5 / PM2024</a:t>
            </a:r>
            <a:endParaRPr lang="ko-KR" altLang="en-US" dirty="0"/>
          </a:p>
        </p:txBody>
      </p:sp>
      <p:sp>
        <p:nvSpPr>
          <p:cNvPr id="6" name="슬라이드 번호 개체 틀 5">
            <a:extLst>
              <a:ext uri="{FF2B5EF4-FFF2-40B4-BE49-F238E27FC236}">
                <a16:creationId xmlns:a16="http://schemas.microsoft.com/office/drawing/2014/main" id="{B2EC7D11-B0B6-BAD2-CA2E-62E2B1B7D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bg1"/>
                </a:solidFill>
                <a:latin typeface="Cascadia Code" panose="020B0609020000020004" pitchFamily="49" charset="0"/>
                <a:cs typeface="Cascadia Code" panose="020B0609020000020004" pitchFamily="49" charset="0"/>
              </a:defRPr>
            </a:lvl1pPr>
          </a:lstStyle>
          <a:p>
            <a:fld id="{23AE57FD-E4DF-4085-ACA4-73605D376608}" type="slidenum">
              <a:rPr lang="ko-KR" altLang="en-US" smtClean="0"/>
              <a:pPr/>
              <a:t>‹#›</a:t>
            </a:fld>
            <a:endParaRPr lang="ko-KR" altLang="en-US"/>
          </a:p>
        </p:txBody>
      </p:sp>
    </p:spTree>
    <p:extLst>
      <p:ext uri="{BB962C8B-B14F-4D97-AF65-F5344CB8AC3E}">
        <p14:creationId xmlns:p14="http://schemas.microsoft.com/office/powerpoint/2010/main" val="2379322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defTabSz="914400" rtl="0" eaLnBrk="1" latinLnBrk="1" hangingPunct="1">
        <a:lnSpc>
          <a:spcPct val="90000"/>
        </a:lnSpc>
        <a:spcBef>
          <a:spcPct val="0"/>
        </a:spcBef>
        <a:buNone/>
        <a:defRPr sz="4400" kern="1200">
          <a:solidFill>
            <a:schemeClr val="tx1"/>
          </a:solidFill>
          <a:latin typeface="Cascadia Code" panose="020B0609020000020004" pitchFamily="49" charset="0"/>
          <a:ea typeface="+mj-ea"/>
          <a:cs typeface="Cascadia Code" panose="020B0609020000020004" pitchFamily="49" charset="0"/>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7.xml" /><Relationship Id="rId1" Type="http://schemas.openxmlformats.org/officeDocument/2006/relationships/slideLayout" Target="../slideLayouts/slideLayout2.xml" /><Relationship Id="rId6" Type="http://schemas.openxmlformats.org/officeDocument/2006/relationships/image" Target="../media/image9.png" /><Relationship Id="rId5" Type="http://schemas.openxmlformats.org/officeDocument/2006/relationships/image" Target="../media/image12.png" /><Relationship Id="rId4" Type="http://schemas.openxmlformats.org/officeDocument/2006/relationships/image" Target="../media/image11.png" /></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 /><Relationship Id="rId2" Type="http://schemas.openxmlformats.org/officeDocument/2006/relationships/slideLayout" Target="../slideLayouts/slideLayout2.xml" /><Relationship Id="rId1" Type="http://schemas.openxmlformats.org/officeDocument/2006/relationships/tags" Target="../tags/tag2.xml" /><Relationship Id="rId4" Type="http://schemas.openxmlformats.org/officeDocument/2006/relationships/image" Target="../media/image13.png" /></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 /><Relationship Id="rId2" Type="http://schemas.openxmlformats.org/officeDocument/2006/relationships/slideLayout" Target="../slideLayouts/slideLayout2.xml" /><Relationship Id="rId1" Type="http://schemas.openxmlformats.org/officeDocument/2006/relationships/tags" Target="../tags/tag3.xml" /><Relationship Id="rId4" Type="http://schemas.openxmlformats.org/officeDocument/2006/relationships/image" Target="../media/image14.png" /></Relationships>
</file>

<file path=ppt/slides/_rels/slide13.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0.xml" /><Relationship Id="rId1" Type="http://schemas.openxmlformats.org/officeDocument/2006/relationships/slideLayout" Target="../slideLayouts/slideLayout4.xml" /><Relationship Id="rId5" Type="http://schemas.openxmlformats.org/officeDocument/2006/relationships/image" Target="../media/image17.png" /><Relationship Id="rId4" Type="http://schemas.openxmlformats.org/officeDocument/2006/relationships/image" Target="../media/image16.png" /></Relationships>
</file>

<file path=ppt/slides/_rels/slide14.xml.rels><?xml version="1.0" encoding="UTF-8" standalone="yes"?>
<Relationships xmlns="http://schemas.openxmlformats.org/package/2006/relationships"><Relationship Id="rId3" Type="http://schemas.microsoft.com/office/2018/10/relationships/comments" Target="../comments/modernComment_112_6522984E.xml" /><Relationship Id="rId2" Type="http://schemas.openxmlformats.org/officeDocument/2006/relationships/notesSlide" Target="../notesSlides/notesSlide11.xml" /><Relationship Id="rId1" Type="http://schemas.openxmlformats.org/officeDocument/2006/relationships/slideLayout" Target="../slideLayouts/slideLayout2.xml" /><Relationship Id="rId4" Type="http://schemas.openxmlformats.org/officeDocument/2006/relationships/image" Target="../media/image15.png" /></Relationships>
</file>

<file path=ppt/slides/_rels/slide15.xml.rels><?xml version="1.0" encoding="UTF-8" standalone="yes"?>
<Relationships xmlns="http://schemas.openxmlformats.org/package/2006/relationships"><Relationship Id="rId8" Type="http://schemas.openxmlformats.org/officeDocument/2006/relationships/chart" Target="../charts/chart4.xml" /><Relationship Id="rId3" Type="http://schemas.openxmlformats.org/officeDocument/2006/relationships/image" Target="../media/image18.png" /><Relationship Id="rId7" Type="http://schemas.openxmlformats.org/officeDocument/2006/relationships/chart" Target="../charts/chart3.xml" /><Relationship Id="rId2" Type="http://schemas.openxmlformats.org/officeDocument/2006/relationships/notesSlide" Target="../notesSlides/notesSlide12.xml" /><Relationship Id="rId1" Type="http://schemas.openxmlformats.org/officeDocument/2006/relationships/slideLayout" Target="../slideLayouts/slideLayout2.xml" /><Relationship Id="rId6" Type="http://schemas.openxmlformats.org/officeDocument/2006/relationships/image" Target="../media/image21.png" /><Relationship Id="rId11" Type="http://schemas.openxmlformats.org/officeDocument/2006/relationships/image" Target="../media/image22.png" /><Relationship Id="rId5" Type="http://schemas.openxmlformats.org/officeDocument/2006/relationships/image" Target="../media/image20.png" /><Relationship Id="rId10" Type="http://schemas.openxmlformats.org/officeDocument/2006/relationships/chart" Target="../charts/chart6.xml" /><Relationship Id="rId4" Type="http://schemas.openxmlformats.org/officeDocument/2006/relationships/image" Target="../media/image19.png" /><Relationship Id="rId9" Type="http://schemas.openxmlformats.org/officeDocument/2006/relationships/chart" Target="../charts/chart5.xml" /></Relationships>
</file>

<file path=ppt/slides/_rels/slide16.xml.rels><?xml version="1.0" encoding="UTF-8" standalone="yes"?>
<Relationships xmlns="http://schemas.openxmlformats.org/package/2006/relationships"><Relationship Id="rId3" Type="http://schemas.openxmlformats.org/officeDocument/2006/relationships/image" Target="../media/image21.jpeg" /><Relationship Id="rId2" Type="http://schemas.openxmlformats.org/officeDocument/2006/relationships/notesSlide" Target="../notesSlides/notesSlide13.xml"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23.png" /><Relationship Id="rId2" Type="http://schemas.openxmlformats.org/officeDocument/2006/relationships/notesSlide" Target="../notesSlides/notesSlide14.xml"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microsoft.com/office/2018/10/relationships/comments" Target="../comments/modernComment_138_EC50CB23.xml" /><Relationship Id="rId2" Type="http://schemas.openxmlformats.org/officeDocument/2006/relationships/notesSlide" Target="../notesSlides/notesSlide15.xml" /><Relationship Id="rId1" Type="http://schemas.openxmlformats.org/officeDocument/2006/relationships/slideLayout" Target="../slideLayouts/slideLayout2.xml" /><Relationship Id="rId5" Type="http://schemas.openxmlformats.org/officeDocument/2006/relationships/image" Target="../media/image25.png" /><Relationship Id="rId4" Type="http://schemas.openxmlformats.org/officeDocument/2006/relationships/image" Target="../media/image24.jpeg" /></Relationships>
</file>

<file path=ppt/slides/_rels/slide19.xml.rels><?xml version="1.0" encoding="UTF-8" standalone="yes"?>
<Relationships xmlns="http://schemas.openxmlformats.org/package/2006/relationships"><Relationship Id="rId8" Type="http://schemas.openxmlformats.org/officeDocument/2006/relationships/chart" Target="../charts/chart80.xml" /><Relationship Id="rId3" Type="http://schemas.microsoft.com/office/2018/10/relationships/comments" Target="../comments/modernComment_126_44FCFBF2.xml" /><Relationship Id="rId7" Type="http://schemas.openxmlformats.org/officeDocument/2006/relationships/chart" Target="../charts/chart8.xml" /><Relationship Id="rId12" Type="http://schemas.openxmlformats.org/officeDocument/2006/relationships/image" Target="../media/image31.png" /><Relationship Id="rId2" Type="http://schemas.openxmlformats.org/officeDocument/2006/relationships/notesSlide" Target="../notesSlides/notesSlide16.xml" /><Relationship Id="rId1" Type="http://schemas.openxmlformats.org/officeDocument/2006/relationships/slideLayout" Target="../slideLayouts/slideLayout2.xml" /><Relationship Id="rId6" Type="http://schemas.openxmlformats.org/officeDocument/2006/relationships/chart" Target="../charts/chart70.xml" /><Relationship Id="rId11" Type="http://schemas.openxmlformats.org/officeDocument/2006/relationships/image" Target="../media/image26.png" /><Relationship Id="rId5" Type="http://schemas.openxmlformats.org/officeDocument/2006/relationships/chart" Target="../charts/chart7.xml" /><Relationship Id="rId10" Type="http://schemas.openxmlformats.org/officeDocument/2006/relationships/image" Target="../media/image29.png" /><Relationship Id="rId4" Type="http://schemas.openxmlformats.org/officeDocument/2006/relationships/image" Target="../media/image27.png" /><Relationship Id="rId9" Type="http://schemas.openxmlformats.org/officeDocument/2006/relationships/image" Target="../media/image28.png" /></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 /><Relationship Id="rId7" Type="http://schemas.openxmlformats.org/officeDocument/2006/relationships/image" Target="../media/image4.jpeg" /><Relationship Id="rId2" Type="http://schemas.openxmlformats.org/officeDocument/2006/relationships/slideLayout" Target="../slideLayouts/slideLayout2.xml" /><Relationship Id="rId1" Type="http://schemas.openxmlformats.org/officeDocument/2006/relationships/tags" Target="../tags/tag1.xml" /><Relationship Id="rId6" Type="http://schemas.openxmlformats.org/officeDocument/2006/relationships/image" Target="../media/image3.jpeg" /><Relationship Id="rId5" Type="http://schemas.openxmlformats.org/officeDocument/2006/relationships/image" Target="../media/image2.png" /><Relationship Id="rId4" Type="http://schemas.openxmlformats.org/officeDocument/2006/relationships/image" Target="../media/image1.png" /></Relationships>
</file>

<file path=ppt/slides/_rels/slide20.xml.rels><?xml version="1.0" encoding="UTF-8" standalone="yes"?>
<Relationships xmlns="http://schemas.openxmlformats.org/package/2006/relationships"><Relationship Id="rId2" Type="http://schemas.microsoft.com/office/2018/10/relationships/comments" Target="../comments/modernComment_13B_5AEC3CDB.xml"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chart" Target="../charts/chart10.xml" /><Relationship Id="rId2" Type="http://schemas.openxmlformats.org/officeDocument/2006/relationships/chart" Target="../charts/chart9.xml"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microsoft.com/office/2018/10/relationships/comments" Target="../comments/modernComment_135_606D23ED.xml"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3" Type="http://schemas.openxmlformats.org/officeDocument/2006/relationships/hyperlink" Target="https://arxiv.org/pdf/1606.05541v1.pdf" TargetMode="External" /><Relationship Id="rId2" Type="http://schemas.microsoft.com/office/2018/10/relationships/comments" Target="../comments/modernComment_101_80DCA19F.xml" /><Relationship Id="rId1" Type="http://schemas.openxmlformats.org/officeDocument/2006/relationships/slideLayout" Target="../slideLayouts/slideLayout2.xml" /><Relationship Id="rId4" Type="http://schemas.openxmlformats.org/officeDocument/2006/relationships/image" Target="../media/image32.png" /></Relationships>
</file>

<file path=ppt/slides/_rels/slide24.xml.rels><?xml version="1.0" encoding="UTF-8" standalone="yes"?>
<Relationships xmlns="http://schemas.openxmlformats.org/package/2006/relationships"><Relationship Id="rId3" Type="http://schemas.openxmlformats.org/officeDocument/2006/relationships/image" Target="../media/image33.png" /><Relationship Id="rId2" Type="http://schemas.microsoft.com/office/2018/10/relationships/comments" Target="../comments/modernComment_147_5EDF01D0.xml"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3" Type="http://schemas.openxmlformats.org/officeDocument/2006/relationships/image" Target="../media/image34.png" /><Relationship Id="rId2" Type="http://schemas.openxmlformats.org/officeDocument/2006/relationships/image" Target="../media/image30.png" /><Relationship Id="rId1" Type="http://schemas.openxmlformats.org/officeDocument/2006/relationships/slideLayout" Target="../slideLayouts/slideLayout4.xml" /></Relationships>
</file>

<file path=ppt/slides/_rels/slide26.xml.rels><?xml version="1.0" encoding="UTF-8" standalone="yes"?>
<Relationships xmlns="http://schemas.openxmlformats.org/package/2006/relationships"><Relationship Id="rId2" Type="http://schemas.openxmlformats.org/officeDocument/2006/relationships/image" Target="../media/image35.png"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2" Type="http://schemas.openxmlformats.org/officeDocument/2006/relationships/image" Target="../media/image36.png" /><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3" Type="http://schemas.openxmlformats.org/officeDocument/2006/relationships/image" Target="../media/image38.png" /><Relationship Id="rId2" Type="http://schemas.openxmlformats.org/officeDocument/2006/relationships/image" Target="../media/image37.png" /><Relationship Id="rId1" Type="http://schemas.openxmlformats.org/officeDocument/2006/relationships/slideLayout" Target="../slideLayouts/slideLayout4.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2" Type="http://schemas.openxmlformats.org/officeDocument/2006/relationships/image" Target="../media/image40.png" /><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3" Type="http://schemas.openxmlformats.org/officeDocument/2006/relationships/image" Target="../media/image41.png" /><Relationship Id="rId2" Type="http://schemas.microsoft.com/office/2018/10/relationships/comments" Target="../comments/modernComment_105_3DAC2462.xml" /><Relationship Id="rId1" Type="http://schemas.openxmlformats.org/officeDocument/2006/relationships/slideLayout" Target="../slideLayouts/slideLayout2.xml" /><Relationship Id="rId4" Type="http://schemas.openxmlformats.org/officeDocument/2006/relationships/image" Target="../media/image42.png" /></Relationships>
</file>

<file path=ppt/slides/_rels/slide32.xml.rels><?xml version="1.0" encoding="UTF-8" standalone="yes"?>
<Relationships xmlns="http://schemas.openxmlformats.org/package/2006/relationships"><Relationship Id="rId3" Type="http://schemas.openxmlformats.org/officeDocument/2006/relationships/image" Target="../media/image43.png" /><Relationship Id="rId2" Type="http://schemas.microsoft.com/office/2018/10/relationships/comments" Target="../comments/modernComment_12B_6C19F017.xml" /><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2" Type="http://schemas.openxmlformats.org/officeDocument/2006/relationships/image" Target="../media/image44.png" /><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2" Type="http://schemas.openxmlformats.org/officeDocument/2006/relationships/image" Target="../media/image39.png" /><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2" Type="http://schemas.microsoft.com/office/2018/10/relationships/comments" Target="../comments/modernComment_11D_1DC80357.xml" /><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microsoft.com/office/2018/10/relationships/comments" Target="../comments/modernComment_14C_30046998.xml" /><Relationship Id="rId2" Type="http://schemas.openxmlformats.org/officeDocument/2006/relationships/notesSlide" Target="../notesSlides/notesSlide3.xml" /><Relationship Id="rId1" Type="http://schemas.openxmlformats.org/officeDocument/2006/relationships/slideLayout" Target="../slideLayouts/slideLayout6.xml" /><Relationship Id="rId4" Type="http://schemas.openxmlformats.org/officeDocument/2006/relationships/image" Target="../media/image5.jpeg" /></Relationships>
</file>

<file path=ppt/slides/_rels/slide40.xml.rels><?xml version="1.0" encoding="UTF-8" standalone="yes"?>
<Relationships xmlns="http://schemas.openxmlformats.org/package/2006/relationships"><Relationship Id="rId2" Type="http://schemas.openxmlformats.org/officeDocument/2006/relationships/image" Target="../media/image46.png" /><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2" Type="http://schemas.openxmlformats.org/officeDocument/2006/relationships/image" Target="../media/image47.png" /><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2" Type="http://schemas.openxmlformats.org/officeDocument/2006/relationships/image" Target="../media/image48.png" /><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2" Type="http://schemas.openxmlformats.org/officeDocument/2006/relationships/image" Target="../media/image49.png" /><Relationship Id="rId1" Type="http://schemas.openxmlformats.org/officeDocument/2006/relationships/slideLayout" Target="../slideLayouts/slideLayout2.xml" /></Relationships>
</file>

<file path=ppt/slides/_rels/slide44.xml.rels><?xml version="1.0" encoding="UTF-8" standalone="yes"?>
<Relationships xmlns="http://schemas.openxmlformats.org/package/2006/relationships"><Relationship Id="rId3" Type="http://schemas.openxmlformats.org/officeDocument/2006/relationships/image" Target="../media/image50.png" /><Relationship Id="rId2" Type="http://schemas.microsoft.com/office/2018/10/relationships/comments" Target="../comments/modernComment_12A_4A9757C2.xml" /><Relationship Id="rId1" Type="http://schemas.openxmlformats.org/officeDocument/2006/relationships/slideLayout" Target="../slideLayouts/slideLayout2.xml" /><Relationship Id="rId4" Type="http://schemas.openxmlformats.org/officeDocument/2006/relationships/image" Target="../media/image51.png" /></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 /><Relationship Id="rId1" Type="http://schemas.openxmlformats.org/officeDocument/2006/relationships/slideLayout" Target="../slideLayouts/slideLayout3.xml" /></Relationships>
</file>

<file path=ppt/slides/_rels/slide46.xml.rels><?xml version="1.0" encoding="UTF-8" standalone="yes"?>
<Relationships xmlns="http://schemas.openxmlformats.org/package/2006/relationships"><Relationship Id="rId3" Type="http://schemas.openxmlformats.org/officeDocument/2006/relationships/image" Target="../media/image45.png" /><Relationship Id="rId7" Type="http://schemas.openxmlformats.org/officeDocument/2006/relationships/image" Target="../media/image56.png" /><Relationship Id="rId2" Type="http://schemas.openxmlformats.org/officeDocument/2006/relationships/notesSlide" Target="../notesSlides/notesSlide18.xml" /><Relationship Id="rId1" Type="http://schemas.openxmlformats.org/officeDocument/2006/relationships/slideLayout" Target="../slideLayouts/slideLayout2.xml" /><Relationship Id="rId6" Type="http://schemas.openxmlformats.org/officeDocument/2006/relationships/image" Target="../media/image55.png" /><Relationship Id="rId5" Type="http://schemas.openxmlformats.org/officeDocument/2006/relationships/image" Target="../media/image54.png" /><Relationship Id="rId4" Type="http://schemas.openxmlformats.org/officeDocument/2006/relationships/image" Target="../media/image53.png" /></Relationships>
</file>

<file path=ppt/slides/_rels/slide47.xml.rels><?xml version="1.0" encoding="UTF-8" standalone="yes"?>
<Relationships xmlns="http://schemas.openxmlformats.org/package/2006/relationships"><Relationship Id="rId3" Type="http://schemas.openxmlformats.org/officeDocument/2006/relationships/image" Target="../media/image52.png" /><Relationship Id="rId2" Type="http://schemas.openxmlformats.org/officeDocument/2006/relationships/notesSlide" Target="../notesSlides/notesSlide19.xml" /><Relationship Id="rId1" Type="http://schemas.openxmlformats.org/officeDocument/2006/relationships/slideLayout" Target="../slideLayouts/slideLayout2.xml" /><Relationship Id="rId6" Type="http://schemas.openxmlformats.org/officeDocument/2006/relationships/image" Target="../media/image45.png" /><Relationship Id="rId5" Type="http://schemas.openxmlformats.org/officeDocument/2006/relationships/image" Target="../media/image57.png" /><Relationship Id="rId4" Type="http://schemas.openxmlformats.org/officeDocument/2006/relationships/image" Target="../media/image58.png" /></Relationships>
</file>

<file path=ppt/slides/_rels/slide48.xml.rels><?xml version="1.0" encoding="UTF-8" standalone="yes"?>
<Relationships xmlns="http://schemas.openxmlformats.org/package/2006/relationships"><Relationship Id="rId3" Type="http://schemas.openxmlformats.org/officeDocument/2006/relationships/image" Target="../media/image59.png" /><Relationship Id="rId2" Type="http://schemas.openxmlformats.org/officeDocument/2006/relationships/notesSlide" Target="../notesSlides/notesSlide20.xml" /><Relationship Id="rId1" Type="http://schemas.openxmlformats.org/officeDocument/2006/relationships/slideLayout" Target="../slideLayouts/slideLayout2.xml" /><Relationship Id="rId4" Type="http://schemas.openxmlformats.org/officeDocument/2006/relationships/image" Target="../media/image60.jpeg" /></Relationships>
</file>

<file path=ppt/slides/_rels/slide49.xml.rels><?xml version="1.0" encoding="UTF-8" standalone="yes"?>
<Relationships xmlns="http://schemas.openxmlformats.org/package/2006/relationships"><Relationship Id="rId3" Type="http://schemas.openxmlformats.org/officeDocument/2006/relationships/image" Target="../media/image61.jpeg" /><Relationship Id="rId2" Type="http://schemas.openxmlformats.org/officeDocument/2006/relationships/notesSlide" Target="../notesSlides/notesSlide21.xml" /><Relationship Id="rId1" Type="http://schemas.openxmlformats.org/officeDocument/2006/relationships/slideLayout" Target="../slideLayouts/slideLayout2.xml" /><Relationship Id="rId4" Type="http://schemas.openxmlformats.org/officeDocument/2006/relationships/image" Target="../media/image62.png" /></Relationships>
</file>

<file path=ppt/slides/_rels/slide5.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 /><Relationship Id="rId1" Type="http://schemas.openxmlformats.org/officeDocument/2006/relationships/slideLayout" Target="../slideLayouts/slideLayout3.xml" /></Relationships>
</file>

<file path=ppt/slides/_rels/slide51.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23.xml" /><Relationship Id="rId1" Type="http://schemas.openxmlformats.org/officeDocument/2006/relationships/slideLayout" Target="../slideLayouts/slideLayout2.xml" /></Relationships>
</file>

<file path=ppt/slides/_rels/slide52.xml.rels><?xml version="1.0" encoding="UTF-8" standalone="yes"?>
<Relationships xmlns="http://schemas.openxmlformats.org/package/2006/relationships"><Relationship Id="rId8" Type="http://schemas.openxmlformats.org/officeDocument/2006/relationships/chart" Target="../charts/chart12.xml" /><Relationship Id="rId3" Type="http://schemas.openxmlformats.org/officeDocument/2006/relationships/image" Target="../media/image18.png" /><Relationship Id="rId7" Type="http://schemas.openxmlformats.org/officeDocument/2006/relationships/chart" Target="../charts/chart11.xml" /><Relationship Id="rId2" Type="http://schemas.openxmlformats.org/officeDocument/2006/relationships/notesSlide" Target="../notesSlides/notesSlide24.xml" /><Relationship Id="rId1" Type="http://schemas.openxmlformats.org/officeDocument/2006/relationships/slideLayout" Target="../slideLayouts/slideLayout2.xml" /><Relationship Id="rId6" Type="http://schemas.openxmlformats.org/officeDocument/2006/relationships/image" Target="../media/image66.png" /><Relationship Id="rId11" Type="http://schemas.openxmlformats.org/officeDocument/2006/relationships/image" Target="../media/image22.png" /><Relationship Id="rId5" Type="http://schemas.openxmlformats.org/officeDocument/2006/relationships/image" Target="../media/image65.png" /><Relationship Id="rId10" Type="http://schemas.openxmlformats.org/officeDocument/2006/relationships/chart" Target="../charts/chart14.xml" /><Relationship Id="rId4" Type="http://schemas.openxmlformats.org/officeDocument/2006/relationships/image" Target="../media/image64.png" /><Relationship Id="rId9" Type="http://schemas.openxmlformats.org/officeDocument/2006/relationships/chart" Target="../charts/chart13.xml" /></Relationships>
</file>

<file path=ppt/slides/_rels/slide53.xml.rels><?xml version="1.0" encoding="UTF-8" standalone="yes"?>
<Relationships xmlns="http://schemas.openxmlformats.org/package/2006/relationships"><Relationship Id="rId3" Type="http://schemas.openxmlformats.org/officeDocument/2006/relationships/image" Target="../media/image67.png" /><Relationship Id="rId2" Type="http://schemas.openxmlformats.org/officeDocument/2006/relationships/notesSlide" Target="../notesSlides/notesSlide25.xml" /><Relationship Id="rId1" Type="http://schemas.openxmlformats.org/officeDocument/2006/relationships/slideLayout" Target="../slideLayouts/slideLayout2.xml" /><Relationship Id="rId5" Type="http://schemas.openxmlformats.org/officeDocument/2006/relationships/image" Target="../media/image15.png" /><Relationship Id="rId4" Type="http://schemas.openxmlformats.org/officeDocument/2006/relationships/image" Target="../media/image63.png" /></Relationships>
</file>

<file path=ppt/slides/_rels/slide54.xml.rels><?xml version="1.0" encoding="UTF-8" standalone="yes"?>
<Relationships xmlns="http://schemas.openxmlformats.org/package/2006/relationships"><Relationship Id="rId8" Type="http://schemas.openxmlformats.org/officeDocument/2006/relationships/chart" Target="../charts/chart160.xml" /><Relationship Id="rId3" Type="http://schemas.microsoft.com/office/2018/10/relationships/comments" Target="../comments/modernComment_109_6F0D30EE.xml" /><Relationship Id="rId7" Type="http://schemas.openxmlformats.org/officeDocument/2006/relationships/chart" Target="../charts/chart16.xml" /><Relationship Id="rId2" Type="http://schemas.openxmlformats.org/officeDocument/2006/relationships/notesSlide" Target="../notesSlides/notesSlide26.xml" /><Relationship Id="rId1" Type="http://schemas.openxmlformats.org/officeDocument/2006/relationships/slideLayout" Target="../slideLayouts/slideLayout2.xml" /><Relationship Id="rId6" Type="http://schemas.openxmlformats.org/officeDocument/2006/relationships/chart" Target="../charts/chart150.xml" /><Relationship Id="rId5" Type="http://schemas.openxmlformats.org/officeDocument/2006/relationships/chart" Target="../charts/chart15.xml" /><Relationship Id="rId4" Type="http://schemas.openxmlformats.org/officeDocument/2006/relationships/image" Target="../media/image69.png" /><Relationship Id="rId9" Type="http://schemas.openxmlformats.org/officeDocument/2006/relationships/image" Target="../media/image28.png" /></Relationships>
</file>

<file path=ppt/slides/_rels/slide55.xml.rels><?xml version="1.0" encoding="UTF-8" standalone="yes"?>
<Relationships xmlns="http://schemas.openxmlformats.org/package/2006/relationships"><Relationship Id="rId8" Type="http://schemas.openxmlformats.org/officeDocument/2006/relationships/chart" Target="../charts/chart18.xml" /><Relationship Id="rId3" Type="http://schemas.openxmlformats.org/officeDocument/2006/relationships/image" Target="../media/image70.png" /><Relationship Id="rId7" Type="http://schemas.openxmlformats.org/officeDocument/2006/relationships/chart" Target="../charts/chart170.xml" /><Relationship Id="rId2" Type="http://schemas.openxmlformats.org/officeDocument/2006/relationships/notesSlide" Target="../notesSlides/notesSlide27.xml" /><Relationship Id="rId1" Type="http://schemas.openxmlformats.org/officeDocument/2006/relationships/slideLayout" Target="../slideLayouts/slideLayout2.xml" /><Relationship Id="rId6" Type="http://schemas.openxmlformats.org/officeDocument/2006/relationships/chart" Target="../charts/chart17.xml" /><Relationship Id="rId5" Type="http://schemas.openxmlformats.org/officeDocument/2006/relationships/image" Target="../media/image71.png" /><Relationship Id="rId10" Type="http://schemas.openxmlformats.org/officeDocument/2006/relationships/image" Target="../media/image72.png" /><Relationship Id="rId4" Type="http://schemas.openxmlformats.org/officeDocument/2006/relationships/image" Target="../media/image26.png" /><Relationship Id="rId9" Type="http://schemas.openxmlformats.org/officeDocument/2006/relationships/chart" Target="../charts/chart180.xml" /></Relationships>
</file>

<file path=ppt/slides/_rels/slide56.xml.rels><?xml version="1.0" encoding="UTF-8" standalone="yes"?>
<Relationships xmlns="http://schemas.openxmlformats.org/package/2006/relationships"><Relationship Id="rId3" Type="http://schemas.microsoft.com/office/2018/10/relationships/comments" Target="../comments/modernComment_10A_A042F4C7.xml" /><Relationship Id="rId2" Type="http://schemas.openxmlformats.org/officeDocument/2006/relationships/notesSlide" Target="../notesSlides/notesSlide28.xml" /><Relationship Id="rId1" Type="http://schemas.openxmlformats.org/officeDocument/2006/relationships/slideLayout" Target="../slideLayouts/slideLayout2.xml" /><Relationship Id="rId5" Type="http://schemas.openxmlformats.org/officeDocument/2006/relationships/image" Target="../media/image64.jpeg" /><Relationship Id="rId4" Type="http://schemas.openxmlformats.org/officeDocument/2006/relationships/image" Target="../media/image73.png" /></Relationships>
</file>

<file path=ppt/slides/_rels/slide57.xml.rels><?xml version="1.0" encoding="UTF-8" standalone="yes"?>
<Relationships xmlns="http://schemas.openxmlformats.org/package/2006/relationships"><Relationship Id="rId3" Type="http://schemas.openxmlformats.org/officeDocument/2006/relationships/image" Target="../media/image28.png" /><Relationship Id="rId2" Type="http://schemas.openxmlformats.org/officeDocument/2006/relationships/notesSlide" Target="../notesSlides/notesSlide29.xml" /><Relationship Id="rId1" Type="http://schemas.openxmlformats.org/officeDocument/2006/relationships/slideLayout" Target="../slideLayouts/slideLayout2.xml" /><Relationship Id="rId5" Type="http://schemas.openxmlformats.org/officeDocument/2006/relationships/chart" Target="../charts/chart20.xml" /><Relationship Id="rId4" Type="http://schemas.openxmlformats.org/officeDocument/2006/relationships/chart" Target="../charts/chart19.xml" /></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0.xml" /><Relationship Id="rId1" Type="http://schemas.openxmlformats.org/officeDocument/2006/relationships/slideLayout" Target="../slideLayouts/slideLayout3.xml" /></Relationships>
</file>

<file path=ppt/slides/_rels/slide59.xml.rels><?xml version="1.0" encoding="UTF-8" standalone="yes"?>
<Relationships xmlns="http://schemas.openxmlformats.org/package/2006/relationships"><Relationship Id="rId3" Type="http://schemas.openxmlformats.org/officeDocument/2006/relationships/image" Target="../media/image68.png" /><Relationship Id="rId2" Type="http://schemas.openxmlformats.org/officeDocument/2006/relationships/notesSlide" Target="../notesSlides/notesSlide31.xml"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60.xml.rels><?xml version="1.0" encoding="UTF-8" standalone="yes"?>
<Relationships xmlns="http://schemas.openxmlformats.org/package/2006/relationships"><Relationship Id="rId3" Type="http://schemas.openxmlformats.org/officeDocument/2006/relationships/image" Target="../media/image74.png" /><Relationship Id="rId2" Type="http://schemas.openxmlformats.org/officeDocument/2006/relationships/notesSlide" Target="../notesSlides/notesSlide32.xml" /><Relationship Id="rId1" Type="http://schemas.openxmlformats.org/officeDocument/2006/relationships/slideLayout" Target="../slideLayouts/slideLayout2.xml" /><Relationship Id="rId4" Type="http://schemas.openxmlformats.org/officeDocument/2006/relationships/image" Target="../media/image75.png" /></Relationships>
</file>

<file path=ppt/slides/_rels/slide61.xml.rels><?xml version="1.0" encoding="UTF-8" standalone="yes"?>
<Relationships xmlns="http://schemas.openxmlformats.org/package/2006/relationships"><Relationship Id="rId3" Type="http://schemas.openxmlformats.org/officeDocument/2006/relationships/image" Target="../media/image76.png" /><Relationship Id="rId2" Type="http://schemas.openxmlformats.org/officeDocument/2006/relationships/notesSlide" Target="../notesSlides/notesSlide33.xml" /><Relationship Id="rId1" Type="http://schemas.openxmlformats.org/officeDocument/2006/relationships/slideLayout" Target="../slideLayouts/slideLayout2.xml" /><Relationship Id="rId6" Type="http://schemas.openxmlformats.org/officeDocument/2006/relationships/image" Target="../media/image81.png" /><Relationship Id="rId5" Type="http://schemas.openxmlformats.org/officeDocument/2006/relationships/image" Target="../media/image80.png" /><Relationship Id="rId4" Type="http://schemas.openxmlformats.org/officeDocument/2006/relationships/image" Target="../media/image77.png" /></Relationships>
</file>

<file path=ppt/slides/_rels/slide62.xml.rels><?xml version="1.0" encoding="UTF-8" standalone="yes"?>
<Relationships xmlns="http://schemas.openxmlformats.org/package/2006/relationships"><Relationship Id="rId3" Type="http://schemas.openxmlformats.org/officeDocument/2006/relationships/image" Target="../media/image78.png" /><Relationship Id="rId2" Type="http://schemas.openxmlformats.org/officeDocument/2006/relationships/notesSlide" Target="../notesSlides/notesSlide34.xml" /><Relationship Id="rId1" Type="http://schemas.openxmlformats.org/officeDocument/2006/relationships/slideLayout" Target="../slideLayouts/slideLayout2.xml" /></Relationships>
</file>

<file path=ppt/slides/_rels/slide63.xml.rels><?xml version="1.0" encoding="UTF-8" standalone="yes"?>
<Relationships xmlns="http://schemas.openxmlformats.org/package/2006/relationships"><Relationship Id="rId3" Type="http://schemas.openxmlformats.org/officeDocument/2006/relationships/image" Target="../media/image79.png" /><Relationship Id="rId2" Type="http://schemas.openxmlformats.org/officeDocument/2006/relationships/notesSlide" Target="../notesSlides/notesSlide35.xml" /><Relationship Id="rId1" Type="http://schemas.openxmlformats.org/officeDocument/2006/relationships/slideLayout" Target="../slideLayouts/slideLayout2.xml" /><Relationship Id="rId4" Type="http://schemas.openxmlformats.org/officeDocument/2006/relationships/image" Target="../media/image82.png" /></Relationships>
</file>

<file path=ppt/slides/_rels/slide64.xml.rels><?xml version="1.0" encoding="UTF-8" standalone="yes"?>
<Relationships xmlns="http://schemas.openxmlformats.org/package/2006/relationships"><Relationship Id="rId3" Type="http://schemas.openxmlformats.org/officeDocument/2006/relationships/image" Target="../media/image83.png" /><Relationship Id="rId2" Type="http://schemas.openxmlformats.org/officeDocument/2006/relationships/notesSlide" Target="../notesSlides/notesSlide36.xml" /><Relationship Id="rId1" Type="http://schemas.openxmlformats.org/officeDocument/2006/relationships/slideLayout" Target="../slideLayouts/slideLayout12.xml" /></Relationships>
</file>

<file path=ppt/slides/_rels/slide65.xml.rels><?xml version="1.0" encoding="UTF-8" standalone="yes"?>
<Relationships xmlns="http://schemas.openxmlformats.org/package/2006/relationships"><Relationship Id="rId3" Type="http://schemas.openxmlformats.org/officeDocument/2006/relationships/image" Target="../media/image84.png" /><Relationship Id="rId2" Type="http://schemas.openxmlformats.org/officeDocument/2006/relationships/notesSlide" Target="../notesSlides/notesSlide37.xml" /><Relationship Id="rId1" Type="http://schemas.openxmlformats.org/officeDocument/2006/relationships/slideLayout" Target="../slideLayouts/slideLayout12.xml" /></Relationships>
</file>

<file path=ppt/slides/_rels/slide66.xml.rels><?xml version="1.0" encoding="UTF-8" standalone="yes"?>
<Relationships xmlns="http://schemas.openxmlformats.org/package/2006/relationships"><Relationship Id="rId2" Type="http://schemas.openxmlformats.org/officeDocument/2006/relationships/image" Target="../media/image45.png" /><Relationship Id="rId1" Type="http://schemas.openxmlformats.org/officeDocument/2006/relationships/slideLayout" Target="../slideLayouts/slideLayout12.xml" /></Relationships>
</file>

<file path=ppt/slides/_rels/slide67.xml.rels><?xml version="1.0" encoding="UTF-8" standalone="yes"?>
<Relationships xmlns="http://schemas.openxmlformats.org/package/2006/relationships"><Relationship Id="rId2" Type="http://schemas.openxmlformats.org/officeDocument/2006/relationships/image" Target="../media/image85.png" /><Relationship Id="rId1" Type="http://schemas.openxmlformats.org/officeDocument/2006/relationships/slideLayout" Target="../slideLayouts/slideLayout12.xml" /></Relationships>
</file>

<file path=ppt/slides/_rels/slide68.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12.xml" /></Relationships>
</file>

<file path=ppt/slides/_rels/slide69.xml.rels><?xml version="1.0" encoding="UTF-8" standalone="yes"?>
<Relationships xmlns="http://schemas.openxmlformats.org/package/2006/relationships"><Relationship Id="rId3" Type="http://schemas.openxmlformats.org/officeDocument/2006/relationships/image" Target="../media/image87.png" /><Relationship Id="rId2" Type="http://schemas.openxmlformats.org/officeDocument/2006/relationships/image" Target="../media/image86.png" /><Relationship Id="rId1" Type="http://schemas.openxmlformats.org/officeDocument/2006/relationships/slideLayout" Target="../slideLayouts/slideLayout12.xml" /></Relationships>
</file>

<file path=ppt/slides/_rels/slide7.xml.rels><?xml version="1.0" encoding="UTF-8" standalone="yes"?>
<Relationships xmlns="http://schemas.openxmlformats.org/package/2006/relationships"><Relationship Id="rId3" Type="http://schemas.microsoft.com/office/2018/10/relationships/comments" Target="../comments/modernComment_159_6B9D346A.xml" /><Relationship Id="rId2" Type="http://schemas.openxmlformats.org/officeDocument/2006/relationships/notesSlide" Target="../notesSlides/notesSlide4.xml" /><Relationship Id="rId1" Type="http://schemas.openxmlformats.org/officeDocument/2006/relationships/slideLayout" Target="../slideLayouts/slideLayout4.xml" /><Relationship Id="rId4" Type="http://schemas.openxmlformats.org/officeDocument/2006/relationships/image" Target="../media/image7.png" /></Relationships>
</file>

<file path=ppt/slides/_rels/slide70.xml.rels><?xml version="1.0" encoding="UTF-8" standalone="yes"?>
<Relationships xmlns="http://schemas.openxmlformats.org/package/2006/relationships"><Relationship Id="rId3" Type="http://schemas.openxmlformats.org/officeDocument/2006/relationships/image" Target="../media/image91.png" /><Relationship Id="rId2" Type="http://schemas.openxmlformats.org/officeDocument/2006/relationships/image" Target="../media/image88.jpeg" /><Relationship Id="rId1" Type="http://schemas.openxmlformats.org/officeDocument/2006/relationships/slideLayout" Target="../slideLayouts/slideLayout12.xml" /></Relationships>
</file>

<file path=ppt/slides/_rels/slide71.xml.rels><?xml version="1.0" encoding="UTF-8" standalone="yes"?>
<Relationships xmlns="http://schemas.openxmlformats.org/package/2006/relationships"><Relationship Id="rId2" Type="http://schemas.openxmlformats.org/officeDocument/2006/relationships/image" Target="../media/image89.png" /><Relationship Id="rId1" Type="http://schemas.openxmlformats.org/officeDocument/2006/relationships/slideLayout" Target="../slideLayouts/slideLayout12.xml" /></Relationships>
</file>

<file path=ppt/slides/_rels/slide72.xml.rels><?xml version="1.0" encoding="UTF-8" standalone="yes"?>
<Relationships xmlns="http://schemas.openxmlformats.org/package/2006/relationships"><Relationship Id="rId2" Type="http://schemas.openxmlformats.org/officeDocument/2006/relationships/image" Target="../media/image90.png" /><Relationship Id="rId1" Type="http://schemas.openxmlformats.org/officeDocument/2006/relationships/slideLayout" Target="../slideLayouts/slideLayout12.xml" /></Relationships>
</file>

<file path=ppt/slides/_rels/slide73.xml.rels><?xml version="1.0" encoding="UTF-8" standalone="yes"?>
<Relationships xmlns="http://schemas.openxmlformats.org/package/2006/relationships"><Relationship Id="rId2" Type="http://schemas.openxmlformats.org/officeDocument/2006/relationships/image" Target="../media/image92.png" /><Relationship Id="rId1" Type="http://schemas.openxmlformats.org/officeDocument/2006/relationships/slideLayout" Target="../slideLayouts/slideLayout12.xml" /></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chart" Target="../charts/chart1.xml" /><Relationship Id="rId2" Type="http://schemas.openxmlformats.org/officeDocument/2006/relationships/notesSlide" Target="../notesSlides/notesSlide5.xml" /><Relationship Id="rId1" Type="http://schemas.openxmlformats.org/officeDocument/2006/relationships/slideLayout" Target="../slideLayouts/slideLayout4.xml" /><Relationship Id="rId5" Type="http://schemas.openxmlformats.org/officeDocument/2006/relationships/chart" Target="../charts/chart2.xml" /><Relationship Id="rId4" Type="http://schemas.openxmlformats.org/officeDocument/2006/relationships/image" Target="../media/image8.png" /></Relationships>
</file>

<file path=ppt/slides/_rels/slide9.xml.rels><?xml version="1.0" encoding="UTF-8" standalone="yes"?>
<Relationships xmlns="http://schemas.openxmlformats.org/package/2006/relationships"><Relationship Id="rId3" Type="http://schemas.microsoft.com/office/2018/10/relationships/comments" Target="../comments/modernComment_120_3F268BE0.xml" /><Relationship Id="rId2" Type="http://schemas.openxmlformats.org/officeDocument/2006/relationships/notesSlide" Target="../notesSlides/notesSlide6.xml" /><Relationship Id="rId1" Type="http://schemas.openxmlformats.org/officeDocument/2006/relationships/slideLayout" Target="../slideLayouts/slideLayout2.xml" /><Relationship Id="rId4" Type="http://schemas.openxmlformats.org/officeDocument/2006/relationships/image" Target="../media/image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8FE1BE1-704E-7BF7-FA6F-E1121E519BA6}"/>
              </a:ext>
            </a:extLst>
          </p:cNvPr>
          <p:cNvSpPr>
            <a:spLocks noGrp="1"/>
          </p:cNvSpPr>
          <p:nvPr>
            <p:ph type="ctrTitle"/>
          </p:nvPr>
        </p:nvSpPr>
        <p:spPr>
          <a:xfrm>
            <a:off x="185057" y="-64181"/>
            <a:ext cx="11821886" cy="2387600"/>
          </a:xfrm>
        </p:spPr>
        <p:txBody>
          <a:bodyPr>
            <a:normAutofit/>
          </a:bodyPr>
          <a:lstStyle/>
          <a:p>
            <a:r>
              <a:rPr lang="en-US" altLang="ko-KR" sz="4000" dirty="0">
                <a:solidFill>
                  <a:srgbClr val="222222"/>
                </a:solidFill>
                <a:latin typeface="Arial" panose="020B0604020202020204" pitchFamily="34" charset="0"/>
              </a:rPr>
              <a:t>Design of a 8 Channel 40 GS/sec 20 </a:t>
            </a:r>
            <a:r>
              <a:rPr lang="en-US" altLang="ko-KR" sz="4000" dirty="0" err="1">
                <a:solidFill>
                  <a:srgbClr val="222222"/>
                </a:solidFill>
                <a:latin typeface="Arial" panose="020B0604020202020204" pitchFamily="34" charset="0"/>
              </a:rPr>
              <a:t>mW</a:t>
            </a:r>
            <a:r>
              <a:rPr lang="en-US" altLang="ko-KR" sz="4000" dirty="0">
                <a:solidFill>
                  <a:srgbClr val="222222"/>
                </a:solidFill>
                <a:latin typeface="Arial" panose="020B0604020202020204" pitchFamily="34" charset="0"/>
              </a:rPr>
              <a:t>/Channel Waveform Sampling ASIC in 65 nm CMOS</a:t>
            </a:r>
            <a:endParaRPr lang="ko-KR" altLang="en-US" sz="4000" dirty="0"/>
          </a:p>
        </p:txBody>
      </p:sp>
      <p:sp>
        <p:nvSpPr>
          <p:cNvPr id="3" name="부제목 2">
            <a:extLst>
              <a:ext uri="{FF2B5EF4-FFF2-40B4-BE49-F238E27FC236}">
                <a16:creationId xmlns:a16="http://schemas.microsoft.com/office/drawing/2014/main" id="{91B5DB8C-9521-62D3-6BE8-75F3F54075B1}"/>
              </a:ext>
            </a:extLst>
          </p:cNvPr>
          <p:cNvSpPr>
            <a:spLocks noGrp="1"/>
          </p:cNvSpPr>
          <p:nvPr>
            <p:ph type="subTitle" idx="1"/>
          </p:nvPr>
        </p:nvSpPr>
        <p:spPr>
          <a:xfrm>
            <a:off x="940443" y="2733369"/>
            <a:ext cx="9962776" cy="3278122"/>
          </a:xfrm>
        </p:spPr>
        <p:txBody>
          <a:bodyPr vert="horz" lIns="91440" tIns="45720" rIns="91440" bIns="45720" rtlCol="0" anchor="t">
            <a:normAutofit/>
          </a:bodyPr>
          <a:lstStyle/>
          <a:p>
            <a:r>
              <a:rPr lang="en-US" u="sng" dirty="0">
                <a:solidFill>
                  <a:srgbClr val="222222"/>
                </a:solidFill>
                <a:latin typeface="Arial"/>
                <a:ea typeface="맑은 고딕"/>
                <a:cs typeface="Arial"/>
              </a:rPr>
              <a:t>Jinseo Park</a:t>
            </a:r>
            <a:r>
              <a:rPr lang="en-US" altLang="ko-KR" baseline="30000" dirty="0">
                <a:solidFill>
                  <a:srgbClr val="222222"/>
                </a:solidFill>
                <a:latin typeface="Arial" panose="020B0604020202020204" pitchFamily="34" charset="0"/>
                <a:ea typeface="맑은 고딕"/>
                <a:cs typeface="Arial"/>
              </a:rPr>
              <a:t>2</a:t>
            </a:r>
            <a:r>
              <a:rPr lang="en-US" dirty="0">
                <a:solidFill>
                  <a:srgbClr val="222222"/>
                </a:solidFill>
                <a:latin typeface="Arial"/>
                <a:ea typeface="맑은 고딕"/>
                <a:cs typeface="Arial"/>
              </a:rPr>
              <a:t>,</a:t>
            </a:r>
          </a:p>
          <a:p>
            <a:r>
              <a:rPr lang="en-US" dirty="0">
                <a:solidFill>
                  <a:srgbClr val="222222"/>
                </a:solidFill>
                <a:latin typeface="Arial"/>
                <a:ea typeface="맑은 고딕"/>
                <a:cs typeface="Arial"/>
              </a:rPr>
              <a:t>D. Braga</a:t>
            </a:r>
            <a:r>
              <a:rPr lang="en-US" baseline="30000" dirty="0">
                <a:solidFill>
                  <a:srgbClr val="222222"/>
                </a:solidFill>
                <a:latin typeface="Arial" panose="020B0604020202020204" pitchFamily="34" charset="0"/>
                <a:ea typeface="맑은 고딕"/>
                <a:cs typeface="Arial"/>
              </a:rPr>
              <a:t>1</a:t>
            </a:r>
            <a:r>
              <a:rPr lang="en-US" dirty="0">
                <a:solidFill>
                  <a:srgbClr val="222222"/>
                </a:solidFill>
                <a:latin typeface="Arial"/>
                <a:ea typeface="맑은 고딕"/>
                <a:cs typeface="Arial"/>
              </a:rPr>
              <a:t>, F. Fahim</a:t>
            </a:r>
            <a:r>
              <a:rPr lang="en-US" altLang="ko-KR" baseline="30000" dirty="0">
                <a:solidFill>
                  <a:srgbClr val="222222"/>
                </a:solidFill>
                <a:latin typeface="Arial" panose="020B0604020202020204" pitchFamily="34" charset="0"/>
                <a:ea typeface="맑은 고딕"/>
                <a:cs typeface="Arial"/>
              </a:rPr>
              <a:t>1</a:t>
            </a:r>
            <a:r>
              <a:rPr lang="en-US" dirty="0">
                <a:solidFill>
                  <a:srgbClr val="222222"/>
                </a:solidFill>
                <a:latin typeface="Arial"/>
                <a:ea typeface="맑은 고딕"/>
                <a:cs typeface="Arial"/>
              </a:rPr>
              <a:t>, N. J. Pastika</a:t>
            </a:r>
            <a:r>
              <a:rPr lang="en-US" altLang="ko-KR" baseline="30000" dirty="0">
                <a:solidFill>
                  <a:srgbClr val="222222"/>
                </a:solidFill>
                <a:latin typeface="Arial" panose="020B0604020202020204" pitchFamily="34" charset="0"/>
                <a:ea typeface="맑은 고딕"/>
                <a:cs typeface="Arial"/>
              </a:rPr>
              <a:t>1</a:t>
            </a:r>
            <a:r>
              <a:rPr lang="en-US" dirty="0">
                <a:solidFill>
                  <a:srgbClr val="222222"/>
                </a:solidFill>
                <a:latin typeface="Arial"/>
                <a:ea typeface="맑은 고딕"/>
                <a:cs typeface="Arial"/>
              </a:rPr>
              <a:t>, P. M. Rubinov</a:t>
            </a:r>
            <a:r>
              <a:rPr lang="en-US" altLang="ko-KR" baseline="30000" dirty="0">
                <a:solidFill>
                  <a:srgbClr val="222222"/>
                </a:solidFill>
                <a:latin typeface="Arial" panose="020B0604020202020204" pitchFamily="34" charset="0"/>
                <a:ea typeface="맑은 고딕"/>
                <a:cs typeface="Arial"/>
              </a:rPr>
              <a:t>1</a:t>
            </a:r>
            <a:r>
              <a:rPr lang="en-US" dirty="0">
                <a:solidFill>
                  <a:srgbClr val="222222"/>
                </a:solidFill>
                <a:latin typeface="Arial"/>
                <a:ea typeface="맑은 고딕"/>
                <a:cs typeface="Arial"/>
              </a:rPr>
              <a:t>, T. N. Zimmerman</a:t>
            </a:r>
            <a:r>
              <a:rPr lang="en-US" altLang="ko-KR" baseline="30000" dirty="0">
                <a:solidFill>
                  <a:srgbClr val="222222"/>
                </a:solidFill>
                <a:latin typeface="Arial" panose="020B0604020202020204" pitchFamily="34" charset="0"/>
                <a:ea typeface="맑은 고딕"/>
                <a:cs typeface="Arial"/>
              </a:rPr>
              <a:t>1</a:t>
            </a:r>
            <a:r>
              <a:rPr lang="en-US" dirty="0">
                <a:solidFill>
                  <a:srgbClr val="222222"/>
                </a:solidFill>
                <a:latin typeface="Arial"/>
                <a:ea typeface="맑은 고딕"/>
                <a:cs typeface="Arial"/>
              </a:rPr>
              <a:t>,</a:t>
            </a:r>
          </a:p>
          <a:p>
            <a:r>
              <a:rPr lang="en-US" dirty="0">
                <a:solidFill>
                  <a:srgbClr val="222222"/>
                </a:solidFill>
                <a:latin typeface="Arial"/>
                <a:ea typeface="맑은 고딕"/>
                <a:cs typeface="Arial"/>
              </a:rPr>
              <a:t>T.</a:t>
            </a:r>
            <a:r>
              <a:rPr lang="ko-KR" altLang="en-US" dirty="0">
                <a:solidFill>
                  <a:srgbClr val="222222"/>
                </a:solidFill>
                <a:latin typeface="Arial"/>
                <a:ea typeface="맑은 고딕"/>
                <a:cs typeface="Arial"/>
              </a:rPr>
              <a:t> </a:t>
            </a:r>
            <a:r>
              <a:rPr lang="en-US" altLang="ko-KR" dirty="0">
                <a:solidFill>
                  <a:srgbClr val="222222"/>
                </a:solidFill>
                <a:latin typeface="Arial"/>
                <a:ea typeface="맑은 고딕"/>
                <a:cs typeface="Arial"/>
              </a:rPr>
              <a:t>England</a:t>
            </a:r>
            <a:r>
              <a:rPr lang="en-US" altLang="ko-KR" baseline="30000" dirty="0">
                <a:solidFill>
                  <a:srgbClr val="222222"/>
                </a:solidFill>
                <a:latin typeface="Arial" panose="020B0604020202020204" pitchFamily="34" charset="0"/>
                <a:ea typeface="맑은 고딕"/>
                <a:cs typeface="Arial"/>
              </a:rPr>
              <a:t>1</a:t>
            </a:r>
            <a:r>
              <a:rPr lang="en-US" altLang="ko-KR" dirty="0">
                <a:solidFill>
                  <a:srgbClr val="222222"/>
                </a:solidFill>
                <a:latin typeface="Arial"/>
                <a:ea typeface="맑은 고딕"/>
                <a:cs typeface="Arial"/>
              </a:rPr>
              <a:t>,</a:t>
            </a:r>
            <a:r>
              <a:rPr lang="ko-KR" altLang="en-US" dirty="0">
                <a:solidFill>
                  <a:srgbClr val="222222"/>
                </a:solidFill>
                <a:latin typeface="Arial"/>
                <a:ea typeface="맑은 고딕"/>
                <a:cs typeface="Arial"/>
              </a:rPr>
              <a:t> </a:t>
            </a:r>
            <a:r>
              <a:rPr lang="en-US" dirty="0">
                <a:solidFill>
                  <a:srgbClr val="222222"/>
                </a:solidFill>
                <a:latin typeface="Arial"/>
                <a:ea typeface="맑은 고딕"/>
                <a:cs typeface="Arial"/>
              </a:rPr>
              <a:t>H. J. Frisch</a:t>
            </a:r>
            <a:r>
              <a:rPr lang="en-US" baseline="30000" dirty="0">
                <a:solidFill>
                  <a:srgbClr val="222222"/>
                </a:solidFill>
                <a:latin typeface="Arial" panose="020B0604020202020204" pitchFamily="34" charset="0"/>
                <a:ea typeface="맑은 고딕"/>
                <a:cs typeface="Arial"/>
              </a:rPr>
              <a:t>2</a:t>
            </a:r>
            <a:r>
              <a:rPr lang="en-US" dirty="0">
                <a:solidFill>
                  <a:srgbClr val="222222"/>
                </a:solidFill>
                <a:latin typeface="Arial"/>
                <a:ea typeface="맑은 고딕"/>
                <a:cs typeface="Arial"/>
              </a:rPr>
              <a:t>, M. Heintz</a:t>
            </a:r>
            <a:r>
              <a:rPr lang="en-US" altLang="ko-KR" baseline="30000" dirty="0">
                <a:solidFill>
                  <a:srgbClr val="222222"/>
                </a:solidFill>
                <a:latin typeface="Arial" panose="020B0604020202020204" pitchFamily="34" charset="0"/>
                <a:ea typeface="맑은 고딕"/>
                <a:cs typeface="Arial"/>
              </a:rPr>
              <a:t>2</a:t>
            </a:r>
            <a:r>
              <a:rPr lang="en-US" dirty="0">
                <a:solidFill>
                  <a:srgbClr val="222222"/>
                </a:solidFill>
                <a:latin typeface="Arial"/>
                <a:ea typeface="맑은 고딕"/>
                <a:cs typeface="Arial"/>
              </a:rPr>
              <a:t>, E. Oberla</a:t>
            </a:r>
            <a:r>
              <a:rPr lang="en-US" altLang="ko-KR" baseline="30000" dirty="0">
                <a:solidFill>
                  <a:srgbClr val="222222"/>
                </a:solidFill>
                <a:latin typeface="Arial" panose="020B0604020202020204" pitchFamily="34" charset="0"/>
                <a:ea typeface="맑은 고딕"/>
                <a:cs typeface="Arial"/>
              </a:rPr>
              <a:t>2</a:t>
            </a:r>
            <a:r>
              <a:rPr lang="en-US" dirty="0">
                <a:solidFill>
                  <a:srgbClr val="222222"/>
                </a:solidFill>
                <a:latin typeface="Arial"/>
                <a:ea typeface="맑은 고딕"/>
                <a:cs typeface="Arial"/>
              </a:rPr>
              <a:t>, C. Poe</a:t>
            </a:r>
            <a:r>
              <a:rPr lang="en-US" altLang="ko-KR" baseline="30000" dirty="0">
                <a:solidFill>
                  <a:srgbClr val="222222"/>
                </a:solidFill>
                <a:latin typeface="Arial" panose="020B0604020202020204" pitchFamily="34" charset="0"/>
                <a:ea typeface="맑은 고딕"/>
                <a:cs typeface="Arial"/>
              </a:rPr>
              <a:t>2</a:t>
            </a:r>
            <a:r>
              <a:rPr lang="en-US" dirty="0">
                <a:solidFill>
                  <a:srgbClr val="222222"/>
                </a:solidFill>
                <a:latin typeface="Arial"/>
                <a:ea typeface="맑은 고딕"/>
                <a:cs typeface="Arial"/>
              </a:rPr>
              <a:t>, Y. R. Yeung</a:t>
            </a:r>
            <a:r>
              <a:rPr lang="en-US" altLang="ko-KR" baseline="30000" dirty="0">
                <a:solidFill>
                  <a:srgbClr val="222222"/>
                </a:solidFill>
                <a:latin typeface="Arial" panose="020B0604020202020204" pitchFamily="34" charset="0"/>
                <a:ea typeface="맑은 고딕"/>
                <a:cs typeface="Arial"/>
              </a:rPr>
              <a:t>2</a:t>
            </a:r>
            <a:r>
              <a:rPr lang="en-US" dirty="0">
                <a:solidFill>
                  <a:srgbClr val="222222"/>
                </a:solidFill>
                <a:latin typeface="Arial"/>
                <a:ea typeface="맑은 고딕"/>
                <a:cs typeface="Arial"/>
              </a:rPr>
              <a:t>,</a:t>
            </a:r>
            <a:endParaRPr lang="en-US" dirty="0"/>
          </a:p>
          <a:p>
            <a:r>
              <a:rPr lang="en-US" altLang="ko-KR" b="0" i="0" dirty="0">
                <a:solidFill>
                  <a:srgbClr val="222222"/>
                </a:solidFill>
                <a:effectLst/>
                <a:latin typeface="Arial" panose="020B0604020202020204" pitchFamily="34" charset="0"/>
              </a:rPr>
              <a:t>C. Ertley</a:t>
            </a:r>
            <a:r>
              <a:rPr lang="en-US" altLang="ko-KR" b="0" i="0" baseline="30000" dirty="0">
                <a:solidFill>
                  <a:srgbClr val="222222"/>
                </a:solidFill>
                <a:effectLst/>
                <a:latin typeface="Arial" panose="020B0604020202020204" pitchFamily="34" charset="0"/>
              </a:rPr>
              <a:t>3</a:t>
            </a:r>
            <a:r>
              <a:rPr lang="en-US" altLang="ko-KR" b="0" i="0" dirty="0">
                <a:solidFill>
                  <a:srgbClr val="222222"/>
                </a:solidFill>
                <a:effectLst/>
                <a:latin typeface="Arial" panose="020B0604020202020204" pitchFamily="34" charset="0"/>
              </a:rPr>
              <a:t>, N. Sullivan</a:t>
            </a:r>
            <a:r>
              <a:rPr lang="en-US" altLang="ko-KR" b="0" i="0" baseline="30000" dirty="0">
                <a:solidFill>
                  <a:srgbClr val="222222"/>
                </a:solidFill>
                <a:effectLst/>
                <a:latin typeface="Arial" panose="020B0604020202020204" pitchFamily="34" charset="0"/>
              </a:rPr>
              <a:t>4</a:t>
            </a:r>
            <a:r>
              <a:rPr lang="en-US" altLang="ko-KR" b="0" i="0" dirty="0">
                <a:solidFill>
                  <a:srgbClr val="222222"/>
                </a:solidFill>
                <a:effectLst/>
                <a:latin typeface="Arial" panose="020B0604020202020204" pitchFamily="34" charset="0"/>
              </a:rPr>
              <a:t>, </a:t>
            </a:r>
          </a:p>
          <a:p>
            <a:r>
              <a:rPr lang="en-US" altLang="ko-KR" b="0" i="0" dirty="0">
                <a:solidFill>
                  <a:srgbClr val="222222"/>
                </a:solidFill>
                <a:effectLst/>
                <a:latin typeface="Arial" panose="020B0604020202020204" pitchFamily="34" charset="0"/>
              </a:rPr>
              <a:t>E. Angelico</a:t>
            </a:r>
            <a:r>
              <a:rPr lang="en-US" altLang="ko-KR" baseline="30000" dirty="0">
                <a:solidFill>
                  <a:srgbClr val="222222"/>
                </a:solidFill>
                <a:latin typeface="Arial" panose="020B0604020202020204" pitchFamily="34" charset="0"/>
              </a:rPr>
              <a:t>5</a:t>
            </a:r>
            <a:r>
              <a:rPr lang="en-US" altLang="ko-KR" b="0" i="0" dirty="0">
                <a:solidFill>
                  <a:srgbClr val="222222"/>
                </a:solidFill>
                <a:effectLst/>
                <a:latin typeface="Arial" panose="020B0604020202020204" pitchFamily="34" charset="0"/>
              </a:rPr>
              <a:t>,</a:t>
            </a:r>
          </a:p>
          <a:p>
            <a:r>
              <a:rPr lang="en-US" altLang="ko-KR" dirty="0">
                <a:solidFill>
                  <a:srgbClr val="222222"/>
                </a:solidFill>
                <a:latin typeface="Arial" panose="020B0604020202020204" pitchFamily="34" charset="0"/>
              </a:rPr>
              <a:t>Hector Rico-Aniles</a:t>
            </a:r>
            <a:r>
              <a:rPr lang="en-US" altLang="ko-KR" baseline="30000" dirty="0">
                <a:solidFill>
                  <a:srgbClr val="222222"/>
                </a:solidFill>
                <a:latin typeface="Arial" panose="020B0604020202020204" pitchFamily="34" charset="0"/>
              </a:rPr>
              <a:t>6</a:t>
            </a:r>
            <a:endParaRPr lang="en-US" altLang="ko-KR" b="0" i="0" dirty="0">
              <a:solidFill>
                <a:srgbClr val="222222"/>
              </a:solidFill>
              <a:effectLst/>
              <a:latin typeface="Arial" panose="020B0604020202020204" pitchFamily="34" charset="0"/>
            </a:endParaRPr>
          </a:p>
        </p:txBody>
      </p:sp>
      <p:sp>
        <p:nvSpPr>
          <p:cNvPr id="4" name="TextBox 3">
            <a:extLst>
              <a:ext uri="{FF2B5EF4-FFF2-40B4-BE49-F238E27FC236}">
                <a16:creationId xmlns:a16="http://schemas.microsoft.com/office/drawing/2014/main" id="{9D654B39-1179-EC81-7FD7-C2E8748A3CB0}"/>
              </a:ext>
            </a:extLst>
          </p:cNvPr>
          <p:cNvSpPr txBox="1"/>
          <p:nvPr/>
        </p:nvSpPr>
        <p:spPr>
          <a:xfrm>
            <a:off x="-32654" y="6236699"/>
            <a:ext cx="11908970" cy="1661993"/>
          </a:xfrm>
          <a:prstGeom prst="rect">
            <a:avLst/>
          </a:prstGeom>
          <a:noFill/>
        </p:spPr>
        <p:txBody>
          <a:bodyPr wrap="square" rtlCol="0">
            <a:spAutoFit/>
          </a:bodyPr>
          <a:lstStyle/>
          <a:p>
            <a:r>
              <a:rPr lang="en-US" altLang="ko-KR" sz="1700" b="0" i="0" dirty="0">
                <a:solidFill>
                  <a:schemeClr val="bg1"/>
                </a:solidFill>
                <a:effectLst/>
                <a:latin typeface="+mj-lt"/>
              </a:rPr>
              <a:t>1. Fermi National Accelerator Laboratory </a:t>
            </a:r>
            <a:r>
              <a:rPr lang="en-US" altLang="ko-KR" sz="1700" dirty="0">
                <a:solidFill>
                  <a:schemeClr val="bg1"/>
                </a:solidFill>
                <a:latin typeface="+mj-lt"/>
              </a:rPr>
              <a:t>2</a:t>
            </a:r>
            <a:r>
              <a:rPr lang="en-US" altLang="ko-KR" sz="1700" b="0" i="0" dirty="0">
                <a:solidFill>
                  <a:schemeClr val="bg1"/>
                </a:solidFill>
                <a:effectLst/>
                <a:latin typeface="+mj-lt"/>
              </a:rPr>
              <a:t>. University of Chicago 3. Southwest Research Institute 4. Angstrom Research Inc. 5. Stanford University 6. North Central College </a:t>
            </a:r>
            <a:endParaRPr lang="ko-KR" altLang="en-US" sz="1700" dirty="0">
              <a:solidFill>
                <a:schemeClr val="bg1"/>
              </a:solidFill>
              <a:latin typeface="+mj-lt"/>
            </a:endParaRPr>
          </a:p>
          <a:p>
            <a:endParaRPr lang="en-US" altLang="ko-KR" sz="1700" b="0" i="0" dirty="0">
              <a:solidFill>
                <a:schemeClr val="bg1"/>
              </a:solidFill>
              <a:effectLst/>
              <a:latin typeface="+mj-lt"/>
            </a:endParaRPr>
          </a:p>
          <a:p>
            <a:endParaRPr lang="en-US" altLang="ko-KR" sz="1700" b="0" i="0" dirty="0">
              <a:solidFill>
                <a:schemeClr val="bg1"/>
              </a:solidFill>
              <a:effectLst/>
              <a:latin typeface="+mj-lt"/>
            </a:endParaRPr>
          </a:p>
          <a:p>
            <a:endParaRPr lang="en-US" altLang="ko-KR" sz="1700" b="0" i="0" dirty="0">
              <a:solidFill>
                <a:schemeClr val="bg1"/>
              </a:solidFill>
              <a:effectLst/>
              <a:latin typeface="+mj-lt"/>
            </a:endParaRPr>
          </a:p>
          <a:p>
            <a:endParaRPr lang="ko-KR" altLang="en-US" sz="1700" dirty="0">
              <a:solidFill>
                <a:schemeClr val="bg1"/>
              </a:solidFill>
              <a:latin typeface="+mj-lt"/>
            </a:endParaRPr>
          </a:p>
        </p:txBody>
      </p:sp>
    </p:spTree>
    <p:extLst>
      <p:ext uri="{BB962C8B-B14F-4D97-AF65-F5344CB8AC3E}">
        <p14:creationId xmlns:p14="http://schemas.microsoft.com/office/powerpoint/2010/main" val="136628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7C3DDBB-AA3C-D44F-D3DC-4D7FCE6EA47B}"/>
              </a:ext>
            </a:extLst>
          </p:cNvPr>
          <p:cNvSpPr>
            <a:spLocks noGrp="1"/>
          </p:cNvSpPr>
          <p:nvPr>
            <p:ph type="title"/>
          </p:nvPr>
        </p:nvSpPr>
        <p:spPr>
          <a:xfrm>
            <a:off x="206829" y="-92077"/>
            <a:ext cx="11778342" cy="1325563"/>
          </a:xfrm>
        </p:spPr>
        <p:txBody>
          <a:bodyPr/>
          <a:lstStyle/>
          <a:p>
            <a:r>
              <a:rPr lang="en-US" altLang="ko-KR"/>
              <a:t>Layout of a single column (16 cells)</a:t>
            </a:r>
            <a:endParaRPr lang="ko-KR" altLang="en-US"/>
          </a:p>
        </p:txBody>
      </p:sp>
      <p:pic>
        <p:nvPicPr>
          <p:cNvPr id="8" name="내용 개체 틀 7">
            <a:extLst>
              <a:ext uri="{FF2B5EF4-FFF2-40B4-BE49-F238E27FC236}">
                <a16:creationId xmlns:a16="http://schemas.microsoft.com/office/drawing/2014/main" id="{16E51C7E-8C37-ECC1-FF8F-B110D015C7EC}"/>
              </a:ext>
            </a:extLst>
          </p:cNvPr>
          <p:cNvPicPr>
            <a:picLocks noGrp="1" noChangeAspect="1"/>
          </p:cNvPicPr>
          <p:nvPr>
            <p:ph idx="1"/>
          </p:nvPr>
        </p:nvPicPr>
        <p:blipFill>
          <a:blip r:embed="rId3"/>
          <a:stretch>
            <a:fillRect/>
          </a:stretch>
        </p:blipFill>
        <p:spPr>
          <a:xfrm>
            <a:off x="206829" y="923684"/>
            <a:ext cx="8948610" cy="5275051"/>
          </a:xfrm>
        </p:spPr>
      </p:pic>
      <p:sp>
        <p:nvSpPr>
          <p:cNvPr id="4" name="날짜 개체 틀 3">
            <a:extLst>
              <a:ext uri="{FF2B5EF4-FFF2-40B4-BE49-F238E27FC236}">
                <a16:creationId xmlns:a16="http://schemas.microsoft.com/office/drawing/2014/main" id="{990F4A68-9250-5157-0F10-8AEA0D1D22E9}"/>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BE14F825-E5C2-A36C-1B96-56E952869631}"/>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AF2548B3-57CA-E718-FE26-22F596092DEC}"/>
              </a:ext>
            </a:extLst>
          </p:cNvPr>
          <p:cNvSpPr>
            <a:spLocks noGrp="1"/>
          </p:cNvSpPr>
          <p:nvPr>
            <p:ph type="sldNum" sz="quarter" idx="12"/>
          </p:nvPr>
        </p:nvSpPr>
        <p:spPr/>
        <p:txBody>
          <a:bodyPr/>
          <a:lstStyle/>
          <a:p>
            <a:fld id="{23AE57FD-E4DF-4085-ACA4-73605D376608}" type="slidenum">
              <a:rPr lang="ko-KR" altLang="en-US" smtClean="0"/>
              <a:t>10</a:t>
            </a:fld>
            <a:endParaRPr lang="ko-KR" altLang="en-US"/>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FD77863-74D7-60B3-D835-7BFE6EA2314A}"/>
                  </a:ext>
                </a:extLst>
              </p:cNvPr>
              <p:cNvSpPr txBox="1"/>
              <p:nvPr/>
            </p:nvSpPr>
            <p:spPr>
              <a:xfrm>
                <a:off x="9361713" y="1099456"/>
                <a:ext cx="2743200" cy="1015663"/>
              </a:xfrm>
              <a:prstGeom prst="rect">
                <a:avLst/>
              </a:prstGeom>
              <a:noFill/>
            </p:spPr>
            <p:txBody>
              <a:bodyPr wrap="square" rtlCol="0">
                <a:spAutoFit/>
              </a:bodyPr>
              <a:lstStyle/>
              <a:p>
                <a:r>
                  <a:rPr lang="en-US" altLang="ko-KR" sz="2000" b="0" dirty="0"/>
                  <a:t>Size: </a:t>
                </a:r>
                <a14:m>
                  <m:oMath xmlns:m="http://schemas.openxmlformats.org/officeDocument/2006/math">
                    <m:r>
                      <a:rPr lang="en-US" altLang="ko-KR" sz="2000" b="0" i="1" smtClean="0">
                        <a:latin typeface="Cambria Math" panose="02040503050406030204" pitchFamily="18" charset="0"/>
                      </a:rPr>
                      <m:t>45</m:t>
                    </m:r>
                    <m:r>
                      <a:rPr lang="ko-KR" altLang="en-US" sz="2000" i="1">
                        <a:latin typeface="Cambria Math" panose="02040503050406030204" pitchFamily="18" charset="0"/>
                      </a:rPr>
                      <m:t>𝜇</m:t>
                    </m:r>
                    <m:r>
                      <a:rPr lang="en-US" altLang="ko-KR" sz="2000" i="1">
                        <a:latin typeface="Cambria Math" panose="02040503050406030204" pitchFamily="18" charset="0"/>
                      </a:rPr>
                      <m:t>𝑚</m:t>
                    </m:r>
                    <m:r>
                      <a:rPr lang="en-US" altLang="ko-KR" sz="2000" b="0" i="1" smtClean="0">
                        <a:latin typeface="Cambria Math" panose="02040503050406030204" pitchFamily="18" charset="0"/>
                        <a:ea typeface="Cambria Math" panose="02040503050406030204" pitchFamily="18" charset="0"/>
                      </a:rPr>
                      <m:t>×25</m:t>
                    </m:r>
                    <m:r>
                      <a:rPr lang="ko-KR" altLang="en-US" sz="2000" i="1">
                        <a:latin typeface="Cambria Math" panose="02040503050406030204" pitchFamily="18" charset="0"/>
                      </a:rPr>
                      <m:t>𝜇</m:t>
                    </m:r>
                    <m:r>
                      <a:rPr lang="en-US" altLang="ko-KR" sz="2000" i="1">
                        <a:latin typeface="Cambria Math" panose="02040503050406030204" pitchFamily="18" charset="0"/>
                      </a:rPr>
                      <m:t>𝑚</m:t>
                    </m:r>
                  </m:oMath>
                </a14:m>
                <a:endParaRPr lang="en-US" altLang="ko-KR" sz="2000" dirty="0"/>
              </a:p>
              <a:p>
                <a:endParaRPr lang="en-US" altLang="ko-KR" sz="2000" dirty="0"/>
              </a:p>
              <a:p>
                <a:r>
                  <a:rPr lang="en-US" altLang="ko-KR" sz="2000" dirty="0"/>
                  <a:t>Capacitor: 35fF</a:t>
                </a:r>
              </a:p>
            </p:txBody>
          </p:sp>
        </mc:Choice>
        <mc:Fallback xmlns="">
          <p:sp>
            <p:nvSpPr>
              <p:cNvPr id="9" name="TextBox 8">
                <a:extLst>
                  <a:ext uri="{FF2B5EF4-FFF2-40B4-BE49-F238E27FC236}">
                    <a16:creationId xmlns:a16="http://schemas.microsoft.com/office/drawing/2014/main" id="{4FD77863-74D7-60B3-D835-7BFE6EA2314A}"/>
                  </a:ext>
                </a:extLst>
              </p:cNvPr>
              <p:cNvSpPr txBox="1">
                <a:spLocks noRot="1" noChangeAspect="1" noMove="1" noResize="1" noEditPoints="1" noAdjustHandles="1" noChangeArrowheads="1" noChangeShapeType="1" noTextEdit="1"/>
              </p:cNvSpPr>
              <p:nvPr/>
            </p:nvSpPr>
            <p:spPr>
              <a:xfrm>
                <a:off x="9361713" y="1099456"/>
                <a:ext cx="2743200" cy="1015663"/>
              </a:xfrm>
              <a:prstGeom prst="rect">
                <a:avLst/>
              </a:prstGeom>
              <a:blipFill>
                <a:blip r:embed="rId4"/>
                <a:stretch>
                  <a:fillRect l="-2444" t="-2994" b="-9581"/>
                </a:stretch>
              </a:blipFill>
            </p:spPr>
            <p:txBody>
              <a:bodyPr/>
              <a:lstStyle/>
              <a:p>
                <a:r>
                  <a:rPr lang="en-US">
                    <a:noFill/>
                  </a:rPr>
                  <a:t> </a:t>
                </a:r>
              </a:p>
            </p:txBody>
          </p:sp>
        </mc:Fallback>
      </mc:AlternateContent>
      <p:cxnSp>
        <p:nvCxnSpPr>
          <p:cNvPr id="10" name="직선 화살표 연결선 9">
            <a:extLst>
              <a:ext uri="{FF2B5EF4-FFF2-40B4-BE49-F238E27FC236}">
                <a16:creationId xmlns:a16="http://schemas.microsoft.com/office/drawing/2014/main" id="{2889074D-C7FC-A0B5-7028-41D9D6C480C8}"/>
              </a:ext>
            </a:extLst>
          </p:cNvPr>
          <p:cNvCxnSpPr>
            <a:cxnSpLocks/>
            <a:stCxn id="12" idx="1"/>
          </p:cNvCxnSpPr>
          <p:nvPr/>
        </p:nvCxnSpPr>
        <p:spPr>
          <a:xfrm flipH="1" flipV="1">
            <a:off x="7909934" y="4252679"/>
            <a:ext cx="1778352" cy="507832"/>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5AE29E0-75B9-CBB7-9F09-5DE8119EF5E5}"/>
                  </a:ext>
                </a:extLst>
              </p:cNvPr>
              <p:cNvSpPr txBox="1"/>
              <p:nvPr/>
            </p:nvSpPr>
            <p:spPr>
              <a:xfrm>
                <a:off x="9688286" y="4252679"/>
                <a:ext cx="2743200" cy="1015663"/>
              </a:xfrm>
              <a:prstGeom prst="rect">
                <a:avLst/>
              </a:prstGeom>
              <a:noFill/>
            </p:spPr>
            <p:txBody>
              <a:bodyPr wrap="square" rtlCol="0">
                <a:spAutoFit/>
              </a:bodyPr>
              <a:lstStyle/>
              <a:p>
                <a:r>
                  <a:rPr lang="en-US" altLang="ko-KR" sz="2000" b="0"/>
                  <a:t>Sampling Switch</a:t>
                </a:r>
              </a:p>
              <a:p>
                <a:r>
                  <a:rPr lang="en-US" altLang="ko-KR" sz="2000" b="0"/>
                  <a:t>2.5V NMOS</a:t>
                </a:r>
              </a:p>
              <a:p>
                <a:r>
                  <a:rPr lang="en-US" altLang="ko-KR" sz="2000" b="0"/>
                  <a:t>Size: </a:t>
                </a:r>
                <a14:m>
                  <m:oMath xmlns:m="http://schemas.openxmlformats.org/officeDocument/2006/math">
                    <m:r>
                      <a:rPr lang="en-US" altLang="ko-KR" sz="2000" b="0" i="1" smtClean="0">
                        <a:latin typeface="Cambria Math" panose="02040503050406030204" pitchFamily="18" charset="0"/>
                      </a:rPr>
                      <m:t>4</m:t>
                    </m:r>
                    <m:r>
                      <a:rPr lang="ko-KR" altLang="en-US" sz="2000" i="1">
                        <a:latin typeface="Cambria Math" panose="02040503050406030204" pitchFamily="18" charset="0"/>
                      </a:rPr>
                      <m:t>𝜇</m:t>
                    </m:r>
                    <m:r>
                      <a:rPr lang="en-US" altLang="ko-KR" sz="2000" i="1">
                        <a:latin typeface="Cambria Math" panose="02040503050406030204" pitchFamily="18" charset="0"/>
                      </a:rPr>
                      <m:t>𝑚</m:t>
                    </m:r>
                    <m:r>
                      <a:rPr lang="en-US" altLang="ko-KR" sz="2000" b="0" i="1" smtClean="0">
                        <a:latin typeface="Cambria Math" panose="02040503050406030204" pitchFamily="18" charset="0"/>
                        <a:ea typeface="Cambria Math" panose="02040503050406030204" pitchFamily="18" charset="0"/>
                      </a:rPr>
                      <m:t>×280</m:t>
                    </m:r>
                    <m:r>
                      <a:rPr lang="en-US" altLang="ko-KR" sz="2000" b="0" i="1" smtClean="0">
                        <a:latin typeface="Cambria Math" panose="02040503050406030204" pitchFamily="18" charset="0"/>
                        <a:ea typeface="Cambria Math" panose="02040503050406030204" pitchFamily="18" charset="0"/>
                      </a:rPr>
                      <m:t>𝑛𝑚</m:t>
                    </m:r>
                  </m:oMath>
                </a14:m>
                <a:endParaRPr lang="en-US" altLang="ko-KR" sz="2000"/>
              </a:p>
            </p:txBody>
          </p:sp>
        </mc:Choice>
        <mc:Fallback xmlns="">
          <p:sp>
            <p:nvSpPr>
              <p:cNvPr id="12" name="TextBox 11">
                <a:extLst>
                  <a:ext uri="{FF2B5EF4-FFF2-40B4-BE49-F238E27FC236}">
                    <a16:creationId xmlns:a16="http://schemas.microsoft.com/office/drawing/2014/main" id="{25AE29E0-75B9-CBB7-9F09-5DE8119EF5E5}"/>
                  </a:ext>
                </a:extLst>
              </p:cNvPr>
              <p:cNvSpPr txBox="1">
                <a:spLocks noRot="1" noChangeAspect="1" noMove="1" noResize="1" noEditPoints="1" noAdjustHandles="1" noChangeArrowheads="1" noChangeShapeType="1" noTextEdit="1"/>
              </p:cNvSpPr>
              <p:nvPr/>
            </p:nvSpPr>
            <p:spPr>
              <a:xfrm>
                <a:off x="9688286" y="4252679"/>
                <a:ext cx="2743200" cy="1015663"/>
              </a:xfrm>
              <a:prstGeom prst="rect">
                <a:avLst/>
              </a:prstGeom>
              <a:blipFill>
                <a:blip r:embed="rId5"/>
                <a:stretch>
                  <a:fillRect l="-2222" t="-3614" b="-10241"/>
                </a:stretch>
              </a:blipFill>
            </p:spPr>
            <p:txBody>
              <a:bodyPr/>
              <a:lstStyle/>
              <a:p>
                <a:r>
                  <a:rPr lang="en-US">
                    <a:noFill/>
                  </a:rPr>
                  <a:t> </a:t>
                </a:r>
              </a:p>
            </p:txBody>
          </p:sp>
        </mc:Fallback>
      </mc:AlternateContent>
      <p:pic>
        <p:nvPicPr>
          <p:cNvPr id="7" name="내용 개체 틀 9">
            <a:extLst>
              <a:ext uri="{FF2B5EF4-FFF2-40B4-BE49-F238E27FC236}">
                <a16:creationId xmlns:a16="http://schemas.microsoft.com/office/drawing/2014/main" id="{19ED5AD1-A288-2577-6F8B-B362BB2A9B46}"/>
              </a:ext>
            </a:extLst>
          </p:cNvPr>
          <p:cNvPicPr>
            <a:picLocks noChangeAspect="1"/>
          </p:cNvPicPr>
          <p:nvPr/>
        </p:nvPicPr>
        <p:blipFill>
          <a:blip r:embed="rId6"/>
          <a:stretch>
            <a:fillRect/>
          </a:stretch>
        </p:blipFill>
        <p:spPr>
          <a:xfrm>
            <a:off x="9551590" y="2815832"/>
            <a:ext cx="2118894" cy="1311497"/>
          </a:xfrm>
          <a:prstGeom prst="rect">
            <a:avLst/>
          </a:prstGeom>
        </p:spPr>
      </p:pic>
      <p:cxnSp>
        <p:nvCxnSpPr>
          <p:cNvPr id="14" name="직선 연결선 13">
            <a:extLst>
              <a:ext uri="{FF2B5EF4-FFF2-40B4-BE49-F238E27FC236}">
                <a16:creationId xmlns:a16="http://schemas.microsoft.com/office/drawing/2014/main" id="{751F94EF-0FD1-4495-F070-EE6CE12010DF}"/>
              </a:ext>
            </a:extLst>
          </p:cNvPr>
          <p:cNvCxnSpPr>
            <a:cxnSpLocks/>
          </p:cNvCxnSpPr>
          <p:nvPr/>
        </p:nvCxnSpPr>
        <p:spPr>
          <a:xfrm flipH="1" flipV="1">
            <a:off x="8610600" y="1318646"/>
            <a:ext cx="1133475" cy="190633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직선 연결선 18">
            <a:extLst>
              <a:ext uri="{FF2B5EF4-FFF2-40B4-BE49-F238E27FC236}">
                <a16:creationId xmlns:a16="http://schemas.microsoft.com/office/drawing/2014/main" id="{96C64E1F-267C-5AC7-AE16-A51E90580A1B}"/>
              </a:ext>
            </a:extLst>
          </p:cNvPr>
          <p:cNvCxnSpPr>
            <a:cxnSpLocks/>
          </p:cNvCxnSpPr>
          <p:nvPr/>
        </p:nvCxnSpPr>
        <p:spPr>
          <a:xfrm flipH="1">
            <a:off x="8668270" y="3454759"/>
            <a:ext cx="1075805" cy="239376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직사각형 23">
            <a:extLst>
              <a:ext uri="{FF2B5EF4-FFF2-40B4-BE49-F238E27FC236}">
                <a16:creationId xmlns:a16="http://schemas.microsoft.com/office/drawing/2014/main" id="{0FE65592-545B-1812-3B79-D9C526EF3A49}"/>
              </a:ext>
            </a:extLst>
          </p:cNvPr>
          <p:cNvSpPr/>
          <p:nvPr/>
        </p:nvSpPr>
        <p:spPr>
          <a:xfrm>
            <a:off x="9744075" y="3224981"/>
            <a:ext cx="481013" cy="22977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21956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5BE7105-7DD9-B462-071F-BC3BC5364F03}"/>
              </a:ext>
            </a:extLst>
          </p:cNvPr>
          <p:cNvSpPr>
            <a:spLocks noGrp="1"/>
          </p:cNvSpPr>
          <p:nvPr>
            <p:ph type="title"/>
          </p:nvPr>
        </p:nvSpPr>
        <p:spPr/>
        <p:txBody>
          <a:bodyPr/>
          <a:lstStyle/>
          <a:p>
            <a:r>
              <a:rPr lang="en-US" altLang="ko-KR" b="1"/>
              <a:t>Switching Drift</a:t>
            </a:r>
            <a:endParaRPr lang="ko-KR" altLang="en-US" b="1"/>
          </a:p>
        </p:txBody>
      </p:sp>
      <p:sp>
        <p:nvSpPr>
          <p:cNvPr id="3" name="내용 개체 틀 2">
            <a:extLst>
              <a:ext uri="{FF2B5EF4-FFF2-40B4-BE49-F238E27FC236}">
                <a16:creationId xmlns:a16="http://schemas.microsoft.com/office/drawing/2014/main" id="{BD4AA825-4E2B-B65D-C38F-8BE7981F6543}"/>
              </a:ext>
            </a:extLst>
          </p:cNvPr>
          <p:cNvSpPr>
            <a:spLocks noGrp="1"/>
          </p:cNvSpPr>
          <p:nvPr>
            <p:ph idx="1"/>
          </p:nvPr>
        </p:nvSpPr>
        <p:spPr>
          <a:xfrm>
            <a:off x="6444344" y="1614834"/>
            <a:ext cx="5442857" cy="4351338"/>
          </a:xfrm>
        </p:spPr>
        <p:txBody>
          <a:bodyPr>
            <a:normAutofit fontScale="92500"/>
          </a:bodyPr>
          <a:lstStyle/>
          <a:p>
            <a:r>
              <a:rPr lang="en-US" altLang="ko-KR" sz="2400"/>
              <a:t>The value of a capacitor </a:t>
            </a:r>
            <a:r>
              <a:rPr lang="en-US" altLang="ko-KR" sz="2400" b="1"/>
              <a:t>drifts while it switches off</a:t>
            </a:r>
            <a:r>
              <a:rPr lang="en-US" altLang="ko-KR" sz="2400"/>
              <a:t> from the signal line.</a:t>
            </a:r>
          </a:p>
          <a:p>
            <a:r>
              <a:rPr lang="en-US" altLang="ko-KR" sz="2400"/>
              <a:t>Drift consists of </a:t>
            </a:r>
            <a:r>
              <a:rPr lang="en-US" altLang="ko-KR" sz="2400" b="1"/>
              <a:t>switch gate charge injection</a:t>
            </a:r>
            <a:r>
              <a:rPr lang="en-US" altLang="ko-KR" sz="2400"/>
              <a:t>, which is a fixed value and is calibratable, and </a:t>
            </a:r>
            <a:r>
              <a:rPr lang="en-US" altLang="ko-KR" sz="2400" b="1"/>
              <a:t>resistive drift</a:t>
            </a:r>
            <a:r>
              <a:rPr lang="en-US" altLang="ko-KR" sz="2400"/>
              <a:t>, which is dependent on signal V.</a:t>
            </a:r>
          </a:p>
          <a:p>
            <a:r>
              <a:rPr lang="en-US" altLang="ko-KR" sz="2400"/>
              <a:t>It is essential to keep the </a:t>
            </a:r>
          </a:p>
          <a:p>
            <a:pPr marL="0" indent="0">
              <a:buNone/>
            </a:pPr>
            <a:r>
              <a:rPr lang="en-US" altLang="ko-KR" sz="2400" b="1"/>
              <a:t>[Sample </a:t>
            </a:r>
            <a:r>
              <a:rPr lang="en-US" altLang="ko-KR" sz="2400" b="1">
                <a:sym typeface="Wingdings" panose="05000000000000000000" pitchFamily="2" charset="2"/>
              </a:rPr>
              <a:t> Hold]</a:t>
            </a:r>
            <a:r>
              <a:rPr lang="en-US" altLang="ko-KR" sz="2400">
                <a:sym typeface="Wingdings" panose="05000000000000000000" pitchFamily="2" charset="2"/>
              </a:rPr>
              <a:t> transition</a:t>
            </a:r>
            <a:r>
              <a:rPr lang="en-US" altLang="ko-KR" sz="2400"/>
              <a:t> time low.</a:t>
            </a:r>
          </a:p>
          <a:p>
            <a:pPr marL="0" indent="0">
              <a:buNone/>
            </a:pPr>
            <a:endParaRPr lang="en-US" altLang="ko-KR" sz="2400">
              <a:sym typeface="Wingdings" panose="05000000000000000000" pitchFamily="2" charset="2"/>
            </a:endParaRPr>
          </a:p>
          <a:p>
            <a:pPr marL="0" indent="0">
              <a:buNone/>
            </a:pPr>
            <a:r>
              <a:rPr lang="en-US" altLang="ko-KR" sz="2400" b="1">
                <a:sym typeface="Wingdings" panose="05000000000000000000" pitchFamily="2" charset="2"/>
              </a:rPr>
              <a:t></a:t>
            </a:r>
            <a:r>
              <a:rPr lang="en-US" altLang="ko-KR" sz="2400" b="1"/>
              <a:t>NMOS instead of CMOS for the sampling switch!</a:t>
            </a:r>
          </a:p>
        </p:txBody>
      </p:sp>
      <p:sp>
        <p:nvSpPr>
          <p:cNvPr id="4" name="날짜 개체 틀 3">
            <a:extLst>
              <a:ext uri="{FF2B5EF4-FFF2-40B4-BE49-F238E27FC236}">
                <a16:creationId xmlns:a16="http://schemas.microsoft.com/office/drawing/2014/main" id="{E936262C-DC2F-85EE-BDC0-59A52DB1693F}"/>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4086EE62-309B-65CB-58C0-7496591D5138}"/>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5D0128F2-C99A-5405-C7FA-D1F152675EF3}"/>
              </a:ext>
            </a:extLst>
          </p:cNvPr>
          <p:cNvSpPr>
            <a:spLocks noGrp="1"/>
          </p:cNvSpPr>
          <p:nvPr>
            <p:ph type="sldNum" sz="quarter" idx="12"/>
          </p:nvPr>
        </p:nvSpPr>
        <p:spPr/>
        <p:txBody>
          <a:bodyPr/>
          <a:lstStyle/>
          <a:p>
            <a:fld id="{23AE57FD-E4DF-4085-ACA4-73605D376608}" type="slidenum">
              <a:rPr lang="ko-KR" altLang="en-US" smtClean="0"/>
              <a:t>11</a:t>
            </a:fld>
            <a:endParaRPr lang="ko-KR" altLang="en-US"/>
          </a:p>
        </p:txBody>
      </p:sp>
      <p:pic>
        <p:nvPicPr>
          <p:cNvPr id="11" name="그림 10">
            <a:extLst>
              <a:ext uri="{FF2B5EF4-FFF2-40B4-BE49-F238E27FC236}">
                <a16:creationId xmlns:a16="http://schemas.microsoft.com/office/drawing/2014/main" id="{4BBC9147-FDFB-BBE5-AC2D-6609CEE145B0}"/>
              </a:ext>
            </a:extLst>
          </p:cNvPr>
          <p:cNvPicPr>
            <a:picLocks noChangeAspect="1"/>
          </p:cNvPicPr>
          <p:nvPr/>
        </p:nvPicPr>
        <p:blipFill>
          <a:blip r:embed="rId4"/>
          <a:stretch>
            <a:fillRect/>
          </a:stretch>
        </p:blipFill>
        <p:spPr>
          <a:xfrm>
            <a:off x="304799" y="1404043"/>
            <a:ext cx="6128657" cy="4772920"/>
          </a:xfrm>
          <a:prstGeom prst="rect">
            <a:avLst/>
          </a:prstGeom>
        </p:spPr>
      </p:pic>
      <p:sp>
        <p:nvSpPr>
          <p:cNvPr id="12" name="TextBox 11">
            <a:extLst>
              <a:ext uri="{FF2B5EF4-FFF2-40B4-BE49-F238E27FC236}">
                <a16:creationId xmlns:a16="http://schemas.microsoft.com/office/drawing/2014/main" id="{6AF1528C-5B36-98D3-3051-0E4CB5798D98}"/>
              </a:ext>
            </a:extLst>
          </p:cNvPr>
          <p:cNvSpPr txBox="1"/>
          <p:nvPr/>
        </p:nvSpPr>
        <p:spPr>
          <a:xfrm>
            <a:off x="879015" y="2717181"/>
            <a:ext cx="2525486" cy="369332"/>
          </a:xfrm>
          <a:prstGeom prst="rect">
            <a:avLst/>
          </a:prstGeom>
          <a:noFill/>
        </p:spPr>
        <p:txBody>
          <a:bodyPr wrap="square" rtlCol="0">
            <a:spAutoFit/>
          </a:bodyPr>
          <a:lstStyle/>
          <a:p>
            <a:r>
              <a:rPr lang="en-US" altLang="ko-KR" b="1">
                <a:solidFill>
                  <a:srgbClr val="00B050"/>
                </a:solidFill>
              </a:rPr>
              <a:t>Switch Gate V</a:t>
            </a:r>
            <a:endParaRPr lang="ko-KR" altLang="en-US" b="1">
              <a:solidFill>
                <a:srgbClr val="00B050"/>
              </a:solidFill>
            </a:endParaRPr>
          </a:p>
        </p:txBody>
      </p:sp>
      <p:sp>
        <p:nvSpPr>
          <p:cNvPr id="13" name="TextBox 12">
            <a:extLst>
              <a:ext uri="{FF2B5EF4-FFF2-40B4-BE49-F238E27FC236}">
                <a16:creationId xmlns:a16="http://schemas.microsoft.com/office/drawing/2014/main" id="{620F0FC8-0BDF-328B-F7AB-DD6055DFADBD}"/>
              </a:ext>
            </a:extLst>
          </p:cNvPr>
          <p:cNvSpPr txBox="1"/>
          <p:nvPr/>
        </p:nvSpPr>
        <p:spPr>
          <a:xfrm>
            <a:off x="843641" y="4907189"/>
            <a:ext cx="2525486" cy="369332"/>
          </a:xfrm>
          <a:prstGeom prst="rect">
            <a:avLst/>
          </a:prstGeom>
          <a:noFill/>
        </p:spPr>
        <p:txBody>
          <a:bodyPr wrap="square" rtlCol="0">
            <a:spAutoFit/>
          </a:bodyPr>
          <a:lstStyle/>
          <a:p>
            <a:r>
              <a:rPr lang="en-US" altLang="ko-KR" b="1">
                <a:solidFill>
                  <a:srgbClr val="FFFF00"/>
                </a:solidFill>
              </a:rPr>
              <a:t>Signal</a:t>
            </a:r>
            <a:endParaRPr lang="ko-KR" altLang="en-US" b="1">
              <a:solidFill>
                <a:srgbClr val="FFFF00"/>
              </a:solidFill>
            </a:endParaRPr>
          </a:p>
        </p:txBody>
      </p:sp>
      <p:sp>
        <p:nvSpPr>
          <p:cNvPr id="14" name="TextBox 13">
            <a:extLst>
              <a:ext uri="{FF2B5EF4-FFF2-40B4-BE49-F238E27FC236}">
                <a16:creationId xmlns:a16="http://schemas.microsoft.com/office/drawing/2014/main" id="{A870D4E1-DE7E-6F1A-885D-893CCA4C600B}"/>
              </a:ext>
            </a:extLst>
          </p:cNvPr>
          <p:cNvSpPr txBox="1"/>
          <p:nvPr/>
        </p:nvSpPr>
        <p:spPr>
          <a:xfrm>
            <a:off x="2041070" y="4616326"/>
            <a:ext cx="2525486" cy="369332"/>
          </a:xfrm>
          <a:prstGeom prst="rect">
            <a:avLst/>
          </a:prstGeom>
          <a:noFill/>
        </p:spPr>
        <p:txBody>
          <a:bodyPr wrap="square" rtlCol="0">
            <a:spAutoFit/>
          </a:bodyPr>
          <a:lstStyle/>
          <a:p>
            <a:r>
              <a:rPr lang="en-US" altLang="ko-KR" b="1" dirty="0">
                <a:solidFill>
                  <a:srgbClr val="FF0000"/>
                </a:solidFill>
              </a:rPr>
              <a:t>Capacitor V</a:t>
            </a:r>
            <a:endParaRPr lang="ko-KR" altLang="en-US" b="1" dirty="0">
              <a:solidFill>
                <a:srgbClr val="FF0000"/>
              </a:solidFill>
            </a:endParaRPr>
          </a:p>
        </p:txBody>
      </p:sp>
      <p:sp>
        <p:nvSpPr>
          <p:cNvPr id="15" name="TextBox 14">
            <a:extLst>
              <a:ext uri="{FF2B5EF4-FFF2-40B4-BE49-F238E27FC236}">
                <a16:creationId xmlns:a16="http://schemas.microsoft.com/office/drawing/2014/main" id="{ACCFFA38-1642-4924-C038-73EB507F8846}"/>
              </a:ext>
            </a:extLst>
          </p:cNvPr>
          <p:cNvSpPr txBox="1"/>
          <p:nvPr/>
        </p:nvSpPr>
        <p:spPr>
          <a:xfrm>
            <a:off x="3042556" y="1824675"/>
            <a:ext cx="2525486" cy="369332"/>
          </a:xfrm>
          <a:prstGeom prst="rect">
            <a:avLst/>
          </a:prstGeom>
          <a:noFill/>
        </p:spPr>
        <p:txBody>
          <a:bodyPr wrap="square" rtlCol="0">
            <a:spAutoFit/>
          </a:bodyPr>
          <a:lstStyle/>
          <a:p>
            <a:r>
              <a:rPr lang="en-US" altLang="ko-KR" b="1">
                <a:solidFill>
                  <a:srgbClr val="00B050"/>
                </a:solidFill>
              </a:rPr>
              <a:t>(Sample)</a:t>
            </a:r>
            <a:endParaRPr lang="ko-KR" altLang="en-US" b="1">
              <a:solidFill>
                <a:srgbClr val="00B050"/>
              </a:solidFill>
            </a:endParaRPr>
          </a:p>
        </p:txBody>
      </p:sp>
      <p:sp>
        <p:nvSpPr>
          <p:cNvPr id="16" name="TextBox 15">
            <a:extLst>
              <a:ext uri="{FF2B5EF4-FFF2-40B4-BE49-F238E27FC236}">
                <a16:creationId xmlns:a16="http://schemas.microsoft.com/office/drawing/2014/main" id="{E146F073-29CD-9A87-D128-CF9582AEF97E}"/>
              </a:ext>
            </a:extLst>
          </p:cNvPr>
          <p:cNvSpPr txBox="1"/>
          <p:nvPr/>
        </p:nvSpPr>
        <p:spPr>
          <a:xfrm>
            <a:off x="4833257" y="5278974"/>
            <a:ext cx="2525486" cy="369332"/>
          </a:xfrm>
          <a:prstGeom prst="rect">
            <a:avLst/>
          </a:prstGeom>
          <a:noFill/>
        </p:spPr>
        <p:txBody>
          <a:bodyPr wrap="square" rtlCol="0">
            <a:spAutoFit/>
          </a:bodyPr>
          <a:lstStyle/>
          <a:p>
            <a:r>
              <a:rPr lang="en-US" altLang="ko-KR" b="1">
                <a:solidFill>
                  <a:srgbClr val="00B050"/>
                </a:solidFill>
              </a:rPr>
              <a:t>(Hold)</a:t>
            </a:r>
            <a:endParaRPr lang="ko-KR" altLang="en-US" b="1">
              <a:solidFill>
                <a:srgbClr val="00B050"/>
              </a:solidFill>
            </a:endParaRPr>
          </a:p>
        </p:txBody>
      </p:sp>
      <p:cxnSp>
        <p:nvCxnSpPr>
          <p:cNvPr id="18" name="직선 화살표 연결선 17">
            <a:extLst>
              <a:ext uri="{FF2B5EF4-FFF2-40B4-BE49-F238E27FC236}">
                <a16:creationId xmlns:a16="http://schemas.microsoft.com/office/drawing/2014/main" id="{B52A3EBC-F065-E280-A4BF-548B10208EE9}"/>
              </a:ext>
            </a:extLst>
          </p:cNvPr>
          <p:cNvCxnSpPr/>
          <p:nvPr/>
        </p:nvCxnSpPr>
        <p:spPr>
          <a:xfrm>
            <a:off x="4566556" y="2797629"/>
            <a:ext cx="353787"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43CE51A-6C6F-90F3-A54F-7CB8F8F2119E}"/>
              </a:ext>
            </a:extLst>
          </p:cNvPr>
          <p:cNvSpPr txBox="1"/>
          <p:nvPr/>
        </p:nvSpPr>
        <p:spPr>
          <a:xfrm>
            <a:off x="3987570" y="1421658"/>
            <a:ext cx="1808391" cy="369332"/>
          </a:xfrm>
          <a:prstGeom prst="rect">
            <a:avLst/>
          </a:prstGeom>
          <a:noFill/>
        </p:spPr>
        <p:txBody>
          <a:bodyPr wrap="square" rtlCol="0">
            <a:spAutoFit/>
          </a:bodyPr>
          <a:lstStyle/>
          <a:p>
            <a:r>
              <a:rPr lang="en-US" altLang="ko-KR">
                <a:solidFill>
                  <a:schemeClr val="bg1"/>
                </a:solidFill>
              </a:rPr>
              <a:t>Transition time</a:t>
            </a:r>
            <a:endParaRPr lang="ko-KR" altLang="en-US">
              <a:solidFill>
                <a:schemeClr val="bg1"/>
              </a:solidFill>
            </a:endParaRPr>
          </a:p>
        </p:txBody>
      </p:sp>
      <p:cxnSp>
        <p:nvCxnSpPr>
          <p:cNvPr id="22" name="직선 연결선 21">
            <a:extLst>
              <a:ext uri="{FF2B5EF4-FFF2-40B4-BE49-F238E27FC236}">
                <a16:creationId xmlns:a16="http://schemas.microsoft.com/office/drawing/2014/main" id="{2A20109C-C664-8131-5662-81B7FDE50446}"/>
              </a:ext>
            </a:extLst>
          </p:cNvPr>
          <p:cNvCxnSpPr/>
          <p:nvPr/>
        </p:nvCxnSpPr>
        <p:spPr>
          <a:xfrm>
            <a:off x="4570635" y="1824675"/>
            <a:ext cx="0" cy="34518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직선 연결선 23">
            <a:extLst>
              <a:ext uri="{FF2B5EF4-FFF2-40B4-BE49-F238E27FC236}">
                <a16:creationId xmlns:a16="http://schemas.microsoft.com/office/drawing/2014/main" id="{4CF2630B-8EA4-DE9F-AA93-AF45ADDEEF69}"/>
              </a:ext>
            </a:extLst>
          </p:cNvPr>
          <p:cNvCxnSpPr/>
          <p:nvPr/>
        </p:nvCxnSpPr>
        <p:spPr>
          <a:xfrm>
            <a:off x="4918978" y="1824675"/>
            <a:ext cx="0" cy="34518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직선 화살표 연결선 24">
            <a:extLst>
              <a:ext uri="{FF2B5EF4-FFF2-40B4-BE49-F238E27FC236}">
                <a16:creationId xmlns:a16="http://schemas.microsoft.com/office/drawing/2014/main" id="{E4D32B3E-60B8-AE6A-5FE4-2360EDA19D4E}"/>
              </a:ext>
            </a:extLst>
          </p:cNvPr>
          <p:cNvCxnSpPr>
            <a:cxnSpLocks/>
          </p:cNvCxnSpPr>
          <p:nvPr/>
        </p:nvCxnSpPr>
        <p:spPr>
          <a:xfrm flipV="1">
            <a:off x="5018312" y="4800992"/>
            <a:ext cx="0" cy="251628"/>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287D57A-24F3-1522-6414-90EF3287F6E8}"/>
              </a:ext>
            </a:extLst>
          </p:cNvPr>
          <p:cNvSpPr txBox="1"/>
          <p:nvPr/>
        </p:nvSpPr>
        <p:spPr>
          <a:xfrm>
            <a:off x="5029201" y="4704130"/>
            <a:ext cx="1808391" cy="369332"/>
          </a:xfrm>
          <a:prstGeom prst="rect">
            <a:avLst/>
          </a:prstGeom>
          <a:noFill/>
        </p:spPr>
        <p:txBody>
          <a:bodyPr wrap="square" rtlCol="0">
            <a:spAutoFit/>
          </a:bodyPr>
          <a:lstStyle/>
          <a:p>
            <a:r>
              <a:rPr lang="en-US" altLang="ko-KR">
                <a:solidFill>
                  <a:srgbClr val="FF0000"/>
                </a:solidFill>
              </a:rPr>
              <a:t>Drift</a:t>
            </a:r>
            <a:endParaRPr lang="ko-KR" altLang="en-US">
              <a:solidFill>
                <a:srgbClr val="FF0000"/>
              </a:solidFill>
            </a:endParaRPr>
          </a:p>
        </p:txBody>
      </p:sp>
    </p:spTree>
    <p:custDataLst>
      <p:tags r:id="rId1"/>
    </p:custDataLst>
    <p:extLst>
      <p:ext uri="{BB962C8B-B14F-4D97-AF65-F5344CB8AC3E}">
        <p14:creationId xmlns:p14="http://schemas.microsoft.com/office/powerpoint/2010/main" val="52960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0" grpId="0"/>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vls (1).png">
            <a:extLst>
              <a:ext uri="{FF2B5EF4-FFF2-40B4-BE49-F238E27FC236}">
                <a16:creationId xmlns:a16="http://schemas.microsoft.com/office/drawing/2014/main" id="{7BCDA48B-6C64-C318-866B-7F683C9182D0}"/>
              </a:ext>
            </a:extLst>
          </p:cNvPr>
          <p:cNvPicPr>
            <a:picLocks noChangeAspect="1"/>
          </p:cNvPicPr>
          <p:nvPr/>
        </p:nvPicPr>
        <p:blipFill rotWithShape="1">
          <a:blip r:embed="rId4"/>
          <a:srcRect l="-30" r="-58" b="15032"/>
          <a:stretch/>
        </p:blipFill>
        <p:spPr>
          <a:xfrm>
            <a:off x="3426" y="-330814"/>
            <a:ext cx="12188589" cy="6656961"/>
          </a:xfrm>
          <a:prstGeom prst="rect">
            <a:avLst/>
          </a:prstGeom>
        </p:spPr>
      </p:pic>
      <p:sp>
        <p:nvSpPr>
          <p:cNvPr id="2" name="제목 1">
            <a:extLst>
              <a:ext uri="{FF2B5EF4-FFF2-40B4-BE49-F238E27FC236}">
                <a16:creationId xmlns:a16="http://schemas.microsoft.com/office/drawing/2014/main" id="{15BE7105-7DD9-B462-071F-BC3BC5364F03}"/>
              </a:ext>
            </a:extLst>
          </p:cNvPr>
          <p:cNvSpPr>
            <a:spLocks noGrp="1"/>
          </p:cNvSpPr>
          <p:nvPr>
            <p:ph type="title"/>
          </p:nvPr>
        </p:nvSpPr>
        <p:spPr>
          <a:xfrm>
            <a:off x="439396" y="1929"/>
            <a:ext cx="10515600" cy="1325563"/>
          </a:xfrm>
        </p:spPr>
        <p:txBody>
          <a:bodyPr/>
          <a:lstStyle/>
          <a:p>
            <a:r>
              <a:rPr lang="en-US" altLang="ko-KR" b="1">
                <a:solidFill>
                  <a:srgbClr val="FFFFFF"/>
                </a:solidFill>
                <a:latin typeface="Cascadia Code"/>
                <a:ea typeface="맑은 고딕"/>
              </a:rPr>
              <a:t>Voltage Level Shifter</a:t>
            </a:r>
            <a:endParaRPr lang="en-US" altLang="ko-KR">
              <a:solidFill>
                <a:srgbClr val="FFFFFF"/>
              </a:solidFill>
            </a:endParaRPr>
          </a:p>
        </p:txBody>
      </p:sp>
      <p:sp>
        <p:nvSpPr>
          <p:cNvPr id="4" name="날짜 개체 틀 3">
            <a:extLst>
              <a:ext uri="{FF2B5EF4-FFF2-40B4-BE49-F238E27FC236}">
                <a16:creationId xmlns:a16="http://schemas.microsoft.com/office/drawing/2014/main" id="{E936262C-DC2F-85EE-BDC0-59A52DB1693F}"/>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4086EE62-309B-65CB-58C0-7496591D5138}"/>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5D0128F2-C99A-5405-C7FA-D1F152675EF3}"/>
              </a:ext>
            </a:extLst>
          </p:cNvPr>
          <p:cNvSpPr>
            <a:spLocks noGrp="1"/>
          </p:cNvSpPr>
          <p:nvPr>
            <p:ph type="sldNum" sz="quarter" idx="12"/>
          </p:nvPr>
        </p:nvSpPr>
        <p:spPr/>
        <p:txBody>
          <a:bodyPr/>
          <a:lstStyle/>
          <a:p>
            <a:fld id="{23AE57FD-E4DF-4085-ACA4-73605D376608}" type="slidenum">
              <a:rPr lang="ko-KR" altLang="en-US" smtClean="0"/>
              <a:t>12</a:t>
            </a:fld>
            <a:endParaRPr lang="ko-KR" altLang="en-US"/>
          </a:p>
        </p:txBody>
      </p:sp>
    </p:spTree>
    <p:custDataLst>
      <p:tags r:id="rId1"/>
    </p:custDataLst>
    <p:extLst>
      <p:ext uri="{BB962C8B-B14F-4D97-AF65-F5344CB8AC3E}">
        <p14:creationId xmlns:p14="http://schemas.microsoft.com/office/powerpoint/2010/main" val="172883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5062AAE7-285B-3E37-36EB-845927619B53}"/>
              </a:ext>
            </a:extLst>
          </p:cNvPr>
          <p:cNvSpPr>
            <a:spLocks noGrp="1"/>
          </p:cNvSpPr>
          <p:nvPr>
            <p:ph type="title"/>
          </p:nvPr>
        </p:nvSpPr>
        <p:spPr>
          <a:xfrm>
            <a:off x="838200" y="-179161"/>
            <a:ext cx="10515600" cy="1325563"/>
          </a:xfrm>
        </p:spPr>
        <p:txBody>
          <a:bodyPr/>
          <a:lstStyle/>
          <a:p>
            <a:r>
              <a:rPr lang="en-US" altLang="ko-KR" dirty="0">
                <a:solidFill>
                  <a:srgbClr val="C00000"/>
                </a:solidFill>
              </a:rPr>
              <a:t>Point 2. Sampling Time Uncertainty</a:t>
            </a:r>
            <a:endParaRPr lang="ko-KR" altLang="en-US" dirty="0">
              <a:solidFill>
                <a:srgbClr val="C00000"/>
              </a:solidFill>
            </a:endParaRPr>
          </a:p>
        </p:txBody>
      </p:sp>
      <p:sp>
        <p:nvSpPr>
          <p:cNvPr id="4" name="날짜 개체 틀 3">
            <a:extLst>
              <a:ext uri="{FF2B5EF4-FFF2-40B4-BE49-F238E27FC236}">
                <a16:creationId xmlns:a16="http://schemas.microsoft.com/office/drawing/2014/main" id="{4D83FA71-3161-B68C-364B-05A415867B5E}"/>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F4519A88-AC30-42F2-E222-D775E1B1AE62}"/>
              </a:ext>
            </a:extLst>
          </p:cNvPr>
          <p:cNvSpPr>
            <a:spLocks noGrp="1"/>
          </p:cNvSpPr>
          <p:nvPr>
            <p:ph type="ftr" sz="quarter" idx="11"/>
          </p:nvPr>
        </p:nvSpPr>
        <p:spPr/>
        <p:txBody>
          <a:bodyPr/>
          <a:lstStyle/>
          <a:p>
            <a:r>
              <a:rPr lang="en-US" altLang="ko-KR" dirty="0"/>
              <a:t>PSEC5 / PM2024</a:t>
            </a:r>
            <a:endParaRPr lang="ko-KR" altLang="en-US" dirty="0"/>
          </a:p>
        </p:txBody>
      </p:sp>
      <p:sp>
        <p:nvSpPr>
          <p:cNvPr id="6" name="슬라이드 번호 개체 틀 5">
            <a:extLst>
              <a:ext uri="{FF2B5EF4-FFF2-40B4-BE49-F238E27FC236}">
                <a16:creationId xmlns:a16="http://schemas.microsoft.com/office/drawing/2014/main" id="{A116E19A-0EC2-F83E-0280-CA082320F6FD}"/>
              </a:ext>
            </a:extLst>
          </p:cNvPr>
          <p:cNvSpPr>
            <a:spLocks noGrp="1"/>
          </p:cNvSpPr>
          <p:nvPr>
            <p:ph type="sldNum" sz="quarter" idx="12"/>
          </p:nvPr>
        </p:nvSpPr>
        <p:spPr/>
        <p:txBody>
          <a:bodyPr/>
          <a:lstStyle/>
          <a:p>
            <a:fld id="{23AE57FD-E4DF-4085-ACA4-73605D376608}" type="slidenum">
              <a:rPr lang="ko-KR" altLang="en-US" smtClean="0"/>
              <a:t>13</a:t>
            </a:fld>
            <a:endParaRPr lang="ko-KR" altLang="en-US"/>
          </a:p>
        </p:txBody>
      </p:sp>
      <p:sp>
        <p:nvSpPr>
          <p:cNvPr id="11" name="내용 개체 틀 2">
            <a:extLst>
              <a:ext uri="{FF2B5EF4-FFF2-40B4-BE49-F238E27FC236}">
                <a16:creationId xmlns:a16="http://schemas.microsoft.com/office/drawing/2014/main" id="{F36BDF36-0FF9-CD0C-103C-92E13F2F9E9F}"/>
              </a:ext>
            </a:extLst>
          </p:cNvPr>
          <p:cNvSpPr txBox="1">
            <a:spLocks/>
          </p:cNvSpPr>
          <p:nvPr/>
        </p:nvSpPr>
        <p:spPr>
          <a:xfrm>
            <a:off x="4680858" y="907348"/>
            <a:ext cx="6988628" cy="4562031"/>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t>At &lt;1ps timing resolution region, it is a </a:t>
            </a:r>
            <a:r>
              <a:rPr lang="en-US" altLang="ko-KR" b="1" dirty="0"/>
              <a:t>dominant component</a:t>
            </a:r>
            <a:r>
              <a:rPr lang="en-US" altLang="ko-KR" dirty="0"/>
              <a:t> of the overall uncertainty.</a:t>
            </a:r>
          </a:p>
          <a:p>
            <a:r>
              <a:rPr lang="en-US" altLang="ko-KR" dirty="0"/>
              <a:t>Previous Chip PSEC4 employed Delay Locked Loop (DLL) to control sampling switches.</a:t>
            </a:r>
          </a:p>
          <a:p>
            <a:r>
              <a:rPr lang="en-US" altLang="ko-KR" dirty="0"/>
              <a:t>Process Variation is a major source of systematic timing uncertainty.</a:t>
            </a:r>
            <a:endParaRPr lang="ko-KR" altLang="en-US" dirty="0"/>
          </a:p>
        </p:txBody>
      </p:sp>
      <p:pic>
        <p:nvPicPr>
          <p:cNvPr id="12" name="그림 11">
            <a:extLst>
              <a:ext uri="{FF2B5EF4-FFF2-40B4-BE49-F238E27FC236}">
                <a16:creationId xmlns:a16="http://schemas.microsoft.com/office/drawing/2014/main" id="{881C13EB-68DE-B7C7-8BD2-5052F49DF166}"/>
              </a:ext>
            </a:extLst>
          </p:cNvPr>
          <p:cNvPicPr>
            <a:picLocks noChangeAspect="1"/>
          </p:cNvPicPr>
          <p:nvPr/>
        </p:nvPicPr>
        <p:blipFill rotWithShape="1">
          <a:blip r:embed="rId3"/>
          <a:srcRect l="1410" t="5681" r="6002" b="52507"/>
          <a:stretch/>
        </p:blipFill>
        <p:spPr>
          <a:xfrm>
            <a:off x="4860956" y="4376057"/>
            <a:ext cx="7038259" cy="1641080"/>
          </a:xfrm>
          <a:prstGeom prst="rect">
            <a:avLst/>
          </a:prstGeom>
        </p:spPr>
      </p:pic>
      <p:pic>
        <p:nvPicPr>
          <p:cNvPr id="2053" name="Picture 5">
            <a:extLst>
              <a:ext uri="{FF2B5EF4-FFF2-40B4-BE49-F238E27FC236}">
                <a16:creationId xmlns:a16="http://schemas.microsoft.com/office/drawing/2014/main" id="{A98B0C8C-E6A0-85A1-CB78-754C78C224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44422"/>
            <a:ext cx="4559286" cy="279833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6">
            <a:extLst>
              <a:ext uri="{FF2B5EF4-FFF2-40B4-BE49-F238E27FC236}">
                <a16:creationId xmlns:a16="http://schemas.microsoft.com/office/drawing/2014/main" id="{C939E7B3-4746-EB9B-C732-FAB58EF7E334}"/>
              </a:ext>
            </a:extLst>
          </p:cNvPr>
          <p:cNvSpPr>
            <a:spLocks noChangeArrowheads="1"/>
          </p:cNvSpPr>
          <p:nvPr/>
        </p:nvSpPr>
        <p:spPr bwMode="auto">
          <a:xfrm>
            <a:off x="0" y="323668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ko-KR" altLang="ko-KR" sz="1800" b="0" i="0" u="none" strike="noStrike" cap="none" normalizeH="0" baseline="0">
                <a:ln>
                  <a:noFill/>
                </a:ln>
                <a:solidFill>
                  <a:schemeClr val="tx1"/>
                </a:solidFill>
                <a:effectLst/>
                <a:latin typeface="Arial" panose="020B0604020202020204" pitchFamily="34" charset="0"/>
              </a:rPr>
            </a:br>
            <a:endParaRPr kumimoji="0" lang="ko-KR" altLang="ko-KR" sz="1800" b="0" i="0" u="none" strike="noStrike" cap="none" normalizeH="0" baseline="0">
              <a:ln>
                <a:noFill/>
              </a:ln>
              <a:solidFill>
                <a:schemeClr val="tx1"/>
              </a:solidFill>
              <a:effectLst/>
              <a:latin typeface="Arial" panose="020B0604020202020204" pitchFamily="34" charset="0"/>
            </a:endParaRPr>
          </a:p>
        </p:txBody>
      </p:sp>
      <p:pic>
        <p:nvPicPr>
          <p:cNvPr id="2056" name="Picture 8">
            <a:extLst>
              <a:ext uri="{FF2B5EF4-FFF2-40B4-BE49-F238E27FC236}">
                <a16:creationId xmlns:a16="http://schemas.microsoft.com/office/drawing/2014/main" id="{3895FE91-3CE4-2A78-5B93-E007011EB2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968" y="720311"/>
            <a:ext cx="3938376" cy="270710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82E9467-07FE-ED38-FA2D-C9885EF8288B}"/>
              </a:ext>
            </a:extLst>
          </p:cNvPr>
          <p:cNvSpPr txBox="1"/>
          <p:nvPr/>
        </p:nvSpPr>
        <p:spPr>
          <a:xfrm>
            <a:off x="348343" y="6047646"/>
            <a:ext cx="6096000" cy="276999"/>
          </a:xfrm>
          <a:prstGeom prst="rect">
            <a:avLst/>
          </a:prstGeom>
          <a:noFill/>
        </p:spPr>
        <p:txBody>
          <a:bodyPr wrap="square">
            <a:spAutoFit/>
          </a:bodyPr>
          <a:lstStyle/>
          <a:p>
            <a:r>
              <a:rPr lang="en-US" altLang="ko-KR" sz="1200"/>
              <a:t>Monte Carlo results based on Delagnes, arXiv:1606.05541</a:t>
            </a:r>
            <a:endParaRPr lang="ko-KR" altLang="en-US" sz="1200"/>
          </a:p>
        </p:txBody>
      </p:sp>
      <p:sp>
        <p:nvSpPr>
          <p:cNvPr id="21" name="TextBox 20">
            <a:extLst>
              <a:ext uri="{FF2B5EF4-FFF2-40B4-BE49-F238E27FC236}">
                <a16:creationId xmlns:a16="http://schemas.microsoft.com/office/drawing/2014/main" id="{BD2CFA0F-5780-9A18-BD35-B007E19D00E8}"/>
              </a:ext>
            </a:extLst>
          </p:cNvPr>
          <p:cNvSpPr txBox="1"/>
          <p:nvPr/>
        </p:nvSpPr>
        <p:spPr>
          <a:xfrm>
            <a:off x="2236663" y="1706733"/>
            <a:ext cx="1736621" cy="523220"/>
          </a:xfrm>
          <a:prstGeom prst="rect">
            <a:avLst/>
          </a:prstGeom>
          <a:noFill/>
        </p:spPr>
        <p:txBody>
          <a:bodyPr wrap="square" rtlCol="0">
            <a:spAutoFit/>
          </a:bodyPr>
          <a:lstStyle/>
          <a:p>
            <a:r>
              <a:rPr lang="en-US" altLang="ko-KR" sz="1400">
                <a:solidFill>
                  <a:srgbClr val="FF0000"/>
                </a:solidFill>
              </a:rPr>
              <a:t>Diminishing return above 10 </a:t>
            </a:r>
            <a:r>
              <a:rPr lang="en-US" altLang="ko-KR" sz="1400" err="1">
                <a:solidFill>
                  <a:srgbClr val="FF0000"/>
                </a:solidFill>
              </a:rPr>
              <a:t>ENoB</a:t>
            </a:r>
            <a:endParaRPr lang="ko-KR" altLang="en-US" sz="1400">
              <a:solidFill>
                <a:srgbClr val="FF0000"/>
              </a:solidFill>
            </a:endParaRPr>
          </a:p>
        </p:txBody>
      </p:sp>
      <p:cxnSp>
        <p:nvCxnSpPr>
          <p:cNvPr id="23" name="직선 연결선 22">
            <a:extLst>
              <a:ext uri="{FF2B5EF4-FFF2-40B4-BE49-F238E27FC236}">
                <a16:creationId xmlns:a16="http://schemas.microsoft.com/office/drawing/2014/main" id="{15D25EC4-1107-1181-B86B-CF3F00B80E28}"/>
              </a:ext>
            </a:extLst>
          </p:cNvPr>
          <p:cNvCxnSpPr>
            <a:cxnSpLocks/>
          </p:cNvCxnSpPr>
          <p:nvPr/>
        </p:nvCxnSpPr>
        <p:spPr>
          <a:xfrm flipV="1">
            <a:off x="2236099" y="1001486"/>
            <a:ext cx="0" cy="196541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079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6AD9DD28-B7F0-1502-14C6-DAB74C3E4887}"/>
              </a:ext>
            </a:extLst>
          </p:cNvPr>
          <p:cNvPicPr>
            <a:picLocks noChangeAspect="1"/>
          </p:cNvPicPr>
          <p:nvPr/>
        </p:nvPicPr>
        <p:blipFill rotWithShape="1">
          <a:blip r:embed="rId4"/>
          <a:srcRect l="1707" t="6042" r="290" b="-2736"/>
          <a:stretch/>
        </p:blipFill>
        <p:spPr>
          <a:xfrm>
            <a:off x="2068754" y="1306123"/>
            <a:ext cx="9992412" cy="5090475"/>
          </a:xfrm>
          <a:prstGeom prst="rect">
            <a:avLst/>
          </a:prstGeom>
        </p:spPr>
      </p:pic>
      <p:sp>
        <p:nvSpPr>
          <p:cNvPr id="2" name="TextBox 1">
            <a:extLst>
              <a:ext uri="{FF2B5EF4-FFF2-40B4-BE49-F238E27FC236}">
                <a16:creationId xmlns:a16="http://schemas.microsoft.com/office/drawing/2014/main" id="{E802ABC7-58A1-7E20-2C8D-4B56D6EDB801}"/>
              </a:ext>
            </a:extLst>
          </p:cNvPr>
          <p:cNvSpPr txBox="1"/>
          <p:nvPr/>
        </p:nvSpPr>
        <p:spPr>
          <a:xfrm>
            <a:off x="469129" y="869359"/>
            <a:ext cx="10720977" cy="369332"/>
          </a:xfrm>
          <a:prstGeom prst="rect">
            <a:avLst/>
          </a:prstGeom>
          <a:noFill/>
        </p:spPr>
        <p:txBody>
          <a:bodyPr wrap="square" rtlCol="0">
            <a:spAutoFit/>
          </a:bodyPr>
          <a:lstStyle/>
          <a:p>
            <a:r>
              <a:rPr lang="en-US" altLang="ko-KR" dirty="0"/>
              <a:t>E. </a:t>
            </a:r>
            <a:r>
              <a:rPr lang="en-US" altLang="ko-KR" dirty="0" err="1"/>
              <a:t>Oberla</a:t>
            </a:r>
            <a:r>
              <a:rPr lang="en-US" altLang="ko-KR" dirty="0"/>
              <a:t>, H. Frisch, K. Nishimura, G. Varner, arxiv.org/abs/1309.4397</a:t>
            </a:r>
            <a:endParaRPr lang="ko-KR" altLang="en-US" dirty="0"/>
          </a:p>
        </p:txBody>
      </p:sp>
      <p:sp>
        <p:nvSpPr>
          <p:cNvPr id="6" name="제목 1">
            <a:extLst>
              <a:ext uri="{FF2B5EF4-FFF2-40B4-BE49-F238E27FC236}">
                <a16:creationId xmlns:a16="http://schemas.microsoft.com/office/drawing/2014/main" id="{D56E8959-E469-41C4-8061-A86CF65E7E27}"/>
              </a:ext>
            </a:extLst>
          </p:cNvPr>
          <p:cNvSpPr>
            <a:spLocks noGrp="1"/>
          </p:cNvSpPr>
          <p:nvPr>
            <p:ph type="title"/>
          </p:nvPr>
        </p:nvSpPr>
        <p:spPr>
          <a:xfrm>
            <a:off x="469129" y="-23690"/>
            <a:ext cx="10515600" cy="1325563"/>
          </a:xfrm>
        </p:spPr>
        <p:txBody>
          <a:bodyPr>
            <a:normAutofit/>
          </a:bodyPr>
          <a:lstStyle/>
          <a:p>
            <a:r>
              <a:rPr lang="en-US" altLang="ko-KR" sz="4000" b="1" dirty="0">
                <a:solidFill>
                  <a:srgbClr val="C00000"/>
                </a:solidFill>
              </a:rPr>
              <a:t>PSEC4 ASIC(2014)</a:t>
            </a:r>
            <a:endParaRPr lang="ko-KR" altLang="en-US" sz="4000" b="1" dirty="0">
              <a:solidFill>
                <a:srgbClr val="C00000"/>
              </a:solidFill>
            </a:endParaRPr>
          </a:p>
        </p:txBody>
      </p:sp>
      <p:sp>
        <p:nvSpPr>
          <p:cNvPr id="5" name="슬라이드 번호 개체 틀 4">
            <a:extLst>
              <a:ext uri="{FF2B5EF4-FFF2-40B4-BE49-F238E27FC236}">
                <a16:creationId xmlns:a16="http://schemas.microsoft.com/office/drawing/2014/main" id="{E7077CF6-42BF-D9AE-D334-011D16C03651}"/>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14</a:t>
            </a:fld>
            <a:endParaRPr lang="ko-KR" altLang="en-US"/>
          </a:p>
        </p:txBody>
      </p:sp>
      <p:sp>
        <p:nvSpPr>
          <p:cNvPr id="7" name="TextBox 6">
            <a:extLst>
              <a:ext uri="{FF2B5EF4-FFF2-40B4-BE49-F238E27FC236}">
                <a16:creationId xmlns:a16="http://schemas.microsoft.com/office/drawing/2014/main" id="{98DF6E66-A0C8-7EEA-3833-4E338B943F75}"/>
              </a:ext>
            </a:extLst>
          </p:cNvPr>
          <p:cNvSpPr txBox="1"/>
          <p:nvPr/>
        </p:nvSpPr>
        <p:spPr>
          <a:xfrm>
            <a:off x="262709" y="3608353"/>
            <a:ext cx="3003393" cy="2677656"/>
          </a:xfrm>
          <a:prstGeom prst="rect">
            <a:avLst/>
          </a:prstGeom>
          <a:solidFill>
            <a:schemeClr val="bg1"/>
          </a:solidFill>
          <a:ln>
            <a:solidFill>
              <a:schemeClr val="tx1"/>
            </a:solidFill>
          </a:ln>
        </p:spPr>
        <p:txBody>
          <a:bodyPr wrap="square" rtlCol="0">
            <a:spAutoFit/>
          </a:bodyPr>
          <a:lstStyle/>
          <a:p>
            <a:pPr marL="342900" indent="-342900">
              <a:buFont typeface="Arial" panose="020B0604020202020204" pitchFamily="34" charset="0"/>
              <a:buChar char="•"/>
            </a:pPr>
            <a:r>
              <a:rPr lang="en-US" altLang="ko-KR" sz="2400" dirty="0"/>
              <a:t>12-bit depth</a:t>
            </a:r>
          </a:p>
          <a:p>
            <a:pPr marL="342900" indent="-342900">
              <a:buFont typeface="Arial" panose="020B0604020202020204" pitchFamily="34" charset="0"/>
              <a:buChar char="•"/>
            </a:pPr>
            <a:endParaRPr lang="en-US" altLang="ko-KR" sz="2400" dirty="0"/>
          </a:p>
          <a:p>
            <a:pPr marL="342900" indent="-342900">
              <a:buFont typeface="Arial" panose="020B0604020202020204" pitchFamily="34" charset="0"/>
              <a:buChar char="•"/>
            </a:pPr>
            <a:r>
              <a:rPr lang="en-US" altLang="ko-KR" sz="2400" dirty="0"/>
              <a:t>6 channel/chip</a:t>
            </a:r>
          </a:p>
          <a:p>
            <a:pPr marL="342900" indent="-342900">
              <a:buFont typeface="Arial" panose="020B0604020202020204" pitchFamily="34" charset="0"/>
              <a:buChar char="•"/>
            </a:pPr>
            <a:endParaRPr lang="en-US" altLang="ko-KR" sz="2400" dirty="0"/>
          </a:p>
          <a:p>
            <a:pPr marL="342900" indent="-342900">
              <a:buFont typeface="Arial" panose="020B0604020202020204" pitchFamily="34" charset="0"/>
              <a:buChar char="•"/>
            </a:pPr>
            <a:r>
              <a:rPr lang="en-US" altLang="ko-KR" sz="2400" dirty="0"/>
              <a:t>5ps resolution</a:t>
            </a:r>
          </a:p>
          <a:p>
            <a:pPr marL="342900" indent="-342900">
              <a:buFont typeface="Arial" panose="020B0604020202020204" pitchFamily="34" charset="0"/>
              <a:buChar char="•"/>
            </a:pPr>
            <a:endParaRPr lang="en-US" altLang="ko-KR" sz="2400" dirty="0"/>
          </a:p>
          <a:p>
            <a:pPr marL="342900" indent="-342900">
              <a:buFont typeface="Arial" panose="020B0604020202020204" pitchFamily="34" charset="0"/>
              <a:buChar char="•"/>
            </a:pPr>
            <a:r>
              <a:rPr lang="en-US" altLang="ko-KR" sz="2400" dirty="0"/>
              <a:t>130nm IBM 8RF</a:t>
            </a:r>
            <a:endParaRPr lang="ko-KR" altLang="en-US" sz="2400" dirty="0"/>
          </a:p>
        </p:txBody>
      </p:sp>
      <p:sp>
        <p:nvSpPr>
          <p:cNvPr id="8" name="날짜 개체 틀 7">
            <a:extLst>
              <a:ext uri="{FF2B5EF4-FFF2-40B4-BE49-F238E27FC236}">
                <a16:creationId xmlns:a16="http://schemas.microsoft.com/office/drawing/2014/main" id="{21E3676A-D071-868A-1918-7E4E79033DF7}"/>
              </a:ext>
            </a:extLst>
          </p:cNvPr>
          <p:cNvSpPr>
            <a:spLocks noGrp="1"/>
          </p:cNvSpPr>
          <p:nvPr>
            <p:ph type="dt" sz="half" idx="10"/>
          </p:nvPr>
        </p:nvSpPr>
        <p:spPr/>
        <p:txBody>
          <a:bodyPr/>
          <a:lstStyle/>
          <a:p>
            <a:r>
              <a:rPr lang="en-US" altLang="ko-KR"/>
              <a:t>2024-05-27</a:t>
            </a:r>
            <a:endParaRPr lang="ko-KR" altLang="en-US"/>
          </a:p>
        </p:txBody>
      </p:sp>
      <p:sp>
        <p:nvSpPr>
          <p:cNvPr id="9" name="바닥글 개체 틀 8">
            <a:extLst>
              <a:ext uri="{FF2B5EF4-FFF2-40B4-BE49-F238E27FC236}">
                <a16:creationId xmlns:a16="http://schemas.microsoft.com/office/drawing/2014/main" id="{2EEBD677-4B62-6921-AA97-DDDB7D2B721D}"/>
              </a:ext>
            </a:extLst>
          </p:cNvPr>
          <p:cNvSpPr>
            <a:spLocks noGrp="1"/>
          </p:cNvSpPr>
          <p:nvPr>
            <p:ph type="ftr" sz="quarter" idx="11"/>
          </p:nvPr>
        </p:nvSpPr>
        <p:spPr/>
        <p:txBody>
          <a:bodyPr/>
          <a:lstStyle/>
          <a:p>
            <a:r>
              <a:rPr lang="en-US" altLang="ko-KR"/>
              <a:t>PSEC5 / PM2024</a:t>
            </a:r>
            <a:endParaRPr lang="ko-KR" altLang="en-US"/>
          </a:p>
        </p:txBody>
      </p:sp>
      <p:sp>
        <p:nvSpPr>
          <p:cNvPr id="3" name="TextBox 2">
            <a:extLst>
              <a:ext uri="{FF2B5EF4-FFF2-40B4-BE49-F238E27FC236}">
                <a16:creationId xmlns:a16="http://schemas.microsoft.com/office/drawing/2014/main" id="{4273456E-059A-80AE-8DC2-78417CF2842F}"/>
              </a:ext>
            </a:extLst>
          </p:cNvPr>
          <p:cNvSpPr txBox="1"/>
          <p:nvPr/>
        </p:nvSpPr>
        <p:spPr>
          <a:xfrm>
            <a:off x="469129" y="1369305"/>
            <a:ext cx="3945555" cy="646331"/>
          </a:xfrm>
          <a:prstGeom prst="rect">
            <a:avLst/>
          </a:prstGeom>
          <a:noFill/>
        </p:spPr>
        <p:txBody>
          <a:bodyPr wrap="square" rtlCol="0">
            <a:spAutoFit/>
          </a:bodyPr>
          <a:lstStyle/>
          <a:p>
            <a:r>
              <a:rPr lang="en-US" altLang="ko-KR" sz="1200" dirty="0"/>
              <a:t>E. </a:t>
            </a:r>
            <a:r>
              <a:rPr lang="en-US" altLang="ko-KR" sz="1200" dirty="0" err="1"/>
              <a:t>Oberla</a:t>
            </a:r>
            <a:r>
              <a:rPr lang="en-US" altLang="ko-KR" sz="1200" dirty="0"/>
              <a:t>, Talk at Workshop on Picosecond Photon Sensors, Clermont-Ferrand,</a:t>
            </a:r>
          </a:p>
          <a:p>
            <a:r>
              <a:rPr lang="en-US" altLang="ko-KR" sz="1200" dirty="0"/>
              <a:t>http://lappddocs.uchicago.edu/documents/243 </a:t>
            </a:r>
            <a:endParaRPr lang="ko-KR" altLang="en-US" sz="1200" dirty="0"/>
          </a:p>
        </p:txBody>
      </p:sp>
    </p:spTree>
    <p:extLst>
      <p:ext uri="{BB962C8B-B14F-4D97-AF65-F5344CB8AC3E}">
        <p14:creationId xmlns:p14="http://schemas.microsoft.com/office/powerpoint/2010/main" val="1696766030"/>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01091FA0-DE94-A5EA-89EF-746BCAA84545}"/>
              </a:ext>
            </a:extLst>
          </p:cNvPr>
          <p:cNvSpPr>
            <a:spLocks noGrp="1"/>
          </p:cNvSpPr>
          <p:nvPr>
            <p:ph idx="1"/>
          </p:nvPr>
        </p:nvSpPr>
        <p:spPr>
          <a:xfrm>
            <a:off x="173966" y="136525"/>
            <a:ext cx="10515600" cy="4351338"/>
          </a:xfrm>
        </p:spPr>
        <p:txBody>
          <a:bodyPr>
            <a:normAutofit/>
          </a:bodyPr>
          <a:lstStyle/>
          <a:p>
            <a:pPr marL="0" indent="0">
              <a:buNone/>
            </a:pPr>
            <a:r>
              <a:rPr lang="en-US" altLang="ko-KR" sz="2000" dirty="0"/>
              <a:t>1. Measure many events of a sine wave.</a:t>
            </a:r>
          </a:p>
          <a:p>
            <a:pPr marL="0" indent="0">
              <a:buNone/>
            </a:pPr>
            <a:r>
              <a:rPr lang="en-US" altLang="ko-KR" sz="2000" dirty="0"/>
              <a:t>2. Sum vs. Difference of two adjacent samples, over all events, form an ellipse.</a:t>
            </a:r>
          </a:p>
          <a:p>
            <a:pPr marL="0" indent="0">
              <a:buNone/>
            </a:pPr>
            <a:r>
              <a:rPr lang="en-US" altLang="ko-KR" sz="2000" dirty="0"/>
              <a:t>3. Time offset can be determined from the coefficients.</a:t>
            </a:r>
            <a:endParaRPr lang="ko-KR" altLang="en-US" sz="2000" dirty="0"/>
          </a:p>
        </p:txBody>
      </p:sp>
      <p:sp>
        <p:nvSpPr>
          <p:cNvPr id="4" name="슬라이드 번호 개체 틀 3">
            <a:extLst>
              <a:ext uri="{FF2B5EF4-FFF2-40B4-BE49-F238E27FC236}">
                <a16:creationId xmlns:a16="http://schemas.microsoft.com/office/drawing/2014/main" id="{2B28BF75-7B14-D64A-80BC-DAC349491061}"/>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pPr/>
              <a:t>15</a:t>
            </a:fld>
            <a:endParaRPr lang="ko-KR" altLang="en-US"/>
          </a:p>
        </p:txBody>
      </p:sp>
      <p:pic>
        <p:nvPicPr>
          <p:cNvPr id="7" name="Picture 2">
            <a:extLst>
              <a:ext uri="{FF2B5EF4-FFF2-40B4-BE49-F238E27FC236}">
                <a16:creationId xmlns:a16="http://schemas.microsoft.com/office/drawing/2014/main" id="{2CA29488-100E-A16B-33AD-ABED1DECCE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0598" y="2652096"/>
            <a:ext cx="4696835" cy="246623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EED4CDC-A5EA-0C3B-7DCF-DA89E1D27459}"/>
                  </a:ext>
                </a:extLst>
              </p:cNvPr>
              <p:cNvSpPr txBox="1"/>
              <p:nvPr/>
            </p:nvSpPr>
            <p:spPr>
              <a:xfrm>
                <a:off x="7127008" y="5118327"/>
                <a:ext cx="1432874"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sz="1400" b="0" i="1" smtClean="0">
                              <a:latin typeface="Cambria Math" panose="02040503050406030204" pitchFamily="18" charset="0"/>
                            </a:rPr>
                          </m:ctrlPr>
                        </m:sSubPr>
                        <m:e>
                          <m:r>
                            <a:rPr lang="en-US" altLang="ko-KR" sz="1400" b="0" i="1" smtClean="0">
                              <a:latin typeface="Cambria Math" panose="02040503050406030204" pitchFamily="18" charset="0"/>
                            </a:rPr>
                            <m:t>𝑉</m:t>
                          </m:r>
                        </m:e>
                        <m:sub>
                          <m:r>
                            <a:rPr lang="en-US" altLang="ko-KR" sz="1400" b="0" i="1" smtClean="0">
                              <a:latin typeface="Cambria Math" panose="02040503050406030204" pitchFamily="18" charset="0"/>
                            </a:rPr>
                            <m:t>𝑖</m:t>
                          </m:r>
                        </m:sub>
                      </m:sSub>
                      <m:r>
                        <a:rPr lang="en-US" altLang="ko-KR" sz="1400" b="0" i="1" smtClean="0">
                          <a:latin typeface="Cambria Math" panose="02040503050406030204" pitchFamily="18" charset="0"/>
                        </a:rPr>
                        <m:t>+</m:t>
                      </m:r>
                      <m:sSub>
                        <m:sSubPr>
                          <m:ctrlPr>
                            <a:rPr lang="en-US" altLang="ko-KR" sz="1400" i="1">
                              <a:latin typeface="Cambria Math" panose="02040503050406030204" pitchFamily="18" charset="0"/>
                            </a:rPr>
                          </m:ctrlPr>
                        </m:sSubPr>
                        <m:e>
                          <m:r>
                            <a:rPr lang="en-US" altLang="ko-KR" sz="1400" i="1">
                              <a:latin typeface="Cambria Math" panose="02040503050406030204" pitchFamily="18" charset="0"/>
                            </a:rPr>
                            <m:t>𝑉</m:t>
                          </m:r>
                        </m:e>
                        <m:sub>
                          <m:r>
                            <a:rPr lang="en-US" altLang="ko-KR" sz="1400" b="0" i="1" smtClean="0">
                              <a:latin typeface="Cambria Math" panose="02040503050406030204" pitchFamily="18" charset="0"/>
                            </a:rPr>
                            <m:t>𝑖</m:t>
                          </m:r>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𝑚</m:t>
                          </m:r>
                        </m:sub>
                      </m:sSub>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𝑉</m:t>
                      </m:r>
                      <m:r>
                        <a:rPr lang="en-US" altLang="ko-KR" sz="1400" b="0" i="1" smtClean="0">
                          <a:latin typeface="Cambria Math" panose="02040503050406030204" pitchFamily="18" charset="0"/>
                        </a:rPr>
                        <m:t>]</m:t>
                      </m:r>
                    </m:oMath>
                  </m:oMathPara>
                </a14:m>
                <a:endParaRPr lang="ko-KR" altLang="en-US" sz="1400" dirty="0"/>
              </a:p>
            </p:txBody>
          </p:sp>
        </mc:Choice>
        <mc:Fallback xmlns="">
          <p:sp>
            <p:nvSpPr>
              <p:cNvPr id="8" name="TextBox 7">
                <a:extLst>
                  <a:ext uri="{FF2B5EF4-FFF2-40B4-BE49-F238E27FC236}">
                    <a16:creationId xmlns:a16="http://schemas.microsoft.com/office/drawing/2014/main" id="{BEED4CDC-A5EA-0C3B-7DCF-DA89E1D27459}"/>
                  </a:ext>
                </a:extLst>
              </p:cNvPr>
              <p:cNvSpPr txBox="1">
                <a:spLocks noRot="1" noChangeAspect="1" noMove="1" noResize="1" noEditPoints="1" noAdjustHandles="1" noChangeArrowheads="1" noChangeShapeType="1" noTextEdit="1"/>
              </p:cNvSpPr>
              <p:nvPr/>
            </p:nvSpPr>
            <p:spPr>
              <a:xfrm>
                <a:off x="7127008" y="5118327"/>
                <a:ext cx="1432874" cy="307777"/>
              </a:xfrm>
              <a:prstGeom prst="rect">
                <a:avLst/>
              </a:prstGeom>
              <a:blipFill>
                <a:blip r:embed="rId4"/>
                <a:stretch>
                  <a:fillRect b="-12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D3E16EF6-37F3-E577-1F9E-564BFCACD7E0}"/>
                  </a:ext>
                </a:extLst>
              </p:cNvPr>
              <p:cNvSpPr txBox="1"/>
              <p:nvPr/>
            </p:nvSpPr>
            <p:spPr>
              <a:xfrm rot="5400000">
                <a:off x="9935870" y="3759978"/>
                <a:ext cx="1432874"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sz="1400" b="0" i="1" smtClean="0">
                              <a:latin typeface="Cambria Math" panose="02040503050406030204" pitchFamily="18" charset="0"/>
                            </a:rPr>
                          </m:ctrlPr>
                        </m:sSubPr>
                        <m:e>
                          <m:r>
                            <a:rPr lang="en-US" altLang="ko-KR" sz="1400" b="0" i="1" smtClean="0">
                              <a:latin typeface="Cambria Math" panose="02040503050406030204" pitchFamily="18" charset="0"/>
                            </a:rPr>
                            <m:t>𝑉</m:t>
                          </m:r>
                        </m:e>
                        <m:sub>
                          <m:r>
                            <a:rPr lang="en-US" altLang="ko-KR" sz="1400" b="0" i="1" smtClean="0">
                              <a:latin typeface="Cambria Math" panose="02040503050406030204" pitchFamily="18" charset="0"/>
                            </a:rPr>
                            <m:t>𝑖</m:t>
                          </m:r>
                        </m:sub>
                      </m:sSub>
                      <m:r>
                        <a:rPr lang="en-US" altLang="ko-KR" sz="1400" b="0" i="1" smtClean="0">
                          <a:latin typeface="Cambria Math" panose="02040503050406030204" pitchFamily="18" charset="0"/>
                        </a:rPr>
                        <m:t>−</m:t>
                      </m:r>
                      <m:sSub>
                        <m:sSubPr>
                          <m:ctrlPr>
                            <a:rPr lang="en-US" altLang="ko-KR" sz="1400" i="1">
                              <a:latin typeface="Cambria Math" panose="02040503050406030204" pitchFamily="18" charset="0"/>
                            </a:rPr>
                          </m:ctrlPr>
                        </m:sSubPr>
                        <m:e>
                          <m:r>
                            <a:rPr lang="en-US" altLang="ko-KR" sz="1400" i="1">
                              <a:latin typeface="Cambria Math" panose="02040503050406030204" pitchFamily="18" charset="0"/>
                            </a:rPr>
                            <m:t>𝑉</m:t>
                          </m:r>
                        </m:e>
                        <m:sub>
                          <m:r>
                            <a:rPr lang="en-US" altLang="ko-KR" sz="1400" b="0" i="1" smtClean="0">
                              <a:latin typeface="Cambria Math" panose="02040503050406030204" pitchFamily="18" charset="0"/>
                            </a:rPr>
                            <m:t>𝑖</m:t>
                          </m:r>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𝑚</m:t>
                          </m:r>
                        </m:sub>
                      </m:sSub>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𝑉</m:t>
                      </m:r>
                      <m:r>
                        <a:rPr lang="en-US" altLang="ko-KR" sz="1400" b="0" i="1" smtClean="0">
                          <a:latin typeface="Cambria Math" panose="02040503050406030204" pitchFamily="18" charset="0"/>
                        </a:rPr>
                        <m:t>]</m:t>
                      </m:r>
                    </m:oMath>
                  </m:oMathPara>
                </a14:m>
                <a:endParaRPr lang="ko-KR" altLang="en-US" sz="1400" dirty="0"/>
              </a:p>
            </p:txBody>
          </p:sp>
        </mc:Choice>
        <mc:Fallback>
          <p:sp>
            <p:nvSpPr>
              <p:cNvPr id="9" name="TextBox 8">
                <a:extLst>
                  <a:ext uri="{FF2B5EF4-FFF2-40B4-BE49-F238E27FC236}">
                    <a16:creationId xmlns:a16="http://schemas.microsoft.com/office/drawing/2014/main" id="{D3E16EF6-37F3-E577-1F9E-564BFCACD7E0}"/>
                  </a:ext>
                </a:extLst>
              </p:cNvPr>
              <p:cNvSpPr txBox="1">
                <a:spLocks noRot="1" noChangeAspect="1" noMove="1" noResize="1" noEditPoints="1" noAdjustHandles="1" noChangeArrowheads="1" noChangeShapeType="1" noTextEdit="1"/>
              </p:cNvSpPr>
              <p:nvPr/>
            </p:nvSpPr>
            <p:spPr>
              <a:xfrm rot="5400000">
                <a:off x="9935870" y="3759978"/>
                <a:ext cx="1432874" cy="307777"/>
              </a:xfrm>
              <a:prstGeom prst="rect">
                <a:avLst/>
              </a:prstGeom>
              <a:blipFill>
                <a:blip r:embed="rId5"/>
                <a:stretch>
                  <a:fillRect l="-137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652710C-2364-95F7-FB77-093D03635614}"/>
                  </a:ext>
                </a:extLst>
              </p:cNvPr>
              <p:cNvSpPr txBox="1"/>
              <p:nvPr/>
            </p:nvSpPr>
            <p:spPr>
              <a:xfrm>
                <a:off x="6596316" y="3562045"/>
                <a:ext cx="2857997" cy="923330"/>
              </a:xfrm>
              <a:prstGeom prst="rect">
                <a:avLst/>
              </a:prstGeom>
              <a:noFill/>
            </p:spPr>
            <p:txBody>
              <a:bodyPr wrap="square" rtlCol="0">
                <a:spAutoFit/>
              </a:bodyPr>
              <a:lstStyle/>
              <a:p>
                <a:pPr algn="ctr"/>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oMath>
                </a14:m>
                <a:r>
                  <a:rPr lang="ko-KR" altLang="en-US" dirty="0"/>
                  <a:t> </a:t>
                </a:r>
                <a:r>
                  <a:rPr lang="en-US" altLang="ko-KR" dirty="0"/>
                  <a:t>determined by eccentricity and rotation.</a:t>
                </a:r>
              </a:p>
              <a:p>
                <a:pPr algn="ctr"/>
                <a:r>
                  <a:rPr lang="en-US" altLang="ko-KR" dirty="0">
                    <a:solidFill>
                      <a:schemeClr val="accent1"/>
                    </a:solidFill>
                  </a:rPr>
                  <a:t>PSEC4 Measurement</a:t>
                </a:r>
                <a:endParaRPr lang="ko-KR" altLang="en-US" dirty="0">
                  <a:solidFill>
                    <a:schemeClr val="accent1"/>
                  </a:solidFill>
                </a:endParaRPr>
              </a:p>
            </p:txBody>
          </p:sp>
        </mc:Choice>
        <mc:Fallback xmlns="">
          <p:sp>
            <p:nvSpPr>
              <p:cNvPr id="10" name="TextBox 9">
                <a:extLst>
                  <a:ext uri="{FF2B5EF4-FFF2-40B4-BE49-F238E27FC236}">
                    <a16:creationId xmlns:a16="http://schemas.microsoft.com/office/drawing/2014/main" id="{C652710C-2364-95F7-FB77-093D03635614}"/>
                  </a:ext>
                </a:extLst>
              </p:cNvPr>
              <p:cNvSpPr txBox="1">
                <a:spLocks noRot="1" noChangeAspect="1" noMove="1" noResize="1" noEditPoints="1" noAdjustHandles="1" noChangeArrowheads="1" noChangeShapeType="1" noTextEdit="1"/>
              </p:cNvSpPr>
              <p:nvPr/>
            </p:nvSpPr>
            <p:spPr>
              <a:xfrm>
                <a:off x="6596316" y="3562045"/>
                <a:ext cx="2857997" cy="923330"/>
              </a:xfrm>
              <a:prstGeom prst="rect">
                <a:avLst/>
              </a:prstGeom>
              <a:blipFill>
                <a:blip r:embed="rId6"/>
                <a:stretch>
                  <a:fillRect l="-213" t="-3289" r="-1066" b="-9211"/>
                </a:stretch>
              </a:blipFill>
            </p:spPr>
            <p:txBody>
              <a:bodyPr/>
              <a:lstStyle/>
              <a:p>
                <a:r>
                  <a:rPr lang="en-US">
                    <a:noFill/>
                  </a:rPr>
                  <a:t> </a:t>
                </a:r>
              </a:p>
            </p:txBody>
          </p:sp>
        </mc:Fallback>
      </mc:AlternateContent>
      <p:graphicFrame>
        <p:nvGraphicFramePr>
          <p:cNvPr id="16" name="차트 15">
            <a:extLst>
              <a:ext uri="{FF2B5EF4-FFF2-40B4-BE49-F238E27FC236}">
                <a16:creationId xmlns:a16="http://schemas.microsoft.com/office/drawing/2014/main" id="{95DAA9A0-7558-44BC-8A4C-4E60D3A3B920}"/>
              </a:ext>
            </a:extLst>
          </p:cNvPr>
          <p:cNvGraphicFramePr>
            <a:graphicFrameLocks/>
          </p:cNvGraphicFramePr>
          <p:nvPr>
            <p:extLst>
              <p:ext uri="{D42A27DB-BD31-4B8C-83A1-F6EECF244321}">
                <p14:modId xmlns:p14="http://schemas.microsoft.com/office/powerpoint/2010/main" val="651388567"/>
              </p:ext>
            </p:extLst>
          </p:nvPr>
        </p:nvGraphicFramePr>
        <p:xfrm>
          <a:off x="509159" y="1250419"/>
          <a:ext cx="4572000" cy="115595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7" name="차트 16">
            <a:extLst>
              <a:ext uri="{FF2B5EF4-FFF2-40B4-BE49-F238E27FC236}">
                <a16:creationId xmlns:a16="http://schemas.microsoft.com/office/drawing/2014/main" id="{1E03D28E-DA5E-4AFA-8288-1652F1ED1FFB}"/>
              </a:ext>
            </a:extLst>
          </p:cNvPr>
          <p:cNvGraphicFramePr>
            <a:graphicFrameLocks/>
          </p:cNvGraphicFramePr>
          <p:nvPr>
            <p:extLst>
              <p:ext uri="{D42A27DB-BD31-4B8C-83A1-F6EECF244321}">
                <p14:modId xmlns:p14="http://schemas.microsoft.com/office/powerpoint/2010/main" val="2306834182"/>
              </p:ext>
            </p:extLst>
          </p:nvPr>
        </p:nvGraphicFramePr>
        <p:xfrm>
          <a:off x="509159" y="2356923"/>
          <a:ext cx="4572000" cy="115595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8" name="차트 17">
            <a:extLst>
              <a:ext uri="{FF2B5EF4-FFF2-40B4-BE49-F238E27FC236}">
                <a16:creationId xmlns:a16="http://schemas.microsoft.com/office/drawing/2014/main" id="{CF25581F-43E8-4C9D-8430-0B9F312357BD}"/>
              </a:ext>
            </a:extLst>
          </p:cNvPr>
          <p:cNvGraphicFramePr>
            <a:graphicFrameLocks/>
          </p:cNvGraphicFramePr>
          <p:nvPr>
            <p:extLst>
              <p:ext uri="{D42A27DB-BD31-4B8C-83A1-F6EECF244321}">
                <p14:modId xmlns:p14="http://schemas.microsoft.com/office/powerpoint/2010/main" val="878300508"/>
              </p:ext>
            </p:extLst>
          </p:nvPr>
        </p:nvGraphicFramePr>
        <p:xfrm>
          <a:off x="521282" y="3463427"/>
          <a:ext cx="4572000" cy="115595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9" name="차트 18">
            <a:extLst>
              <a:ext uri="{FF2B5EF4-FFF2-40B4-BE49-F238E27FC236}">
                <a16:creationId xmlns:a16="http://schemas.microsoft.com/office/drawing/2014/main" id="{AD2C1870-CCB5-40AE-9B34-EEC04E01C991}"/>
              </a:ext>
            </a:extLst>
          </p:cNvPr>
          <p:cNvGraphicFramePr>
            <a:graphicFrameLocks/>
          </p:cNvGraphicFramePr>
          <p:nvPr>
            <p:extLst>
              <p:ext uri="{D42A27DB-BD31-4B8C-83A1-F6EECF244321}">
                <p14:modId xmlns:p14="http://schemas.microsoft.com/office/powerpoint/2010/main" val="4103981896"/>
              </p:ext>
            </p:extLst>
          </p:nvPr>
        </p:nvGraphicFramePr>
        <p:xfrm>
          <a:off x="509159" y="4569930"/>
          <a:ext cx="4572000" cy="1155956"/>
        </p:xfrm>
        <a:graphic>
          <a:graphicData uri="http://schemas.openxmlformats.org/drawingml/2006/chart">
            <c:chart xmlns:c="http://schemas.openxmlformats.org/drawingml/2006/chart" xmlns:r="http://schemas.openxmlformats.org/officeDocument/2006/relationships" r:id="rId10"/>
          </a:graphicData>
        </a:graphic>
      </p:graphicFrame>
      <p:sp>
        <p:nvSpPr>
          <p:cNvPr id="20" name="TextBox 19">
            <a:extLst>
              <a:ext uri="{FF2B5EF4-FFF2-40B4-BE49-F238E27FC236}">
                <a16:creationId xmlns:a16="http://schemas.microsoft.com/office/drawing/2014/main" id="{98714E5E-AFA7-7E48-E0C5-0E6F493B160C}"/>
              </a:ext>
            </a:extLst>
          </p:cNvPr>
          <p:cNvSpPr txBox="1"/>
          <p:nvPr/>
        </p:nvSpPr>
        <p:spPr>
          <a:xfrm rot="16200000">
            <a:off x="-1058281" y="3278761"/>
            <a:ext cx="2833828" cy="369332"/>
          </a:xfrm>
          <a:prstGeom prst="rect">
            <a:avLst/>
          </a:prstGeom>
          <a:noFill/>
        </p:spPr>
        <p:txBody>
          <a:bodyPr wrap="square" rtlCol="0">
            <a:spAutoFit/>
          </a:bodyPr>
          <a:lstStyle/>
          <a:p>
            <a:pPr algn="ctr"/>
            <a:r>
              <a:rPr lang="en-US" altLang="ko-KR"/>
              <a:t>Input Voltage</a:t>
            </a:r>
            <a:endParaRPr lang="ko-KR" altLang="en-US"/>
          </a:p>
        </p:txBody>
      </p:sp>
      <p:sp>
        <p:nvSpPr>
          <p:cNvPr id="21" name="TextBox 20">
            <a:extLst>
              <a:ext uri="{FF2B5EF4-FFF2-40B4-BE49-F238E27FC236}">
                <a16:creationId xmlns:a16="http://schemas.microsoft.com/office/drawing/2014/main" id="{F721A404-EE5F-6649-2B61-45AF7E223756}"/>
              </a:ext>
            </a:extLst>
          </p:cNvPr>
          <p:cNvSpPr txBox="1"/>
          <p:nvPr/>
        </p:nvSpPr>
        <p:spPr>
          <a:xfrm>
            <a:off x="2078722" y="5655457"/>
            <a:ext cx="1432874" cy="369332"/>
          </a:xfrm>
          <a:prstGeom prst="rect">
            <a:avLst/>
          </a:prstGeom>
          <a:noFill/>
        </p:spPr>
        <p:txBody>
          <a:bodyPr wrap="square" rtlCol="0">
            <a:spAutoFit/>
          </a:bodyPr>
          <a:lstStyle/>
          <a:p>
            <a:pPr algn="ctr"/>
            <a:r>
              <a:rPr lang="en-US" altLang="ko-KR"/>
              <a:t>Time</a:t>
            </a:r>
          </a:p>
        </p:txBody>
      </p:sp>
      <p:cxnSp>
        <p:nvCxnSpPr>
          <p:cNvPr id="25" name="직선 연결선 24">
            <a:extLst>
              <a:ext uri="{FF2B5EF4-FFF2-40B4-BE49-F238E27FC236}">
                <a16:creationId xmlns:a16="http://schemas.microsoft.com/office/drawing/2014/main" id="{B5A2DD1A-5E15-EE3A-090B-0EB1F8808CA4}"/>
              </a:ext>
            </a:extLst>
          </p:cNvPr>
          <p:cNvCxnSpPr>
            <a:cxnSpLocks/>
          </p:cNvCxnSpPr>
          <p:nvPr/>
        </p:nvCxnSpPr>
        <p:spPr>
          <a:xfrm>
            <a:off x="1719943" y="1382485"/>
            <a:ext cx="0" cy="4219272"/>
          </a:xfrm>
          <a:prstGeom prst="line">
            <a:avLst/>
          </a:prstGeom>
        </p:spPr>
        <p:style>
          <a:lnRef idx="1">
            <a:schemeClr val="accent2"/>
          </a:lnRef>
          <a:fillRef idx="0">
            <a:schemeClr val="accent2"/>
          </a:fillRef>
          <a:effectRef idx="0">
            <a:schemeClr val="accent2"/>
          </a:effectRef>
          <a:fontRef idx="minor">
            <a:schemeClr val="tx1"/>
          </a:fontRef>
        </p:style>
      </p:cxnSp>
      <p:cxnSp>
        <p:nvCxnSpPr>
          <p:cNvPr id="27" name="직선 연결선 26">
            <a:extLst>
              <a:ext uri="{FF2B5EF4-FFF2-40B4-BE49-F238E27FC236}">
                <a16:creationId xmlns:a16="http://schemas.microsoft.com/office/drawing/2014/main" id="{3D2C8D63-AD5A-BDC2-9981-F9458C163DED}"/>
              </a:ext>
            </a:extLst>
          </p:cNvPr>
          <p:cNvCxnSpPr>
            <a:cxnSpLocks/>
          </p:cNvCxnSpPr>
          <p:nvPr/>
        </p:nvCxnSpPr>
        <p:spPr>
          <a:xfrm>
            <a:off x="1981200" y="1382404"/>
            <a:ext cx="0" cy="4219272"/>
          </a:xfrm>
          <a:prstGeom prst="line">
            <a:avLst/>
          </a:prstGeom>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24BF910C-C65B-D420-2DA6-0E6CCAAC8ADC}"/>
              </a:ext>
            </a:extLst>
          </p:cNvPr>
          <p:cNvSpPr txBox="1"/>
          <p:nvPr/>
        </p:nvSpPr>
        <p:spPr>
          <a:xfrm>
            <a:off x="619026" y="1832386"/>
            <a:ext cx="991051" cy="369332"/>
          </a:xfrm>
          <a:prstGeom prst="rect">
            <a:avLst/>
          </a:prstGeom>
          <a:noFill/>
        </p:spPr>
        <p:txBody>
          <a:bodyPr wrap="square" rtlCol="0">
            <a:spAutoFit/>
          </a:bodyPr>
          <a:lstStyle/>
          <a:p>
            <a:r>
              <a:rPr lang="en-US" altLang="ko-KR"/>
              <a:t>Event 1</a:t>
            </a:r>
            <a:endParaRPr lang="ko-KR" altLang="en-US"/>
          </a:p>
        </p:txBody>
      </p:sp>
      <p:sp>
        <p:nvSpPr>
          <p:cNvPr id="30" name="TextBox 29">
            <a:extLst>
              <a:ext uri="{FF2B5EF4-FFF2-40B4-BE49-F238E27FC236}">
                <a16:creationId xmlns:a16="http://schemas.microsoft.com/office/drawing/2014/main" id="{173817B2-1E7B-3C9D-CF58-1EB2893C515D}"/>
              </a:ext>
            </a:extLst>
          </p:cNvPr>
          <p:cNvSpPr txBox="1"/>
          <p:nvPr/>
        </p:nvSpPr>
        <p:spPr>
          <a:xfrm>
            <a:off x="619026" y="2933805"/>
            <a:ext cx="991051" cy="369332"/>
          </a:xfrm>
          <a:prstGeom prst="rect">
            <a:avLst/>
          </a:prstGeom>
          <a:noFill/>
        </p:spPr>
        <p:txBody>
          <a:bodyPr wrap="square" rtlCol="0">
            <a:spAutoFit/>
          </a:bodyPr>
          <a:lstStyle/>
          <a:p>
            <a:r>
              <a:rPr lang="en-US" altLang="ko-KR"/>
              <a:t>Event 2</a:t>
            </a:r>
            <a:endParaRPr lang="ko-KR" altLang="en-US"/>
          </a:p>
        </p:txBody>
      </p:sp>
      <p:sp>
        <p:nvSpPr>
          <p:cNvPr id="31" name="TextBox 30">
            <a:extLst>
              <a:ext uri="{FF2B5EF4-FFF2-40B4-BE49-F238E27FC236}">
                <a16:creationId xmlns:a16="http://schemas.microsoft.com/office/drawing/2014/main" id="{C911FBF4-9214-4F56-81A2-32A003F74FC9}"/>
              </a:ext>
            </a:extLst>
          </p:cNvPr>
          <p:cNvSpPr txBox="1"/>
          <p:nvPr/>
        </p:nvSpPr>
        <p:spPr>
          <a:xfrm>
            <a:off x="619026" y="4040309"/>
            <a:ext cx="991051" cy="369332"/>
          </a:xfrm>
          <a:prstGeom prst="rect">
            <a:avLst/>
          </a:prstGeom>
          <a:noFill/>
        </p:spPr>
        <p:txBody>
          <a:bodyPr wrap="square" rtlCol="0">
            <a:spAutoFit/>
          </a:bodyPr>
          <a:lstStyle/>
          <a:p>
            <a:r>
              <a:rPr lang="en-US" altLang="ko-KR"/>
              <a:t>Event 3</a:t>
            </a:r>
            <a:endParaRPr lang="ko-KR" altLang="en-US"/>
          </a:p>
        </p:txBody>
      </p:sp>
      <p:sp>
        <p:nvSpPr>
          <p:cNvPr id="32" name="TextBox 31">
            <a:extLst>
              <a:ext uri="{FF2B5EF4-FFF2-40B4-BE49-F238E27FC236}">
                <a16:creationId xmlns:a16="http://schemas.microsoft.com/office/drawing/2014/main" id="{51E620DE-1C77-0056-ED49-EE7431C3C4F9}"/>
              </a:ext>
            </a:extLst>
          </p:cNvPr>
          <p:cNvSpPr txBox="1"/>
          <p:nvPr/>
        </p:nvSpPr>
        <p:spPr>
          <a:xfrm>
            <a:off x="619026" y="5198545"/>
            <a:ext cx="991051" cy="369332"/>
          </a:xfrm>
          <a:prstGeom prst="rect">
            <a:avLst/>
          </a:prstGeom>
          <a:noFill/>
        </p:spPr>
        <p:txBody>
          <a:bodyPr wrap="square" rtlCol="0">
            <a:spAutoFit/>
          </a:bodyPr>
          <a:lstStyle/>
          <a:p>
            <a:r>
              <a:rPr lang="en-US" altLang="ko-KR"/>
              <a:t>Event 4</a:t>
            </a:r>
            <a:endParaRPr lang="ko-KR" altLang="en-US"/>
          </a:p>
        </p:txBody>
      </p:sp>
      <p:cxnSp>
        <p:nvCxnSpPr>
          <p:cNvPr id="39" name="연결선: 꺾임 38">
            <a:extLst>
              <a:ext uri="{FF2B5EF4-FFF2-40B4-BE49-F238E27FC236}">
                <a16:creationId xmlns:a16="http://schemas.microsoft.com/office/drawing/2014/main" id="{071EC0B1-0989-D924-DDC4-AA05E9C485CF}"/>
              </a:ext>
            </a:extLst>
          </p:cNvPr>
          <p:cNvCxnSpPr>
            <a:cxnSpLocks/>
          </p:cNvCxnSpPr>
          <p:nvPr/>
        </p:nvCxnSpPr>
        <p:spPr>
          <a:xfrm>
            <a:off x="5093282" y="1832386"/>
            <a:ext cx="4878032" cy="1564935"/>
          </a:xfrm>
          <a:prstGeom prst="bentConnector3">
            <a:avLst>
              <a:gd name="adj1" fmla="val 106236"/>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4" name="연결선: 꺾임 43">
            <a:extLst>
              <a:ext uri="{FF2B5EF4-FFF2-40B4-BE49-F238E27FC236}">
                <a16:creationId xmlns:a16="http://schemas.microsoft.com/office/drawing/2014/main" id="{7FA5162C-9FD3-24C2-D389-6C0B63CEB4C7}"/>
              </a:ext>
            </a:extLst>
          </p:cNvPr>
          <p:cNvCxnSpPr>
            <a:cxnSpLocks/>
          </p:cNvCxnSpPr>
          <p:nvPr/>
        </p:nvCxnSpPr>
        <p:spPr>
          <a:xfrm flipV="1">
            <a:off x="5105405" y="2803896"/>
            <a:ext cx="1745605" cy="134994"/>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8" name="연결선: 꺾임 47">
            <a:extLst>
              <a:ext uri="{FF2B5EF4-FFF2-40B4-BE49-F238E27FC236}">
                <a16:creationId xmlns:a16="http://schemas.microsoft.com/office/drawing/2014/main" id="{AF16BF1B-4DB4-4009-C5ED-A8605D8263EA}"/>
              </a:ext>
            </a:extLst>
          </p:cNvPr>
          <p:cNvCxnSpPr>
            <a:cxnSpLocks/>
          </p:cNvCxnSpPr>
          <p:nvPr/>
        </p:nvCxnSpPr>
        <p:spPr>
          <a:xfrm flipV="1">
            <a:off x="5093282" y="3913867"/>
            <a:ext cx="687032" cy="136684"/>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51" name="연결선: 꺾임 50">
            <a:extLst>
              <a:ext uri="{FF2B5EF4-FFF2-40B4-BE49-F238E27FC236}">
                <a16:creationId xmlns:a16="http://schemas.microsoft.com/office/drawing/2014/main" id="{62D114F8-44EF-6EFE-1841-608B4E00C6B9}"/>
              </a:ext>
            </a:extLst>
          </p:cNvPr>
          <p:cNvCxnSpPr>
            <a:cxnSpLocks/>
          </p:cNvCxnSpPr>
          <p:nvPr/>
        </p:nvCxnSpPr>
        <p:spPr>
          <a:xfrm flipV="1">
            <a:off x="5093282" y="5014678"/>
            <a:ext cx="3484661" cy="161639"/>
          </a:xfrm>
          <a:prstGeom prst="bentConnector3">
            <a:avLst>
              <a:gd name="adj1" fmla="val 100295"/>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052EDF6-4C10-4AFB-461F-3AFFDB1A74A0}"/>
              </a:ext>
            </a:extLst>
          </p:cNvPr>
          <p:cNvSpPr txBox="1"/>
          <p:nvPr/>
        </p:nvSpPr>
        <p:spPr>
          <a:xfrm>
            <a:off x="7169375" y="1159143"/>
            <a:ext cx="4696835" cy="584775"/>
          </a:xfrm>
          <a:prstGeom prst="rect">
            <a:avLst/>
          </a:prstGeom>
          <a:solidFill>
            <a:schemeClr val="bg2"/>
          </a:solidFill>
          <a:ln>
            <a:solidFill>
              <a:srgbClr val="9673A6"/>
            </a:solidFill>
          </a:ln>
        </p:spPr>
        <p:txBody>
          <a:bodyPr wrap="square" rtlCol="0">
            <a:spAutoFit/>
          </a:bodyPr>
          <a:lstStyle/>
          <a:p>
            <a:r>
              <a:rPr lang="en-US" altLang="ko-KR" sz="1600" dirty="0">
                <a:sym typeface="Wingdings" panose="05000000000000000000" pitchFamily="2" charset="2"/>
              </a:rPr>
              <a:t>Low SNR </a:t>
            </a:r>
            <a:r>
              <a:rPr lang="en-US" altLang="ko-KR" sz="1600" dirty="0"/>
              <a:t> fainter, more spread curve.</a:t>
            </a:r>
          </a:p>
          <a:p>
            <a:r>
              <a:rPr lang="en-US" altLang="ko-KR" sz="1600" dirty="0"/>
              <a:t>Nonlinearity </a:t>
            </a:r>
            <a:r>
              <a:rPr lang="en-US" altLang="ko-KR" sz="1600" dirty="0">
                <a:sym typeface="Wingdings" panose="05000000000000000000" pitchFamily="2" charset="2"/>
              </a:rPr>
              <a:t></a:t>
            </a:r>
            <a:r>
              <a:rPr lang="en-US" altLang="ko-KR" sz="1600" dirty="0"/>
              <a:t> distorted curve </a:t>
            </a:r>
            <a:endParaRPr lang="ko-KR" altLang="en-US" sz="1600" dirty="0"/>
          </a:p>
        </p:txBody>
      </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B3DE2123-D11B-B937-F7C4-FDA3761D08DD}"/>
                  </a:ext>
                </a:extLst>
              </p:cNvPr>
              <p:cNvSpPr txBox="1"/>
              <p:nvPr/>
            </p:nvSpPr>
            <p:spPr>
              <a:xfrm>
                <a:off x="1264763" y="5523813"/>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 </m:t>
                          </m:r>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a:p>
            </p:txBody>
          </p:sp>
        </mc:Choice>
        <mc:Fallback xmlns="">
          <p:sp>
            <p:nvSpPr>
              <p:cNvPr id="56" name="TextBox 55">
                <a:extLst>
                  <a:ext uri="{FF2B5EF4-FFF2-40B4-BE49-F238E27FC236}">
                    <a16:creationId xmlns:a16="http://schemas.microsoft.com/office/drawing/2014/main" id="{B3DE2123-D11B-B937-F7C4-FDA3761D08DD}"/>
                  </a:ext>
                </a:extLst>
              </p:cNvPr>
              <p:cNvSpPr txBox="1">
                <a:spLocks noRot="1" noChangeAspect="1" noMove="1" noResize="1" noEditPoints="1" noAdjustHandles="1" noChangeArrowheads="1" noChangeShapeType="1" noTextEdit="1"/>
              </p:cNvSpPr>
              <p:nvPr/>
            </p:nvSpPr>
            <p:spPr>
              <a:xfrm>
                <a:off x="1264763" y="5523813"/>
                <a:ext cx="1432874" cy="369332"/>
              </a:xfrm>
              <a:prstGeom prst="rect">
                <a:avLst/>
              </a:prstGeom>
              <a:blipFill>
                <a:blip r:embed="rId11"/>
                <a:stretch>
                  <a:fillRect b="-3279"/>
                </a:stretch>
              </a:blipFill>
            </p:spPr>
            <p:txBody>
              <a:bodyPr/>
              <a:lstStyle/>
              <a:p>
                <a:r>
                  <a:rPr lang="en-US">
                    <a:noFill/>
                  </a:rPr>
                  <a:t> </a:t>
                </a:r>
              </a:p>
            </p:txBody>
          </p:sp>
        </mc:Fallback>
      </mc:AlternateContent>
      <p:sp>
        <p:nvSpPr>
          <p:cNvPr id="2" name="날짜 개체 틀 1">
            <a:extLst>
              <a:ext uri="{FF2B5EF4-FFF2-40B4-BE49-F238E27FC236}">
                <a16:creationId xmlns:a16="http://schemas.microsoft.com/office/drawing/2014/main" id="{9BD56311-1E4D-B123-B698-13CD2C412F4A}"/>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E544C058-204C-43D2-C387-17BA7DA6F220}"/>
              </a:ext>
            </a:extLst>
          </p:cNvPr>
          <p:cNvSpPr>
            <a:spLocks noGrp="1"/>
          </p:cNvSpPr>
          <p:nvPr>
            <p:ph type="ftr" sz="quarter" idx="11"/>
          </p:nvPr>
        </p:nvSpPr>
        <p:spPr/>
        <p:txBody>
          <a:bodyPr/>
          <a:lstStyle/>
          <a:p>
            <a:r>
              <a:rPr lang="en-US" altLang="ko-KR"/>
              <a:t>PSEC5 / PM2024</a:t>
            </a:r>
            <a:endParaRPr lang="ko-KR" altLang="en-US"/>
          </a:p>
        </p:txBody>
      </p:sp>
      <p:sp>
        <p:nvSpPr>
          <p:cNvPr id="11" name="TextBox 10">
            <a:extLst>
              <a:ext uri="{FF2B5EF4-FFF2-40B4-BE49-F238E27FC236}">
                <a16:creationId xmlns:a16="http://schemas.microsoft.com/office/drawing/2014/main" id="{6EB9EE74-E2EE-FAB3-61F6-0DDB6DF45E54}"/>
              </a:ext>
            </a:extLst>
          </p:cNvPr>
          <p:cNvSpPr txBox="1"/>
          <p:nvPr/>
        </p:nvSpPr>
        <p:spPr>
          <a:xfrm>
            <a:off x="5622193" y="5426104"/>
            <a:ext cx="4630720" cy="400110"/>
          </a:xfrm>
          <a:prstGeom prst="rect">
            <a:avLst/>
          </a:prstGeom>
          <a:noFill/>
        </p:spPr>
        <p:txBody>
          <a:bodyPr wrap="square" rtlCol="0">
            <a:spAutoFit/>
          </a:bodyPr>
          <a:lstStyle/>
          <a:p>
            <a:pPr algn="ctr"/>
            <a:r>
              <a:rPr lang="en-US" altLang="ko-KR" sz="2000" dirty="0"/>
              <a:t>sin(</a:t>
            </a:r>
            <a:r>
              <a:rPr lang="el-GR" sz="2000" dirty="0"/>
              <a:t>ω</a:t>
            </a:r>
            <a:r>
              <a:rPr lang="en-US" altLang="ko-KR" sz="2000" dirty="0"/>
              <a:t>t+</a:t>
            </a:r>
            <a:r>
              <a:rPr lang="el-GR" sz="2000" dirty="0"/>
              <a:t>Δ</a:t>
            </a:r>
            <a:r>
              <a:rPr lang="en-US" sz="2000" dirty="0"/>
              <a:t>t</a:t>
            </a:r>
            <a:r>
              <a:rPr lang="en-US" altLang="ko-KR" sz="2000" dirty="0"/>
              <a:t>)+sin(</a:t>
            </a:r>
            <a:r>
              <a:rPr lang="el-GR" sz="2000" dirty="0"/>
              <a:t>ω</a:t>
            </a:r>
            <a:r>
              <a:rPr lang="en-US" altLang="ko-KR" sz="2000" dirty="0"/>
              <a:t>t)</a:t>
            </a:r>
            <a:endParaRPr lang="ko-KR" altLang="en-US" sz="2000" dirty="0"/>
          </a:p>
        </p:txBody>
      </p:sp>
      <p:sp>
        <p:nvSpPr>
          <p:cNvPr id="13" name="TextBox 12">
            <a:extLst>
              <a:ext uri="{FF2B5EF4-FFF2-40B4-BE49-F238E27FC236}">
                <a16:creationId xmlns:a16="http://schemas.microsoft.com/office/drawing/2014/main" id="{1E0E9B5A-DA38-D581-4F72-2C177B324BC4}"/>
              </a:ext>
            </a:extLst>
          </p:cNvPr>
          <p:cNvSpPr txBox="1"/>
          <p:nvPr/>
        </p:nvSpPr>
        <p:spPr>
          <a:xfrm rot="5400000">
            <a:off x="8662997" y="3823655"/>
            <a:ext cx="4630720" cy="400110"/>
          </a:xfrm>
          <a:prstGeom prst="rect">
            <a:avLst/>
          </a:prstGeom>
          <a:noFill/>
        </p:spPr>
        <p:txBody>
          <a:bodyPr wrap="square" rtlCol="0">
            <a:spAutoFit/>
          </a:bodyPr>
          <a:lstStyle/>
          <a:p>
            <a:pPr algn="ctr"/>
            <a:r>
              <a:rPr lang="en-US" altLang="ko-KR" sz="2000" dirty="0"/>
              <a:t>sin(</a:t>
            </a:r>
            <a:r>
              <a:rPr lang="el-GR" sz="2000" dirty="0"/>
              <a:t>ω</a:t>
            </a:r>
            <a:r>
              <a:rPr lang="en-US" altLang="ko-KR" sz="2000" dirty="0"/>
              <a:t>t+</a:t>
            </a:r>
            <a:r>
              <a:rPr lang="el-GR" sz="2000" dirty="0"/>
              <a:t>Δ</a:t>
            </a:r>
            <a:r>
              <a:rPr lang="en-US" sz="2000" dirty="0"/>
              <a:t>t</a:t>
            </a:r>
            <a:r>
              <a:rPr lang="en-US" altLang="ko-KR" sz="2000" dirty="0"/>
              <a:t>)-sin(</a:t>
            </a:r>
            <a:r>
              <a:rPr lang="el-GR" sz="2000" dirty="0"/>
              <a:t>ω</a:t>
            </a:r>
            <a:r>
              <a:rPr lang="en-US" altLang="ko-KR" sz="2000" dirty="0"/>
              <a:t>t)</a:t>
            </a:r>
            <a:endParaRPr lang="ko-KR" altLang="en-US" sz="2000" dirty="0"/>
          </a:p>
        </p:txBody>
      </p:sp>
    </p:spTree>
    <p:extLst>
      <p:ext uri="{BB962C8B-B14F-4D97-AF65-F5344CB8AC3E}">
        <p14:creationId xmlns:p14="http://schemas.microsoft.com/office/powerpoint/2010/main" val="2852021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a:extLst>
              <a:ext uri="{FF2B5EF4-FFF2-40B4-BE49-F238E27FC236}">
                <a16:creationId xmlns:a16="http://schemas.microsoft.com/office/drawing/2014/main" id="{2B28BF75-7B14-D64A-80BC-DAC349491061}"/>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pPr/>
              <a:t>16</a:t>
            </a:fld>
            <a:endParaRPr lang="ko-KR" altLang="en-US"/>
          </a:p>
        </p:txBody>
      </p:sp>
      <p:sp>
        <p:nvSpPr>
          <p:cNvPr id="2" name="날짜 개체 틀 1">
            <a:extLst>
              <a:ext uri="{FF2B5EF4-FFF2-40B4-BE49-F238E27FC236}">
                <a16:creationId xmlns:a16="http://schemas.microsoft.com/office/drawing/2014/main" id="{9BD56311-1E4D-B123-B698-13CD2C412F4A}"/>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E544C058-204C-43D2-C387-17BA7DA6F220}"/>
              </a:ext>
            </a:extLst>
          </p:cNvPr>
          <p:cNvSpPr>
            <a:spLocks noGrp="1"/>
          </p:cNvSpPr>
          <p:nvPr>
            <p:ph type="ftr" sz="quarter" idx="11"/>
          </p:nvPr>
        </p:nvSpPr>
        <p:spPr/>
        <p:txBody>
          <a:bodyPr/>
          <a:lstStyle/>
          <a:p>
            <a:r>
              <a:rPr lang="en-US" altLang="ko-KR"/>
              <a:t>PSEC5 / PM2024</a:t>
            </a:r>
            <a:endParaRPr lang="ko-KR" altLang="en-US"/>
          </a:p>
        </p:txBody>
      </p:sp>
      <p:pic>
        <p:nvPicPr>
          <p:cNvPr id="12" name="Picture 11" descr="Screenshot_20240530_083020_Microsoft 365 (Office).jpg">
            <a:extLst>
              <a:ext uri="{FF2B5EF4-FFF2-40B4-BE49-F238E27FC236}">
                <a16:creationId xmlns:a16="http://schemas.microsoft.com/office/drawing/2014/main" id="{4E096DCB-E6D8-1540-325B-4815E3C6210F}"/>
              </a:ext>
            </a:extLst>
          </p:cNvPr>
          <p:cNvPicPr>
            <a:picLocks noChangeAspect="1"/>
          </p:cNvPicPr>
          <p:nvPr/>
        </p:nvPicPr>
        <p:blipFill>
          <a:blip r:embed="rId3"/>
          <a:stretch>
            <a:fillRect/>
          </a:stretch>
        </p:blipFill>
        <p:spPr>
          <a:xfrm>
            <a:off x="1524000" y="1022457"/>
            <a:ext cx="9144000" cy="4813085"/>
          </a:xfrm>
          <a:prstGeom prst="rect">
            <a:avLst/>
          </a:prstGeom>
        </p:spPr>
      </p:pic>
      <p:sp>
        <p:nvSpPr>
          <p:cNvPr id="6" name="제목 1">
            <a:extLst>
              <a:ext uri="{FF2B5EF4-FFF2-40B4-BE49-F238E27FC236}">
                <a16:creationId xmlns:a16="http://schemas.microsoft.com/office/drawing/2014/main" id="{0235F86A-DCD5-803C-DE01-F23608322045}"/>
              </a:ext>
            </a:extLst>
          </p:cNvPr>
          <p:cNvSpPr>
            <a:spLocks noGrp="1"/>
          </p:cNvSpPr>
          <p:nvPr>
            <p:ph type="title"/>
          </p:nvPr>
        </p:nvSpPr>
        <p:spPr>
          <a:xfrm>
            <a:off x="469129" y="-23690"/>
            <a:ext cx="10515600" cy="1325563"/>
          </a:xfrm>
        </p:spPr>
        <p:txBody>
          <a:bodyPr>
            <a:normAutofit/>
          </a:bodyPr>
          <a:lstStyle/>
          <a:p>
            <a:r>
              <a:rPr lang="en-US" altLang="ko-KR" sz="4000" b="1" dirty="0">
                <a:solidFill>
                  <a:srgbClr val="C00000"/>
                </a:solidFill>
              </a:rPr>
              <a:t>Sample Time Distribution of PSEC4</a:t>
            </a:r>
            <a:endParaRPr lang="ko-KR" altLang="en-US" sz="4000" b="1" dirty="0">
              <a:solidFill>
                <a:srgbClr val="C00000"/>
              </a:solidFill>
            </a:endParaRPr>
          </a:p>
        </p:txBody>
      </p:sp>
    </p:spTree>
    <p:extLst>
      <p:ext uri="{BB962C8B-B14F-4D97-AF65-F5344CB8AC3E}">
        <p14:creationId xmlns:p14="http://schemas.microsoft.com/office/powerpoint/2010/main" val="3807381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descr="Chart&#10;&#10;Description automatically generated">
            <a:extLst>
              <a:ext uri="{FF2B5EF4-FFF2-40B4-BE49-F238E27FC236}">
                <a16:creationId xmlns:a16="http://schemas.microsoft.com/office/drawing/2014/main" id="{071DBC2B-9A95-D24C-D065-862C0CECD7F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01700"/>
            <a:ext cx="6156888" cy="4632325"/>
          </a:xfrm>
        </p:spPr>
      </p:pic>
      <p:sp>
        <p:nvSpPr>
          <p:cNvPr id="2" name="슬라이드 번호 개체 틀 1">
            <a:extLst>
              <a:ext uri="{FF2B5EF4-FFF2-40B4-BE49-F238E27FC236}">
                <a16:creationId xmlns:a16="http://schemas.microsoft.com/office/drawing/2014/main" id="{D95857BD-BE38-D5F6-FD60-9DA14237C542}"/>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17</a:t>
            </a:fld>
            <a:endParaRPr lang="ko-KR" altLang="en-US"/>
          </a:p>
        </p:txBody>
      </p:sp>
      <p:sp>
        <p:nvSpPr>
          <p:cNvPr id="17" name="TextBox 16">
            <a:extLst>
              <a:ext uri="{FF2B5EF4-FFF2-40B4-BE49-F238E27FC236}">
                <a16:creationId xmlns:a16="http://schemas.microsoft.com/office/drawing/2014/main" id="{721F55D0-2DA0-5E62-EAE5-A208DFAA761B}"/>
              </a:ext>
            </a:extLst>
          </p:cNvPr>
          <p:cNvSpPr txBox="1"/>
          <p:nvPr/>
        </p:nvSpPr>
        <p:spPr>
          <a:xfrm>
            <a:off x="324875" y="257174"/>
            <a:ext cx="11453467" cy="461665"/>
          </a:xfrm>
          <a:prstGeom prst="rect">
            <a:avLst/>
          </a:prstGeom>
          <a:noFill/>
        </p:spPr>
        <p:txBody>
          <a:bodyPr wrap="square" rtlCol="0">
            <a:spAutoFit/>
          </a:bodyPr>
          <a:lstStyle/>
          <a:p>
            <a:r>
              <a:rPr lang="en-US" sz="2400" b="1" dirty="0">
                <a:solidFill>
                  <a:srgbClr val="C00000"/>
                </a:solidFill>
              </a:rPr>
              <a:t>Timing uncertainty reduced by an optimized LC-oscillator based PLL</a:t>
            </a:r>
          </a:p>
        </p:txBody>
      </p:sp>
      <p:sp>
        <p:nvSpPr>
          <p:cNvPr id="19" name="TextBox 18">
            <a:extLst>
              <a:ext uri="{FF2B5EF4-FFF2-40B4-BE49-F238E27FC236}">
                <a16:creationId xmlns:a16="http://schemas.microsoft.com/office/drawing/2014/main" id="{1A8A3E9B-43B3-A14E-B620-2E33E0065BBC}"/>
              </a:ext>
            </a:extLst>
          </p:cNvPr>
          <p:cNvSpPr txBox="1"/>
          <p:nvPr/>
        </p:nvSpPr>
        <p:spPr>
          <a:xfrm>
            <a:off x="200026" y="5400497"/>
            <a:ext cx="8967880" cy="461665"/>
          </a:xfrm>
          <a:prstGeom prst="rect">
            <a:avLst/>
          </a:prstGeom>
          <a:noFill/>
        </p:spPr>
        <p:txBody>
          <a:bodyPr wrap="square">
            <a:spAutoFit/>
          </a:bodyPr>
          <a:lstStyle/>
          <a:p>
            <a:r>
              <a:rPr lang="en-US" sz="1200" dirty="0"/>
              <a:t>J. </a:t>
            </a:r>
            <a:r>
              <a:rPr lang="en-US" sz="1200" dirty="0" err="1"/>
              <a:t>Prinzie</a:t>
            </a:r>
            <a:r>
              <a:rPr lang="en-US" sz="1200" dirty="0"/>
              <a:t>, J. Christiansen, P. Moreira, M. </a:t>
            </a:r>
            <a:r>
              <a:rPr lang="en-US" sz="1200" dirty="0" err="1"/>
              <a:t>Steyaert</a:t>
            </a:r>
            <a:r>
              <a:rPr lang="en-US" sz="1200" dirty="0"/>
              <a:t> and P. </a:t>
            </a:r>
            <a:r>
              <a:rPr lang="en-US" sz="1200" dirty="0" err="1"/>
              <a:t>Leroux</a:t>
            </a:r>
            <a:r>
              <a:rPr lang="en-US" sz="1200" dirty="0"/>
              <a:t>, "Comparison of a 65 nm CMOS Ring- and LC-Oscillator Based PLL in Terms of TID and SEU Sensitivity," in </a:t>
            </a:r>
            <a:r>
              <a:rPr lang="en-US" sz="1200" i="1" dirty="0"/>
              <a:t>IEEE Transactions on Nuclear Science</a:t>
            </a:r>
            <a:r>
              <a:rPr lang="en-US" sz="1200" dirty="0"/>
              <a:t>, vol. 64, no. 1, pp. 245-252, Jan. 2017.</a:t>
            </a:r>
          </a:p>
        </p:txBody>
      </p:sp>
      <p:sp>
        <p:nvSpPr>
          <p:cNvPr id="21" name="TextBox 20">
            <a:extLst>
              <a:ext uri="{FF2B5EF4-FFF2-40B4-BE49-F238E27FC236}">
                <a16:creationId xmlns:a16="http://schemas.microsoft.com/office/drawing/2014/main" id="{2F13F296-3557-4B6B-9BF1-B34CC3674AAA}"/>
              </a:ext>
            </a:extLst>
          </p:cNvPr>
          <p:cNvSpPr txBox="1"/>
          <p:nvPr/>
        </p:nvSpPr>
        <p:spPr>
          <a:xfrm>
            <a:off x="5981700" y="1740535"/>
            <a:ext cx="6096000" cy="1754326"/>
          </a:xfrm>
          <a:prstGeom prst="rect">
            <a:avLst/>
          </a:prstGeom>
          <a:noFill/>
        </p:spPr>
        <p:txBody>
          <a:bodyPr wrap="square">
            <a:spAutoFit/>
          </a:bodyPr>
          <a:lstStyle/>
          <a:p>
            <a:r>
              <a:rPr lang="en-US"/>
              <a:t>From abstract:</a:t>
            </a:r>
            <a:br>
              <a:rPr lang="en-US"/>
            </a:br>
            <a:r>
              <a:rPr lang="en-US"/>
              <a:t>“Both independent PLLs have identical loop dynamics to allow a fair comparison …</a:t>
            </a:r>
            <a:br>
              <a:rPr lang="en-US"/>
            </a:br>
            <a:r>
              <a:rPr lang="en-US"/>
              <a:t> Furthermore these circuits consume the same amount of power. The PLLs were processed in a commercial 65 nm CMOS technology.”</a:t>
            </a:r>
          </a:p>
        </p:txBody>
      </p:sp>
      <p:sp>
        <p:nvSpPr>
          <p:cNvPr id="22" name="TextBox 21">
            <a:extLst>
              <a:ext uri="{FF2B5EF4-FFF2-40B4-BE49-F238E27FC236}">
                <a16:creationId xmlns:a16="http://schemas.microsoft.com/office/drawing/2014/main" id="{52233C61-F1F2-9A2F-6E75-6F8A4AB53405}"/>
              </a:ext>
            </a:extLst>
          </p:cNvPr>
          <p:cNvSpPr txBox="1"/>
          <p:nvPr/>
        </p:nvSpPr>
        <p:spPr>
          <a:xfrm>
            <a:off x="1038225" y="3217862"/>
            <a:ext cx="2308787"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a:solidFill>
                  <a:srgbClr val="FF0000"/>
                </a:solidFill>
              </a:rPr>
              <a:t>Ring: 5.6ps jitter</a:t>
            </a:r>
            <a:r>
              <a:rPr lang="en-US" sz="2000" b="1"/>
              <a:t> </a:t>
            </a:r>
          </a:p>
          <a:p>
            <a:r>
              <a:rPr lang="en-US" sz="2000" b="1">
                <a:solidFill>
                  <a:schemeClr val="accent1"/>
                </a:solidFill>
              </a:rPr>
              <a:t>LC: 0.325ps jitter</a:t>
            </a:r>
          </a:p>
        </p:txBody>
      </p:sp>
      <p:sp>
        <p:nvSpPr>
          <p:cNvPr id="3" name="날짜 개체 틀 2">
            <a:extLst>
              <a:ext uri="{FF2B5EF4-FFF2-40B4-BE49-F238E27FC236}">
                <a16:creationId xmlns:a16="http://schemas.microsoft.com/office/drawing/2014/main" id="{3CA46E79-7084-C0BE-0B51-CCBE8A5D8CB6}"/>
              </a:ext>
            </a:extLst>
          </p:cNvPr>
          <p:cNvSpPr>
            <a:spLocks noGrp="1"/>
          </p:cNvSpPr>
          <p:nvPr>
            <p:ph type="dt" sz="half" idx="10"/>
          </p:nvPr>
        </p:nvSpPr>
        <p:spPr/>
        <p:txBody>
          <a:bodyPr/>
          <a:lstStyle/>
          <a:p>
            <a:r>
              <a:rPr lang="en-US" altLang="ko-KR"/>
              <a:t>2024-05-27</a:t>
            </a:r>
            <a:endParaRPr lang="ko-KR" altLang="en-US"/>
          </a:p>
        </p:txBody>
      </p:sp>
      <p:sp>
        <p:nvSpPr>
          <p:cNvPr id="4" name="바닥글 개체 틀 3">
            <a:extLst>
              <a:ext uri="{FF2B5EF4-FFF2-40B4-BE49-F238E27FC236}">
                <a16:creationId xmlns:a16="http://schemas.microsoft.com/office/drawing/2014/main" id="{0A5FFE0A-A9F7-F4CF-BD8E-A578C4BBE6D9}"/>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208699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4DBB5D4-7112-1D35-7D5A-89BCEA69B1F4}"/>
              </a:ext>
            </a:extLst>
          </p:cNvPr>
          <p:cNvSpPr>
            <a:spLocks noGrp="1"/>
          </p:cNvSpPr>
          <p:nvPr>
            <p:ph type="title"/>
          </p:nvPr>
        </p:nvSpPr>
        <p:spPr>
          <a:xfrm>
            <a:off x="-69672" y="-33604"/>
            <a:ext cx="12261672" cy="1325563"/>
          </a:xfrm>
        </p:spPr>
        <p:txBody>
          <a:bodyPr>
            <a:normAutofit/>
          </a:bodyPr>
          <a:lstStyle/>
          <a:p>
            <a:r>
              <a:rPr lang="en-US" altLang="ko-KR" sz="3600" b="1" dirty="0"/>
              <a:t>5GHz Dual Edge Triggered D Flip-Flop</a:t>
            </a:r>
            <a:endParaRPr lang="ko-KR" altLang="en-US" sz="3600" b="1" dirty="0"/>
          </a:p>
        </p:txBody>
      </p:sp>
      <p:sp>
        <p:nvSpPr>
          <p:cNvPr id="3" name="내용 개체 틀 2">
            <a:extLst>
              <a:ext uri="{FF2B5EF4-FFF2-40B4-BE49-F238E27FC236}">
                <a16:creationId xmlns:a16="http://schemas.microsoft.com/office/drawing/2014/main" id="{7972A4F3-0742-CBBD-126C-315613F4FB6E}"/>
              </a:ext>
            </a:extLst>
          </p:cNvPr>
          <p:cNvSpPr>
            <a:spLocks noGrp="1"/>
          </p:cNvSpPr>
          <p:nvPr>
            <p:ph idx="1"/>
          </p:nvPr>
        </p:nvSpPr>
        <p:spPr>
          <a:xfrm>
            <a:off x="838200" y="5674947"/>
            <a:ext cx="10515600" cy="502015"/>
          </a:xfrm>
        </p:spPr>
        <p:txBody>
          <a:bodyPr/>
          <a:lstStyle/>
          <a:p>
            <a:r>
              <a:rPr lang="en-US" altLang="ko-KR" dirty="0"/>
              <a:t>Still, we expect to use similar calibration technique as PSEC4</a:t>
            </a:r>
            <a:endParaRPr lang="ko-KR" altLang="en-US" dirty="0"/>
          </a:p>
        </p:txBody>
      </p:sp>
      <p:sp>
        <p:nvSpPr>
          <p:cNvPr id="4" name="날짜 개체 틀 3">
            <a:extLst>
              <a:ext uri="{FF2B5EF4-FFF2-40B4-BE49-F238E27FC236}">
                <a16:creationId xmlns:a16="http://schemas.microsoft.com/office/drawing/2014/main" id="{5BC49209-14E7-6114-176A-47A01D0CCC66}"/>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2B8A06FC-73E2-DCE4-9E42-B6D730E2DF0E}"/>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32F42D20-F095-F2AB-D49B-09E4CBABA3CC}"/>
              </a:ext>
            </a:extLst>
          </p:cNvPr>
          <p:cNvSpPr>
            <a:spLocks noGrp="1"/>
          </p:cNvSpPr>
          <p:nvPr>
            <p:ph type="sldNum" sz="quarter" idx="12"/>
          </p:nvPr>
        </p:nvSpPr>
        <p:spPr/>
        <p:txBody>
          <a:bodyPr/>
          <a:lstStyle/>
          <a:p>
            <a:fld id="{23AE57FD-E4DF-4085-ACA4-73605D376608}" type="slidenum">
              <a:rPr lang="ko-KR" altLang="en-US" smtClean="0"/>
              <a:t>18</a:t>
            </a:fld>
            <a:endParaRPr lang="ko-KR" altLang="en-US"/>
          </a:p>
        </p:txBody>
      </p:sp>
      <p:sp>
        <p:nvSpPr>
          <p:cNvPr id="9" name="TextBox 8">
            <a:extLst>
              <a:ext uri="{FF2B5EF4-FFF2-40B4-BE49-F238E27FC236}">
                <a16:creationId xmlns:a16="http://schemas.microsoft.com/office/drawing/2014/main" id="{6F98233D-6A55-AECF-364C-DD0393157AFC}"/>
              </a:ext>
            </a:extLst>
          </p:cNvPr>
          <p:cNvSpPr txBox="1"/>
          <p:nvPr/>
        </p:nvSpPr>
        <p:spPr>
          <a:xfrm>
            <a:off x="6161314" y="4800964"/>
            <a:ext cx="927221" cy="369332"/>
          </a:xfrm>
          <a:prstGeom prst="rect">
            <a:avLst/>
          </a:prstGeom>
          <a:noFill/>
        </p:spPr>
        <p:txBody>
          <a:bodyPr wrap="square" rtlCol="0">
            <a:spAutoFit/>
          </a:bodyPr>
          <a:lstStyle/>
          <a:p>
            <a:r>
              <a:rPr lang="en-US" altLang="ko-KR" dirty="0"/>
              <a:t>5GHz</a:t>
            </a:r>
            <a:endParaRPr lang="ko-KR" altLang="en-US" dirty="0"/>
          </a:p>
        </p:txBody>
      </p:sp>
      <p:sp>
        <p:nvSpPr>
          <p:cNvPr id="10" name="TextBox 9">
            <a:extLst>
              <a:ext uri="{FF2B5EF4-FFF2-40B4-BE49-F238E27FC236}">
                <a16:creationId xmlns:a16="http://schemas.microsoft.com/office/drawing/2014/main" id="{1A3573FB-1815-3D04-38A4-313C9B580E92}"/>
              </a:ext>
            </a:extLst>
          </p:cNvPr>
          <p:cNvSpPr txBox="1"/>
          <p:nvPr/>
        </p:nvSpPr>
        <p:spPr>
          <a:xfrm>
            <a:off x="8486054" y="2940700"/>
            <a:ext cx="3418115" cy="369332"/>
          </a:xfrm>
          <a:prstGeom prst="rect">
            <a:avLst/>
          </a:prstGeom>
          <a:noFill/>
        </p:spPr>
        <p:txBody>
          <a:bodyPr wrap="square" rtlCol="0">
            <a:spAutoFit/>
          </a:bodyPr>
          <a:lstStyle/>
          <a:p>
            <a:r>
              <a:rPr lang="en-US" altLang="ko-KR" dirty="0"/>
              <a:t>To each sampling switches</a:t>
            </a:r>
            <a:endParaRPr lang="ko-KR" altLang="en-US" dirty="0"/>
          </a:p>
        </p:txBody>
      </p:sp>
      <p:pic>
        <p:nvPicPr>
          <p:cNvPr id="7" name="Picture 6">
            <a:extLst>
              <a:ext uri="{FF2B5EF4-FFF2-40B4-BE49-F238E27FC236}">
                <a16:creationId xmlns:a16="http://schemas.microsoft.com/office/drawing/2014/main" id="{0D18A47C-6101-938B-B8E8-B3A7B27CE2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823" y="992197"/>
            <a:ext cx="8128000" cy="3556441"/>
          </a:xfrm>
          <a:prstGeom prst="rect">
            <a:avLst/>
          </a:prstGeom>
        </p:spPr>
      </p:pic>
      <p:pic>
        <p:nvPicPr>
          <p:cNvPr id="1026" name="Picture 2">
            <a:extLst>
              <a:ext uri="{FF2B5EF4-FFF2-40B4-BE49-F238E27FC236}">
                <a16:creationId xmlns:a16="http://schemas.microsoft.com/office/drawing/2014/main" id="{71AA51AD-48C8-8BC2-F374-E238AA05F8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8865" y="3377691"/>
            <a:ext cx="5564535" cy="1956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717859"/>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ED9F96-9D08-25EF-8519-2A915208B16E}"/>
              </a:ext>
            </a:extLst>
          </p:cNvPr>
          <p:cNvSpPr>
            <a:spLocks noGrp="1"/>
          </p:cNvSpPr>
          <p:nvPr>
            <p:ph type="title"/>
          </p:nvPr>
        </p:nvSpPr>
        <p:spPr>
          <a:xfrm>
            <a:off x="838200" y="-178015"/>
            <a:ext cx="10515600" cy="1325563"/>
          </a:xfrm>
        </p:spPr>
        <p:txBody>
          <a:bodyPr>
            <a:normAutofit/>
          </a:bodyPr>
          <a:lstStyle/>
          <a:p>
            <a:r>
              <a:rPr lang="en-US" altLang="ko-KR" sz="4000" b="1">
                <a:solidFill>
                  <a:srgbClr val="C00000"/>
                </a:solidFill>
              </a:rPr>
              <a:t>Performance Measurement</a:t>
            </a:r>
            <a:endParaRPr lang="ko-KR" altLang="en-US" sz="4000" b="1">
              <a:solidFill>
                <a:srgbClr val="C00000"/>
              </a:solidFill>
            </a:endParaRPr>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5DB2C8FD-F8E1-8850-DA36-7CA733E3E907}"/>
                  </a:ext>
                </a:extLst>
              </p:cNvPr>
              <p:cNvSpPr>
                <a:spLocks noGrp="1"/>
              </p:cNvSpPr>
              <p:nvPr>
                <p:ph idx="1"/>
              </p:nvPr>
            </p:nvSpPr>
            <p:spPr>
              <a:xfrm>
                <a:off x="838200" y="919850"/>
                <a:ext cx="6636096" cy="4351338"/>
              </a:xfrm>
            </p:spPr>
            <p:txBody>
              <a:bodyPr>
                <a:normAutofit/>
              </a:bodyPr>
              <a:lstStyle/>
              <a:p>
                <a:pPr marL="0" indent="0">
                  <a:buNone/>
                </a:pPr>
                <a:r>
                  <a:rPr lang="en-US" altLang="ko-KR" sz="1800"/>
                  <a:t>Same signal fed into two different channels of the same readout board.</a:t>
                </a:r>
              </a:p>
              <a:p>
                <a:pPr marL="0" indent="0">
                  <a:buNone/>
                </a:pPr>
                <a:r>
                  <a:rPr lang="en-US" altLang="ko-KR" sz="1800">
                    <a:ea typeface="Cambria Math" panose="02040503050406030204" pitchFamily="18" charset="0"/>
                  </a:rPr>
                  <a:t>1. </a:t>
                </a:r>
                <a14:m>
                  <m:oMath xmlns:m="http://schemas.openxmlformats.org/officeDocument/2006/math">
                    <m:r>
                      <m:rPr>
                        <m:sty m:val="p"/>
                      </m:rPr>
                      <a:rPr lang="el-GR" altLang="ko-KR" sz="1800" i="1" smtClean="0">
                        <a:latin typeface="Cambria Math" panose="02040503050406030204" pitchFamily="18" charset="0"/>
                        <a:ea typeface="Cambria Math" panose="02040503050406030204" pitchFamily="18" charset="0"/>
                      </a:rPr>
                      <m:t>Δ</m:t>
                    </m:r>
                    <m:r>
                      <a:rPr lang="en-US" altLang="ko-KR" sz="1800" b="0" i="1" smtClean="0">
                        <a:latin typeface="Cambria Math" panose="02040503050406030204" pitchFamily="18" charset="0"/>
                        <a:ea typeface="Cambria Math" panose="02040503050406030204" pitchFamily="18" charset="0"/>
                      </a:rPr>
                      <m:t>𝑡</m:t>
                    </m:r>
                  </m:oMath>
                </a14:m>
                <a:r>
                  <a:rPr lang="en-US" altLang="ko-KR" sz="1800"/>
                  <a:t> measured for many events.</a:t>
                </a:r>
              </a:p>
              <a:p>
                <a:pPr marL="0" indent="0">
                  <a:buNone/>
                </a:pPr>
                <a:r>
                  <a:rPr lang="en-US" altLang="ko-KR" sz="1800"/>
                  <a:t>2. Distribution of </a:t>
                </a:r>
                <a14:m>
                  <m:oMath xmlns:m="http://schemas.openxmlformats.org/officeDocument/2006/math">
                    <m:r>
                      <m:rPr>
                        <m:sty m:val="p"/>
                      </m:rPr>
                      <a:rPr lang="el-GR" altLang="ko-KR" sz="1800" i="1" smtClean="0">
                        <a:latin typeface="Cambria Math" panose="02040503050406030204" pitchFamily="18" charset="0"/>
                        <a:ea typeface="Cambria Math" panose="02040503050406030204" pitchFamily="18" charset="0"/>
                      </a:rPr>
                      <m:t>Δ</m:t>
                    </m:r>
                    <m:r>
                      <a:rPr lang="en-US" altLang="ko-KR" sz="1800" b="0" i="1" smtClean="0">
                        <a:latin typeface="Cambria Math" panose="02040503050406030204" pitchFamily="18" charset="0"/>
                        <a:ea typeface="Cambria Math" panose="02040503050406030204" pitchFamily="18" charset="0"/>
                      </a:rPr>
                      <m:t>𝑡</m:t>
                    </m:r>
                  </m:oMath>
                </a14:m>
                <a:r>
                  <a:rPr lang="en-US" altLang="ko-KR" sz="1800"/>
                  <a:t> acquired.</a:t>
                </a:r>
              </a:p>
              <a:p>
                <a:pPr marL="0" indent="0">
                  <a:buNone/>
                </a:pPr>
                <a:r>
                  <a:rPr lang="en-US" altLang="ko-KR" sz="1800"/>
                  <a:t>Depends on the source</a:t>
                </a:r>
              </a:p>
              <a:p>
                <a:pPr lvl="1"/>
                <a:r>
                  <a:rPr lang="en-US" altLang="ko-KR" sz="1800"/>
                  <a:t>Sin </a:t>
                </a:r>
              </a:p>
              <a:p>
                <a:pPr lvl="1"/>
                <a:r>
                  <a:rPr lang="en-US" altLang="ko-KR" sz="1800"/>
                  <a:t>Pulse/square</a:t>
                </a:r>
              </a:p>
              <a:p>
                <a:pPr marL="0" indent="0">
                  <a:buNone/>
                </a:pPr>
                <a:r>
                  <a:rPr lang="en-US" altLang="ko-KR" sz="1800"/>
                  <a:t>Depends on algorithm determining </a:t>
                </a:r>
                <a14:m>
                  <m:oMath xmlns:m="http://schemas.openxmlformats.org/officeDocument/2006/math">
                    <m:r>
                      <m:rPr>
                        <m:sty m:val="p"/>
                      </m:rPr>
                      <a:rPr lang="el-GR" altLang="ko-KR" sz="1800" i="1" smtClean="0">
                        <a:latin typeface="Cambria Math" panose="02040503050406030204" pitchFamily="18" charset="0"/>
                        <a:ea typeface="Cambria Math" panose="02040503050406030204" pitchFamily="18" charset="0"/>
                      </a:rPr>
                      <m:t>Δ</m:t>
                    </m:r>
                    <m:r>
                      <a:rPr lang="en-US" altLang="ko-KR" sz="1800" b="0" i="1" smtClean="0">
                        <a:latin typeface="Cambria Math" panose="02040503050406030204" pitchFamily="18" charset="0"/>
                        <a:ea typeface="Cambria Math" panose="02040503050406030204" pitchFamily="18" charset="0"/>
                      </a:rPr>
                      <m:t>𝑡</m:t>
                    </m:r>
                  </m:oMath>
                </a14:m>
                <a:r>
                  <a:rPr lang="en-US" altLang="ko-KR" sz="1800"/>
                  <a:t>.</a:t>
                </a:r>
              </a:p>
            </p:txBody>
          </p:sp>
        </mc:Choice>
        <mc:Fallback xmlns="">
          <p:sp>
            <p:nvSpPr>
              <p:cNvPr id="3" name="내용 개체 틀 2">
                <a:extLst>
                  <a:ext uri="{FF2B5EF4-FFF2-40B4-BE49-F238E27FC236}">
                    <a16:creationId xmlns:a16="http://schemas.microsoft.com/office/drawing/2014/main" id="{5DB2C8FD-F8E1-8850-DA36-7CA733E3E907}"/>
                  </a:ext>
                </a:extLst>
              </p:cNvPr>
              <p:cNvSpPr>
                <a:spLocks noGrp="1" noRot="1" noChangeAspect="1" noMove="1" noResize="1" noEditPoints="1" noAdjustHandles="1" noChangeArrowheads="1" noChangeShapeType="1" noTextEdit="1"/>
              </p:cNvSpPr>
              <p:nvPr>
                <p:ph idx="1"/>
              </p:nvPr>
            </p:nvSpPr>
            <p:spPr>
              <a:xfrm>
                <a:off x="838200" y="919850"/>
                <a:ext cx="6636096" cy="4351338"/>
              </a:xfrm>
              <a:blipFill>
                <a:blip r:embed="rId4"/>
                <a:stretch>
                  <a:fillRect l="-827" t="-1541"/>
                </a:stretch>
              </a:blipFill>
            </p:spPr>
            <p:txBody>
              <a:bodyPr/>
              <a:lstStyle/>
              <a:p>
                <a:r>
                  <a:rPr lang="en-US">
                    <a:noFill/>
                  </a:rPr>
                  <a:t> </a:t>
                </a:r>
              </a:p>
            </p:txBody>
          </p:sp>
        </mc:Fallback>
      </mc:AlternateContent>
      <p:sp>
        <p:nvSpPr>
          <p:cNvPr id="16" name="슬라이드 번호 개체 틀 15">
            <a:extLst>
              <a:ext uri="{FF2B5EF4-FFF2-40B4-BE49-F238E27FC236}">
                <a16:creationId xmlns:a16="http://schemas.microsoft.com/office/drawing/2014/main" id="{11B31633-F591-5355-C329-1F7F2EBC31CD}"/>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19</a:t>
            </a:fld>
            <a:endParaRPr lang="ko-KR" altLang="en-US"/>
          </a:p>
        </p:txBody>
      </p:sp>
      <p:grpSp>
        <p:nvGrpSpPr>
          <p:cNvPr id="40" name="그룹 39">
            <a:extLst>
              <a:ext uri="{FF2B5EF4-FFF2-40B4-BE49-F238E27FC236}">
                <a16:creationId xmlns:a16="http://schemas.microsoft.com/office/drawing/2014/main" id="{FDA8ACC3-8326-2A79-F44E-2E5E54C15E4D}"/>
              </a:ext>
            </a:extLst>
          </p:cNvPr>
          <p:cNvGrpSpPr/>
          <p:nvPr/>
        </p:nvGrpSpPr>
        <p:grpSpPr>
          <a:xfrm>
            <a:off x="6566649" y="2110241"/>
            <a:ext cx="1098432" cy="3456182"/>
            <a:chOff x="13612866" y="249632"/>
            <a:chExt cx="1098432" cy="3456182"/>
          </a:xfrm>
        </p:grpSpPr>
        <p:sp>
          <p:nvSpPr>
            <p:cNvPr id="4" name="직사각형 3">
              <a:extLst>
                <a:ext uri="{FF2B5EF4-FFF2-40B4-BE49-F238E27FC236}">
                  <a16:creationId xmlns:a16="http://schemas.microsoft.com/office/drawing/2014/main" id="{D5BE5987-4527-75DE-631B-7D5BA9FBED05}"/>
                </a:ext>
              </a:extLst>
            </p:cNvPr>
            <p:cNvSpPr/>
            <p:nvPr/>
          </p:nvSpPr>
          <p:spPr>
            <a:xfrm>
              <a:off x="13612866" y="2935326"/>
              <a:ext cx="791931" cy="770488"/>
            </a:xfrm>
            <a:prstGeom prst="rect">
              <a:avLst/>
            </a:prstGeom>
            <a:solidFill>
              <a:schemeClr val="tx1">
                <a:lumMod val="50000"/>
                <a:lumOff val="50000"/>
              </a:schemeClr>
            </a:solid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1600">
                  <a:solidFill>
                    <a:schemeClr val="bg1"/>
                  </a:solidFill>
                </a:rPr>
                <a:t>PSEC4</a:t>
              </a:r>
              <a:endParaRPr lang="ko-KR" altLang="en-US" sz="1600">
                <a:solidFill>
                  <a:schemeClr val="bg1"/>
                </a:solidFill>
              </a:endParaRPr>
            </a:p>
          </p:txBody>
        </p:sp>
        <p:cxnSp>
          <p:nvCxnSpPr>
            <p:cNvPr id="8" name="연결선: 꺾임 7">
              <a:extLst>
                <a:ext uri="{FF2B5EF4-FFF2-40B4-BE49-F238E27FC236}">
                  <a16:creationId xmlns:a16="http://schemas.microsoft.com/office/drawing/2014/main" id="{0DCF20A5-EA3F-615E-282A-5494FD335C96}"/>
                </a:ext>
              </a:extLst>
            </p:cNvPr>
            <p:cNvCxnSpPr>
              <a:cxnSpLocks/>
            </p:cNvCxnSpPr>
            <p:nvPr/>
          </p:nvCxnSpPr>
          <p:spPr>
            <a:xfrm rot="5400000" flipH="1" flipV="1">
              <a:off x="13032580" y="1164813"/>
              <a:ext cx="2593900" cy="763537"/>
            </a:xfrm>
            <a:prstGeom prst="bentConnector3">
              <a:avLst>
                <a:gd name="adj1" fmla="val 100360"/>
              </a:avLst>
            </a:prstGeom>
            <a:ln>
              <a:headEnd type="triangle" w="lg" len="lg"/>
              <a:tailEnd type="none"/>
            </a:ln>
          </p:spPr>
          <p:style>
            <a:lnRef idx="1">
              <a:schemeClr val="dk1"/>
            </a:lnRef>
            <a:fillRef idx="0">
              <a:schemeClr val="dk1"/>
            </a:fillRef>
            <a:effectRef idx="0">
              <a:schemeClr val="dk1"/>
            </a:effectRef>
            <a:fontRef idx="minor">
              <a:schemeClr val="tx1"/>
            </a:fontRef>
          </p:style>
        </p:cxnSp>
        <p:cxnSp>
          <p:nvCxnSpPr>
            <p:cNvPr id="12" name="연결선: 꺾임 11">
              <a:extLst>
                <a:ext uri="{FF2B5EF4-FFF2-40B4-BE49-F238E27FC236}">
                  <a16:creationId xmlns:a16="http://schemas.microsoft.com/office/drawing/2014/main" id="{C49F9FCA-3CE3-2DAD-87F0-9E224B016B14}"/>
                </a:ext>
              </a:extLst>
            </p:cNvPr>
            <p:cNvCxnSpPr>
              <a:cxnSpLocks/>
            </p:cNvCxnSpPr>
            <p:nvPr/>
          </p:nvCxnSpPr>
          <p:spPr>
            <a:xfrm rot="5400000" flipH="1" flipV="1">
              <a:off x="14081447" y="2273836"/>
              <a:ext cx="614943" cy="524446"/>
            </a:xfrm>
            <a:prstGeom prst="bentConnector2">
              <a:avLst/>
            </a:prstGeom>
            <a:ln>
              <a:headEnd type="triangle" w="lg" len="lg"/>
              <a:tailEnd type="none"/>
            </a:ln>
          </p:spPr>
          <p:style>
            <a:lnRef idx="1">
              <a:schemeClr val="dk1"/>
            </a:lnRef>
            <a:fillRef idx="0">
              <a:schemeClr val="dk1"/>
            </a:fillRef>
            <a:effectRef idx="0">
              <a:schemeClr val="dk1"/>
            </a:effectRef>
            <a:fontRef idx="minor">
              <a:schemeClr val="tx1"/>
            </a:fontRef>
          </p:style>
        </p:cxnSp>
      </p:grpSp>
      <p:grpSp>
        <p:nvGrpSpPr>
          <p:cNvPr id="5" name="그룹 4">
            <a:extLst>
              <a:ext uri="{FF2B5EF4-FFF2-40B4-BE49-F238E27FC236}">
                <a16:creationId xmlns:a16="http://schemas.microsoft.com/office/drawing/2014/main" id="{7F8565CF-0586-1A0F-5847-72D1815D469A}"/>
              </a:ext>
            </a:extLst>
          </p:cNvPr>
          <p:cNvGrpSpPr/>
          <p:nvPr/>
        </p:nvGrpSpPr>
        <p:grpSpPr>
          <a:xfrm>
            <a:off x="7469535" y="264079"/>
            <a:ext cx="4576762" cy="5817902"/>
            <a:chOff x="3807619" y="542925"/>
            <a:chExt cx="4576762" cy="5817902"/>
          </a:xfrm>
        </p:grpSpPr>
        <mc:AlternateContent xmlns:mc="http://schemas.openxmlformats.org/markup-compatibility/2006" xmlns:a14="http://schemas.microsoft.com/office/drawing/2010/main">
          <mc:Choice Requires="a14">
            <p:graphicFrame>
              <p:nvGraphicFramePr>
                <p:cNvPr id="6" name="차트 5">
                  <a:extLst>
                    <a:ext uri="{FF2B5EF4-FFF2-40B4-BE49-F238E27FC236}">
                      <a16:creationId xmlns:a16="http://schemas.microsoft.com/office/drawing/2014/main" id="{FF12B1FC-D6B4-9BD7-A5A3-B2F49B130F5D}"/>
                    </a:ext>
                  </a:extLst>
                </p:cNvPr>
                <p:cNvGraphicFramePr>
                  <a:graphicFrameLocks/>
                </p:cNvGraphicFramePr>
                <p:nvPr>
                  <p:extLst>
                    <p:ext uri="{D42A27DB-BD31-4B8C-83A1-F6EECF244321}">
                      <p14:modId xmlns:p14="http://schemas.microsoft.com/office/powerpoint/2010/main" val="2055980386"/>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5"/>
                </a:graphicData>
              </a:graphic>
            </p:graphicFrame>
          </mc:Choice>
          <mc:Fallback xmlns="">
            <p:graphicFrame>
              <p:nvGraphicFramePr>
                <p:cNvPr id="6" name="차트 5">
                  <a:extLst>
                    <a:ext uri="{FF2B5EF4-FFF2-40B4-BE49-F238E27FC236}">
                      <a16:creationId xmlns:a16="http://schemas.microsoft.com/office/drawing/2014/main" id="{FF12B1FC-D6B4-9BD7-A5A3-B2F49B130F5D}"/>
                    </a:ext>
                  </a:extLst>
                </p:cNvPr>
                <p:cNvGraphicFramePr>
                  <a:graphicFrameLocks/>
                </p:cNvGraphicFramePr>
                <p:nvPr>
                  <p:extLst>
                    <p:ext uri="{D42A27DB-BD31-4B8C-83A1-F6EECF244321}">
                      <p14:modId xmlns:p14="http://schemas.microsoft.com/office/powerpoint/2010/main" val="2055980386"/>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6"/>
                </a:graphicData>
              </a:graphic>
            </p:graphicFrame>
          </mc:Fallback>
        </mc:AlternateContent>
        <mc:AlternateContent xmlns:mc="http://schemas.openxmlformats.org/markup-compatibility/2006" xmlns:a14="http://schemas.microsoft.com/office/drawing/2010/main">
          <mc:Choice Requires="a14">
            <p:graphicFrame>
              <p:nvGraphicFramePr>
                <p:cNvPr id="7" name="차트 6">
                  <a:extLst>
                    <a:ext uri="{FF2B5EF4-FFF2-40B4-BE49-F238E27FC236}">
                      <a16:creationId xmlns:a16="http://schemas.microsoft.com/office/drawing/2014/main" id="{AF92383D-6FD6-4561-9B02-D41914838582}"/>
                    </a:ext>
                  </a:extLst>
                </p:cNvPr>
                <p:cNvGraphicFramePr>
                  <a:graphicFrameLocks/>
                </p:cNvGraphicFramePr>
                <p:nvPr>
                  <p:extLst>
                    <p:ext uri="{D42A27DB-BD31-4B8C-83A1-F6EECF244321}">
                      <p14:modId xmlns:p14="http://schemas.microsoft.com/office/powerpoint/2010/main" val="3380162604"/>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7"/>
                </a:graphicData>
              </a:graphic>
            </p:graphicFrame>
          </mc:Choice>
          <mc:Fallback xmlns="">
            <p:graphicFrame>
              <p:nvGraphicFramePr>
                <p:cNvPr id="7" name="차트 6">
                  <a:extLst>
                    <a:ext uri="{FF2B5EF4-FFF2-40B4-BE49-F238E27FC236}">
                      <a16:creationId xmlns:a16="http://schemas.microsoft.com/office/drawing/2014/main" id="{AF92383D-6FD6-4561-9B02-D41914838582}"/>
                    </a:ext>
                  </a:extLst>
                </p:cNvPr>
                <p:cNvGraphicFramePr>
                  <a:graphicFrameLocks/>
                </p:cNvGraphicFramePr>
                <p:nvPr>
                  <p:extLst>
                    <p:ext uri="{D42A27DB-BD31-4B8C-83A1-F6EECF244321}">
                      <p14:modId xmlns:p14="http://schemas.microsoft.com/office/powerpoint/2010/main" val="3380162604"/>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8"/>
                </a:graphicData>
              </a:graphic>
            </p:graphicFrame>
          </mc:Fallback>
        </mc:AlternateContent>
        <p:cxnSp>
          <p:nvCxnSpPr>
            <p:cNvPr id="9" name="직선 연결선 8">
              <a:extLst>
                <a:ext uri="{FF2B5EF4-FFF2-40B4-BE49-F238E27FC236}">
                  <a16:creationId xmlns:a16="http://schemas.microsoft.com/office/drawing/2014/main" id="{7735A449-6390-818D-2038-F1B59E05797F}"/>
                </a:ext>
              </a:extLst>
            </p:cNvPr>
            <p:cNvCxnSpPr>
              <a:cxnSpLocks/>
            </p:cNvCxnSpPr>
            <p:nvPr/>
          </p:nvCxnSpPr>
          <p:spPr>
            <a:xfrm>
              <a:off x="5216434" y="2292702"/>
              <a:ext cx="0" cy="3672669"/>
            </a:xfrm>
            <a:prstGeom prst="line">
              <a:avLst/>
            </a:prstGeom>
          </p:spPr>
          <p:style>
            <a:lnRef idx="1">
              <a:schemeClr val="dk1"/>
            </a:lnRef>
            <a:fillRef idx="0">
              <a:schemeClr val="dk1"/>
            </a:fillRef>
            <a:effectRef idx="0">
              <a:schemeClr val="dk1"/>
            </a:effectRef>
            <a:fontRef idx="minor">
              <a:schemeClr val="tx1"/>
            </a:fontRef>
          </p:style>
        </p:cxnSp>
        <p:cxnSp>
          <p:nvCxnSpPr>
            <p:cNvPr id="10" name="직선 연결선 9">
              <a:extLst>
                <a:ext uri="{FF2B5EF4-FFF2-40B4-BE49-F238E27FC236}">
                  <a16:creationId xmlns:a16="http://schemas.microsoft.com/office/drawing/2014/main" id="{97135156-AF83-4997-6EB7-FFA286E1E52D}"/>
                </a:ext>
              </a:extLst>
            </p:cNvPr>
            <p:cNvCxnSpPr>
              <a:cxnSpLocks/>
            </p:cNvCxnSpPr>
            <p:nvPr/>
          </p:nvCxnSpPr>
          <p:spPr>
            <a:xfrm>
              <a:off x="5477691" y="4769871"/>
              <a:ext cx="0" cy="1195500"/>
            </a:xfrm>
            <a:prstGeom prst="line">
              <a:avLst/>
            </a:prstGeom>
          </p:spPr>
          <p:style>
            <a:lnRef idx="1">
              <a:schemeClr val="dk1"/>
            </a:lnRef>
            <a:fillRef idx="0">
              <a:schemeClr val="dk1"/>
            </a:fillRef>
            <a:effectRef idx="0">
              <a:schemeClr val="dk1"/>
            </a:effectRef>
            <a:fontRef idx="minor">
              <a:schemeClr val="tx1"/>
            </a:fontRef>
          </p:style>
        </p:cxnSp>
        <p:cxnSp>
          <p:nvCxnSpPr>
            <p:cNvPr id="11" name="직선 화살표 연결선 10">
              <a:extLst>
                <a:ext uri="{FF2B5EF4-FFF2-40B4-BE49-F238E27FC236}">
                  <a16:creationId xmlns:a16="http://schemas.microsoft.com/office/drawing/2014/main" id="{DE38DADC-F506-9F99-864C-F02E9FC6D04B}"/>
                </a:ext>
              </a:extLst>
            </p:cNvPr>
            <p:cNvCxnSpPr/>
            <p:nvPr/>
          </p:nvCxnSpPr>
          <p:spPr>
            <a:xfrm>
              <a:off x="5216434" y="5965371"/>
              <a:ext cx="26125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9022192-388D-D0E4-B39A-498F35020504}"/>
                    </a:ext>
                  </a:extLst>
                </p:cNvPr>
                <p:cNvSpPr txBox="1"/>
                <p:nvPr/>
              </p:nvSpPr>
              <p:spPr>
                <a:xfrm>
                  <a:off x="5020490" y="5991495"/>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l-GR" altLang="ko-KR" i="1" smtClean="0">
                            <a:latin typeface="Cambria Math" panose="02040503050406030204" pitchFamily="18" charset="0"/>
                            <a:ea typeface="Cambria Math" panose="02040503050406030204" pitchFamily="18" charset="0"/>
                          </a:rPr>
                          <m:t>Δ</m:t>
                        </m:r>
                        <m:r>
                          <a:rPr lang="en-US" altLang="ko-KR" b="0" i="1" smtClean="0">
                            <a:latin typeface="Cambria Math" panose="02040503050406030204" pitchFamily="18" charset="0"/>
                            <a:ea typeface="Cambria Math" panose="02040503050406030204" pitchFamily="18" charset="0"/>
                          </a:rPr>
                          <m:t>𝑡</m:t>
                        </m:r>
                      </m:oMath>
                    </m:oMathPara>
                  </a14:m>
                  <a:endParaRPr lang="ko-KR" altLang="en-US"/>
                </a:p>
              </p:txBody>
            </p:sp>
          </mc:Choice>
          <mc:Fallback xmlns="">
            <p:sp>
              <p:nvSpPr>
                <p:cNvPr id="13" name="TextBox 12">
                  <a:extLst>
                    <a:ext uri="{FF2B5EF4-FFF2-40B4-BE49-F238E27FC236}">
                      <a16:creationId xmlns:a16="http://schemas.microsoft.com/office/drawing/2014/main" id="{F9022192-388D-D0E4-B39A-498F35020504}"/>
                    </a:ext>
                  </a:extLst>
                </p:cNvPr>
                <p:cNvSpPr txBox="1">
                  <a:spLocks noRot="1" noChangeAspect="1" noMove="1" noResize="1" noEditPoints="1" noAdjustHandles="1" noChangeArrowheads="1" noChangeShapeType="1" noTextEdit="1"/>
                </p:cNvSpPr>
                <p:nvPr/>
              </p:nvSpPr>
              <p:spPr>
                <a:xfrm>
                  <a:off x="5020490" y="5991495"/>
                  <a:ext cx="653143" cy="369332"/>
                </a:xfrm>
                <a:prstGeom prst="rect">
                  <a:avLst/>
                </a:prstGeom>
                <a:blipFill>
                  <a:blip r:embed="rId9"/>
                  <a:stretch>
                    <a:fillRect/>
                  </a:stretch>
                </a:blipFill>
              </p:spPr>
              <p:txBody>
                <a:bodyPr/>
                <a:lstStyle/>
                <a:p>
                  <a:r>
                    <a:rPr lang="en-US">
                      <a:noFill/>
                    </a:rPr>
                    <a:t> </a:t>
                  </a:r>
                </a:p>
              </p:txBody>
            </p:sp>
          </mc:Fallback>
        </mc:AlternateContent>
      </p:grpSp>
      <p:sp>
        <p:nvSpPr>
          <p:cNvPr id="14" name="TextBox 13">
            <a:extLst>
              <a:ext uri="{FF2B5EF4-FFF2-40B4-BE49-F238E27FC236}">
                <a16:creationId xmlns:a16="http://schemas.microsoft.com/office/drawing/2014/main" id="{2765B630-06BF-0C8E-5208-1884412D8C15}"/>
              </a:ext>
            </a:extLst>
          </p:cNvPr>
          <p:cNvSpPr txBox="1"/>
          <p:nvPr/>
        </p:nvSpPr>
        <p:spPr>
          <a:xfrm>
            <a:off x="9755535" y="5814272"/>
            <a:ext cx="2066351" cy="461665"/>
          </a:xfrm>
          <a:prstGeom prst="rect">
            <a:avLst/>
          </a:prstGeom>
          <a:noFill/>
        </p:spPr>
        <p:txBody>
          <a:bodyPr wrap="square" rtlCol="0">
            <a:spAutoFit/>
          </a:bodyPr>
          <a:lstStyle/>
          <a:p>
            <a:r>
              <a:rPr lang="en-US" altLang="ko-KR" sz="1200">
                <a:solidFill>
                  <a:srgbClr val="FF0000"/>
                </a:solidFill>
              </a:rPr>
              <a:t>t=0 when the VCDL loop starts</a:t>
            </a:r>
            <a:endParaRPr lang="ko-KR" altLang="en-US" sz="1200">
              <a:solidFill>
                <a:srgbClr val="FF0000"/>
              </a:solidFill>
            </a:endParaRPr>
          </a:p>
        </p:txBody>
      </p:sp>
      <p:cxnSp>
        <p:nvCxnSpPr>
          <p:cNvPr id="15" name="연결선: 꺾임 14">
            <a:extLst>
              <a:ext uri="{FF2B5EF4-FFF2-40B4-BE49-F238E27FC236}">
                <a16:creationId xmlns:a16="http://schemas.microsoft.com/office/drawing/2014/main" id="{2D8F5E79-EB70-3D3F-E796-26614271368D}"/>
              </a:ext>
            </a:extLst>
          </p:cNvPr>
          <p:cNvCxnSpPr>
            <a:cxnSpLocks/>
            <a:stCxn id="14" idx="1"/>
          </p:cNvCxnSpPr>
          <p:nvPr/>
        </p:nvCxnSpPr>
        <p:spPr>
          <a:xfrm rot="10800000">
            <a:off x="8404221" y="5566425"/>
            <a:ext cx="1351315" cy="478680"/>
          </a:xfrm>
          <a:prstGeom prst="bentConnector3">
            <a:avLst>
              <a:gd name="adj1" fmla="val 99945"/>
            </a:avLst>
          </a:prstGeom>
          <a:ln>
            <a:tailEnd type="triangle"/>
          </a:ln>
        </p:spPr>
        <p:style>
          <a:lnRef idx="1">
            <a:schemeClr val="dk1"/>
          </a:lnRef>
          <a:fillRef idx="0">
            <a:schemeClr val="dk1"/>
          </a:fillRef>
          <a:effectRef idx="0">
            <a:schemeClr val="dk1"/>
          </a:effectRef>
          <a:fontRef idx="minor">
            <a:schemeClr val="tx1"/>
          </a:fontRef>
        </p:style>
      </p:cxnSp>
      <p:sp>
        <p:nvSpPr>
          <p:cNvPr id="22" name="날짜 개체 틀 21">
            <a:extLst>
              <a:ext uri="{FF2B5EF4-FFF2-40B4-BE49-F238E27FC236}">
                <a16:creationId xmlns:a16="http://schemas.microsoft.com/office/drawing/2014/main" id="{D46C4786-ECC4-B6B3-D3DB-A3BE5F9C97E3}"/>
              </a:ext>
            </a:extLst>
          </p:cNvPr>
          <p:cNvSpPr>
            <a:spLocks noGrp="1"/>
          </p:cNvSpPr>
          <p:nvPr>
            <p:ph type="dt" sz="half" idx="10"/>
          </p:nvPr>
        </p:nvSpPr>
        <p:spPr/>
        <p:txBody>
          <a:bodyPr/>
          <a:lstStyle/>
          <a:p>
            <a:r>
              <a:rPr lang="en-US" altLang="ko-KR"/>
              <a:t>2024-05-27</a:t>
            </a:r>
            <a:endParaRPr lang="ko-KR" altLang="en-US"/>
          </a:p>
        </p:txBody>
      </p:sp>
      <p:sp>
        <p:nvSpPr>
          <p:cNvPr id="23" name="바닥글 개체 틀 22">
            <a:extLst>
              <a:ext uri="{FF2B5EF4-FFF2-40B4-BE49-F238E27FC236}">
                <a16:creationId xmlns:a16="http://schemas.microsoft.com/office/drawing/2014/main" id="{467B26F7-9B12-1608-9A38-76996700B62A}"/>
              </a:ext>
            </a:extLst>
          </p:cNvPr>
          <p:cNvSpPr>
            <a:spLocks noGrp="1"/>
          </p:cNvSpPr>
          <p:nvPr>
            <p:ph type="ftr" sz="quarter" idx="11"/>
          </p:nvPr>
        </p:nvSpPr>
        <p:spPr/>
        <p:txBody>
          <a:bodyPr/>
          <a:lstStyle/>
          <a:p>
            <a:r>
              <a:rPr lang="en-US" altLang="ko-KR"/>
              <a:t>PSEC5 / PM2024</a:t>
            </a:r>
            <a:endParaRPr lang="ko-KR" altLang="en-US"/>
          </a:p>
        </p:txBody>
      </p:sp>
      <p:grpSp>
        <p:nvGrpSpPr>
          <p:cNvPr id="49" name="그룹 48">
            <a:extLst>
              <a:ext uri="{FF2B5EF4-FFF2-40B4-BE49-F238E27FC236}">
                <a16:creationId xmlns:a16="http://schemas.microsoft.com/office/drawing/2014/main" id="{94B63313-369D-1651-E6E6-1D5EF7677697}"/>
              </a:ext>
            </a:extLst>
          </p:cNvPr>
          <p:cNvGrpSpPr/>
          <p:nvPr/>
        </p:nvGrpSpPr>
        <p:grpSpPr>
          <a:xfrm>
            <a:off x="749531" y="3608606"/>
            <a:ext cx="5455288" cy="2687569"/>
            <a:chOff x="-303895" y="577579"/>
            <a:chExt cx="11581564" cy="6092191"/>
          </a:xfrm>
        </p:grpSpPr>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C9DFFF31-8BB4-5539-1A06-A3B2ACC3DA7F}"/>
                    </a:ext>
                  </a:extLst>
                </p:cNvPr>
                <p:cNvSpPr txBox="1"/>
                <p:nvPr/>
              </p:nvSpPr>
              <p:spPr>
                <a:xfrm>
                  <a:off x="5379094" y="5972100"/>
                  <a:ext cx="2774656" cy="697670"/>
                </a:xfrm>
                <a:prstGeom prst="rect">
                  <a:avLst/>
                </a:prstGeom>
                <a:noFill/>
              </p:spPr>
              <p:txBody>
                <a:bodyPr wrap="square" rtlCol="0">
                  <a:spAutoFit/>
                </a:bodyPr>
                <a:lstStyle/>
                <a:p>
                  <a14:m>
                    <m:oMath xmlns:m="http://schemas.openxmlformats.org/officeDocument/2006/math">
                      <m:r>
                        <m:rPr>
                          <m:sty m:val="p"/>
                        </m:rPr>
                        <a:rPr lang="el-GR" altLang="ko-KR" sz="1400" i="1" smtClean="0">
                          <a:latin typeface="Cambria Math" panose="02040503050406030204" pitchFamily="18" charset="0"/>
                          <a:ea typeface="Cambria Math" panose="02040503050406030204" pitchFamily="18" charset="0"/>
                        </a:rPr>
                        <m:t>Δ</m:t>
                      </m:r>
                      <m:r>
                        <a:rPr lang="en-US" altLang="ko-KR" sz="1400" b="0" i="1" smtClean="0">
                          <a:latin typeface="Cambria Math" panose="02040503050406030204" pitchFamily="18" charset="0"/>
                          <a:ea typeface="Cambria Math" panose="02040503050406030204" pitchFamily="18" charset="0"/>
                        </a:rPr>
                        <m:t>𝑡</m:t>
                      </m:r>
                    </m:oMath>
                  </a14:m>
                  <a:r>
                    <a:rPr lang="ko-KR" altLang="en-US" sz="1400"/>
                    <a:t> </a:t>
                  </a:r>
                  <a:r>
                    <a:rPr lang="en-US" altLang="ko-KR" sz="1400"/>
                    <a:t>[</a:t>
                  </a:r>
                  <a:r>
                    <a:rPr lang="en-US" altLang="ko-KR" sz="1400" err="1"/>
                    <a:t>ps</a:t>
                  </a:r>
                  <a:r>
                    <a:rPr lang="en-US" altLang="ko-KR" sz="1400"/>
                    <a:t>]</a:t>
                  </a:r>
                  <a:endParaRPr lang="ko-KR" altLang="en-US" sz="1400"/>
                </a:p>
              </p:txBody>
            </p:sp>
          </mc:Choice>
          <mc:Fallback xmlns="">
            <p:sp>
              <p:nvSpPr>
                <p:cNvPr id="50" name="TextBox 49">
                  <a:extLst>
                    <a:ext uri="{FF2B5EF4-FFF2-40B4-BE49-F238E27FC236}">
                      <a16:creationId xmlns:a16="http://schemas.microsoft.com/office/drawing/2014/main" id="{C9DFFF31-8BB4-5539-1A06-A3B2ACC3DA7F}"/>
                    </a:ext>
                  </a:extLst>
                </p:cNvPr>
                <p:cNvSpPr txBox="1">
                  <a:spLocks noRot="1" noChangeAspect="1" noMove="1" noResize="1" noEditPoints="1" noAdjustHandles="1" noChangeArrowheads="1" noChangeShapeType="1" noTextEdit="1"/>
                </p:cNvSpPr>
                <p:nvPr/>
              </p:nvSpPr>
              <p:spPr>
                <a:xfrm>
                  <a:off x="5379094" y="5972100"/>
                  <a:ext cx="2774656" cy="697670"/>
                </a:xfrm>
                <a:prstGeom prst="rect">
                  <a:avLst/>
                </a:prstGeom>
                <a:blipFill>
                  <a:blip r:embed="rId10"/>
                  <a:stretch>
                    <a:fillRect t="-1961" b="-19608"/>
                  </a:stretch>
                </a:blipFill>
              </p:spPr>
              <p:txBody>
                <a:bodyPr/>
                <a:lstStyle/>
                <a:p>
                  <a:r>
                    <a:rPr lang="en-US">
                      <a:noFill/>
                    </a:rPr>
                    <a:t> </a:t>
                  </a:r>
                </a:p>
              </p:txBody>
            </p:sp>
          </mc:Fallback>
        </mc:AlternateContent>
        <p:sp>
          <p:nvSpPr>
            <p:cNvPr id="51" name="TextBox 50">
              <a:extLst>
                <a:ext uri="{FF2B5EF4-FFF2-40B4-BE49-F238E27FC236}">
                  <a16:creationId xmlns:a16="http://schemas.microsoft.com/office/drawing/2014/main" id="{226DAC9B-EB8E-E250-7255-30D4636A020D}"/>
                </a:ext>
              </a:extLst>
            </p:cNvPr>
            <p:cNvSpPr txBox="1"/>
            <p:nvPr/>
          </p:nvSpPr>
          <p:spPr>
            <a:xfrm rot="16200000">
              <a:off x="-1479587" y="2942316"/>
              <a:ext cx="3004793" cy="653410"/>
            </a:xfrm>
            <a:prstGeom prst="rect">
              <a:avLst/>
            </a:prstGeom>
            <a:noFill/>
          </p:spPr>
          <p:txBody>
            <a:bodyPr wrap="square" rtlCol="0">
              <a:spAutoFit/>
            </a:bodyPr>
            <a:lstStyle/>
            <a:p>
              <a:pPr algn="ctr"/>
              <a:r>
                <a:rPr lang="en-US" altLang="ko-KR" sz="1400"/>
                <a:t># of Events</a:t>
              </a:r>
              <a:endParaRPr lang="ko-KR" altLang="en-US" sz="1400"/>
            </a:p>
          </p:txBody>
        </p:sp>
        <p:pic>
          <p:nvPicPr>
            <p:cNvPr id="52" name="그림 51">
              <a:extLst>
                <a:ext uri="{FF2B5EF4-FFF2-40B4-BE49-F238E27FC236}">
                  <a16:creationId xmlns:a16="http://schemas.microsoft.com/office/drawing/2014/main" id="{6AEC934E-6A45-EE54-0361-674D3290E3F6}"/>
                </a:ext>
              </a:extLst>
            </p:cNvPr>
            <p:cNvPicPr>
              <a:picLocks noChangeAspect="1"/>
            </p:cNvPicPr>
            <p:nvPr/>
          </p:nvPicPr>
          <p:blipFill rotWithShape="1">
            <a:blip r:embed="rId11">
              <a:extLst>
                <a:ext uri="{28A0092B-C50C-407E-A947-70E740481C1C}">
                  <a14:useLocalDpi xmlns:a14="http://schemas.microsoft.com/office/drawing/2010/main" val="0"/>
                </a:ext>
              </a:extLst>
            </a:blip>
            <a:srcRect l="10357" t="9065" r="8036" b="8183"/>
            <a:stretch/>
          </p:blipFill>
          <p:spPr>
            <a:xfrm>
              <a:off x="555173" y="577579"/>
              <a:ext cx="10722496" cy="5502028"/>
            </a:xfrm>
            <a:prstGeom prst="rect">
              <a:avLst/>
            </a:prstGeom>
          </p:spPr>
        </p:pic>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46542CAD-7B6F-B790-4E87-F7C309AC1E1F}"/>
                    </a:ext>
                  </a:extLst>
                </p:cNvPr>
                <p:cNvSpPr txBox="1"/>
                <p:nvPr/>
              </p:nvSpPr>
              <p:spPr>
                <a:xfrm>
                  <a:off x="2271867" y="2684269"/>
                  <a:ext cx="3678551" cy="912410"/>
                </a:xfrm>
                <a:prstGeom prst="rect">
                  <a:avLst/>
                </a:prstGeom>
                <a:noFill/>
              </p:spPr>
              <p:txBody>
                <a:bodyPr wrap="square" rtlCol="0">
                  <a:spAutoFit/>
                </a:bodyPr>
                <a:lstStyle/>
                <a:p>
                  <a14:m>
                    <m:oMath xmlns:m="http://schemas.openxmlformats.org/officeDocument/2006/math">
                      <m:sSub>
                        <m:sSubPr>
                          <m:ctrlPr>
                            <a:rPr lang="en-US" altLang="ko-KR" sz="1400" b="0" i="1" smtClean="0">
                              <a:latin typeface="Cambria Math" panose="02040503050406030204" pitchFamily="18" charset="0"/>
                              <a:ea typeface="Cambria Math" panose="02040503050406030204" pitchFamily="18" charset="0"/>
                            </a:rPr>
                          </m:ctrlPr>
                        </m:sSubPr>
                        <m:e>
                          <m:r>
                            <a:rPr lang="ko-KR" altLang="en-US" sz="1400" b="0" i="1" smtClean="0">
                              <a:latin typeface="Cambria Math" panose="02040503050406030204" pitchFamily="18" charset="0"/>
                              <a:ea typeface="Cambria Math" panose="02040503050406030204" pitchFamily="18" charset="0"/>
                            </a:rPr>
                            <m:t>𝜎</m:t>
                          </m:r>
                        </m:e>
                        <m:sub>
                          <m:r>
                            <a:rPr lang="en-US" altLang="ko-KR" sz="1400" b="0" i="1" smtClean="0">
                              <a:latin typeface="Cambria Math" panose="02040503050406030204" pitchFamily="18" charset="0"/>
                              <a:ea typeface="Cambria Math" panose="02040503050406030204" pitchFamily="18" charset="0"/>
                            </a:rPr>
                            <m:t>𝑡</m:t>
                          </m:r>
                        </m:sub>
                      </m:sSub>
                      <m:r>
                        <a:rPr lang="en-US" altLang="ko-KR" sz="1400" b="0" i="1" smtClean="0">
                          <a:latin typeface="Cambria Math" panose="02040503050406030204" pitchFamily="18" charset="0"/>
                          <a:ea typeface="Cambria Math" panose="02040503050406030204" pitchFamily="18" charset="0"/>
                        </a:rPr>
                        <m:t>=3.</m:t>
                      </m:r>
                      <m:r>
                        <m:rPr>
                          <m:nor/>
                        </m:rPr>
                        <a:rPr lang="en-US" altLang="ko-KR" sz="1400" b="0" i="0" smtClean="0">
                          <a:latin typeface="Cambria Math" panose="02040503050406030204" pitchFamily="18" charset="0"/>
                          <a:ea typeface="Cambria Math" panose="02040503050406030204" pitchFamily="18" charset="0"/>
                        </a:rPr>
                        <m:t>22</m:t>
                      </m:r>
                      <m:r>
                        <m:rPr>
                          <m:nor/>
                        </m:rPr>
                        <a:rPr lang="en-US" altLang="ko-KR" sz="1400" b="0" i="0" smtClean="0">
                          <a:latin typeface="Cambria Math" panose="02040503050406030204" pitchFamily="18" charset="0"/>
                          <a:ea typeface="Cambria Math" panose="02040503050406030204" pitchFamily="18" charset="0"/>
                        </a:rPr>
                        <m:t>ps</m:t>
                      </m:r>
                    </m:oMath>
                  </a14:m>
                  <a:r>
                    <a:rPr lang="ko-KR" altLang="en-US" sz="1400"/>
                    <a:t> </a:t>
                  </a:r>
                </a:p>
              </p:txBody>
            </p:sp>
          </mc:Choice>
          <mc:Fallback xmlns="">
            <p:sp>
              <p:nvSpPr>
                <p:cNvPr id="53" name="TextBox 52">
                  <a:extLst>
                    <a:ext uri="{FF2B5EF4-FFF2-40B4-BE49-F238E27FC236}">
                      <a16:creationId xmlns:a16="http://schemas.microsoft.com/office/drawing/2014/main" id="{46542CAD-7B6F-B790-4E87-F7C309AC1E1F}"/>
                    </a:ext>
                  </a:extLst>
                </p:cNvPr>
                <p:cNvSpPr txBox="1">
                  <a:spLocks noRot="1" noChangeAspect="1" noMove="1" noResize="1" noEditPoints="1" noAdjustHandles="1" noChangeArrowheads="1" noChangeShapeType="1" noTextEdit="1"/>
                </p:cNvSpPr>
                <p:nvPr/>
              </p:nvSpPr>
              <p:spPr>
                <a:xfrm>
                  <a:off x="2271867" y="2684269"/>
                  <a:ext cx="3678551" cy="912410"/>
                </a:xfrm>
                <a:prstGeom prst="rect">
                  <a:avLst/>
                </a:prstGeom>
                <a:blipFill>
                  <a:blip r:embed="rId12"/>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157430258"/>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FA6A986-EC02-66F6-7B82-D1B5059C5A15}"/>
              </a:ext>
            </a:extLst>
          </p:cNvPr>
          <p:cNvSpPr>
            <a:spLocks noGrp="1"/>
          </p:cNvSpPr>
          <p:nvPr>
            <p:ph type="title"/>
          </p:nvPr>
        </p:nvSpPr>
        <p:spPr>
          <a:xfrm>
            <a:off x="353961" y="365126"/>
            <a:ext cx="11484078" cy="677094"/>
          </a:xfrm>
        </p:spPr>
        <p:txBody>
          <a:bodyPr>
            <a:normAutofit/>
          </a:bodyPr>
          <a:lstStyle/>
          <a:p>
            <a:r>
              <a:rPr lang="en-US" altLang="ko-KR" sz="3600" dirty="0"/>
              <a:t>Motivation: Detectors with </a:t>
            </a:r>
            <a:r>
              <a:rPr lang="en-US" altLang="ko-KR" sz="3600" dirty="0" err="1"/>
              <a:t>ps</a:t>
            </a:r>
            <a:r>
              <a:rPr lang="en-US" altLang="ko-KR" sz="3600" dirty="0"/>
              <a:t> level resolution</a:t>
            </a:r>
            <a:endParaRPr lang="ko-KR" altLang="en-US" sz="3600" dirty="0"/>
          </a:p>
        </p:txBody>
      </p:sp>
      <p:sp>
        <p:nvSpPr>
          <p:cNvPr id="4" name="날짜 개체 틀 3">
            <a:extLst>
              <a:ext uri="{FF2B5EF4-FFF2-40B4-BE49-F238E27FC236}">
                <a16:creationId xmlns:a16="http://schemas.microsoft.com/office/drawing/2014/main" id="{AB1229FE-92BE-DDED-F738-2F1F0CB06E10}"/>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2370DFE3-0DDF-532F-1CA3-E02DE5A7C9D0}"/>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A7B8ACDD-0736-D0D3-721D-398E22F56279}"/>
              </a:ext>
            </a:extLst>
          </p:cNvPr>
          <p:cNvSpPr>
            <a:spLocks noGrp="1"/>
          </p:cNvSpPr>
          <p:nvPr>
            <p:ph type="sldNum" sz="quarter" idx="12"/>
          </p:nvPr>
        </p:nvSpPr>
        <p:spPr/>
        <p:txBody>
          <a:bodyPr/>
          <a:lstStyle/>
          <a:p>
            <a:fld id="{23AE57FD-E4DF-4085-ACA4-73605D376608}" type="slidenum">
              <a:rPr lang="ko-KR" altLang="en-US" smtClean="0"/>
              <a:t>2</a:t>
            </a:fld>
            <a:endParaRPr lang="ko-KR" altLang="en-US"/>
          </a:p>
        </p:txBody>
      </p:sp>
      <p:sp>
        <p:nvSpPr>
          <p:cNvPr id="7" name="제목 1">
            <a:extLst>
              <a:ext uri="{FF2B5EF4-FFF2-40B4-BE49-F238E27FC236}">
                <a16:creationId xmlns:a16="http://schemas.microsoft.com/office/drawing/2014/main" id="{F92B1956-E6F3-D82F-14EA-A6201BE5713E}"/>
              </a:ext>
            </a:extLst>
          </p:cNvPr>
          <p:cNvSpPr txBox="1">
            <a:spLocks/>
          </p:cNvSpPr>
          <p:nvPr/>
        </p:nvSpPr>
        <p:spPr>
          <a:xfrm>
            <a:off x="838200" y="5244985"/>
            <a:ext cx="11223172"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Cascadia Code" panose="020B0609020000020004" pitchFamily="49" charset="0"/>
                <a:ea typeface="+mj-ea"/>
                <a:cs typeface="Cascadia Code" panose="020B0609020000020004" pitchFamily="49" charset="0"/>
              </a:defRPr>
            </a:lvl1pPr>
          </a:lstStyle>
          <a:p>
            <a:r>
              <a:rPr lang="en-US" altLang="ko-KR" sz="3200" dirty="0"/>
              <a:t>…WE ALSO NEED SUB-PS RESOLUTION FE ELECTRONICS!</a:t>
            </a:r>
            <a:endParaRPr lang="ko-KR" altLang="en-US" sz="3200" dirty="0"/>
          </a:p>
        </p:txBody>
      </p:sp>
      <p:pic>
        <p:nvPicPr>
          <p:cNvPr id="10" name="그림 9">
            <a:extLst>
              <a:ext uri="{FF2B5EF4-FFF2-40B4-BE49-F238E27FC236}">
                <a16:creationId xmlns:a16="http://schemas.microsoft.com/office/drawing/2014/main" id="{A3FE063C-87A0-655D-3070-974AB560933C}"/>
              </a:ext>
            </a:extLst>
          </p:cNvPr>
          <p:cNvPicPr>
            <a:picLocks noChangeAspect="1"/>
          </p:cNvPicPr>
          <p:nvPr/>
        </p:nvPicPr>
        <p:blipFill>
          <a:blip r:embed="rId4"/>
          <a:stretch>
            <a:fillRect/>
          </a:stretch>
        </p:blipFill>
        <p:spPr>
          <a:xfrm>
            <a:off x="1098318" y="3265713"/>
            <a:ext cx="3968532" cy="2351315"/>
          </a:xfrm>
          <a:prstGeom prst="rect">
            <a:avLst/>
          </a:prstGeom>
        </p:spPr>
      </p:pic>
      <p:pic>
        <p:nvPicPr>
          <p:cNvPr id="11" name="그림 10">
            <a:extLst>
              <a:ext uri="{FF2B5EF4-FFF2-40B4-BE49-F238E27FC236}">
                <a16:creationId xmlns:a16="http://schemas.microsoft.com/office/drawing/2014/main" id="{26310744-40EC-FEFA-8708-C93AF112D71D}"/>
              </a:ext>
            </a:extLst>
          </p:cNvPr>
          <p:cNvPicPr>
            <a:picLocks noChangeAspect="1"/>
          </p:cNvPicPr>
          <p:nvPr/>
        </p:nvPicPr>
        <p:blipFill>
          <a:blip r:embed="rId4"/>
          <a:stretch>
            <a:fillRect/>
          </a:stretch>
        </p:blipFill>
        <p:spPr>
          <a:xfrm>
            <a:off x="1532033" y="23090271"/>
            <a:ext cx="0" cy="0"/>
          </a:xfrm>
          <a:prstGeom prst="rect">
            <a:avLst/>
          </a:prstGeom>
        </p:spPr>
      </p:pic>
      <p:pic>
        <p:nvPicPr>
          <p:cNvPr id="14" name="그림 13">
            <a:extLst>
              <a:ext uri="{FF2B5EF4-FFF2-40B4-BE49-F238E27FC236}">
                <a16:creationId xmlns:a16="http://schemas.microsoft.com/office/drawing/2014/main" id="{DCBF4DBA-9AC4-3371-6FFE-B4DE7D30D255}"/>
              </a:ext>
            </a:extLst>
          </p:cNvPr>
          <p:cNvPicPr>
            <a:picLocks noChangeAspect="1"/>
          </p:cNvPicPr>
          <p:nvPr/>
        </p:nvPicPr>
        <p:blipFill rotWithShape="1">
          <a:blip r:embed="rId5"/>
          <a:srcRect b="44459"/>
          <a:stretch/>
        </p:blipFill>
        <p:spPr>
          <a:xfrm>
            <a:off x="666367" y="1139697"/>
            <a:ext cx="4832435" cy="1645593"/>
          </a:xfrm>
          <a:prstGeom prst="rect">
            <a:avLst/>
          </a:prstGeom>
        </p:spPr>
      </p:pic>
      <p:pic>
        <p:nvPicPr>
          <p:cNvPr id="1026" name="Picture 2" descr="Instruments 06 00007 g005 550">
            <a:extLst>
              <a:ext uri="{FF2B5EF4-FFF2-40B4-BE49-F238E27FC236}">
                <a16:creationId xmlns:a16="http://schemas.microsoft.com/office/drawing/2014/main" id="{8EFA6003-BD58-6DA2-09E6-884F98BF07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68040" y="1585588"/>
            <a:ext cx="2385760" cy="350847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E79BCB4-3CEE-0EE5-B441-8877948E2629}"/>
              </a:ext>
            </a:extLst>
          </p:cNvPr>
          <p:cNvSpPr txBox="1"/>
          <p:nvPr/>
        </p:nvSpPr>
        <p:spPr>
          <a:xfrm>
            <a:off x="8935762" y="5030218"/>
            <a:ext cx="2603306" cy="646331"/>
          </a:xfrm>
          <a:prstGeom prst="rect">
            <a:avLst/>
          </a:prstGeom>
          <a:noFill/>
        </p:spPr>
        <p:txBody>
          <a:bodyPr wrap="square" rtlCol="0">
            <a:spAutoFit/>
          </a:bodyPr>
          <a:lstStyle/>
          <a:p>
            <a:r>
              <a:rPr lang="en-US" altLang="ko-KR" dirty="0"/>
              <a:t>Timing resolution for</a:t>
            </a:r>
          </a:p>
          <a:p>
            <a:r>
              <a:rPr lang="en-US" altLang="ko-KR" dirty="0"/>
              <a:t>200 </a:t>
            </a:r>
            <a:r>
              <a:rPr lang="en-US" altLang="ko-KR" dirty="0" err="1"/>
              <a:t>pe</a:t>
            </a:r>
            <a:r>
              <a:rPr lang="en-US" altLang="ko-KR" dirty="0"/>
              <a:t> =~5ps</a:t>
            </a:r>
            <a:endParaRPr lang="ko-KR" altLang="en-US" dirty="0"/>
          </a:p>
        </p:txBody>
      </p:sp>
      <p:pic>
        <p:nvPicPr>
          <p:cNvPr id="1028" name="Picture 4" descr="Instruments 06 00007 g001 550">
            <a:extLst>
              <a:ext uri="{FF2B5EF4-FFF2-40B4-BE49-F238E27FC236}">
                <a16:creationId xmlns:a16="http://schemas.microsoft.com/office/drawing/2014/main" id="{1C244D43-8F7D-DFAE-E567-F7B6BE5635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6865" y="1620120"/>
            <a:ext cx="3216574" cy="242120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133FFC6-A37F-16FF-FCC8-8EF46395AD03}"/>
              </a:ext>
            </a:extLst>
          </p:cNvPr>
          <p:cNvSpPr txBox="1"/>
          <p:nvPr/>
        </p:nvSpPr>
        <p:spPr>
          <a:xfrm>
            <a:off x="5498801" y="4110175"/>
            <a:ext cx="3037287" cy="1015663"/>
          </a:xfrm>
          <a:prstGeom prst="rect">
            <a:avLst/>
          </a:prstGeom>
          <a:noFill/>
        </p:spPr>
        <p:txBody>
          <a:bodyPr wrap="square">
            <a:spAutoFit/>
          </a:bodyPr>
          <a:lstStyle/>
          <a:p>
            <a:r>
              <a:rPr lang="en-US" altLang="ko-KR" sz="1200" b="0" i="0" dirty="0" err="1">
                <a:solidFill>
                  <a:srgbClr val="222222"/>
                </a:solidFill>
                <a:effectLst/>
                <a:latin typeface="Arial" panose="020B0604020202020204" pitchFamily="34" charset="0"/>
              </a:rPr>
              <a:t>Perazzini</a:t>
            </a:r>
            <a:r>
              <a:rPr lang="en-US" altLang="ko-KR" sz="1200" b="0" i="0" dirty="0">
                <a:solidFill>
                  <a:srgbClr val="222222"/>
                </a:solidFill>
                <a:effectLst/>
                <a:latin typeface="Arial" panose="020B0604020202020204" pitchFamily="34" charset="0"/>
              </a:rPr>
              <a:t> S, Ferrari F, </a:t>
            </a:r>
            <a:r>
              <a:rPr lang="en-US" altLang="ko-KR" sz="1200" b="0" i="0" dirty="0" err="1">
                <a:solidFill>
                  <a:srgbClr val="222222"/>
                </a:solidFill>
                <a:effectLst/>
                <a:latin typeface="Arial" panose="020B0604020202020204" pitchFamily="34" charset="0"/>
              </a:rPr>
              <a:t>Vagnoni</a:t>
            </a:r>
            <a:r>
              <a:rPr lang="en-US" altLang="ko-KR" sz="1200" b="0" i="0" dirty="0">
                <a:solidFill>
                  <a:srgbClr val="222222"/>
                </a:solidFill>
                <a:effectLst/>
                <a:latin typeface="Arial" panose="020B0604020202020204" pitchFamily="34" charset="0"/>
              </a:rPr>
              <a:t> VM, on behalf of the </a:t>
            </a:r>
            <a:r>
              <a:rPr lang="en-US" altLang="ko-KR" sz="1200" b="0" i="0" dirty="0" err="1">
                <a:solidFill>
                  <a:srgbClr val="222222"/>
                </a:solidFill>
                <a:effectLst/>
                <a:latin typeface="Arial" panose="020B0604020202020204" pitchFamily="34" charset="0"/>
              </a:rPr>
              <a:t>LHCb</a:t>
            </a:r>
            <a:r>
              <a:rPr lang="en-US" altLang="ko-KR" sz="1200" b="0" i="0" dirty="0">
                <a:solidFill>
                  <a:srgbClr val="222222"/>
                </a:solidFill>
                <a:effectLst/>
                <a:latin typeface="Arial" panose="020B0604020202020204" pitchFamily="34" charset="0"/>
              </a:rPr>
              <a:t> ECAL Upgrade-2 R</a:t>
            </a:r>
            <a:r>
              <a:rPr lang="en-US" altLang="ko-KR" sz="1200" dirty="0">
                <a:solidFill>
                  <a:srgbClr val="222222"/>
                </a:solidFill>
                <a:latin typeface="Arial" panose="020B0604020202020204" pitchFamily="34" charset="0"/>
              </a:rPr>
              <a:t>&amp;</a:t>
            </a:r>
            <a:r>
              <a:rPr lang="en-US" altLang="ko-KR" sz="1200" b="0" i="0" dirty="0">
                <a:solidFill>
                  <a:srgbClr val="222222"/>
                </a:solidFill>
                <a:effectLst/>
                <a:latin typeface="Arial" panose="020B0604020202020204" pitchFamily="34" charset="0"/>
              </a:rPr>
              <a:t>D Group. Development of an MCP-Based Timing Layer for the </a:t>
            </a:r>
            <a:r>
              <a:rPr lang="en-US" altLang="ko-KR" sz="1200" b="0" i="0" dirty="0" err="1">
                <a:solidFill>
                  <a:srgbClr val="222222"/>
                </a:solidFill>
                <a:effectLst/>
                <a:latin typeface="Arial" panose="020B0604020202020204" pitchFamily="34" charset="0"/>
              </a:rPr>
              <a:t>LHCb</a:t>
            </a:r>
            <a:r>
              <a:rPr lang="en-US" altLang="ko-KR" sz="1200" b="0" i="0" dirty="0">
                <a:solidFill>
                  <a:srgbClr val="222222"/>
                </a:solidFill>
                <a:effectLst/>
                <a:latin typeface="Arial" panose="020B0604020202020204" pitchFamily="34" charset="0"/>
              </a:rPr>
              <a:t> ECAL Upgrade-2</a:t>
            </a:r>
            <a:endParaRPr lang="ko-KR" altLang="en-US" sz="1200" dirty="0"/>
          </a:p>
        </p:txBody>
      </p:sp>
      <p:sp>
        <p:nvSpPr>
          <p:cNvPr id="15" name="TextBox 14">
            <a:extLst>
              <a:ext uri="{FF2B5EF4-FFF2-40B4-BE49-F238E27FC236}">
                <a16:creationId xmlns:a16="http://schemas.microsoft.com/office/drawing/2014/main" id="{392B44B8-713D-D3EB-DC86-060A2DC86556}"/>
              </a:ext>
            </a:extLst>
          </p:cNvPr>
          <p:cNvSpPr txBox="1"/>
          <p:nvPr/>
        </p:nvSpPr>
        <p:spPr>
          <a:xfrm>
            <a:off x="854020" y="2846551"/>
            <a:ext cx="3126718" cy="276999"/>
          </a:xfrm>
          <a:prstGeom prst="rect">
            <a:avLst/>
          </a:prstGeom>
          <a:noFill/>
        </p:spPr>
        <p:txBody>
          <a:bodyPr wrap="square">
            <a:spAutoFit/>
          </a:bodyPr>
          <a:lstStyle/>
          <a:p>
            <a:r>
              <a:rPr lang="en-US" altLang="ko-KR" sz="1200" b="0" i="0" dirty="0">
                <a:solidFill>
                  <a:srgbClr val="222222"/>
                </a:solidFill>
                <a:effectLst/>
                <a:latin typeface="Arial" panose="020B0604020202020204" pitchFamily="34" charset="0"/>
              </a:rPr>
              <a:t>LAPPD</a:t>
            </a:r>
            <a:r>
              <a:rPr lang="en-US" altLang="ko-KR" sz="1600" baseline="30000" dirty="0">
                <a:solidFill>
                  <a:srgbClr val="222222"/>
                </a:solidFill>
                <a:latin typeface="Arial" panose="020B0604020202020204" pitchFamily="34" charset="0"/>
              </a:rPr>
              <a:t>TM</a:t>
            </a:r>
            <a:r>
              <a:rPr lang="en-US" altLang="ko-KR" sz="1200" b="0" i="0" dirty="0">
                <a:solidFill>
                  <a:srgbClr val="222222"/>
                </a:solidFill>
                <a:effectLst/>
                <a:latin typeface="Arial" panose="020B0604020202020204" pitchFamily="34" charset="0"/>
              </a:rPr>
              <a:t>, psec.uchicago.edu</a:t>
            </a:r>
            <a:endParaRPr lang="ko-KR" altLang="en-US" sz="1200" dirty="0"/>
          </a:p>
        </p:txBody>
      </p:sp>
    </p:spTree>
    <p:custDataLst>
      <p:tags r:id="rId1"/>
    </p:custDataLst>
    <p:extLst>
      <p:ext uri="{BB962C8B-B14F-4D97-AF65-F5344CB8AC3E}">
        <p14:creationId xmlns:p14="http://schemas.microsoft.com/office/powerpoint/2010/main" val="163552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00A50-691C-9B81-A996-48BC459D766D}"/>
              </a:ext>
            </a:extLst>
          </p:cNvPr>
          <p:cNvSpPr>
            <a:spLocks noGrp="1"/>
          </p:cNvSpPr>
          <p:nvPr>
            <p:ph type="title"/>
          </p:nvPr>
        </p:nvSpPr>
        <p:spPr>
          <a:xfrm>
            <a:off x="119745" y="147411"/>
            <a:ext cx="10515600" cy="1325563"/>
          </a:xfrm>
        </p:spPr>
        <p:txBody>
          <a:bodyPr/>
          <a:lstStyle/>
          <a:p>
            <a:r>
              <a:rPr lang="en-US" dirty="0">
                <a:ea typeface="맑은 고딕"/>
              </a:rPr>
              <a:t>Summary</a:t>
            </a:r>
            <a:endParaRPr lang="en-US" dirty="0"/>
          </a:p>
        </p:txBody>
      </p:sp>
      <p:sp>
        <p:nvSpPr>
          <p:cNvPr id="3" name="Content Placeholder 2">
            <a:extLst>
              <a:ext uri="{FF2B5EF4-FFF2-40B4-BE49-F238E27FC236}">
                <a16:creationId xmlns:a16="http://schemas.microsoft.com/office/drawing/2014/main" id="{2F68F2E2-9439-A128-172C-138E26311D8A}"/>
              </a:ext>
            </a:extLst>
          </p:cNvPr>
          <p:cNvSpPr>
            <a:spLocks noGrp="1"/>
          </p:cNvSpPr>
          <p:nvPr>
            <p:ph idx="1"/>
          </p:nvPr>
        </p:nvSpPr>
        <p:spPr>
          <a:xfrm>
            <a:off x="130834" y="1477283"/>
            <a:ext cx="11930332" cy="4667250"/>
          </a:xfrm>
        </p:spPr>
        <p:txBody>
          <a:bodyPr>
            <a:normAutofit/>
          </a:bodyPr>
          <a:lstStyle/>
          <a:p>
            <a:r>
              <a:rPr lang="en-US" sz="2000" dirty="0"/>
              <a:t>PSEC5 is a reliable, reusable, and cost-efficient </a:t>
            </a:r>
            <a:r>
              <a:rPr lang="en-US" sz="2000" b="1" dirty="0"/>
              <a:t>waveform sampling</a:t>
            </a:r>
            <a:r>
              <a:rPr lang="en-US" sz="2000" dirty="0"/>
              <a:t> ASIC.</a:t>
            </a:r>
          </a:p>
          <a:p>
            <a:pPr lvl="1"/>
            <a:r>
              <a:rPr lang="en-US" sz="1600" dirty="0"/>
              <a:t>Lower power consumption and dead time</a:t>
            </a:r>
          </a:p>
          <a:p>
            <a:pPr lvl="1"/>
            <a:r>
              <a:rPr lang="en-US" sz="1600" dirty="0"/>
              <a:t>Avails various methods of external calibration</a:t>
            </a:r>
          </a:p>
          <a:p>
            <a:pPr lvl="1"/>
            <a:r>
              <a:rPr lang="en-US" sz="1600" b="1" dirty="0"/>
              <a:t>High channel count</a:t>
            </a:r>
            <a:r>
              <a:rPr lang="en-US" sz="1600" dirty="0"/>
              <a:t> per chip</a:t>
            </a:r>
          </a:p>
          <a:p>
            <a:r>
              <a:rPr lang="en-US" sz="2000" dirty="0"/>
              <a:t>The </a:t>
            </a:r>
            <a:r>
              <a:rPr lang="en-US" sz="2000" b="1" dirty="0"/>
              <a:t>fast-slow architecture</a:t>
            </a:r>
            <a:r>
              <a:rPr lang="en-US" sz="2000" dirty="0"/>
              <a:t> of the chip makes it relatively versatile</a:t>
            </a:r>
          </a:p>
          <a:p>
            <a:pPr lvl="1"/>
            <a:r>
              <a:rPr lang="en-US" sz="1600" dirty="0"/>
              <a:t>Long time window (204.8 ns) per event</a:t>
            </a:r>
          </a:p>
          <a:p>
            <a:pPr lvl="1"/>
            <a:r>
              <a:rPr lang="en-US" altLang="ko-KR" sz="1600" dirty="0"/>
              <a:t>While also achieving high timing resolution on regions of interest (6.4 ns)</a:t>
            </a:r>
          </a:p>
          <a:p>
            <a:r>
              <a:rPr lang="en-US" altLang="ko-KR" sz="2000" dirty="0"/>
              <a:t>It can easily be incorporated as a front end of any detector system which requires </a:t>
            </a:r>
            <a:r>
              <a:rPr lang="en-US" sz="2000" b="1" dirty="0">
                <a:solidFill>
                  <a:srgbClr val="FF0000"/>
                </a:solidFill>
              </a:rPr>
              <a:t>&lt;1ps timing resolution.</a:t>
            </a:r>
          </a:p>
          <a:p>
            <a:endParaRPr lang="en-US" altLang="ko-KR" sz="2000" b="1" dirty="0">
              <a:solidFill>
                <a:srgbClr val="FF0000"/>
              </a:solidFill>
            </a:endParaRPr>
          </a:p>
          <a:p>
            <a:pPr marL="0" indent="0">
              <a:buNone/>
            </a:pPr>
            <a:r>
              <a:rPr lang="en-US" altLang="ko-KR" b="1" i="1" dirty="0">
                <a:solidFill>
                  <a:srgbClr val="FF0000"/>
                </a:solidFill>
              </a:rPr>
              <a:t>THANK YOU FOR YOUR ATTENTION!</a:t>
            </a:r>
            <a:endParaRPr lang="en-US" altLang="ko-KR" i="1" dirty="0"/>
          </a:p>
          <a:p>
            <a:endParaRPr lang="en-US" sz="2000" dirty="0"/>
          </a:p>
        </p:txBody>
      </p:sp>
      <p:sp>
        <p:nvSpPr>
          <p:cNvPr id="4" name="Slide Number Placeholder 3">
            <a:extLst>
              <a:ext uri="{FF2B5EF4-FFF2-40B4-BE49-F238E27FC236}">
                <a16:creationId xmlns:a16="http://schemas.microsoft.com/office/drawing/2014/main" id="{B62D9E72-65FD-00D0-03BE-664A43B27D27}"/>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pPr/>
              <a:t>20</a:t>
            </a:fld>
            <a:endParaRPr lang="ko-KR" altLang="en-US"/>
          </a:p>
        </p:txBody>
      </p:sp>
      <p:sp>
        <p:nvSpPr>
          <p:cNvPr id="5" name="날짜 개체 틀 4">
            <a:extLst>
              <a:ext uri="{FF2B5EF4-FFF2-40B4-BE49-F238E27FC236}">
                <a16:creationId xmlns:a16="http://schemas.microsoft.com/office/drawing/2014/main" id="{36659227-F1DB-B780-1C7F-01E527C69D34}"/>
              </a:ext>
            </a:extLst>
          </p:cNvPr>
          <p:cNvSpPr>
            <a:spLocks noGrp="1"/>
          </p:cNvSpPr>
          <p:nvPr>
            <p:ph type="dt" sz="half" idx="10"/>
          </p:nvPr>
        </p:nvSpPr>
        <p:spPr/>
        <p:txBody>
          <a:bodyPr/>
          <a:lstStyle/>
          <a:p>
            <a:r>
              <a:rPr lang="en-US" altLang="ko-KR"/>
              <a:t>2024-05-27</a:t>
            </a:r>
            <a:endParaRPr lang="ko-KR" altLang="en-US"/>
          </a:p>
        </p:txBody>
      </p:sp>
      <p:sp>
        <p:nvSpPr>
          <p:cNvPr id="6" name="바닥글 개체 틀 5">
            <a:extLst>
              <a:ext uri="{FF2B5EF4-FFF2-40B4-BE49-F238E27FC236}">
                <a16:creationId xmlns:a16="http://schemas.microsoft.com/office/drawing/2014/main" id="{8388D5A7-6309-BFE3-E831-102406FB7342}"/>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1525431515"/>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C778FC4-B726-AF89-D1E3-CCC7D08C4A7E}"/>
              </a:ext>
            </a:extLst>
          </p:cNvPr>
          <p:cNvSpPr>
            <a:spLocks noGrp="1"/>
          </p:cNvSpPr>
          <p:nvPr>
            <p:ph type="title"/>
          </p:nvPr>
        </p:nvSpPr>
        <p:spPr/>
        <p:txBody>
          <a:bodyPr/>
          <a:lstStyle/>
          <a:p>
            <a:r>
              <a:rPr lang="en-US" altLang="ko-KR"/>
              <a:t>Trigger via CFD Logic</a:t>
            </a:r>
            <a:endParaRPr lang="ko-KR" altLang="en-US"/>
          </a:p>
        </p:txBody>
      </p:sp>
      <p:sp>
        <p:nvSpPr>
          <p:cNvPr id="3" name="내용 개체 틀 2">
            <a:extLst>
              <a:ext uri="{FF2B5EF4-FFF2-40B4-BE49-F238E27FC236}">
                <a16:creationId xmlns:a16="http://schemas.microsoft.com/office/drawing/2014/main" id="{200BADB9-64A6-A1D6-3161-41F161661715}"/>
              </a:ext>
            </a:extLst>
          </p:cNvPr>
          <p:cNvSpPr>
            <a:spLocks noGrp="1"/>
          </p:cNvSpPr>
          <p:nvPr>
            <p:ph idx="1"/>
          </p:nvPr>
        </p:nvSpPr>
        <p:spPr/>
        <p:txBody>
          <a:bodyPr/>
          <a:lstStyle/>
          <a:p>
            <a:r>
              <a:rPr lang="en-US" altLang="ko-KR"/>
              <a:t>Diagram</a:t>
            </a:r>
            <a:endParaRPr lang="ko-KR" altLang="en-US"/>
          </a:p>
        </p:txBody>
      </p:sp>
      <p:sp>
        <p:nvSpPr>
          <p:cNvPr id="4" name="슬라이드 번호 개체 틀 3">
            <a:extLst>
              <a:ext uri="{FF2B5EF4-FFF2-40B4-BE49-F238E27FC236}">
                <a16:creationId xmlns:a16="http://schemas.microsoft.com/office/drawing/2014/main" id="{4103159E-C289-998D-D538-E122E8886737}"/>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pPr/>
              <a:t>21</a:t>
            </a:fld>
            <a:endParaRPr lang="ko-KR" altLang="en-US"/>
          </a:p>
        </p:txBody>
      </p:sp>
      <p:graphicFrame>
        <p:nvGraphicFramePr>
          <p:cNvPr id="5" name="차트 4">
            <a:extLst>
              <a:ext uri="{FF2B5EF4-FFF2-40B4-BE49-F238E27FC236}">
                <a16:creationId xmlns:a16="http://schemas.microsoft.com/office/drawing/2014/main" id="{8ECB1CC4-2DC4-52CF-EF90-701595C1121D}"/>
              </a:ext>
            </a:extLst>
          </p:cNvPr>
          <p:cNvGraphicFramePr>
            <a:graphicFrameLocks/>
          </p:cNvGraphicFramePr>
          <p:nvPr>
            <p:extLst>
              <p:ext uri="{D42A27DB-BD31-4B8C-83A1-F6EECF244321}">
                <p14:modId xmlns:p14="http://schemas.microsoft.com/office/powerpoint/2010/main" val="1128590318"/>
              </p:ext>
            </p:extLst>
          </p:nvPr>
        </p:nvGraphicFramePr>
        <p:xfrm>
          <a:off x="5569296" y="2354718"/>
          <a:ext cx="4511964" cy="17383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차트 11">
            <a:extLst>
              <a:ext uri="{FF2B5EF4-FFF2-40B4-BE49-F238E27FC236}">
                <a16:creationId xmlns:a16="http://schemas.microsoft.com/office/drawing/2014/main" id="{962F5AFB-10C0-E733-33C2-CE2A8D27A515}"/>
              </a:ext>
            </a:extLst>
          </p:cNvPr>
          <p:cNvGraphicFramePr>
            <a:graphicFrameLocks/>
          </p:cNvGraphicFramePr>
          <p:nvPr>
            <p:extLst>
              <p:ext uri="{D42A27DB-BD31-4B8C-83A1-F6EECF244321}">
                <p14:modId xmlns:p14="http://schemas.microsoft.com/office/powerpoint/2010/main" val="1195268234"/>
              </p:ext>
            </p:extLst>
          </p:nvPr>
        </p:nvGraphicFramePr>
        <p:xfrm>
          <a:off x="5668356" y="1911669"/>
          <a:ext cx="4511964" cy="2402342"/>
        </p:xfrm>
        <a:graphic>
          <a:graphicData uri="http://schemas.openxmlformats.org/drawingml/2006/chart">
            <c:chart xmlns:c="http://schemas.openxmlformats.org/drawingml/2006/chart" xmlns:r="http://schemas.openxmlformats.org/officeDocument/2006/relationships" r:id="rId3"/>
          </a:graphicData>
        </a:graphic>
      </p:graphicFrame>
      <p:sp>
        <p:nvSpPr>
          <p:cNvPr id="13" name="날짜 개체 틀 12">
            <a:extLst>
              <a:ext uri="{FF2B5EF4-FFF2-40B4-BE49-F238E27FC236}">
                <a16:creationId xmlns:a16="http://schemas.microsoft.com/office/drawing/2014/main" id="{8C4E4AC4-AE4A-70CB-C821-BDB59951D783}"/>
              </a:ext>
            </a:extLst>
          </p:cNvPr>
          <p:cNvSpPr>
            <a:spLocks noGrp="1"/>
          </p:cNvSpPr>
          <p:nvPr>
            <p:ph type="dt" sz="half" idx="10"/>
          </p:nvPr>
        </p:nvSpPr>
        <p:spPr/>
        <p:txBody>
          <a:bodyPr/>
          <a:lstStyle/>
          <a:p>
            <a:r>
              <a:rPr lang="en-US" altLang="ko-KR"/>
              <a:t>2024-05-27</a:t>
            </a:r>
            <a:endParaRPr lang="ko-KR" altLang="en-US"/>
          </a:p>
        </p:txBody>
      </p:sp>
      <p:sp>
        <p:nvSpPr>
          <p:cNvPr id="14" name="바닥글 개체 틀 13">
            <a:extLst>
              <a:ext uri="{FF2B5EF4-FFF2-40B4-BE49-F238E27FC236}">
                <a16:creationId xmlns:a16="http://schemas.microsoft.com/office/drawing/2014/main" id="{184D850E-2DE4-316E-525B-FD8562975A95}"/>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3391871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A66E681-0CEF-5053-FA18-C18090BB3A38}"/>
              </a:ext>
            </a:extLst>
          </p:cNvPr>
          <p:cNvSpPr>
            <a:spLocks noGrp="1"/>
          </p:cNvSpPr>
          <p:nvPr>
            <p:ph type="title"/>
          </p:nvPr>
        </p:nvSpPr>
        <p:spPr/>
        <p:txBody>
          <a:bodyPr/>
          <a:lstStyle/>
          <a:p>
            <a:r>
              <a:rPr lang="en-US" altLang="ko-KR"/>
              <a:t>Switch Comparison(@width 32um+80um)</a:t>
            </a:r>
            <a:endParaRPr lang="ko-KR" altLang="en-US"/>
          </a:p>
        </p:txBody>
      </p:sp>
      <p:graphicFrame>
        <p:nvGraphicFramePr>
          <p:cNvPr id="4" name="표 4">
            <a:extLst>
              <a:ext uri="{FF2B5EF4-FFF2-40B4-BE49-F238E27FC236}">
                <a16:creationId xmlns:a16="http://schemas.microsoft.com/office/drawing/2014/main" id="{D44B7507-7100-B4FA-FAEE-D001C9107E46}"/>
              </a:ext>
            </a:extLst>
          </p:cNvPr>
          <p:cNvGraphicFramePr>
            <a:graphicFrameLocks noGrp="1"/>
          </p:cNvGraphicFramePr>
          <p:nvPr>
            <p:ph idx="1"/>
          </p:nvPr>
        </p:nvGraphicFramePr>
        <p:xfrm>
          <a:off x="838200" y="1358584"/>
          <a:ext cx="10515600" cy="4869552"/>
        </p:xfrm>
        <a:graphic>
          <a:graphicData uri="http://schemas.openxmlformats.org/drawingml/2006/table">
            <a:tbl>
              <a:tblPr firstRow="1" bandRow="1">
                <a:tableStyleId>{5C22544A-7EE6-4342-B048-85BDC9FD1C3A}</a:tableStyleId>
              </a:tblPr>
              <a:tblGrid>
                <a:gridCol w="1314450">
                  <a:extLst>
                    <a:ext uri="{9D8B030D-6E8A-4147-A177-3AD203B41FA5}">
                      <a16:colId xmlns:a16="http://schemas.microsoft.com/office/drawing/2014/main" val="4045540274"/>
                    </a:ext>
                  </a:extLst>
                </a:gridCol>
                <a:gridCol w="1314450">
                  <a:extLst>
                    <a:ext uri="{9D8B030D-6E8A-4147-A177-3AD203B41FA5}">
                      <a16:colId xmlns:a16="http://schemas.microsoft.com/office/drawing/2014/main" val="2249967656"/>
                    </a:ext>
                  </a:extLst>
                </a:gridCol>
                <a:gridCol w="1314450">
                  <a:extLst>
                    <a:ext uri="{9D8B030D-6E8A-4147-A177-3AD203B41FA5}">
                      <a16:colId xmlns:a16="http://schemas.microsoft.com/office/drawing/2014/main" val="760701032"/>
                    </a:ext>
                  </a:extLst>
                </a:gridCol>
                <a:gridCol w="1314450">
                  <a:extLst>
                    <a:ext uri="{9D8B030D-6E8A-4147-A177-3AD203B41FA5}">
                      <a16:colId xmlns:a16="http://schemas.microsoft.com/office/drawing/2014/main" val="2014979300"/>
                    </a:ext>
                  </a:extLst>
                </a:gridCol>
                <a:gridCol w="1314450">
                  <a:extLst>
                    <a:ext uri="{9D8B030D-6E8A-4147-A177-3AD203B41FA5}">
                      <a16:colId xmlns:a16="http://schemas.microsoft.com/office/drawing/2014/main" val="1480337695"/>
                    </a:ext>
                  </a:extLst>
                </a:gridCol>
                <a:gridCol w="1314450">
                  <a:extLst>
                    <a:ext uri="{9D8B030D-6E8A-4147-A177-3AD203B41FA5}">
                      <a16:colId xmlns:a16="http://schemas.microsoft.com/office/drawing/2014/main" val="2535365733"/>
                    </a:ext>
                  </a:extLst>
                </a:gridCol>
                <a:gridCol w="1314450">
                  <a:extLst>
                    <a:ext uri="{9D8B030D-6E8A-4147-A177-3AD203B41FA5}">
                      <a16:colId xmlns:a16="http://schemas.microsoft.com/office/drawing/2014/main" val="1983606613"/>
                    </a:ext>
                  </a:extLst>
                </a:gridCol>
                <a:gridCol w="1314450">
                  <a:extLst>
                    <a:ext uri="{9D8B030D-6E8A-4147-A177-3AD203B41FA5}">
                      <a16:colId xmlns:a16="http://schemas.microsoft.com/office/drawing/2014/main" val="2033666362"/>
                    </a:ext>
                  </a:extLst>
                </a:gridCol>
              </a:tblGrid>
              <a:tr h="659192">
                <a:tc>
                  <a:txBody>
                    <a:bodyPr/>
                    <a:lstStyle/>
                    <a:p>
                      <a:pPr algn="ctr" latinLnBrk="1"/>
                      <a:endParaRPr lang="ko-KR" altLang="en-US"/>
                    </a:p>
                  </a:txBody>
                  <a:tcPr anchor="ctr"/>
                </a:tc>
                <a:tc>
                  <a:txBody>
                    <a:bodyPr/>
                    <a:lstStyle/>
                    <a:p>
                      <a:pPr algn="ctr" latinLnBrk="1"/>
                      <a:r>
                        <a:rPr lang="en-US" altLang="ko-KR" err="1"/>
                        <a:t>Cmos</a:t>
                      </a:r>
                      <a:endParaRPr lang="ko-KR" altLang="en-US"/>
                    </a:p>
                  </a:txBody>
                  <a:tcPr anchor="ctr"/>
                </a:tc>
                <a:tc>
                  <a:txBody>
                    <a:bodyPr/>
                    <a:lstStyle/>
                    <a:p>
                      <a:pPr algn="ctr" latinLnBrk="1"/>
                      <a:r>
                        <a:rPr lang="en-US" altLang="ko-KR"/>
                        <a:t>Cmos-2.5v</a:t>
                      </a:r>
                      <a:endParaRPr lang="ko-KR" altLang="en-US"/>
                    </a:p>
                  </a:txBody>
                  <a:tcPr anchor="ctr"/>
                </a:tc>
                <a:tc>
                  <a:txBody>
                    <a:bodyPr/>
                    <a:lstStyle/>
                    <a:p>
                      <a:pPr algn="ctr" latinLnBrk="1"/>
                      <a:r>
                        <a:rPr lang="en-US" altLang="ko-KR" err="1"/>
                        <a:t>Cmos-lvt</a:t>
                      </a:r>
                      <a:endParaRPr lang="ko-KR" altLang="en-US"/>
                    </a:p>
                  </a:txBody>
                  <a:tcPr anchor="ctr"/>
                </a:tc>
                <a:tc>
                  <a:txBody>
                    <a:bodyPr/>
                    <a:lstStyle/>
                    <a:p>
                      <a:pPr algn="ctr" latinLnBrk="1"/>
                      <a:r>
                        <a:rPr lang="en-US" altLang="ko-KR" err="1"/>
                        <a:t>Nmos</a:t>
                      </a:r>
                      <a:endParaRPr lang="ko-KR" altLang="en-US"/>
                    </a:p>
                  </a:txBody>
                  <a:tcPr anchor="ctr"/>
                </a:tc>
                <a:tc>
                  <a:txBody>
                    <a:bodyPr/>
                    <a:lstStyle/>
                    <a:p>
                      <a:pPr algn="ctr" latinLnBrk="1"/>
                      <a:r>
                        <a:rPr lang="en-US" altLang="ko-KR"/>
                        <a:t>Nmos-2.5v</a:t>
                      </a:r>
                      <a:endParaRPr lang="ko-KR" altLang="en-US"/>
                    </a:p>
                  </a:txBody>
                  <a:tcPr anchor="ctr"/>
                </a:tc>
                <a:tc>
                  <a:txBody>
                    <a:bodyPr/>
                    <a:lstStyle/>
                    <a:p>
                      <a:pPr algn="ctr" latinLnBrk="1"/>
                      <a:r>
                        <a:rPr lang="en-US" altLang="ko-KR" err="1"/>
                        <a:t>Nmos-lvt</a:t>
                      </a:r>
                      <a:endParaRPr lang="ko-KR" altLang="en-US"/>
                    </a:p>
                  </a:txBody>
                  <a:tcPr anchor="ctr"/>
                </a:tc>
                <a:tc>
                  <a:txBody>
                    <a:bodyPr/>
                    <a:lstStyle/>
                    <a:p>
                      <a:pPr algn="ctr" latinLnBrk="1"/>
                      <a:r>
                        <a:rPr lang="en-US" altLang="ko-KR" err="1"/>
                        <a:t>Nmos-hvt</a:t>
                      </a:r>
                      <a:endParaRPr lang="ko-KR" altLang="en-US"/>
                    </a:p>
                  </a:txBody>
                  <a:tcPr anchor="ctr"/>
                </a:tc>
                <a:extLst>
                  <a:ext uri="{0D108BD9-81ED-4DB2-BD59-A6C34878D82A}">
                    <a16:rowId xmlns:a16="http://schemas.microsoft.com/office/drawing/2014/main" val="2940177194"/>
                  </a:ext>
                </a:extLst>
              </a:tr>
              <a:tr h="659192">
                <a:tc>
                  <a:txBody>
                    <a:bodyPr/>
                    <a:lstStyle/>
                    <a:p>
                      <a:pPr algn="ctr" latinLnBrk="1"/>
                      <a:r>
                        <a:rPr lang="en-US" altLang="ko-KR"/>
                        <a:t>V Range</a:t>
                      </a:r>
                      <a:endParaRPr lang="ko-KR" altLang="en-US"/>
                    </a:p>
                  </a:txBody>
                  <a:tcPr anchor="ctr"/>
                </a:tc>
                <a:tc>
                  <a:txBody>
                    <a:bodyPr/>
                    <a:lstStyle/>
                    <a:p>
                      <a:pPr algn="ctr" latinLnBrk="1"/>
                      <a:r>
                        <a:rPr lang="en-US" altLang="ko-KR"/>
                        <a:t>1.2v</a:t>
                      </a:r>
                      <a:endParaRPr lang="ko-KR" altLang="en-US"/>
                    </a:p>
                  </a:txBody>
                  <a:tcPr anchor="ctr"/>
                </a:tc>
                <a:tc>
                  <a:txBody>
                    <a:bodyPr/>
                    <a:lstStyle/>
                    <a:p>
                      <a:pPr algn="ctr" latinLnBrk="1"/>
                      <a:r>
                        <a:rPr lang="en-US" altLang="ko-KR"/>
                        <a:t>2.5v</a:t>
                      </a:r>
                      <a:endParaRPr lang="ko-KR" altLang="en-US"/>
                    </a:p>
                  </a:txBody>
                  <a:tcPr anchor="ctr"/>
                </a:tc>
                <a:tc>
                  <a:txBody>
                    <a:bodyPr/>
                    <a:lstStyle/>
                    <a:p>
                      <a:pPr algn="ctr" latinLnBrk="1"/>
                      <a:r>
                        <a:rPr lang="en-US" altLang="ko-KR"/>
                        <a:t>1.2v</a:t>
                      </a:r>
                      <a:endParaRPr lang="ko-KR" altLang="en-US"/>
                    </a:p>
                  </a:txBody>
                  <a:tcPr anchor="ctr"/>
                </a:tc>
                <a:tc>
                  <a:txBody>
                    <a:bodyPr/>
                    <a:lstStyle/>
                    <a:p>
                      <a:pPr algn="ctr" latinLnBrk="1"/>
                      <a:r>
                        <a:rPr lang="en-US" altLang="ko-KR"/>
                        <a:t>&lt;1.2v*</a:t>
                      </a:r>
                      <a:endParaRPr lang="ko-KR" altLang="en-US"/>
                    </a:p>
                  </a:txBody>
                  <a:tcPr anchor="ctr"/>
                </a:tc>
                <a:tc>
                  <a:txBody>
                    <a:bodyPr/>
                    <a:lstStyle/>
                    <a:p>
                      <a:pPr algn="ctr" latinLnBrk="1"/>
                      <a:r>
                        <a:rPr lang="en-US" altLang="ko-KR"/>
                        <a:t>&lt;2.5v*</a:t>
                      </a:r>
                      <a:endParaRPr lang="ko-KR" altLang="en-US"/>
                    </a:p>
                  </a:txBody>
                  <a:tcPr anchor="ctr"/>
                </a:tc>
                <a:tc>
                  <a:txBody>
                    <a:bodyPr/>
                    <a:lstStyle/>
                    <a:p>
                      <a:pPr algn="ctr" latinLnBrk="1"/>
                      <a:r>
                        <a:rPr lang="en-US" altLang="ko-KR"/>
                        <a:t>&lt;1.2v*</a:t>
                      </a:r>
                      <a:endParaRPr lang="ko-KR" altLang="en-US"/>
                    </a:p>
                  </a:txBody>
                  <a:tcPr anchor="ctr"/>
                </a:tc>
                <a:tc>
                  <a:txBody>
                    <a:bodyPr/>
                    <a:lstStyle/>
                    <a:p>
                      <a:pPr algn="ctr" latinLnBrk="1"/>
                      <a:r>
                        <a:rPr lang="en-US" altLang="ko-KR"/>
                        <a:t>&lt;1.2v*</a:t>
                      </a:r>
                      <a:endParaRPr lang="ko-KR" altLang="en-US"/>
                    </a:p>
                  </a:txBody>
                  <a:tcPr anchor="ctr"/>
                </a:tc>
                <a:extLst>
                  <a:ext uri="{0D108BD9-81ED-4DB2-BD59-A6C34878D82A}">
                    <a16:rowId xmlns:a16="http://schemas.microsoft.com/office/drawing/2014/main" val="1773774083"/>
                  </a:ext>
                </a:extLst>
              </a:tr>
              <a:tr h="659192">
                <a:tc>
                  <a:txBody>
                    <a:bodyPr/>
                    <a:lstStyle/>
                    <a:p>
                      <a:pPr algn="ctr" latinLnBrk="1"/>
                      <a:r>
                        <a:rPr lang="en-US" altLang="ko-KR"/>
                        <a:t>Rel. Gate capacitance</a:t>
                      </a:r>
                      <a:endParaRPr lang="ko-KR" altLang="en-US"/>
                    </a:p>
                  </a:txBody>
                  <a:tcPr anchor="ctr"/>
                </a:tc>
                <a:tc>
                  <a:txBody>
                    <a:bodyPr/>
                    <a:lstStyle/>
                    <a:p>
                      <a:pPr algn="ctr" latinLnBrk="1"/>
                      <a:r>
                        <a:rPr lang="en-US" altLang="ko-KR"/>
                        <a:t>100+250</a:t>
                      </a:r>
                      <a:endParaRPr lang="ko-KR" altLang="en-US"/>
                    </a:p>
                  </a:txBody>
                  <a:tcPr anchor="ctr"/>
                </a:tc>
                <a:tc>
                  <a:txBody>
                    <a:bodyPr/>
                    <a:lstStyle/>
                    <a:p>
                      <a:pPr algn="ctr" latinLnBrk="1"/>
                      <a:r>
                        <a:rPr lang="en-US" altLang="ko-KR"/>
                        <a:t>450+1125</a:t>
                      </a:r>
                      <a:endParaRPr lang="ko-KR" altLang="en-US"/>
                    </a:p>
                  </a:txBody>
                  <a:tcPr anchor="ctr"/>
                </a:tc>
                <a:tc>
                  <a:txBody>
                    <a:bodyPr/>
                    <a:lstStyle/>
                    <a:p>
                      <a:pPr algn="ctr" latinLnBrk="1"/>
                      <a:r>
                        <a:rPr lang="en-US" altLang="ko-KR"/>
                        <a:t>95+240</a:t>
                      </a:r>
                      <a:endParaRPr lang="ko-KR" altLang="en-US"/>
                    </a:p>
                  </a:txBody>
                  <a:tcPr anchor="ctr"/>
                </a:tc>
                <a:tc>
                  <a:txBody>
                    <a:bodyPr/>
                    <a:lstStyle/>
                    <a:p>
                      <a:pPr algn="ctr" latinLnBrk="1"/>
                      <a:r>
                        <a:rPr lang="en-US" altLang="ko-KR"/>
                        <a:t>100***</a:t>
                      </a:r>
                      <a:endParaRPr lang="ko-KR" altLang="en-US"/>
                    </a:p>
                  </a:txBody>
                  <a:tcPr anchor="ctr"/>
                </a:tc>
                <a:tc>
                  <a:txBody>
                    <a:bodyPr/>
                    <a:lstStyle/>
                    <a:p>
                      <a:pPr algn="ctr" latinLnBrk="1"/>
                      <a:r>
                        <a:rPr lang="en-US" altLang="ko-KR"/>
                        <a:t>450</a:t>
                      </a:r>
                      <a:endParaRPr lang="ko-KR" altLang="en-US"/>
                    </a:p>
                  </a:txBody>
                  <a:tcPr anchor="ctr"/>
                </a:tc>
                <a:tc>
                  <a:txBody>
                    <a:bodyPr/>
                    <a:lstStyle/>
                    <a:p>
                      <a:pPr algn="ctr" latinLnBrk="1"/>
                      <a:r>
                        <a:rPr lang="en-US" altLang="ko-KR"/>
                        <a:t>95</a:t>
                      </a:r>
                      <a:endParaRPr lang="ko-KR" altLang="en-US"/>
                    </a:p>
                  </a:txBody>
                  <a:tcPr anchor="ctr"/>
                </a:tc>
                <a:tc>
                  <a:txBody>
                    <a:bodyPr/>
                    <a:lstStyle/>
                    <a:p>
                      <a:pPr algn="ctr" latinLnBrk="1"/>
                      <a:endParaRPr lang="ko-KR" altLang="en-US"/>
                    </a:p>
                  </a:txBody>
                  <a:tcPr anchor="ctr"/>
                </a:tc>
                <a:extLst>
                  <a:ext uri="{0D108BD9-81ED-4DB2-BD59-A6C34878D82A}">
                    <a16:rowId xmlns:a16="http://schemas.microsoft.com/office/drawing/2014/main" val="3735621890"/>
                  </a:ext>
                </a:extLst>
              </a:tr>
              <a:tr h="659192">
                <a:tc>
                  <a:txBody>
                    <a:bodyPr/>
                    <a:lstStyle/>
                    <a:p>
                      <a:pPr algn="ctr" latinLnBrk="1"/>
                      <a:r>
                        <a:rPr lang="en-US" altLang="ko-KR"/>
                        <a:t>Cutoff Freq**</a:t>
                      </a:r>
                      <a:endParaRPr lang="ko-KR" altLang="en-US"/>
                    </a:p>
                  </a:txBody>
                  <a:tcPr anchor="ctr"/>
                </a:tc>
                <a:tc>
                  <a:txBody>
                    <a:bodyPr/>
                    <a:lstStyle/>
                    <a:p>
                      <a:pPr algn="ctr" latinLnBrk="1"/>
                      <a:r>
                        <a:rPr lang="en-US" altLang="ko-KR"/>
                        <a:t>5GHz</a:t>
                      </a:r>
                      <a:endParaRPr lang="ko-KR" altLang="en-US"/>
                    </a:p>
                  </a:txBody>
                  <a:tcPr anchor="ctr"/>
                </a:tc>
                <a:tc>
                  <a:txBody>
                    <a:bodyPr/>
                    <a:lstStyle/>
                    <a:p>
                      <a:pPr algn="ctr" latinLnBrk="1"/>
                      <a:r>
                        <a:rPr lang="en-US" altLang="ko-KR"/>
                        <a:t>27GHz</a:t>
                      </a:r>
                      <a:endParaRPr lang="ko-KR" altLang="en-US"/>
                    </a:p>
                  </a:txBody>
                  <a:tcPr anchor="ctr"/>
                </a:tc>
                <a:tc>
                  <a:txBody>
                    <a:bodyPr/>
                    <a:lstStyle/>
                    <a:p>
                      <a:pPr algn="ctr" latinLnBrk="1"/>
                      <a:r>
                        <a:rPr lang="en-US" altLang="ko-KR"/>
                        <a:t>18GHz</a:t>
                      </a:r>
                      <a:endParaRPr lang="ko-KR" altLang="en-US"/>
                    </a:p>
                  </a:txBody>
                  <a:tcPr anchor="ctr"/>
                </a:tc>
                <a:tc>
                  <a:txBody>
                    <a:bodyPr/>
                    <a:lstStyle/>
                    <a:p>
                      <a:pPr algn="ctr" latinLnBrk="1"/>
                      <a:r>
                        <a:rPr lang="en-US" altLang="ko-KR"/>
                        <a:t>8GHz</a:t>
                      </a:r>
                      <a:endParaRPr lang="ko-KR" altLang="en-US"/>
                    </a:p>
                  </a:txBody>
                  <a:tcPr anchor="ctr"/>
                </a:tc>
                <a:tc>
                  <a:txBody>
                    <a:bodyPr/>
                    <a:lstStyle/>
                    <a:p>
                      <a:pPr algn="ctr" latinLnBrk="1"/>
                      <a:r>
                        <a:rPr lang="en-US" altLang="ko-KR"/>
                        <a:t>48GHz</a:t>
                      </a:r>
                      <a:endParaRPr lang="ko-KR" altLang="en-US"/>
                    </a:p>
                  </a:txBody>
                  <a:tcPr anchor="ctr"/>
                </a:tc>
                <a:tc>
                  <a:txBody>
                    <a:bodyPr/>
                    <a:lstStyle/>
                    <a:p>
                      <a:pPr algn="ctr" latinLnBrk="1"/>
                      <a:r>
                        <a:rPr lang="en-US" altLang="ko-KR"/>
                        <a:t>27GHz</a:t>
                      </a:r>
                      <a:endParaRPr lang="ko-KR" altLang="en-US"/>
                    </a:p>
                  </a:txBody>
                  <a:tcPr anchor="ctr"/>
                </a:tc>
                <a:tc>
                  <a:txBody>
                    <a:bodyPr/>
                    <a:lstStyle/>
                    <a:p>
                      <a:pPr algn="ctr" latinLnBrk="1"/>
                      <a:r>
                        <a:rPr lang="en-US" altLang="ko-KR"/>
                        <a:t>600MHz</a:t>
                      </a:r>
                      <a:endParaRPr lang="ko-KR" altLang="en-US"/>
                    </a:p>
                  </a:txBody>
                  <a:tcPr anchor="ctr"/>
                </a:tc>
                <a:extLst>
                  <a:ext uri="{0D108BD9-81ED-4DB2-BD59-A6C34878D82A}">
                    <a16:rowId xmlns:a16="http://schemas.microsoft.com/office/drawing/2014/main" val="4261894707"/>
                  </a:ext>
                </a:extLst>
              </a:tr>
              <a:tr h="659192">
                <a:tc>
                  <a:txBody>
                    <a:bodyPr/>
                    <a:lstStyle/>
                    <a:p>
                      <a:pPr algn="ctr" latinLnBrk="1"/>
                      <a:r>
                        <a:rPr lang="en-US" altLang="ko-KR"/>
                        <a:t>Length</a:t>
                      </a:r>
                      <a:endParaRPr lang="ko-KR" altLang="en-US"/>
                    </a:p>
                  </a:txBody>
                  <a:tcPr anchor="ctr"/>
                </a:tc>
                <a:tc>
                  <a:txBody>
                    <a:bodyPr/>
                    <a:lstStyle/>
                    <a:p>
                      <a:pPr algn="ctr" latinLnBrk="1"/>
                      <a:r>
                        <a:rPr lang="en-US" altLang="ko-KR"/>
                        <a:t>60n</a:t>
                      </a:r>
                      <a:endParaRPr lang="ko-KR" altLang="en-US"/>
                    </a:p>
                  </a:txBody>
                  <a:tcPr anchor="ctr"/>
                </a:tc>
                <a:tc>
                  <a:txBody>
                    <a:bodyPr/>
                    <a:lstStyle/>
                    <a:p>
                      <a:pPr algn="ctr" latinLnBrk="1"/>
                      <a:r>
                        <a:rPr lang="en-US" altLang="ko-KR"/>
                        <a:t>280n</a:t>
                      </a:r>
                      <a:endParaRPr lang="ko-KR" altLang="en-US"/>
                    </a:p>
                  </a:txBody>
                  <a:tcPr anchor="ctr"/>
                </a:tc>
                <a:tc>
                  <a:txBody>
                    <a:bodyPr/>
                    <a:lstStyle/>
                    <a:p>
                      <a:pPr algn="ctr" latinLnBrk="1"/>
                      <a:r>
                        <a:rPr lang="en-US" altLang="ko-KR"/>
                        <a:t>60n</a:t>
                      </a:r>
                      <a:endParaRPr lang="ko-KR" altLang="en-US"/>
                    </a:p>
                  </a:txBody>
                  <a:tcPr anchor="ctr"/>
                </a:tc>
                <a:tc>
                  <a:txBody>
                    <a:bodyPr/>
                    <a:lstStyle/>
                    <a:p>
                      <a:pPr algn="ctr" latinLnBrk="1"/>
                      <a:r>
                        <a:rPr lang="en-US" altLang="ko-KR"/>
                        <a:t>60n</a:t>
                      </a:r>
                      <a:endParaRPr lang="ko-KR" altLang="en-US"/>
                    </a:p>
                  </a:txBody>
                  <a:tcPr anchor="ctr"/>
                </a:tc>
                <a:tc>
                  <a:txBody>
                    <a:bodyPr/>
                    <a:lstStyle/>
                    <a:p>
                      <a:pPr algn="ctr" latinLnBrk="1"/>
                      <a:r>
                        <a:rPr lang="en-US" altLang="ko-KR"/>
                        <a:t>280n</a:t>
                      </a:r>
                      <a:endParaRPr lang="ko-KR" altLang="en-US"/>
                    </a:p>
                  </a:txBody>
                  <a:tcPr anchor="ctr"/>
                </a:tc>
                <a:tc>
                  <a:txBody>
                    <a:bodyPr/>
                    <a:lstStyle/>
                    <a:p>
                      <a:pPr algn="ctr" latinLnBrk="1"/>
                      <a:r>
                        <a:rPr lang="en-US" altLang="ko-KR"/>
                        <a:t>60n</a:t>
                      </a:r>
                      <a:endParaRPr lang="ko-KR" altLang="en-US"/>
                    </a:p>
                  </a:txBody>
                  <a:tcPr anchor="ctr"/>
                </a:tc>
                <a:tc>
                  <a:txBody>
                    <a:bodyPr/>
                    <a:lstStyle/>
                    <a:p>
                      <a:pPr algn="ctr" latinLnBrk="1"/>
                      <a:r>
                        <a:rPr lang="en-US" altLang="ko-KR"/>
                        <a:t>60n</a:t>
                      </a:r>
                      <a:endParaRPr lang="ko-KR" altLang="en-US"/>
                    </a:p>
                  </a:txBody>
                  <a:tcPr anchor="ctr"/>
                </a:tc>
                <a:extLst>
                  <a:ext uri="{0D108BD9-81ED-4DB2-BD59-A6C34878D82A}">
                    <a16:rowId xmlns:a16="http://schemas.microsoft.com/office/drawing/2014/main" val="1735070746"/>
                  </a:ext>
                </a:extLst>
              </a:tr>
              <a:tr h="659192">
                <a:tc>
                  <a:txBody>
                    <a:bodyPr/>
                    <a:lstStyle/>
                    <a:p>
                      <a:pPr algn="ctr" latinLnBrk="1"/>
                      <a:r>
                        <a:rPr lang="en-US" altLang="ko-KR"/>
                        <a:t>Phase @ 5GHz</a:t>
                      </a:r>
                      <a:endParaRPr lang="ko-KR" altLang="en-US"/>
                    </a:p>
                  </a:txBody>
                  <a:tcPr anchor="ctr"/>
                </a:tc>
                <a:tc>
                  <a:txBody>
                    <a:bodyPr/>
                    <a:lstStyle/>
                    <a:p>
                      <a:pPr algn="ctr" latinLnBrk="1"/>
                      <a:r>
                        <a:rPr lang="en-US" altLang="ko-KR"/>
                        <a:t>-36˚</a:t>
                      </a:r>
                      <a:endParaRPr lang="ko-KR" altLang="en-US"/>
                    </a:p>
                  </a:txBody>
                  <a:tcPr anchor="ctr"/>
                </a:tc>
                <a:tc>
                  <a:txBody>
                    <a:bodyPr/>
                    <a:lstStyle/>
                    <a:p>
                      <a:pPr algn="ctr" latinLnBrk="1"/>
                      <a:r>
                        <a:rPr lang="en-US" altLang="ko-KR"/>
                        <a:t>-9˚</a:t>
                      </a:r>
                      <a:endParaRPr lang="ko-KR" altLang="en-US"/>
                    </a:p>
                  </a:txBody>
                  <a:tcPr anchor="ctr"/>
                </a:tc>
                <a:tc>
                  <a:txBody>
                    <a:bodyPr/>
                    <a:lstStyle/>
                    <a:p>
                      <a:pPr algn="ctr" latinLnBrk="1"/>
                      <a:r>
                        <a:rPr lang="en-US" altLang="ko-KR"/>
                        <a:t>-13˚</a:t>
                      </a:r>
                      <a:endParaRPr lang="ko-KR" altLang="en-US"/>
                    </a:p>
                  </a:txBody>
                  <a:tcPr anchor="ctr"/>
                </a:tc>
                <a:tc>
                  <a:txBody>
                    <a:bodyPr/>
                    <a:lstStyle/>
                    <a:p>
                      <a:pPr algn="ctr" latinLnBrk="1"/>
                      <a:r>
                        <a:rPr lang="en-US" altLang="ko-KR"/>
                        <a:t>-27˚</a:t>
                      </a:r>
                      <a:endParaRPr lang="ko-KR" altLang="en-US"/>
                    </a:p>
                  </a:txBody>
                  <a:tcPr anchor="ctr"/>
                </a:tc>
                <a:tc>
                  <a:txBody>
                    <a:bodyPr/>
                    <a:lstStyle/>
                    <a:p>
                      <a:pPr algn="ctr" latinLnBrk="1"/>
                      <a:r>
                        <a:rPr lang="en-US" altLang="ko-KR"/>
                        <a:t>-5˚</a:t>
                      </a:r>
                      <a:endParaRPr lang="ko-KR" altLang="en-US"/>
                    </a:p>
                  </a:txBody>
                  <a:tcPr anchor="ctr"/>
                </a:tc>
                <a:tc>
                  <a:txBody>
                    <a:bodyPr/>
                    <a:lstStyle/>
                    <a:p>
                      <a:pPr algn="ctr" latinLnBrk="1"/>
                      <a:r>
                        <a:rPr lang="en-US" altLang="ko-KR"/>
                        <a:t>-9˚</a:t>
                      </a:r>
                      <a:endParaRPr lang="ko-KR" altLang="en-US"/>
                    </a:p>
                  </a:txBody>
                  <a:tcPr anchor="ctr"/>
                </a:tc>
                <a:tc>
                  <a:txBody>
                    <a:bodyPr/>
                    <a:lstStyle/>
                    <a:p>
                      <a:pPr algn="ctr" latinLnBrk="1"/>
                      <a:endParaRPr lang="ko-KR" altLang="en-US"/>
                    </a:p>
                  </a:txBody>
                  <a:tcPr anchor="ctr"/>
                </a:tc>
                <a:extLst>
                  <a:ext uri="{0D108BD9-81ED-4DB2-BD59-A6C34878D82A}">
                    <a16:rowId xmlns:a16="http://schemas.microsoft.com/office/drawing/2014/main" val="888255881"/>
                  </a:ext>
                </a:extLst>
              </a:tr>
              <a:tr h="659192">
                <a:tc>
                  <a:txBody>
                    <a:bodyPr/>
                    <a:lstStyle/>
                    <a:p>
                      <a:pPr algn="ctr" latinLnBrk="1"/>
                      <a:r>
                        <a:rPr lang="en-US" altLang="ko-KR"/>
                        <a:t>Hold Time****</a:t>
                      </a:r>
                      <a:endParaRPr lang="ko-KR" altLang="en-US"/>
                    </a:p>
                  </a:txBody>
                  <a:tcPr anchor="ctr"/>
                </a:tc>
                <a:tc>
                  <a:txBody>
                    <a:bodyPr/>
                    <a:lstStyle/>
                    <a:p>
                      <a:pPr algn="ctr" latinLnBrk="1"/>
                      <a:r>
                        <a:rPr lang="en-US" altLang="ko-KR"/>
                        <a:t>68ns</a:t>
                      </a:r>
                      <a:endParaRPr lang="ko-KR" altLang="en-US"/>
                    </a:p>
                  </a:txBody>
                  <a:tcPr anchor="ctr"/>
                </a:tc>
                <a:tc>
                  <a:txBody>
                    <a:bodyPr/>
                    <a:lstStyle/>
                    <a:p>
                      <a:pPr algn="ctr" latinLnBrk="1"/>
                      <a:r>
                        <a:rPr lang="en-US" altLang="ko-KR"/>
                        <a:t>&gt;10us</a:t>
                      </a:r>
                      <a:endParaRPr lang="ko-KR" altLang="en-US"/>
                    </a:p>
                  </a:txBody>
                  <a:tcPr anchor="ctr"/>
                </a:tc>
                <a:tc>
                  <a:txBody>
                    <a:bodyPr/>
                    <a:lstStyle/>
                    <a:p>
                      <a:pPr algn="ctr" latinLnBrk="1"/>
                      <a:r>
                        <a:rPr lang="en-US" altLang="ko-KR"/>
                        <a:t>1.7ns</a:t>
                      </a:r>
                      <a:endParaRPr lang="ko-KR" altLang="en-US"/>
                    </a:p>
                  </a:txBody>
                  <a:tcPr anchor="ctr"/>
                </a:tc>
                <a:tc>
                  <a:txBody>
                    <a:bodyPr/>
                    <a:lstStyle/>
                    <a:p>
                      <a:pPr algn="ctr" latinLnBrk="1"/>
                      <a:r>
                        <a:rPr lang="en-US" altLang="ko-KR"/>
                        <a:t>71ns</a:t>
                      </a:r>
                      <a:endParaRPr lang="ko-KR" altLang="en-US"/>
                    </a:p>
                  </a:txBody>
                  <a:tcPr anchor="ctr"/>
                </a:tc>
                <a:tc>
                  <a:txBody>
                    <a:bodyPr/>
                    <a:lstStyle/>
                    <a:p>
                      <a:pPr algn="ctr" latinLnBrk="1"/>
                      <a:r>
                        <a:rPr lang="en-US" altLang="ko-KR"/>
                        <a:t>&gt;20us</a:t>
                      </a:r>
                      <a:endParaRPr lang="ko-KR" altLang="en-US"/>
                    </a:p>
                  </a:txBody>
                  <a:tcPr anchor="ctr"/>
                </a:tc>
                <a:tc>
                  <a:txBody>
                    <a:bodyPr/>
                    <a:lstStyle/>
                    <a:p>
                      <a:pPr algn="ctr" latinLnBrk="1"/>
                      <a:r>
                        <a:rPr lang="en-US" altLang="ko-KR"/>
                        <a:t>2.6ns</a:t>
                      </a:r>
                      <a:endParaRPr lang="ko-KR" altLang="en-US"/>
                    </a:p>
                  </a:txBody>
                  <a:tcPr anchor="ctr"/>
                </a:tc>
                <a:tc>
                  <a:txBody>
                    <a:bodyPr/>
                    <a:lstStyle/>
                    <a:p>
                      <a:pPr algn="ctr" latinLnBrk="1"/>
                      <a:r>
                        <a:rPr lang="en-US" altLang="ko-KR"/>
                        <a:t>2u</a:t>
                      </a:r>
                      <a:endParaRPr lang="ko-KR" altLang="en-US"/>
                    </a:p>
                  </a:txBody>
                  <a:tcPr anchor="ctr"/>
                </a:tc>
                <a:extLst>
                  <a:ext uri="{0D108BD9-81ED-4DB2-BD59-A6C34878D82A}">
                    <a16:rowId xmlns:a16="http://schemas.microsoft.com/office/drawing/2014/main" val="2308794634"/>
                  </a:ext>
                </a:extLst>
              </a:tr>
            </a:tbl>
          </a:graphicData>
        </a:graphic>
      </p:graphicFrame>
      <p:sp>
        <p:nvSpPr>
          <p:cNvPr id="5" name="TextBox 4">
            <a:extLst>
              <a:ext uri="{FF2B5EF4-FFF2-40B4-BE49-F238E27FC236}">
                <a16:creationId xmlns:a16="http://schemas.microsoft.com/office/drawing/2014/main" id="{14B18894-606F-825A-777F-83F0EBCA7485}"/>
              </a:ext>
            </a:extLst>
          </p:cNvPr>
          <p:cNvSpPr txBox="1"/>
          <p:nvPr/>
        </p:nvSpPr>
        <p:spPr>
          <a:xfrm>
            <a:off x="838199" y="5966460"/>
            <a:ext cx="8593183" cy="369332"/>
          </a:xfrm>
          <a:prstGeom prst="rect">
            <a:avLst/>
          </a:prstGeom>
          <a:noFill/>
        </p:spPr>
        <p:txBody>
          <a:bodyPr wrap="square" rtlCol="0">
            <a:spAutoFit/>
          </a:bodyPr>
          <a:lstStyle/>
          <a:p>
            <a:r>
              <a:rPr lang="en-US" altLang="ko-KR"/>
              <a:t>*Higher impedance as the signal voltage reaches </a:t>
            </a:r>
            <a:r>
              <a:rPr lang="en-US" altLang="ko-KR" err="1"/>
              <a:t>vdd</a:t>
            </a:r>
            <a:r>
              <a:rPr lang="en-US" altLang="ko-KR"/>
              <a:t>, noticeable at V&gt;0.6vdd </a:t>
            </a:r>
            <a:endParaRPr lang="ko-KR" altLang="en-US"/>
          </a:p>
        </p:txBody>
      </p:sp>
      <p:sp>
        <p:nvSpPr>
          <p:cNvPr id="6" name="TextBox 5">
            <a:extLst>
              <a:ext uri="{FF2B5EF4-FFF2-40B4-BE49-F238E27FC236}">
                <a16:creationId xmlns:a16="http://schemas.microsoft.com/office/drawing/2014/main" id="{4FF4815F-BF1E-BC3C-6B10-1E6A1A6B3B46}"/>
              </a:ext>
            </a:extLst>
          </p:cNvPr>
          <p:cNvSpPr txBox="1"/>
          <p:nvPr/>
        </p:nvSpPr>
        <p:spPr>
          <a:xfrm>
            <a:off x="838200" y="6308209"/>
            <a:ext cx="9646920" cy="369332"/>
          </a:xfrm>
          <a:prstGeom prst="rect">
            <a:avLst/>
          </a:prstGeom>
          <a:noFill/>
        </p:spPr>
        <p:txBody>
          <a:bodyPr wrap="square" rtlCol="0">
            <a:spAutoFit/>
          </a:bodyPr>
          <a:lstStyle/>
          <a:p>
            <a:r>
              <a:rPr lang="en-US" altLang="ko-KR"/>
              <a:t>**(Capacitor V Amplitude / Signal V Amplitude) reaches 0.7. ss corner, 0.1v amp </a:t>
            </a:r>
            <a:endParaRPr lang="ko-KR" altLang="en-US"/>
          </a:p>
        </p:txBody>
      </p:sp>
      <p:sp>
        <p:nvSpPr>
          <p:cNvPr id="7" name="TextBox 6">
            <a:extLst>
              <a:ext uri="{FF2B5EF4-FFF2-40B4-BE49-F238E27FC236}">
                <a16:creationId xmlns:a16="http://schemas.microsoft.com/office/drawing/2014/main" id="{FB5F1301-45C3-2A2F-E944-1CF19154B116}"/>
              </a:ext>
            </a:extLst>
          </p:cNvPr>
          <p:cNvSpPr txBox="1"/>
          <p:nvPr/>
        </p:nvSpPr>
        <p:spPr>
          <a:xfrm>
            <a:off x="9347563" y="5972929"/>
            <a:ext cx="1798320" cy="369332"/>
          </a:xfrm>
          <a:prstGeom prst="rect">
            <a:avLst/>
          </a:prstGeom>
          <a:noFill/>
        </p:spPr>
        <p:txBody>
          <a:bodyPr wrap="square" rtlCol="0">
            <a:spAutoFit/>
          </a:bodyPr>
          <a:lstStyle/>
          <a:p>
            <a:r>
              <a:rPr lang="en-US" altLang="ko-KR"/>
              <a:t>***~2fF </a:t>
            </a:r>
            <a:r>
              <a:rPr lang="en-US" altLang="ko-KR" err="1"/>
              <a:t>C_ox</a:t>
            </a:r>
            <a:endParaRPr lang="ko-KR" altLang="en-US"/>
          </a:p>
        </p:txBody>
      </p:sp>
      <p:sp>
        <p:nvSpPr>
          <p:cNvPr id="8" name="TextBox 7">
            <a:extLst>
              <a:ext uri="{FF2B5EF4-FFF2-40B4-BE49-F238E27FC236}">
                <a16:creationId xmlns:a16="http://schemas.microsoft.com/office/drawing/2014/main" id="{8785F771-4863-DDCC-C13D-A81BF8E1DFF8}"/>
              </a:ext>
            </a:extLst>
          </p:cNvPr>
          <p:cNvSpPr txBox="1"/>
          <p:nvPr/>
        </p:nvSpPr>
        <p:spPr>
          <a:xfrm>
            <a:off x="9347562" y="6294286"/>
            <a:ext cx="2844437" cy="646331"/>
          </a:xfrm>
          <a:prstGeom prst="rect">
            <a:avLst/>
          </a:prstGeom>
          <a:noFill/>
        </p:spPr>
        <p:txBody>
          <a:bodyPr wrap="square" rtlCol="0">
            <a:spAutoFit/>
          </a:bodyPr>
          <a:lstStyle/>
          <a:p>
            <a:r>
              <a:rPr lang="en-US" altLang="ko-KR"/>
              <a:t>****ff corner, 10% decay after sampling </a:t>
            </a:r>
            <a:r>
              <a:rPr lang="en-US" altLang="ko-KR" err="1"/>
              <a:t>vdd</a:t>
            </a:r>
            <a:r>
              <a:rPr lang="en-US" altLang="ko-KR"/>
              <a:t>.</a:t>
            </a:r>
            <a:endParaRPr lang="ko-KR" altLang="en-US"/>
          </a:p>
        </p:txBody>
      </p:sp>
      <p:sp>
        <p:nvSpPr>
          <p:cNvPr id="3" name="날짜 개체 틀 2">
            <a:extLst>
              <a:ext uri="{FF2B5EF4-FFF2-40B4-BE49-F238E27FC236}">
                <a16:creationId xmlns:a16="http://schemas.microsoft.com/office/drawing/2014/main" id="{BF8EC7CE-2307-F567-2243-226B5A36EEF6}"/>
              </a:ext>
            </a:extLst>
          </p:cNvPr>
          <p:cNvSpPr>
            <a:spLocks noGrp="1"/>
          </p:cNvSpPr>
          <p:nvPr>
            <p:ph type="dt" sz="half" idx="10"/>
          </p:nvPr>
        </p:nvSpPr>
        <p:spPr/>
        <p:txBody>
          <a:bodyPr/>
          <a:lstStyle/>
          <a:p>
            <a:r>
              <a:rPr lang="en-US" altLang="ko-KR"/>
              <a:t>2024-05-27</a:t>
            </a:r>
            <a:endParaRPr lang="ko-KR" altLang="en-US"/>
          </a:p>
        </p:txBody>
      </p:sp>
      <p:sp>
        <p:nvSpPr>
          <p:cNvPr id="9" name="바닥글 개체 틀 8">
            <a:extLst>
              <a:ext uri="{FF2B5EF4-FFF2-40B4-BE49-F238E27FC236}">
                <a16:creationId xmlns:a16="http://schemas.microsoft.com/office/drawing/2014/main" id="{8810FCCA-05AF-EB1C-5095-1F44394C78B5}"/>
              </a:ext>
            </a:extLst>
          </p:cNvPr>
          <p:cNvSpPr>
            <a:spLocks noGrp="1"/>
          </p:cNvSpPr>
          <p:nvPr>
            <p:ph type="ftr" sz="quarter" idx="11"/>
          </p:nvPr>
        </p:nvSpPr>
        <p:spPr/>
        <p:txBody>
          <a:bodyPr/>
          <a:lstStyle/>
          <a:p>
            <a:r>
              <a:rPr lang="en-US" altLang="ko-KR"/>
              <a:t>PSEC5 / PM2024</a:t>
            </a:r>
            <a:endParaRPr lang="ko-KR" altLang="en-US"/>
          </a:p>
        </p:txBody>
      </p:sp>
      <p:sp>
        <p:nvSpPr>
          <p:cNvPr id="10" name="슬라이드 번호 개체 틀 9">
            <a:extLst>
              <a:ext uri="{FF2B5EF4-FFF2-40B4-BE49-F238E27FC236}">
                <a16:creationId xmlns:a16="http://schemas.microsoft.com/office/drawing/2014/main" id="{9EE4E406-91F9-E67F-C517-B9A579FCEFE4}"/>
              </a:ext>
            </a:extLst>
          </p:cNvPr>
          <p:cNvSpPr>
            <a:spLocks noGrp="1"/>
          </p:cNvSpPr>
          <p:nvPr>
            <p:ph type="sldNum" sz="quarter" idx="12"/>
          </p:nvPr>
        </p:nvSpPr>
        <p:spPr/>
        <p:txBody>
          <a:bodyPr/>
          <a:lstStyle/>
          <a:p>
            <a:fld id="{23AE57FD-E4DF-4085-ACA4-73605D376608}" type="slidenum">
              <a:rPr lang="ko-KR" altLang="en-US" smtClean="0"/>
              <a:t>22</a:t>
            </a:fld>
            <a:endParaRPr lang="ko-KR" altLang="en-US"/>
          </a:p>
        </p:txBody>
      </p:sp>
    </p:spTree>
    <p:extLst>
      <p:ext uri="{BB962C8B-B14F-4D97-AF65-F5344CB8AC3E}">
        <p14:creationId xmlns:p14="http://schemas.microsoft.com/office/powerpoint/2010/main" val="1617765357"/>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FA6A986-EC02-66F6-7B82-D1B5059C5A15}"/>
              </a:ext>
            </a:extLst>
          </p:cNvPr>
          <p:cNvSpPr>
            <a:spLocks noGrp="1"/>
          </p:cNvSpPr>
          <p:nvPr>
            <p:ph type="title"/>
          </p:nvPr>
        </p:nvSpPr>
        <p:spPr/>
        <p:txBody>
          <a:bodyPr/>
          <a:lstStyle/>
          <a:p>
            <a:r>
              <a:rPr lang="en-US" altLang="ko-KR"/>
              <a:t>Template Fitting</a:t>
            </a:r>
            <a:endParaRPr lang="ko-KR" altLang="en-US"/>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D8A505B4-5ADC-EDFA-953A-5CC60F817994}"/>
                  </a:ext>
                </a:extLst>
              </p:cNvPr>
              <p:cNvSpPr>
                <a:spLocks noGrp="1"/>
              </p:cNvSpPr>
              <p:nvPr>
                <p:ph idx="1"/>
              </p:nvPr>
            </p:nvSpPr>
            <p:spPr/>
            <p:txBody>
              <a:bodyPr/>
              <a:lstStyle/>
              <a:p>
                <a:r>
                  <a:rPr lang="en-US" altLang="ko-KR"/>
                  <a:t>In template fitting, </a:t>
                </a:r>
                <a14:m>
                  <m:oMath xmlns:m="http://schemas.openxmlformats.org/officeDocument/2006/math">
                    <m:r>
                      <a:rPr lang="en-US" altLang="ko-KR"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𝑡</m:t>
                    </m:r>
                    <m:r>
                      <a:rPr lang="en-US" altLang="ko-KR" b="0" i="1" smtClean="0">
                        <a:latin typeface="Cambria Math" panose="02040503050406030204" pitchFamily="18" charset="0"/>
                        <a:ea typeface="Cambria Math" panose="02040503050406030204" pitchFamily="18" charset="0"/>
                      </a:rPr>
                      <m:t>=</m:t>
                    </m:r>
                    <m:f>
                      <m:fPr>
                        <m:ctrlPr>
                          <a:rPr lang="en-US" altLang="ko-KR" i="1" smtClean="0">
                            <a:latin typeface="Cambria Math" panose="02040503050406030204" pitchFamily="18" charset="0"/>
                          </a:rPr>
                        </m:ctrlPr>
                      </m:fPr>
                      <m:num>
                        <m:r>
                          <a:rPr lang="en-US" altLang="ko-KR"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𝑉</m:t>
                        </m:r>
                      </m:num>
                      <m:den>
                        <m:rad>
                          <m:radPr>
                            <m:degHide m:val="on"/>
                            <m:ctrlPr>
                              <a:rPr lang="en-US" altLang="ko-KR" i="1" smtClean="0">
                                <a:latin typeface="Cambria Math" panose="02040503050406030204" pitchFamily="18" charset="0"/>
                              </a:rPr>
                            </m:ctrlPr>
                          </m:radPr>
                          <m:deg/>
                          <m:e>
                            <m:nary>
                              <m:naryPr>
                                <m:chr m:val="∑"/>
                                <m:subHide m:val="on"/>
                                <m:supHide m:val="on"/>
                                <m:ctrlPr>
                                  <a:rPr lang="en-US" altLang="ko-KR" i="1" smtClean="0">
                                    <a:latin typeface="Cambria Math" panose="02040503050406030204" pitchFamily="18" charset="0"/>
                                  </a:rPr>
                                </m:ctrlPr>
                              </m:naryPr>
                              <m:sub/>
                              <m:sup/>
                              <m:e>
                                <m:sSup>
                                  <m:sSupPr>
                                    <m:ctrlPr>
                                      <a:rPr lang="en-US" altLang="ko-KR" i="1" smtClean="0">
                                        <a:latin typeface="Cambria Math" panose="02040503050406030204" pitchFamily="18" charset="0"/>
                                      </a:rPr>
                                    </m:ctrlPr>
                                  </m:sSupPr>
                                  <m:e>
                                    <m:sSub>
                                      <m:sSubPr>
                                        <m:ctrlPr>
                                          <a:rPr lang="en-US" altLang="ko-KR" i="1">
                                            <a:latin typeface="Cambria Math" panose="02040503050406030204" pitchFamily="18" charset="0"/>
                                          </a:rPr>
                                        </m:ctrlPr>
                                      </m:sSubPr>
                                      <m:e>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𝑉</m:t>
                                            </m:r>
                                          </m:e>
                                        </m:acc>
                                      </m:e>
                                      <m:sub>
                                        <m:r>
                                          <a:rPr lang="en-US" altLang="ko-KR" i="1">
                                            <a:latin typeface="Cambria Math" panose="02040503050406030204" pitchFamily="18" charset="0"/>
                                          </a:rPr>
                                          <m:t>𝑖</m:t>
                                        </m:r>
                                      </m:sub>
                                    </m:sSub>
                                  </m:e>
                                  <m:sup>
                                    <m:r>
                                      <a:rPr lang="en-US" altLang="ko-KR" i="1" smtClean="0">
                                        <a:latin typeface="Cambria Math" panose="02040503050406030204" pitchFamily="18" charset="0"/>
                                      </a:rPr>
                                      <m:t>2</m:t>
                                    </m:r>
                                  </m:sup>
                                </m:sSup>
                              </m:e>
                            </m:nary>
                          </m:e>
                        </m:rad>
                      </m:den>
                    </m:f>
                    <m:r>
                      <a:rPr lang="en-US" altLang="ko-KR" b="0" i="1" smtClean="0">
                        <a:latin typeface="Cambria Math" panose="02040503050406030204" pitchFamily="18" charset="0"/>
                      </a:rPr>
                      <m:t>+</m:t>
                    </m:r>
                    <m:rad>
                      <m:radPr>
                        <m:degHide m:val="on"/>
                        <m:ctrlPr>
                          <a:rPr lang="en-US" altLang="ko-KR" b="0" i="1" smtClean="0">
                            <a:latin typeface="Cambria Math" panose="02040503050406030204" pitchFamily="18" charset="0"/>
                          </a:rPr>
                        </m:ctrlPr>
                      </m:radPr>
                      <m:deg/>
                      <m:e>
                        <m:f>
                          <m:fPr>
                            <m:ctrlPr>
                              <a:rPr lang="en-US" altLang="ko-KR" b="0" i="1" smtClean="0">
                                <a:latin typeface="Cambria Math" panose="02040503050406030204" pitchFamily="18" charset="0"/>
                              </a:rPr>
                            </m:ctrlPr>
                          </m:fPr>
                          <m:num>
                            <m:nary>
                              <m:naryPr>
                                <m:chr m:val="∑"/>
                                <m:subHide m:val="on"/>
                                <m:supHide m:val="on"/>
                                <m:ctrlPr>
                                  <a:rPr lang="en-US" altLang="ko-KR" b="0" i="1" smtClean="0">
                                    <a:latin typeface="Cambria Math" panose="02040503050406030204" pitchFamily="18" charset="0"/>
                                  </a:rPr>
                                </m:ctrlPr>
                              </m:naryPr>
                              <m:sub/>
                              <m:sup/>
                              <m:e>
                                <m:r>
                                  <a:rPr lang="en-US" altLang="ko-KR" b="0" i="1" smtClean="0">
                                    <a:latin typeface="Cambria Math" panose="02040503050406030204" pitchFamily="18" charset="0"/>
                                    <a:ea typeface="Cambria Math" panose="02040503050406030204" pitchFamily="18" charset="0"/>
                                  </a:rPr>
                                  <m:t>∆</m:t>
                                </m:r>
                                <m:sSubSup>
                                  <m:sSubSupPr>
                                    <m:ctrlPr>
                                      <a:rPr lang="en-US" altLang="ko-KR" b="0" i="1" smtClean="0">
                                        <a:latin typeface="Cambria Math" panose="02040503050406030204" pitchFamily="18" charset="0"/>
                                        <a:ea typeface="Cambria Math" panose="02040503050406030204" pitchFamily="18" charset="0"/>
                                      </a:rPr>
                                    </m:ctrlPr>
                                  </m:sSubSupPr>
                                  <m:e>
                                    <m:r>
                                      <a:rPr lang="en-US" altLang="ko-KR" b="0" i="1" smtClean="0">
                                        <a:latin typeface="Cambria Math" panose="02040503050406030204" pitchFamily="18" charset="0"/>
                                        <a:ea typeface="Cambria Math" panose="02040503050406030204" pitchFamily="18" charset="0"/>
                                      </a:rPr>
                                      <m:t>𝑡</m:t>
                                    </m:r>
                                  </m:e>
                                  <m:sub>
                                    <m:r>
                                      <a:rPr lang="en-US" altLang="ko-KR" b="0" i="1" smtClean="0">
                                        <a:latin typeface="Cambria Math" panose="02040503050406030204" pitchFamily="18" charset="0"/>
                                        <a:ea typeface="Cambria Math" panose="02040503050406030204" pitchFamily="18" charset="0"/>
                                      </a:rPr>
                                      <m:t>𝑖</m:t>
                                    </m:r>
                                  </m:sub>
                                  <m:sup>
                                    <m:r>
                                      <a:rPr lang="en-US" altLang="ko-KR" b="0" i="1" smtClean="0">
                                        <a:latin typeface="Cambria Math" panose="02040503050406030204" pitchFamily="18" charset="0"/>
                                        <a:ea typeface="Cambria Math" panose="02040503050406030204" pitchFamily="18" charset="0"/>
                                      </a:rPr>
                                      <m:t>2</m:t>
                                    </m:r>
                                  </m:sup>
                                </m:sSubSup>
                              </m:e>
                            </m:nary>
                          </m:num>
                          <m:den>
                            <m:r>
                              <a:rPr lang="en-US" altLang="ko-KR" b="0" i="1" smtClean="0">
                                <a:latin typeface="Cambria Math" panose="02040503050406030204" pitchFamily="18" charset="0"/>
                              </a:rPr>
                              <m:t>𝑁</m:t>
                            </m:r>
                          </m:den>
                        </m:f>
                      </m:e>
                    </m:rad>
                  </m:oMath>
                </a14:m>
                <a:endParaRPr lang="en-US" altLang="ko-KR"/>
              </a:p>
              <a:p>
                <a:endParaRPr lang="en-US" altLang="ko-KR"/>
              </a:p>
              <a:p>
                <a:r>
                  <a:rPr lang="en-US" altLang="ko-KR">
                    <a:hlinkClick r:id="rId3"/>
                  </a:rPr>
                  <a:t>1606.05541v1.pdf (arxiv.org)</a:t>
                </a:r>
                <a:endParaRPr lang="en-US" altLang="ko-KR"/>
              </a:p>
            </p:txBody>
          </p:sp>
        </mc:Choice>
        <mc:Fallback xmlns="">
          <p:sp>
            <p:nvSpPr>
              <p:cNvPr id="3" name="내용 개체 틀 2">
                <a:extLst>
                  <a:ext uri="{FF2B5EF4-FFF2-40B4-BE49-F238E27FC236}">
                    <a16:creationId xmlns:a16="http://schemas.microsoft.com/office/drawing/2014/main" id="{D8A505B4-5ADC-EDFA-953A-5CC60F817994}"/>
                  </a:ext>
                </a:extLst>
              </p:cNvPr>
              <p:cNvSpPr>
                <a:spLocks noGrp="1" noRot="1" noChangeAspect="1" noMove="1" noResize="1" noEditPoints="1" noAdjustHandles="1" noChangeArrowheads="1" noChangeShapeType="1" noTextEdit="1"/>
              </p:cNvSpPr>
              <p:nvPr>
                <p:ph idx="1"/>
              </p:nvPr>
            </p:nvSpPr>
            <p:spPr>
              <a:blipFill>
                <a:blip r:embed="rId4"/>
                <a:stretch>
                  <a:fillRect l="-1043"/>
                </a:stretch>
              </a:blipFill>
            </p:spPr>
            <p:txBody>
              <a:bodyPr/>
              <a:lstStyle/>
              <a:p>
                <a:r>
                  <a:rPr lang="en-US">
                    <a:noFill/>
                  </a:rPr>
                  <a:t> </a:t>
                </a:r>
              </a:p>
            </p:txBody>
          </p:sp>
        </mc:Fallback>
      </mc:AlternateContent>
      <p:sp>
        <p:nvSpPr>
          <p:cNvPr id="4" name="날짜 개체 틀 3">
            <a:extLst>
              <a:ext uri="{FF2B5EF4-FFF2-40B4-BE49-F238E27FC236}">
                <a16:creationId xmlns:a16="http://schemas.microsoft.com/office/drawing/2014/main" id="{CFE380EC-B78A-B3EB-E510-986BAD987873}"/>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2EABD05C-E1C1-7311-292F-480F80D076CA}"/>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0352043E-BAB9-0CAD-A4C3-B933755B6E75}"/>
              </a:ext>
            </a:extLst>
          </p:cNvPr>
          <p:cNvSpPr>
            <a:spLocks noGrp="1"/>
          </p:cNvSpPr>
          <p:nvPr>
            <p:ph type="sldNum" sz="quarter" idx="12"/>
          </p:nvPr>
        </p:nvSpPr>
        <p:spPr/>
        <p:txBody>
          <a:bodyPr/>
          <a:lstStyle/>
          <a:p>
            <a:fld id="{23AE57FD-E4DF-4085-ACA4-73605D376608}" type="slidenum">
              <a:rPr lang="ko-KR" altLang="en-US" smtClean="0"/>
              <a:t>23</a:t>
            </a:fld>
            <a:endParaRPr lang="ko-KR" altLang="en-US"/>
          </a:p>
        </p:txBody>
      </p:sp>
    </p:spTree>
    <p:extLst>
      <p:ext uri="{BB962C8B-B14F-4D97-AF65-F5344CB8AC3E}">
        <p14:creationId xmlns:p14="http://schemas.microsoft.com/office/powerpoint/2010/main" val="2161942943"/>
      </p:ext>
    </p:extLst>
  </p:cSld>
  <p:clrMapOvr>
    <a:masterClrMapping/>
  </p:clrMapOvr>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FA6A986-EC02-66F6-7B82-D1B5059C5A15}"/>
              </a:ext>
            </a:extLst>
          </p:cNvPr>
          <p:cNvSpPr>
            <a:spLocks noGrp="1"/>
          </p:cNvSpPr>
          <p:nvPr>
            <p:ph type="title"/>
          </p:nvPr>
        </p:nvSpPr>
        <p:spPr/>
        <p:txBody>
          <a:bodyPr/>
          <a:lstStyle/>
          <a:p>
            <a:r>
              <a:rPr lang="en-US" altLang="ko-KR"/>
              <a:t>ODR w/ Monte Carlo</a:t>
            </a:r>
            <a:endParaRPr lang="ko-KR" altLang="en-US"/>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D8A505B4-5ADC-EDFA-953A-5CC60F817994}"/>
                  </a:ext>
                </a:extLst>
              </p:cNvPr>
              <p:cNvSpPr>
                <a:spLocks noGrp="1"/>
              </p:cNvSpPr>
              <p:nvPr>
                <p:ph idx="1"/>
              </p:nvPr>
            </p:nvSpPr>
            <p:spPr/>
            <p:txBody>
              <a:bodyPr/>
              <a:lstStyle/>
              <a:p>
                <a:r>
                  <a:rPr lang="en-US" altLang="ko-KR"/>
                  <a:t>In template fitting, </a:t>
                </a:r>
                <a14:m>
                  <m:oMath xmlns:m="http://schemas.openxmlformats.org/officeDocument/2006/math">
                    <m:r>
                      <a:rPr lang="en-US" altLang="ko-KR"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𝑡</m:t>
                    </m:r>
                    <m:r>
                      <a:rPr lang="en-US" altLang="ko-KR" b="0" i="1" smtClean="0">
                        <a:latin typeface="Cambria Math" panose="02040503050406030204" pitchFamily="18" charset="0"/>
                        <a:ea typeface="Cambria Math" panose="02040503050406030204" pitchFamily="18" charset="0"/>
                      </a:rPr>
                      <m:t>=</m:t>
                    </m:r>
                    <m:f>
                      <m:fPr>
                        <m:ctrlPr>
                          <a:rPr lang="en-US" altLang="ko-KR" i="1" smtClean="0">
                            <a:latin typeface="Cambria Math" panose="02040503050406030204" pitchFamily="18" charset="0"/>
                          </a:rPr>
                        </m:ctrlPr>
                      </m:fPr>
                      <m:num>
                        <m:r>
                          <a:rPr lang="en-US" altLang="ko-KR"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𝑉</m:t>
                        </m:r>
                      </m:num>
                      <m:den>
                        <m:rad>
                          <m:radPr>
                            <m:degHide m:val="on"/>
                            <m:ctrlPr>
                              <a:rPr lang="en-US" altLang="ko-KR" i="1" smtClean="0">
                                <a:latin typeface="Cambria Math" panose="02040503050406030204" pitchFamily="18" charset="0"/>
                              </a:rPr>
                            </m:ctrlPr>
                          </m:radPr>
                          <m:deg/>
                          <m:e>
                            <m:nary>
                              <m:naryPr>
                                <m:chr m:val="∑"/>
                                <m:subHide m:val="on"/>
                                <m:supHide m:val="on"/>
                                <m:ctrlPr>
                                  <a:rPr lang="en-US" altLang="ko-KR" i="1" smtClean="0">
                                    <a:latin typeface="Cambria Math" panose="02040503050406030204" pitchFamily="18" charset="0"/>
                                  </a:rPr>
                                </m:ctrlPr>
                              </m:naryPr>
                              <m:sub/>
                              <m:sup/>
                              <m:e>
                                <m:sSup>
                                  <m:sSupPr>
                                    <m:ctrlPr>
                                      <a:rPr lang="en-US" altLang="ko-KR" i="1" smtClean="0">
                                        <a:latin typeface="Cambria Math" panose="02040503050406030204" pitchFamily="18" charset="0"/>
                                      </a:rPr>
                                    </m:ctrlPr>
                                  </m:sSupPr>
                                  <m:e>
                                    <m:sSub>
                                      <m:sSubPr>
                                        <m:ctrlPr>
                                          <a:rPr lang="en-US" altLang="ko-KR" i="1">
                                            <a:latin typeface="Cambria Math" panose="02040503050406030204" pitchFamily="18" charset="0"/>
                                          </a:rPr>
                                        </m:ctrlPr>
                                      </m:sSubPr>
                                      <m:e>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𝑉</m:t>
                                            </m:r>
                                          </m:e>
                                        </m:acc>
                                      </m:e>
                                      <m:sub>
                                        <m:r>
                                          <a:rPr lang="en-US" altLang="ko-KR" i="1">
                                            <a:latin typeface="Cambria Math" panose="02040503050406030204" pitchFamily="18" charset="0"/>
                                          </a:rPr>
                                          <m:t>𝑖</m:t>
                                        </m:r>
                                      </m:sub>
                                    </m:sSub>
                                  </m:e>
                                  <m:sup>
                                    <m:r>
                                      <a:rPr lang="en-US" altLang="ko-KR" i="1" smtClean="0">
                                        <a:latin typeface="Cambria Math" panose="02040503050406030204" pitchFamily="18" charset="0"/>
                                      </a:rPr>
                                      <m:t>2</m:t>
                                    </m:r>
                                  </m:sup>
                                </m:sSup>
                              </m:e>
                            </m:nary>
                          </m:e>
                        </m:rad>
                      </m:den>
                    </m:f>
                    <m:r>
                      <a:rPr lang="en-US" altLang="ko-KR" b="0" i="1" smtClean="0">
                        <a:latin typeface="Cambria Math" panose="02040503050406030204" pitchFamily="18" charset="0"/>
                      </a:rPr>
                      <m:t>+</m:t>
                    </m:r>
                    <m:rad>
                      <m:radPr>
                        <m:degHide m:val="on"/>
                        <m:ctrlPr>
                          <a:rPr lang="en-US" altLang="ko-KR" b="0" i="1" smtClean="0">
                            <a:latin typeface="Cambria Math" panose="02040503050406030204" pitchFamily="18" charset="0"/>
                          </a:rPr>
                        </m:ctrlPr>
                      </m:radPr>
                      <m:deg/>
                      <m:e>
                        <m:f>
                          <m:fPr>
                            <m:ctrlPr>
                              <a:rPr lang="en-US" altLang="ko-KR" b="0" i="1" smtClean="0">
                                <a:latin typeface="Cambria Math" panose="02040503050406030204" pitchFamily="18" charset="0"/>
                              </a:rPr>
                            </m:ctrlPr>
                          </m:fPr>
                          <m:num>
                            <m:nary>
                              <m:naryPr>
                                <m:chr m:val="∑"/>
                                <m:subHide m:val="on"/>
                                <m:supHide m:val="on"/>
                                <m:ctrlPr>
                                  <a:rPr lang="en-US" altLang="ko-KR" b="0" i="1" smtClean="0">
                                    <a:latin typeface="Cambria Math" panose="02040503050406030204" pitchFamily="18" charset="0"/>
                                  </a:rPr>
                                </m:ctrlPr>
                              </m:naryPr>
                              <m:sub/>
                              <m:sup/>
                              <m:e>
                                <m:r>
                                  <a:rPr lang="en-US" altLang="ko-KR" b="0" i="1" smtClean="0">
                                    <a:latin typeface="Cambria Math" panose="02040503050406030204" pitchFamily="18" charset="0"/>
                                    <a:ea typeface="Cambria Math" panose="02040503050406030204" pitchFamily="18" charset="0"/>
                                  </a:rPr>
                                  <m:t>∆</m:t>
                                </m:r>
                                <m:sSubSup>
                                  <m:sSubSupPr>
                                    <m:ctrlPr>
                                      <a:rPr lang="en-US" altLang="ko-KR" b="0" i="1" smtClean="0">
                                        <a:latin typeface="Cambria Math" panose="02040503050406030204" pitchFamily="18" charset="0"/>
                                        <a:ea typeface="Cambria Math" panose="02040503050406030204" pitchFamily="18" charset="0"/>
                                      </a:rPr>
                                    </m:ctrlPr>
                                  </m:sSubSupPr>
                                  <m:e>
                                    <m:r>
                                      <a:rPr lang="en-US" altLang="ko-KR" b="0" i="1" smtClean="0">
                                        <a:latin typeface="Cambria Math" panose="02040503050406030204" pitchFamily="18" charset="0"/>
                                        <a:ea typeface="Cambria Math" panose="02040503050406030204" pitchFamily="18" charset="0"/>
                                      </a:rPr>
                                      <m:t>𝑡</m:t>
                                    </m:r>
                                  </m:e>
                                  <m:sub>
                                    <m:r>
                                      <a:rPr lang="en-US" altLang="ko-KR" b="0" i="1" smtClean="0">
                                        <a:latin typeface="Cambria Math" panose="02040503050406030204" pitchFamily="18" charset="0"/>
                                        <a:ea typeface="Cambria Math" panose="02040503050406030204" pitchFamily="18" charset="0"/>
                                      </a:rPr>
                                      <m:t>𝑖</m:t>
                                    </m:r>
                                  </m:sub>
                                  <m:sup>
                                    <m:r>
                                      <a:rPr lang="en-US" altLang="ko-KR" b="0" i="1" smtClean="0">
                                        <a:latin typeface="Cambria Math" panose="02040503050406030204" pitchFamily="18" charset="0"/>
                                        <a:ea typeface="Cambria Math" panose="02040503050406030204" pitchFamily="18" charset="0"/>
                                      </a:rPr>
                                      <m:t>2</m:t>
                                    </m:r>
                                  </m:sup>
                                </m:sSubSup>
                              </m:e>
                            </m:nary>
                          </m:num>
                          <m:den>
                            <m:r>
                              <a:rPr lang="en-US" altLang="ko-KR" b="0" i="1" smtClean="0">
                                <a:latin typeface="Cambria Math" panose="02040503050406030204" pitchFamily="18" charset="0"/>
                              </a:rPr>
                              <m:t>𝑁</m:t>
                            </m:r>
                          </m:den>
                        </m:f>
                      </m:e>
                    </m:rad>
                  </m:oMath>
                </a14:m>
                <a:endParaRPr lang="en-US" altLang="ko-KR"/>
              </a:p>
            </p:txBody>
          </p:sp>
        </mc:Choice>
        <mc:Fallback xmlns="">
          <p:sp>
            <p:nvSpPr>
              <p:cNvPr id="3" name="내용 개체 틀 2">
                <a:extLst>
                  <a:ext uri="{FF2B5EF4-FFF2-40B4-BE49-F238E27FC236}">
                    <a16:creationId xmlns:a16="http://schemas.microsoft.com/office/drawing/2014/main" id="{D8A505B4-5ADC-EDFA-953A-5CC60F817994}"/>
                  </a:ext>
                </a:extLst>
              </p:cNvPr>
              <p:cNvSpPr>
                <a:spLocks noGrp="1" noRot="1" noChangeAspect="1" noMove="1" noResize="1" noEditPoints="1" noAdjustHandles="1" noChangeArrowheads="1" noChangeShapeType="1" noTextEdit="1"/>
              </p:cNvSpPr>
              <p:nvPr>
                <p:ph idx="1"/>
              </p:nvPr>
            </p:nvSpPr>
            <p:spPr>
              <a:blipFill>
                <a:blip r:embed="rId3"/>
                <a:stretch>
                  <a:fillRect l="-1043"/>
                </a:stretch>
              </a:blipFill>
            </p:spPr>
            <p:txBody>
              <a:bodyPr/>
              <a:lstStyle/>
              <a:p>
                <a:r>
                  <a:rPr lang="en-US">
                    <a:noFill/>
                  </a:rPr>
                  <a:t> </a:t>
                </a:r>
              </a:p>
            </p:txBody>
          </p:sp>
        </mc:Fallback>
      </mc:AlternateContent>
      <p:sp>
        <p:nvSpPr>
          <p:cNvPr id="4" name="날짜 개체 틀 3">
            <a:extLst>
              <a:ext uri="{FF2B5EF4-FFF2-40B4-BE49-F238E27FC236}">
                <a16:creationId xmlns:a16="http://schemas.microsoft.com/office/drawing/2014/main" id="{CFE380EC-B78A-B3EB-E510-986BAD987873}"/>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2EABD05C-E1C1-7311-292F-480F80D076CA}"/>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0352043E-BAB9-0CAD-A4C3-B933755B6E75}"/>
              </a:ext>
            </a:extLst>
          </p:cNvPr>
          <p:cNvSpPr>
            <a:spLocks noGrp="1"/>
          </p:cNvSpPr>
          <p:nvPr>
            <p:ph type="sldNum" sz="quarter" idx="12"/>
          </p:nvPr>
        </p:nvSpPr>
        <p:spPr/>
        <p:txBody>
          <a:bodyPr/>
          <a:lstStyle/>
          <a:p>
            <a:fld id="{23AE57FD-E4DF-4085-ACA4-73605D376608}" type="slidenum">
              <a:rPr lang="ko-KR" altLang="en-US" smtClean="0"/>
              <a:t>24</a:t>
            </a:fld>
            <a:endParaRPr lang="ko-KR" altLang="en-US"/>
          </a:p>
        </p:txBody>
      </p:sp>
    </p:spTree>
    <p:extLst>
      <p:ext uri="{BB962C8B-B14F-4D97-AF65-F5344CB8AC3E}">
        <p14:creationId xmlns:p14="http://schemas.microsoft.com/office/powerpoint/2010/main" val="1591673296"/>
      </p:ext>
    </p:extLst>
  </p:cSld>
  <p:clrMapOvr>
    <a:masterClrMapping/>
  </p:clrMapOvr>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5062AAE7-285B-3E37-36EB-845927619B53}"/>
              </a:ext>
            </a:extLst>
          </p:cNvPr>
          <p:cNvSpPr>
            <a:spLocks noGrp="1"/>
          </p:cNvSpPr>
          <p:nvPr>
            <p:ph type="title"/>
          </p:nvPr>
        </p:nvSpPr>
        <p:spPr/>
        <p:txBody>
          <a:bodyPr/>
          <a:lstStyle/>
          <a:p>
            <a:r>
              <a:rPr lang="en-US" altLang="ko-KR">
                <a:solidFill>
                  <a:srgbClr val="C00000"/>
                </a:solidFill>
              </a:rPr>
              <a:t>Point 1. SNR</a:t>
            </a:r>
            <a:endParaRPr lang="ko-KR" altLang="en-US">
              <a:solidFill>
                <a:srgbClr val="C00000"/>
              </a:solidFill>
            </a:endParaRPr>
          </a:p>
        </p:txBody>
      </p:sp>
      <p:sp>
        <p:nvSpPr>
          <p:cNvPr id="4" name="날짜 개체 틀 3">
            <a:extLst>
              <a:ext uri="{FF2B5EF4-FFF2-40B4-BE49-F238E27FC236}">
                <a16:creationId xmlns:a16="http://schemas.microsoft.com/office/drawing/2014/main" id="{4D83FA71-3161-B68C-364B-05A415867B5E}"/>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F4519A88-AC30-42F2-E222-D775E1B1AE62}"/>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A116E19A-0EC2-F83E-0280-CA082320F6FD}"/>
              </a:ext>
            </a:extLst>
          </p:cNvPr>
          <p:cNvSpPr>
            <a:spLocks noGrp="1"/>
          </p:cNvSpPr>
          <p:nvPr>
            <p:ph type="sldNum" sz="quarter" idx="12"/>
          </p:nvPr>
        </p:nvSpPr>
        <p:spPr/>
        <p:txBody>
          <a:bodyPr/>
          <a:lstStyle/>
          <a:p>
            <a:fld id="{23AE57FD-E4DF-4085-ACA4-73605D376608}" type="slidenum">
              <a:rPr lang="ko-KR" altLang="en-US" smtClean="0"/>
              <a:t>25</a:t>
            </a:fld>
            <a:endParaRPr lang="ko-KR" altLang="en-US"/>
          </a:p>
        </p:txBody>
      </p:sp>
      <p:pic>
        <p:nvPicPr>
          <p:cNvPr id="1028" name="Picture 4">
            <a:extLst>
              <a:ext uri="{FF2B5EF4-FFF2-40B4-BE49-F238E27FC236}">
                <a16:creationId xmlns:a16="http://schemas.microsoft.com/office/drawing/2014/main" id="{DADCE8DF-C1D3-864D-849F-C09351F75DF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0" y="2044976"/>
            <a:ext cx="5181600" cy="39126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810526F-9BB4-7A1A-A837-10976BD07D59}"/>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063585"/>
            <a:ext cx="5181600" cy="3875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009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제목 7">
            <a:extLst>
              <a:ext uri="{FF2B5EF4-FFF2-40B4-BE49-F238E27FC236}">
                <a16:creationId xmlns:a16="http://schemas.microsoft.com/office/drawing/2014/main" id="{D1B408A8-C7A3-0B7F-A7B3-B3F75F6585BC}"/>
              </a:ext>
            </a:extLst>
          </p:cNvPr>
          <p:cNvSpPr>
            <a:spLocks noGrp="1"/>
          </p:cNvSpPr>
          <p:nvPr>
            <p:ph type="title"/>
          </p:nvPr>
        </p:nvSpPr>
        <p:spPr/>
        <p:txBody>
          <a:bodyPr/>
          <a:lstStyle/>
          <a:p>
            <a:endParaRPr lang="ko-KR" altLang="en-US"/>
          </a:p>
        </p:txBody>
      </p:sp>
      <p:sp>
        <p:nvSpPr>
          <p:cNvPr id="4" name="날짜 개체 틀 3">
            <a:extLst>
              <a:ext uri="{FF2B5EF4-FFF2-40B4-BE49-F238E27FC236}">
                <a16:creationId xmlns:a16="http://schemas.microsoft.com/office/drawing/2014/main" id="{4D83FA71-3161-B68C-364B-05A415867B5E}"/>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F4519A88-AC30-42F2-E222-D775E1B1AE62}"/>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A116E19A-0EC2-F83E-0280-CA082320F6FD}"/>
              </a:ext>
            </a:extLst>
          </p:cNvPr>
          <p:cNvSpPr>
            <a:spLocks noGrp="1"/>
          </p:cNvSpPr>
          <p:nvPr>
            <p:ph type="sldNum" sz="quarter" idx="12"/>
          </p:nvPr>
        </p:nvSpPr>
        <p:spPr/>
        <p:txBody>
          <a:bodyPr/>
          <a:lstStyle/>
          <a:p>
            <a:fld id="{23AE57FD-E4DF-4085-ACA4-73605D376608}" type="slidenum">
              <a:rPr lang="ko-KR" altLang="en-US" smtClean="0"/>
              <a:t>26</a:t>
            </a:fld>
            <a:endParaRPr lang="ko-KR" altLang="en-US"/>
          </a:p>
        </p:txBody>
      </p:sp>
      <p:pic>
        <p:nvPicPr>
          <p:cNvPr id="2052" name="Picture 4">
            <a:extLst>
              <a:ext uri="{FF2B5EF4-FFF2-40B4-BE49-F238E27FC236}">
                <a16:creationId xmlns:a16="http://schemas.microsoft.com/office/drawing/2014/main" id="{B578A070-E40E-8AFF-59CC-B345B254965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87037" y="1825625"/>
            <a:ext cx="5817925"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980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제목 7">
            <a:extLst>
              <a:ext uri="{FF2B5EF4-FFF2-40B4-BE49-F238E27FC236}">
                <a16:creationId xmlns:a16="http://schemas.microsoft.com/office/drawing/2014/main" id="{D1B408A8-C7A3-0B7F-A7B3-B3F75F6585BC}"/>
              </a:ext>
            </a:extLst>
          </p:cNvPr>
          <p:cNvSpPr>
            <a:spLocks noGrp="1"/>
          </p:cNvSpPr>
          <p:nvPr>
            <p:ph type="title"/>
          </p:nvPr>
        </p:nvSpPr>
        <p:spPr/>
        <p:txBody>
          <a:bodyPr/>
          <a:lstStyle/>
          <a:p>
            <a:endParaRPr lang="ko-KR" altLang="en-US"/>
          </a:p>
        </p:txBody>
      </p:sp>
      <p:sp>
        <p:nvSpPr>
          <p:cNvPr id="4" name="날짜 개체 틀 3">
            <a:extLst>
              <a:ext uri="{FF2B5EF4-FFF2-40B4-BE49-F238E27FC236}">
                <a16:creationId xmlns:a16="http://schemas.microsoft.com/office/drawing/2014/main" id="{4D83FA71-3161-B68C-364B-05A415867B5E}"/>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F4519A88-AC30-42F2-E222-D775E1B1AE62}"/>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A116E19A-0EC2-F83E-0280-CA082320F6FD}"/>
              </a:ext>
            </a:extLst>
          </p:cNvPr>
          <p:cNvSpPr>
            <a:spLocks noGrp="1"/>
          </p:cNvSpPr>
          <p:nvPr>
            <p:ph type="sldNum" sz="quarter" idx="12"/>
          </p:nvPr>
        </p:nvSpPr>
        <p:spPr/>
        <p:txBody>
          <a:bodyPr/>
          <a:lstStyle/>
          <a:p>
            <a:fld id="{23AE57FD-E4DF-4085-ACA4-73605D376608}" type="slidenum">
              <a:rPr lang="ko-KR" altLang="en-US" smtClean="0"/>
              <a:t>27</a:t>
            </a:fld>
            <a:endParaRPr lang="ko-KR" altLang="en-US"/>
          </a:p>
        </p:txBody>
      </p:sp>
      <p:pic>
        <p:nvPicPr>
          <p:cNvPr id="3076" name="Picture 4">
            <a:extLst>
              <a:ext uri="{FF2B5EF4-FFF2-40B4-BE49-F238E27FC236}">
                <a16:creationId xmlns:a16="http://schemas.microsoft.com/office/drawing/2014/main" id="{3F9F8AF1-FDED-850D-6ECC-06CA90BBAE6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14708" y="1825625"/>
            <a:ext cx="5762583"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608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165FDFCD-5085-3DF6-BF54-05B4D82E7CB9}"/>
              </a:ext>
            </a:extLst>
          </p:cNvPr>
          <p:cNvSpPr>
            <a:spLocks noGrp="1"/>
          </p:cNvSpPr>
          <p:nvPr>
            <p:ph type="title"/>
          </p:nvPr>
        </p:nvSpPr>
        <p:spPr/>
        <p:txBody>
          <a:bodyPr/>
          <a:lstStyle/>
          <a:p>
            <a:endParaRPr lang="ko-KR" altLang="en-US"/>
          </a:p>
        </p:txBody>
      </p:sp>
      <p:sp>
        <p:nvSpPr>
          <p:cNvPr id="4" name="날짜 개체 틀 3">
            <a:extLst>
              <a:ext uri="{FF2B5EF4-FFF2-40B4-BE49-F238E27FC236}">
                <a16:creationId xmlns:a16="http://schemas.microsoft.com/office/drawing/2014/main" id="{090F4B04-A1E0-376D-869A-F84DCE481824}"/>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7D0053BC-1856-7C1A-33EA-59D6BD8029F6}"/>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BA92A27E-19FA-F242-B826-45493DAEAB48}"/>
              </a:ext>
            </a:extLst>
          </p:cNvPr>
          <p:cNvSpPr>
            <a:spLocks noGrp="1"/>
          </p:cNvSpPr>
          <p:nvPr>
            <p:ph type="sldNum" sz="quarter" idx="12"/>
          </p:nvPr>
        </p:nvSpPr>
        <p:spPr/>
        <p:txBody>
          <a:bodyPr/>
          <a:lstStyle/>
          <a:p>
            <a:fld id="{23AE57FD-E4DF-4085-ACA4-73605D376608}" type="slidenum">
              <a:rPr lang="ko-KR" altLang="en-US" smtClean="0"/>
              <a:t>28</a:t>
            </a:fld>
            <a:endParaRPr lang="ko-KR" altLang="en-US"/>
          </a:p>
        </p:txBody>
      </p:sp>
      <p:pic>
        <p:nvPicPr>
          <p:cNvPr id="4098" name="Picture 2">
            <a:extLst>
              <a:ext uri="{FF2B5EF4-FFF2-40B4-BE49-F238E27FC236}">
                <a16:creationId xmlns:a16="http://schemas.microsoft.com/office/drawing/2014/main" id="{F3AC786F-C368-E018-8BF1-71553717F75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2121694"/>
            <a:ext cx="5181600" cy="375919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70707853-2175-8EA2-3AA3-B2720D4C52C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101978"/>
            <a:ext cx="5181600" cy="3798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156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6333A7C7-7FB0-044C-470E-F1029679B106}"/>
              </a:ext>
            </a:extLst>
          </p:cNvPr>
          <p:cNvSpPr>
            <a:spLocks noGrp="1"/>
          </p:cNvSpPr>
          <p:nvPr>
            <p:ph type="title"/>
          </p:nvPr>
        </p:nvSpPr>
        <p:spPr/>
        <p:txBody>
          <a:bodyPr/>
          <a:lstStyle/>
          <a:p>
            <a:pPr algn="ctr"/>
            <a:r>
              <a:rPr lang="en-US" altLang="ko-KR" b="1">
                <a:solidFill>
                  <a:srgbClr val="C00000"/>
                </a:solidFill>
              </a:rPr>
              <a:t>PSEC5</a:t>
            </a:r>
            <a:br>
              <a:rPr lang="en-US" altLang="ko-KR" b="1">
                <a:solidFill>
                  <a:srgbClr val="C00000"/>
                </a:solidFill>
              </a:rPr>
            </a:br>
            <a:r>
              <a:rPr lang="en-US" altLang="ko-KR" b="1">
                <a:solidFill>
                  <a:srgbClr val="C00000"/>
                </a:solidFill>
              </a:rPr>
              <a:t>Design decisions</a:t>
            </a:r>
            <a:endParaRPr lang="ko-KR" altLang="en-US"/>
          </a:p>
        </p:txBody>
      </p:sp>
      <p:sp>
        <p:nvSpPr>
          <p:cNvPr id="4" name="날짜 개체 틀 3">
            <a:extLst>
              <a:ext uri="{FF2B5EF4-FFF2-40B4-BE49-F238E27FC236}">
                <a16:creationId xmlns:a16="http://schemas.microsoft.com/office/drawing/2014/main" id="{284178E3-D235-F800-5BB2-5AD4A6DF52CA}"/>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44C8EB47-0762-A818-7F9F-0296E46EA586}"/>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D188D6DD-BBB6-1445-934A-5AF1DD96BE8B}"/>
              </a:ext>
            </a:extLst>
          </p:cNvPr>
          <p:cNvSpPr>
            <a:spLocks noGrp="1"/>
          </p:cNvSpPr>
          <p:nvPr>
            <p:ph type="sldNum" sz="quarter" idx="12"/>
          </p:nvPr>
        </p:nvSpPr>
        <p:spPr/>
        <p:txBody>
          <a:bodyPr/>
          <a:lstStyle/>
          <a:p>
            <a:fld id="{23AE57FD-E4DF-4085-ACA4-73605D376608}" type="slidenum">
              <a:rPr lang="ko-KR" altLang="en-US" smtClean="0"/>
              <a:t>29</a:t>
            </a:fld>
            <a:endParaRPr lang="ko-KR" altLang="en-US"/>
          </a:p>
        </p:txBody>
      </p:sp>
    </p:spTree>
    <p:extLst>
      <p:ext uri="{BB962C8B-B14F-4D97-AF65-F5344CB8AC3E}">
        <p14:creationId xmlns:p14="http://schemas.microsoft.com/office/powerpoint/2010/main" val="3972732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FA6A986-EC02-66F6-7B82-D1B5059C5A15}"/>
              </a:ext>
            </a:extLst>
          </p:cNvPr>
          <p:cNvSpPr>
            <a:spLocks noGrp="1"/>
          </p:cNvSpPr>
          <p:nvPr>
            <p:ph type="title"/>
          </p:nvPr>
        </p:nvSpPr>
        <p:spPr/>
        <p:txBody>
          <a:bodyPr/>
          <a:lstStyle/>
          <a:p>
            <a:r>
              <a:rPr lang="en-US" altLang="ko-KR"/>
              <a:t>Primary goal</a:t>
            </a:r>
            <a:endParaRPr lang="ko-KR" altLang="en-US"/>
          </a:p>
        </p:txBody>
      </p:sp>
      <p:sp>
        <p:nvSpPr>
          <p:cNvPr id="3" name="내용 개체 틀 2">
            <a:extLst>
              <a:ext uri="{FF2B5EF4-FFF2-40B4-BE49-F238E27FC236}">
                <a16:creationId xmlns:a16="http://schemas.microsoft.com/office/drawing/2014/main" id="{D8A505B4-5ADC-EDFA-953A-5CC60F817994}"/>
              </a:ext>
            </a:extLst>
          </p:cNvPr>
          <p:cNvSpPr>
            <a:spLocks noGrp="1"/>
          </p:cNvSpPr>
          <p:nvPr>
            <p:ph idx="1"/>
          </p:nvPr>
        </p:nvSpPr>
        <p:spPr/>
        <p:txBody>
          <a:bodyPr/>
          <a:lstStyle/>
          <a:p>
            <a:r>
              <a:rPr lang="en-US" altLang="ko-KR" dirty="0"/>
              <a:t>Achieve </a:t>
            </a:r>
            <a:r>
              <a:rPr lang="en-US" altLang="ko-KR" b="1" dirty="0"/>
              <a:t>&lt;1ps resolution</a:t>
            </a:r>
            <a:r>
              <a:rPr lang="en-US" altLang="ko-KR" dirty="0"/>
              <a:t> in measuring the arrival time of LAPPD pulses.</a:t>
            </a:r>
          </a:p>
          <a:p>
            <a:endParaRPr lang="en-US" altLang="ko-KR" dirty="0"/>
          </a:p>
          <a:p>
            <a:r>
              <a:rPr lang="en-US" altLang="ko-KR" dirty="0"/>
              <a:t>But we also aim for a versatile chip, so that it is applicable to other fast-timing applications</a:t>
            </a:r>
          </a:p>
          <a:p>
            <a:endParaRPr lang="en-US" altLang="ko-KR" dirty="0"/>
          </a:p>
          <a:p>
            <a:r>
              <a:rPr lang="en-US" altLang="ko-KR" dirty="0"/>
              <a:t>Sample and Hold at very fast frequency, and then digitize the held voltage values using commercial ADC chips. </a:t>
            </a:r>
          </a:p>
        </p:txBody>
      </p:sp>
      <p:sp>
        <p:nvSpPr>
          <p:cNvPr id="4" name="날짜 개체 틀 3">
            <a:extLst>
              <a:ext uri="{FF2B5EF4-FFF2-40B4-BE49-F238E27FC236}">
                <a16:creationId xmlns:a16="http://schemas.microsoft.com/office/drawing/2014/main" id="{19E80B46-E629-CA9C-02A4-8CE8C4BBE4DB}"/>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44B97AD5-D208-8F8D-698A-1395A9AE5526}"/>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29D47CD6-8414-DEAC-37A0-479F9A4368BA}"/>
              </a:ext>
            </a:extLst>
          </p:cNvPr>
          <p:cNvSpPr>
            <a:spLocks noGrp="1"/>
          </p:cNvSpPr>
          <p:nvPr>
            <p:ph type="sldNum" sz="quarter" idx="12"/>
          </p:nvPr>
        </p:nvSpPr>
        <p:spPr/>
        <p:txBody>
          <a:bodyPr/>
          <a:lstStyle/>
          <a:p>
            <a:fld id="{23AE57FD-E4DF-4085-ACA4-73605D376608}" type="slidenum">
              <a:rPr lang="ko-KR" altLang="en-US" smtClean="0"/>
              <a:t>3</a:t>
            </a:fld>
            <a:endParaRPr lang="ko-KR" altLang="en-US"/>
          </a:p>
        </p:txBody>
      </p:sp>
    </p:spTree>
    <p:extLst>
      <p:ext uri="{BB962C8B-B14F-4D97-AF65-F5344CB8AC3E}">
        <p14:creationId xmlns:p14="http://schemas.microsoft.com/office/powerpoint/2010/main" val="29285282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제목 1">
                <a:extLst>
                  <a:ext uri="{FF2B5EF4-FFF2-40B4-BE49-F238E27FC236}">
                    <a16:creationId xmlns:a16="http://schemas.microsoft.com/office/drawing/2014/main" id="{C613DA7D-F57A-2B3D-5E30-1B9381B49B50}"/>
                  </a:ext>
                </a:extLst>
              </p:cNvPr>
              <p:cNvSpPr>
                <a:spLocks noGrp="1"/>
              </p:cNvSpPr>
              <p:nvPr>
                <p:ph type="title"/>
              </p:nvPr>
            </p:nvSpPr>
            <p:spPr/>
            <p:txBody>
              <a:bodyPr/>
              <a:lstStyle/>
              <a:p>
                <a:r>
                  <a:rPr lang="en-US" altLang="ko-KR"/>
                  <a:t>Factors determining SNR(</a:t>
                </a:r>
                <a14:m>
                  <m:oMath xmlns:m="http://schemas.openxmlformats.org/officeDocument/2006/math">
                    <m:r>
                      <a:rPr lang="en-US" altLang="ko-KR"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𝑉</m:t>
                    </m:r>
                  </m:oMath>
                </a14:m>
                <a:r>
                  <a:rPr lang="en-US" altLang="ko-KR"/>
                  <a:t>)</a:t>
                </a:r>
                <a:endParaRPr lang="ko-KR" altLang="en-US"/>
              </a:p>
            </p:txBody>
          </p:sp>
        </mc:Choice>
        <mc:Fallback xmlns="">
          <p:sp>
            <p:nvSpPr>
              <p:cNvPr id="2" name="제목 1">
                <a:extLst>
                  <a:ext uri="{FF2B5EF4-FFF2-40B4-BE49-F238E27FC236}">
                    <a16:creationId xmlns:a16="http://schemas.microsoft.com/office/drawing/2014/main" id="{C613DA7D-F57A-2B3D-5E30-1B9381B49B50}"/>
                  </a:ext>
                </a:extLst>
              </p:cNvPr>
              <p:cNvSpPr>
                <a:spLocks noGrp="1" noRot="1" noChangeAspect="1" noMove="1" noResize="1" noEditPoints="1" noAdjustHandles="1" noChangeArrowheads="1" noChangeShapeType="1" noTextEdit="1"/>
              </p:cNvSpPr>
              <p:nvPr>
                <p:ph type="title"/>
              </p:nvPr>
            </p:nvSpPr>
            <p:spPr>
              <a:blipFill>
                <a:blip r:embed="rId2"/>
                <a:stretch>
                  <a:fillRect l="-2377"/>
                </a:stretch>
              </a:blipFill>
            </p:spPr>
            <p:txBody>
              <a:bodyPr/>
              <a:lstStyle/>
              <a:p>
                <a:r>
                  <a:rPr lang="en-US">
                    <a:noFill/>
                  </a:rPr>
                  <a:t> </a:t>
                </a:r>
              </a:p>
            </p:txBody>
          </p:sp>
        </mc:Fallback>
      </mc:AlternateContent>
      <p:sp>
        <p:nvSpPr>
          <p:cNvPr id="3" name="내용 개체 틀 2">
            <a:extLst>
              <a:ext uri="{FF2B5EF4-FFF2-40B4-BE49-F238E27FC236}">
                <a16:creationId xmlns:a16="http://schemas.microsoft.com/office/drawing/2014/main" id="{1041FE61-FB50-9881-1A1F-2162B324DBC9}"/>
              </a:ext>
            </a:extLst>
          </p:cNvPr>
          <p:cNvSpPr>
            <a:spLocks noGrp="1"/>
          </p:cNvSpPr>
          <p:nvPr>
            <p:ph idx="1"/>
          </p:nvPr>
        </p:nvSpPr>
        <p:spPr/>
        <p:txBody>
          <a:bodyPr vert="horz" lIns="91440" tIns="45720" rIns="91440" bIns="45720" rtlCol="0" anchor="t">
            <a:normAutofit fontScale="85000" lnSpcReduction="20000"/>
          </a:bodyPr>
          <a:lstStyle/>
          <a:p>
            <a:r>
              <a:rPr lang="en-US" altLang="ko-KR"/>
              <a:t>Artifact</a:t>
            </a:r>
          </a:p>
          <a:p>
            <a:pPr lvl="1"/>
            <a:r>
              <a:rPr lang="en-US" altLang="ko-KR">
                <a:ea typeface="맑은 고딕"/>
              </a:rPr>
              <a:t>Memory effect </a:t>
            </a:r>
          </a:p>
          <a:p>
            <a:pPr lvl="1"/>
            <a:r>
              <a:rPr lang="en-US" altLang="ko-KR">
                <a:ea typeface="맑은 고딕"/>
              </a:rPr>
              <a:t>Leak current</a:t>
            </a:r>
            <a:endParaRPr lang="en-US">
              <a:ea typeface="맑은 고딕"/>
            </a:endParaRPr>
          </a:p>
          <a:p>
            <a:pPr lvl="1"/>
            <a:r>
              <a:rPr lang="en-US" altLang="ko-KR"/>
              <a:t>Crosstalk</a:t>
            </a:r>
          </a:p>
          <a:p>
            <a:r>
              <a:rPr lang="en-US" altLang="ko-KR">
                <a:ea typeface="맑은 고딕"/>
              </a:rPr>
              <a:t>Coupling &amp; Supply noise</a:t>
            </a:r>
          </a:p>
          <a:p>
            <a:pPr lvl="1"/>
            <a:r>
              <a:rPr lang="en-US" altLang="ko-KR"/>
              <a:t>Input-output coupling</a:t>
            </a:r>
          </a:p>
          <a:p>
            <a:pPr lvl="1"/>
            <a:r>
              <a:rPr lang="en-US" altLang="ko-KR"/>
              <a:t>Clock coupling (Often reproducible)</a:t>
            </a:r>
          </a:p>
          <a:p>
            <a:pPr lvl="1"/>
            <a:r>
              <a:rPr lang="en-US" altLang="ko-KR"/>
              <a:t>Power Supply Rejection Ratio (PSRR)</a:t>
            </a:r>
          </a:p>
          <a:p>
            <a:r>
              <a:rPr lang="en-US" altLang="ko-KR">
                <a:ea typeface="맑은 고딕"/>
              </a:rPr>
              <a:t>Device</a:t>
            </a:r>
          </a:p>
          <a:p>
            <a:pPr lvl="1"/>
            <a:r>
              <a:rPr lang="en-US" altLang="ko-KR" err="1"/>
              <a:t>kT</a:t>
            </a:r>
            <a:r>
              <a:rPr lang="en-US" altLang="ko-KR"/>
              <a:t>/C (Nyquist)</a:t>
            </a:r>
          </a:p>
          <a:p>
            <a:pPr lvl="1"/>
            <a:r>
              <a:rPr lang="en-US" altLang="ko-KR"/>
              <a:t>Buffer/Filter noise</a:t>
            </a:r>
          </a:p>
          <a:p>
            <a:pPr lvl="1"/>
            <a:r>
              <a:rPr lang="en-US" altLang="ko-KR"/>
              <a:t>Flicker noise (below ~MHz)</a:t>
            </a:r>
          </a:p>
          <a:p>
            <a:r>
              <a:rPr lang="en-US" altLang="ko-KR"/>
              <a:t>ADC readout noise</a:t>
            </a:r>
          </a:p>
        </p:txBody>
      </p:sp>
      <p:sp>
        <p:nvSpPr>
          <p:cNvPr id="4" name="날짜 개체 틀 3">
            <a:extLst>
              <a:ext uri="{FF2B5EF4-FFF2-40B4-BE49-F238E27FC236}">
                <a16:creationId xmlns:a16="http://schemas.microsoft.com/office/drawing/2014/main" id="{0A23D812-0F13-54B7-0BD0-A05EA01EFDBD}"/>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AD456F87-F156-9621-D4B3-C42AB3355974}"/>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252739DC-9504-39DA-F28B-049BF9C4D10B}"/>
              </a:ext>
            </a:extLst>
          </p:cNvPr>
          <p:cNvSpPr>
            <a:spLocks noGrp="1"/>
          </p:cNvSpPr>
          <p:nvPr>
            <p:ph type="sldNum" sz="quarter" idx="12"/>
          </p:nvPr>
        </p:nvSpPr>
        <p:spPr/>
        <p:txBody>
          <a:bodyPr/>
          <a:lstStyle/>
          <a:p>
            <a:fld id="{23AE57FD-E4DF-4085-ACA4-73605D376608}" type="slidenum">
              <a:rPr lang="ko-KR" altLang="en-US" smtClean="0"/>
              <a:t>30</a:t>
            </a:fld>
            <a:endParaRPr lang="ko-KR" altLang="en-US"/>
          </a:p>
        </p:txBody>
      </p:sp>
    </p:spTree>
    <p:extLst>
      <p:ext uri="{BB962C8B-B14F-4D97-AF65-F5344CB8AC3E}">
        <p14:creationId xmlns:p14="http://schemas.microsoft.com/office/powerpoint/2010/main" val="1888598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제목 1">
                <a:extLst>
                  <a:ext uri="{FF2B5EF4-FFF2-40B4-BE49-F238E27FC236}">
                    <a16:creationId xmlns:a16="http://schemas.microsoft.com/office/drawing/2014/main" id="{C613DA7D-F57A-2B3D-5E30-1B9381B49B50}"/>
                  </a:ext>
                </a:extLst>
              </p:cNvPr>
              <p:cNvSpPr>
                <a:spLocks noGrp="1"/>
              </p:cNvSpPr>
              <p:nvPr>
                <p:ph type="title"/>
              </p:nvPr>
            </p:nvSpPr>
            <p:spPr>
              <a:xfrm>
                <a:off x="838199" y="365125"/>
                <a:ext cx="10940143" cy="1325563"/>
              </a:xfrm>
            </p:spPr>
            <p:txBody>
              <a:bodyPr/>
              <a:lstStyle/>
              <a:p>
                <a:r>
                  <a:rPr lang="en-US" altLang="ko-KR"/>
                  <a:t>Factors less relevant to SNR(</a:t>
                </a:r>
                <a14:m>
                  <m:oMath xmlns:m="http://schemas.openxmlformats.org/officeDocument/2006/math">
                    <m:r>
                      <a:rPr lang="en-US" altLang="ko-KR"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𝑉</m:t>
                    </m:r>
                  </m:oMath>
                </a14:m>
                <a:r>
                  <a:rPr lang="en-US" altLang="ko-KR"/>
                  <a:t>)</a:t>
                </a:r>
                <a:endParaRPr lang="ko-KR" altLang="en-US"/>
              </a:p>
            </p:txBody>
          </p:sp>
        </mc:Choice>
        <mc:Fallback xmlns="">
          <p:sp>
            <p:nvSpPr>
              <p:cNvPr id="2" name="제목 1">
                <a:extLst>
                  <a:ext uri="{FF2B5EF4-FFF2-40B4-BE49-F238E27FC236}">
                    <a16:creationId xmlns:a16="http://schemas.microsoft.com/office/drawing/2014/main" id="{C613DA7D-F57A-2B3D-5E30-1B9381B49B50}"/>
                  </a:ext>
                </a:extLst>
              </p:cNvPr>
              <p:cNvSpPr>
                <a:spLocks noGrp="1" noRot="1" noChangeAspect="1" noMove="1" noResize="1" noEditPoints="1" noAdjustHandles="1" noChangeArrowheads="1" noChangeShapeType="1" noTextEdit="1"/>
              </p:cNvSpPr>
              <p:nvPr>
                <p:ph type="title"/>
              </p:nvPr>
            </p:nvSpPr>
            <p:spPr>
              <a:xfrm>
                <a:off x="838199" y="365125"/>
                <a:ext cx="10940143" cy="1325563"/>
              </a:xfrm>
              <a:blipFill>
                <a:blip r:embed="rId3"/>
                <a:stretch>
                  <a:fillRect l="-22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1041FE61-FB50-9881-1A1F-2162B324DBC9}"/>
                  </a:ext>
                </a:extLst>
              </p:cNvPr>
              <p:cNvSpPr>
                <a:spLocks noGrp="1"/>
              </p:cNvSpPr>
              <p:nvPr>
                <p:ph idx="1"/>
              </p:nvPr>
            </p:nvSpPr>
            <p:spPr/>
            <p:txBody>
              <a:bodyPr>
                <a:normAutofit/>
              </a:bodyPr>
              <a:lstStyle/>
              <a:p>
                <a:r>
                  <a:rPr lang="en-US" altLang="ko-KR"/>
                  <a:t>Artifact</a:t>
                </a:r>
              </a:p>
              <a:p>
                <a:pPr lvl="1"/>
                <a:r>
                  <a:rPr lang="en-US" altLang="ko-KR"/>
                  <a:t>Charge injection depending on </a:t>
                </a:r>
                <a14:m>
                  <m:oMath xmlns:m="http://schemas.openxmlformats.org/officeDocument/2006/math">
                    <m:sSub>
                      <m:sSubPr>
                        <m:ctrlPr>
                          <a:rPr lang="en-US" altLang="ko-KR" i="1" smtClean="0">
                            <a:latin typeface="Cambria Math" panose="02040503050406030204" pitchFamily="18" charset="0"/>
                          </a:rPr>
                        </m:ctrlPr>
                      </m:sSubPr>
                      <m:e>
                        <m:r>
                          <a:rPr lang="en-US" altLang="ko-KR" b="0" i="1" smtClean="0">
                            <a:latin typeface="Cambria Math" panose="02040503050406030204" pitchFamily="18" charset="0"/>
                          </a:rPr>
                          <m:t>𝑉</m:t>
                        </m:r>
                      </m:e>
                      <m:sub>
                        <m:r>
                          <a:rPr lang="en-US" altLang="ko-KR" b="0" i="1" smtClean="0">
                            <a:latin typeface="Cambria Math" panose="02040503050406030204" pitchFamily="18" charset="0"/>
                          </a:rPr>
                          <m:t>𝑔𝑠</m:t>
                        </m:r>
                      </m:sub>
                    </m:sSub>
                  </m:oMath>
                </a14:m>
                <a:r>
                  <a:rPr lang="en-US" altLang="ko-KR"/>
                  <a:t> (Reproducible)</a:t>
                </a:r>
              </a:p>
              <a:p>
                <a:r>
                  <a:rPr lang="en-US" altLang="ko-KR"/>
                  <a:t>Distortion</a:t>
                </a:r>
              </a:p>
              <a:p>
                <a:pPr lvl="1"/>
                <a:r>
                  <a:rPr lang="en-US" altLang="ko-KR"/>
                  <a:t>Due to nonuniform </a:t>
                </a:r>
                <a14:m>
                  <m:oMath xmlns:m="http://schemas.openxmlformats.org/officeDocument/2006/math">
                    <m:sSub>
                      <m:sSubPr>
                        <m:ctrlPr>
                          <a:rPr lang="en-US" altLang="ko-KR" i="1" smtClean="0">
                            <a:latin typeface="Cambria Math" panose="02040503050406030204" pitchFamily="18" charset="0"/>
                          </a:rPr>
                        </m:ctrlPr>
                      </m:sSubPr>
                      <m:e>
                        <m:r>
                          <a:rPr lang="en-US" altLang="ko-KR" b="0" i="1" smtClean="0">
                            <a:latin typeface="Cambria Math" panose="02040503050406030204" pitchFamily="18" charset="0"/>
                          </a:rPr>
                          <m:t>𝑅</m:t>
                        </m:r>
                      </m:e>
                      <m:sub>
                        <m:r>
                          <a:rPr lang="en-US" altLang="ko-KR" b="0" i="1" smtClean="0">
                            <a:latin typeface="Cambria Math" panose="02040503050406030204" pitchFamily="18" charset="0"/>
                          </a:rPr>
                          <m:t>𝑜𝑛</m:t>
                        </m:r>
                      </m:sub>
                    </m:sSub>
                  </m:oMath>
                </a14:m>
                <a:r>
                  <a:rPr lang="en-US" altLang="ko-KR"/>
                  <a:t> over voltage range (Reproducible)</a:t>
                </a:r>
              </a:p>
              <a:p>
                <a:pPr lvl="1"/>
                <a:r>
                  <a:rPr lang="en-US" altLang="ko-KR"/>
                  <a:t>Due to nonzero shutoff time (Reproducible)</a:t>
                </a:r>
              </a:p>
              <a:p>
                <a:pPr lvl="1"/>
                <a:r>
                  <a:rPr lang="en-US" altLang="ko-KR"/>
                  <a:t>Due to low bandwidth (Reproducible)</a:t>
                </a:r>
              </a:p>
            </p:txBody>
          </p:sp>
        </mc:Choice>
        <mc:Fallback xmlns="">
          <p:sp>
            <p:nvSpPr>
              <p:cNvPr id="3" name="내용 개체 틀 2">
                <a:extLst>
                  <a:ext uri="{FF2B5EF4-FFF2-40B4-BE49-F238E27FC236}">
                    <a16:creationId xmlns:a16="http://schemas.microsoft.com/office/drawing/2014/main" id="{1041FE61-FB50-9881-1A1F-2162B324DBC9}"/>
                  </a:ext>
                </a:extLst>
              </p:cNvPr>
              <p:cNvSpPr>
                <a:spLocks noGrp="1" noRot="1" noChangeAspect="1" noMove="1" noResize="1" noEditPoints="1" noAdjustHandles="1" noChangeArrowheads="1" noChangeShapeType="1" noTextEdit="1"/>
              </p:cNvSpPr>
              <p:nvPr>
                <p:ph idx="1"/>
              </p:nvPr>
            </p:nvSpPr>
            <p:spPr>
              <a:blipFill>
                <a:blip r:embed="rId4"/>
                <a:stretch>
                  <a:fillRect l="-1043" t="-2381"/>
                </a:stretch>
              </a:blipFill>
            </p:spPr>
            <p:txBody>
              <a:bodyPr/>
              <a:lstStyle/>
              <a:p>
                <a:r>
                  <a:rPr lang="en-US">
                    <a:noFill/>
                  </a:rPr>
                  <a:t> </a:t>
                </a:r>
              </a:p>
            </p:txBody>
          </p:sp>
        </mc:Fallback>
      </mc:AlternateContent>
      <p:sp>
        <p:nvSpPr>
          <p:cNvPr id="4" name="날짜 개체 틀 3">
            <a:extLst>
              <a:ext uri="{FF2B5EF4-FFF2-40B4-BE49-F238E27FC236}">
                <a16:creationId xmlns:a16="http://schemas.microsoft.com/office/drawing/2014/main" id="{54DF53B4-37D0-AAC7-9839-089508BEED4A}"/>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3DA5B278-07B8-73DE-A1E8-20CE3C77277F}"/>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276B04FC-88FC-7B8A-FD60-CD863ADEB155}"/>
              </a:ext>
            </a:extLst>
          </p:cNvPr>
          <p:cNvSpPr>
            <a:spLocks noGrp="1"/>
          </p:cNvSpPr>
          <p:nvPr>
            <p:ph type="sldNum" sz="quarter" idx="12"/>
          </p:nvPr>
        </p:nvSpPr>
        <p:spPr/>
        <p:txBody>
          <a:bodyPr/>
          <a:lstStyle/>
          <a:p>
            <a:fld id="{23AE57FD-E4DF-4085-ACA4-73605D376608}" type="slidenum">
              <a:rPr lang="ko-KR" altLang="en-US" smtClean="0"/>
              <a:t>31</a:t>
            </a:fld>
            <a:endParaRPr lang="ko-KR" altLang="en-US"/>
          </a:p>
        </p:txBody>
      </p:sp>
    </p:spTree>
    <p:extLst>
      <p:ext uri="{BB962C8B-B14F-4D97-AF65-F5344CB8AC3E}">
        <p14:creationId xmlns:p14="http://schemas.microsoft.com/office/powerpoint/2010/main" val="1034691682"/>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제목 1">
                <a:extLst>
                  <a:ext uri="{FF2B5EF4-FFF2-40B4-BE49-F238E27FC236}">
                    <a16:creationId xmlns:a16="http://schemas.microsoft.com/office/drawing/2014/main" id="{C613DA7D-F57A-2B3D-5E30-1B9381B49B50}"/>
                  </a:ext>
                </a:extLst>
              </p:cNvPr>
              <p:cNvSpPr>
                <a:spLocks noGrp="1"/>
              </p:cNvSpPr>
              <p:nvPr>
                <p:ph type="title"/>
              </p:nvPr>
            </p:nvSpPr>
            <p:spPr/>
            <p:txBody>
              <a:bodyPr/>
              <a:lstStyle/>
              <a:p>
                <a:r>
                  <a:rPr lang="en-US" altLang="ko-KR"/>
                  <a:t>Factors determining Jitter(</a:t>
                </a:r>
                <a14:m>
                  <m:oMath xmlns:m="http://schemas.openxmlformats.org/officeDocument/2006/math">
                    <m:sSub>
                      <m:sSubPr>
                        <m:ctrlPr>
                          <a:rPr lang="en-US" altLang="ko-KR" i="1" smtClean="0">
                            <a:latin typeface="Cambria Math" panose="02040503050406030204" pitchFamily="18" charset="0"/>
                          </a:rPr>
                        </m:ctrlPr>
                      </m:sSubPr>
                      <m:e>
                        <m:r>
                          <a:rPr lang="en-US" altLang="ko-KR"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𝑡</m:t>
                        </m:r>
                      </m:e>
                      <m:sub>
                        <m:r>
                          <a:rPr lang="en-US" altLang="ko-KR" i="1">
                            <a:latin typeface="Cambria Math" panose="02040503050406030204" pitchFamily="18" charset="0"/>
                          </a:rPr>
                          <m:t>𝑖</m:t>
                        </m:r>
                      </m:sub>
                    </m:sSub>
                  </m:oMath>
                </a14:m>
                <a:r>
                  <a:rPr lang="en-US" altLang="ko-KR"/>
                  <a:t>)</a:t>
                </a:r>
                <a:endParaRPr lang="ko-KR" altLang="en-US"/>
              </a:p>
            </p:txBody>
          </p:sp>
        </mc:Choice>
        <mc:Fallback xmlns="">
          <p:sp>
            <p:nvSpPr>
              <p:cNvPr id="2" name="제목 1">
                <a:extLst>
                  <a:ext uri="{FF2B5EF4-FFF2-40B4-BE49-F238E27FC236}">
                    <a16:creationId xmlns:a16="http://schemas.microsoft.com/office/drawing/2014/main" id="{C613DA7D-F57A-2B3D-5E30-1B9381B49B50}"/>
                  </a:ext>
                </a:extLst>
              </p:cNvPr>
              <p:cNvSpPr>
                <a:spLocks noGrp="1" noRot="1" noChangeAspect="1" noMove="1" noResize="1" noEditPoints="1" noAdjustHandles="1" noChangeArrowheads="1" noChangeShapeType="1" noTextEdit="1"/>
              </p:cNvSpPr>
              <p:nvPr>
                <p:ph type="title"/>
              </p:nvPr>
            </p:nvSpPr>
            <p:spPr>
              <a:blipFill>
                <a:blip r:embed="rId3"/>
                <a:stretch>
                  <a:fillRect l="-2377"/>
                </a:stretch>
              </a:blipFill>
            </p:spPr>
            <p:txBody>
              <a:bodyPr/>
              <a:lstStyle/>
              <a:p>
                <a:r>
                  <a:rPr lang="en-US">
                    <a:noFill/>
                  </a:rPr>
                  <a:t> </a:t>
                </a:r>
              </a:p>
            </p:txBody>
          </p:sp>
        </mc:Fallback>
      </mc:AlternateContent>
      <p:sp>
        <p:nvSpPr>
          <p:cNvPr id="3" name="내용 개체 틀 2">
            <a:extLst>
              <a:ext uri="{FF2B5EF4-FFF2-40B4-BE49-F238E27FC236}">
                <a16:creationId xmlns:a16="http://schemas.microsoft.com/office/drawing/2014/main" id="{1041FE61-FB50-9881-1A1F-2162B324DBC9}"/>
              </a:ext>
            </a:extLst>
          </p:cNvPr>
          <p:cNvSpPr>
            <a:spLocks noGrp="1"/>
          </p:cNvSpPr>
          <p:nvPr>
            <p:ph idx="1"/>
          </p:nvPr>
        </p:nvSpPr>
        <p:spPr/>
        <p:txBody>
          <a:bodyPr/>
          <a:lstStyle/>
          <a:p>
            <a:r>
              <a:rPr lang="en-US" altLang="ko-KR"/>
              <a:t>LC-PLL jitter</a:t>
            </a:r>
          </a:p>
          <a:p>
            <a:r>
              <a:rPr lang="en-US" altLang="ko-KR"/>
              <a:t>Clock distribution</a:t>
            </a:r>
          </a:p>
          <a:p>
            <a:r>
              <a:rPr lang="en-US" altLang="ko-KR"/>
              <a:t>Shift register jitter</a:t>
            </a:r>
          </a:p>
          <a:p>
            <a:pPr lvl="1"/>
            <a:r>
              <a:rPr lang="en-US" altLang="ko-KR"/>
              <a:t>PSRR</a:t>
            </a:r>
          </a:p>
          <a:p>
            <a:r>
              <a:rPr lang="en-US" altLang="ko-KR"/>
              <a:t>Uncertainty of the off-chip calibration of shift register process variation.</a:t>
            </a:r>
          </a:p>
          <a:p>
            <a:pPr lvl="1"/>
            <a:r>
              <a:rPr lang="en-US" altLang="ko-KR"/>
              <a:t>Given that we use the sine wave fitting method to calibrate the PV,</a:t>
            </a:r>
          </a:p>
          <a:p>
            <a:pPr lvl="2"/>
            <a:r>
              <a:rPr lang="en-US" altLang="ko-KR"/>
              <a:t>3 Distortion factors discussed before matters.</a:t>
            </a:r>
            <a:endParaRPr lang="ko-KR" altLang="en-US"/>
          </a:p>
        </p:txBody>
      </p:sp>
      <p:sp>
        <p:nvSpPr>
          <p:cNvPr id="4" name="날짜 개체 틀 3">
            <a:extLst>
              <a:ext uri="{FF2B5EF4-FFF2-40B4-BE49-F238E27FC236}">
                <a16:creationId xmlns:a16="http://schemas.microsoft.com/office/drawing/2014/main" id="{8923E560-8E21-EC2F-7CE7-37C932D3A1EF}"/>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C509127B-CB53-B29B-C13B-C537ED9BA60D}"/>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17647285-D24A-42B5-7C4B-5A5C0D22ED67}"/>
              </a:ext>
            </a:extLst>
          </p:cNvPr>
          <p:cNvSpPr>
            <a:spLocks noGrp="1"/>
          </p:cNvSpPr>
          <p:nvPr>
            <p:ph type="sldNum" sz="quarter" idx="12"/>
          </p:nvPr>
        </p:nvSpPr>
        <p:spPr/>
        <p:txBody>
          <a:bodyPr/>
          <a:lstStyle/>
          <a:p>
            <a:fld id="{23AE57FD-E4DF-4085-ACA4-73605D376608}" type="slidenum">
              <a:rPr lang="ko-KR" altLang="en-US" smtClean="0"/>
              <a:t>32</a:t>
            </a:fld>
            <a:endParaRPr lang="ko-KR" altLang="en-US"/>
          </a:p>
        </p:txBody>
      </p:sp>
    </p:spTree>
    <p:extLst>
      <p:ext uri="{BB962C8B-B14F-4D97-AF65-F5344CB8AC3E}">
        <p14:creationId xmlns:p14="http://schemas.microsoft.com/office/powerpoint/2010/main" val="1813639191"/>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4B88DCA-B325-52A3-DAC9-8D10AD3DE7C4}"/>
              </a:ext>
            </a:extLst>
          </p:cNvPr>
          <p:cNvSpPr>
            <a:spLocks noGrp="1"/>
          </p:cNvSpPr>
          <p:nvPr>
            <p:ph type="title"/>
          </p:nvPr>
        </p:nvSpPr>
        <p:spPr/>
        <p:txBody>
          <a:bodyPr/>
          <a:lstStyle/>
          <a:p>
            <a:r>
              <a:rPr lang="en-US" altLang="ko-KR"/>
              <a:t>Advantage of 65nm technology</a:t>
            </a:r>
            <a:endParaRPr lang="ko-KR" altLang="en-US"/>
          </a:p>
        </p:txBody>
      </p:sp>
      <p:sp>
        <p:nvSpPr>
          <p:cNvPr id="3" name="내용 개체 틀 2">
            <a:extLst>
              <a:ext uri="{FF2B5EF4-FFF2-40B4-BE49-F238E27FC236}">
                <a16:creationId xmlns:a16="http://schemas.microsoft.com/office/drawing/2014/main" id="{B06408A8-4AF1-DCA0-2F00-70ABF6ACC09B}"/>
              </a:ext>
            </a:extLst>
          </p:cNvPr>
          <p:cNvSpPr>
            <a:spLocks noGrp="1"/>
          </p:cNvSpPr>
          <p:nvPr>
            <p:ph idx="1"/>
          </p:nvPr>
        </p:nvSpPr>
        <p:spPr/>
        <p:txBody>
          <a:bodyPr/>
          <a:lstStyle/>
          <a:p>
            <a:r>
              <a:rPr lang="en-US" altLang="ko-KR"/>
              <a:t>Speed vs Leakage</a:t>
            </a:r>
          </a:p>
          <a:p>
            <a:r>
              <a:rPr lang="en-US" altLang="ko-KR"/>
              <a:t>Cost vs Area</a:t>
            </a:r>
            <a:endParaRPr lang="ko-KR" altLang="en-US"/>
          </a:p>
          <a:p>
            <a:endParaRPr lang="ko-KR" altLang="en-US"/>
          </a:p>
        </p:txBody>
      </p:sp>
      <p:sp>
        <p:nvSpPr>
          <p:cNvPr id="4" name="날짜 개체 틀 3">
            <a:extLst>
              <a:ext uri="{FF2B5EF4-FFF2-40B4-BE49-F238E27FC236}">
                <a16:creationId xmlns:a16="http://schemas.microsoft.com/office/drawing/2014/main" id="{BBD51D71-78E2-EA8A-71A3-2EAEF8F310BD}"/>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04522459-CA68-031A-F76D-D4DE30E164B5}"/>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C7F7DFBB-97CD-9F9C-69C1-0FB7DB7005FB}"/>
              </a:ext>
            </a:extLst>
          </p:cNvPr>
          <p:cNvSpPr>
            <a:spLocks noGrp="1"/>
          </p:cNvSpPr>
          <p:nvPr>
            <p:ph type="sldNum" sz="quarter" idx="12"/>
          </p:nvPr>
        </p:nvSpPr>
        <p:spPr/>
        <p:txBody>
          <a:bodyPr/>
          <a:lstStyle/>
          <a:p>
            <a:fld id="{23AE57FD-E4DF-4085-ACA4-73605D376608}" type="slidenum">
              <a:rPr lang="ko-KR" altLang="en-US" smtClean="0"/>
              <a:t>33</a:t>
            </a:fld>
            <a:endParaRPr lang="ko-KR" altLang="en-US"/>
          </a:p>
        </p:txBody>
      </p:sp>
    </p:spTree>
    <p:extLst>
      <p:ext uri="{BB962C8B-B14F-4D97-AF65-F5344CB8AC3E}">
        <p14:creationId xmlns:p14="http://schemas.microsoft.com/office/powerpoint/2010/main" val="3889157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1FD6E1A-C5C8-5DD4-D04C-115E061F2C4D}"/>
              </a:ext>
            </a:extLst>
          </p:cNvPr>
          <p:cNvSpPr>
            <a:spLocks noGrp="1"/>
          </p:cNvSpPr>
          <p:nvPr>
            <p:ph type="title"/>
          </p:nvPr>
        </p:nvSpPr>
        <p:spPr/>
        <p:txBody>
          <a:bodyPr/>
          <a:lstStyle/>
          <a:p>
            <a:r>
              <a:rPr lang="en-US" altLang="ko-KR" b="1"/>
              <a:t>Key considerations</a:t>
            </a:r>
            <a:endParaRPr lang="ko-KR" altLang="en-US" b="1"/>
          </a:p>
        </p:txBody>
      </p:sp>
      <p:sp>
        <p:nvSpPr>
          <p:cNvPr id="3" name="내용 개체 틀 2">
            <a:extLst>
              <a:ext uri="{FF2B5EF4-FFF2-40B4-BE49-F238E27FC236}">
                <a16:creationId xmlns:a16="http://schemas.microsoft.com/office/drawing/2014/main" id="{94735215-A6BF-F7AC-F103-64CF627A4F14}"/>
              </a:ext>
            </a:extLst>
          </p:cNvPr>
          <p:cNvSpPr>
            <a:spLocks noGrp="1"/>
          </p:cNvSpPr>
          <p:nvPr>
            <p:ph idx="1"/>
          </p:nvPr>
        </p:nvSpPr>
        <p:spPr/>
        <p:txBody>
          <a:bodyPr>
            <a:normAutofit lnSpcReduction="10000"/>
          </a:bodyPr>
          <a:lstStyle/>
          <a:p>
            <a:r>
              <a:rPr lang="en-US" altLang="ko-KR" b="1">
                <a:solidFill>
                  <a:srgbClr val="FF0000"/>
                </a:solidFill>
              </a:rPr>
              <a:t>Impedance</a:t>
            </a:r>
            <a:r>
              <a:rPr lang="en-US" altLang="ko-KR" b="1"/>
              <a:t> when the switch is closed.</a:t>
            </a:r>
          </a:p>
          <a:p>
            <a:pPr lvl="1"/>
            <a:r>
              <a:rPr lang="en-US" altLang="ko-KR" b="1"/>
              <a:t>Introduces frequency-dependent harmonic distortion into the final digitized waveform, which is not trivial to calibrate.</a:t>
            </a:r>
          </a:p>
          <a:p>
            <a:r>
              <a:rPr lang="en-US" altLang="ko-KR" b="1">
                <a:solidFill>
                  <a:srgbClr val="FF0000"/>
                </a:solidFill>
              </a:rPr>
              <a:t>Nyquist(thermal) noise</a:t>
            </a:r>
            <a:r>
              <a:rPr lang="en-US" altLang="ko-KR" b="1"/>
              <a:t> of the sampling capacitor</a:t>
            </a:r>
          </a:p>
          <a:p>
            <a:r>
              <a:rPr lang="en-US" altLang="ko-KR" b="1">
                <a:solidFill>
                  <a:srgbClr val="FF0000"/>
                </a:solidFill>
              </a:rPr>
              <a:t>Power rail noise: </a:t>
            </a:r>
          </a:p>
          <a:p>
            <a:pPr lvl="1"/>
            <a:r>
              <a:rPr lang="en-US" altLang="ko-KR" b="1"/>
              <a:t>1. Switch gate </a:t>
            </a:r>
            <a:r>
              <a:rPr lang="en-US" altLang="ko-KR" b="1">
                <a:sym typeface="Wingdings" panose="05000000000000000000" pitchFamily="2" charset="2"/>
              </a:rPr>
              <a:t> Capacitor</a:t>
            </a:r>
          </a:p>
          <a:p>
            <a:pPr lvl="1"/>
            <a:r>
              <a:rPr lang="en-US" altLang="ko-KR" b="1"/>
              <a:t>2. CC Follower current source </a:t>
            </a:r>
            <a:r>
              <a:rPr lang="en-US" altLang="ko-KR" b="1">
                <a:sym typeface="Wingdings" panose="05000000000000000000" pitchFamily="2" charset="2"/>
              </a:rPr>
              <a:t> ADC Readout</a:t>
            </a:r>
            <a:endParaRPr lang="en-US" altLang="ko-KR" b="1"/>
          </a:p>
          <a:p>
            <a:r>
              <a:rPr lang="en-US" altLang="ko-KR" b="1">
                <a:solidFill>
                  <a:srgbClr val="FF0000"/>
                </a:solidFill>
              </a:rPr>
              <a:t>Voltage range</a:t>
            </a:r>
            <a:r>
              <a:rPr lang="en-US" altLang="ko-KR" b="1"/>
              <a:t> – at least 1000 times the noise level to achieve 10-bit precision.</a:t>
            </a:r>
          </a:p>
          <a:p>
            <a:r>
              <a:rPr lang="en-US" altLang="ko-KR" b="1">
                <a:solidFill>
                  <a:srgbClr val="00B050"/>
                </a:solidFill>
              </a:rPr>
              <a:t>Power consumption</a:t>
            </a:r>
            <a:endParaRPr lang="en-US" altLang="ko-KR" b="1"/>
          </a:p>
          <a:p>
            <a:pPr lvl="1"/>
            <a:endParaRPr lang="ko-KR" altLang="en-US" b="1"/>
          </a:p>
        </p:txBody>
      </p:sp>
      <p:sp>
        <p:nvSpPr>
          <p:cNvPr id="4" name="날짜 개체 틀 3">
            <a:extLst>
              <a:ext uri="{FF2B5EF4-FFF2-40B4-BE49-F238E27FC236}">
                <a16:creationId xmlns:a16="http://schemas.microsoft.com/office/drawing/2014/main" id="{C79889D4-E3DD-BFE8-0CE9-CE5C6CDEFF78}"/>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6ABEE9E4-FA57-6E14-E246-8E43D20282DC}"/>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0A90555A-4F57-DEE7-C665-377FE4A92287}"/>
              </a:ext>
            </a:extLst>
          </p:cNvPr>
          <p:cNvSpPr>
            <a:spLocks noGrp="1"/>
          </p:cNvSpPr>
          <p:nvPr>
            <p:ph type="sldNum" sz="quarter" idx="12"/>
          </p:nvPr>
        </p:nvSpPr>
        <p:spPr/>
        <p:txBody>
          <a:bodyPr/>
          <a:lstStyle/>
          <a:p>
            <a:fld id="{23AE57FD-E4DF-4085-ACA4-73605D376608}" type="slidenum">
              <a:rPr lang="ko-KR" altLang="en-US" smtClean="0"/>
              <a:t>34</a:t>
            </a:fld>
            <a:endParaRPr lang="ko-KR" altLang="en-US"/>
          </a:p>
        </p:txBody>
      </p:sp>
    </p:spTree>
    <p:extLst>
      <p:ext uri="{BB962C8B-B14F-4D97-AF65-F5344CB8AC3E}">
        <p14:creationId xmlns:p14="http://schemas.microsoft.com/office/powerpoint/2010/main" val="25563392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5BE7105-7DD9-B462-071F-BC3BC5364F03}"/>
              </a:ext>
            </a:extLst>
          </p:cNvPr>
          <p:cNvSpPr>
            <a:spLocks noGrp="1"/>
          </p:cNvSpPr>
          <p:nvPr>
            <p:ph type="title"/>
          </p:nvPr>
        </p:nvSpPr>
        <p:spPr/>
        <p:txBody>
          <a:bodyPr/>
          <a:lstStyle/>
          <a:p>
            <a:r>
              <a:rPr lang="en-US" altLang="ko-KR" b="1"/>
              <a:t>Minor considerations</a:t>
            </a:r>
            <a:endParaRPr lang="ko-KR" altLang="en-US" b="1"/>
          </a:p>
        </p:txBody>
      </p:sp>
      <p:sp>
        <p:nvSpPr>
          <p:cNvPr id="3" name="내용 개체 틀 2">
            <a:extLst>
              <a:ext uri="{FF2B5EF4-FFF2-40B4-BE49-F238E27FC236}">
                <a16:creationId xmlns:a16="http://schemas.microsoft.com/office/drawing/2014/main" id="{BD4AA825-4E2B-B65D-C38F-8BE7981F6543}"/>
              </a:ext>
            </a:extLst>
          </p:cNvPr>
          <p:cNvSpPr>
            <a:spLocks noGrp="1"/>
          </p:cNvSpPr>
          <p:nvPr>
            <p:ph idx="1"/>
          </p:nvPr>
        </p:nvSpPr>
        <p:spPr/>
        <p:txBody>
          <a:bodyPr>
            <a:normAutofit lnSpcReduction="10000"/>
          </a:bodyPr>
          <a:lstStyle/>
          <a:p>
            <a:r>
              <a:rPr lang="en-US" altLang="ko-KR" b="1">
                <a:solidFill>
                  <a:srgbClr val="00B050"/>
                </a:solidFill>
              </a:rPr>
              <a:t>Capacitive coupling</a:t>
            </a:r>
            <a:r>
              <a:rPr lang="en-US" altLang="ko-KR" b="1"/>
              <a:t> between the signal transmission line and the sampling capacitor</a:t>
            </a:r>
          </a:p>
          <a:p>
            <a:pPr lvl="1"/>
            <a:r>
              <a:rPr lang="en-US" altLang="ko-KR" b="1"/>
              <a:t>Reason: could be mitigated by </a:t>
            </a:r>
            <a:r>
              <a:rPr lang="en-US" altLang="ko-KR" b="1">
                <a:solidFill>
                  <a:srgbClr val="00B050"/>
                </a:solidFill>
              </a:rPr>
              <a:t>adding another switch</a:t>
            </a:r>
            <a:r>
              <a:rPr lang="en-US" altLang="ko-KR" b="1"/>
              <a:t> in front of the signal line which switches off when the ADC is reading.</a:t>
            </a:r>
          </a:p>
          <a:p>
            <a:r>
              <a:rPr lang="en-US" altLang="ko-KR" b="1">
                <a:solidFill>
                  <a:srgbClr val="00B050"/>
                </a:solidFill>
              </a:rPr>
              <a:t>Hold time</a:t>
            </a:r>
            <a:r>
              <a:rPr lang="en-US" altLang="ko-KR" b="1"/>
              <a:t> of the capacitor; Leak current through the switch</a:t>
            </a:r>
          </a:p>
          <a:p>
            <a:pPr lvl="1"/>
            <a:r>
              <a:rPr lang="en-US" altLang="ko-KR" b="1"/>
              <a:t>Reason: Leak current seems low in 2.5V transistors. Requires discussion.</a:t>
            </a:r>
            <a:endParaRPr lang="en-US" altLang="ko-KR" b="1">
              <a:solidFill>
                <a:srgbClr val="00B050"/>
              </a:solidFill>
            </a:endParaRPr>
          </a:p>
          <a:p>
            <a:r>
              <a:rPr lang="en-US" altLang="ko-KR" b="1">
                <a:solidFill>
                  <a:srgbClr val="00B050"/>
                </a:solidFill>
              </a:rPr>
              <a:t>Charge injection</a:t>
            </a:r>
            <a:r>
              <a:rPr lang="en-US" altLang="ko-KR" b="1"/>
              <a:t> from the switch</a:t>
            </a:r>
          </a:p>
          <a:p>
            <a:pPr lvl="1"/>
            <a:r>
              <a:rPr lang="en-US" altLang="ko-KR" b="1"/>
              <a:t>Reason: Can be calibrated by capacitor-wise voltage-ADC curve measurement.</a:t>
            </a:r>
          </a:p>
        </p:txBody>
      </p:sp>
      <p:sp>
        <p:nvSpPr>
          <p:cNvPr id="4" name="날짜 개체 틀 3">
            <a:extLst>
              <a:ext uri="{FF2B5EF4-FFF2-40B4-BE49-F238E27FC236}">
                <a16:creationId xmlns:a16="http://schemas.microsoft.com/office/drawing/2014/main" id="{E936262C-DC2F-85EE-BDC0-59A52DB1693F}"/>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4086EE62-309B-65CB-58C0-7496591D5138}"/>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5D0128F2-C99A-5405-C7FA-D1F152675EF3}"/>
              </a:ext>
            </a:extLst>
          </p:cNvPr>
          <p:cNvSpPr>
            <a:spLocks noGrp="1"/>
          </p:cNvSpPr>
          <p:nvPr>
            <p:ph type="sldNum" sz="quarter" idx="12"/>
          </p:nvPr>
        </p:nvSpPr>
        <p:spPr/>
        <p:txBody>
          <a:bodyPr/>
          <a:lstStyle/>
          <a:p>
            <a:fld id="{23AE57FD-E4DF-4085-ACA4-73605D376608}" type="slidenum">
              <a:rPr lang="ko-KR" altLang="en-US" smtClean="0"/>
              <a:t>35</a:t>
            </a:fld>
            <a:endParaRPr lang="ko-KR" altLang="en-US"/>
          </a:p>
        </p:txBody>
      </p:sp>
    </p:spTree>
    <p:extLst>
      <p:ext uri="{BB962C8B-B14F-4D97-AF65-F5344CB8AC3E}">
        <p14:creationId xmlns:p14="http://schemas.microsoft.com/office/powerpoint/2010/main" val="3522852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제목 1">
                <a:extLst>
                  <a:ext uri="{FF2B5EF4-FFF2-40B4-BE49-F238E27FC236}">
                    <a16:creationId xmlns:a16="http://schemas.microsoft.com/office/drawing/2014/main" id="{71CE8520-5857-8FA0-6017-DA6D7923C2A1}"/>
                  </a:ext>
                </a:extLst>
              </p:cNvPr>
              <p:cNvSpPr>
                <a:spLocks noGrp="1"/>
              </p:cNvSpPr>
              <p:nvPr>
                <p:ph type="title"/>
              </p:nvPr>
            </p:nvSpPr>
            <p:spPr/>
            <p:txBody>
              <a:bodyPr>
                <a:noAutofit/>
              </a:bodyPr>
              <a:lstStyle/>
              <a:p>
                <a:pPr/>
                <a14:m>
                  <m:oMathPara xmlns:m="http://schemas.openxmlformats.org/officeDocument/2006/math">
                    <m:oMathParaPr>
                      <m:jc m:val="centerGroup"/>
                    </m:oMathParaPr>
                    <m:oMath xmlns:m="http://schemas.openxmlformats.org/officeDocument/2006/math">
                      <m:r>
                        <m:rPr>
                          <m:sty m:val="p"/>
                        </m:rPr>
                        <a:rPr lang="el-GR" altLang="ko-KR" sz="2800" i="1" smtClean="0">
                          <a:latin typeface="Cambria Math" panose="02040503050406030204" pitchFamily="18" charset="0"/>
                          <a:ea typeface="Cambria Math" panose="02040503050406030204" pitchFamily="18" charset="0"/>
                        </a:rPr>
                        <m:t>Δ</m:t>
                      </m:r>
                      <m:sSub>
                        <m:sSubPr>
                          <m:ctrlPr>
                            <a:rPr lang="el-GR" altLang="ko-KR" sz="2800" i="1" smtClean="0">
                              <a:latin typeface="Cambria Math" panose="02040503050406030204" pitchFamily="18" charset="0"/>
                              <a:ea typeface="Cambria Math" panose="02040503050406030204" pitchFamily="18" charset="0"/>
                            </a:rPr>
                          </m:ctrlPr>
                        </m:sSubPr>
                        <m:e>
                          <m:r>
                            <a:rPr lang="en-US" altLang="ko-KR" sz="2800" b="0" i="1" smtClean="0">
                              <a:latin typeface="Cambria Math" panose="02040503050406030204" pitchFamily="18" charset="0"/>
                              <a:ea typeface="Cambria Math" panose="02040503050406030204" pitchFamily="18" charset="0"/>
                            </a:rPr>
                            <m:t>𝑡</m:t>
                          </m:r>
                        </m:e>
                        <m:sub>
                          <m:r>
                            <a:rPr lang="en-US" altLang="ko-KR" sz="2800" b="0" i="1" smtClean="0">
                              <a:latin typeface="Cambria Math" panose="02040503050406030204" pitchFamily="18" charset="0"/>
                              <a:ea typeface="Cambria Math" panose="02040503050406030204" pitchFamily="18" charset="0"/>
                            </a:rPr>
                            <m:t>𝑠𝑙𝑜𝑝𝑒</m:t>
                          </m:r>
                        </m:sub>
                      </m:sSub>
                      <m:r>
                        <a:rPr lang="en-US" altLang="ko-KR" sz="2800" b="0" i="1" smtClean="0">
                          <a:latin typeface="Cambria Math" panose="02040503050406030204" pitchFamily="18" charset="0"/>
                          <a:ea typeface="Cambria Math" panose="02040503050406030204" pitchFamily="18" charset="0"/>
                        </a:rPr>
                        <m:t>=</m:t>
                      </m:r>
                      <m:f>
                        <m:fPr>
                          <m:ctrlPr>
                            <a:rPr lang="en-US" altLang="ko-KR" sz="2800" b="0" i="1" smtClean="0">
                              <a:latin typeface="Cambria Math" panose="02040503050406030204" pitchFamily="18" charset="0"/>
                              <a:ea typeface="Cambria Math" panose="02040503050406030204" pitchFamily="18" charset="0"/>
                            </a:rPr>
                          </m:ctrlPr>
                        </m:fPr>
                        <m:num>
                          <m:r>
                            <a:rPr lang="en-US" altLang="ko-KR" sz="2800" b="0" i="1" smtClean="0">
                              <a:latin typeface="Cambria Math" panose="02040503050406030204" pitchFamily="18" charset="0"/>
                              <a:ea typeface="Cambria Math" panose="02040503050406030204" pitchFamily="18" charset="0"/>
                            </a:rPr>
                            <m:t>𝑆𝑁𝑅</m:t>
                          </m:r>
                        </m:num>
                        <m:den>
                          <m:rad>
                            <m:radPr>
                              <m:degHide m:val="on"/>
                              <m:ctrlPr>
                                <a:rPr lang="en-US" altLang="ko-KR" sz="2800" b="0" i="1" smtClean="0">
                                  <a:latin typeface="Cambria Math" panose="02040503050406030204" pitchFamily="18" charset="0"/>
                                  <a:ea typeface="Cambria Math" panose="02040503050406030204" pitchFamily="18" charset="0"/>
                                </a:rPr>
                              </m:ctrlPr>
                            </m:radPr>
                            <m:deg/>
                            <m:e>
                              <m:r>
                                <a:rPr lang="en-US" altLang="ko-KR" sz="2800" b="0" i="1" smtClean="0">
                                  <a:latin typeface="Cambria Math" panose="02040503050406030204" pitchFamily="18" charset="0"/>
                                  <a:ea typeface="Cambria Math" panose="02040503050406030204" pitchFamily="18" charset="0"/>
                                </a:rPr>
                                <m:t>3×</m:t>
                              </m:r>
                              <m:r>
                                <a:rPr lang="en-US" altLang="ko-KR" sz="2800" b="0" i="1" smtClean="0">
                                  <a:latin typeface="Cambria Math" panose="02040503050406030204" pitchFamily="18" charset="0"/>
                                  <a:ea typeface="Cambria Math" panose="02040503050406030204" pitchFamily="18" charset="0"/>
                                </a:rPr>
                                <m:t>𝐵𝑊</m:t>
                              </m:r>
                              <m:r>
                                <a:rPr lang="en-US" altLang="ko-KR" sz="2800" b="0" i="1" smtClean="0">
                                  <a:latin typeface="Cambria Math" panose="02040503050406030204" pitchFamily="18" charset="0"/>
                                  <a:ea typeface="Cambria Math" panose="02040503050406030204" pitchFamily="18" charset="0"/>
                                </a:rPr>
                                <m:t>×(</m:t>
                              </m:r>
                              <m:r>
                                <a:rPr lang="en-US" altLang="ko-KR" sz="2800" b="0" i="1" smtClean="0">
                                  <a:latin typeface="Cambria Math" panose="02040503050406030204" pitchFamily="18" charset="0"/>
                                  <a:ea typeface="Cambria Math" panose="02040503050406030204" pitchFamily="18" charset="0"/>
                                </a:rPr>
                                <m:t>𝑆𝑎𝑚𝑝𝑙𝑖𝑛𝑔</m:t>
                              </m:r>
                              <m:r>
                                <a:rPr lang="en-US" altLang="ko-KR" sz="2800" b="0" i="1" smtClean="0">
                                  <a:latin typeface="Cambria Math" panose="02040503050406030204" pitchFamily="18" charset="0"/>
                                  <a:ea typeface="Cambria Math" panose="02040503050406030204" pitchFamily="18" charset="0"/>
                                </a:rPr>
                                <m:t> </m:t>
                              </m:r>
                              <m:r>
                                <a:rPr lang="en-US" altLang="ko-KR" sz="2800" b="0" i="1" smtClean="0">
                                  <a:latin typeface="Cambria Math" panose="02040503050406030204" pitchFamily="18" charset="0"/>
                                  <a:ea typeface="Cambria Math" panose="02040503050406030204" pitchFamily="18" charset="0"/>
                                </a:rPr>
                                <m:t>𝑅𝑎𝑡𝑒</m:t>
                              </m:r>
                              <m:r>
                                <a:rPr lang="en-US" altLang="ko-KR" sz="2800" b="0" i="1" smtClean="0">
                                  <a:latin typeface="Cambria Math" panose="02040503050406030204" pitchFamily="18" charset="0"/>
                                  <a:ea typeface="Cambria Math" panose="02040503050406030204" pitchFamily="18" charset="0"/>
                                </a:rPr>
                                <m:t>)</m:t>
                              </m:r>
                            </m:e>
                          </m:rad>
                        </m:den>
                      </m:f>
                    </m:oMath>
                    <m:oMath xmlns:m="http://schemas.openxmlformats.org/officeDocument/2006/math">
                      <m:r>
                        <m:rPr>
                          <m:sty m:val="p"/>
                        </m:rPr>
                        <a:rPr lang="el-GR" altLang="ko-KR" sz="2800" i="1" smtClean="0">
                          <a:latin typeface="Cambria Math" panose="02040503050406030204" pitchFamily="18" charset="0"/>
                          <a:ea typeface="Cambria Math" panose="02040503050406030204" pitchFamily="18" charset="0"/>
                        </a:rPr>
                        <m:t>Δ</m:t>
                      </m:r>
                      <m:r>
                        <a:rPr lang="en-US" altLang="ko-KR" sz="2800" b="0" i="1" smtClean="0">
                          <a:latin typeface="Cambria Math" panose="02040503050406030204" pitchFamily="18" charset="0"/>
                          <a:ea typeface="Cambria Math" panose="02040503050406030204" pitchFamily="18" charset="0"/>
                        </a:rPr>
                        <m:t>𝑡</m:t>
                      </m:r>
                      <m:r>
                        <a:rPr lang="en-US" altLang="ko-KR" sz="2800" b="0" i="1" smtClean="0">
                          <a:latin typeface="Cambria Math" panose="02040503050406030204" pitchFamily="18" charset="0"/>
                          <a:ea typeface="Cambria Math" panose="02040503050406030204" pitchFamily="18" charset="0"/>
                        </a:rPr>
                        <m:t>= </m:t>
                      </m:r>
                      <m:r>
                        <m:rPr>
                          <m:sty m:val="p"/>
                        </m:rPr>
                        <a:rPr lang="el-GR" altLang="ko-KR" sz="2800" i="1" smtClean="0">
                          <a:latin typeface="Cambria Math" panose="02040503050406030204" pitchFamily="18" charset="0"/>
                          <a:ea typeface="Cambria Math" panose="02040503050406030204" pitchFamily="18" charset="0"/>
                        </a:rPr>
                        <m:t>Δ</m:t>
                      </m:r>
                      <m:sSub>
                        <m:sSubPr>
                          <m:ctrlPr>
                            <a:rPr lang="el-GR" altLang="ko-KR" sz="2800" i="1" smtClean="0">
                              <a:latin typeface="Cambria Math" panose="02040503050406030204" pitchFamily="18" charset="0"/>
                              <a:ea typeface="Cambria Math" panose="02040503050406030204" pitchFamily="18" charset="0"/>
                            </a:rPr>
                          </m:ctrlPr>
                        </m:sSubPr>
                        <m:e>
                          <m:r>
                            <a:rPr lang="en-US" altLang="ko-KR" sz="2800" b="0" i="1" smtClean="0">
                              <a:latin typeface="Cambria Math" panose="02040503050406030204" pitchFamily="18" charset="0"/>
                              <a:ea typeface="Cambria Math" panose="02040503050406030204" pitchFamily="18" charset="0"/>
                            </a:rPr>
                            <m:t>𝑡</m:t>
                          </m:r>
                        </m:e>
                        <m:sub>
                          <m:r>
                            <a:rPr lang="en-US" altLang="ko-KR" sz="2800" b="0" i="1" smtClean="0">
                              <a:latin typeface="Cambria Math" panose="02040503050406030204" pitchFamily="18" charset="0"/>
                              <a:ea typeface="Cambria Math" panose="02040503050406030204" pitchFamily="18" charset="0"/>
                            </a:rPr>
                            <m:t>𝑗𝑖𝑡𝑡𝑒𝑟</m:t>
                          </m:r>
                        </m:sub>
                      </m:sSub>
                      <m:r>
                        <a:rPr lang="en-US" altLang="ko-KR" sz="2800" b="0" i="1" smtClean="0">
                          <a:latin typeface="Cambria Math" panose="02040503050406030204" pitchFamily="18" charset="0"/>
                          <a:ea typeface="Cambria Math" panose="02040503050406030204" pitchFamily="18" charset="0"/>
                        </a:rPr>
                        <m:t>+</m:t>
                      </m:r>
                      <m:r>
                        <m:rPr>
                          <m:sty m:val="p"/>
                        </m:rPr>
                        <a:rPr lang="el-GR" altLang="ko-KR" sz="2800" i="1" smtClean="0">
                          <a:latin typeface="Cambria Math" panose="02040503050406030204" pitchFamily="18" charset="0"/>
                          <a:ea typeface="Cambria Math" panose="02040503050406030204" pitchFamily="18" charset="0"/>
                        </a:rPr>
                        <m:t>Δ</m:t>
                      </m:r>
                      <m:sSub>
                        <m:sSubPr>
                          <m:ctrlPr>
                            <a:rPr lang="el-GR" altLang="ko-KR" sz="2800" i="1" smtClean="0">
                              <a:latin typeface="Cambria Math" panose="02040503050406030204" pitchFamily="18" charset="0"/>
                              <a:ea typeface="Cambria Math" panose="02040503050406030204" pitchFamily="18" charset="0"/>
                            </a:rPr>
                          </m:ctrlPr>
                        </m:sSubPr>
                        <m:e>
                          <m:r>
                            <a:rPr lang="en-US" altLang="ko-KR" sz="2800" b="0" i="1" smtClean="0">
                              <a:latin typeface="Cambria Math" panose="02040503050406030204" pitchFamily="18" charset="0"/>
                              <a:ea typeface="Cambria Math" panose="02040503050406030204" pitchFamily="18" charset="0"/>
                            </a:rPr>
                            <m:t>𝑡</m:t>
                          </m:r>
                        </m:e>
                        <m:sub>
                          <m:r>
                            <a:rPr lang="en-US" altLang="ko-KR" sz="2800" b="0" i="1" smtClean="0">
                              <a:latin typeface="Cambria Math" panose="02040503050406030204" pitchFamily="18" charset="0"/>
                              <a:ea typeface="Cambria Math" panose="02040503050406030204" pitchFamily="18" charset="0"/>
                            </a:rPr>
                            <m:t>𝑠𝑙𝑜𝑝𝑒</m:t>
                          </m:r>
                        </m:sub>
                      </m:sSub>
                    </m:oMath>
                  </m:oMathPara>
                </a14:m>
                <a:endParaRPr lang="ko-KR" altLang="en-US" sz="2800"/>
              </a:p>
            </p:txBody>
          </p:sp>
        </mc:Choice>
        <mc:Fallback xmlns="">
          <p:sp>
            <p:nvSpPr>
              <p:cNvPr id="2" name="제목 1">
                <a:extLst>
                  <a:ext uri="{FF2B5EF4-FFF2-40B4-BE49-F238E27FC236}">
                    <a16:creationId xmlns:a16="http://schemas.microsoft.com/office/drawing/2014/main" id="{71CE8520-5857-8FA0-6017-DA6D7923C2A1}"/>
                  </a:ext>
                </a:extLst>
              </p:cNvPr>
              <p:cNvSpPr>
                <a:spLocks noGrp="1" noRot="1" noChangeAspect="1" noMove="1" noResize="1" noEditPoints="1" noAdjustHandles="1" noChangeArrowheads="1" noChangeShapeType="1" noTextEdit="1"/>
              </p:cNvSpPr>
              <p:nvPr>
                <p:ph type="title"/>
              </p:nvPr>
            </p:nvSpPr>
            <p:spPr>
              <a:blipFill>
                <a:blip r:embed="rId2"/>
                <a:stretch>
                  <a:fillRect t="-461" b="-8756"/>
                </a:stretch>
              </a:blipFill>
            </p:spPr>
            <p:txBody>
              <a:bodyPr/>
              <a:lstStyle/>
              <a:p>
                <a:r>
                  <a:rPr lang="en-US">
                    <a:noFill/>
                  </a:rPr>
                  <a:t> </a:t>
                </a:r>
              </a:p>
            </p:txBody>
          </p:sp>
        </mc:Fallback>
      </mc:AlternateContent>
      <p:graphicFrame>
        <p:nvGraphicFramePr>
          <p:cNvPr id="4" name="표 4">
            <a:extLst>
              <a:ext uri="{FF2B5EF4-FFF2-40B4-BE49-F238E27FC236}">
                <a16:creationId xmlns:a16="http://schemas.microsoft.com/office/drawing/2014/main" id="{2B1BC080-F2FC-1910-9B4A-149CF051FEBC}"/>
              </a:ext>
            </a:extLst>
          </p:cNvPr>
          <p:cNvGraphicFramePr>
            <a:graphicFrameLocks noGrp="1"/>
          </p:cNvGraphicFramePr>
          <p:nvPr>
            <p:ph idx="1"/>
          </p:nvPr>
        </p:nvGraphicFramePr>
        <p:xfrm>
          <a:off x="838200" y="1825625"/>
          <a:ext cx="10515600" cy="3849688"/>
        </p:xfrm>
        <a:graphic>
          <a:graphicData uri="http://schemas.openxmlformats.org/drawingml/2006/table">
            <a:tbl>
              <a:tblPr firstRow="1" bandRow="1">
                <a:tableStyleId>{5C22544A-7EE6-4342-B048-85BDC9FD1C3A}</a:tableStyleId>
              </a:tblPr>
              <a:tblGrid>
                <a:gridCol w="1478280">
                  <a:extLst>
                    <a:ext uri="{9D8B030D-6E8A-4147-A177-3AD203B41FA5}">
                      <a16:colId xmlns:a16="http://schemas.microsoft.com/office/drawing/2014/main" val="119257558"/>
                    </a:ext>
                  </a:extLst>
                </a:gridCol>
                <a:gridCol w="2727960">
                  <a:extLst>
                    <a:ext uri="{9D8B030D-6E8A-4147-A177-3AD203B41FA5}">
                      <a16:colId xmlns:a16="http://schemas.microsoft.com/office/drawing/2014/main" val="4212620971"/>
                    </a:ext>
                  </a:extLst>
                </a:gridCol>
                <a:gridCol w="2375263">
                  <a:extLst>
                    <a:ext uri="{9D8B030D-6E8A-4147-A177-3AD203B41FA5}">
                      <a16:colId xmlns:a16="http://schemas.microsoft.com/office/drawing/2014/main" val="2350862998"/>
                    </a:ext>
                  </a:extLst>
                </a:gridCol>
                <a:gridCol w="2246811">
                  <a:extLst>
                    <a:ext uri="{9D8B030D-6E8A-4147-A177-3AD203B41FA5}">
                      <a16:colId xmlns:a16="http://schemas.microsoft.com/office/drawing/2014/main" val="2187745105"/>
                    </a:ext>
                  </a:extLst>
                </a:gridCol>
                <a:gridCol w="1687286">
                  <a:extLst>
                    <a:ext uri="{9D8B030D-6E8A-4147-A177-3AD203B41FA5}">
                      <a16:colId xmlns:a16="http://schemas.microsoft.com/office/drawing/2014/main" val="2811053791"/>
                    </a:ext>
                  </a:extLst>
                </a:gridCol>
              </a:tblGrid>
              <a:tr h="984568">
                <a:tc>
                  <a:txBody>
                    <a:bodyPr/>
                    <a:lstStyle/>
                    <a:p>
                      <a:pPr algn="ctr" latinLnBrk="1"/>
                      <a:r>
                        <a:rPr lang="en-US" altLang="ko-KR"/>
                        <a:t>Nominal sampling rate</a:t>
                      </a:r>
                      <a:endParaRPr lang="ko-KR" altLang="en-US"/>
                    </a:p>
                  </a:txBody>
                  <a:tcPr anchor="ctr"/>
                </a:tc>
                <a:tc>
                  <a:txBody>
                    <a:bodyPr/>
                    <a:lstStyle/>
                    <a:p>
                      <a:pPr algn="ctr" latinLnBrk="1"/>
                      <a:r>
                        <a:rPr lang="en-US" altLang="ko-KR"/>
                        <a:t>1.2v DFF</a:t>
                      </a:r>
                    </a:p>
                    <a:p>
                      <a:pPr algn="ctr" latinLnBrk="1"/>
                      <a:r>
                        <a:rPr lang="en-US" altLang="ko-KR"/>
                        <a:t>(BW = 8GHz)</a:t>
                      </a:r>
                      <a:endParaRPr lang="ko-KR" altLang="en-US"/>
                    </a:p>
                  </a:txBody>
                  <a:tcPr anchor="ctr"/>
                </a:tc>
                <a:tc>
                  <a:txBody>
                    <a:bodyPr/>
                    <a:lstStyle/>
                    <a:p>
                      <a:pPr algn="ctr" latinLnBrk="1"/>
                      <a:r>
                        <a:rPr lang="en-US" altLang="ko-KR"/>
                        <a:t>2.5v DFF</a:t>
                      </a:r>
                    </a:p>
                    <a:p>
                      <a:pPr algn="ctr" latinLnBrk="1"/>
                      <a:r>
                        <a:rPr lang="en-US" altLang="ko-KR"/>
                        <a:t>(BW = 48GHz)</a:t>
                      </a:r>
                      <a:endParaRPr lang="ko-KR" altLang="en-US"/>
                    </a:p>
                  </a:txBody>
                  <a:tcPr anchor="ctr"/>
                </a:tc>
                <a:tc>
                  <a:txBody>
                    <a:bodyPr/>
                    <a:lstStyle/>
                    <a:p>
                      <a:pPr algn="ctr" latinLnBrk="1"/>
                      <a:r>
                        <a:rPr lang="en-US" altLang="ko-KR"/>
                        <a:t>1.2v DLL</a:t>
                      </a:r>
                    </a:p>
                    <a:p>
                      <a:pPr algn="ctr" latinLnBrk="1"/>
                      <a:r>
                        <a:rPr lang="en-US" altLang="ko-KR"/>
                        <a:t>(BW = 8GHz)</a:t>
                      </a:r>
                    </a:p>
                    <a:p>
                      <a:pPr algn="ctr" latinLnBrk="1"/>
                      <a:r>
                        <a:rPr lang="en-US" altLang="ko-KR"/>
                        <a:t>(Jitter = 1ps)</a:t>
                      </a:r>
                      <a:endParaRPr lang="ko-KR" altLang="en-US"/>
                    </a:p>
                  </a:txBody>
                  <a:tcPr anchor="ctr"/>
                </a:tc>
                <a:tc>
                  <a:txBody>
                    <a:bodyPr/>
                    <a:lstStyle/>
                    <a:p>
                      <a:pPr algn="ctr" latinLnBrk="1"/>
                      <a:r>
                        <a:rPr lang="en-US" altLang="ko-KR"/>
                        <a:t>2.5v DLL</a:t>
                      </a:r>
                    </a:p>
                    <a:p>
                      <a:pPr algn="ctr" latinLnBrk="1"/>
                      <a:r>
                        <a:rPr lang="en-US" altLang="ko-KR"/>
                        <a:t>(BW = 48GHz)</a:t>
                      </a:r>
                      <a:endParaRPr lang="ko-KR" altLang="en-US"/>
                    </a:p>
                  </a:txBody>
                  <a:tcPr anchor="ctr"/>
                </a:tc>
                <a:extLst>
                  <a:ext uri="{0D108BD9-81ED-4DB2-BD59-A6C34878D82A}">
                    <a16:rowId xmlns:a16="http://schemas.microsoft.com/office/drawing/2014/main" val="3599397724"/>
                  </a:ext>
                </a:extLst>
              </a:tr>
              <a:tr h="984568">
                <a:tc>
                  <a:txBody>
                    <a:bodyPr/>
                    <a:lstStyle/>
                    <a:p>
                      <a:pPr algn="ctr" latinLnBrk="1"/>
                      <a:r>
                        <a:rPr lang="en-US" altLang="ko-KR"/>
                        <a:t>5GHz</a:t>
                      </a:r>
                      <a:endParaRPr lang="ko-KR" altLang="en-US"/>
                    </a:p>
                  </a:txBody>
                  <a:tcPr anchor="ctr"/>
                </a:tc>
                <a:tc>
                  <a:txBody>
                    <a:bodyPr/>
                    <a:lstStyle/>
                    <a:p>
                      <a:pPr algn="ctr" latinLnBrk="1"/>
                      <a:r>
                        <a:rPr lang="en-US" altLang="ko-KR" sz="1600"/>
                        <a:t>Simulation says the low-power design of DFF can cover this frequency. Rising edge of the clock is ~80ps.</a:t>
                      </a:r>
                      <a:endParaRPr lang="ko-KR" altLang="en-US" sz="1600"/>
                    </a:p>
                  </a:txBody>
                  <a:tcPr anchor="ctr"/>
                </a:tc>
                <a:tc>
                  <a:txBody>
                    <a:bodyPr/>
                    <a:lstStyle/>
                    <a:p>
                      <a:pPr algn="ctr" latinLnBrk="1"/>
                      <a:r>
                        <a:rPr lang="en-US" altLang="ko-KR" sz="1600"/>
                        <a:t>Requires simulation.</a:t>
                      </a:r>
                      <a:endParaRPr lang="ko-KR" altLang="en-US" sz="1600"/>
                    </a:p>
                  </a:txBody>
                  <a:tcPr anchor="ctr"/>
                </a:tc>
                <a:tc>
                  <a:txBody>
                    <a:bodyPr/>
                    <a:lstStyle/>
                    <a:p>
                      <a:pPr algn="ctr" latinLnBrk="1"/>
                      <a:r>
                        <a:rPr lang="en-US" altLang="ko-KR" sz="1600"/>
                        <a:t>Trivial.</a:t>
                      </a:r>
                      <a:endParaRPr lang="ko-KR" altLang="en-US" sz="1600"/>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600"/>
                        <a:t>Works</a:t>
                      </a:r>
                      <a:r>
                        <a:rPr lang="ko-KR" altLang="en-US" sz="1600"/>
                        <a:t> </a:t>
                      </a:r>
                      <a:r>
                        <a:rPr lang="en-US" altLang="ko-KR" sz="1600"/>
                        <a:t>in</a:t>
                      </a:r>
                      <a:r>
                        <a:rPr lang="ko-KR" altLang="en-US" sz="1600"/>
                        <a:t> </a:t>
                      </a:r>
                      <a:r>
                        <a:rPr lang="en-US" altLang="ko-KR" sz="1600"/>
                        <a:t>simulation.</a:t>
                      </a:r>
                      <a:endParaRPr lang="ko-KR" altLang="en-US" sz="1600"/>
                    </a:p>
                    <a:p>
                      <a:pPr algn="ctr" latinLnBrk="1"/>
                      <a:endParaRPr lang="ko-KR" altLang="en-US" sz="1600"/>
                    </a:p>
                  </a:txBody>
                  <a:tcPr anchor="ctr"/>
                </a:tc>
                <a:extLst>
                  <a:ext uri="{0D108BD9-81ED-4DB2-BD59-A6C34878D82A}">
                    <a16:rowId xmlns:a16="http://schemas.microsoft.com/office/drawing/2014/main" val="3689228660"/>
                  </a:ext>
                </a:extLst>
              </a:tr>
              <a:tr h="984568">
                <a:tc>
                  <a:txBody>
                    <a:bodyPr/>
                    <a:lstStyle/>
                    <a:p>
                      <a:pPr algn="ctr" latinLnBrk="1"/>
                      <a:r>
                        <a:rPr lang="en-US" altLang="ko-KR"/>
                        <a:t>10GHz</a:t>
                      </a:r>
                      <a:endParaRPr lang="ko-KR" altLang="en-US"/>
                    </a:p>
                  </a:txBody>
                  <a:tcPr anchor="ctr"/>
                </a:tc>
                <a:tc>
                  <a:txBody>
                    <a:bodyPr/>
                    <a:lstStyle/>
                    <a:p>
                      <a:pPr algn="ctr" latinLnBrk="1"/>
                      <a:r>
                        <a:rPr lang="en-US" altLang="ko-KR" sz="1600"/>
                        <a:t>I was not able to get any design of DFF run at this frequency. Can utilize 10GHz PLL which is under development(2024?).</a:t>
                      </a:r>
                      <a:endParaRPr lang="ko-KR" altLang="en-US" sz="1600"/>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600"/>
                        <a:t>Requires simulation, but design running at this frequency and full voltage range is rare. Can utilize 10GHz PLL with additional complications involved.</a:t>
                      </a:r>
                      <a:endParaRPr lang="ko-KR" altLang="en-US" sz="1600"/>
                    </a:p>
                  </a:txBody>
                  <a:tcPr anchor="ctr"/>
                </a:tc>
                <a:tc>
                  <a:txBody>
                    <a:bodyPr/>
                    <a:lstStyle/>
                    <a:p>
                      <a:pPr algn="ctr" latinLnBrk="1"/>
                      <a:r>
                        <a:rPr lang="en-US" altLang="ko-KR" sz="1600"/>
                        <a:t>Former chip (PSEC4), sampling time jitter measured at ~1ps @ DLL loop length 25ns &amp; 256 delay elements.</a:t>
                      </a:r>
                      <a:endParaRPr lang="ko-KR" altLang="en-US" sz="1600"/>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600"/>
                        <a:t>Works</a:t>
                      </a:r>
                      <a:r>
                        <a:rPr lang="ko-KR" altLang="en-US" sz="1600"/>
                        <a:t> </a:t>
                      </a:r>
                      <a:r>
                        <a:rPr lang="en-US" altLang="ko-KR" sz="1600"/>
                        <a:t>in</a:t>
                      </a:r>
                      <a:r>
                        <a:rPr lang="ko-KR" altLang="en-US" sz="1600"/>
                        <a:t> </a:t>
                      </a:r>
                      <a:r>
                        <a:rPr lang="en-US" altLang="ko-KR" sz="1600"/>
                        <a:t>simulation.  (Optimization TBD)</a:t>
                      </a:r>
                      <a:endParaRPr lang="ko-KR" altLang="en-US" sz="1600"/>
                    </a:p>
                    <a:p>
                      <a:pPr algn="ctr" latinLnBrk="1"/>
                      <a:endParaRPr lang="ko-KR" altLang="en-US" sz="1600"/>
                    </a:p>
                  </a:txBody>
                  <a:tcPr anchor="ctr"/>
                </a:tc>
                <a:extLst>
                  <a:ext uri="{0D108BD9-81ED-4DB2-BD59-A6C34878D82A}">
                    <a16:rowId xmlns:a16="http://schemas.microsoft.com/office/drawing/2014/main" val="1406304547"/>
                  </a:ext>
                </a:extLst>
              </a:tr>
            </a:tbl>
          </a:graphicData>
        </a:graphic>
      </p:graphicFrame>
      <p:sp>
        <p:nvSpPr>
          <p:cNvPr id="3" name="날짜 개체 틀 2">
            <a:extLst>
              <a:ext uri="{FF2B5EF4-FFF2-40B4-BE49-F238E27FC236}">
                <a16:creationId xmlns:a16="http://schemas.microsoft.com/office/drawing/2014/main" id="{2C4BC03C-9671-F3B0-3A8A-FB41228FED40}"/>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28B63B38-33EB-2E08-9283-758CDB547B02}"/>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25D03F3C-D9D9-F06B-E8B9-8EA1EC5F6F31}"/>
              </a:ext>
            </a:extLst>
          </p:cNvPr>
          <p:cNvSpPr>
            <a:spLocks noGrp="1"/>
          </p:cNvSpPr>
          <p:nvPr>
            <p:ph type="sldNum" sz="quarter" idx="12"/>
          </p:nvPr>
        </p:nvSpPr>
        <p:spPr/>
        <p:txBody>
          <a:bodyPr/>
          <a:lstStyle/>
          <a:p>
            <a:fld id="{23AE57FD-E4DF-4085-ACA4-73605D376608}" type="slidenum">
              <a:rPr lang="ko-KR" altLang="en-US" smtClean="0"/>
              <a:t>36</a:t>
            </a:fld>
            <a:endParaRPr lang="ko-KR" altLang="en-US"/>
          </a:p>
        </p:txBody>
      </p:sp>
    </p:spTree>
    <p:extLst>
      <p:ext uri="{BB962C8B-B14F-4D97-AF65-F5344CB8AC3E}">
        <p14:creationId xmlns:p14="http://schemas.microsoft.com/office/powerpoint/2010/main" val="38058112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15C4D63-0AF2-C044-8F75-8095EB0BE37A}"/>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421F3B28-44E9-9600-DEBB-D565B4C7D52E}"/>
              </a:ext>
            </a:extLst>
          </p:cNvPr>
          <p:cNvSpPr>
            <a:spLocks noGrp="1"/>
          </p:cNvSpPr>
          <p:nvPr>
            <p:ph idx="1"/>
          </p:nvPr>
        </p:nvSpPr>
        <p:spPr/>
        <p:txBody>
          <a:bodyPr/>
          <a:lstStyle/>
          <a:p>
            <a:endParaRPr lang="ko-KR" altLang="en-US"/>
          </a:p>
        </p:txBody>
      </p:sp>
      <p:pic>
        <p:nvPicPr>
          <p:cNvPr id="7" name="그림 6">
            <a:extLst>
              <a:ext uri="{FF2B5EF4-FFF2-40B4-BE49-F238E27FC236}">
                <a16:creationId xmlns:a16="http://schemas.microsoft.com/office/drawing/2014/main" id="{FFF91237-C40B-67F5-BB13-07F71BAE68C9}"/>
              </a:ext>
            </a:extLst>
          </p:cNvPr>
          <p:cNvPicPr>
            <a:picLocks noChangeAspect="1"/>
          </p:cNvPicPr>
          <p:nvPr/>
        </p:nvPicPr>
        <p:blipFill>
          <a:blip r:embed="rId2"/>
          <a:stretch>
            <a:fillRect/>
          </a:stretch>
        </p:blipFill>
        <p:spPr>
          <a:xfrm>
            <a:off x="0" y="617125"/>
            <a:ext cx="12192000" cy="5623749"/>
          </a:xfrm>
          <a:prstGeom prst="rect">
            <a:avLst/>
          </a:prstGeom>
        </p:spPr>
      </p:pic>
      <p:sp>
        <p:nvSpPr>
          <p:cNvPr id="4" name="날짜 개체 틀 3">
            <a:extLst>
              <a:ext uri="{FF2B5EF4-FFF2-40B4-BE49-F238E27FC236}">
                <a16:creationId xmlns:a16="http://schemas.microsoft.com/office/drawing/2014/main" id="{F94A6E25-5AD9-9113-3EF9-7E30EEA4AF4B}"/>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2CCC906B-F1B5-8DE7-6FC9-CCED9F1D1999}"/>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8798810D-0481-CC6E-DFED-6EDAAC8F4F87}"/>
              </a:ext>
            </a:extLst>
          </p:cNvPr>
          <p:cNvSpPr>
            <a:spLocks noGrp="1"/>
          </p:cNvSpPr>
          <p:nvPr>
            <p:ph type="sldNum" sz="quarter" idx="12"/>
          </p:nvPr>
        </p:nvSpPr>
        <p:spPr/>
        <p:txBody>
          <a:bodyPr/>
          <a:lstStyle/>
          <a:p>
            <a:fld id="{23AE57FD-E4DF-4085-ACA4-73605D376608}" type="slidenum">
              <a:rPr lang="ko-KR" altLang="en-US" smtClean="0"/>
              <a:t>37</a:t>
            </a:fld>
            <a:endParaRPr lang="ko-KR" altLang="en-US"/>
          </a:p>
        </p:txBody>
      </p:sp>
    </p:spTree>
    <p:extLst>
      <p:ext uri="{BB962C8B-B14F-4D97-AF65-F5344CB8AC3E}">
        <p14:creationId xmlns:p14="http://schemas.microsoft.com/office/powerpoint/2010/main" val="2051957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C778FC4-B726-AF89-D1E3-CCC7D08C4A7E}"/>
              </a:ext>
            </a:extLst>
          </p:cNvPr>
          <p:cNvSpPr>
            <a:spLocks noGrp="1"/>
          </p:cNvSpPr>
          <p:nvPr>
            <p:ph type="title"/>
          </p:nvPr>
        </p:nvSpPr>
        <p:spPr/>
        <p:txBody>
          <a:bodyPr/>
          <a:lstStyle/>
          <a:p>
            <a:r>
              <a:rPr lang="en-US" altLang="ko-KR"/>
              <a:t>Fast &amp; Slow sampling</a:t>
            </a:r>
            <a:endParaRPr lang="ko-KR" altLang="en-US"/>
          </a:p>
        </p:txBody>
      </p:sp>
      <p:sp>
        <p:nvSpPr>
          <p:cNvPr id="3" name="내용 개체 틀 2">
            <a:extLst>
              <a:ext uri="{FF2B5EF4-FFF2-40B4-BE49-F238E27FC236}">
                <a16:creationId xmlns:a16="http://schemas.microsoft.com/office/drawing/2014/main" id="{200BADB9-64A6-A1D6-3161-41F161661715}"/>
              </a:ext>
            </a:extLst>
          </p:cNvPr>
          <p:cNvSpPr>
            <a:spLocks noGrp="1"/>
          </p:cNvSpPr>
          <p:nvPr>
            <p:ph idx="1"/>
          </p:nvPr>
        </p:nvSpPr>
        <p:spPr/>
        <p:txBody>
          <a:bodyPr/>
          <a:lstStyle/>
          <a:p>
            <a:r>
              <a:rPr lang="en-US" altLang="ko-KR"/>
              <a:t>Fast Bank: 4 of them</a:t>
            </a:r>
          </a:p>
          <a:p>
            <a:pPr lvl="1"/>
            <a:r>
              <a:rPr lang="en-US" altLang="ko-KR"/>
              <a:t>64 samples</a:t>
            </a:r>
          </a:p>
          <a:p>
            <a:pPr lvl="1"/>
            <a:r>
              <a:rPr lang="en-US" altLang="ko-KR"/>
              <a:t>1.6ns of sampling window</a:t>
            </a:r>
          </a:p>
          <a:p>
            <a:pPr lvl="1"/>
            <a:r>
              <a:rPr lang="en-US" altLang="ko-KR"/>
              <a:t>High power consumption</a:t>
            </a:r>
          </a:p>
          <a:p>
            <a:pPr lvl="1"/>
            <a:r>
              <a:rPr lang="en-US" altLang="ko-KR"/>
              <a:t>Triggered one by one</a:t>
            </a:r>
          </a:p>
          <a:p>
            <a:r>
              <a:rPr lang="en-US" altLang="ko-KR"/>
              <a:t>Slow Bank</a:t>
            </a:r>
          </a:p>
          <a:p>
            <a:pPr lvl="1"/>
            <a:r>
              <a:rPr lang="en-US" altLang="ko-KR"/>
              <a:t>1024 samples</a:t>
            </a:r>
          </a:p>
          <a:p>
            <a:pPr lvl="1"/>
            <a:r>
              <a:rPr lang="en-US" altLang="ko-KR"/>
              <a:t>204.8ns of sampling window</a:t>
            </a:r>
          </a:p>
          <a:p>
            <a:pPr lvl="1"/>
            <a:r>
              <a:rPr lang="en-US" altLang="ko-KR"/>
              <a:t>Low power consumption</a:t>
            </a:r>
          </a:p>
          <a:p>
            <a:pPr lvl="1"/>
            <a:r>
              <a:rPr lang="en-US" altLang="ko-KR"/>
              <a:t>Fast banks are triggered within the sampling window</a:t>
            </a:r>
          </a:p>
        </p:txBody>
      </p:sp>
      <p:sp>
        <p:nvSpPr>
          <p:cNvPr id="4" name="슬라이드 번호 개체 틀 3">
            <a:extLst>
              <a:ext uri="{FF2B5EF4-FFF2-40B4-BE49-F238E27FC236}">
                <a16:creationId xmlns:a16="http://schemas.microsoft.com/office/drawing/2014/main" id="{4103159E-C289-998D-D538-E122E8886737}"/>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pPr/>
              <a:t>38</a:t>
            </a:fld>
            <a:endParaRPr lang="ko-KR" altLang="en-US"/>
          </a:p>
        </p:txBody>
      </p:sp>
      <p:sp>
        <p:nvSpPr>
          <p:cNvPr id="8" name="날짜 개체 틀 7">
            <a:extLst>
              <a:ext uri="{FF2B5EF4-FFF2-40B4-BE49-F238E27FC236}">
                <a16:creationId xmlns:a16="http://schemas.microsoft.com/office/drawing/2014/main" id="{11271771-2582-50A9-9371-5631E42324CF}"/>
              </a:ext>
            </a:extLst>
          </p:cNvPr>
          <p:cNvSpPr>
            <a:spLocks noGrp="1"/>
          </p:cNvSpPr>
          <p:nvPr>
            <p:ph type="dt" sz="half" idx="10"/>
          </p:nvPr>
        </p:nvSpPr>
        <p:spPr/>
        <p:txBody>
          <a:bodyPr/>
          <a:lstStyle/>
          <a:p>
            <a:r>
              <a:rPr lang="en-US" altLang="ko-KR"/>
              <a:t>2024-05-27</a:t>
            </a:r>
            <a:endParaRPr lang="ko-KR" altLang="en-US"/>
          </a:p>
        </p:txBody>
      </p:sp>
      <p:sp>
        <p:nvSpPr>
          <p:cNvPr id="9" name="바닥글 개체 틀 8">
            <a:extLst>
              <a:ext uri="{FF2B5EF4-FFF2-40B4-BE49-F238E27FC236}">
                <a16:creationId xmlns:a16="http://schemas.microsoft.com/office/drawing/2014/main" id="{1B266663-3C33-7A55-386C-EE01CC119D2B}"/>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499647319"/>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FC727AA-D963-F53C-45D0-59979656A12B}"/>
              </a:ext>
            </a:extLst>
          </p:cNvPr>
          <p:cNvSpPr>
            <a:spLocks noGrp="1"/>
          </p:cNvSpPr>
          <p:nvPr>
            <p:ph type="title"/>
          </p:nvPr>
        </p:nvSpPr>
        <p:spPr/>
        <p:txBody>
          <a:bodyPr/>
          <a:lstStyle/>
          <a:p>
            <a:r>
              <a:rPr lang="en-US" altLang="ko-KR"/>
              <a:t>Dynamic range of PSEC5</a:t>
            </a:r>
            <a:endParaRPr lang="ko-KR" altLang="en-US"/>
          </a:p>
        </p:txBody>
      </p:sp>
      <p:sp>
        <p:nvSpPr>
          <p:cNvPr id="3" name="내용 개체 틀 2">
            <a:extLst>
              <a:ext uri="{FF2B5EF4-FFF2-40B4-BE49-F238E27FC236}">
                <a16:creationId xmlns:a16="http://schemas.microsoft.com/office/drawing/2014/main" id="{9AF23F01-417C-ED61-50AD-065F211384F8}"/>
              </a:ext>
            </a:extLst>
          </p:cNvPr>
          <p:cNvSpPr>
            <a:spLocks noGrp="1"/>
          </p:cNvSpPr>
          <p:nvPr>
            <p:ph idx="1"/>
          </p:nvPr>
        </p:nvSpPr>
        <p:spPr/>
        <p:txBody>
          <a:bodyPr/>
          <a:lstStyle/>
          <a:p>
            <a:r>
              <a:rPr lang="en-US" altLang="ko-KR"/>
              <a:t>Single transistor FE Buffer</a:t>
            </a:r>
          </a:p>
          <a:p>
            <a:r>
              <a:rPr lang="en-US" altLang="ko-KR"/>
              <a:t>2.5V NMOS switch</a:t>
            </a:r>
          </a:p>
          <a:p>
            <a:r>
              <a:rPr lang="en-US" altLang="ko-KR"/>
              <a:t>Read Buffer</a:t>
            </a:r>
          </a:p>
          <a:p>
            <a:endParaRPr lang="ko-KR" altLang="en-US"/>
          </a:p>
        </p:txBody>
      </p:sp>
      <p:sp>
        <p:nvSpPr>
          <p:cNvPr id="4" name="슬라이드 번호 개체 틀 3">
            <a:extLst>
              <a:ext uri="{FF2B5EF4-FFF2-40B4-BE49-F238E27FC236}">
                <a16:creationId xmlns:a16="http://schemas.microsoft.com/office/drawing/2014/main" id="{4E5C5BF0-A719-23AB-85FB-7E17A090E73E}"/>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pPr/>
              <a:t>39</a:t>
            </a:fld>
            <a:endParaRPr lang="ko-KR" altLang="en-US"/>
          </a:p>
        </p:txBody>
      </p:sp>
      <p:sp>
        <p:nvSpPr>
          <p:cNvPr id="5" name="날짜 개체 틀 4">
            <a:extLst>
              <a:ext uri="{FF2B5EF4-FFF2-40B4-BE49-F238E27FC236}">
                <a16:creationId xmlns:a16="http://schemas.microsoft.com/office/drawing/2014/main" id="{EE2D43D4-5D90-9219-7A88-D0A3E2959270}"/>
              </a:ext>
            </a:extLst>
          </p:cNvPr>
          <p:cNvSpPr>
            <a:spLocks noGrp="1"/>
          </p:cNvSpPr>
          <p:nvPr>
            <p:ph type="dt" sz="half" idx="10"/>
          </p:nvPr>
        </p:nvSpPr>
        <p:spPr/>
        <p:txBody>
          <a:bodyPr/>
          <a:lstStyle/>
          <a:p>
            <a:r>
              <a:rPr lang="en-US" altLang="ko-KR"/>
              <a:t>2024-05-27</a:t>
            </a:r>
            <a:endParaRPr lang="ko-KR" altLang="en-US"/>
          </a:p>
        </p:txBody>
      </p:sp>
      <p:sp>
        <p:nvSpPr>
          <p:cNvPr id="6" name="바닥글 개체 틀 5">
            <a:extLst>
              <a:ext uri="{FF2B5EF4-FFF2-40B4-BE49-F238E27FC236}">
                <a16:creationId xmlns:a16="http://schemas.microsoft.com/office/drawing/2014/main" id="{33A92D1E-1AC9-6113-7734-25DADF1DF304}"/>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2354357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4C05542-8B99-0D3C-A732-D5B07611CE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1680" y="490534"/>
            <a:ext cx="8075826" cy="5595921"/>
          </a:xfrm>
          <a:prstGeom prst="rect">
            <a:avLst/>
          </a:prstGeom>
        </p:spPr>
      </p:pic>
      <p:sp>
        <p:nvSpPr>
          <p:cNvPr id="2" name="제목 1">
            <a:extLst>
              <a:ext uri="{FF2B5EF4-FFF2-40B4-BE49-F238E27FC236}">
                <a16:creationId xmlns:a16="http://schemas.microsoft.com/office/drawing/2014/main" id="{36FCE5F1-B502-1396-47DC-52AD98602E39}"/>
              </a:ext>
            </a:extLst>
          </p:cNvPr>
          <p:cNvSpPr>
            <a:spLocks noGrp="1"/>
          </p:cNvSpPr>
          <p:nvPr>
            <p:ph type="title"/>
          </p:nvPr>
        </p:nvSpPr>
        <p:spPr>
          <a:xfrm>
            <a:off x="500743" y="365125"/>
            <a:ext cx="10515600" cy="1325563"/>
          </a:xfrm>
        </p:spPr>
        <p:txBody>
          <a:bodyPr/>
          <a:lstStyle/>
          <a:p>
            <a:r>
              <a:rPr lang="en-US" altLang="ko-KR" b="1" dirty="0">
                <a:solidFill>
                  <a:srgbClr val="C00000"/>
                </a:solidFill>
              </a:rPr>
              <a:t>PSEC5</a:t>
            </a:r>
            <a:endParaRPr lang="ko-KR" altLang="en-US" dirty="0"/>
          </a:p>
        </p:txBody>
      </p:sp>
      <p:sp>
        <p:nvSpPr>
          <p:cNvPr id="4" name="날짜 개체 틀 3">
            <a:extLst>
              <a:ext uri="{FF2B5EF4-FFF2-40B4-BE49-F238E27FC236}">
                <a16:creationId xmlns:a16="http://schemas.microsoft.com/office/drawing/2014/main" id="{7A27A3F4-A3A9-EDC5-1262-32DBC40F67C8}"/>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CC8596A4-4A3B-109B-D4D2-D34494E73202}"/>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5E07002B-F285-1C48-0493-8CCFDA8F4DE0}"/>
              </a:ext>
            </a:extLst>
          </p:cNvPr>
          <p:cNvSpPr>
            <a:spLocks noGrp="1"/>
          </p:cNvSpPr>
          <p:nvPr>
            <p:ph type="sldNum" sz="quarter" idx="12"/>
          </p:nvPr>
        </p:nvSpPr>
        <p:spPr/>
        <p:txBody>
          <a:bodyPr/>
          <a:lstStyle/>
          <a:p>
            <a:fld id="{23AE57FD-E4DF-4085-ACA4-73605D376608}" type="slidenum">
              <a:rPr lang="ko-KR" altLang="en-US" smtClean="0"/>
              <a:t>4</a:t>
            </a:fld>
            <a:endParaRPr lang="ko-KR" altLang="en-US"/>
          </a:p>
        </p:txBody>
      </p:sp>
      <p:graphicFrame>
        <p:nvGraphicFramePr>
          <p:cNvPr id="10" name="Table 9">
            <a:extLst>
              <a:ext uri="{FF2B5EF4-FFF2-40B4-BE49-F238E27FC236}">
                <a16:creationId xmlns:a16="http://schemas.microsoft.com/office/drawing/2014/main" id="{607A5B5C-763D-11F7-3B23-72EB1C6A6F1D}"/>
              </a:ext>
            </a:extLst>
          </p:cNvPr>
          <p:cNvGraphicFramePr>
            <a:graphicFrameLocks noGrp="1"/>
          </p:cNvGraphicFramePr>
          <p:nvPr>
            <p:extLst>
              <p:ext uri="{D42A27DB-BD31-4B8C-83A1-F6EECF244321}">
                <p14:modId xmlns:p14="http://schemas.microsoft.com/office/powerpoint/2010/main" val="244581392"/>
              </p:ext>
            </p:extLst>
          </p:nvPr>
        </p:nvGraphicFramePr>
        <p:xfrm>
          <a:off x="47759" y="2237176"/>
          <a:ext cx="4386039" cy="3953036"/>
        </p:xfrm>
        <a:graphic>
          <a:graphicData uri="http://schemas.openxmlformats.org/drawingml/2006/table">
            <a:tbl>
              <a:tblPr firstRow="1" bandRow="1">
                <a:tableStyleId>{5940675A-B579-460E-94D1-54222C63F5DA}</a:tableStyleId>
              </a:tblPr>
              <a:tblGrid>
                <a:gridCol w="2332013">
                  <a:extLst>
                    <a:ext uri="{9D8B030D-6E8A-4147-A177-3AD203B41FA5}">
                      <a16:colId xmlns:a16="http://schemas.microsoft.com/office/drawing/2014/main" val="2286207811"/>
                    </a:ext>
                  </a:extLst>
                </a:gridCol>
                <a:gridCol w="2054026">
                  <a:extLst>
                    <a:ext uri="{9D8B030D-6E8A-4147-A177-3AD203B41FA5}">
                      <a16:colId xmlns:a16="http://schemas.microsoft.com/office/drawing/2014/main" val="3645786510"/>
                    </a:ext>
                  </a:extLst>
                </a:gridCol>
              </a:tblGrid>
              <a:tr h="342768">
                <a:tc>
                  <a:txBody>
                    <a:bodyPr/>
                    <a:lstStyle/>
                    <a:p>
                      <a:r>
                        <a:rPr lang="en-US" dirty="0"/>
                        <a:t>Process</a:t>
                      </a:r>
                    </a:p>
                  </a:txBody>
                  <a:tcPr/>
                </a:tc>
                <a:tc>
                  <a:txBody>
                    <a:bodyPr/>
                    <a:lstStyle/>
                    <a:p>
                      <a:r>
                        <a:rPr lang="en-US" dirty="0"/>
                        <a:t>65nm TSMC</a:t>
                      </a:r>
                    </a:p>
                  </a:txBody>
                  <a:tcPr/>
                </a:tc>
                <a:extLst>
                  <a:ext uri="{0D108BD9-81ED-4DB2-BD59-A6C34878D82A}">
                    <a16:rowId xmlns:a16="http://schemas.microsoft.com/office/drawing/2014/main" val="1320983782"/>
                  </a:ext>
                </a:extLst>
              </a:tr>
              <a:tr h="421028">
                <a:tc>
                  <a:txBody>
                    <a:bodyPr/>
                    <a:lstStyle/>
                    <a:p>
                      <a:r>
                        <a:rPr lang="en-US" dirty="0"/>
                        <a:t>Signal </a:t>
                      </a:r>
                      <a:r>
                        <a:rPr lang="en-US"/>
                        <a:t>to Noise</a:t>
                      </a:r>
                      <a:endParaRPr lang="en-US" dirty="0"/>
                    </a:p>
                  </a:txBody>
                  <a:tcPr/>
                </a:tc>
                <a:tc>
                  <a:txBody>
                    <a:bodyPr/>
                    <a:lstStyle/>
                    <a:p>
                      <a:r>
                        <a:rPr lang="en-US" dirty="0"/>
                        <a:t>1000</a:t>
                      </a:r>
                    </a:p>
                  </a:txBody>
                  <a:tcPr/>
                </a:tc>
                <a:extLst>
                  <a:ext uri="{0D108BD9-81ED-4DB2-BD59-A6C34878D82A}">
                    <a16:rowId xmlns:a16="http://schemas.microsoft.com/office/drawing/2014/main" val="1282024362"/>
                  </a:ext>
                </a:extLst>
              </a:tr>
              <a:tr h="421028">
                <a:tc>
                  <a:txBody>
                    <a:bodyPr/>
                    <a:lstStyle/>
                    <a:p>
                      <a:r>
                        <a:rPr lang="en-US" dirty="0"/>
                        <a:t>Sampling Rate</a:t>
                      </a:r>
                    </a:p>
                  </a:txBody>
                  <a:tcPr/>
                </a:tc>
                <a:tc>
                  <a:txBody>
                    <a:bodyPr/>
                    <a:lstStyle/>
                    <a:p>
                      <a:r>
                        <a:rPr lang="en-US" dirty="0"/>
                        <a:t>40GSa/s(5GSa/s)</a:t>
                      </a:r>
                    </a:p>
                  </a:txBody>
                  <a:tcPr/>
                </a:tc>
                <a:extLst>
                  <a:ext uri="{0D108BD9-81ED-4DB2-BD59-A6C34878D82A}">
                    <a16:rowId xmlns:a16="http://schemas.microsoft.com/office/drawing/2014/main" val="657783064"/>
                  </a:ext>
                </a:extLst>
              </a:tr>
              <a:tr h="421028">
                <a:tc>
                  <a:txBody>
                    <a:bodyPr/>
                    <a:lstStyle/>
                    <a:p>
                      <a:r>
                        <a:rPr lang="en-US" dirty="0"/>
                        <a:t>Buffer Length</a:t>
                      </a:r>
                    </a:p>
                  </a:txBody>
                  <a:tcPr/>
                </a:tc>
                <a:tc>
                  <a:txBody>
                    <a:bodyPr/>
                    <a:lstStyle/>
                    <a:p>
                      <a:r>
                        <a:rPr lang="en-US" dirty="0"/>
                        <a:t>6.4ns(204.8ns)</a:t>
                      </a:r>
                    </a:p>
                  </a:txBody>
                  <a:tcPr/>
                </a:tc>
                <a:extLst>
                  <a:ext uri="{0D108BD9-81ED-4DB2-BD59-A6C34878D82A}">
                    <a16:rowId xmlns:a16="http://schemas.microsoft.com/office/drawing/2014/main" val="2259943366"/>
                  </a:ext>
                </a:extLst>
              </a:tr>
              <a:tr h="421028">
                <a:tc>
                  <a:txBody>
                    <a:bodyPr/>
                    <a:lstStyle/>
                    <a:p>
                      <a:r>
                        <a:rPr lang="en-US" dirty="0"/>
                        <a:t>Analog Bandwidth</a:t>
                      </a:r>
                    </a:p>
                  </a:txBody>
                  <a:tcPr/>
                </a:tc>
                <a:tc>
                  <a:txBody>
                    <a:bodyPr/>
                    <a:lstStyle/>
                    <a:p>
                      <a:r>
                        <a:rPr lang="en-US" dirty="0"/>
                        <a:t>5GHz</a:t>
                      </a:r>
                    </a:p>
                  </a:txBody>
                  <a:tcPr/>
                </a:tc>
                <a:extLst>
                  <a:ext uri="{0D108BD9-81ED-4DB2-BD59-A6C34878D82A}">
                    <a16:rowId xmlns:a16="http://schemas.microsoft.com/office/drawing/2014/main" val="3228218519"/>
                  </a:ext>
                </a:extLst>
              </a:tr>
              <a:tr h="421028">
                <a:tc>
                  <a:txBody>
                    <a:bodyPr/>
                    <a:lstStyle/>
                    <a:p>
                      <a:r>
                        <a:rPr lang="en-US" dirty="0"/>
                        <a:t>Channels/Chip</a:t>
                      </a:r>
                    </a:p>
                  </a:txBody>
                  <a:tcPr/>
                </a:tc>
                <a:tc>
                  <a:txBody>
                    <a:bodyPr/>
                    <a:lstStyle/>
                    <a:p>
                      <a:r>
                        <a:rPr lang="en-US" dirty="0"/>
                        <a:t>8</a:t>
                      </a:r>
                    </a:p>
                  </a:txBody>
                  <a:tcPr/>
                </a:tc>
                <a:extLst>
                  <a:ext uri="{0D108BD9-81ED-4DB2-BD59-A6C34878D82A}">
                    <a16:rowId xmlns:a16="http://schemas.microsoft.com/office/drawing/2014/main" val="2033805133"/>
                  </a:ext>
                </a:extLst>
              </a:tr>
              <a:tr h="421028">
                <a:tc>
                  <a:txBody>
                    <a:bodyPr/>
                    <a:lstStyle/>
                    <a:p>
                      <a:r>
                        <a:rPr lang="en-US" dirty="0"/>
                        <a:t>Area</a:t>
                      </a:r>
                    </a:p>
                  </a:txBody>
                  <a:tcPr/>
                </a:tc>
                <a:tc>
                  <a:txBody>
                    <a:bodyPr/>
                    <a:lstStyle/>
                    <a:p>
                      <a:r>
                        <a:rPr lang="en-US" altLang="ko-KR" sz="1800" dirty="0"/>
                        <a:t>2mm</a:t>
                      </a:r>
                      <a:r>
                        <a:rPr lang="en-US" altLang="ko-KR" sz="1800" baseline="30000" dirty="0"/>
                        <a:t>2</a:t>
                      </a:r>
                      <a:endParaRPr lang="en-US" dirty="0"/>
                    </a:p>
                  </a:txBody>
                  <a:tcPr/>
                </a:tc>
                <a:extLst>
                  <a:ext uri="{0D108BD9-81ED-4DB2-BD59-A6C34878D82A}">
                    <a16:rowId xmlns:a16="http://schemas.microsoft.com/office/drawing/2014/main" val="213794855"/>
                  </a:ext>
                </a:extLst>
              </a:tr>
              <a:tr h="421028">
                <a:tc>
                  <a:txBody>
                    <a:bodyPr/>
                    <a:lstStyle/>
                    <a:p>
                      <a:r>
                        <a:rPr lang="en-US" dirty="0"/>
                        <a:t>Max. Readout Rate</a:t>
                      </a:r>
                    </a:p>
                  </a:txBody>
                  <a:tcPr/>
                </a:tc>
                <a:tc>
                  <a:txBody>
                    <a:bodyPr/>
                    <a:lstStyle/>
                    <a:p>
                      <a:r>
                        <a:rPr lang="en-US" dirty="0"/>
                        <a:t>40KHz</a:t>
                      </a:r>
                    </a:p>
                  </a:txBody>
                  <a:tcPr/>
                </a:tc>
                <a:extLst>
                  <a:ext uri="{0D108BD9-81ED-4DB2-BD59-A6C34878D82A}">
                    <a16:rowId xmlns:a16="http://schemas.microsoft.com/office/drawing/2014/main" val="3540454523"/>
                  </a:ext>
                </a:extLst>
              </a:tr>
              <a:tr h="421028">
                <a:tc>
                  <a:txBody>
                    <a:bodyPr/>
                    <a:lstStyle/>
                    <a:p>
                      <a:r>
                        <a:rPr lang="en-US" dirty="0"/>
                        <a:t>Institution</a:t>
                      </a:r>
                    </a:p>
                  </a:txBody>
                  <a:tcPr/>
                </a:tc>
                <a:tc>
                  <a:txBody>
                    <a:bodyPr/>
                    <a:lstStyle/>
                    <a:p>
                      <a:r>
                        <a:rPr lang="en-US" dirty="0" err="1"/>
                        <a:t>UChicago</a:t>
                      </a:r>
                      <a:r>
                        <a:rPr lang="en-US" dirty="0"/>
                        <a:t> &amp;</a:t>
                      </a:r>
                    </a:p>
                    <a:p>
                      <a:r>
                        <a:rPr lang="en-US" dirty="0" err="1"/>
                        <a:t>Fermilab</a:t>
                      </a:r>
                      <a:endParaRPr lang="en-US" dirty="0"/>
                    </a:p>
                  </a:txBody>
                  <a:tcPr/>
                </a:tc>
                <a:extLst>
                  <a:ext uri="{0D108BD9-81ED-4DB2-BD59-A6C34878D82A}">
                    <a16:rowId xmlns:a16="http://schemas.microsoft.com/office/drawing/2014/main" val="384970866"/>
                  </a:ext>
                </a:extLst>
              </a:tr>
            </a:tbl>
          </a:graphicData>
        </a:graphic>
      </p:graphicFrame>
    </p:spTree>
    <p:extLst>
      <p:ext uri="{BB962C8B-B14F-4D97-AF65-F5344CB8AC3E}">
        <p14:creationId xmlns:p14="http://schemas.microsoft.com/office/powerpoint/2010/main" val="805595544"/>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표 7">
                <a:extLst>
                  <a:ext uri="{FF2B5EF4-FFF2-40B4-BE49-F238E27FC236}">
                    <a16:creationId xmlns:a16="http://schemas.microsoft.com/office/drawing/2014/main" id="{637BE555-6C87-12F7-E0E8-6A4837FE3BC2}"/>
                  </a:ext>
                </a:extLst>
              </p:cNvPr>
              <p:cNvGraphicFramePr>
                <a:graphicFrameLocks noGrp="1"/>
              </p:cNvGraphicFramePr>
              <p:nvPr>
                <p:ph idx="1"/>
              </p:nvPr>
            </p:nvGraphicFramePr>
            <p:xfrm>
              <a:off x="0" y="2887"/>
              <a:ext cx="12305211" cy="7047040"/>
            </p:xfrm>
            <a:graphic>
              <a:graphicData uri="http://schemas.openxmlformats.org/drawingml/2006/table">
                <a:tbl>
                  <a:tblPr firstRow="1" bandRow="1">
                    <a:tableStyleId>{5C22544A-7EE6-4342-B048-85BDC9FD1C3A}</a:tableStyleId>
                  </a:tblPr>
                  <a:tblGrid>
                    <a:gridCol w="1619794">
                      <a:extLst>
                        <a:ext uri="{9D8B030D-6E8A-4147-A177-3AD203B41FA5}">
                          <a16:colId xmlns:a16="http://schemas.microsoft.com/office/drawing/2014/main" val="1025340333"/>
                        </a:ext>
                      </a:extLst>
                    </a:gridCol>
                    <a:gridCol w="5059680">
                      <a:extLst>
                        <a:ext uri="{9D8B030D-6E8A-4147-A177-3AD203B41FA5}">
                          <a16:colId xmlns:a16="http://schemas.microsoft.com/office/drawing/2014/main" val="369651050"/>
                        </a:ext>
                      </a:extLst>
                    </a:gridCol>
                    <a:gridCol w="5625737">
                      <a:extLst>
                        <a:ext uri="{9D8B030D-6E8A-4147-A177-3AD203B41FA5}">
                          <a16:colId xmlns:a16="http://schemas.microsoft.com/office/drawing/2014/main" val="3533386984"/>
                        </a:ext>
                      </a:extLst>
                    </a:gridCol>
                  </a:tblGrid>
                  <a:tr h="370840">
                    <a:tc>
                      <a:txBody>
                        <a:bodyPr/>
                        <a:lstStyle/>
                        <a:p>
                          <a:pPr latinLnBrk="1"/>
                          <a:r>
                            <a:rPr lang="en-US" altLang="ko-KR"/>
                            <a:t>Category</a:t>
                          </a:r>
                          <a:endParaRPr lang="ko-KR" altLang="en-US"/>
                        </a:p>
                      </a:txBody>
                      <a:tcPr/>
                    </a:tc>
                    <a:tc>
                      <a:txBody>
                        <a:bodyPr/>
                        <a:lstStyle/>
                        <a:p>
                          <a:pPr latinLnBrk="1"/>
                          <a:r>
                            <a:rPr lang="en-US" altLang="ko-KR"/>
                            <a:t>Factor</a:t>
                          </a:r>
                          <a:endParaRPr lang="ko-KR" altLang="en-US"/>
                        </a:p>
                      </a:txBody>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a:t>Simulation of 2.5v </a:t>
                          </a:r>
                          <a:r>
                            <a:rPr lang="en-US" altLang="ko-KR" err="1"/>
                            <a:t>nMOS</a:t>
                          </a:r>
                          <a:r>
                            <a:rPr lang="en-US" altLang="ko-KR"/>
                            <a:t> 280nmx4um, 50fF</a:t>
                          </a:r>
                          <a:endParaRPr lang="ko-KR" altLang="en-US"/>
                        </a:p>
                      </a:txBody>
                      <a:tcPr/>
                    </a:tc>
                    <a:extLst>
                      <a:ext uri="{0D108BD9-81ED-4DB2-BD59-A6C34878D82A}">
                        <a16:rowId xmlns:a16="http://schemas.microsoft.com/office/drawing/2014/main" val="1960712230"/>
                      </a:ext>
                    </a:extLst>
                  </a:tr>
                  <a:tr h="370840">
                    <a:tc rowSpan="3">
                      <a:txBody>
                        <a:bodyPr/>
                        <a:lstStyle/>
                        <a:p>
                          <a:pPr latinLnBrk="1"/>
                          <a:r>
                            <a:rPr lang="en-US" altLang="ko-KR"/>
                            <a:t>Artifact</a:t>
                          </a:r>
                          <a:endParaRPr lang="ko-KR" altLang="en-US"/>
                        </a:p>
                      </a:txBody>
                      <a:tcPr/>
                    </a:tc>
                    <a:tc>
                      <a:txBody>
                        <a:bodyPr/>
                        <a:lstStyle/>
                        <a:p>
                          <a:pPr latinLnBrk="1"/>
                          <a:r>
                            <a:rPr lang="en-US" altLang="ko-KR"/>
                            <a:t>Memory effect</a:t>
                          </a:r>
                          <a:endParaRPr lang="ko-KR" altLang="en-US"/>
                        </a:p>
                      </a:txBody>
                      <a:tcPr/>
                    </a:tc>
                    <a:tc>
                      <a:txBody>
                        <a:bodyPr/>
                        <a:lstStyle/>
                        <a:p>
                          <a:pPr latinLnBrk="1"/>
                          <a:r>
                            <a:rPr lang="en-US" altLang="ko-KR"/>
                            <a:t>None if sampling time &gt; 7RC (~100ps)</a:t>
                          </a:r>
                          <a:endParaRPr lang="ko-KR" altLang="en-US"/>
                        </a:p>
                      </a:txBody>
                      <a:tcPr/>
                    </a:tc>
                    <a:extLst>
                      <a:ext uri="{0D108BD9-81ED-4DB2-BD59-A6C34878D82A}">
                        <a16:rowId xmlns:a16="http://schemas.microsoft.com/office/drawing/2014/main" val="1216135149"/>
                      </a:ext>
                    </a:extLst>
                  </a:tr>
                  <a:tr h="370840">
                    <a:tc vMerge="1">
                      <a:txBody>
                        <a:bodyPr/>
                        <a:lstStyle/>
                        <a:p>
                          <a:pPr latinLnBrk="1"/>
                          <a:endParaRPr lang="ko-KR" altLang="en-US"/>
                        </a:p>
                      </a:txBody>
                      <a:tcPr/>
                    </a:tc>
                    <a:tc>
                      <a:txBody>
                        <a:bodyPr/>
                        <a:lstStyle/>
                        <a:p>
                          <a:pPr latinLnBrk="1"/>
                          <a:r>
                            <a:rPr lang="en-US" altLang="ko-KR"/>
                            <a:t>Leak current</a:t>
                          </a:r>
                          <a:endParaRPr lang="ko-KR" altLang="en-US"/>
                        </a:p>
                      </a:txBody>
                      <a:tcPr/>
                    </a:tc>
                    <a:tc>
                      <a:txBody>
                        <a:bodyPr/>
                        <a:lstStyle/>
                        <a:p>
                          <a:pPr latinLnBrk="1"/>
                          <a:r>
                            <a:rPr lang="en-US" altLang="ko-KR"/>
                            <a:t>&lt;1mV after 1us</a:t>
                          </a:r>
                          <a:endParaRPr lang="ko-KR" altLang="en-US"/>
                        </a:p>
                      </a:txBody>
                      <a:tcPr/>
                    </a:tc>
                    <a:extLst>
                      <a:ext uri="{0D108BD9-81ED-4DB2-BD59-A6C34878D82A}">
                        <a16:rowId xmlns:a16="http://schemas.microsoft.com/office/drawing/2014/main" val="2586230063"/>
                      </a:ext>
                    </a:extLst>
                  </a:tr>
                  <a:tr h="370840">
                    <a:tc vMerge="1">
                      <a:txBody>
                        <a:bodyPr/>
                        <a:lstStyle/>
                        <a:p>
                          <a:pPr latinLnBrk="1"/>
                          <a:endParaRPr lang="ko-KR" altLang="en-US"/>
                        </a:p>
                      </a:txBody>
                      <a:tcPr/>
                    </a:tc>
                    <a:tc>
                      <a:txBody>
                        <a:bodyPr/>
                        <a:lstStyle/>
                        <a:p>
                          <a:pPr latinLnBrk="1"/>
                          <a:r>
                            <a:rPr lang="en-US" altLang="ko-KR"/>
                            <a:t>Crosstalk</a:t>
                          </a:r>
                          <a:endParaRPr lang="ko-KR" altLang="en-US"/>
                        </a:p>
                      </a:txBody>
                      <a:tcPr/>
                    </a:tc>
                    <a:tc>
                      <a:txBody>
                        <a:bodyPr/>
                        <a:lstStyle/>
                        <a:p>
                          <a:pPr latinLnBrk="1"/>
                          <a:r>
                            <a:rPr lang="en-US" altLang="ko-KR"/>
                            <a:t>N/A(&lt;10mV in PSEC4)</a:t>
                          </a:r>
                          <a:endParaRPr lang="ko-KR" altLang="en-US"/>
                        </a:p>
                      </a:txBody>
                      <a:tcPr/>
                    </a:tc>
                    <a:extLst>
                      <a:ext uri="{0D108BD9-81ED-4DB2-BD59-A6C34878D82A}">
                        <a16:rowId xmlns:a16="http://schemas.microsoft.com/office/drawing/2014/main" val="2586686302"/>
                      </a:ext>
                    </a:extLst>
                  </a:tr>
                  <a:tr h="370840">
                    <a:tc rowSpan="3">
                      <a:txBody>
                        <a:bodyPr/>
                        <a:lstStyle/>
                        <a:p>
                          <a:pPr latinLnBrk="1"/>
                          <a:r>
                            <a:rPr lang="en-US" altLang="ko-KR"/>
                            <a:t>Signal path coupling</a:t>
                          </a:r>
                          <a:endParaRPr lang="ko-KR" altLang="en-US"/>
                        </a:p>
                      </a:txBody>
                      <a:tcPr/>
                    </a:tc>
                    <a:tc>
                      <a:txBody>
                        <a:bodyPr/>
                        <a:lstStyle/>
                        <a:p>
                          <a:pPr latinLnBrk="1"/>
                          <a:r>
                            <a:rPr lang="en-US" altLang="ko-KR"/>
                            <a:t>High impedance node noises</a:t>
                          </a:r>
                          <a:endParaRPr lang="ko-KR" altLang="en-US"/>
                        </a:p>
                      </a:txBody>
                      <a:tcPr/>
                    </a:tc>
                    <a:tc>
                      <a:txBody>
                        <a:bodyPr/>
                        <a:lstStyle/>
                        <a:p>
                          <a:pPr latinLnBrk="1"/>
                          <a:r>
                            <a:rPr lang="en-US" altLang="ko-KR"/>
                            <a:t>N/A (Post-layout)</a:t>
                          </a:r>
                          <a:endParaRPr lang="ko-KR" altLang="en-US"/>
                        </a:p>
                      </a:txBody>
                      <a:tcPr/>
                    </a:tc>
                    <a:extLst>
                      <a:ext uri="{0D108BD9-81ED-4DB2-BD59-A6C34878D82A}">
                        <a16:rowId xmlns:a16="http://schemas.microsoft.com/office/drawing/2014/main" val="2064165141"/>
                      </a:ext>
                    </a:extLst>
                  </a:tr>
                  <a:tr h="370840">
                    <a:tc vMerge="1">
                      <a:txBody>
                        <a:bodyPr/>
                        <a:lstStyle/>
                        <a:p>
                          <a:pPr latinLnBrk="1"/>
                          <a:endParaRPr lang="ko-KR" altLang="en-US"/>
                        </a:p>
                      </a:txBody>
                      <a:tcPr/>
                    </a:tc>
                    <a:tc>
                      <a:txBody>
                        <a:bodyPr/>
                        <a:lstStyle/>
                        <a:p>
                          <a:pPr latinLnBrk="1"/>
                          <a:r>
                            <a:rPr lang="en-US" altLang="ko-KR"/>
                            <a:t>Input-output coupling</a:t>
                          </a:r>
                          <a:endParaRPr lang="ko-KR" altLang="en-US"/>
                        </a:p>
                      </a:txBody>
                      <a:tcPr/>
                    </a:tc>
                    <a:tc>
                      <a:txBody>
                        <a:bodyPr/>
                        <a:lstStyle/>
                        <a:p>
                          <a:pPr latinLnBrk="1"/>
                          <a:r>
                            <a:rPr lang="en-US" altLang="ko-KR"/>
                            <a:t>N/A (Post-layout)</a:t>
                          </a:r>
                          <a:endParaRPr lang="ko-KR" altLang="en-US"/>
                        </a:p>
                      </a:txBody>
                      <a:tcPr/>
                    </a:tc>
                    <a:extLst>
                      <a:ext uri="{0D108BD9-81ED-4DB2-BD59-A6C34878D82A}">
                        <a16:rowId xmlns:a16="http://schemas.microsoft.com/office/drawing/2014/main" val="1408286968"/>
                      </a:ext>
                    </a:extLst>
                  </a:tr>
                  <a:tr h="370840">
                    <a:tc vMerge="1">
                      <a:txBody>
                        <a:bodyPr/>
                        <a:lstStyle/>
                        <a:p>
                          <a:pPr latinLnBrk="1"/>
                          <a:endParaRPr lang="ko-KR" altLang="en-US"/>
                        </a:p>
                      </a:txBody>
                      <a:tcPr/>
                    </a:tc>
                    <a:tc>
                      <a:txBody>
                        <a:bodyPr/>
                        <a:lstStyle/>
                        <a:p>
                          <a:pPr latinLnBrk="1"/>
                          <a:r>
                            <a:rPr lang="en-US" altLang="ko-KR"/>
                            <a:t>Clock coupling</a:t>
                          </a:r>
                          <a:endParaRPr lang="ko-KR" altLang="en-US"/>
                        </a:p>
                      </a:txBody>
                      <a:tcPr/>
                    </a:tc>
                    <a:tc>
                      <a:txBody>
                        <a:bodyPr/>
                        <a:lstStyle/>
                        <a:p>
                          <a:pPr latinLnBrk="1"/>
                          <a:r>
                            <a:rPr lang="en-US" altLang="ko-KR"/>
                            <a:t>N/A (Post-layout)</a:t>
                          </a:r>
                          <a:endParaRPr lang="ko-KR" altLang="en-US"/>
                        </a:p>
                      </a:txBody>
                      <a:tcPr/>
                    </a:tc>
                    <a:extLst>
                      <a:ext uri="{0D108BD9-81ED-4DB2-BD59-A6C34878D82A}">
                        <a16:rowId xmlns:a16="http://schemas.microsoft.com/office/drawing/2014/main" val="2472796160"/>
                      </a:ext>
                    </a:extLst>
                  </a:tr>
                  <a:tr h="370840">
                    <a:tc>
                      <a:txBody>
                        <a:bodyPr/>
                        <a:lstStyle/>
                        <a:p>
                          <a:pPr latinLnBrk="1"/>
                          <a:endParaRPr lang="ko-KR" altLang="en-US"/>
                        </a:p>
                      </a:txBody>
                      <a:tcPr/>
                    </a:tc>
                    <a:tc>
                      <a:txBody>
                        <a:bodyPr/>
                        <a:lstStyle/>
                        <a:p>
                          <a:pPr latinLnBrk="1"/>
                          <a:r>
                            <a:rPr lang="en-US" altLang="ko-KR"/>
                            <a:t>PSRR</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268990843"/>
                      </a:ext>
                    </a:extLst>
                  </a:tr>
                  <a:tr h="370840">
                    <a:tc>
                      <a:txBody>
                        <a:bodyPr/>
                        <a:lstStyle/>
                        <a:p>
                          <a:pPr latinLnBrk="1"/>
                          <a:endParaRPr lang="ko-KR" altLang="en-US"/>
                        </a:p>
                      </a:txBody>
                      <a:tcPr/>
                    </a:tc>
                    <a:tc>
                      <a:txBody>
                        <a:bodyPr/>
                        <a:lstStyle/>
                        <a:p>
                          <a:pPr latinLnBrk="1"/>
                          <a:r>
                            <a:rPr lang="en-US" altLang="ko-KR" err="1"/>
                            <a:t>kT</a:t>
                          </a:r>
                          <a:r>
                            <a:rPr lang="en-US" altLang="ko-KR"/>
                            <a:t>/C (Nyquist)</a:t>
                          </a:r>
                          <a:endParaRPr lang="ko-KR" altLang="en-US"/>
                        </a:p>
                      </a:txBody>
                      <a:tcPr/>
                    </a:tc>
                    <a:tc>
                      <a:txBody>
                        <a:bodyPr/>
                        <a:lstStyle/>
                        <a:p>
                          <a:pPr latinLnBrk="1"/>
                          <a:r>
                            <a:rPr lang="en-US" altLang="ko-KR"/>
                            <a:t>0.3mV</a:t>
                          </a:r>
                          <a:endParaRPr lang="ko-KR" altLang="en-US"/>
                        </a:p>
                      </a:txBody>
                      <a:tcPr/>
                    </a:tc>
                    <a:extLst>
                      <a:ext uri="{0D108BD9-81ED-4DB2-BD59-A6C34878D82A}">
                        <a16:rowId xmlns:a16="http://schemas.microsoft.com/office/drawing/2014/main" val="2172317463"/>
                      </a:ext>
                    </a:extLst>
                  </a:tr>
                  <a:tr h="370840">
                    <a:tc>
                      <a:txBody>
                        <a:bodyPr/>
                        <a:lstStyle/>
                        <a:p>
                          <a:pPr latinLnBrk="1"/>
                          <a:endParaRPr lang="ko-KR" altLang="en-US"/>
                        </a:p>
                      </a:txBody>
                      <a:tcPr/>
                    </a:tc>
                    <a:tc>
                      <a:txBody>
                        <a:bodyPr/>
                        <a:lstStyle/>
                        <a:p>
                          <a:pPr latinLnBrk="1"/>
                          <a:r>
                            <a:rPr lang="en-US" altLang="ko-KR"/>
                            <a:t>Buffer &amp; Filter noise</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2443740791"/>
                      </a:ext>
                    </a:extLst>
                  </a:tr>
                  <a:tr h="370840">
                    <a:tc rowSpan="3">
                      <a:txBody>
                        <a:bodyPr/>
                        <a:lstStyle/>
                        <a:p>
                          <a:pPr latinLnBrk="1"/>
                          <a:r>
                            <a:rPr lang="en-US" altLang="ko-KR"/>
                            <a:t>Distortion</a:t>
                          </a:r>
                          <a:endParaRPr lang="ko-KR" altLang="en-US"/>
                        </a:p>
                      </a:txBody>
                      <a:tcPr/>
                    </a:tc>
                    <a:tc>
                      <a:txBody>
                        <a:bodyPr/>
                        <a:lstStyle/>
                        <a:p>
                          <a:pPr latinLnBrk="1"/>
                          <a:r>
                            <a:rPr lang="en-US" altLang="ko-KR"/>
                            <a:t>nonuniform </a:t>
                          </a:r>
                          <a14:m>
                            <m:oMath xmlns:m="http://schemas.openxmlformats.org/officeDocument/2006/math">
                              <m:sSub>
                                <m:sSubPr>
                                  <m:ctrlPr>
                                    <a:rPr lang="en-US" altLang="ko-KR" i="1" smtClean="0">
                                      <a:latin typeface="Cambria Math" panose="02040503050406030204" pitchFamily="18" charset="0"/>
                                    </a:rPr>
                                  </m:ctrlPr>
                                </m:sSubPr>
                                <m:e>
                                  <m:r>
                                    <a:rPr lang="en-US" altLang="ko-KR" b="0" i="1" smtClean="0">
                                      <a:latin typeface="Cambria Math" panose="02040503050406030204" pitchFamily="18" charset="0"/>
                                    </a:rPr>
                                    <m:t>𝑅</m:t>
                                  </m:r>
                                </m:e>
                                <m:sub>
                                  <m:r>
                                    <a:rPr lang="en-US" altLang="ko-KR" b="0" i="1" smtClean="0">
                                      <a:latin typeface="Cambria Math" panose="02040503050406030204" pitchFamily="18" charset="0"/>
                                    </a:rPr>
                                    <m:t>𝑜𝑛</m:t>
                                  </m:r>
                                </m:sub>
                              </m:sSub>
                            </m:oMath>
                          </a14:m>
                          <a:endParaRPr lang="ko-KR" altLang="en-US"/>
                        </a:p>
                      </a:txBody>
                      <a:tcPr/>
                    </a:tc>
                    <a:tc>
                      <a:txBody>
                        <a:bodyPr/>
                        <a:lstStyle/>
                        <a:p>
                          <a:pPr latinLnBrk="1"/>
                          <a:r>
                            <a:rPr lang="en-US" altLang="ko-KR"/>
                            <a:t>THD = 1% @ 250MHz</a:t>
                          </a:r>
                          <a:endParaRPr lang="ko-KR" altLang="en-US"/>
                        </a:p>
                      </a:txBody>
                      <a:tcPr/>
                    </a:tc>
                    <a:extLst>
                      <a:ext uri="{0D108BD9-81ED-4DB2-BD59-A6C34878D82A}">
                        <a16:rowId xmlns:a16="http://schemas.microsoft.com/office/drawing/2014/main" val="1277893202"/>
                      </a:ext>
                    </a:extLst>
                  </a:tr>
                  <a:tr h="370840">
                    <a:tc vMerge="1">
                      <a:txBody>
                        <a:bodyPr/>
                        <a:lstStyle/>
                        <a:p>
                          <a:pPr latinLnBrk="1"/>
                          <a:endParaRPr lang="ko-KR" altLang="en-US"/>
                        </a:p>
                      </a:txBody>
                      <a:tcPr/>
                    </a:tc>
                    <a:tc>
                      <a:txBody>
                        <a:bodyPr/>
                        <a:lstStyle/>
                        <a:p>
                          <a:pPr latinLnBrk="1"/>
                          <a:r>
                            <a:rPr lang="en-US" altLang="ko-KR"/>
                            <a:t>nonzero shutoff time</a:t>
                          </a:r>
                          <a:endParaRPr lang="ko-KR" altLang="en-US"/>
                        </a:p>
                      </a:txBody>
                      <a:tcPr/>
                    </a:tc>
                    <a:tc>
                      <a:txBody>
                        <a:bodyPr/>
                        <a:lstStyle/>
                        <a:p>
                          <a:pPr latinLnBrk="1"/>
                          <a:r>
                            <a:rPr lang="en-US" altLang="ko-KR"/>
                            <a:t>20ps, THD = 2% @ 250MHz</a:t>
                          </a:r>
                          <a:endParaRPr lang="ko-KR" altLang="en-US"/>
                        </a:p>
                      </a:txBody>
                      <a:tcPr/>
                    </a:tc>
                    <a:extLst>
                      <a:ext uri="{0D108BD9-81ED-4DB2-BD59-A6C34878D82A}">
                        <a16:rowId xmlns:a16="http://schemas.microsoft.com/office/drawing/2014/main" val="2337836677"/>
                      </a:ext>
                    </a:extLst>
                  </a:tr>
                  <a:tr h="370840">
                    <a:tc vMerge="1">
                      <a:txBody>
                        <a:bodyPr/>
                        <a:lstStyle/>
                        <a:p>
                          <a:pPr latinLnBrk="1"/>
                          <a:endParaRPr lang="ko-KR" altLang="en-US"/>
                        </a:p>
                      </a:txBody>
                      <a:tcPr/>
                    </a:tc>
                    <a:tc>
                      <a:txBody>
                        <a:bodyPr/>
                        <a:lstStyle/>
                        <a:p>
                          <a:pPr latinLnBrk="1"/>
                          <a:r>
                            <a:rPr lang="en-US" altLang="ko-KR"/>
                            <a:t>bandwidth</a:t>
                          </a:r>
                          <a:endParaRPr lang="ko-KR" altLang="en-US"/>
                        </a:p>
                      </a:txBody>
                      <a:tcPr/>
                    </a:tc>
                    <a:tc>
                      <a:txBody>
                        <a:bodyPr/>
                        <a:lstStyle/>
                        <a:p>
                          <a:pPr latinLnBrk="1"/>
                          <a:r>
                            <a:rPr lang="en-US" altLang="ko-KR"/>
                            <a:t>9GHz</a:t>
                          </a:r>
                          <a:endParaRPr lang="ko-KR" altLang="en-US"/>
                        </a:p>
                      </a:txBody>
                      <a:tcPr/>
                    </a:tc>
                    <a:extLst>
                      <a:ext uri="{0D108BD9-81ED-4DB2-BD59-A6C34878D82A}">
                        <a16:rowId xmlns:a16="http://schemas.microsoft.com/office/drawing/2014/main" val="688397861"/>
                      </a:ext>
                    </a:extLst>
                  </a:tr>
                  <a:tr h="370840">
                    <a:tc>
                      <a:txBody>
                        <a:bodyPr/>
                        <a:lstStyle/>
                        <a:p>
                          <a:pPr latinLnBrk="1"/>
                          <a:endParaRPr lang="ko-KR" altLang="en-US"/>
                        </a:p>
                      </a:txBody>
                      <a:tcPr/>
                    </a:tc>
                    <a:tc>
                      <a:txBody>
                        <a:bodyPr/>
                        <a:lstStyle/>
                        <a:p>
                          <a:pPr latinLnBrk="1"/>
                          <a:r>
                            <a:rPr lang="en-US" altLang="ko-KR"/>
                            <a:t>PLL jitter</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3504633683"/>
                      </a:ext>
                    </a:extLst>
                  </a:tr>
                  <a:tr h="370840">
                    <a:tc>
                      <a:txBody>
                        <a:bodyPr/>
                        <a:lstStyle/>
                        <a:p>
                          <a:pPr latinLnBrk="1"/>
                          <a:endParaRPr lang="ko-KR" altLang="en-US"/>
                        </a:p>
                      </a:txBody>
                      <a:tcPr/>
                    </a:tc>
                    <a:tc>
                      <a:txBody>
                        <a:bodyPr/>
                        <a:lstStyle/>
                        <a:p>
                          <a:pPr latinLnBrk="1"/>
                          <a:r>
                            <a:rPr lang="en-US" altLang="ko-KR"/>
                            <a:t>Clock distribution jitter</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698768928"/>
                      </a:ext>
                    </a:extLst>
                  </a:tr>
                  <a:tr h="370840">
                    <a:tc>
                      <a:txBody>
                        <a:bodyPr/>
                        <a:lstStyle/>
                        <a:p>
                          <a:pPr latinLnBrk="1"/>
                          <a:endParaRPr lang="ko-KR" altLang="en-US"/>
                        </a:p>
                      </a:txBody>
                      <a:tcPr/>
                    </a:tc>
                    <a:tc>
                      <a:txBody>
                        <a:bodyPr/>
                        <a:lstStyle/>
                        <a:p>
                          <a:pPr latinLnBrk="1"/>
                          <a:r>
                            <a:rPr lang="en-US" altLang="ko-KR"/>
                            <a:t>Shift register jitter</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1668353280"/>
                      </a:ext>
                    </a:extLst>
                  </a:tr>
                  <a:tr h="370840">
                    <a:tc>
                      <a:txBody>
                        <a:bodyPr/>
                        <a:lstStyle/>
                        <a:p>
                          <a:pPr latinLnBrk="1"/>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Uncertainty of the off-chip calibration of PV</a:t>
                          </a:r>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TBD</a:t>
                          </a:r>
                          <a:endParaRPr lang="ko-KR" altLang="en-US"/>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499304"/>
                      </a:ext>
                    </a:extLst>
                  </a:tr>
                  <a:tr h="370840">
                    <a:tc rowSpan="2">
                      <a:txBody>
                        <a:bodyPr/>
                        <a:lstStyle/>
                        <a:p>
                          <a:pPr latinLnBrk="1"/>
                          <a:r>
                            <a:rPr lang="en-US" altLang="ko-KR"/>
                            <a:t>Meta</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Power consumption per channel</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3.2mW x 5</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57263401"/>
                      </a:ext>
                    </a:extLst>
                  </a:tr>
                  <a:tr h="370840">
                    <a:tc vMerge="1">
                      <a:txBody>
                        <a:bodyPr/>
                        <a:lstStyle/>
                        <a:p>
                          <a:pPr latinLnBrk="1"/>
                          <a:endParaRPr lang="ko-KR" altLang="en-US"/>
                        </a:p>
                      </a:txBody>
                      <a:tcPr/>
                    </a:tc>
                    <a:tc>
                      <a:txBody>
                        <a:bodyPr/>
                        <a:lstStyle/>
                        <a:p>
                          <a:pPr latinLnBrk="1"/>
                          <a:r>
                            <a:rPr lang="en-US" altLang="ko-KR"/>
                            <a:t>Area per channel</a:t>
                          </a:r>
                          <a:endParaRPr lang="ko-KR" altLang="en-US"/>
                        </a:p>
                      </a:txBody>
                      <a:tcPr/>
                    </a:tc>
                    <a:tc>
                      <a:txBody>
                        <a:bodyPr/>
                        <a:lstStyle/>
                        <a:p>
                          <a:pPr latinLnBrk="1"/>
                          <a:r>
                            <a:rPr lang="en-US" altLang="ko-KR">
                              <a:solidFill>
                                <a:srgbClr val="FF0000"/>
                              </a:solidFill>
                            </a:rPr>
                            <a:t>(~300)*(16*16+1024) </a:t>
                          </a:r>
                          <a14:m>
                            <m:oMath xmlns:m="http://schemas.openxmlformats.org/officeDocument/2006/math">
                              <m:r>
                                <a:rPr lang="ko-KR" altLang="en-US" i="1" smtClean="0">
                                  <a:solidFill>
                                    <a:srgbClr val="FF0000"/>
                                  </a:solidFill>
                                  <a:latin typeface="Cambria Math" panose="02040503050406030204" pitchFamily="18" charset="0"/>
                                </a:rPr>
                                <m:t>𝜇</m:t>
                              </m:r>
                              <m:sSup>
                                <m:sSupPr>
                                  <m:ctrlPr>
                                    <a:rPr lang="en-US" altLang="ko-KR" i="1" smtClean="0">
                                      <a:solidFill>
                                        <a:srgbClr val="FF0000"/>
                                      </a:solidFill>
                                      <a:latin typeface="Cambria Math" panose="02040503050406030204" pitchFamily="18" charset="0"/>
                                    </a:rPr>
                                  </m:ctrlPr>
                                </m:sSupPr>
                                <m:e>
                                  <m:r>
                                    <a:rPr lang="en-US" altLang="ko-KR" b="0" i="1" smtClean="0">
                                      <a:solidFill>
                                        <a:srgbClr val="FF0000"/>
                                      </a:solidFill>
                                      <a:latin typeface="Cambria Math" panose="02040503050406030204" pitchFamily="18" charset="0"/>
                                    </a:rPr>
                                    <m:t>𝑚</m:t>
                                  </m:r>
                                </m:e>
                                <m:sup>
                                  <m:r>
                                    <a:rPr lang="en-US" altLang="ko-KR" b="0" i="1" smtClean="0">
                                      <a:solidFill>
                                        <a:srgbClr val="FF0000"/>
                                      </a:solidFill>
                                      <a:latin typeface="Cambria Math" panose="02040503050406030204" pitchFamily="18" charset="0"/>
                                    </a:rPr>
                                    <m:t>2</m:t>
                                  </m:r>
                                </m:sup>
                              </m:sSup>
                            </m:oMath>
                          </a14:m>
                          <a:r>
                            <a:rPr lang="ko-KR" altLang="en-US">
                              <a:solidFill>
                                <a:srgbClr val="FF0000"/>
                              </a:solidFill>
                            </a:rPr>
                            <a:t> </a:t>
                          </a:r>
                          <a:r>
                            <a:rPr lang="en-US" altLang="ko-KR">
                              <a:solidFill>
                                <a:srgbClr val="FF0000"/>
                              </a:solidFill>
                            </a:rPr>
                            <a:t>= </a:t>
                          </a:r>
                          <a14:m>
                            <m:oMath xmlns:m="http://schemas.openxmlformats.org/officeDocument/2006/math">
                              <m:r>
                                <a:rPr lang="en-US" altLang="ko-KR" b="0" i="0" smtClean="0">
                                  <a:solidFill>
                                    <a:srgbClr val="FF0000"/>
                                  </a:solidFill>
                                  <a:latin typeface="Cambria Math" panose="02040503050406030204" pitchFamily="18" charset="0"/>
                                </a:rPr>
                                <m:t>384000</m:t>
                              </m:r>
                              <m:r>
                                <a:rPr lang="en-US" altLang="ko-KR" b="0" i="1" smtClean="0">
                                  <a:solidFill>
                                    <a:srgbClr val="FF0000"/>
                                  </a:solidFill>
                                  <a:latin typeface="Cambria Math" panose="02040503050406030204" pitchFamily="18" charset="0"/>
                                </a:rPr>
                                <m:t> </m:t>
                              </m:r>
                              <m:r>
                                <a:rPr lang="ko-KR" altLang="en-US" i="1" smtClean="0">
                                  <a:solidFill>
                                    <a:srgbClr val="FF0000"/>
                                  </a:solidFill>
                                  <a:latin typeface="Cambria Math" panose="02040503050406030204" pitchFamily="18" charset="0"/>
                                </a:rPr>
                                <m:t>𝜇</m:t>
                              </m:r>
                              <m:sSup>
                                <m:sSupPr>
                                  <m:ctrlPr>
                                    <a:rPr lang="en-US" altLang="ko-KR" i="1" smtClean="0">
                                      <a:solidFill>
                                        <a:srgbClr val="FF0000"/>
                                      </a:solidFill>
                                      <a:latin typeface="Cambria Math" panose="02040503050406030204" pitchFamily="18" charset="0"/>
                                    </a:rPr>
                                  </m:ctrlPr>
                                </m:sSupPr>
                                <m:e>
                                  <m:r>
                                    <a:rPr lang="en-US" altLang="ko-KR" b="0" i="1" smtClean="0">
                                      <a:solidFill>
                                        <a:srgbClr val="FF0000"/>
                                      </a:solidFill>
                                      <a:latin typeface="Cambria Math" panose="02040503050406030204" pitchFamily="18" charset="0"/>
                                    </a:rPr>
                                    <m:t>𝑚</m:t>
                                  </m:r>
                                </m:e>
                                <m:sup>
                                  <m:r>
                                    <a:rPr lang="en-US" altLang="ko-KR" b="0" i="1" smtClean="0">
                                      <a:solidFill>
                                        <a:srgbClr val="FF0000"/>
                                      </a:solidFill>
                                      <a:latin typeface="Cambria Math" panose="02040503050406030204" pitchFamily="18" charset="0"/>
                                    </a:rPr>
                                    <m:t>2</m:t>
                                  </m:r>
                                </m:sup>
                              </m:sSup>
                            </m:oMath>
                          </a14:m>
                          <a:endParaRPr lang="ko-KR" altLang="en-US">
                            <a:solidFill>
                              <a:srgbClr val="FF0000"/>
                            </a:solidFill>
                          </a:endParaRPr>
                        </a:p>
                      </a:txBody>
                      <a:tcPr/>
                    </a:tc>
                    <a:extLst>
                      <a:ext uri="{0D108BD9-81ED-4DB2-BD59-A6C34878D82A}">
                        <a16:rowId xmlns:a16="http://schemas.microsoft.com/office/drawing/2014/main" val="1927809240"/>
                      </a:ext>
                    </a:extLst>
                  </a:tr>
                </a:tbl>
              </a:graphicData>
            </a:graphic>
          </p:graphicFrame>
        </mc:Choice>
        <mc:Fallback xmlns="">
          <p:graphicFrame>
            <p:nvGraphicFramePr>
              <p:cNvPr id="7" name="표 7">
                <a:extLst>
                  <a:ext uri="{FF2B5EF4-FFF2-40B4-BE49-F238E27FC236}">
                    <a16:creationId xmlns:a16="http://schemas.microsoft.com/office/drawing/2014/main" id="{637BE555-6C87-12F7-E0E8-6A4837FE3BC2}"/>
                  </a:ext>
                </a:extLst>
              </p:cNvPr>
              <p:cNvGraphicFramePr>
                <a:graphicFrameLocks noGrp="1"/>
              </p:cNvGraphicFramePr>
              <p:nvPr>
                <p:ph idx="1"/>
              </p:nvPr>
            </p:nvGraphicFramePr>
            <p:xfrm>
              <a:off x="0" y="2887"/>
              <a:ext cx="12305211" cy="7045960"/>
            </p:xfrm>
            <a:graphic>
              <a:graphicData uri="http://schemas.openxmlformats.org/drawingml/2006/table">
                <a:tbl>
                  <a:tblPr firstRow="1" bandRow="1">
                    <a:tableStyleId>{5C22544A-7EE6-4342-B048-85BDC9FD1C3A}</a:tableStyleId>
                  </a:tblPr>
                  <a:tblGrid>
                    <a:gridCol w="1619794">
                      <a:extLst>
                        <a:ext uri="{9D8B030D-6E8A-4147-A177-3AD203B41FA5}">
                          <a16:colId xmlns:a16="http://schemas.microsoft.com/office/drawing/2014/main" val="1025340333"/>
                        </a:ext>
                      </a:extLst>
                    </a:gridCol>
                    <a:gridCol w="5059680">
                      <a:extLst>
                        <a:ext uri="{9D8B030D-6E8A-4147-A177-3AD203B41FA5}">
                          <a16:colId xmlns:a16="http://schemas.microsoft.com/office/drawing/2014/main" val="369651050"/>
                        </a:ext>
                      </a:extLst>
                    </a:gridCol>
                    <a:gridCol w="5625737">
                      <a:extLst>
                        <a:ext uri="{9D8B030D-6E8A-4147-A177-3AD203B41FA5}">
                          <a16:colId xmlns:a16="http://schemas.microsoft.com/office/drawing/2014/main" val="3533386984"/>
                        </a:ext>
                      </a:extLst>
                    </a:gridCol>
                  </a:tblGrid>
                  <a:tr h="370840">
                    <a:tc>
                      <a:txBody>
                        <a:bodyPr/>
                        <a:lstStyle/>
                        <a:p>
                          <a:pPr latinLnBrk="1"/>
                          <a:r>
                            <a:rPr lang="en-US" altLang="ko-KR"/>
                            <a:t>Category</a:t>
                          </a:r>
                          <a:endParaRPr lang="ko-KR" altLang="en-US"/>
                        </a:p>
                      </a:txBody>
                      <a:tcPr/>
                    </a:tc>
                    <a:tc>
                      <a:txBody>
                        <a:bodyPr/>
                        <a:lstStyle/>
                        <a:p>
                          <a:pPr latinLnBrk="1"/>
                          <a:r>
                            <a:rPr lang="en-US" altLang="ko-KR"/>
                            <a:t>Factor</a:t>
                          </a:r>
                          <a:endParaRPr lang="ko-KR" altLang="en-US"/>
                        </a:p>
                      </a:txBody>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a:t>Simulation of 2.5v </a:t>
                          </a:r>
                          <a:r>
                            <a:rPr lang="en-US" altLang="ko-KR" err="1"/>
                            <a:t>nMOS</a:t>
                          </a:r>
                          <a:r>
                            <a:rPr lang="en-US" altLang="ko-KR"/>
                            <a:t> 280nmx4um, 50fF</a:t>
                          </a:r>
                          <a:endParaRPr lang="ko-KR" altLang="en-US"/>
                        </a:p>
                      </a:txBody>
                      <a:tcPr/>
                    </a:tc>
                    <a:extLst>
                      <a:ext uri="{0D108BD9-81ED-4DB2-BD59-A6C34878D82A}">
                        <a16:rowId xmlns:a16="http://schemas.microsoft.com/office/drawing/2014/main" val="1960712230"/>
                      </a:ext>
                    </a:extLst>
                  </a:tr>
                  <a:tr h="370840">
                    <a:tc rowSpan="3">
                      <a:txBody>
                        <a:bodyPr/>
                        <a:lstStyle/>
                        <a:p>
                          <a:pPr latinLnBrk="1"/>
                          <a:r>
                            <a:rPr lang="en-US" altLang="ko-KR"/>
                            <a:t>Artifact</a:t>
                          </a:r>
                          <a:endParaRPr lang="ko-KR" altLang="en-US"/>
                        </a:p>
                      </a:txBody>
                      <a:tcPr/>
                    </a:tc>
                    <a:tc>
                      <a:txBody>
                        <a:bodyPr/>
                        <a:lstStyle/>
                        <a:p>
                          <a:pPr latinLnBrk="1"/>
                          <a:r>
                            <a:rPr lang="en-US" altLang="ko-KR"/>
                            <a:t>Memory effect</a:t>
                          </a:r>
                          <a:endParaRPr lang="ko-KR" altLang="en-US"/>
                        </a:p>
                      </a:txBody>
                      <a:tcPr/>
                    </a:tc>
                    <a:tc>
                      <a:txBody>
                        <a:bodyPr/>
                        <a:lstStyle/>
                        <a:p>
                          <a:pPr latinLnBrk="1"/>
                          <a:r>
                            <a:rPr lang="en-US" altLang="ko-KR"/>
                            <a:t>None if sampling time &gt; 7RC (~100ps)</a:t>
                          </a:r>
                          <a:endParaRPr lang="ko-KR" altLang="en-US"/>
                        </a:p>
                      </a:txBody>
                      <a:tcPr/>
                    </a:tc>
                    <a:extLst>
                      <a:ext uri="{0D108BD9-81ED-4DB2-BD59-A6C34878D82A}">
                        <a16:rowId xmlns:a16="http://schemas.microsoft.com/office/drawing/2014/main" val="1216135149"/>
                      </a:ext>
                    </a:extLst>
                  </a:tr>
                  <a:tr h="370840">
                    <a:tc vMerge="1">
                      <a:txBody>
                        <a:bodyPr/>
                        <a:lstStyle/>
                        <a:p>
                          <a:pPr latinLnBrk="1"/>
                          <a:endParaRPr lang="ko-KR" altLang="en-US"/>
                        </a:p>
                      </a:txBody>
                      <a:tcPr/>
                    </a:tc>
                    <a:tc>
                      <a:txBody>
                        <a:bodyPr/>
                        <a:lstStyle/>
                        <a:p>
                          <a:pPr latinLnBrk="1"/>
                          <a:r>
                            <a:rPr lang="en-US" altLang="ko-KR"/>
                            <a:t>Leak current</a:t>
                          </a:r>
                          <a:endParaRPr lang="ko-KR" altLang="en-US"/>
                        </a:p>
                      </a:txBody>
                      <a:tcPr/>
                    </a:tc>
                    <a:tc>
                      <a:txBody>
                        <a:bodyPr/>
                        <a:lstStyle/>
                        <a:p>
                          <a:pPr latinLnBrk="1"/>
                          <a:r>
                            <a:rPr lang="en-US" altLang="ko-KR"/>
                            <a:t>&lt;1mV after 1us</a:t>
                          </a:r>
                          <a:endParaRPr lang="ko-KR" altLang="en-US"/>
                        </a:p>
                      </a:txBody>
                      <a:tcPr/>
                    </a:tc>
                    <a:extLst>
                      <a:ext uri="{0D108BD9-81ED-4DB2-BD59-A6C34878D82A}">
                        <a16:rowId xmlns:a16="http://schemas.microsoft.com/office/drawing/2014/main" val="2586230063"/>
                      </a:ext>
                    </a:extLst>
                  </a:tr>
                  <a:tr h="370840">
                    <a:tc vMerge="1">
                      <a:txBody>
                        <a:bodyPr/>
                        <a:lstStyle/>
                        <a:p>
                          <a:pPr latinLnBrk="1"/>
                          <a:endParaRPr lang="ko-KR" altLang="en-US"/>
                        </a:p>
                      </a:txBody>
                      <a:tcPr/>
                    </a:tc>
                    <a:tc>
                      <a:txBody>
                        <a:bodyPr/>
                        <a:lstStyle/>
                        <a:p>
                          <a:pPr latinLnBrk="1"/>
                          <a:r>
                            <a:rPr lang="en-US" altLang="ko-KR"/>
                            <a:t>Crosstalk</a:t>
                          </a:r>
                          <a:endParaRPr lang="ko-KR" altLang="en-US"/>
                        </a:p>
                      </a:txBody>
                      <a:tcPr/>
                    </a:tc>
                    <a:tc>
                      <a:txBody>
                        <a:bodyPr/>
                        <a:lstStyle/>
                        <a:p>
                          <a:pPr latinLnBrk="1"/>
                          <a:r>
                            <a:rPr lang="en-US" altLang="ko-KR"/>
                            <a:t>N/A(&lt;10mV in PSEC4)</a:t>
                          </a:r>
                          <a:endParaRPr lang="ko-KR" altLang="en-US"/>
                        </a:p>
                      </a:txBody>
                      <a:tcPr/>
                    </a:tc>
                    <a:extLst>
                      <a:ext uri="{0D108BD9-81ED-4DB2-BD59-A6C34878D82A}">
                        <a16:rowId xmlns:a16="http://schemas.microsoft.com/office/drawing/2014/main" val="2586686302"/>
                      </a:ext>
                    </a:extLst>
                  </a:tr>
                  <a:tr h="370840">
                    <a:tc rowSpan="3">
                      <a:txBody>
                        <a:bodyPr/>
                        <a:lstStyle/>
                        <a:p>
                          <a:pPr latinLnBrk="1"/>
                          <a:r>
                            <a:rPr lang="en-US" altLang="ko-KR"/>
                            <a:t>Signal path coupling</a:t>
                          </a:r>
                          <a:endParaRPr lang="ko-KR" altLang="en-US"/>
                        </a:p>
                      </a:txBody>
                      <a:tcPr/>
                    </a:tc>
                    <a:tc>
                      <a:txBody>
                        <a:bodyPr/>
                        <a:lstStyle/>
                        <a:p>
                          <a:pPr latinLnBrk="1"/>
                          <a:r>
                            <a:rPr lang="en-US" altLang="ko-KR"/>
                            <a:t>High impedance node noises</a:t>
                          </a:r>
                          <a:endParaRPr lang="ko-KR" altLang="en-US"/>
                        </a:p>
                      </a:txBody>
                      <a:tcPr/>
                    </a:tc>
                    <a:tc>
                      <a:txBody>
                        <a:bodyPr/>
                        <a:lstStyle/>
                        <a:p>
                          <a:pPr latinLnBrk="1"/>
                          <a:r>
                            <a:rPr lang="en-US" altLang="ko-KR"/>
                            <a:t>N/A (Post-layout)</a:t>
                          </a:r>
                          <a:endParaRPr lang="ko-KR" altLang="en-US"/>
                        </a:p>
                      </a:txBody>
                      <a:tcPr/>
                    </a:tc>
                    <a:extLst>
                      <a:ext uri="{0D108BD9-81ED-4DB2-BD59-A6C34878D82A}">
                        <a16:rowId xmlns:a16="http://schemas.microsoft.com/office/drawing/2014/main" val="2064165141"/>
                      </a:ext>
                    </a:extLst>
                  </a:tr>
                  <a:tr h="370840">
                    <a:tc vMerge="1">
                      <a:txBody>
                        <a:bodyPr/>
                        <a:lstStyle/>
                        <a:p>
                          <a:pPr latinLnBrk="1"/>
                          <a:endParaRPr lang="ko-KR" altLang="en-US"/>
                        </a:p>
                      </a:txBody>
                      <a:tcPr/>
                    </a:tc>
                    <a:tc>
                      <a:txBody>
                        <a:bodyPr/>
                        <a:lstStyle/>
                        <a:p>
                          <a:pPr latinLnBrk="1"/>
                          <a:r>
                            <a:rPr lang="en-US" altLang="ko-KR"/>
                            <a:t>Input-output coupling</a:t>
                          </a:r>
                          <a:endParaRPr lang="ko-KR" altLang="en-US"/>
                        </a:p>
                      </a:txBody>
                      <a:tcPr/>
                    </a:tc>
                    <a:tc>
                      <a:txBody>
                        <a:bodyPr/>
                        <a:lstStyle/>
                        <a:p>
                          <a:pPr latinLnBrk="1"/>
                          <a:r>
                            <a:rPr lang="en-US" altLang="ko-KR"/>
                            <a:t>N/A (Post-layout)</a:t>
                          </a:r>
                          <a:endParaRPr lang="ko-KR" altLang="en-US"/>
                        </a:p>
                      </a:txBody>
                      <a:tcPr/>
                    </a:tc>
                    <a:extLst>
                      <a:ext uri="{0D108BD9-81ED-4DB2-BD59-A6C34878D82A}">
                        <a16:rowId xmlns:a16="http://schemas.microsoft.com/office/drawing/2014/main" val="1408286968"/>
                      </a:ext>
                    </a:extLst>
                  </a:tr>
                  <a:tr h="370840">
                    <a:tc vMerge="1">
                      <a:txBody>
                        <a:bodyPr/>
                        <a:lstStyle/>
                        <a:p>
                          <a:pPr latinLnBrk="1"/>
                          <a:endParaRPr lang="ko-KR" altLang="en-US"/>
                        </a:p>
                      </a:txBody>
                      <a:tcPr/>
                    </a:tc>
                    <a:tc>
                      <a:txBody>
                        <a:bodyPr/>
                        <a:lstStyle/>
                        <a:p>
                          <a:pPr latinLnBrk="1"/>
                          <a:r>
                            <a:rPr lang="en-US" altLang="ko-KR"/>
                            <a:t>Clock coupling</a:t>
                          </a:r>
                          <a:endParaRPr lang="ko-KR" altLang="en-US"/>
                        </a:p>
                      </a:txBody>
                      <a:tcPr/>
                    </a:tc>
                    <a:tc>
                      <a:txBody>
                        <a:bodyPr/>
                        <a:lstStyle/>
                        <a:p>
                          <a:pPr latinLnBrk="1"/>
                          <a:r>
                            <a:rPr lang="en-US" altLang="ko-KR"/>
                            <a:t>N/A (Post-layout)</a:t>
                          </a:r>
                          <a:endParaRPr lang="ko-KR" altLang="en-US"/>
                        </a:p>
                      </a:txBody>
                      <a:tcPr/>
                    </a:tc>
                    <a:extLst>
                      <a:ext uri="{0D108BD9-81ED-4DB2-BD59-A6C34878D82A}">
                        <a16:rowId xmlns:a16="http://schemas.microsoft.com/office/drawing/2014/main" val="2472796160"/>
                      </a:ext>
                    </a:extLst>
                  </a:tr>
                  <a:tr h="370840">
                    <a:tc>
                      <a:txBody>
                        <a:bodyPr/>
                        <a:lstStyle/>
                        <a:p>
                          <a:pPr latinLnBrk="1"/>
                          <a:endParaRPr lang="ko-KR" altLang="en-US"/>
                        </a:p>
                      </a:txBody>
                      <a:tcPr/>
                    </a:tc>
                    <a:tc>
                      <a:txBody>
                        <a:bodyPr/>
                        <a:lstStyle/>
                        <a:p>
                          <a:pPr latinLnBrk="1"/>
                          <a:r>
                            <a:rPr lang="en-US" altLang="ko-KR"/>
                            <a:t>PSRR</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268990843"/>
                      </a:ext>
                    </a:extLst>
                  </a:tr>
                  <a:tr h="370840">
                    <a:tc>
                      <a:txBody>
                        <a:bodyPr/>
                        <a:lstStyle/>
                        <a:p>
                          <a:pPr latinLnBrk="1"/>
                          <a:endParaRPr lang="ko-KR" altLang="en-US"/>
                        </a:p>
                      </a:txBody>
                      <a:tcPr/>
                    </a:tc>
                    <a:tc>
                      <a:txBody>
                        <a:bodyPr/>
                        <a:lstStyle/>
                        <a:p>
                          <a:pPr latinLnBrk="1"/>
                          <a:r>
                            <a:rPr lang="en-US" altLang="ko-KR" err="1"/>
                            <a:t>kT</a:t>
                          </a:r>
                          <a:r>
                            <a:rPr lang="en-US" altLang="ko-KR"/>
                            <a:t>/C (Nyquist)</a:t>
                          </a:r>
                          <a:endParaRPr lang="ko-KR" altLang="en-US"/>
                        </a:p>
                      </a:txBody>
                      <a:tcPr/>
                    </a:tc>
                    <a:tc>
                      <a:txBody>
                        <a:bodyPr/>
                        <a:lstStyle/>
                        <a:p>
                          <a:pPr latinLnBrk="1"/>
                          <a:r>
                            <a:rPr lang="en-US" altLang="ko-KR"/>
                            <a:t>0.3mV</a:t>
                          </a:r>
                          <a:endParaRPr lang="ko-KR" altLang="en-US"/>
                        </a:p>
                      </a:txBody>
                      <a:tcPr/>
                    </a:tc>
                    <a:extLst>
                      <a:ext uri="{0D108BD9-81ED-4DB2-BD59-A6C34878D82A}">
                        <a16:rowId xmlns:a16="http://schemas.microsoft.com/office/drawing/2014/main" val="2172317463"/>
                      </a:ext>
                    </a:extLst>
                  </a:tr>
                  <a:tr h="370840">
                    <a:tc>
                      <a:txBody>
                        <a:bodyPr/>
                        <a:lstStyle/>
                        <a:p>
                          <a:pPr latinLnBrk="1"/>
                          <a:endParaRPr lang="ko-KR" altLang="en-US"/>
                        </a:p>
                      </a:txBody>
                      <a:tcPr/>
                    </a:tc>
                    <a:tc>
                      <a:txBody>
                        <a:bodyPr/>
                        <a:lstStyle/>
                        <a:p>
                          <a:pPr latinLnBrk="1"/>
                          <a:r>
                            <a:rPr lang="en-US" altLang="ko-KR"/>
                            <a:t>Buffer &amp; Filter noise</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2443740791"/>
                      </a:ext>
                    </a:extLst>
                  </a:tr>
                  <a:tr h="370840">
                    <a:tc rowSpan="3">
                      <a:txBody>
                        <a:bodyPr/>
                        <a:lstStyle/>
                        <a:p>
                          <a:pPr latinLnBrk="1"/>
                          <a:r>
                            <a:rPr lang="en-US" altLang="ko-KR"/>
                            <a:t>Distortion</a:t>
                          </a:r>
                          <a:endParaRPr lang="ko-KR" altLang="en-US"/>
                        </a:p>
                      </a:txBody>
                      <a:tcPr/>
                    </a:tc>
                    <a:tc>
                      <a:txBody>
                        <a:bodyPr/>
                        <a:lstStyle/>
                        <a:p>
                          <a:endParaRPr lang="en-US"/>
                        </a:p>
                      </a:txBody>
                      <a:tcPr>
                        <a:blipFill>
                          <a:blip r:embed="rId2"/>
                          <a:stretch>
                            <a:fillRect l="-32289" t="-1006557" r="-111687" b="-821311"/>
                          </a:stretch>
                        </a:blipFill>
                      </a:tcPr>
                    </a:tc>
                    <a:tc>
                      <a:txBody>
                        <a:bodyPr/>
                        <a:lstStyle/>
                        <a:p>
                          <a:pPr latinLnBrk="1"/>
                          <a:r>
                            <a:rPr lang="en-US" altLang="ko-KR"/>
                            <a:t>THD = 1% @ 250MHz</a:t>
                          </a:r>
                          <a:endParaRPr lang="ko-KR" altLang="en-US"/>
                        </a:p>
                      </a:txBody>
                      <a:tcPr/>
                    </a:tc>
                    <a:extLst>
                      <a:ext uri="{0D108BD9-81ED-4DB2-BD59-A6C34878D82A}">
                        <a16:rowId xmlns:a16="http://schemas.microsoft.com/office/drawing/2014/main" val="1277893202"/>
                      </a:ext>
                    </a:extLst>
                  </a:tr>
                  <a:tr h="370840">
                    <a:tc vMerge="1">
                      <a:txBody>
                        <a:bodyPr/>
                        <a:lstStyle/>
                        <a:p>
                          <a:pPr latinLnBrk="1"/>
                          <a:endParaRPr lang="ko-KR" altLang="en-US"/>
                        </a:p>
                      </a:txBody>
                      <a:tcPr/>
                    </a:tc>
                    <a:tc>
                      <a:txBody>
                        <a:bodyPr/>
                        <a:lstStyle/>
                        <a:p>
                          <a:pPr latinLnBrk="1"/>
                          <a:r>
                            <a:rPr lang="en-US" altLang="ko-KR"/>
                            <a:t>nonzero shutoff time</a:t>
                          </a:r>
                          <a:endParaRPr lang="ko-KR" altLang="en-US"/>
                        </a:p>
                      </a:txBody>
                      <a:tcPr/>
                    </a:tc>
                    <a:tc>
                      <a:txBody>
                        <a:bodyPr/>
                        <a:lstStyle/>
                        <a:p>
                          <a:pPr latinLnBrk="1"/>
                          <a:r>
                            <a:rPr lang="en-US" altLang="ko-KR"/>
                            <a:t>20ps, THD = 2% @ 250MHz</a:t>
                          </a:r>
                          <a:endParaRPr lang="ko-KR" altLang="en-US"/>
                        </a:p>
                      </a:txBody>
                      <a:tcPr/>
                    </a:tc>
                    <a:extLst>
                      <a:ext uri="{0D108BD9-81ED-4DB2-BD59-A6C34878D82A}">
                        <a16:rowId xmlns:a16="http://schemas.microsoft.com/office/drawing/2014/main" val="2337836677"/>
                      </a:ext>
                    </a:extLst>
                  </a:tr>
                  <a:tr h="370840">
                    <a:tc vMerge="1">
                      <a:txBody>
                        <a:bodyPr/>
                        <a:lstStyle/>
                        <a:p>
                          <a:pPr latinLnBrk="1"/>
                          <a:endParaRPr lang="ko-KR" altLang="en-US"/>
                        </a:p>
                      </a:txBody>
                      <a:tcPr/>
                    </a:tc>
                    <a:tc>
                      <a:txBody>
                        <a:bodyPr/>
                        <a:lstStyle/>
                        <a:p>
                          <a:pPr latinLnBrk="1"/>
                          <a:r>
                            <a:rPr lang="en-US" altLang="ko-KR"/>
                            <a:t>bandwidth</a:t>
                          </a:r>
                          <a:endParaRPr lang="ko-KR" altLang="en-US"/>
                        </a:p>
                      </a:txBody>
                      <a:tcPr/>
                    </a:tc>
                    <a:tc>
                      <a:txBody>
                        <a:bodyPr/>
                        <a:lstStyle/>
                        <a:p>
                          <a:pPr latinLnBrk="1"/>
                          <a:r>
                            <a:rPr lang="en-US" altLang="ko-KR"/>
                            <a:t>9GHz</a:t>
                          </a:r>
                          <a:endParaRPr lang="ko-KR" altLang="en-US"/>
                        </a:p>
                      </a:txBody>
                      <a:tcPr/>
                    </a:tc>
                    <a:extLst>
                      <a:ext uri="{0D108BD9-81ED-4DB2-BD59-A6C34878D82A}">
                        <a16:rowId xmlns:a16="http://schemas.microsoft.com/office/drawing/2014/main" val="688397861"/>
                      </a:ext>
                    </a:extLst>
                  </a:tr>
                  <a:tr h="370840">
                    <a:tc>
                      <a:txBody>
                        <a:bodyPr/>
                        <a:lstStyle/>
                        <a:p>
                          <a:pPr latinLnBrk="1"/>
                          <a:endParaRPr lang="ko-KR" altLang="en-US"/>
                        </a:p>
                      </a:txBody>
                      <a:tcPr/>
                    </a:tc>
                    <a:tc>
                      <a:txBody>
                        <a:bodyPr/>
                        <a:lstStyle/>
                        <a:p>
                          <a:pPr latinLnBrk="1"/>
                          <a:r>
                            <a:rPr lang="en-US" altLang="ko-KR"/>
                            <a:t>PLL jitter</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3504633683"/>
                      </a:ext>
                    </a:extLst>
                  </a:tr>
                  <a:tr h="370840">
                    <a:tc>
                      <a:txBody>
                        <a:bodyPr/>
                        <a:lstStyle/>
                        <a:p>
                          <a:pPr latinLnBrk="1"/>
                          <a:endParaRPr lang="ko-KR" altLang="en-US"/>
                        </a:p>
                      </a:txBody>
                      <a:tcPr/>
                    </a:tc>
                    <a:tc>
                      <a:txBody>
                        <a:bodyPr/>
                        <a:lstStyle/>
                        <a:p>
                          <a:pPr latinLnBrk="1"/>
                          <a:r>
                            <a:rPr lang="en-US" altLang="ko-KR"/>
                            <a:t>Clock distribution jitter</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698768928"/>
                      </a:ext>
                    </a:extLst>
                  </a:tr>
                  <a:tr h="370840">
                    <a:tc>
                      <a:txBody>
                        <a:bodyPr/>
                        <a:lstStyle/>
                        <a:p>
                          <a:pPr latinLnBrk="1"/>
                          <a:endParaRPr lang="ko-KR" altLang="en-US"/>
                        </a:p>
                      </a:txBody>
                      <a:tcPr/>
                    </a:tc>
                    <a:tc>
                      <a:txBody>
                        <a:bodyPr/>
                        <a:lstStyle/>
                        <a:p>
                          <a:pPr latinLnBrk="1"/>
                          <a:r>
                            <a:rPr lang="en-US" altLang="ko-KR"/>
                            <a:t>Shift register jitter</a:t>
                          </a:r>
                          <a:endParaRPr lang="ko-KR" altLang="en-US"/>
                        </a:p>
                      </a:txBody>
                      <a:tcPr/>
                    </a:tc>
                    <a:tc>
                      <a:txBody>
                        <a:bodyPr/>
                        <a:lstStyle/>
                        <a:p>
                          <a:pPr latinLnBrk="1"/>
                          <a:r>
                            <a:rPr lang="en-US" altLang="ko-KR"/>
                            <a:t>N/A</a:t>
                          </a:r>
                          <a:endParaRPr lang="ko-KR" altLang="en-US"/>
                        </a:p>
                      </a:txBody>
                      <a:tcPr/>
                    </a:tc>
                    <a:extLst>
                      <a:ext uri="{0D108BD9-81ED-4DB2-BD59-A6C34878D82A}">
                        <a16:rowId xmlns:a16="http://schemas.microsoft.com/office/drawing/2014/main" val="1668353280"/>
                      </a:ext>
                    </a:extLst>
                  </a:tr>
                  <a:tr h="370840">
                    <a:tc>
                      <a:txBody>
                        <a:bodyPr/>
                        <a:lstStyle/>
                        <a:p>
                          <a:pPr latinLnBrk="1"/>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Uncertainty of the off-chip calibration of PV</a:t>
                          </a:r>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TBD</a:t>
                          </a:r>
                          <a:endParaRPr lang="ko-KR" altLang="en-US"/>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499304"/>
                      </a:ext>
                    </a:extLst>
                  </a:tr>
                  <a:tr h="370840">
                    <a:tc rowSpan="2">
                      <a:txBody>
                        <a:bodyPr/>
                        <a:lstStyle/>
                        <a:p>
                          <a:pPr latinLnBrk="1"/>
                          <a:r>
                            <a:rPr lang="en-US" altLang="ko-KR"/>
                            <a:t>Meta</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Power consumption per channel</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3.2mW x 5</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57263401"/>
                      </a:ext>
                    </a:extLst>
                  </a:tr>
                  <a:tr h="370840">
                    <a:tc vMerge="1">
                      <a:txBody>
                        <a:bodyPr/>
                        <a:lstStyle/>
                        <a:p>
                          <a:pPr latinLnBrk="1"/>
                          <a:endParaRPr lang="ko-KR" altLang="en-US"/>
                        </a:p>
                      </a:txBody>
                      <a:tcPr/>
                    </a:tc>
                    <a:tc>
                      <a:txBody>
                        <a:bodyPr/>
                        <a:lstStyle/>
                        <a:p>
                          <a:pPr latinLnBrk="1"/>
                          <a:r>
                            <a:rPr lang="en-US" altLang="ko-KR"/>
                            <a:t>Area per channel</a:t>
                          </a:r>
                          <a:endParaRPr lang="ko-KR" altLang="en-US"/>
                        </a:p>
                      </a:txBody>
                      <a:tcPr/>
                    </a:tc>
                    <a:tc>
                      <a:txBody>
                        <a:bodyPr/>
                        <a:lstStyle/>
                        <a:p>
                          <a:endParaRPr lang="en-US"/>
                        </a:p>
                      </a:txBody>
                      <a:tcPr>
                        <a:blipFill>
                          <a:blip r:embed="rId2"/>
                          <a:stretch>
                            <a:fillRect l="-118960" t="-1804918" r="-433" b="-22951"/>
                          </a:stretch>
                        </a:blipFill>
                      </a:tcPr>
                    </a:tc>
                    <a:extLst>
                      <a:ext uri="{0D108BD9-81ED-4DB2-BD59-A6C34878D82A}">
                        <a16:rowId xmlns:a16="http://schemas.microsoft.com/office/drawing/2014/main" val="1927809240"/>
                      </a:ext>
                    </a:extLst>
                  </a:tr>
                </a:tbl>
              </a:graphicData>
            </a:graphic>
          </p:graphicFrame>
        </mc:Fallback>
      </mc:AlternateContent>
      <p:sp>
        <p:nvSpPr>
          <p:cNvPr id="2" name="날짜 개체 틀 1">
            <a:extLst>
              <a:ext uri="{FF2B5EF4-FFF2-40B4-BE49-F238E27FC236}">
                <a16:creationId xmlns:a16="http://schemas.microsoft.com/office/drawing/2014/main" id="{41A6D189-198D-902E-FEA5-9EE07780EB06}"/>
              </a:ext>
            </a:extLst>
          </p:cNvPr>
          <p:cNvSpPr>
            <a:spLocks noGrp="1"/>
          </p:cNvSpPr>
          <p:nvPr>
            <p:ph type="dt" sz="half" idx="10"/>
          </p:nvPr>
        </p:nvSpPr>
        <p:spPr/>
        <p:txBody>
          <a:bodyPr/>
          <a:lstStyle/>
          <a:p>
            <a:r>
              <a:rPr lang="en-US" altLang="ko-KR"/>
              <a:t>2024-05-27</a:t>
            </a:r>
            <a:endParaRPr lang="ko-KR" altLang="en-US"/>
          </a:p>
        </p:txBody>
      </p:sp>
      <p:sp>
        <p:nvSpPr>
          <p:cNvPr id="3" name="바닥글 개체 틀 2">
            <a:extLst>
              <a:ext uri="{FF2B5EF4-FFF2-40B4-BE49-F238E27FC236}">
                <a16:creationId xmlns:a16="http://schemas.microsoft.com/office/drawing/2014/main" id="{FFAD9391-1999-0B76-D690-80E35B841177}"/>
              </a:ext>
            </a:extLst>
          </p:cNvPr>
          <p:cNvSpPr>
            <a:spLocks noGrp="1"/>
          </p:cNvSpPr>
          <p:nvPr>
            <p:ph type="ftr" sz="quarter" idx="11"/>
          </p:nvPr>
        </p:nvSpPr>
        <p:spPr/>
        <p:txBody>
          <a:bodyPr/>
          <a:lstStyle/>
          <a:p>
            <a:r>
              <a:rPr lang="en-US" altLang="ko-KR"/>
              <a:t>PSEC5 / PM2024</a:t>
            </a:r>
            <a:endParaRPr lang="ko-KR" altLang="en-US"/>
          </a:p>
        </p:txBody>
      </p:sp>
      <p:sp>
        <p:nvSpPr>
          <p:cNvPr id="4" name="슬라이드 번호 개체 틀 3">
            <a:extLst>
              <a:ext uri="{FF2B5EF4-FFF2-40B4-BE49-F238E27FC236}">
                <a16:creationId xmlns:a16="http://schemas.microsoft.com/office/drawing/2014/main" id="{EDE1598E-F74D-8F76-877F-58D08739EC6E}"/>
              </a:ext>
            </a:extLst>
          </p:cNvPr>
          <p:cNvSpPr>
            <a:spLocks noGrp="1"/>
          </p:cNvSpPr>
          <p:nvPr>
            <p:ph type="sldNum" sz="quarter" idx="12"/>
          </p:nvPr>
        </p:nvSpPr>
        <p:spPr/>
        <p:txBody>
          <a:bodyPr/>
          <a:lstStyle/>
          <a:p>
            <a:fld id="{23AE57FD-E4DF-4085-ACA4-73605D376608}" type="slidenum">
              <a:rPr lang="ko-KR" altLang="en-US" smtClean="0"/>
              <a:t>40</a:t>
            </a:fld>
            <a:endParaRPr lang="ko-KR" altLang="en-US"/>
          </a:p>
        </p:txBody>
      </p:sp>
    </p:spTree>
    <p:extLst>
      <p:ext uri="{BB962C8B-B14F-4D97-AF65-F5344CB8AC3E}">
        <p14:creationId xmlns:p14="http://schemas.microsoft.com/office/powerpoint/2010/main" val="33106083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표 7">
                <a:extLst>
                  <a:ext uri="{FF2B5EF4-FFF2-40B4-BE49-F238E27FC236}">
                    <a16:creationId xmlns:a16="http://schemas.microsoft.com/office/drawing/2014/main" id="{637BE555-6C87-12F7-E0E8-6A4837FE3BC2}"/>
                  </a:ext>
                </a:extLst>
              </p:cNvPr>
              <p:cNvGraphicFramePr>
                <a:graphicFrameLocks noGrp="1"/>
              </p:cNvGraphicFramePr>
              <p:nvPr>
                <p:ph idx="1"/>
                <p:extLst>
                  <p:ext uri="{D42A27DB-BD31-4B8C-83A1-F6EECF244321}">
                    <p14:modId xmlns:p14="http://schemas.microsoft.com/office/powerpoint/2010/main" val="588017102"/>
                  </p:ext>
                </p:extLst>
              </p:nvPr>
            </p:nvGraphicFramePr>
            <p:xfrm>
              <a:off x="0" y="0"/>
              <a:ext cx="12305211" cy="7045960"/>
            </p:xfrm>
            <a:graphic>
              <a:graphicData uri="http://schemas.openxmlformats.org/drawingml/2006/table">
                <a:tbl>
                  <a:tblPr firstRow="1" bandRow="1">
                    <a:tableStyleId>{5C22544A-7EE6-4342-B048-85BDC9FD1C3A}</a:tableStyleId>
                  </a:tblPr>
                  <a:tblGrid>
                    <a:gridCol w="1619794">
                      <a:extLst>
                        <a:ext uri="{9D8B030D-6E8A-4147-A177-3AD203B41FA5}">
                          <a16:colId xmlns:a16="http://schemas.microsoft.com/office/drawing/2014/main" val="1025340333"/>
                        </a:ext>
                      </a:extLst>
                    </a:gridCol>
                    <a:gridCol w="5077097">
                      <a:extLst>
                        <a:ext uri="{9D8B030D-6E8A-4147-A177-3AD203B41FA5}">
                          <a16:colId xmlns:a16="http://schemas.microsoft.com/office/drawing/2014/main" val="369651050"/>
                        </a:ext>
                      </a:extLst>
                    </a:gridCol>
                    <a:gridCol w="5608320">
                      <a:extLst>
                        <a:ext uri="{9D8B030D-6E8A-4147-A177-3AD203B41FA5}">
                          <a16:colId xmlns:a16="http://schemas.microsoft.com/office/drawing/2014/main" val="3533386984"/>
                        </a:ext>
                      </a:extLst>
                    </a:gridCol>
                  </a:tblGrid>
                  <a:tr h="370840">
                    <a:tc>
                      <a:txBody>
                        <a:bodyPr/>
                        <a:lstStyle/>
                        <a:p>
                          <a:pPr latinLnBrk="1"/>
                          <a:r>
                            <a:rPr lang="en-US" altLang="ko-KR"/>
                            <a:t>Category</a:t>
                          </a:r>
                          <a:endParaRPr lang="ko-KR" altLang="en-US"/>
                        </a:p>
                      </a:txBody>
                      <a:tcPr/>
                    </a:tc>
                    <a:tc>
                      <a:txBody>
                        <a:bodyPr/>
                        <a:lstStyle/>
                        <a:p>
                          <a:pPr latinLnBrk="1"/>
                          <a:r>
                            <a:rPr lang="en-US" altLang="ko-KR"/>
                            <a:t>Factor</a:t>
                          </a:r>
                          <a:endParaRPr lang="ko-KR" altLang="en-US"/>
                        </a:p>
                      </a:txBody>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a:t>Dummy switch</a:t>
                          </a:r>
                          <a:endParaRPr lang="ko-KR" altLang="en-US"/>
                        </a:p>
                      </a:txBody>
                      <a:tcPr/>
                    </a:tc>
                    <a:extLst>
                      <a:ext uri="{0D108BD9-81ED-4DB2-BD59-A6C34878D82A}">
                        <a16:rowId xmlns:a16="http://schemas.microsoft.com/office/drawing/2014/main" val="1960712230"/>
                      </a:ext>
                    </a:extLst>
                  </a:tr>
                  <a:tr h="370840">
                    <a:tc rowSpan="3">
                      <a:txBody>
                        <a:bodyPr/>
                        <a:lstStyle/>
                        <a:p>
                          <a:pPr latinLnBrk="1"/>
                          <a:r>
                            <a:rPr lang="en-US" altLang="ko-KR"/>
                            <a:t>Artifact</a:t>
                          </a:r>
                          <a:endParaRPr lang="ko-KR" altLang="en-US"/>
                        </a:p>
                      </a:txBody>
                      <a:tcPr/>
                    </a:tc>
                    <a:tc>
                      <a:txBody>
                        <a:bodyPr/>
                        <a:lstStyle/>
                        <a:p>
                          <a:pPr latinLnBrk="1"/>
                          <a:r>
                            <a:rPr lang="en-US" altLang="ko-KR"/>
                            <a:t>Memory effect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216135149"/>
                      </a:ext>
                    </a:extLst>
                  </a:tr>
                  <a:tr h="370840">
                    <a:tc vMerge="1">
                      <a:txBody>
                        <a:bodyPr/>
                        <a:lstStyle/>
                        <a:p>
                          <a:pPr latinLnBrk="1"/>
                          <a:endParaRPr lang="ko-KR" altLang="en-US"/>
                        </a:p>
                      </a:txBody>
                      <a:tcPr/>
                    </a:tc>
                    <a:tc>
                      <a:txBody>
                        <a:bodyPr/>
                        <a:lstStyle/>
                        <a:p>
                          <a:pPr latinLnBrk="1"/>
                          <a:r>
                            <a:rPr lang="en-US" altLang="ko-KR"/>
                            <a:t>Leak current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586230063"/>
                      </a:ext>
                    </a:extLst>
                  </a:tr>
                  <a:tr h="370840">
                    <a:tc vMerge="1">
                      <a:txBody>
                        <a:bodyPr/>
                        <a:lstStyle/>
                        <a:p>
                          <a:pPr latinLnBrk="1"/>
                          <a:endParaRPr lang="ko-KR" altLang="en-US"/>
                        </a:p>
                      </a:txBody>
                      <a:tcPr/>
                    </a:tc>
                    <a:tc>
                      <a:txBody>
                        <a:bodyPr/>
                        <a:lstStyle/>
                        <a:p>
                          <a:pPr latinLnBrk="1"/>
                          <a:r>
                            <a:rPr lang="en-US" altLang="ko-KR"/>
                            <a:t>Crosstalk</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586686302"/>
                      </a:ext>
                    </a:extLst>
                  </a:tr>
                  <a:tr h="370840">
                    <a:tc rowSpan="3">
                      <a:txBody>
                        <a:bodyPr/>
                        <a:lstStyle/>
                        <a:p>
                          <a:pPr latinLnBrk="1"/>
                          <a:r>
                            <a:rPr lang="en-US" altLang="ko-KR"/>
                            <a:t>Signal path coupling</a:t>
                          </a:r>
                          <a:endParaRPr lang="ko-KR" altLang="en-US"/>
                        </a:p>
                      </a:txBody>
                      <a:tcPr/>
                    </a:tc>
                    <a:tc>
                      <a:txBody>
                        <a:bodyPr/>
                        <a:lstStyle/>
                        <a:p>
                          <a:pPr latinLnBrk="1"/>
                          <a:r>
                            <a:rPr lang="en-US" altLang="ko-KR"/>
                            <a:t>High impedance node noises</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064165141"/>
                      </a:ext>
                    </a:extLst>
                  </a:tr>
                  <a:tr h="370840">
                    <a:tc vMerge="1">
                      <a:txBody>
                        <a:bodyPr/>
                        <a:lstStyle/>
                        <a:p>
                          <a:pPr latinLnBrk="1"/>
                          <a:endParaRPr lang="ko-KR" altLang="en-US"/>
                        </a:p>
                      </a:txBody>
                      <a:tcPr/>
                    </a:tc>
                    <a:tc>
                      <a:txBody>
                        <a:bodyPr/>
                        <a:lstStyle/>
                        <a:p>
                          <a:pPr latinLnBrk="1"/>
                          <a:r>
                            <a:rPr lang="en-US" altLang="ko-KR"/>
                            <a:t>Input-output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408286968"/>
                      </a:ext>
                    </a:extLst>
                  </a:tr>
                  <a:tr h="370840">
                    <a:tc vMerge="1">
                      <a:txBody>
                        <a:bodyPr/>
                        <a:lstStyle/>
                        <a:p>
                          <a:pPr latinLnBrk="1"/>
                          <a:endParaRPr lang="ko-KR" altLang="en-US"/>
                        </a:p>
                      </a:txBody>
                      <a:tcPr/>
                    </a:tc>
                    <a:tc>
                      <a:txBody>
                        <a:bodyPr/>
                        <a:lstStyle/>
                        <a:p>
                          <a:pPr latinLnBrk="1"/>
                          <a:r>
                            <a:rPr lang="en-US" altLang="ko-KR"/>
                            <a:t>Clock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472796160"/>
                      </a:ext>
                    </a:extLst>
                  </a:tr>
                  <a:tr h="370840">
                    <a:tc>
                      <a:txBody>
                        <a:bodyPr/>
                        <a:lstStyle/>
                        <a:p>
                          <a:pPr latinLnBrk="1"/>
                          <a:endParaRPr lang="ko-KR" altLang="en-US"/>
                        </a:p>
                      </a:txBody>
                      <a:tcPr/>
                    </a:tc>
                    <a:tc>
                      <a:txBody>
                        <a:bodyPr/>
                        <a:lstStyle/>
                        <a:p>
                          <a:pPr latinLnBrk="1"/>
                          <a:r>
                            <a:rPr lang="en-US" altLang="ko-KR"/>
                            <a:t>PSRR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68990843"/>
                      </a:ext>
                    </a:extLst>
                  </a:tr>
                  <a:tr h="370840">
                    <a:tc>
                      <a:txBody>
                        <a:bodyPr/>
                        <a:lstStyle/>
                        <a:p>
                          <a:pPr latinLnBrk="1"/>
                          <a:endParaRPr lang="ko-KR" altLang="en-US"/>
                        </a:p>
                      </a:txBody>
                      <a:tcPr/>
                    </a:tc>
                    <a:tc>
                      <a:txBody>
                        <a:bodyPr/>
                        <a:lstStyle/>
                        <a:p>
                          <a:pPr latinLnBrk="1"/>
                          <a:r>
                            <a:rPr lang="en-US" altLang="ko-KR" err="1"/>
                            <a:t>kT</a:t>
                          </a:r>
                          <a:r>
                            <a:rPr lang="en-US" altLang="ko-KR"/>
                            <a:t>/C (Nyquist)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172317463"/>
                      </a:ext>
                    </a:extLst>
                  </a:tr>
                  <a:tr h="370840">
                    <a:tc>
                      <a:txBody>
                        <a:bodyPr/>
                        <a:lstStyle/>
                        <a:p>
                          <a:pPr latinLnBrk="1"/>
                          <a:endParaRPr lang="ko-KR" altLang="en-US"/>
                        </a:p>
                      </a:txBody>
                      <a:tcPr/>
                    </a:tc>
                    <a:tc>
                      <a:txBody>
                        <a:bodyPr/>
                        <a:lstStyle/>
                        <a:p>
                          <a:pPr latinLnBrk="1"/>
                          <a:r>
                            <a:rPr lang="en-US" altLang="ko-KR"/>
                            <a:t>Buffer &amp; Filter noise</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834413808"/>
                      </a:ext>
                    </a:extLst>
                  </a:tr>
                  <a:tr h="370840">
                    <a:tc rowSpan="3">
                      <a:txBody>
                        <a:bodyPr/>
                        <a:lstStyle/>
                        <a:p>
                          <a:pPr latinLnBrk="1"/>
                          <a:r>
                            <a:rPr lang="en-US" altLang="ko-KR"/>
                            <a:t>Distortion</a:t>
                          </a:r>
                          <a:endParaRPr lang="ko-KR" altLang="en-US"/>
                        </a:p>
                      </a:txBody>
                      <a:tcPr/>
                    </a:tc>
                    <a:tc>
                      <a:txBody>
                        <a:bodyPr/>
                        <a:lstStyle/>
                        <a:p>
                          <a:pPr latinLnBrk="1"/>
                          <a:r>
                            <a:rPr lang="en-US" altLang="ko-KR"/>
                            <a:t>nonuniform </a:t>
                          </a:r>
                          <a14:m>
                            <m:oMath xmlns:m="http://schemas.openxmlformats.org/officeDocument/2006/math">
                              <m:sSub>
                                <m:sSubPr>
                                  <m:ctrlPr>
                                    <a:rPr lang="en-US" altLang="ko-KR" i="1" smtClean="0">
                                      <a:latin typeface="Cambria Math" panose="02040503050406030204" pitchFamily="18" charset="0"/>
                                    </a:rPr>
                                  </m:ctrlPr>
                                </m:sSubPr>
                                <m:e>
                                  <m:r>
                                    <a:rPr lang="en-US" altLang="ko-KR" b="0" i="1" smtClean="0">
                                      <a:latin typeface="Cambria Math" panose="02040503050406030204" pitchFamily="18" charset="0"/>
                                    </a:rPr>
                                    <m:t>𝑅</m:t>
                                  </m:r>
                                </m:e>
                                <m:sub>
                                  <m:r>
                                    <a:rPr lang="en-US" altLang="ko-KR" b="0" i="1" smtClean="0">
                                      <a:latin typeface="Cambria Math" panose="02040503050406030204" pitchFamily="18" charset="0"/>
                                    </a:rPr>
                                    <m:t>𝑜𝑛</m:t>
                                  </m:r>
                                </m:sub>
                              </m:sSub>
                            </m:oMath>
                          </a14:m>
                          <a:endParaRPr lang="ko-KR" altLang="en-US"/>
                        </a:p>
                      </a:txBody>
                      <a:tcPr/>
                    </a:tc>
                    <a:tc>
                      <a:txBody>
                        <a:bodyPr/>
                        <a:lstStyle/>
                        <a:p>
                          <a:pPr latinLnBrk="1"/>
                          <a:r>
                            <a:rPr lang="en-US" altLang="ko-KR">
                              <a:solidFill>
                                <a:srgbClr val="00B050"/>
                              </a:solidFill>
                            </a:rPr>
                            <a:t>Greatly reduces</a:t>
                          </a:r>
                          <a:endParaRPr lang="ko-KR" altLang="en-US">
                            <a:solidFill>
                              <a:srgbClr val="00B050"/>
                            </a:solidFill>
                          </a:endParaRPr>
                        </a:p>
                      </a:txBody>
                      <a:tcPr/>
                    </a:tc>
                    <a:extLst>
                      <a:ext uri="{0D108BD9-81ED-4DB2-BD59-A6C34878D82A}">
                        <a16:rowId xmlns:a16="http://schemas.microsoft.com/office/drawing/2014/main" val="1277893202"/>
                      </a:ext>
                    </a:extLst>
                  </a:tr>
                  <a:tr h="370840">
                    <a:tc vMerge="1">
                      <a:txBody>
                        <a:bodyPr/>
                        <a:lstStyle/>
                        <a:p>
                          <a:pPr latinLnBrk="1"/>
                          <a:endParaRPr lang="ko-KR" altLang="en-US"/>
                        </a:p>
                      </a:txBody>
                      <a:tcPr/>
                    </a:tc>
                    <a:tc>
                      <a:txBody>
                        <a:bodyPr/>
                        <a:lstStyle/>
                        <a:p>
                          <a:pPr latinLnBrk="1"/>
                          <a:r>
                            <a:rPr lang="en-US" altLang="ko-KR"/>
                            <a:t>nonzero shutoff time</a:t>
                          </a:r>
                          <a:endParaRPr lang="ko-KR" altLang="en-US"/>
                        </a:p>
                      </a:txBody>
                      <a:tcPr/>
                    </a:tc>
                    <a:tc>
                      <a:txBody>
                        <a:bodyPr/>
                        <a:lstStyle/>
                        <a:p>
                          <a:pPr latinLnBrk="1"/>
                          <a:r>
                            <a:rPr lang="en-US" altLang="ko-KR">
                              <a:solidFill>
                                <a:schemeClr val="accent2"/>
                              </a:solidFill>
                            </a:rPr>
                            <a:t>Reduces?</a:t>
                          </a:r>
                          <a:endParaRPr lang="ko-KR" altLang="en-US">
                            <a:solidFill>
                              <a:schemeClr val="accent2"/>
                            </a:solidFill>
                          </a:endParaRPr>
                        </a:p>
                      </a:txBody>
                      <a:tcPr/>
                    </a:tc>
                    <a:extLst>
                      <a:ext uri="{0D108BD9-81ED-4DB2-BD59-A6C34878D82A}">
                        <a16:rowId xmlns:a16="http://schemas.microsoft.com/office/drawing/2014/main" val="2337836677"/>
                      </a:ext>
                    </a:extLst>
                  </a:tr>
                  <a:tr h="370840">
                    <a:tc vMerge="1">
                      <a:txBody>
                        <a:bodyPr/>
                        <a:lstStyle/>
                        <a:p>
                          <a:pPr latinLnBrk="1"/>
                          <a:endParaRPr lang="ko-KR" altLang="en-US"/>
                        </a:p>
                      </a:txBody>
                      <a:tcPr/>
                    </a:tc>
                    <a:tc>
                      <a:txBody>
                        <a:bodyPr/>
                        <a:lstStyle/>
                        <a:p>
                          <a:pPr latinLnBrk="1"/>
                          <a:r>
                            <a:rPr lang="en-US" altLang="ko-KR"/>
                            <a:t>bandwidth</a:t>
                          </a:r>
                          <a:endParaRPr lang="ko-KR" altLang="en-US"/>
                        </a:p>
                      </a:txBody>
                      <a:tcPr/>
                    </a:tc>
                    <a:tc>
                      <a:txBody>
                        <a:bodyPr/>
                        <a:lstStyle/>
                        <a:p>
                          <a:pPr latinLnBrk="1"/>
                          <a:r>
                            <a:rPr lang="en-US" altLang="ko-KR">
                              <a:solidFill>
                                <a:srgbClr val="00B050"/>
                              </a:solidFill>
                            </a:rPr>
                            <a:t>Increases</a:t>
                          </a:r>
                          <a:endParaRPr lang="ko-KR" altLang="en-US">
                            <a:solidFill>
                              <a:srgbClr val="00B050"/>
                            </a:solidFill>
                          </a:endParaRPr>
                        </a:p>
                      </a:txBody>
                      <a:tcPr/>
                    </a:tc>
                    <a:extLst>
                      <a:ext uri="{0D108BD9-81ED-4DB2-BD59-A6C34878D82A}">
                        <a16:rowId xmlns:a16="http://schemas.microsoft.com/office/drawing/2014/main" val="688397861"/>
                      </a:ext>
                    </a:extLst>
                  </a:tr>
                  <a:tr h="370840">
                    <a:tc>
                      <a:txBody>
                        <a:bodyPr/>
                        <a:lstStyle/>
                        <a:p>
                          <a:pPr latinLnBrk="1"/>
                          <a:endParaRPr lang="ko-KR" altLang="en-US"/>
                        </a:p>
                      </a:txBody>
                      <a:tcPr/>
                    </a:tc>
                    <a:tc>
                      <a:txBody>
                        <a:bodyPr/>
                        <a:lstStyle/>
                        <a:p>
                          <a:pPr latinLnBrk="1"/>
                          <a:r>
                            <a:rPr lang="en-US" altLang="ko-KR"/>
                            <a:t>PLL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504633683"/>
                      </a:ext>
                    </a:extLst>
                  </a:tr>
                  <a:tr h="370840">
                    <a:tc>
                      <a:txBody>
                        <a:bodyPr/>
                        <a:lstStyle/>
                        <a:p>
                          <a:pPr latinLnBrk="1"/>
                          <a:endParaRPr lang="ko-KR" altLang="en-US"/>
                        </a:p>
                      </a:txBody>
                      <a:tcPr/>
                    </a:tc>
                    <a:tc>
                      <a:txBody>
                        <a:bodyPr/>
                        <a:lstStyle/>
                        <a:p>
                          <a:pPr latinLnBrk="1"/>
                          <a:r>
                            <a:rPr lang="en-US" altLang="ko-KR"/>
                            <a:t>Clock distribution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698768928"/>
                      </a:ext>
                    </a:extLst>
                  </a:tr>
                  <a:tr h="370840">
                    <a:tc>
                      <a:txBody>
                        <a:bodyPr/>
                        <a:lstStyle/>
                        <a:p>
                          <a:pPr latinLnBrk="1"/>
                          <a:endParaRPr lang="ko-KR" altLang="en-US"/>
                        </a:p>
                      </a:txBody>
                      <a:tcPr/>
                    </a:tc>
                    <a:tc>
                      <a:txBody>
                        <a:bodyPr/>
                        <a:lstStyle/>
                        <a:p>
                          <a:pPr latinLnBrk="1"/>
                          <a:r>
                            <a:rPr lang="en-US" altLang="ko-KR"/>
                            <a:t>Shift register jitter</a:t>
                          </a:r>
                          <a:endParaRPr lang="ko-KR" altLang="en-US"/>
                        </a:p>
                      </a:txBody>
                      <a:tcPr/>
                    </a:tc>
                    <a:tc>
                      <a:txBody>
                        <a:bodyPr/>
                        <a:lstStyle/>
                        <a:p>
                          <a:pPr latinLnBrk="1"/>
                          <a:r>
                            <a:rPr lang="en-US" altLang="ko-KR">
                              <a:solidFill>
                                <a:srgbClr val="FF0000"/>
                              </a:solidFill>
                            </a:rPr>
                            <a:t>Increases?</a:t>
                          </a:r>
                          <a:endParaRPr lang="ko-KR" altLang="en-US">
                            <a:solidFill>
                              <a:srgbClr val="FF0000"/>
                            </a:solidFill>
                          </a:endParaRPr>
                        </a:p>
                      </a:txBody>
                      <a:tcPr/>
                    </a:tc>
                    <a:extLst>
                      <a:ext uri="{0D108BD9-81ED-4DB2-BD59-A6C34878D82A}">
                        <a16:rowId xmlns:a16="http://schemas.microsoft.com/office/drawing/2014/main" val="1668353280"/>
                      </a:ext>
                    </a:extLst>
                  </a:tr>
                  <a:tr h="370840">
                    <a:tc>
                      <a:txBody>
                        <a:bodyPr/>
                        <a:lstStyle/>
                        <a:p>
                          <a:pPr latinLnBrk="1"/>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Uncertainty of the off-chip calibration of PV</a:t>
                          </a:r>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solidFill>
                                <a:srgbClr val="FF0000"/>
                              </a:solidFill>
                            </a:rPr>
                            <a:t>?</a:t>
                          </a:r>
                          <a:endParaRPr lang="ko-KR" altLang="en-US">
                            <a:solidFill>
                              <a:srgbClr val="FF0000"/>
                            </a:solidFill>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499304"/>
                      </a:ext>
                    </a:extLst>
                  </a:tr>
                  <a:tr h="370840">
                    <a:tc rowSpan="2">
                      <a:txBody>
                        <a:bodyPr/>
                        <a:lstStyle/>
                        <a:p>
                          <a:pPr latinLnBrk="1"/>
                          <a:r>
                            <a:rPr lang="en-US" altLang="ko-KR"/>
                            <a:t>Meta</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Power consumption per channel</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solidFill>
                                <a:schemeClr val="accent2"/>
                              </a:solidFill>
                            </a:rPr>
                            <a:t>Increases</a:t>
                          </a:r>
                          <a:endParaRPr lang="ko-KR" altLang="en-US">
                            <a:solidFill>
                              <a:schemeClr val="accent2"/>
                            </a:solidFill>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57263401"/>
                      </a:ext>
                    </a:extLst>
                  </a:tr>
                  <a:tr h="370840">
                    <a:tc vMerge="1">
                      <a:txBody>
                        <a:bodyPr/>
                        <a:lstStyle/>
                        <a:p>
                          <a:pPr latinLnBrk="1"/>
                          <a:endParaRPr lang="ko-KR" altLang="en-US"/>
                        </a:p>
                      </a:txBody>
                      <a:tcPr/>
                    </a:tc>
                    <a:tc>
                      <a:txBody>
                        <a:bodyPr/>
                        <a:lstStyle/>
                        <a:p>
                          <a:pPr latinLnBrk="1"/>
                          <a:r>
                            <a:rPr lang="en-US" altLang="ko-KR"/>
                            <a:t>Area per channel</a:t>
                          </a:r>
                          <a:endParaRPr lang="ko-KR" altLang="en-US"/>
                        </a:p>
                      </a:txBody>
                      <a:tcPr/>
                    </a:tc>
                    <a:tc>
                      <a:txBody>
                        <a:bodyPr/>
                        <a:lstStyle/>
                        <a:p>
                          <a:pPr latinLnBrk="1"/>
                          <a:r>
                            <a:rPr lang="en-US" altLang="ko-KR">
                              <a:solidFill>
                                <a:schemeClr val="accent2"/>
                              </a:solidFill>
                            </a:rPr>
                            <a:t>Increases</a:t>
                          </a:r>
                          <a:endParaRPr lang="ko-KR" altLang="en-US">
                            <a:solidFill>
                              <a:schemeClr val="accent2"/>
                            </a:solidFill>
                          </a:endParaRPr>
                        </a:p>
                      </a:txBody>
                      <a:tcPr/>
                    </a:tc>
                    <a:extLst>
                      <a:ext uri="{0D108BD9-81ED-4DB2-BD59-A6C34878D82A}">
                        <a16:rowId xmlns:a16="http://schemas.microsoft.com/office/drawing/2014/main" val="1927809240"/>
                      </a:ext>
                    </a:extLst>
                  </a:tr>
                </a:tbl>
              </a:graphicData>
            </a:graphic>
          </p:graphicFrame>
        </mc:Choice>
        <mc:Fallback xmlns="">
          <p:graphicFrame>
            <p:nvGraphicFramePr>
              <p:cNvPr id="7" name="표 7">
                <a:extLst>
                  <a:ext uri="{FF2B5EF4-FFF2-40B4-BE49-F238E27FC236}">
                    <a16:creationId xmlns:a16="http://schemas.microsoft.com/office/drawing/2014/main" id="{637BE555-6C87-12F7-E0E8-6A4837FE3BC2}"/>
                  </a:ext>
                </a:extLst>
              </p:cNvPr>
              <p:cNvGraphicFramePr>
                <a:graphicFrameLocks noGrp="1"/>
              </p:cNvGraphicFramePr>
              <p:nvPr>
                <p:ph idx="1"/>
                <p:extLst>
                  <p:ext uri="{D42A27DB-BD31-4B8C-83A1-F6EECF244321}">
                    <p14:modId xmlns:p14="http://schemas.microsoft.com/office/powerpoint/2010/main" val="588017102"/>
                  </p:ext>
                </p:extLst>
              </p:nvPr>
            </p:nvGraphicFramePr>
            <p:xfrm>
              <a:off x="0" y="0"/>
              <a:ext cx="12305211" cy="7045960"/>
            </p:xfrm>
            <a:graphic>
              <a:graphicData uri="http://schemas.openxmlformats.org/drawingml/2006/table">
                <a:tbl>
                  <a:tblPr firstRow="1" bandRow="1">
                    <a:tableStyleId>{5C22544A-7EE6-4342-B048-85BDC9FD1C3A}</a:tableStyleId>
                  </a:tblPr>
                  <a:tblGrid>
                    <a:gridCol w="1619794">
                      <a:extLst>
                        <a:ext uri="{9D8B030D-6E8A-4147-A177-3AD203B41FA5}">
                          <a16:colId xmlns:a16="http://schemas.microsoft.com/office/drawing/2014/main" val="1025340333"/>
                        </a:ext>
                      </a:extLst>
                    </a:gridCol>
                    <a:gridCol w="5077097">
                      <a:extLst>
                        <a:ext uri="{9D8B030D-6E8A-4147-A177-3AD203B41FA5}">
                          <a16:colId xmlns:a16="http://schemas.microsoft.com/office/drawing/2014/main" val="369651050"/>
                        </a:ext>
                      </a:extLst>
                    </a:gridCol>
                    <a:gridCol w="5608320">
                      <a:extLst>
                        <a:ext uri="{9D8B030D-6E8A-4147-A177-3AD203B41FA5}">
                          <a16:colId xmlns:a16="http://schemas.microsoft.com/office/drawing/2014/main" val="3533386984"/>
                        </a:ext>
                      </a:extLst>
                    </a:gridCol>
                  </a:tblGrid>
                  <a:tr h="370840">
                    <a:tc>
                      <a:txBody>
                        <a:bodyPr/>
                        <a:lstStyle/>
                        <a:p>
                          <a:pPr latinLnBrk="1"/>
                          <a:r>
                            <a:rPr lang="en-US" altLang="ko-KR"/>
                            <a:t>Category</a:t>
                          </a:r>
                          <a:endParaRPr lang="ko-KR" altLang="en-US"/>
                        </a:p>
                      </a:txBody>
                      <a:tcPr/>
                    </a:tc>
                    <a:tc>
                      <a:txBody>
                        <a:bodyPr/>
                        <a:lstStyle/>
                        <a:p>
                          <a:pPr latinLnBrk="1"/>
                          <a:r>
                            <a:rPr lang="en-US" altLang="ko-KR"/>
                            <a:t>Factor</a:t>
                          </a:r>
                          <a:endParaRPr lang="ko-KR" altLang="en-US"/>
                        </a:p>
                      </a:txBody>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a:t>Dummy switch</a:t>
                          </a:r>
                          <a:endParaRPr lang="ko-KR" altLang="en-US"/>
                        </a:p>
                      </a:txBody>
                      <a:tcPr/>
                    </a:tc>
                    <a:extLst>
                      <a:ext uri="{0D108BD9-81ED-4DB2-BD59-A6C34878D82A}">
                        <a16:rowId xmlns:a16="http://schemas.microsoft.com/office/drawing/2014/main" val="1960712230"/>
                      </a:ext>
                    </a:extLst>
                  </a:tr>
                  <a:tr h="370840">
                    <a:tc rowSpan="3">
                      <a:txBody>
                        <a:bodyPr/>
                        <a:lstStyle/>
                        <a:p>
                          <a:pPr latinLnBrk="1"/>
                          <a:r>
                            <a:rPr lang="en-US" altLang="ko-KR"/>
                            <a:t>Artifact</a:t>
                          </a:r>
                          <a:endParaRPr lang="ko-KR" altLang="en-US"/>
                        </a:p>
                      </a:txBody>
                      <a:tcPr/>
                    </a:tc>
                    <a:tc>
                      <a:txBody>
                        <a:bodyPr/>
                        <a:lstStyle/>
                        <a:p>
                          <a:pPr latinLnBrk="1"/>
                          <a:r>
                            <a:rPr lang="en-US" altLang="ko-KR"/>
                            <a:t>Memory effect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216135149"/>
                      </a:ext>
                    </a:extLst>
                  </a:tr>
                  <a:tr h="370840">
                    <a:tc vMerge="1">
                      <a:txBody>
                        <a:bodyPr/>
                        <a:lstStyle/>
                        <a:p>
                          <a:pPr latinLnBrk="1"/>
                          <a:endParaRPr lang="ko-KR" altLang="en-US"/>
                        </a:p>
                      </a:txBody>
                      <a:tcPr/>
                    </a:tc>
                    <a:tc>
                      <a:txBody>
                        <a:bodyPr/>
                        <a:lstStyle/>
                        <a:p>
                          <a:pPr latinLnBrk="1"/>
                          <a:r>
                            <a:rPr lang="en-US" altLang="ko-KR"/>
                            <a:t>Leak current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586230063"/>
                      </a:ext>
                    </a:extLst>
                  </a:tr>
                  <a:tr h="370840">
                    <a:tc vMerge="1">
                      <a:txBody>
                        <a:bodyPr/>
                        <a:lstStyle/>
                        <a:p>
                          <a:pPr latinLnBrk="1"/>
                          <a:endParaRPr lang="ko-KR" altLang="en-US"/>
                        </a:p>
                      </a:txBody>
                      <a:tcPr/>
                    </a:tc>
                    <a:tc>
                      <a:txBody>
                        <a:bodyPr/>
                        <a:lstStyle/>
                        <a:p>
                          <a:pPr latinLnBrk="1"/>
                          <a:r>
                            <a:rPr lang="en-US" altLang="ko-KR"/>
                            <a:t>Crosstalk</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586686302"/>
                      </a:ext>
                    </a:extLst>
                  </a:tr>
                  <a:tr h="370840">
                    <a:tc rowSpan="3">
                      <a:txBody>
                        <a:bodyPr/>
                        <a:lstStyle/>
                        <a:p>
                          <a:pPr latinLnBrk="1"/>
                          <a:r>
                            <a:rPr lang="en-US" altLang="ko-KR"/>
                            <a:t>Signal path coupling</a:t>
                          </a:r>
                          <a:endParaRPr lang="ko-KR" altLang="en-US"/>
                        </a:p>
                      </a:txBody>
                      <a:tcPr/>
                    </a:tc>
                    <a:tc>
                      <a:txBody>
                        <a:bodyPr/>
                        <a:lstStyle/>
                        <a:p>
                          <a:pPr latinLnBrk="1"/>
                          <a:r>
                            <a:rPr lang="en-US" altLang="ko-KR"/>
                            <a:t>High impedance node noises</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064165141"/>
                      </a:ext>
                    </a:extLst>
                  </a:tr>
                  <a:tr h="370840">
                    <a:tc vMerge="1">
                      <a:txBody>
                        <a:bodyPr/>
                        <a:lstStyle/>
                        <a:p>
                          <a:pPr latinLnBrk="1"/>
                          <a:endParaRPr lang="ko-KR" altLang="en-US"/>
                        </a:p>
                      </a:txBody>
                      <a:tcPr/>
                    </a:tc>
                    <a:tc>
                      <a:txBody>
                        <a:bodyPr/>
                        <a:lstStyle/>
                        <a:p>
                          <a:pPr latinLnBrk="1"/>
                          <a:r>
                            <a:rPr lang="en-US" altLang="ko-KR"/>
                            <a:t>Input-output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408286968"/>
                      </a:ext>
                    </a:extLst>
                  </a:tr>
                  <a:tr h="370840">
                    <a:tc vMerge="1">
                      <a:txBody>
                        <a:bodyPr/>
                        <a:lstStyle/>
                        <a:p>
                          <a:pPr latinLnBrk="1"/>
                          <a:endParaRPr lang="ko-KR" altLang="en-US"/>
                        </a:p>
                      </a:txBody>
                      <a:tcPr/>
                    </a:tc>
                    <a:tc>
                      <a:txBody>
                        <a:bodyPr/>
                        <a:lstStyle/>
                        <a:p>
                          <a:pPr latinLnBrk="1"/>
                          <a:r>
                            <a:rPr lang="en-US" altLang="ko-KR"/>
                            <a:t>Clock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472796160"/>
                      </a:ext>
                    </a:extLst>
                  </a:tr>
                  <a:tr h="370840">
                    <a:tc>
                      <a:txBody>
                        <a:bodyPr/>
                        <a:lstStyle/>
                        <a:p>
                          <a:pPr latinLnBrk="1"/>
                          <a:endParaRPr lang="ko-KR" altLang="en-US"/>
                        </a:p>
                      </a:txBody>
                      <a:tcPr/>
                    </a:tc>
                    <a:tc>
                      <a:txBody>
                        <a:bodyPr/>
                        <a:lstStyle/>
                        <a:p>
                          <a:pPr latinLnBrk="1"/>
                          <a:r>
                            <a:rPr lang="en-US" altLang="ko-KR"/>
                            <a:t>PSRR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68990843"/>
                      </a:ext>
                    </a:extLst>
                  </a:tr>
                  <a:tr h="370840">
                    <a:tc>
                      <a:txBody>
                        <a:bodyPr/>
                        <a:lstStyle/>
                        <a:p>
                          <a:pPr latinLnBrk="1"/>
                          <a:endParaRPr lang="ko-KR" altLang="en-US"/>
                        </a:p>
                      </a:txBody>
                      <a:tcPr/>
                    </a:tc>
                    <a:tc>
                      <a:txBody>
                        <a:bodyPr/>
                        <a:lstStyle/>
                        <a:p>
                          <a:pPr latinLnBrk="1"/>
                          <a:r>
                            <a:rPr lang="en-US" altLang="ko-KR" err="1"/>
                            <a:t>kT</a:t>
                          </a:r>
                          <a:r>
                            <a:rPr lang="en-US" altLang="ko-KR"/>
                            <a:t>/C (Nyquist)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172317463"/>
                      </a:ext>
                    </a:extLst>
                  </a:tr>
                  <a:tr h="370840">
                    <a:tc>
                      <a:txBody>
                        <a:bodyPr/>
                        <a:lstStyle/>
                        <a:p>
                          <a:pPr latinLnBrk="1"/>
                          <a:endParaRPr lang="ko-KR" altLang="en-US"/>
                        </a:p>
                      </a:txBody>
                      <a:tcPr/>
                    </a:tc>
                    <a:tc>
                      <a:txBody>
                        <a:bodyPr/>
                        <a:lstStyle/>
                        <a:p>
                          <a:pPr latinLnBrk="1"/>
                          <a:r>
                            <a:rPr lang="en-US" altLang="ko-KR"/>
                            <a:t>Buffer &amp; Filter noise</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834413808"/>
                      </a:ext>
                    </a:extLst>
                  </a:tr>
                  <a:tr h="370840">
                    <a:tc rowSpan="3">
                      <a:txBody>
                        <a:bodyPr/>
                        <a:lstStyle/>
                        <a:p>
                          <a:pPr latinLnBrk="1"/>
                          <a:r>
                            <a:rPr lang="en-US" altLang="ko-KR"/>
                            <a:t>Distortion</a:t>
                          </a:r>
                          <a:endParaRPr lang="ko-KR" altLang="en-US"/>
                        </a:p>
                      </a:txBody>
                      <a:tcPr/>
                    </a:tc>
                    <a:tc>
                      <a:txBody>
                        <a:bodyPr/>
                        <a:lstStyle/>
                        <a:p>
                          <a:endParaRPr lang="en-US"/>
                        </a:p>
                      </a:txBody>
                      <a:tcPr>
                        <a:blipFill>
                          <a:blip r:embed="rId2"/>
                          <a:stretch>
                            <a:fillRect l="-32173" t="-1004918" r="-110924" b="-822951"/>
                          </a:stretch>
                        </a:blipFill>
                      </a:tcPr>
                    </a:tc>
                    <a:tc>
                      <a:txBody>
                        <a:bodyPr/>
                        <a:lstStyle/>
                        <a:p>
                          <a:pPr latinLnBrk="1"/>
                          <a:r>
                            <a:rPr lang="en-US" altLang="ko-KR">
                              <a:solidFill>
                                <a:srgbClr val="00B050"/>
                              </a:solidFill>
                            </a:rPr>
                            <a:t>Greatly reduces</a:t>
                          </a:r>
                          <a:endParaRPr lang="ko-KR" altLang="en-US">
                            <a:solidFill>
                              <a:srgbClr val="00B050"/>
                            </a:solidFill>
                          </a:endParaRPr>
                        </a:p>
                      </a:txBody>
                      <a:tcPr/>
                    </a:tc>
                    <a:extLst>
                      <a:ext uri="{0D108BD9-81ED-4DB2-BD59-A6C34878D82A}">
                        <a16:rowId xmlns:a16="http://schemas.microsoft.com/office/drawing/2014/main" val="1277893202"/>
                      </a:ext>
                    </a:extLst>
                  </a:tr>
                  <a:tr h="370840">
                    <a:tc vMerge="1">
                      <a:txBody>
                        <a:bodyPr/>
                        <a:lstStyle/>
                        <a:p>
                          <a:pPr latinLnBrk="1"/>
                          <a:endParaRPr lang="ko-KR" altLang="en-US"/>
                        </a:p>
                      </a:txBody>
                      <a:tcPr/>
                    </a:tc>
                    <a:tc>
                      <a:txBody>
                        <a:bodyPr/>
                        <a:lstStyle/>
                        <a:p>
                          <a:pPr latinLnBrk="1"/>
                          <a:r>
                            <a:rPr lang="en-US" altLang="ko-KR"/>
                            <a:t>nonzero shutoff time</a:t>
                          </a:r>
                          <a:endParaRPr lang="ko-KR" altLang="en-US"/>
                        </a:p>
                      </a:txBody>
                      <a:tcPr/>
                    </a:tc>
                    <a:tc>
                      <a:txBody>
                        <a:bodyPr/>
                        <a:lstStyle/>
                        <a:p>
                          <a:pPr latinLnBrk="1"/>
                          <a:r>
                            <a:rPr lang="en-US" altLang="ko-KR">
                              <a:solidFill>
                                <a:schemeClr val="accent2"/>
                              </a:solidFill>
                            </a:rPr>
                            <a:t>Reduces?</a:t>
                          </a:r>
                          <a:endParaRPr lang="ko-KR" altLang="en-US">
                            <a:solidFill>
                              <a:schemeClr val="accent2"/>
                            </a:solidFill>
                          </a:endParaRPr>
                        </a:p>
                      </a:txBody>
                      <a:tcPr/>
                    </a:tc>
                    <a:extLst>
                      <a:ext uri="{0D108BD9-81ED-4DB2-BD59-A6C34878D82A}">
                        <a16:rowId xmlns:a16="http://schemas.microsoft.com/office/drawing/2014/main" val="2337836677"/>
                      </a:ext>
                    </a:extLst>
                  </a:tr>
                  <a:tr h="370840">
                    <a:tc vMerge="1">
                      <a:txBody>
                        <a:bodyPr/>
                        <a:lstStyle/>
                        <a:p>
                          <a:pPr latinLnBrk="1"/>
                          <a:endParaRPr lang="ko-KR" altLang="en-US"/>
                        </a:p>
                      </a:txBody>
                      <a:tcPr/>
                    </a:tc>
                    <a:tc>
                      <a:txBody>
                        <a:bodyPr/>
                        <a:lstStyle/>
                        <a:p>
                          <a:pPr latinLnBrk="1"/>
                          <a:r>
                            <a:rPr lang="en-US" altLang="ko-KR"/>
                            <a:t>bandwidth</a:t>
                          </a:r>
                          <a:endParaRPr lang="ko-KR" altLang="en-US"/>
                        </a:p>
                      </a:txBody>
                      <a:tcPr/>
                    </a:tc>
                    <a:tc>
                      <a:txBody>
                        <a:bodyPr/>
                        <a:lstStyle/>
                        <a:p>
                          <a:pPr latinLnBrk="1"/>
                          <a:r>
                            <a:rPr lang="en-US" altLang="ko-KR">
                              <a:solidFill>
                                <a:srgbClr val="00B050"/>
                              </a:solidFill>
                            </a:rPr>
                            <a:t>Increases</a:t>
                          </a:r>
                          <a:endParaRPr lang="ko-KR" altLang="en-US">
                            <a:solidFill>
                              <a:srgbClr val="00B050"/>
                            </a:solidFill>
                          </a:endParaRPr>
                        </a:p>
                      </a:txBody>
                      <a:tcPr/>
                    </a:tc>
                    <a:extLst>
                      <a:ext uri="{0D108BD9-81ED-4DB2-BD59-A6C34878D82A}">
                        <a16:rowId xmlns:a16="http://schemas.microsoft.com/office/drawing/2014/main" val="688397861"/>
                      </a:ext>
                    </a:extLst>
                  </a:tr>
                  <a:tr h="370840">
                    <a:tc>
                      <a:txBody>
                        <a:bodyPr/>
                        <a:lstStyle/>
                        <a:p>
                          <a:pPr latinLnBrk="1"/>
                          <a:endParaRPr lang="ko-KR" altLang="en-US"/>
                        </a:p>
                      </a:txBody>
                      <a:tcPr/>
                    </a:tc>
                    <a:tc>
                      <a:txBody>
                        <a:bodyPr/>
                        <a:lstStyle/>
                        <a:p>
                          <a:pPr latinLnBrk="1"/>
                          <a:r>
                            <a:rPr lang="en-US" altLang="ko-KR"/>
                            <a:t>PLL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504633683"/>
                      </a:ext>
                    </a:extLst>
                  </a:tr>
                  <a:tr h="370840">
                    <a:tc>
                      <a:txBody>
                        <a:bodyPr/>
                        <a:lstStyle/>
                        <a:p>
                          <a:pPr latinLnBrk="1"/>
                          <a:endParaRPr lang="ko-KR" altLang="en-US"/>
                        </a:p>
                      </a:txBody>
                      <a:tcPr/>
                    </a:tc>
                    <a:tc>
                      <a:txBody>
                        <a:bodyPr/>
                        <a:lstStyle/>
                        <a:p>
                          <a:pPr latinLnBrk="1"/>
                          <a:r>
                            <a:rPr lang="en-US" altLang="ko-KR"/>
                            <a:t>Clock distribution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698768928"/>
                      </a:ext>
                    </a:extLst>
                  </a:tr>
                  <a:tr h="370840">
                    <a:tc>
                      <a:txBody>
                        <a:bodyPr/>
                        <a:lstStyle/>
                        <a:p>
                          <a:pPr latinLnBrk="1"/>
                          <a:endParaRPr lang="ko-KR" altLang="en-US"/>
                        </a:p>
                      </a:txBody>
                      <a:tcPr/>
                    </a:tc>
                    <a:tc>
                      <a:txBody>
                        <a:bodyPr/>
                        <a:lstStyle/>
                        <a:p>
                          <a:pPr latinLnBrk="1"/>
                          <a:r>
                            <a:rPr lang="en-US" altLang="ko-KR"/>
                            <a:t>Shift register jitter</a:t>
                          </a:r>
                          <a:endParaRPr lang="ko-KR" altLang="en-US"/>
                        </a:p>
                      </a:txBody>
                      <a:tcPr/>
                    </a:tc>
                    <a:tc>
                      <a:txBody>
                        <a:bodyPr/>
                        <a:lstStyle/>
                        <a:p>
                          <a:pPr latinLnBrk="1"/>
                          <a:r>
                            <a:rPr lang="en-US" altLang="ko-KR">
                              <a:solidFill>
                                <a:srgbClr val="FF0000"/>
                              </a:solidFill>
                            </a:rPr>
                            <a:t>Increases?</a:t>
                          </a:r>
                          <a:endParaRPr lang="ko-KR" altLang="en-US">
                            <a:solidFill>
                              <a:srgbClr val="FF0000"/>
                            </a:solidFill>
                          </a:endParaRPr>
                        </a:p>
                      </a:txBody>
                      <a:tcPr/>
                    </a:tc>
                    <a:extLst>
                      <a:ext uri="{0D108BD9-81ED-4DB2-BD59-A6C34878D82A}">
                        <a16:rowId xmlns:a16="http://schemas.microsoft.com/office/drawing/2014/main" val="1668353280"/>
                      </a:ext>
                    </a:extLst>
                  </a:tr>
                  <a:tr h="370840">
                    <a:tc>
                      <a:txBody>
                        <a:bodyPr/>
                        <a:lstStyle/>
                        <a:p>
                          <a:pPr latinLnBrk="1"/>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Uncertainty of the off-chip calibration of PV</a:t>
                          </a:r>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solidFill>
                                <a:srgbClr val="FF0000"/>
                              </a:solidFill>
                            </a:rPr>
                            <a:t>?</a:t>
                          </a:r>
                          <a:endParaRPr lang="ko-KR" altLang="en-US">
                            <a:solidFill>
                              <a:srgbClr val="FF0000"/>
                            </a:solidFill>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499304"/>
                      </a:ext>
                    </a:extLst>
                  </a:tr>
                  <a:tr h="370840">
                    <a:tc rowSpan="2">
                      <a:txBody>
                        <a:bodyPr/>
                        <a:lstStyle/>
                        <a:p>
                          <a:pPr latinLnBrk="1"/>
                          <a:r>
                            <a:rPr lang="en-US" altLang="ko-KR"/>
                            <a:t>Meta</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Power consumption per channel</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solidFill>
                                <a:schemeClr val="accent2"/>
                              </a:solidFill>
                            </a:rPr>
                            <a:t>Increases</a:t>
                          </a:r>
                          <a:endParaRPr lang="ko-KR" altLang="en-US">
                            <a:solidFill>
                              <a:schemeClr val="accent2"/>
                            </a:solidFill>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57263401"/>
                      </a:ext>
                    </a:extLst>
                  </a:tr>
                  <a:tr h="370840">
                    <a:tc vMerge="1">
                      <a:txBody>
                        <a:bodyPr/>
                        <a:lstStyle/>
                        <a:p>
                          <a:pPr latinLnBrk="1"/>
                          <a:endParaRPr lang="ko-KR" altLang="en-US"/>
                        </a:p>
                      </a:txBody>
                      <a:tcPr/>
                    </a:tc>
                    <a:tc>
                      <a:txBody>
                        <a:bodyPr/>
                        <a:lstStyle/>
                        <a:p>
                          <a:pPr latinLnBrk="1"/>
                          <a:r>
                            <a:rPr lang="en-US" altLang="ko-KR"/>
                            <a:t>Area per channel</a:t>
                          </a:r>
                          <a:endParaRPr lang="ko-KR" altLang="en-US"/>
                        </a:p>
                      </a:txBody>
                      <a:tcPr/>
                    </a:tc>
                    <a:tc>
                      <a:txBody>
                        <a:bodyPr/>
                        <a:lstStyle/>
                        <a:p>
                          <a:pPr latinLnBrk="1"/>
                          <a:r>
                            <a:rPr lang="en-US" altLang="ko-KR">
                              <a:solidFill>
                                <a:schemeClr val="accent2"/>
                              </a:solidFill>
                            </a:rPr>
                            <a:t>Increases</a:t>
                          </a:r>
                          <a:endParaRPr lang="ko-KR" altLang="en-US">
                            <a:solidFill>
                              <a:schemeClr val="accent2"/>
                            </a:solidFill>
                          </a:endParaRPr>
                        </a:p>
                      </a:txBody>
                      <a:tcPr/>
                    </a:tc>
                    <a:extLst>
                      <a:ext uri="{0D108BD9-81ED-4DB2-BD59-A6C34878D82A}">
                        <a16:rowId xmlns:a16="http://schemas.microsoft.com/office/drawing/2014/main" val="1927809240"/>
                      </a:ext>
                    </a:extLst>
                  </a:tr>
                </a:tbl>
              </a:graphicData>
            </a:graphic>
          </p:graphicFrame>
        </mc:Fallback>
      </mc:AlternateContent>
      <p:sp>
        <p:nvSpPr>
          <p:cNvPr id="2" name="날짜 개체 틀 1">
            <a:extLst>
              <a:ext uri="{FF2B5EF4-FFF2-40B4-BE49-F238E27FC236}">
                <a16:creationId xmlns:a16="http://schemas.microsoft.com/office/drawing/2014/main" id="{30CF8CB3-28BC-BCF7-3570-B84BDA8EDF84}"/>
              </a:ext>
            </a:extLst>
          </p:cNvPr>
          <p:cNvSpPr>
            <a:spLocks noGrp="1"/>
          </p:cNvSpPr>
          <p:nvPr>
            <p:ph type="dt" sz="half" idx="10"/>
          </p:nvPr>
        </p:nvSpPr>
        <p:spPr/>
        <p:txBody>
          <a:bodyPr/>
          <a:lstStyle/>
          <a:p>
            <a:r>
              <a:rPr lang="en-US" altLang="ko-KR"/>
              <a:t>2024-05-27</a:t>
            </a:r>
            <a:endParaRPr lang="ko-KR" altLang="en-US"/>
          </a:p>
        </p:txBody>
      </p:sp>
      <p:sp>
        <p:nvSpPr>
          <p:cNvPr id="3" name="바닥글 개체 틀 2">
            <a:extLst>
              <a:ext uri="{FF2B5EF4-FFF2-40B4-BE49-F238E27FC236}">
                <a16:creationId xmlns:a16="http://schemas.microsoft.com/office/drawing/2014/main" id="{5A0C9653-8747-5298-BB25-9221FC26556B}"/>
              </a:ext>
            </a:extLst>
          </p:cNvPr>
          <p:cNvSpPr>
            <a:spLocks noGrp="1"/>
          </p:cNvSpPr>
          <p:nvPr>
            <p:ph type="ftr" sz="quarter" idx="11"/>
          </p:nvPr>
        </p:nvSpPr>
        <p:spPr/>
        <p:txBody>
          <a:bodyPr/>
          <a:lstStyle/>
          <a:p>
            <a:r>
              <a:rPr lang="en-US" altLang="ko-KR"/>
              <a:t>PSEC5 / PM2024</a:t>
            </a:r>
            <a:endParaRPr lang="ko-KR" altLang="en-US"/>
          </a:p>
        </p:txBody>
      </p:sp>
      <p:sp>
        <p:nvSpPr>
          <p:cNvPr id="4" name="슬라이드 번호 개체 틀 3">
            <a:extLst>
              <a:ext uri="{FF2B5EF4-FFF2-40B4-BE49-F238E27FC236}">
                <a16:creationId xmlns:a16="http://schemas.microsoft.com/office/drawing/2014/main" id="{884E09FC-16F2-09D0-38DD-AE31BC5EACA4}"/>
              </a:ext>
            </a:extLst>
          </p:cNvPr>
          <p:cNvSpPr>
            <a:spLocks noGrp="1"/>
          </p:cNvSpPr>
          <p:nvPr>
            <p:ph type="sldNum" sz="quarter" idx="12"/>
          </p:nvPr>
        </p:nvSpPr>
        <p:spPr/>
        <p:txBody>
          <a:bodyPr/>
          <a:lstStyle/>
          <a:p>
            <a:fld id="{23AE57FD-E4DF-4085-ACA4-73605D376608}" type="slidenum">
              <a:rPr lang="ko-KR" altLang="en-US" smtClean="0"/>
              <a:t>41</a:t>
            </a:fld>
            <a:endParaRPr lang="ko-KR" altLang="en-US"/>
          </a:p>
        </p:txBody>
      </p:sp>
    </p:spTree>
    <p:extLst>
      <p:ext uri="{BB962C8B-B14F-4D97-AF65-F5344CB8AC3E}">
        <p14:creationId xmlns:p14="http://schemas.microsoft.com/office/powerpoint/2010/main" val="41297448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표 7">
                <a:extLst>
                  <a:ext uri="{FF2B5EF4-FFF2-40B4-BE49-F238E27FC236}">
                    <a16:creationId xmlns:a16="http://schemas.microsoft.com/office/drawing/2014/main" id="{637BE555-6C87-12F7-E0E8-6A4837FE3BC2}"/>
                  </a:ext>
                </a:extLst>
              </p:cNvPr>
              <p:cNvGraphicFramePr>
                <a:graphicFrameLocks noGrp="1"/>
              </p:cNvGraphicFramePr>
              <p:nvPr>
                <p:ph idx="1"/>
                <p:extLst>
                  <p:ext uri="{D42A27DB-BD31-4B8C-83A1-F6EECF244321}">
                    <p14:modId xmlns:p14="http://schemas.microsoft.com/office/powerpoint/2010/main" val="3244824061"/>
                  </p:ext>
                </p:extLst>
              </p:nvPr>
            </p:nvGraphicFramePr>
            <p:xfrm>
              <a:off x="0" y="0"/>
              <a:ext cx="12305211" cy="7045960"/>
            </p:xfrm>
            <a:graphic>
              <a:graphicData uri="http://schemas.openxmlformats.org/drawingml/2006/table">
                <a:tbl>
                  <a:tblPr firstRow="1" bandRow="1">
                    <a:tableStyleId>{5C22544A-7EE6-4342-B048-85BDC9FD1C3A}</a:tableStyleId>
                  </a:tblPr>
                  <a:tblGrid>
                    <a:gridCol w="1619794">
                      <a:extLst>
                        <a:ext uri="{9D8B030D-6E8A-4147-A177-3AD203B41FA5}">
                          <a16:colId xmlns:a16="http://schemas.microsoft.com/office/drawing/2014/main" val="1025340333"/>
                        </a:ext>
                      </a:extLst>
                    </a:gridCol>
                    <a:gridCol w="5077097">
                      <a:extLst>
                        <a:ext uri="{9D8B030D-6E8A-4147-A177-3AD203B41FA5}">
                          <a16:colId xmlns:a16="http://schemas.microsoft.com/office/drawing/2014/main" val="369651050"/>
                        </a:ext>
                      </a:extLst>
                    </a:gridCol>
                    <a:gridCol w="5608320">
                      <a:extLst>
                        <a:ext uri="{9D8B030D-6E8A-4147-A177-3AD203B41FA5}">
                          <a16:colId xmlns:a16="http://schemas.microsoft.com/office/drawing/2014/main" val="3533386984"/>
                        </a:ext>
                      </a:extLst>
                    </a:gridCol>
                  </a:tblGrid>
                  <a:tr h="370840">
                    <a:tc>
                      <a:txBody>
                        <a:bodyPr/>
                        <a:lstStyle/>
                        <a:p>
                          <a:pPr latinLnBrk="1"/>
                          <a:r>
                            <a:rPr lang="en-US" altLang="ko-KR"/>
                            <a:t>Category</a:t>
                          </a:r>
                          <a:endParaRPr lang="ko-KR" altLang="en-US"/>
                        </a:p>
                      </a:txBody>
                      <a:tcPr/>
                    </a:tc>
                    <a:tc>
                      <a:txBody>
                        <a:bodyPr/>
                        <a:lstStyle/>
                        <a:p>
                          <a:pPr latinLnBrk="1"/>
                          <a:r>
                            <a:rPr lang="en-US" altLang="ko-KR"/>
                            <a:t>Factor</a:t>
                          </a:r>
                          <a:endParaRPr lang="ko-KR" altLang="en-US"/>
                        </a:p>
                      </a:txBody>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a:t>Bootstrap</a:t>
                          </a:r>
                          <a:endParaRPr lang="ko-KR" altLang="en-US"/>
                        </a:p>
                      </a:txBody>
                      <a:tcPr/>
                    </a:tc>
                    <a:extLst>
                      <a:ext uri="{0D108BD9-81ED-4DB2-BD59-A6C34878D82A}">
                        <a16:rowId xmlns:a16="http://schemas.microsoft.com/office/drawing/2014/main" val="1960712230"/>
                      </a:ext>
                    </a:extLst>
                  </a:tr>
                  <a:tr h="370840">
                    <a:tc rowSpan="3">
                      <a:txBody>
                        <a:bodyPr/>
                        <a:lstStyle/>
                        <a:p>
                          <a:pPr latinLnBrk="1"/>
                          <a:r>
                            <a:rPr lang="en-US" altLang="ko-KR"/>
                            <a:t>Artifact</a:t>
                          </a:r>
                          <a:endParaRPr lang="ko-KR" altLang="en-US"/>
                        </a:p>
                      </a:txBody>
                      <a:tcPr/>
                    </a:tc>
                    <a:tc>
                      <a:txBody>
                        <a:bodyPr/>
                        <a:lstStyle/>
                        <a:p>
                          <a:pPr latinLnBrk="1"/>
                          <a:r>
                            <a:rPr lang="en-US" altLang="ko-KR"/>
                            <a:t>Memory effect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216135149"/>
                      </a:ext>
                    </a:extLst>
                  </a:tr>
                  <a:tr h="370840">
                    <a:tc vMerge="1">
                      <a:txBody>
                        <a:bodyPr/>
                        <a:lstStyle/>
                        <a:p>
                          <a:pPr latinLnBrk="1"/>
                          <a:endParaRPr lang="ko-KR" altLang="en-US"/>
                        </a:p>
                      </a:txBody>
                      <a:tcPr/>
                    </a:tc>
                    <a:tc>
                      <a:txBody>
                        <a:bodyPr/>
                        <a:lstStyle/>
                        <a:p>
                          <a:pPr latinLnBrk="1"/>
                          <a:r>
                            <a:rPr lang="en-US" altLang="ko-KR"/>
                            <a:t>Leak current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586230063"/>
                      </a:ext>
                    </a:extLst>
                  </a:tr>
                  <a:tr h="370840">
                    <a:tc vMerge="1">
                      <a:txBody>
                        <a:bodyPr/>
                        <a:lstStyle/>
                        <a:p>
                          <a:pPr latinLnBrk="1"/>
                          <a:endParaRPr lang="ko-KR" altLang="en-US"/>
                        </a:p>
                      </a:txBody>
                      <a:tcPr/>
                    </a:tc>
                    <a:tc>
                      <a:txBody>
                        <a:bodyPr/>
                        <a:lstStyle/>
                        <a:p>
                          <a:pPr latinLnBrk="1"/>
                          <a:r>
                            <a:rPr lang="en-US" altLang="ko-KR"/>
                            <a:t>Crosstalk</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586686302"/>
                      </a:ext>
                    </a:extLst>
                  </a:tr>
                  <a:tr h="370840">
                    <a:tc rowSpan="3">
                      <a:txBody>
                        <a:bodyPr/>
                        <a:lstStyle/>
                        <a:p>
                          <a:pPr latinLnBrk="1"/>
                          <a:r>
                            <a:rPr lang="en-US" altLang="ko-KR"/>
                            <a:t>Signal path coupling</a:t>
                          </a:r>
                          <a:endParaRPr lang="ko-KR" altLang="en-US"/>
                        </a:p>
                      </a:txBody>
                      <a:tcPr/>
                    </a:tc>
                    <a:tc>
                      <a:txBody>
                        <a:bodyPr/>
                        <a:lstStyle/>
                        <a:p>
                          <a:pPr latinLnBrk="1"/>
                          <a:r>
                            <a:rPr lang="en-US" altLang="ko-KR"/>
                            <a:t>High impedance node noises</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064165141"/>
                      </a:ext>
                    </a:extLst>
                  </a:tr>
                  <a:tr h="370840">
                    <a:tc vMerge="1">
                      <a:txBody>
                        <a:bodyPr/>
                        <a:lstStyle/>
                        <a:p>
                          <a:pPr latinLnBrk="1"/>
                          <a:endParaRPr lang="ko-KR" altLang="en-US"/>
                        </a:p>
                      </a:txBody>
                      <a:tcPr/>
                    </a:tc>
                    <a:tc>
                      <a:txBody>
                        <a:bodyPr/>
                        <a:lstStyle/>
                        <a:p>
                          <a:pPr latinLnBrk="1"/>
                          <a:r>
                            <a:rPr lang="en-US" altLang="ko-KR"/>
                            <a:t>Input-output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408286968"/>
                      </a:ext>
                    </a:extLst>
                  </a:tr>
                  <a:tr h="370840">
                    <a:tc vMerge="1">
                      <a:txBody>
                        <a:bodyPr/>
                        <a:lstStyle/>
                        <a:p>
                          <a:pPr latinLnBrk="1"/>
                          <a:endParaRPr lang="ko-KR" altLang="en-US"/>
                        </a:p>
                      </a:txBody>
                      <a:tcPr/>
                    </a:tc>
                    <a:tc>
                      <a:txBody>
                        <a:bodyPr/>
                        <a:lstStyle/>
                        <a:p>
                          <a:pPr latinLnBrk="1"/>
                          <a:r>
                            <a:rPr lang="en-US" altLang="ko-KR"/>
                            <a:t>Clock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472796160"/>
                      </a:ext>
                    </a:extLst>
                  </a:tr>
                  <a:tr h="370840">
                    <a:tc>
                      <a:txBody>
                        <a:bodyPr/>
                        <a:lstStyle/>
                        <a:p>
                          <a:pPr latinLnBrk="1"/>
                          <a:endParaRPr lang="ko-KR" altLang="en-US"/>
                        </a:p>
                      </a:txBody>
                      <a:tcPr/>
                    </a:tc>
                    <a:tc>
                      <a:txBody>
                        <a:bodyPr/>
                        <a:lstStyle/>
                        <a:p>
                          <a:pPr latinLnBrk="1"/>
                          <a:r>
                            <a:rPr lang="en-US" altLang="ko-KR"/>
                            <a:t>PSRR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68990843"/>
                      </a:ext>
                    </a:extLst>
                  </a:tr>
                  <a:tr h="370840">
                    <a:tc>
                      <a:txBody>
                        <a:bodyPr/>
                        <a:lstStyle/>
                        <a:p>
                          <a:pPr latinLnBrk="1"/>
                          <a:endParaRPr lang="ko-KR" altLang="en-US"/>
                        </a:p>
                      </a:txBody>
                      <a:tcPr/>
                    </a:tc>
                    <a:tc>
                      <a:txBody>
                        <a:bodyPr/>
                        <a:lstStyle/>
                        <a:p>
                          <a:pPr latinLnBrk="1"/>
                          <a:r>
                            <a:rPr lang="en-US" altLang="ko-KR" err="1"/>
                            <a:t>kT</a:t>
                          </a:r>
                          <a:r>
                            <a:rPr lang="en-US" altLang="ko-KR"/>
                            <a:t>/C (Nyquist)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172317463"/>
                      </a:ext>
                    </a:extLst>
                  </a:tr>
                  <a:tr h="370840">
                    <a:tc>
                      <a:txBody>
                        <a:bodyPr/>
                        <a:lstStyle/>
                        <a:p>
                          <a:pPr latinLnBrk="1"/>
                          <a:endParaRPr lang="ko-KR" altLang="en-US"/>
                        </a:p>
                      </a:txBody>
                      <a:tcPr/>
                    </a:tc>
                    <a:tc>
                      <a:txBody>
                        <a:bodyPr/>
                        <a:lstStyle/>
                        <a:p>
                          <a:pPr latinLnBrk="1"/>
                          <a:r>
                            <a:rPr lang="en-US" altLang="ko-KR"/>
                            <a:t>Buffer &amp; Filter noise</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834413808"/>
                      </a:ext>
                    </a:extLst>
                  </a:tr>
                  <a:tr h="370840">
                    <a:tc rowSpan="3">
                      <a:txBody>
                        <a:bodyPr/>
                        <a:lstStyle/>
                        <a:p>
                          <a:pPr latinLnBrk="1"/>
                          <a:r>
                            <a:rPr lang="en-US" altLang="ko-KR"/>
                            <a:t>Distortion</a:t>
                          </a:r>
                          <a:endParaRPr lang="ko-KR" altLang="en-US"/>
                        </a:p>
                      </a:txBody>
                      <a:tcPr/>
                    </a:tc>
                    <a:tc>
                      <a:txBody>
                        <a:bodyPr/>
                        <a:lstStyle/>
                        <a:p>
                          <a:pPr latinLnBrk="1"/>
                          <a:r>
                            <a:rPr lang="en-US" altLang="ko-KR"/>
                            <a:t>nonuniform </a:t>
                          </a:r>
                          <a14:m>
                            <m:oMath xmlns:m="http://schemas.openxmlformats.org/officeDocument/2006/math">
                              <m:sSub>
                                <m:sSubPr>
                                  <m:ctrlPr>
                                    <a:rPr lang="en-US" altLang="ko-KR" i="1" smtClean="0">
                                      <a:latin typeface="Cambria Math" panose="02040503050406030204" pitchFamily="18" charset="0"/>
                                    </a:rPr>
                                  </m:ctrlPr>
                                </m:sSubPr>
                                <m:e>
                                  <m:r>
                                    <a:rPr lang="en-US" altLang="ko-KR" b="0" i="1" smtClean="0">
                                      <a:latin typeface="Cambria Math" panose="02040503050406030204" pitchFamily="18" charset="0"/>
                                    </a:rPr>
                                    <m:t>𝑅</m:t>
                                  </m:r>
                                </m:e>
                                <m:sub>
                                  <m:r>
                                    <a:rPr lang="en-US" altLang="ko-KR" b="0" i="1" smtClean="0">
                                      <a:latin typeface="Cambria Math" panose="02040503050406030204" pitchFamily="18" charset="0"/>
                                    </a:rPr>
                                    <m:t>𝑜𝑛</m:t>
                                  </m:r>
                                </m:sub>
                              </m:sSub>
                            </m:oMath>
                          </a14:m>
                          <a:endParaRPr lang="ko-KR" altLang="en-US"/>
                        </a:p>
                      </a:txBody>
                      <a:tcPr/>
                    </a:tc>
                    <a:tc>
                      <a:txBody>
                        <a:bodyPr/>
                        <a:lstStyle/>
                        <a:p>
                          <a:pPr latinLnBrk="1"/>
                          <a:r>
                            <a:rPr lang="en-US" altLang="ko-KR">
                              <a:solidFill>
                                <a:srgbClr val="00B050"/>
                              </a:solidFill>
                            </a:rPr>
                            <a:t>Greatly reduces</a:t>
                          </a:r>
                          <a:endParaRPr lang="ko-KR" altLang="en-US">
                            <a:solidFill>
                              <a:srgbClr val="00B050"/>
                            </a:solidFill>
                          </a:endParaRPr>
                        </a:p>
                      </a:txBody>
                      <a:tcPr/>
                    </a:tc>
                    <a:extLst>
                      <a:ext uri="{0D108BD9-81ED-4DB2-BD59-A6C34878D82A}">
                        <a16:rowId xmlns:a16="http://schemas.microsoft.com/office/drawing/2014/main" val="1277893202"/>
                      </a:ext>
                    </a:extLst>
                  </a:tr>
                  <a:tr h="370840">
                    <a:tc vMerge="1">
                      <a:txBody>
                        <a:bodyPr/>
                        <a:lstStyle/>
                        <a:p>
                          <a:pPr latinLnBrk="1"/>
                          <a:endParaRPr lang="ko-KR" altLang="en-US"/>
                        </a:p>
                      </a:txBody>
                      <a:tcPr/>
                    </a:tc>
                    <a:tc>
                      <a:txBody>
                        <a:bodyPr/>
                        <a:lstStyle/>
                        <a:p>
                          <a:pPr latinLnBrk="1"/>
                          <a:r>
                            <a:rPr lang="en-US" altLang="ko-KR"/>
                            <a:t>nonzero shutoff time</a:t>
                          </a:r>
                          <a:endParaRPr lang="ko-KR" altLang="en-US"/>
                        </a:p>
                      </a:txBody>
                      <a:tcPr/>
                    </a:tc>
                    <a:tc>
                      <a:txBody>
                        <a:bodyPr/>
                        <a:lstStyle/>
                        <a:p>
                          <a:pPr latinLnBrk="1"/>
                          <a:r>
                            <a:rPr lang="en-US" altLang="ko-KR">
                              <a:solidFill>
                                <a:srgbClr val="00B050"/>
                              </a:solidFill>
                            </a:rPr>
                            <a:t>Greatly</a:t>
                          </a:r>
                          <a:r>
                            <a:rPr lang="en-US" altLang="ko-KR"/>
                            <a:t> </a:t>
                          </a:r>
                          <a:r>
                            <a:rPr lang="en-US" altLang="ko-KR">
                              <a:solidFill>
                                <a:srgbClr val="00B050"/>
                              </a:solidFill>
                            </a:rPr>
                            <a:t>reduces</a:t>
                          </a:r>
                          <a:endParaRPr lang="ko-KR" altLang="en-US">
                            <a:solidFill>
                              <a:srgbClr val="00B050"/>
                            </a:solidFill>
                          </a:endParaRPr>
                        </a:p>
                      </a:txBody>
                      <a:tcPr/>
                    </a:tc>
                    <a:extLst>
                      <a:ext uri="{0D108BD9-81ED-4DB2-BD59-A6C34878D82A}">
                        <a16:rowId xmlns:a16="http://schemas.microsoft.com/office/drawing/2014/main" val="2337836677"/>
                      </a:ext>
                    </a:extLst>
                  </a:tr>
                  <a:tr h="370840">
                    <a:tc vMerge="1">
                      <a:txBody>
                        <a:bodyPr/>
                        <a:lstStyle/>
                        <a:p>
                          <a:pPr latinLnBrk="1"/>
                          <a:endParaRPr lang="ko-KR" altLang="en-US"/>
                        </a:p>
                      </a:txBody>
                      <a:tcPr/>
                    </a:tc>
                    <a:tc>
                      <a:txBody>
                        <a:bodyPr/>
                        <a:lstStyle/>
                        <a:p>
                          <a:pPr latinLnBrk="1"/>
                          <a:r>
                            <a:rPr lang="en-US" altLang="ko-KR"/>
                            <a:t>bandwidth</a:t>
                          </a:r>
                          <a:endParaRPr lang="ko-KR" altLang="en-US"/>
                        </a:p>
                      </a:txBody>
                      <a:tcPr/>
                    </a:tc>
                    <a:tc>
                      <a:txBody>
                        <a:bodyPr/>
                        <a:lstStyle/>
                        <a:p>
                          <a:pPr latinLnBrk="1"/>
                          <a:r>
                            <a:rPr lang="en-US" altLang="ko-KR">
                              <a:solidFill>
                                <a:srgbClr val="00B050"/>
                              </a:solidFill>
                            </a:rPr>
                            <a:t>Increases</a:t>
                          </a:r>
                          <a:endParaRPr lang="ko-KR" altLang="en-US">
                            <a:solidFill>
                              <a:srgbClr val="00B050"/>
                            </a:solidFill>
                          </a:endParaRPr>
                        </a:p>
                      </a:txBody>
                      <a:tcPr/>
                    </a:tc>
                    <a:extLst>
                      <a:ext uri="{0D108BD9-81ED-4DB2-BD59-A6C34878D82A}">
                        <a16:rowId xmlns:a16="http://schemas.microsoft.com/office/drawing/2014/main" val="688397861"/>
                      </a:ext>
                    </a:extLst>
                  </a:tr>
                  <a:tr h="370840">
                    <a:tc>
                      <a:txBody>
                        <a:bodyPr/>
                        <a:lstStyle/>
                        <a:p>
                          <a:pPr latinLnBrk="1"/>
                          <a:endParaRPr lang="ko-KR" altLang="en-US"/>
                        </a:p>
                      </a:txBody>
                      <a:tcPr/>
                    </a:tc>
                    <a:tc>
                      <a:txBody>
                        <a:bodyPr/>
                        <a:lstStyle/>
                        <a:p>
                          <a:pPr latinLnBrk="1"/>
                          <a:r>
                            <a:rPr lang="en-US" altLang="ko-KR"/>
                            <a:t>PLL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504633683"/>
                      </a:ext>
                    </a:extLst>
                  </a:tr>
                  <a:tr h="370840">
                    <a:tc>
                      <a:txBody>
                        <a:bodyPr/>
                        <a:lstStyle/>
                        <a:p>
                          <a:pPr latinLnBrk="1"/>
                          <a:endParaRPr lang="ko-KR" altLang="en-US"/>
                        </a:p>
                      </a:txBody>
                      <a:tcPr/>
                    </a:tc>
                    <a:tc>
                      <a:txBody>
                        <a:bodyPr/>
                        <a:lstStyle/>
                        <a:p>
                          <a:pPr latinLnBrk="1"/>
                          <a:r>
                            <a:rPr lang="en-US" altLang="ko-KR"/>
                            <a:t>Clock distribution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698768928"/>
                      </a:ext>
                    </a:extLst>
                  </a:tr>
                  <a:tr h="370840">
                    <a:tc>
                      <a:txBody>
                        <a:bodyPr/>
                        <a:lstStyle/>
                        <a:p>
                          <a:pPr latinLnBrk="1"/>
                          <a:endParaRPr lang="ko-KR" altLang="en-US"/>
                        </a:p>
                      </a:txBody>
                      <a:tcPr/>
                    </a:tc>
                    <a:tc>
                      <a:txBody>
                        <a:bodyPr/>
                        <a:lstStyle/>
                        <a:p>
                          <a:pPr latinLnBrk="1"/>
                          <a:r>
                            <a:rPr lang="en-US" altLang="ko-KR"/>
                            <a:t>Shift register jitter</a:t>
                          </a:r>
                          <a:endParaRPr lang="ko-KR" altLang="en-US"/>
                        </a:p>
                      </a:txBody>
                      <a:tcPr/>
                    </a:tc>
                    <a:tc>
                      <a:txBody>
                        <a:bodyPr/>
                        <a:lstStyle/>
                        <a:p>
                          <a:pPr latinLnBrk="1"/>
                          <a:r>
                            <a:rPr lang="en-US" altLang="ko-KR">
                              <a:solidFill>
                                <a:srgbClr val="FF0000"/>
                              </a:solidFill>
                            </a:rPr>
                            <a:t>Increases?</a:t>
                          </a:r>
                          <a:endParaRPr lang="ko-KR" altLang="en-US">
                            <a:solidFill>
                              <a:srgbClr val="FF0000"/>
                            </a:solidFill>
                          </a:endParaRPr>
                        </a:p>
                      </a:txBody>
                      <a:tcPr/>
                    </a:tc>
                    <a:extLst>
                      <a:ext uri="{0D108BD9-81ED-4DB2-BD59-A6C34878D82A}">
                        <a16:rowId xmlns:a16="http://schemas.microsoft.com/office/drawing/2014/main" val="1668353280"/>
                      </a:ext>
                    </a:extLst>
                  </a:tr>
                  <a:tr h="370840">
                    <a:tc>
                      <a:txBody>
                        <a:bodyPr/>
                        <a:lstStyle/>
                        <a:p>
                          <a:pPr latinLnBrk="1"/>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Uncertainty of the off-chip calibration of PV</a:t>
                          </a:r>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solidFill>
                                <a:srgbClr val="FF0000"/>
                              </a:solidFill>
                            </a:rPr>
                            <a:t>?</a:t>
                          </a:r>
                          <a:endParaRPr lang="ko-KR" altLang="en-US">
                            <a:solidFill>
                              <a:srgbClr val="FF0000"/>
                            </a:solidFill>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499304"/>
                      </a:ext>
                    </a:extLst>
                  </a:tr>
                  <a:tr h="370840">
                    <a:tc rowSpan="2">
                      <a:txBody>
                        <a:bodyPr/>
                        <a:lstStyle/>
                        <a:p>
                          <a:pPr latinLnBrk="1"/>
                          <a:r>
                            <a:rPr lang="en-US" altLang="ko-KR"/>
                            <a:t>Meta</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Power consumption per channel</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solidFill>
                                <a:schemeClr val="accent2"/>
                              </a:solidFill>
                            </a:rPr>
                            <a:t>Increases</a:t>
                          </a:r>
                          <a:endParaRPr lang="ko-KR" altLang="en-US">
                            <a:solidFill>
                              <a:schemeClr val="accent2"/>
                            </a:solidFill>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57263401"/>
                      </a:ext>
                    </a:extLst>
                  </a:tr>
                  <a:tr h="370840">
                    <a:tc vMerge="1">
                      <a:txBody>
                        <a:bodyPr/>
                        <a:lstStyle/>
                        <a:p>
                          <a:pPr latinLnBrk="1"/>
                          <a:endParaRPr lang="ko-KR" altLang="en-US"/>
                        </a:p>
                      </a:txBody>
                      <a:tcPr/>
                    </a:tc>
                    <a:tc>
                      <a:txBody>
                        <a:bodyPr/>
                        <a:lstStyle/>
                        <a:p>
                          <a:pPr latinLnBrk="1"/>
                          <a:r>
                            <a:rPr lang="en-US" altLang="ko-KR"/>
                            <a:t>Area per channel</a:t>
                          </a:r>
                          <a:endParaRPr lang="ko-KR" altLang="en-US"/>
                        </a:p>
                      </a:txBody>
                      <a:tcPr/>
                    </a:tc>
                    <a:tc>
                      <a:txBody>
                        <a:bodyPr/>
                        <a:lstStyle/>
                        <a:p>
                          <a:pPr latinLnBrk="1"/>
                          <a:r>
                            <a:rPr lang="en-US" altLang="ko-KR">
                              <a:solidFill>
                                <a:schemeClr val="accent2"/>
                              </a:solidFill>
                            </a:rPr>
                            <a:t>Increases</a:t>
                          </a:r>
                          <a:endParaRPr lang="ko-KR" altLang="en-US">
                            <a:solidFill>
                              <a:schemeClr val="accent2"/>
                            </a:solidFill>
                          </a:endParaRPr>
                        </a:p>
                      </a:txBody>
                      <a:tcPr/>
                    </a:tc>
                    <a:extLst>
                      <a:ext uri="{0D108BD9-81ED-4DB2-BD59-A6C34878D82A}">
                        <a16:rowId xmlns:a16="http://schemas.microsoft.com/office/drawing/2014/main" val="1927809240"/>
                      </a:ext>
                    </a:extLst>
                  </a:tr>
                </a:tbl>
              </a:graphicData>
            </a:graphic>
          </p:graphicFrame>
        </mc:Choice>
        <mc:Fallback xmlns="">
          <p:graphicFrame>
            <p:nvGraphicFramePr>
              <p:cNvPr id="7" name="표 7">
                <a:extLst>
                  <a:ext uri="{FF2B5EF4-FFF2-40B4-BE49-F238E27FC236}">
                    <a16:creationId xmlns:a16="http://schemas.microsoft.com/office/drawing/2014/main" id="{637BE555-6C87-12F7-E0E8-6A4837FE3BC2}"/>
                  </a:ext>
                </a:extLst>
              </p:cNvPr>
              <p:cNvGraphicFramePr>
                <a:graphicFrameLocks noGrp="1"/>
              </p:cNvGraphicFramePr>
              <p:nvPr>
                <p:ph idx="1"/>
                <p:extLst>
                  <p:ext uri="{D42A27DB-BD31-4B8C-83A1-F6EECF244321}">
                    <p14:modId xmlns:p14="http://schemas.microsoft.com/office/powerpoint/2010/main" val="3244824061"/>
                  </p:ext>
                </p:extLst>
              </p:nvPr>
            </p:nvGraphicFramePr>
            <p:xfrm>
              <a:off x="0" y="0"/>
              <a:ext cx="12305211" cy="7045960"/>
            </p:xfrm>
            <a:graphic>
              <a:graphicData uri="http://schemas.openxmlformats.org/drawingml/2006/table">
                <a:tbl>
                  <a:tblPr firstRow="1" bandRow="1">
                    <a:tableStyleId>{5C22544A-7EE6-4342-B048-85BDC9FD1C3A}</a:tableStyleId>
                  </a:tblPr>
                  <a:tblGrid>
                    <a:gridCol w="1619794">
                      <a:extLst>
                        <a:ext uri="{9D8B030D-6E8A-4147-A177-3AD203B41FA5}">
                          <a16:colId xmlns:a16="http://schemas.microsoft.com/office/drawing/2014/main" val="1025340333"/>
                        </a:ext>
                      </a:extLst>
                    </a:gridCol>
                    <a:gridCol w="5077097">
                      <a:extLst>
                        <a:ext uri="{9D8B030D-6E8A-4147-A177-3AD203B41FA5}">
                          <a16:colId xmlns:a16="http://schemas.microsoft.com/office/drawing/2014/main" val="369651050"/>
                        </a:ext>
                      </a:extLst>
                    </a:gridCol>
                    <a:gridCol w="5608320">
                      <a:extLst>
                        <a:ext uri="{9D8B030D-6E8A-4147-A177-3AD203B41FA5}">
                          <a16:colId xmlns:a16="http://schemas.microsoft.com/office/drawing/2014/main" val="3533386984"/>
                        </a:ext>
                      </a:extLst>
                    </a:gridCol>
                  </a:tblGrid>
                  <a:tr h="370840">
                    <a:tc>
                      <a:txBody>
                        <a:bodyPr/>
                        <a:lstStyle/>
                        <a:p>
                          <a:pPr latinLnBrk="1"/>
                          <a:r>
                            <a:rPr lang="en-US" altLang="ko-KR"/>
                            <a:t>Category</a:t>
                          </a:r>
                          <a:endParaRPr lang="ko-KR" altLang="en-US"/>
                        </a:p>
                      </a:txBody>
                      <a:tcPr/>
                    </a:tc>
                    <a:tc>
                      <a:txBody>
                        <a:bodyPr/>
                        <a:lstStyle/>
                        <a:p>
                          <a:pPr latinLnBrk="1"/>
                          <a:r>
                            <a:rPr lang="en-US" altLang="ko-KR"/>
                            <a:t>Factor</a:t>
                          </a:r>
                          <a:endParaRPr lang="ko-KR" altLang="en-US"/>
                        </a:p>
                      </a:txBody>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a:t>Bootstrap</a:t>
                          </a:r>
                          <a:endParaRPr lang="ko-KR" altLang="en-US"/>
                        </a:p>
                      </a:txBody>
                      <a:tcPr/>
                    </a:tc>
                    <a:extLst>
                      <a:ext uri="{0D108BD9-81ED-4DB2-BD59-A6C34878D82A}">
                        <a16:rowId xmlns:a16="http://schemas.microsoft.com/office/drawing/2014/main" val="1960712230"/>
                      </a:ext>
                    </a:extLst>
                  </a:tr>
                  <a:tr h="370840">
                    <a:tc rowSpan="3">
                      <a:txBody>
                        <a:bodyPr/>
                        <a:lstStyle/>
                        <a:p>
                          <a:pPr latinLnBrk="1"/>
                          <a:r>
                            <a:rPr lang="en-US" altLang="ko-KR"/>
                            <a:t>Artifact</a:t>
                          </a:r>
                          <a:endParaRPr lang="ko-KR" altLang="en-US"/>
                        </a:p>
                      </a:txBody>
                      <a:tcPr/>
                    </a:tc>
                    <a:tc>
                      <a:txBody>
                        <a:bodyPr/>
                        <a:lstStyle/>
                        <a:p>
                          <a:pPr latinLnBrk="1"/>
                          <a:r>
                            <a:rPr lang="en-US" altLang="ko-KR"/>
                            <a:t>Memory effect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216135149"/>
                      </a:ext>
                    </a:extLst>
                  </a:tr>
                  <a:tr h="370840">
                    <a:tc vMerge="1">
                      <a:txBody>
                        <a:bodyPr/>
                        <a:lstStyle/>
                        <a:p>
                          <a:pPr latinLnBrk="1"/>
                          <a:endParaRPr lang="ko-KR" altLang="en-US"/>
                        </a:p>
                      </a:txBody>
                      <a:tcPr/>
                    </a:tc>
                    <a:tc>
                      <a:txBody>
                        <a:bodyPr/>
                        <a:lstStyle/>
                        <a:p>
                          <a:pPr latinLnBrk="1"/>
                          <a:r>
                            <a:rPr lang="en-US" altLang="ko-KR"/>
                            <a:t>Leak current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586230063"/>
                      </a:ext>
                    </a:extLst>
                  </a:tr>
                  <a:tr h="370840">
                    <a:tc vMerge="1">
                      <a:txBody>
                        <a:bodyPr/>
                        <a:lstStyle/>
                        <a:p>
                          <a:pPr latinLnBrk="1"/>
                          <a:endParaRPr lang="ko-KR" altLang="en-US"/>
                        </a:p>
                      </a:txBody>
                      <a:tcPr/>
                    </a:tc>
                    <a:tc>
                      <a:txBody>
                        <a:bodyPr/>
                        <a:lstStyle/>
                        <a:p>
                          <a:pPr latinLnBrk="1"/>
                          <a:r>
                            <a:rPr lang="en-US" altLang="ko-KR"/>
                            <a:t>Crosstalk</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586686302"/>
                      </a:ext>
                    </a:extLst>
                  </a:tr>
                  <a:tr h="370840">
                    <a:tc rowSpan="3">
                      <a:txBody>
                        <a:bodyPr/>
                        <a:lstStyle/>
                        <a:p>
                          <a:pPr latinLnBrk="1"/>
                          <a:r>
                            <a:rPr lang="en-US" altLang="ko-KR"/>
                            <a:t>Signal path coupling</a:t>
                          </a:r>
                          <a:endParaRPr lang="ko-KR" altLang="en-US"/>
                        </a:p>
                      </a:txBody>
                      <a:tcPr/>
                    </a:tc>
                    <a:tc>
                      <a:txBody>
                        <a:bodyPr/>
                        <a:lstStyle/>
                        <a:p>
                          <a:pPr latinLnBrk="1"/>
                          <a:r>
                            <a:rPr lang="en-US" altLang="ko-KR"/>
                            <a:t>High impedance node noises</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064165141"/>
                      </a:ext>
                    </a:extLst>
                  </a:tr>
                  <a:tr h="370840">
                    <a:tc vMerge="1">
                      <a:txBody>
                        <a:bodyPr/>
                        <a:lstStyle/>
                        <a:p>
                          <a:pPr latinLnBrk="1"/>
                          <a:endParaRPr lang="ko-KR" altLang="en-US"/>
                        </a:p>
                      </a:txBody>
                      <a:tcPr/>
                    </a:tc>
                    <a:tc>
                      <a:txBody>
                        <a:bodyPr/>
                        <a:lstStyle/>
                        <a:p>
                          <a:pPr latinLnBrk="1"/>
                          <a:r>
                            <a:rPr lang="en-US" altLang="ko-KR"/>
                            <a:t>Input-output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408286968"/>
                      </a:ext>
                    </a:extLst>
                  </a:tr>
                  <a:tr h="370840">
                    <a:tc vMerge="1">
                      <a:txBody>
                        <a:bodyPr/>
                        <a:lstStyle/>
                        <a:p>
                          <a:pPr latinLnBrk="1"/>
                          <a:endParaRPr lang="ko-KR" altLang="en-US"/>
                        </a:p>
                      </a:txBody>
                      <a:tcPr/>
                    </a:tc>
                    <a:tc>
                      <a:txBody>
                        <a:bodyPr/>
                        <a:lstStyle/>
                        <a:p>
                          <a:pPr latinLnBrk="1"/>
                          <a:r>
                            <a:rPr lang="en-US" altLang="ko-KR"/>
                            <a:t>Clock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472796160"/>
                      </a:ext>
                    </a:extLst>
                  </a:tr>
                  <a:tr h="370840">
                    <a:tc>
                      <a:txBody>
                        <a:bodyPr/>
                        <a:lstStyle/>
                        <a:p>
                          <a:pPr latinLnBrk="1"/>
                          <a:endParaRPr lang="ko-KR" altLang="en-US"/>
                        </a:p>
                      </a:txBody>
                      <a:tcPr/>
                    </a:tc>
                    <a:tc>
                      <a:txBody>
                        <a:bodyPr/>
                        <a:lstStyle/>
                        <a:p>
                          <a:pPr latinLnBrk="1"/>
                          <a:r>
                            <a:rPr lang="en-US" altLang="ko-KR"/>
                            <a:t>PSRR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68990843"/>
                      </a:ext>
                    </a:extLst>
                  </a:tr>
                  <a:tr h="370840">
                    <a:tc>
                      <a:txBody>
                        <a:bodyPr/>
                        <a:lstStyle/>
                        <a:p>
                          <a:pPr latinLnBrk="1"/>
                          <a:endParaRPr lang="ko-KR" altLang="en-US"/>
                        </a:p>
                      </a:txBody>
                      <a:tcPr/>
                    </a:tc>
                    <a:tc>
                      <a:txBody>
                        <a:bodyPr/>
                        <a:lstStyle/>
                        <a:p>
                          <a:pPr latinLnBrk="1"/>
                          <a:r>
                            <a:rPr lang="en-US" altLang="ko-KR" err="1"/>
                            <a:t>kT</a:t>
                          </a:r>
                          <a:r>
                            <a:rPr lang="en-US" altLang="ko-KR"/>
                            <a:t>/C (Nyquist)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172317463"/>
                      </a:ext>
                    </a:extLst>
                  </a:tr>
                  <a:tr h="370840">
                    <a:tc>
                      <a:txBody>
                        <a:bodyPr/>
                        <a:lstStyle/>
                        <a:p>
                          <a:pPr latinLnBrk="1"/>
                          <a:endParaRPr lang="ko-KR" altLang="en-US"/>
                        </a:p>
                      </a:txBody>
                      <a:tcPr/>
                    </a:tc>
                    <a:tc>
                      <a:txBody>
                        <a:bodyPr/>
                        <a:lstStyle/>
                        <a:p>
                          <a:pPr latinLnBrk="1"/>
                          <a:r>
                            <a:rPr lang="en-US" altLang="ko-KR"/>
                            <a:t>Buffer &amp; Filter noise</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834413808"/>
                      </a:ext>
                    </a:extLst>
                  </a:tr>
                  <a:tr h="370840">
                    <a:tc rowSpan="3">
                      <a:txBody>
                        <a:bodyPr/>
                        <a:lstStyle/>
                        <a:p>
                          <a:pPr latinLnBrk="1"/>
                          <a:r>
                            <a:rPr lang="en-US" altLang="ko-KR"/>
                            <a:t>Distortion</a:t>
                          </a:r>
                          <a:endParaRPr lang="ko-KR" altLang="en-US"/>
                        </a:p>
                      </a:txBody>
                      <a:tcPr/>
                    </a:tc>
                    <a:tc>
                      <a:txBody>
                        <a:bodyPr/>
                        <a:lstStyle/>
                        <a:p>
                          <a:endParaRPr lang="en-US"/>
                        </a:p>
                      </a:txBody>
                      <a:tcPr>
                        <a:blipFill>
                          <a:blip r:embed="rId2"/>
                          <a:stretch>
                            <a:fillRect l="-32173" t="-1004918" r="-110924" b="-822951"/>
                          </a:stretch>
                        </a:blipFill>
                      </a:tcPr>
                    </a:tc>
                    <a:tc>
                      <a:txBody>
                        <a:bodyPr/>
                        <a:lstStyle/>
                        <a:p>
                          <a:pPr latinLnBrk="1"/>
                          <a:r>
                            <a:rPr lang="en-US" altLang="ko-KR">
                              <a:solidFill>
                                <a:srgbClr val="00B050"/>
                              </a:solidFill>
                            </a:rPr>
                            <a:t>Greatly reduces</a:t>
                          </a:r>
                          <a:endParaRPr lang="ko-KR" altLang="en-US">
                            <a:solidFill>
                              <a:srgbClr val="00B050"/>
                            </a:solidFill>
                          </a:endParaRPr>
                        </a:p>
                      </a:txBody>
                      <a:tcPr/>
                    </a:tc>
                    <a:extLst>
                      <a:ext uri="{0D108BD9-81ED-4DB2-BD59-A6C34878D82A}">
                        <a16:rowId xmlns:a16="http://schemas.microsoft.com/office/drawing/2014/main" val="1277893202"/>
                      </a:ext>
                    </a:extLst>
                  </a:tr>
                  <a:tr h="370840">
                    <a:tc vMerge="1">
                      <a:txBody>
                        <a:bodyPr/>
                        <a:lstStyle/>
                        <a:p>
                          <a:pPr latinLnBrk="1"/>
                          <a:endParaRPr lang="ko-KR" altLang="en-US"/>
                        </a:p>
                      </a:txBody>
                      <a:tcPr/>
                    </a:tc>
                    <a:tc>
                      <a:txBody>
                        <a:bodyPr/>
                        <a:lstStyle/>
                        <a:p>
                          <a:pPr latinLnBrk="1"/>
                          <a:r>
                            <a:rPr lang="en-US" altLang="ko-KR"/>
                            <a:t>nonzero shutoff time</a:t>
                          </a:r>
                          <a:endParaRPr lang="ko-KR" altLang="en-US"/>
                        </a:p>
                      </a:txBody>
                      <a:tcPr/>
                    </a:tc>
                    <a:tc>
                      <a:txBody>
                        <a:bodyPr/>
                        <a:lstStyle/>
                        <a:p>
                          <a:pPr latinLnBrk="1"/>
                          <a:r>
                            <a:rPr lang="en-US" altLang="ko-KR">
                              <a:solidFill>
                                <a:srgbClr val="00B050"/>
                              </a:solidFill>
                            </a:rPr>
                            <a:t>Greatly</a:t>
                          </a:r>
                          <a:r>
                            <a:rPr lang="en-US" altLang="ko-KR"/>
                            <a:t> </a:t>
                          </a:r>
                          <a:r>
                            <a:rPr lang="en-US" altLang="ko-KR">
                              <a:solidFill>
                                <a:srgbClr val="00B050"/>
                              </a:solidFill>
                            </a:rPr>
                            <a:t>reduces</a:t>
                          </a:r>
                          <a:endParaRPr lang="ko-KR" altLang="en-US">
                            <a:solidFill>
                              <a:srgbClr val="00B050"/>
                            </a:solidFill>
                          </a:endParaRPr>
                        </a:p>
                      </a:txBody>
                      <a:tcPr/>
                    </a:tc>
                    <a:extLst>
                      <a:ext uri="{0D108BD9-81ED-4DB2-BD59-A6C34878D82A}">
                        <a16:rowId xmlns:a16="http://schemas.microsoft.com/office/drawing/2014/main" val="2337836677"/>
                      </a:ext>
                    </a:extLst>
                  </a:tr>
                  <a:tr h="370840">
                    <a:tc vMerge="1">
                      <a:txBody>
                        <a:bodyPr/>
                        <a:lstStyle/>
                        <a:p>
                          <a:pPr latinLnBrk="1"/>
                          <a:endParaRPr lang="ko-KR" altLang="en-US"/>
                        </a:p>
                      </a:txBody>
                      <a:tcPr/>
                    </a:tc>
                    <a:tc>
                      <a:txBody>
                        <a:bodyPr/>
                        <a:lstStyle/>
                        <a:p>
                          <a:pPr latinLnBrk="1"/>
                          <a:r>
                            <a:rPr lang="en-US" altLang="ko-KR"/>
                            <a:t>bandwidth</a:t>
                          </a:r>
                          <a:endParaRPr lang="ko-KR" altLang="en-US"/>
                        </a:p>
                      </a:txBody>
                      <a:tcPr/>
                    </a:tc>
                    <a:tc>
                      <a:txBody>
                        <a:bodyPr/>
                        <a:lstStyle/>
                        <a:p>
                          <a:pPr latinLnBrk="1"/>
                          <a:r>
                            <a:rPr lang="en-US" altLang="ko-KR">
                              <a:solidFill>
                                <a:srgbClr val="00B050"/>
                              </a:solidFill>
                            </a:rPr>
                            <a:t>Increases</a:t>
                          </a:r>
                          <a:endParaRPr lang="ko-KR" altLang="en-US">
                            <a:solidFill>
                              <a:srgbClr val="00B050"/>
                            </a:solidFill>
                          </a:endParaRPr>
                        </a:p>
                      </a:txBody>
                      <a:tcPr/>
                    </a:tc>
                    <a:extLst>
                      <a:ext uri="{0D108BD9-81ED-4DB2-BD59-A6C34878D82A}">
                        <a16:rowId xmlns:a16="http://schemas.microsoft.com/office/drawing/2014/main" val="688397861"/>
                      </a:ext>
                    </a:extLst>
                  </a:tr>
                  <a:tr h="370840">
                    <a:tc>
                      <a:txBody>
                        <a:bodyPr/>
                        <a:lstStyle/>
                        <a:p>
                          <a:pPr latinLnBrk="1"/>
                          <a:endParaRPr lang="ko-KR" altLang="en-US"/>
                        </a:p>
                      </a:txBody>
                      <a:tcPr/>
                    </a:tc>
                    <a:tc>
                      <a:txBody>
                        <a:bodyPr/>
                        <a:lstStyle/>
                        <a:p>
                          <a:pPr latinLnBrk="1"/>
                          <a:r>
                            <a:rPr lang="en-US" altLang="ko-KR"/>
                            <a:t>PLL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504633683"/>
                      </a:ext>
                    </a:extLst>
                  </a:tr>
                  <a:tr h="370840">
                    <a:tc>
                      <a:txBody>
                        <a:bodyPr/>
                        <a:lstStyle/>
                        <a:p>
                          <a:pPr latinLnBrk="1"/>
                          <a:endParaRPr lang="ko-KR" altLang="en-US"/>
                        </a:p>
                      </a:txBody>
                      <a:tcPr/>
                    </a:tc>
                    <a:tc>
                      <a:txBody>
                        <a:bodyPr/>
                        <a:lstStyle/>
                        <a:p>
                          <a:pPr latinLnBrk="1"/>
                          <a:r>
                            <a:rPr lang="en-US" altLang="ko-KR"/>
                            <a:t>Clock distribution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698768928"/>
                      </a:ext>
                    </a:extLst>
                  </a:tr>
                  <a:tr h="370840">
                    <a:tc>
                      <a:txBody>
                        <a:bodyPr/>
                        <a:lstStyle/>
                        <a:p>
                          <a:pPr latinLnBrk="1"/>
                          <a:endParaRPr lang="ko-KR" altLang="en-US"/>
                        </a:p>
                      </a:txBody>
                      <a:tcPr/>
                    </a:tc>
                    <a:tc>
                      <a:txBody>
                        <a:bodyPr/>
                        <a:lstStyle/>
                        <a:p>
                          <a:pPr latinLnBrk="1"/>
                          <a:r>
                            <a:rPr lang="en-US" altLang="ko-KR"/>
                            <a:t>Shift register jitter</a:t>
                          </a:r>
                          <a:endParaRPr lang="ko-KR" altLang="en-US"/>
                        </a:p>
                      </a:txBody>
                      <a:tcPr/>
                    </a:tc>
                    <a:tc>
                      <a:txBody>
                        <a:bodyPr/>
                        <a:lstStyle/>
                        <a:p>
                          <a:pPr latinLnBrk="1"/>
                          <a:r>
                            <a:rPr lang="en-US" altLang="ko-KR">
                              <a:solidFill>
                                <a:srgbClr val="FF0000"/>
                              </a:solidFill>
                            </a:rPr>
                            <a:t>Increases?</a:t>
                          </a:r>
                          <a:endParaRPr lang="ko-KR" altLang="en-US">
                            <a:solidFill>
                              <a:srgbClr val="FF0000"/>
                            </a:solidFill>
                          </a:endParaRPr>
                        </a:p>
                      </a:txBody>
                      <a:tcPr/>
                    </a:tc>
                    <a:extLst>
                      <a:ext uri="{0D108BD9-81ED-4DB2-BD59-A6C34878D82A}">
                        <a16:rowId xmlns:a16="http://schemas.microsoft.com/office/drawing/2014/main" val="1668353280"/>
                      </a:ext>
                    </a:extLst>
                  </a:tr>
                  <a:tr h="370840">
                    <a:tc>
                      <a:txBody>
                        <a:bodyPr/>
                        <a:lstStyle/>
                        <a:p>
                          <a:pPr latinLnBrk="1"/>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Uncertainty of the off-chip calibration of PV</a:t>
                          </a:r>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solidFill>
                                <a:srgbClr val="FF0000"/>
                              </a:solidFill>
                            </a:rPr>
                            <a:t>?</a:t>
                          </a:r>
                          <a:endParaRPr lang="ko-KR" altLang="en-US">
                            <a:solidFill>
                              <a:srgbClr val="FF0000"/>
                            </a:solidFill>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499304"/>
                      </a:ext>
                    </a:extLst>
                  </a:tr>
                  <a:tr h="370840">
                    <a:tc rowSpan="2">
                      <a:txBody>
                        <a:bodyPr/>
                        <a:lstStyle/>
                        <a:p>
                          <a:pPr latinLnBrk="1"/>
                          <a:r>
                            <a:rPr lang="en-US" altLang="ko-KR"/>
                            <a:t>Meta</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Power consumption per channel</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solidFill>
                                <a:schemeClr val="accent2"/>
                              </a:solidFill>
                            </a:rPr>
                            <a:t>Increases</a:t>
                          </a:r>
                          <a:endParaRPr lang="ko-KR" altLang="en-US">
                            <a:solidFill>
                              <a:schemeClr val="accent2"/>
                            </a:solidFill>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57263401"/>
                      </a:ext>
                    </a:extLst>
                  </a:tr>
                  <a:tr h="370840">
                    <a:tc vMerge="1">
                      <a:txBody>
                        <a:bodyPr/>
                        <a:lstStyle/>
                        <a:p>
                          <a:pPr latinLnBrk="1"/>
                          <a:endParaRPr lang="ko-KR" altLang="en-US"/>
                        </a:p>
                      </a:txBody>
                      <a:tcPr/>
                    </a:tc>
                    <a:tc>
                      <a:txBody>
                        <a:bodyPr/>
                        <a:lstStyle/>
                        <a:p>
                          <a:pPr latinLnBrk="1"/>
                          <a:r>
                            <a:rPr lang="en-US" altLang="ko-KR"/>
                            <a:t>Area per channel</a:t>
                          </a:r>
                          <a:endParaRPr lang="ko-KR" altLang="en-US"/>
                        </a:p>
                      </a:txBody>
                      <a:tcPr/>
                    </a:tc>
                    <a:tc>
                      <a:txBody>
                        <a:bodyPr/>
                        <a:lstStyle/>
                        <a:p>
                          <a:pPr latinLnBrk="1"/>
                          <a:r>
                            <a:rPr lang="en-US" altLang="ko-KR">
                              <a:solidFill>
                                <a:schemeClr val="accent2"/>
                              </a:solidFill>
                            </a:rPr>
                            <a:t>Increases</a:t>
                          </a:r>
                          <a:endParaRPr lang="ko-KR" altLang="en-US">
                            <a:solidFill>
                              <a:schemeClr val="accent2"/>
                            </a:solidFill>
                          </a:endParaRPr>
                        </a:p>
                      </a:txBody>
                      <a:tcPr/>
                    </a:tc>
                    <a:extLst>
                      <a:ext uri="{0D108BD9-81ED-4DB2-BD59-A6C34878D82A}">
                        <a16:rowId xmlns:a16="http://schemas.microsoft.com/office/drawing/2014/main" val="1927809240"/>
                      </a:ext>
                    </a:extLst>
                  </a:tr>
                </a:tbl>
              </a:graphicData>
            </a:graphic>
          </p:graphicFrame>
        </mc:Fallback>
      </mc:AlternateContent>
      <p:sp>
        <p:nvSpPr>
          <p:cNvPr id="2" name="날짜 개체 틀 1">
            <a:extLst>
              <a:ext uri="{FF2B5EF4-FFF2-40B4-BE49-F238E27FC236}">
                <a16:creationId xmlns:a16="http://schemas.microsoft.com/office/drawing/2014/main" id="{2198F2DF-1327-EE6D-E8FF-317BDED8A6C8}"/>
              </a:ext>
            </a:extLst>
          </p:cNvPr>
          <p:cNvSpPr>
            <a:spLocks noGrp="1"/>
          </p:cNvSpPr>
          <p:nvPr>
            <p:ph type="dt" sz="half" idx="10"/>
          </p:nvPr>
        </p:nvSpPr>
        <p:spPr/>
        <p:txBody>
          <a:bodyPr/>
          <a:lstStyle/>
          <a:p>
            <a:r>
              <a:rPr lang="en-US" altLang="ko-KR"/>
              <a:t>2024-05-27</a:t>
            </a:r>
            <a:endParaRPr lang="ko-KR" altLang="en-US"/>
          </a:p>
        </p:txBody>
      </p:sp>
      <p:sp>
        <p:nvSpPr>
          <p:cNvPr id="3" name="바닥글 개체 틀 2">
            <a:extLst>
              <a:ext uri="{FF2B5EF4-FFF2-40B4-BE49-F238E27FC236}">
                <a16:creationId xmlns:a16="http://schemas.microsoft.com/office/drawing/2014/main" id="{E1FE8AE6-E233-1095-3038-931E3BB26F13}"/>
              </a:ext>
            </a:extLst>
          </p:cNvPr>
          <p:cNvSpPr>
            <a:spLocks noGrp="1"/>
          </p:cNvSpPr>
          <p:nvPr>
            <p:ph type="ftr" sz="quarter" idx="11"/>
          </p:nvPr>
        </p:nvSpPr>
        <p:spPr/>
        <p:txBody>
          <a:bodyPr/>
          <a:lstStyle/>
          <a:p>
            <a:r>
              <a:rPr lang="en-US" altLang="ko-KR"/>
              <a:t>PSEC5 / PM2024</a:t>
            </a:r>
            <a:endParaRPr lang="ko-KR" altLang="en-US"/>
          </a:p>
        </p:txBody>
      </p:sp>
      <p:sp>
        <p:nvSpPr>
          <p:cNvPr id="4" name="슬라이드 번호 개체 틀 3">
            <a:extLst>
              <a:ext uri="{FF2B5EF4-FFF2-40B4-BE49-F238E27FC236}">
                <a16:creationId xmlns:a16="http://schemas.microsoft.com/office/drawing/2014/main" id="{3C80370A-0764-068E-DF12-D79B34999367}"/>
              </a:ext>
            </a:extLst>
          </p:cNvPr>
          <p:cNvSpPr>
            <a:spLocks noGrp="1"/>
          </p:cNvSpPr>
          <p:nvPr>
            <p:ph type="sldNum" sz="quarter" idx="12"/>
          </p:nvPr>
        </p:nvSpPr>
        <p:spPr/>
        <p:txBody>
          <a:bodyPr/>
          <a:lstStyle/>
          <a:p>
            <a:fld id="{23AE57FD-E4DF-4085-ACA4-73605D376608}" type="slidenum">
              <a:rPr lang="ko-KR" altLang="en-US" smtClean="0"/>
              <a:t>42</a:t>
            </a:fld>
            <a:endParaRPr lang="ko-KR" altLang="en-US"/>
          </a:p>
        </p:txBody>
      </p:sp>
    </p:spTree>
    <p:extLst>
      <p:ext uri="{BB962C8B-B14F-4D97-AF65-F5344CB8AC3E}">
        <p14:creationId xmlns:p14="http://schemas.microsoft.com/office/powerpoint/2010/main" val="15480905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표 7">
                <a:extLst>
                  <a:ext uri="{FF2B5EF4-FFF2-40B4-BE49-F238E27FC236}">
                    <a16:creationId xmlns:a16="http://schemas.microsoft.com/office/drawing/2014/main" id="{637BE555-6C87-12F7-E0E8-6A4837FE3BC2}"/>
                  </a:ext>
                </a:extLst>
              </p:cNvPr>
              <p:cNvGraphicFramePr>
                <a:graphicFrameLocks noGrp="1"/>
              </p:cNvGraphicFramePr>
              <p:nvPr>
                <p:ph idx="1"/>
                <p:extLst>
                  <p:ext uri="{D42A27DB-BD31-4B8C-83A1-F6EECF244321}">
                    <p14:modId xmlns:p14="http://schemas.microsoft.com/office/powerpoint/2010/main" val="1016376321"/>
                  </p:ext>
                </p:extLst>
              </p:nvPr>
            </p:nvGraphicFramePr>
            <p:xfrm>
              <a:off x="0" y="0"/>
              <a:ext cx="12305211" cy="7045960"/>
            </p:xfrm>
            <a:graphic>
              <a:graphicData uri="http://schemas.openxmlformats.org/drawingml/2006/table">
                <a:tbl>
                  <a:tblPr firstRow="1" bandRow="1">
                    <a:tableStyleId>{5C22544A-7EE6-4342-B048-85BDC9FD1C3A}</a:tableStyleId>
                  </a:tblPr>
                  <a:tblGrid>
                    <a:gridCol w="1619794">
                      <a:extLst>
                        <a:ext uri="{9D8B030D-6E8A-4147-A177-3AD203B41FA5}">
                          <a16:colId xmlns:a16="http://schemas.microsoft.com/office/drawing/2014/main" val="1025340333"/>
                        </a:ext>
                      </a:extLst>
                    </a:gridCol>
                    <a:gridCol w="5077097">
                      <a:extLst>
                        <a:ext uri="{9D8B030D-6E8A-4147-A177-3AD203B41FA5}">
                          <a16:colId xmlns:a16="http://schemas.microsoft.com/office/drawing/2014/main" val="369651050"/>
                        </a:ext>
                      </a:extLst>
                    </a:gridCol>
                    <a:gridCol w="5608320">
                      <a:extLst>
                        <a:ext uri="{9D8B030D-6E8A-4147-A177-3AD203B41FA5}">
                          <a16:colId xmlns:a16="http://schemas.microsoft.com/office/drawing/2014/main" val="3533386984"/>
                        </a:ext>
                      </a:extLst>
                    </a:gridCol>
                  </a:tblGrid>
                  <a:tr h="370840">
                    <a:tc>
                      <a:txBody>
                        <a:bodyPr/>
                        <a:lstStyle/>
                        <a:p>
                          <a:pPr latinLnBrk="1"/>
                          <a:r>
                            <a:rPr lang="en-US" altLang="ko-KR"/>
                            <a:t>Category</a:t>
                          </a:r>
                          <a:endParaRPr lang="ko-KR" altLang="en-US"/>
                        </a:p>
                      </a:txBody>
                      <a:tcPr/>
                    </a:tc>
                    <a:tc>
                      <a:txBody>
                        <a:bodyPr/>
                        <a:lstStyle/>
                        <a:p>
                          <a:pPr latinLnBrk="1"/>
                          <a:r>
                            <a:rPr lang="en-US" altLang="ko-KR"/>
                            <a:t>Factor</a:t>
                          </a:r>
                          <a:endParaRPr lang="ko-KR" altLang="en-US"/>
                        </a:p>
                      </a:txBody>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a:t>Differential</a:t>
                          </a:r>
                          <a:endParaRPr lang="ko-KR" altLang="en-US"/>
                        </a:p>
                      </a:txBody>
                      <a:tcPr/>
                    </a:tc>
                    <a:extLst>
                      <a:ext uri="{0D108BD9-81ED-4DB2-BD59-A6C34878D82A}">
                        <a16:rowId xmlns:a16="http://schemas.microsoft.com/office/drawing/2014/main" val="1960712230"/>
                      </a:ext>
                    </a:extLst>
                  </a:tr>
                  <a:tr h="370840">
                    <a:tc rowSpan="3">
                      <a:txBody>
                        <a:bodyPr/>
                        <a:lstStyle/>
                        <a:p>
                          <a:pPr latinLnBrk="1"/>
                          <a:r>
                            <a:rPr lang="en-US" altLang="ko-KR"/>
                            <a:t>Artifact</a:t>
                          </a:r>
                          <a:endParaRPr lang="ko-KR" altLang="en-US"/>
                        </a:p>
                      </a:txBody>
                      <a:tcPr/>
                    </a:tc>
                    <a:tc>
                      <a:txBody>
                        <a:bodyPr/>
                        <a:lstStyle/>
                        <a:p>
                          <a:pPr latinLnBrk="1"/>
                          <a:r>
                            <a:rPr lang="en-US" altLang="ko-KR"/>
                            <a:t>Memory effect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216135149"/>
                      </a:ext>
                    </a:extLst>
                  </a:tr>
                  <a:tr h="370840">
                    <a:tc vMerge="1">
                      <a:txBody>
                        <a:bodyPr/>
                        <a:lstStyle/>
                        <a:p>
                          <a:pPr latinLnBrk="1"/>
                          <a:endParaRPr lang="ko-KR" altLang="en-US"/>
                        </a:p>
                      </a:txBody>
                      <a:tcPr/>
                    </a:tc>
                    <a:tc>
                      <a:txBody>
                        <a:bodyPr/>
                        <a:lstStyle/>
                        <a:p>
                          <a:pPr latinLnBrk="1"/>
                          <a:r>
                            <a:rPr lang="en-US" altLang="ko-KR"/>
                            <a:t>Leak current</a:t>
                          </a:r>
                          <a:endParaRPr lang="ko-KR" altLang="en-US"/>
                        </a:p>
                      </a:txBody>
                      <a:tcPr/>
                    </a:tc>
                    <a:tc>
                      <a:txBody>
                        <a:bodyPr/>
                        <a:lstStyle/>
                        <a:p>
                          <a:pPr latinLnBrk="1"/>
                          <a:r>
                            <a:rPr lang="en-US" altLang="ko-KR"/>
                            <a:t>No effect (?)</a:t>
                          </a:r>
                          <a:endParaRPr lang="ko-KR" altLang="en-US"/>
                        </a:p>
                      </a:txBody>
                      <a:tcPr/>
                    </a:tc>
                    <a:extLst>
                      <a:ext uri="{0D108BD9-81ED-4DB2-BD59-A6C34878D82A}">
                        <a16:rowId xmlns:a16="http://schemas.microsoft.com/office/drawing/2014/main" val="2586230063"/>
                      </a:ext>
                    </a:extLst>
                  </a:tr>
                  <a:tr h="370840">
                    <a:tc vMerge="1">
                      <a:txBody>
                        <a:bodyPr/>
                        <a:lstStyle/>
                        <a:p>
                          <a:pPr latinLnBrk="1"/>
                          <a:endParaRPr lang="ko-KR" altLang="en-US"/>
                        </a:p>
                      </a:txBody>
                      <a:tcPr/>
                    </a:tc>
                    <a:tc>
                      <a:txBody>
                        <a:bodyPr/>
                        <a:lstStyle/>
                        <a:p>
                          <a:pPr latinLnBrk="1"/>
                          <a:r>
                            <a:rPr lang="en-US" altLang="ko-KR"/>
                            <a:t>Crosstalk</a:t>
                          </a:r>
                          <a:endParaRPr lang="ko-KR" altLang="en-US"/>
                        </a:p>
                      </a:txBody>
                      <a:tcPr/>
                    </a:tc>
                    <a:tc>
                      <a:txBody>
                        <a:bodyPr/>
                        <a:lstStyle/>
                        <a:p>
                          <a:pPr latinLnBrk="1"/>
                          <a:r>
                            <a:rPr lang="en-US" altLang="ko-KR">
                              <a:solidFill>
                                <a:srgbClr val="00B050"/>
                              </a:solidFill>
                            </a:rPr>
                            <a:t>Partially cancelled</a:t>
                          </a:r>
                          <a:endParaRPr lang="ko-KR" altLang="en-US">
                            <a:solidFill>
                              <a:srgbClr val="00B050"/>
                            </a:solidFill>
                          </a:endParaRPr>
                        </a:p>
                      </a:txBody>
                      <a:tcPr/>
                    </a:tc>
                    <a:extLst>
                      <a:ext uri="{0D108BD9-81ED-4DB2-BD59-A6C34878D82A}">
                        <a16:rowId xmlns:a16="http://schemas.microsoft.com/office/drawing/2014/main" val="2586686302"/>
                      </a:ext>
                    </a:extLst>
                  </a:tr>
                  <a:tr h="370840">
                    <a:tc rowSpan="3">
                      <a:txBody>
                        <a:bodyPr/>
                        <a:lstStyle/>
                        <a:p>
                          <a:pPr latinLnBrk="1"/>
                          <a:r>
                            <a:rPr lang="en-US" altLang="ko-KR"/>
                            <a:t>Signal path coupling</a:t>
                          </a:r>
                          <a:endParaRPr lang="ko-KR" altLang="en-US"/>
                        </a:p>
                      </a:txBody>
                      <a:tcPr/>
                    </a:tc>
                    <a:tc>
                      <a:txBody>
                        <a:bodyPr/>
                        <a:lstStyle/>
                        <a:p>
                          <a:pPr latinLnBrk="1"/>
                          <a:r>
                            <a:rPr lang="en-US" altLang="ko-KR"/>
                            <a:t>High impedance node noises</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064165141"/>
                      </a:ext>
                    </a:extLst>
                  </a:tr>
                  <a:tr h="370840">
                    <a:tc vMerge="1">
                      <a:txBody>
                        <a:bodyPr/>
                        <a:lstStyle/>
                        <a:p>
                          <a:pPr latinLnBrk="1"/>
                          <a:endParaRPr lang="ko-KR" altLang="en-US"/>
                        </a:p>
                      </a:txBody>
                      <a:tcPr/>
                    </a:tc>
                    <a:tc>
                      <a:txBody>
                        <a:bodyPr/>
                        <a:lstStyle/>
                        <a:p>
                          <a:pPr latinLnBrk="1"/>
                          <a:r>
                            <a:rPr lang="en-US" altLang="ko-KR"/>
                            <a:t>Input-output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408286968"/>
                      </a:ext>
                    </a:extLst>
                  </a:tr>
                  <a:tr h="370840">
                    <a:tc vMerge="1">
                      <a:txBody>
                        <a:bodyPr/>
                        <a:lstStyle/>
                        <a:p>
                          <a:pPr latinLnBrk="1"/>
                          <a:endParaRPr lang="ko-KR" altLang="en-US"/>
                        </a:p>
                      </a:txBody>
                      <a:tcPr/>
                    </a:tc>
                    <a:tc>
                      <a:txBody>
                        <a:bodyPr/>
                        <a:lstStyle/>
                        <a:p>
                          <a:pPr latinLnBrk="1"/>
                          <a:r>
                            <a:rPr lang="en-US" altLang="ko-KR"/>
                            <a:t>Clock coupling</a:t>
                          </a:r>
                          <a:endParaRPr lang="ko-KR" altLang="en-US"/>
                        </a:p>
                      </a:txBody>
                      <a:tcPr/>
                    </a:tc>
                    <a:tc>
                      <a:txBody>
                        <a:bodyPr/>
                        <a:lstStyle/>
                        <a:p>
                          <a:pPr latinLnBrk="1"/>
                          <a:r>
                            <a:rPr lang="en-US" altLang="ko-KR">
                              <a:solidFill>
                                <a:srgbClr val="00B050"/>
                              </a:solidFill>
                            </a:rPr>
                            <a:t>Partially cancelled</a:t>
                          </a:r>
                          <a:endParaRPr lang="ko-KR" altLang="en-US"/>
                        </a:p>
                      </a:txBody>
                      <a:tcPr/>
                    </a:tc>
                    <a:extLst>
                      <a:ext uri="{0D108BD9-81ED-4DB2-BD59-A6C34878D82A}">
                        <a16:rowId xmlns:a16="http://schemas.microsoft.com/office/drawing/2014/main" val="2472796160"/>
                      </a:ext>
                    </a:extLst>
                  </a:tr>
                  <a:tr h="370840">
                    <a:tc>
                      <a:txBody>
                        <a:bodyPr/>
                        <a:lstStyle/>
                        <a:p>
                          <a:pPr latinLnBrk="1"/>
                          <a:endParaRPr lang="ko-KR" altLang="en-US"/>
                        </a:p>
                      </a:txBody>
                      <a:tcPr/>
                    </a:tc>
                    <a:tc>
                      <a:txBody>
                        <a:bodyPr/>
                        <a:lstStyle/>
                        <a:p>
                          <a:pPr latinLnBrk="1"/>
                          <a:r>
                            <a:rPr lang="en-US" altLang="ko-KR"/>
                            <a:t>PSRR</a:t>
                          </a:r>
                          <a:endParaRPr lang="ko-KR" altLang="en-US"/>
                        </a:p>
                      </a:txBody>
                      <a:tcPr/>
                    </a:tc>
                    <a:tc>
                      <a:txBody>
                        <a:bodyPr/>
                        <a:lstStyle/>
                        <a:p>
                          <a:pPr latinLnBrk="1"/>
                          <a:r>
                            <a:rPr lang="en-US" altLang="ko-KR">
                              <a:solidFill>
                                <a:srgbClr val="00B050"/>
                              </a:solidFill>
                            </a:rPr>
                            <a:t>Partially cancelled</a:t>
                          </a:r>
                          <a:endParaRPr lang="ko-KR" altLang="en-US"/>
                        </a:p>
                      </a:txBody>
                      <a:tcPr/>
                    </a:tc>
                    <a:extLst>
                      <a:ext uri="{0D108BD9-81ED-4DB2-BD59-A6C34878D82A}">
                        <a16:rowId xmlns:a16="http://schemas.microsoft.com/office/drawing/2014/main" val="268990843"/>
                      </a:ext>
                    </a:extLst>
                  </a:tr>
                  <a:tr h="370840">
                    <a:tc>
                      <a:txBody>
                        <a:bodyPr/>
                        <a:lstStyle/>
                        <a:p>
                          <a:pPr latinLnBrk="1"/>
                          <a:endParaRPr lang="ko-KR" altLang="en-US"/>
                        </a:p>
                      </a:txBody>
                      <a:tcPr/>
                    </a:tc>
                    <a:tc>
                      <a:txBody>
                        <a:bodyPr/>
                        <a:lstStyle/>
                        <a:p>
                          <a:pPr latinLnBrk="1"/>
                          <a:r>
                            <a:rPr lang="en-US" altLang="ko-KR" err="1"/>
                            <a:t>kT</a:t>
                          </a:r>
                          <a:r>
                            <a:rPr lang="en-US" altLang="ko-KR"/>
                            <a:t>/C (Nyquist)</a:t>
                          </a:r>
                          <a:endParaRPr lang="ko-KR" altLang="en-US"/>
                        </a:p>
                      </a:txBody>
                      <a:tcPr/>
                    </a:tc>
                    <a:tc>
                      <a:txBody>
                        <a:bodyPr/>
                        <a:lstStyle/>
                        <a:p>
                          <a:pPr latinLnBrk="1"/>
                          <a:r>
                            <a:rPr lang="en-US" altLang="ko-KR"/>
                            <a:t>No effect (</a:t>
                          </a:r>
                          <a:r>
                            <a:rPr lang="en-US" altLang="ko-KR">
                              <a:solidFill>
                                <a:srgbClr val="00B050"/>
                              </a:solidFill>
                            </a:rPr>
                            <a:t>effectively 70%</a:t>
                          </a:r>
                          <a:r>
                            <a:rPr lang="en-US" altLang="ko-KR"/>
                            <a:t>)</a:t>
                          </a:r>
                          <a:endParaRPr lang="ko-KR" altLang="en-US"/>
                        </a:p>
                      </a:txBody>
                      <a:tcPr/>
                    </a:tc>
                    <a:extLst>
                      <a:ext uri="{0D108BD9-81ED-4DB2-BD59-A6C34878D82A}">
                        <a16:rowId xmlns:a16="http://schemas.microsoft.com/office/drawing/2014/main" val="2172317463"/>
                      </a:ext>
                    </a:extLst>
                  </a:tr>
                  <a:tr h="370840">
                    <a:tc>
                      <a:txBody>
                        <a:bodyPr/>
                        <a:lstStyle/>
                        <a:p>
                          <a:pPr latinLnBrk="1"/>
                          <a:endParaRPr lang="ko-KR" altLang="en-US"/>
                        </a:p>
                      </a:txBody>
                      <a:tcPr/>
                    </a:tc>
                    <a:tc>
                      <a:txBody>
                        <a:bodyPr/>
                        <a:lstStyle/>
                        <a:p>
                          <a:pPr latinLnBrk="1"/>
                          <a:r>
                            <a:rPr lang="en-US" altLang="ko-KR"/>
                            <a:t>Buffer &amp; Filter noise</a:t>
                          </a:r>
                          <a:endParaRPr lang="ko-KR" altLang="en-US"/>
                        </a:p>
                      </a:txBody>
                      <a:tcPr/>
                    </a:tc>
                    <a:tc>
                      <a:txBody>
                        <a:bodyPr/>
                        <a:lstStyle/>
                        <a:p>
                          <a:pPr latinLnBrk="1"/>
                          <a:r>
                            <a:rPr lang="en-US" altLang="ko-KR"/>
                            <a:t>No effect (</a:t>
                          </a:r>
                          <a:r>
                            <a:rPr lang="en-US" altLang="ko-KR">
                              <a:solidFill>
                                <a:srgbClr val="00B050"/>
                              </a:solidFill>
                            </a:rPr>
                            <a:t>effectively 70%</a:t>
                          </a:r>
                          <a:r>
                            <a:rPr lang="en-US" altLang="ko-KR"/>
                            <a:t>)</a:t>
                          </a:r>
                          <a:endParaRPr lang="ko-KR" altLang="en-US"/>
                        </a:p>
                      </a:txBody>
                      <a:tcPr/>
                    </a:tc>
                    <a:extLst>
                      <a:ext uri="{0D108BD9-81ED-4DB2-BD59-A6C34878D82A}">
                        <a16:rowId xmlns:a16="http://schemas.microsoft.com/office/drawing/2014/main" val="1173871415"/>
                      </a:ext>
                    </a:extLst>
                  </a:tr>
                  <a:tr h="370840">
                    <a:tc rowSpan="3">
                      <a:txBody>
                        <a:bodyPr/>
                        <a:lstStyle/>
                        <a:p>
                          <a:pPr latinLnBrk="1"/>
                          <a:r>
                            <a:rPr lang="en-US" altLang="ko-KR"/>
                            <a:t>Distortion</a:t>
                          </a:r>
                          <a:endParaRPr lang="ko-KR" altLang="en-US"/>
                        </a:p>
                      </a:txBody>
                      <a:tcPr/>
                    </a:tc>
                    <a:tc>
                      <a:txBody>
                        <a:bodyPr/>
                        <a:lstStyle/>
                        <a:p>
                          <a:pPr latinLnBrk="1"/>
                          <a:r>
                            <a:rPr lang="en-US" altLang="ko-KR"/>
                            <a:t>nonuniform </a:t>
                          </a:r>
                          <a14:m>
                            <m:oMath xmlns:m="http://schemas.openxmlformats.org/officeDocument/2006/math">
                              <m:sSub>
                                <m:sSubPr>
                                  <m:ctrlPr>
                                    <a:rPr lang="en-US" altLang="ko-KR" i="1" smtClean="0">
                                      <a:latin typeface="Cambria Math" panose="02040503050406030204" pitchFamily="18" charset="0"/>
                                    </a:rPr>
                                  </m:ctrlPr>
                                </m:sSubPr>
                                <m:e>
                                  <m:r>
                                    <a:rPr lang="en-US" altLang="ko-KR" b="0" i="1" smtClean="0">
                                      <a:latin typeface="Cambria Math" panose="02040503050406030204" pitchFamily="18" charset="0"/>
                                    </a:rPr>
                                    <m:t>𝑅</m:t>
                                  </m:r>
                                </m:e>
                                <m:sub>
                                  <m:r>
                                    <a:rPr lang="en-US" altLang="ko-KR" b="0" i="1" smtClean="0">
                                      <a:latin typeface="Cambria Math" panose="02040503050406030204" pitchFamily="18" charset="0"/>
                                    </a:rPr>
                                    <m:t>𝑜𝑛</m:t>
                                  </m:r>
                                </m:sub>
                              </m:sSub>
                            </m:oMath>
                          </a14:m>
                          <a:endParaRPr lang="ko-KR" altLang="en-US"/>
                        </a:p>
                      </a:txBody>
                      <a:tcPr/>
                    </a:tc>
                    <a:tc>
                      <a:txBody>
                        <a:bodyPr/>
                        <a:lstStyle/>
                        <a:p>
                          <a:pPr latinLnBrk="1"/>
                          <a:r>
                            <a:rPr lang="en-US" altLang="ko-KR">
                              <a:solidFill>
                                <a:srgbClr val="00B050"/>
                              </a:solidFill>
                            </a:rPr>
                            <a:t>Canceled</a:t>
                          </a:r>
                          <a:endParaRPr lang="ko-KR" altLang="en-US">
                            <a:solidFill>
                              <a:srgbClr val="00B050"/>
                            </a:solidFill>
                          </a:endParaRPr>
                        </a:p>
                      </a:txBody>
                      <a:tcPr/>
                    </a:tc>
                    <a:extLst>
                      <a:ext uri="{0D108BD9-81ED-4DB2-BD59-A6C34878D82A}">
                        <a16:rowId xmlns:a16="http://schemas.microsoft.com/office/drawing/2014/main" val="1277893202"/>
                      </a:ext>
                    </a:extLst>
                  </a:tr>
                  <a:tr h="370840">
                    <a:tc vMerge="1">
                      <a:txBody>
                        <a:bodyPr/>
                        <a:lstStyle/>
                        <a:p>
                          <a:pPr latinLnBrk="1"/>
                          <a:endParaRPr lang="ko-KR" altLang="en-US"/>
                        </a:p>
                      </a:txBody>
                      <a:tcPr/>
                    </a:tc>
                    <a:tc>
                      <a:txBody>
                        <a:bodyPr/>
                        <a:lstStyle/>
                        <a:p>
                          <a:pPr latinLnBrk="1"/>
                          <a:r>
                            <a:rPr lang="en-US" altLang="ko-KR"/>
                            <a:t>nonzero shutoff time</a:t>
                          </a:r>
                          <a:endParaRPr lang="ko-KR" altLang="en-US"/>
                        </a:p>
                      </a:txBody>
                      <a:tcPr/>
                    </a:tc>
                    <a:tc>
                      <a:txBody>
                        <a:bodyPr/>
                        <a:lstStyle/>
                        <a:p>
                          <a:pPr latinLnBrk="1"/>
                          <a:r>
                            <a:rPr lang="en-US" altLang="ko-KR">
                              <a:solidFill>
                                <a:srgbClr val="FF0000"/>
                              </a:solidFill>
                            </a:rPr>
                            <a:t>Increases</a:t>
                          </a:r>
                          <a:endParaRPr lang="ko-KR" altLang="en-US">
                            <a:solidFill>
                              <a:srgbClr val="FF0000"/>
                            </a:solidFill>
                          </a:endParaRPr>
                        </a:p>
                      </a:txBody>
                      <a:tcPr/>
                    </a:tc>
                    <a:extLst>
                      <a:ext uri="{0D108BD9-81ED-4DB2-BD59-A6C34878D82A}">
                        <a16:rowId xmlns:a16="http://schemas.microsoft.com/office/drawing/2014/main" val="2337836677"/>
                      </a:ext>
                    </a:extLst>
                  </a:tr>
                  <a:tr h="370840">
                    <a:tc vMerge="1">
                      <a:txBody>
                        <a:bodyPr/>
                        <a:lstStyle/>
                        <a:p>
                          <a:pPr latinLnBrk="1"/>
                          <a:endParaRPr lang="ko-KR" altLang="en-US"/>
                        </a:p>
                      </a:txBody>
                      <a:tcPr/>
                    </a:tc>
                    <a:tc>
                      <a:txBody>
                        <a:bodyPr/>
                        <a:lstStyle/>
                        <a:p>
                          <a:pPr latinLnBrk="1"/>
                          <a:r>
                            <a:rPr lang="en-US" altLang="ko-KR"/>
                            <a:t>bandwidth</a:t>
                          </a:r>
                          <a:endParaRPr lang="ko-KR" altLang="en-US"/>
                        </a:p>
                      </a:txBody>
                      <a:tcPr/>
                    </a:tc>
                    <a:tc>
                      <a:txBody>
                        <a:bodyPr/>
                        <a:lstStyle/>
                        <a:p>
                          <a:pPr latinLnBrk="1"/>
                          <a:r>
                            <a:rPr lang="en-US" altLang="ko-KR"/>
                            <a:t>No effect</a:t>
                          </a:r>
                          <a:endParaRPr lang="ko-KR" altLang="en-US">
                            <a:solidFill>
                              <a:srgbClr val="00B050"/>
                            </a:solidFill>
                          </a:endParaRPr>
                        </a:p>
                      </a:txBody>
                      <a:tcPr/>
                    </a:tc>
                    <a:extLst>
                      <a:ext uri="{0D108BD9-81ED-4DB2-BD59-A6C34878D82A}">
                        <a16:rowId xmlns:a16="http://schemas.microsoft.com/office/drawing/2014/main" val="688397861"/>
                      </a:ext>
                    </a:extLst>
                  </a:tr>
                  <a:tr h="370840">
                    <a:tc>
                      <a:txBody>
                        <a:bodyPr/>
                        <a:lstStyle/>
                        <a:p>
                          <a:pPr latinLnBrk="1"/>
                          <a:endParaRPr lang="ko-KR" altLang="en-US"/>
                        </a:p>
                      </a:txBody>
                      <a:tcPr/>
                    </a:tc>
                    <a:tc>
                      <a:txBody>
                        <a:bodyPr/>
                        <a:lstStyle/>
                        <a:p>
                          <a:pPr latinLnBrk="1"/>
                          <a:r>
                            <a:rPr lang="en-US" altLang="ko-KR"/>
                            <a:t>PLL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504633683"/>
                      </a:ext>
                    </a:extLst>
                  </a:tr>
                  <a:tr h="370840">
                    <a:tc>
                      <a:txBody>
                        <a:bodyPr/>
                        <a:lstStyle/>
                        <a:p>
                          <a:pPr latinLnBrk="1"/>
                          <a:endParaRPr lang="ko-KR" altLang="en-US"/>
                        </a:p>
                      </a:txBody>
                      <a:tcPr/>
                    </a:tc>
                    <a:tc>
                      <a:txBody>
                        <a:bodyPr/>
                        <a:lstStyle/>
                        <a:p>
                          <a:pPr latinLnBrk="1"/>
                          <a:r>
                            <a:rPr lang="en-US" altLang="ko-KR"/>
                            <a:t>Clock distribution jitter</a:t>
                          </a:r>
                          <a:endParaRPr lang="ko-KR" altLang="en-US"/>
                        </a:p>
                      </a:txBody>
                      <a:tcPr/>
                    </a:tc>
                    <a:tc>
                      <a:txBody>
                        <a:bodyPr/>
                        <a:lstStyle/>
                        <a:p>
                          <a:pPr latinLnBrk="1"/>
                          <a:r>
                            <a:rPr lang="en-US" altLang="ko-KR">
                              <a:solidFill>
                                <a:srgbClr val="FF0000"/>
                              </a:solidFill>
                            </a:rPr>
                            <a:t>Increases</a:t>
                          </a:r>
                          <a:endParaRPr lang="ko-KR" altLang="en-US"/>
                        </a:p>
                      </a:txBody>
                      <a:tcPr/>
                    </a:tc>
                    <a:extLst>
                      <a:ext uri="{0D108BD9-81ED-4DB2-BD59-A6C34878D82A}">
                        <a16:rowId xmlns:a16="http://schemas.microsoft.com/office/drawing/2014/main" val="698768928"/>
                      </a:ext>
                    </a:extLst>
                  </a:tr>
                  <a:tr h="370840">
                    <a:tc>
                      <a:txBody>
                        <a:bodyPr/>
                        <a:lstStyle/>
                        <a:p>
                          <a:pPr latinLnBrk="1"/>
                          <a:endParaRPr lang="ko-KR" altLang="en-US"/>
                        </a:p>
                      </a:txBody>
                      <a:tcPr/>
                    </a:tc>
                    <a:tc>
                      <a:txBody>
                        <a:bodyPr/>
                        <a:lstStyle/>
                        <a:p>
                          <a:pPr latinLnBrk="1"/>
                          <a:r>
                            <a:rPr lang="en-US" altLang="ko-KR"/>
                            <a:t>Shift register jitter</a:t>
                          </a:r>
                          <a:endParaRPr lang="ko-KR" altLang="en-US"/>
                        </a:p>
                      </a:txBody>
                      <a:tcPr/>
                    </a:tc>
                    <a:tc>
                      <a:txBody>
                        <a:bodyPr/>
                        <a:lstStyle/>
                        <a:p>
                          <a:pPr latinLnBrk="1"/>
                          <a:r>
                            <a:rPr lang="en-US" altLang="ko-KR">
                              <a:solidFill>
                                <a:srgbClr val="FF0000"/>
                              </a:solidFill>
                            </a:rPr>
                            <a:t>Increases + Mismatch (Design dependent)</a:t>
                          </a:r>
                          <a:endParaRPr lang="ko-KR" altLang="en-US">
                            <a:solidFill>
                              <a:srgbClr val="FF0000"/>
                            </a:solidFill>
                          </a:endParaRPr>
                        </a:p>
                      </a:txBody>
                      <a:tcPr/>
                    </a:tc>
                    <a:extLst>
                      <a:ext uri="{0D108BD9-81ED-4DB2-BD59-A6C34878D82A}">
                        <a16:rowId xmlns:a16="http://schemas.microsoft.com/office/drawing/2014/main" val="1668353280"/>
                      </a:ext>
                    </a:extLst>
                  </a:tr>
                  <a:tr h="370840">
                    <a:tc>
                      <a:txBody>
                        <a:bodyPr/>
                        <a:lstStyle/>
                        <a:p>
                          <a:pPr latinLnBrk="1"/>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Uncertainty of the off-chip calibration of PV</a:t>
                          </a:r>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solidFill>
                                <a:srgbClr val="FF0000"/>
                              </a:solidFill>
                            </a:rPr>
                            <a:t>?</a:t>
                          </a:r>
                          <a:endParaRPr lang="ko-KR" altLang="en-US">
                            <a:solidFill>
                              <a:srgbClr val="FF0000"/>
                            </a:solidFill>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499304"/>
                      </a:ext>
                    </a:extLst>
                  </a:tr>
                  <a:tr h="370840">
                    <a:tc rowSpan="2">
                      <a:txBody>
                        <a:bodyPr/>
                        <a:lstStyle/>
                        <a:p>
                          <a:pPr latinLnBrk="1"/>
                          <a:r>
                            <a:rPr lang="en-US" altLang="ko-KR"/>
                            <a:t>Meta</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Power consumption per channel</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solidFill>
                                <a:srgbClr val="FF0000"/>
                              </a:solidFill>
                            </a:rPr>
                            <a:t>x2</a:t>
                          </a:r>
                          <a:endParaRPr lang="ko-KR" altLang="en-US">
                            <a:solidFill>
                              <a:srgbClr val="FF0000"/>
                            </a:solidFill>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57263401"/>
                      </a:ext>
                    </a:extLst>
                  </a:tr>
                  <a:tr h="370840">
                    <a:tc vMerge="1">
                      <a:txBody>
                        <a:bodyPr/>
                        <a:lstStyle/>
                        <a:p>
                          <a:pPr latinLnBrk="1"/>
                          <a:endParaRPr lang="ko-KR" altLang="en-US"/>
                        </a:p>
                      </a:txBody>
                      <a:tcPr/>
                    </a:tc>
                    <a:tc>
                      <a:txBody>
                        <a:bodyPr/>
                        <a:lstStyle/>
                        <a:p>
                          <a:pPr latinLnBrk="1"/>
                          <a:r>
                            <a:rPr lang="en-US" altLang="ko-KR"/>
                            <a:t>Area per channel</a:t>
                          </a:r>
                          <a:endParaRPr lang="ko-KR" altLang="en-US"/>
                        </a:p>
                      </a:txBody>
                      <a:tcPr/>
                    </a:tc>
                    <a:tc>
                      <a:txBody>
                        <a:bodyPr/>
                        <a:lstStyle/>
                        <a:p>
                          <a:pPr latinLnBrk="1"/>
                          <a:r>
                            <a:rPr lang="en-US" altLang="ko-KR">
                              <a:solidFill>
                                <a:srgbClr val="FF0000"/>
                              </a:solidFill>
                            </a:rPr>
                            <a:t>x2</a:t>
                          </a:r>
                          <a:endParaRPr lang="ko-KR" altLang="en-US">
                            <a:solidFill>
                              <a:srgbClr val="FF0000"/>
                            </a:solidFill>
                          </a:endParaRPr>
                        </a:p>
                      </a:txBody>
                      <a:tcPr/>
                    </a:tc>
                    <a:extLst>
                      <a:ext uri="{0D108BD9-81ED-4DB2-BD59-A6C34878D82A}">
                        <a16:rowId xmlns:a16="http://schemas.microsoft.com/office/drawing/2014/main" val="1927809240"/>
                      </a:ext>
                    </a:extLst>
                  </a:tr>
                </a:tbl>
              </a:graphicData>
            </a:graphic>
          </p:graphicFrame>
        </mc:Choice>
        <mc:Fallback xmlns="">
          <p:graphicFrame>
            <p:nvGraphicFramePr>
              <p:cNvPr id="7" name="표 7">
                <a:extLst>
                  <a:ext uri="{FF2B5EF4-FFF2-40B4-BE49-F238E27FC236}">
                    <a16:creationId xmlns:a16="http://schemas.microsoft.com/office/drawing/2014/main" id="{637BE555-6C87-12F7-E0E8-6A4837FE3BC2}"/>
                  </a:ext>
                </a:extLst>
              </p:cNvPr>
              <p:cNvGraphicFramePr>
                <a:graphicFrameLocks noGrp="1"/>
              </p:cNvGraphicFramePr>
              <p:nvPr>
                <p:ph idx="1"/>
                <p:extLst>
                  <p:ext uri="{D42A27DB-BD31-4B8C-83A1-F6EECF244321}">
                    <p14:modId xmlns:p14="http://schemas.microsoft.com/office/powerpoint/2010/main" val="1016376321"/>
                  </p:ext>
                </p:extLst>
              </p:nvPr>
            </p:nvGraphicFramePr>
            <p:xfrm>
              <a:off x="0" y="0"/>
              <a:ext cx="12305211" cy="7045960"/>
            </p:xfrm>
            <a:graphic>
              <a:graphicData uri="http://schemas.openxmlformats.org/drawingml/2006/table">
                <a:tbl>
                  <a:tblPr firstRow="1" bandRow="1">
                    <a:tableStyleId>{5C22544A-7EE6-4342-B048-85BDC9FD1C3A}</a:tableStyleId>
                  </a:tblPr>
                  <a:tblGrid>
                    <a:gridCol w="1619794">
                      <a:extLst>
                        <a:ext uri="{9D8B030D-6E8A-4147-A177-3AD203B41FA5}">
                          <a16:colId xmlns:a16="http://schemas.microsoft.com/office/drawing/2014/main" val="1025340333"/>
                        </a:ext>
                      </a:extLst>
                    </a:gridCol>
                    <a:gridCol w="5077097">
                      <a:extLst>
                        <a:ext uri="{9D8B030D-6E8A-4147-A177-3AD203B41FA5}">
                          <a16:colId xmlns:a16="http://schemas.microsoft.com/office/drawing/2014/main" val="369651050"/>
                        </a:ext>
                      </a:extLst>
                    </a:gridCol>
                    <a:gridCol w="5608320">
                      <a:extLst>
                        <a:ext uri="{9D8B030D-6E8A-4147-A177-3AD203B41FA5}">
                          <a16:colId xmlns:a16="http://schemas.microsoft.com/office/drawing/2014/main" val="3533386984"/>
                        </a:ext>
                      </a:extLst>
                    </a:gridCol>
                  </a:tblGrid>
                  <a:tr h="370840">
                    <a:tc>
                      <a:txBody>
                        <a:bodyPr/>
                        <a:lstStyle/>
                        <a:p>
                          <a:pPr latinLnBrk="1"/>
                          <a:r>
                            <a:rPr lang="en-US" altLang="ko-KR"/>
                            <a:t>Category</a:t>
                          </a:r>
                          <a:endParaRPr lang="ko-KR" altLang="en-US"/>
                        </a:p>
                      </a:txBody>
                      <a:tcPr/>
                    </a:tc>
                    <a:tc>
                      <a:txBody>
                        <a:bodyPr/>
                        <a:lstStyle/>
                        <a:p>
                          <a:pPr latinLnBrk="1"/>
                          <a:r>
                            <a:rPr lang="en-US" altLang="ko-KR"/>
                            <a:t>Factor</a:t>
                          </a:r>
                          <a:endParaRPr lang="ko-KR" altLang="en-US"/>
                        </a:p>
                      </a:txBody>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a:t>Differential</a:t>
                          </a:r>
                          <a:endParaRPr lang="ko-KR" altLang="en-US"/>
                        </a:p>
                      </a:txBody>
                      <a:tcPr/>
                    </a:tc>
                    <a:extLst>
                      <a:ext uri="{0D108BD9-81ED-4DB2-BD59-A6C34878D82A}">
                        <a16:rowId xmlns:a16="http://schemas.microsoft.com/office/drawing/2014/main" val="1960712230"/>
                      </a:ext>
                    </a:extLst>
                  </a:tr>
                  <a:tr h="370840">
                    <a:tc rowSpan="3">
                      <a:txBody>
                        <a:bodyPr/>
                        <a:lstStyle/>
                        <a:p>
                          <a:pPr latinLnBrk="1"/>
                          <a:r>
                            <a:rPr lang="en-US" altLang="ko-KR"/>
                            <a:t>Artifact</a:t>
                          </a:r>
                          <a:endParaRPr lang="ko-KR" altLang="en-US"/>
                        </a:p>
                      </a:txBody>
                      <a:tcPr/>
                    </a:tc>
                    <a:tc>
                      <a:txBody>
                        <a:bodyPr/>
                        <a:lstStyle/>
                        <a:p>
                          <a:pPr latinLnBrk="1"/>
                          <a:r>
                            <a:rPr lang="en-US" altLang="ko-KR"/>
                            <a:t>Memory effect</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216135149"/>
                      </a:ext>
                    </a:extLst>
                  </a:tr>
                  <a:tr h="370840">
                    <a:tc vMerge="1">
                      <a:txBody>
                        <a:bodyPr/>
                        <a:lstStyle/>
                        <a:p>
                          <a:pPr latinLnBrk="1"/>
                          <a:endParaRPr lang="ko-KR" altLang="en-US"/>
                        </a:p>
                      </a:txBody>
                      <a:tcPr/>
                    </a:tc>
                    <a:tc>
                      <a:txBody>
                        <a:bodyPr/>
                        <a:lstStyle/>
                        <a:p>
                          <a:pPr latinLnBrk="1"/>
                          <a:r>
                            <a:rPr lang="en-US" altLang="ko-KR"/>
                            <a:t>Leak current</a:t>
                          </a:r>
                          <a:endParaRPr lang="ko-KR" altLang="en-US"/>
                        </a:p>
                      </a:txBody>
                      <a:tcPr/>
                    </a:tc>
                    <a:tc>
                      <a:txBody>
                        <a:bodyPr/>
                        <a:lstStyle/>
                        <a:p>
                          <a:pPr latinLnBrk="1"/>
                          <a:r>
                            <a:rPr lang="en-US" altLang="ko-KR"/>
                            <a:t>No effect (?)</a:t>
                          </a:r>
                          <a:endParaRPr lang="ko-KR" altLang="en-US"/>
                        </a:p>
                      </a:txBody>
                      <a:tcPr/>
                    </a:tc>
                    <a:extLst>
                      <a:ext uri="{0D108BD9-81ED-4DB2-BD59-A6C34878D82A}">
                        <a16:rowId xmlns:a16="http://schemas.microsoft.com/office/drawing/2014/main" val="2586230063"/>
                      </a:ext>
                    </a:extLst>
                  </a:tr>
                  <a:tr h="370840">
                    <a:tc vMerge="1">
                      <a:txBody>
                        <a:bodyPr/>
                        <a:lstStyle/>
                        <a:p>
                          <a:pPr latinLnBrk="1"/>
                          <a:endParaRPr lang="ko-KR" altLang="en-US"/>
                        </a:p>
                      </a:txBody>
                      <a:tcPr/>
                    </a:tc>
                    <a:tc>
                      <a:txBody>
                        <a:bodyPr/>
                        <a:lstStyle/>
                        <a:p>
                          <a:pPr latinLnBrk="1"/>
                          <a:r>
                            <a:rPr lang="en-US" altLang="ko-KR"/>
                            <a:t>Crosstalk</a:t>
                          </a:r>
                          <a:endParaRPr lang="ko-KR" altLang="en-US"/>
                        </a:p>
                      </a:txBody>
                      <a:tcPr/>
                    </a:tc>
                    <a:tc>
                      <a:txBody>
                        <a:bodyPr/>
                        <a:lstStyle/>
                        <a:p>
                          <a:pPr latinLnBrk="1"/>
                          <a:r>
                            <a:rPr lang="en-US" altLang="ko-KR">
                              <a:solidFill>
                                <a:srgbClr val="00B050"/>
                              </a:solidFill>
                            </a:rPr>
                            <a:t>Partially cancelled</a:t>
                          </a:r>
                          <a:endParaRPr lang="ko-KR" altLang="en-US">
                            <a:solidFill>
                              <a:srgbClr val="00B050"/>
                            </a:solidFill>
                          </a:endParaRPr>
                        </a:p>
                      </a:txBody>
                      <a:tcPr/>
                    </a:tc>
                    <a:extLst>
                      <a:ext uri="{0D108BD9-81ED-4DB2-BD59-A6C34878D82A}">
                        <a16:rowId xmlns:a16="http://schemas.microsoft.com/office/drawing/2014/main" val="2586686302"/>
                      </a:ext>
                    </a:extLst>
                  </a:tr>
                  <a:tr h="370840">
                    <a:tc rowSpan="3">
                      <a:txBody>
                        <a:bodyPr/>
                        <a:lstStyle/>
                        <a:p>
                          <a:pPr latinLnBrk="1"/>
                          <a:r>
                            <a:rPr lang="en-US" altLang="ko-KR"/>
                            <a:t>Signal path coupling</a:t>
                          </a:r>
                          <a:endParaRPr lang="ko-KR" altLang="en-US"/>
                        </a:p>
                      </a:txBody>
                      <a:tcPr/>
                    </a:tc>
                    <a:tc>
                      <a:txBody>
                        <a:bodyPr/>
                        <a:lstStyle/>
                        <a:p>
                          <a:pPr latinLnBrk="1"/>
                          <a:r>
                            <a:rPr lang="en-US" altLang="ko-KR"/>
                            <a:t>High impedance node noises</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2064165141"/>
                      </a:ext>
                    </a:extLst>
                  </a:tr>
                  <a:tr h="370840">
                    <a:tc vMerge="1">
                      <a:txBody>
                        <a:bodyPr/>
                        <a:lstStyle/>
                        <a:p>
                          <a:pPr latinLnBrk="1"/>
                          <a:endParaRPr lang="ko-KR" altLang="en-US"/>
                        </a:p>
                      </a:txBody>
                      <a:tcPr/>
                    </a:tc>
                    <a:tc>
                      <a:txBody>
                        <a:bodyPr/>
                        <a:lstStyle/>
                        <a:p>
                          <a:pPr latinLnBrk="1"/>
                          <a:r>
                            <a:rPr lang="en-US" altLang="ko-KR"/>
                            <a:t>Input-output coupling</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1408286968"/>
                      </a:ext>
                    </a:extLst>
                  </a:tr>
                  <a:tr h="370840">
                    <a:tc vMerge="1">
                      <a:txBody>
                        <a:bodyPr/>
                        <a:lstStyle/>
                        <a:p>
                          <a:pPr latinLnBrk="1"/>
                          <a:endParaRPr lang="ko-KR" altLang="en-US"/>
                        </a:p>
                      </a:txBody>
                      <a:tcPr/>
                    </a:tc>
                    <a:tc>
                      <a:txBody>
                        <a:bodyPr/>
                        <a:lstStyle/>
                        <a:p>
                          <a:pPr latinLnBrk="1"/>
                          <a:r>
                            <a:rPr lang="en-US" altLang="ko-KR"/>
                            <a:t>Clock coupling</a:t>
                          </a:r>
                          <a:endParaRPr lang="ko-KR" altLang="en-US"/>
                        </a:p>
                      </a:txBody>
                      <a:tcPr/>
                    </a:tc>
                    <a:tc>
                      <a:txBody>
                        <a:bodyPr/>
                        <a:lstStyle/>
                        <a:p>
                          <a:pPr latinLnBrk="1"/>
                          <a:r>
                            <a:rPr lang="en-US" altLang="ko-KR">
                              <a:solidFill>
                                <a:srgbClr val="00B050"/>
                              </a:solidFill>
                            </a:rPr>
                            <a:t>Partially cancelled</a:t>
                          </a:r>
                          <a:endParaRPr lang="ko-KR" altLang="en-US"/>
                        </a:p>
                      </a:txBody>
                      <a:tcPr/>
                    </a:tc>
                    <a:extLst>
                      <a:ext uri="{0D108BD9-81ED-4DB2-BD59-A6C34878D82A}">
                        <a16:rowId xmlns:a16="http://schemas.microsoft.com/office/drawing/2014/main" val="2472796160"/>
                      </a:ext>
                    </a:extLst>
                  </a:tr>
                  <a:tr h="370840">
                    <a:tc>
                      <a:txBody>
                        <a:bodyPr/>
                        <a:lstStyle/>
                        <a:p>
                          <a:pPr latinLnBrk="1"/>
                          <a:endParaRPr lang="ko-KR" altLang="en-US"/>
                        </a:p>
                      </a:txBody>
                      <a:tcPr/>
                    </a:tc>
                    <a:tc>
                      <a:txBody>
                        <a:bodyPr/>
                        <a:lstStyle/>
                        <a:p>
                          <a:pPr latinLnBrk="1"/>
                          <a:r>
                            <a:rPr lang="en-US" altLang="ko-KR"/>
                            <a:t>PSRR</a:t>
                          </a:r>
                          <a:endParaRPr lang="ko-KR" altLang="en-US"/>
                        </a:p>
                      </a:txBody>
                      <a:tcPr/>
                    </a:tc>
                    <a:tc>
                      <a:txBody>
                        <a:bodyPr/>
                        <a:lstStyle/>
                        <a:p>
                          <a:pPr latinLnBrk="1"/>
                          <a:r>
                            <a:rPr lang="en-US" altLang="ko-KR">
                              <a:solidFill>
                                <a:srgbClr val="00B050"/>
                              </a:solidFill>
                            </a:rPr>
                            <a:t>Partially cancelled</a:t>
                          </a:r>
                          <a:endParaRPr lang="ko-KR" altLang="en-US"/>
                        </a:p>
                      </a:txBody>
                      <a:tcPr/>
                    </a:tc>
                    <a:extLst>
                      <a:ext uri="{0D108BD9-81ED-4DB2-BD59-A6C34878D82A}">
                        <a16:rowId xmlns:a16="http://schemas.microsoft.com/office/drawing/2014/main" val="268990843"/>
                      </a:ext>
                    </a:extLst>
                  </a:tr>
                  <a:tr h="370840">
                    <a:tc>
                      <a:txBody>
                        <a:bodyPr/>
                        <a:lstStyle/>
                        <a:p>
                          <a:pPr latinLnBrk="1"/>
                          <a:endParaRPr lang="ko-KR" altLang="en-US"/>
                        </a:p>
                      </a:txBody>
                      <a:tcPr/>
                    </a:tc>
                    <a:tc>
                      <a:txBody>
                        <a:bodyPr/>
                        <a:lstStyle/>
                        <a:p>
                          <a:pPr latinLnBrk="1"/>
                          <a:r>
                            <a:rPr lang="en-US" altLang="ko-KR" err="1"/>
                            <a:t>kT</a:t>
                          </a:r>
                          <a:r>
                            <a:rPr lang="en-US" altLang="ko-KR"/>
                            <a:t>/C (Nyquist)</a:t>
                          </a:r>
                          <a:endParaRPr lang="ko-KR" altLang="en-US"/>
                        </a:p>
                      </a:txBody>
                      <a:tcPr/>
                    </a:tc>
                    <a:tc>
                      <a:txBody>
                        <a:bodyPr/>
                        <a:lstStyle/>
                        <a:p>
                          <a:pPr latinLnBrk="1"/>
                          <a:r>
                            <a:rPr lang="en-US" altLang="ko-KR"/>
                            <a:t>No effect (</a:t>
                          </a:r>
                          <a:r>
                            <a:rPr lang="en-US" altLang="ko-KR">
                              <a:solidFill>
                                <a:srgbClr val="00B050"/>
                              </a:solidFill>
                            </a:rPr>
                            <a:t>effectively 70%</a:t>
                          </a:r>
                          <a:r>
                            <a:rPr lang="en-US" altLang="ko-KR"/>
                            <a:t>)</a:t>
                          </a:r>
                          <a:endParaRPr lang="ko-KR" altLang="en-US"/>
                        </a:p>
                      </a:txBody>
                      <a:tcPr/>
                    </a:tc>
                    <a:extLst>
                      <a:ext uri="{0D108BD9-81ED-4DB2-BD59-A6C34878D82A}">
                        <a16:rowId xmlns:a16="http://schemas.microsoft.com/office/drawing/2014/main" val="2172317463"/>
                      </a:ext>
                    </a:extLst>
                  </a:tr>
                  <a:tr h="370840">
                    <a:tc>
                      <a:txBody>
                        <a:bodyPr/>
                        <a:lstStyle/>
                        <a:p>
                          <a:pPr latinLnBrk="1"/>
                          <a:endParaRPr lang="ko-KR" altLang="en-US"/>
                        </a:p>
                      </a:txBody>
                      <a:tcPr/>
                    </a:tc>
                    <a:tc>
                      <a:txBody>
                        <a:bodyPr/>
                        <a:lstStyle/>
                        <a:p>
                          <a:pPr latinLnBrk="1"/>
                          <a:r>
                            <a:rPr lang="en-US" altLang="ko-KR"/>
                            <a:t>Buffer &amp; Filter noise</a:t>
                          </a:r>
                          <a:endParaRPr lang="ko-KR" altLang="en-US"/>
                        </a:p>
                      </a:txBody>
                      <a:tcPr/>
                    </a:tc>
                    <a:tc>
                      <a:txBody>
                        <a:bodyPr/>
                        <a:lstStyle/>
                        <a:p>
                          <a:pPr latinLnBrk="1"/>
                          <a:r>
                            <a:rPr lang="en-US" altLang="ko-KR"/>
                            <a:t>No effect (</a:t>
                          </a:r>
                          <a:r>
                            <a:rPr lang="en-US" altLang="ko-KR">
                              <a:solidFill>
                                <a:srgbClr val="00B050"/>
                              </a:solidFill>
                            </a:rPr>
                            <a:t>effectively 70%</a:t>
                          </a:r>
                          <a:r>
                            <a:rPr lang="en-US" altLang="ko-KR"/>
                            <a:t>)</a:t>
                          </a:r>
                          <a:endParaRPr lang="ko-KR" altLang="en-US"/>
                        </a:p>
                      </a:txBody>
                      <a:tcPr/>
                    </a:tc>
                    <a:extLst>
                      <a:ext uri="{0D108BD9-81ED-4DB2-BD59-A6C34878D82A}">
                        <a16:rowId xmlns:a16="http://schemas.microsoft.com/office/drawing/2014/main" val="1173871415"/>
                      </a:ext>
                    </a:extLst>
                  </a:tr>
                  <a:tr h="370840">
                    <a:tc rowSpan="3">
                      <a:txBody>
                        <a:bodyPr/>
                        <a:lstStyle/>
                        <a:p>
                          <a:pPr latinLnBrk="1"/>
                          <a:r>
                            <a:rPr lang="en-US" altLang="ko-KR"/>
                            <a:t>Distortion</a:t>
                          </a:r>
                          <a:endParaRPr lang="ko-KR" altLang="en-US"/>
                        </a:p>
                      </a:txBody>
                      <a:tcPr/>
                    </a:tc>
                    <a:tc>
                      <a:txBody>
                        <a:bodyPr/>
                        <a:lstStyle/>
                        <a:p>
                          <a:endParaRPr lang="en-US"/>
                        </a:p>
                      </a:txBody>
                      <a:tcPr>
                        <a:blipFill>
                          <a:blip r:embed="rId2"/>
                          <a:stretch>
                            <a:fillRect l="-32173" t="-1004918" r="-110924" b="-822951"/>
                          </a:stretch>
                        </a:blipFill>
                      </a:tcPr>
                    </a:tc>
                    <a:tc>
                      <a:txBody>
                        <a:bodyPr/>
                        <a:lstStyle/>
                        <a:p>
                          <a:pPr latinLnBrk="1"/>
                          <a:r>
                            <a:rPr lang="en-US" altLang="ko-KR">
                              <a:solidFill>
                                <a:srgbClr val="00B050"/>
                              </a:solidFill>
                            </a:rPr>
                            <a:t>Canceled</a:t>
                          </a:r>
                          <a:endParaRPr lang="ko-KR" altLang="en-US">
                            <a:solidFill>
                              <a:srgbClr val="00B050"/>
                            </a:solidFill>
                          </a:endParaRPr>
                        </a:p>
                      </a:txBody>
                      <a:tcPr/>
                    </a:tc>
                    <a:extLst>
                      <a:ext uri="{0D108BD9-81ED-4DB2-BD59-A6C34878D82A}">
                        <a16:rowId xmlns:a16="http://schemas.microsoft.com/office/drawing/2014/main" val="1277893202"/>
                      </a:ext>
                    </a:extLst>
                  </a:tr>
                  <a:tr h="370840">
                    <a:tc vMerge="1">
                      <a:txBody>
                        <a:bodyPr/>
                        <a:lstStyle/>
                        <a:p>
                          <a:pPr latinLnBrk="1"/>
                          <a:endParaRPr lang="ko-KR" altLang="en-US"/>
                        </a:p>
                      </a:txBody>
                      <a:tcPr/>
                    </a:tc>
                    <a:tc>
                      <a:txBody>
                        <a:bodyPr/>
                        <a:lstStyle/>
                        <a:p>
                          <a:pPr latinLnBrk="1"/>
                          <a:r>
                            <a:rPr lang="en-US" altLang="ko-KR"/>
                            <a:t>nonzero shutoff time</a:t>
                          </a:r>
                          <a:endParaRPr lang="ko-KR" altLang="en-US"/>
                        </a:p>
                      </a:txBody>
                      <a:tcPr/>
                    </a:tc>
                    <a:tc>
                      <a:txBody>
                        <a:bodyPr/>
                        <a:lstStyle/>
                        <a:p>
                          <a:pPr latinLnBrk="1"/>
                          <a:r>
                            <a:rPr lang="en-US" altLang="ko-KR">
                              <a:solidFill>
                                <a:srgbClr val="FF0000"/>
                              </a:solidFill>
                            </a:rPr>
                            <a:t>Increases</a:t>
                          </a:r>
                          <a:endParaRPr lang="ko-KR" altLang="en-US">
                            <a:solidFill>
                              <a:srgbClr val="FF0000"/>
                            </a:solidFill>
                          </a:endParaRPr>
                        </a:p>
                      </a:txBody>
                      <a:tcPr/>
                    </a:tc>
                    <a:extLst>
                      <a:ext uri="{0D108BD9-81ED-4DB2-BD59-A6C34878D82A}">
                        <a16:rowId xmlns:a16="http://schemas.microsoft.com/office/drawing/2014/main" val="2337836677"/>
                      </a:ext>
                    </a:extLst>
                  </a:tr>
                  <a:tr h="370840">
                    <a:tc vMerge="1">
                      <a:txBody>
                        <a:bodyPr/>
                        <a:lstStyle/>
                        <a:p>
                          <a:pPr latinLnBrk="1"/>
                          <a:endParaRPr lang="ko-KR" altLang="en-US"/>
                        </a:p>
                      </a:txBody>
                      <a:tcPr/>
                    </a:tc>
                    <a:tc>
                      <a:txBody>
                        <a:bodyPr/>
                        <a:lstStyle/>
                        <a:p>
                          <a:pPr latinLnBrk="1"/>
                          <a:r>
                            <a:rPr lang="en-US" altLang="ko-KR"/>
                            <a:t>bandwidth</a:t>
                          </a:r>
                          <a:endParaRPr lang="ko-KR" altLang="en-US"/>
                        </a:p>
                      </a:txBody>
                      <a:tcPr/>
                    </a:tc>
                    <a:tc>
                      <a:txBody>
                        <a:bodyPr/>
                        <a:lstStyle/>
                        <a:p>
                          <a:pPr latinLnBrk="1"/>
                          <a:r>
                            <a:rPr lang="en-US" altLang="ko-KR"/>
                            <a:t>No effect</a:t>
                          </a:r>
                          <a:endParaRPr lang="ko-KR" altLang="en-US">
                            <a:solidFill>
                              <a:srgbClr val="00B050"/>
                            </a:solidFill>
                          </a:endParaRPr>
                        </a:p>
                      </a:txBody>
                      <a:tcPr/>
                    </a:tc>
                    <a:extLst>
                      <a:ext uri="{0D108BD9-81ED-4DB2-BD59-A6C34878D82A}">
                        <a16:rowId xmlns:a16="http://schemas.microsoft.com/office/drawing/2014/main" val="688397861"/>
                      </a:ext>
                    </a:extLst>
                  </a:tr>
                  <a:tr h="370840">
                    <a:tc>
                      <a:txBody>
                        <a:bodyPr/>
                        <a:lstStyle/>
                        <a:p>
                          <a:pPr latinLnBrk="1"/>
                          <a:endParaRPr lang="ko-KR" altLang="en-US"/>
                        </a:p>
                      </a:txBody>
                      <a:tcPr/>
                    </a:tc>
                    <a:tc>
                      <a:txBody>
                        <a:bodyPr/>
                        <a:lstStyle/>
                        <a:p>
                          <a:pPr latinLnBrk="1"/>
                          <a:r>
                            <a:rPr lang="en-US" altLang="ko-KR"/>
                            <a:t>PLL jitter</a:t>
                          </a:r>
                          <a:endParaRPr lang="ko-KR" altLang="en-US"/>
                        </a:p>
                      </a:txBody>
                      <a:tcPr/>
                    </a:tc>
                    <a:tc>
                      <a:txBody>
                        <a:bodyPr/>
                        <a:lstStyle/>
                        <a:p>
                          <a:pPr latinLnBrk="1"/>
                          <a:r>
                            <a:rPr lang="en-US" altLang="ko-KR"/>
                            <a:t>No effect</a:t>
                          </a:r>
                          <a:endParaRPr lang="ko-KR" altLang="en-US"/>
                        </a:p>
                      </a:txBody>
                      <a:tcPr/>
                    </a:tc>
                    <a:extLst>
                      <a:ext uri="{0D108BD9-81ED-4DB2-BD59-A6C34878D82A}">
                        <a16:rowId xmlns:a16="http://schemas.microsoft.com/office/drawing/2014/main" val="3504633683"/>
                      </a:ext>
                    </a:extLst>
                  </a:tr>
                  <a:tr h="370840">
                    <a:tc>
                      <a:txBody>
                        <a:bodyPr/>
                        <a:lstStyle/>
                        <a:p>
                          <a:pPr latinLnBrk="1"/>
                          <a:endParaRPr lang="ko-KR" altLang="en-US"/>
                        </a:p>
                      </a:txBody>
                      <a:tcPr/>
                    </a:tc>
                    <a:tc>
                      <a:txBody>
                        <a:bodyPr/>
                        <a:lstStyle/>
                        <a:p>
                          <a:pPr latinLnBrk="1"/>
                          <a:r>
                            <a:rPr lang="en-US" altLang="ko-KR"/>
                            <a:t>Clock distribution jitter</a:t>
                          </a:r>
                          <a:endParaRPr lang="ko-KR" altLang="en-US"/>
                        </a:p>
                      </a:txBody>
                      <a:tcPr/>
                    </a:tc>
                    <a:tc>
                      <a:txBody>
                        <a:bodyPr/>
                        <a:lstStyle/>
                        <a:p>
                          <a:pPr latinLnBrk="1"/>
                          <a:r>
                            <a:rPr lang="en-US" altLang="ko-KR">
                              <a:solidFill>
                                <a:srgbClr val="FF0000"/>
                              </a:solidFill>
                            </a:rPr>
                            <a:t>Increases</a:t>
                          </a:r>
                          <a:endParaRPr lang="ko-KR" altLang="en-US"/>
                        </a:p>
                      </a:txBody>
                      <a:tcPr/>
                    </a:tc>
                    <a:extLst>
                      <a:ext uri="{0D108BD9-81ED-4DB2-BD59-A6C34878D82A}">
                        <a16:rowId xmlns:a16="http://schemas.microsoft.com/office/drawing/2014/main" val="698768928"/>
                      </a:ext>
                    </a:extLst>
                  </a:tr>
                  <a:tr h="370840">
                    <a:tc>
                      <a:txBody>
                        <a:bodyPr/>
                        <a:lstStyle/>
                        <a:p>
                          <a:pPr latinLnBrk="1"/>
                          <a:endParaRPr lang="ko-KR" altLang="en-US"/>
                        </a:p>
                      </a:txBody>
                      <a:tcPr/>
                    </a:tc>
                    <a:tc>
                      <a:txBody>
                        <a:bodyPr/>
                        <a:lstStyle/>
                        <a:p>
                          <a:pPr latinLnBrk="1"/>
                          <a:r>
                            <a:rPr lang="en-US" altLang="ko-KR"/>
                            <a:t>Shift register jitter</a:t>
                          </a:r>
                          <a:endParaRPr lang="ko-KR" altLang="en-US"/>
                        </a:p>
                      </a:txBody>
                      <a:tcPr/>
                    </a:tc>
                    <a:tc>
                      <a:txBody>
                        <a:bodyPr/>
                        <a:lstStyle/>
                        <a:p>
                          <a:pPr latinLnBrk="1"/>
                          <a:r>
                            <a:rPr lang="en-US" altLang="ko-KR">
                              <a:solidFill>
                                <a:srgbClr val="FF0000"/>
                              </a:solidFill>
                            </a:rPr>
                            <a:t>Increases + Mismatch (Design dependent)</a:t>
                          </a:r>
                          <a:endParaRPr lang="ko-KR" altLang="en-US">
                            <a:solidFill>
                              <a:srgbClr val="FF0000"/>
                            </a:solidFill>
                          </a:endParaRPr>
                        </a:p>
                      </a:txBody>
                      <a:tcPr/>
                    </a:tc>
                    <a:extLst>
                      <a:ext uri="{0D108BD9-81ED-4DB2-BD59-A6C34878D82A}">
                        <a16:rowId xmlns:a16="http://schemas.microsoft.com/office/drawing/2014/main" val="1668353280"/>
                      </a:ext>
                    </a:extLst>
                  </a:tr>
                  <a:tr h="370840">
                    <a:tc>
                      <a:txBody>
                        <a:bodyPr/>
                        <a:lstStyle/>
                        <a:p>
                          <a:pPr latinLnBrk="1"/>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t>Uncertainty of the off-chip calibration of PV</a:t>
                          </a:r>
                          <a:endParaRPr lang="ko-KR" altLang="en-US"/>
                        </a:p>
                      </a:txBody>
                      <a:tcPr>
                        <a:lnB w="12700" cap="flat" cmpd="sng" algn="ctr">
                          <a:solidFill>
                            <a:schemeClr val="tx1"/>
                          </a:solidFill>
                          <a:prstDash val="solid"/>
                          <a:round/>
                          <a:headEnd type="none" w="med" len="med"/>
                          <a:tailEnd type="none" w="med" len="med"/>
                        </a:lnB>
                      </a:tcPr>
                    </a:tc>
                    <a:tc>
                      <a:txBody>
                        <a:bodyPr/>
                        <a:lstStyle/>
                        <a:p>
                          <a:pPr latinLnBrk="1"/>
                          <a:r>
                            <a:rPr lang="en-US" altLang="ko-KR">
                              <a:solidFill>
                                <a:srgbClr val="FF0000"/>
                              </a:solidFill>
                            </a:rPr>
                            <a:t>?</a:t>
                          </a:r>
                          <a:endParaRPr lang="ko-KR" altLang="en-US">
                            <a:solidFill>
                              <a:srgbClr val="FF0000"/>
                            </a:solidFill>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499304"/>
                      </a:ext>
                    </a:extLst>
                  </a:tr>
                  <a:tr h="370840">
                    <a:tc rowSpan="2">
                      <a:txBody>
                        <a:bodyPr/>
                        <a:lstStyle/>
                        <a:p>
                          <a:pPr latinLnBrk="1"/>
                          <a:r>
                            <a:rPr lang="en-US" altLang="ko-KR"/>
                            <a:t>Meta</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t>Power consumption per channel</a:t>
                          </a:r>
                          <a:endParaRPr lang="ko-KR" altLang="en-US"/>
                        </a:p>
                      </a:txBody>
                      <a:tcPr>
                        <a:lnT w="12700" cap="flat" cmpd="sng" algn="ctr">
                          <a:solidFill>
                            <a:schemeClr val="tx1"/>
                          </a:solidFill>
                          <a:prstDash val="solid"/>
                          <a:round/>
                          <a:headEnd type="none" w="med" len="med"/>
                          <a:tailEnd type="none" w="med" len="med"/>
                        </a:lnT>
                      </a:tcPr>
                    </a:tc>
                    <a:tc>
                      <a:txBody>
                        <a:bodyPr/>
                        <a:lstStyle/>
                        <a:p>
                          <a:pPr latinLnBrk="1"/>
                          <a:r>
                            <a:rPr lang="en-US" altLang="ko-KR">
                              <a:solidFill>
                                <a:srgbClr val="FF0000"/>
                              </a:solidFill>
                            </a:rPr>
                            <a:t>x2</a:t>
                          </a:r>
                          <a:endParaRPr lang="ko-KR" altLang="en-US">
                            <a:solidFill>
                              <a:srgbClr val="FF0000"/>
                            </a:solidFill>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57263401"/>
                      </a:ext>
                    </a:extLst>
                  </a:tr>
                  <a:tr h="370840">
                    <a:tc vMerge="1">
                      <a:txBody>
                        <a:bodyPr/>
                        <a:lstStyle/>
                        <a:p>
                          <a:pPr latinLnBrk="1"/>
                          <a:endParaRPr lang="ko-KR" altLang="en-US"/>
                        </a:p>
                      </a:txBody>
                      <a:tcPr/>
                    </a:tc>
                    <a:tc>
                      <a:txBody>
                        <a:bodyPr/>
                        <a:lstStyle/>
                        <a:p>
                          <a:pPr latinLnBrk="1"/>
                          <a:r>
                            <a:rPr lang="en-US" altLang="ko-KR"/>
                            <a:t>Area per channel</a:t>
                          </a:r>
                          <a:endParaRPr lang="ko-KR" altLang="en-US"/>
                        </a:p>
                      </a:txBody>
                      <a:tcPr/>
                    </a:tc>
                    <a:tc>
                      <a:txBody>
                        <a:bodyPr/>
                        <a:lstStyle/>
                        <a:p>
                          <a:pPr latinLnBrk="1"/>
                          <a:r>
                            <a:rPr lang="en-US" altLang="ko-KR">
                              <a:solidFill>
                                <a:srgbClr val="FF0000"/>
                              </a:solidFill>
                            </a:rPr>
                            <a:t>x2</a:t>
                          </a:r>
                          <a:endParaRPr lang="ko-KR" altLang="en-US">
                            <a:solidFill>
                              <a:srgbClr val="FF0000"/>
                            </a:solidFill>
                          </a:endParaRPr>
                        </a:p>
                      </a:txBody>
                      <a:tcPr/>
                    </a:tc>
                    <a:extLst>
                      <a:ext uri="{0D108BD9-81ED-4DB2-BD59-A6C34878D82A}">
                        <a16:rowId xmlns:a16="http://schemas.microsoft.com/office/drawing/2014/main" val="1927809240"/>
                      </a:ext>
                    </a:extLst>
                  </a:tr>
                </a:tbl>
              </a:graphicData>
            </a:graphic>
          </p:graphicFrame>
        </mc:Fallback>
      </mc:AlternateContent>
      <p:sp>
        <p:nvSpPr>
          <p:cNvPr id="2" name="날짜 개체 틀 1">
            <a:extLst>
              <a:ext uri="{FF2B5EF4-FFF2-40B4-BE49-F238E27FC236}">
                <a16:creationId xmlns:a16="http://schemas.microsoft.com/office/drawing/2014/main" id="{D045FCE8-AFAE-9B8B-BAB5-6301C05CCBFD}"/>
              </a:ext>
            </a:extLst>
          </p:cNvPr>
          <p:cNvSpPr>
            <a:spLocks noGrp="1"/>
          </p:cNvSpPr>
          <p:nvPr>
            <p:ph type="dt" sz="half" idx="10"/>
          </p:nvPr>
        </p:nvSpPr>
        <p:spPr/>
        <p:txBody>
          <a:bodyPr/>
          <a:lstStyle/>
          <a:p>
            <a:r>
              <a:rPr lang="en-US" altLang="ko-KR"/>
              <a:t>2024-05-27</a:t>
            </a:r>
            <a:endParaRPr lang="ko-KR" altLang="en-US"/>
          </a:p>
        </p:txBody>
      </p:sp>
      <p:sp>
        <p:nvSpPr>
          <p:cNvPr id="3" name="바닥글 개체 틀 2">
            <a:extLst>
              <a:ext uri="{FF2B5EF4-FFF2-40B4-BE49-F238E27FC236}">
                <a16:creationId xmlns:a16="http://schemas.microsoft.com/office/drawing/2014/main" id="{98945205-00EC-3239-14DC-61A0E09ECEDF}"/>
              </a:ext>
            </a:extLst>
          </p:cNvPr>
          <p:cNvSpPr>
            <a:spLocks noGrp="1"/>
          </p:cNvSpPr>
          <p:nvPr>
            <p:ph type="ftr" sz="quarter" idx="11"/>
          </p:nvPr>
        </p:nvSpPr>
        <p:spPr/>
        <p:txBody>
          <a:bodyPr/>
          <a:lstStyle/>
          <a:p>
            <a:r>
              <a:rPr lang="en-US" altLang="ko-KR"/>
              <a:t>PSEC5 / PM2024</a:t>
            </a:r>
            <a:endParaRPr lang="ko-KR" altLang="en-US"/>
          </a:p>
        </p:txBody>
      </p:sp>
      <p:sp>
        <p:nvSpPr>
          <p:cNvPr id="4" name="슬라이드 번호 개체 틀 3">
            <a:extLst>
              <a:ext uri="{FF2B5EF4-FFF2-40B4-BE49-F238E27FC236}">
                <a16:creationId xmlns:a16="http://schemas.microsoft.com/office/drawing/2014/main" id="{DD309E99-E3D4-C728-A4C4-B87619ED65B1}"/>
              </a:ext>
            </a:extLst>
          </p:cNvPr>
          <p:cNvSpPr>
            <a:spLocks noGrp="1"/>
          </p:cNvSpPr>
          <p:nvPr>
            <p:ph type="sldNum" sz="quarter" idx="12"/>
          </p:nvPr>
        </p:nvSpPr>
        <p:spPr/>
        <p:txBody>
          <a:bodyPr/>
          <a:lstStyle/>
          <a:p>
            <a:fld id="{23AE57FD-E4DF-4085-ACA4-73605D376608}" type="slidenum">
              <a:rPr lang="ko-KR" altLang="en-US" smtClean="0"/>
              <a:t>43</a:t>
            </a:fld>
            <a:endParaRPr lang="ko-KR" altLang="en-US"/>
          </a:p>
        </p:txBody>
      </p:sp>
    </p:spTree>
    <p:extLst>
      <p:ext uri="{BB962C8B-B14F-4D97-AF65-F5344CB8AC3E}">
        <p14:creationId xmlns:p14="http://schemas.microsoft.com/office/powerpoint/2010/main" val="2764628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제목 1">
                <a:extLst>
                  <a:ext uri="{FF2B5EF4-FFF2-40B4-BE49-F238E27FC236}">
                    <a16:creationId xmlns:a16="http://schemas.microsoft.com/office/drawing/2014/main" id="{C613DA7D-F57A-2B3D-5E30-1B9381B49B50}"/>
                  </a:ext>
                </a:extLst>
              </p:cNvPr>
              <p:cNvSpPr>
                <a:spLocks noGrp="1"/>
              </p:cNvSpPr>
              <p:nvPr>
                <p:ph type="title"/>
              </p:nvPr>
            </p:nvSpPr>
            <p:spPr/>
            <p:txBody>
              <a:bodyPr/>
              <a:lstStyle/>
              <a:p>
                <a:r>
                  <a:rPr lang="en-US" altLang="ko-KR"/>
                  <a:t>Factors determining </a:t>
                </a:r>
                <a14:m>
                  <m:oMath xmlns:m="http://schemas.openxmlformats.org/officeDocument/2006/math">
                    <m:nary>
                      <m:naryPr>
                        <m:chr m:val="∑"/>
                        <m:subHide m:val="on"/>
                        <m:supHide m:val="on"/>
                        <m:ctrlPr>
                          <a:rPr lang="en-US" altLang="ko-KR" i="1" smtClean="0">
                            <a:latin typeface="Cambria Math" panose="02040503050406030204" pitchFamily="18" charset="0"/>
                          </a:rPr>
                        </m:ctrlPr>
                      </m:naryPr>
                      <m:sub/>
                      <m:sup/>
                      <m:e>
                        <m:sSup>
                          <m:sSupPr>
                            <m:ctrlPr>
                              <a:rPr lang="en-US" altLang="ko-KR" i="1" smtClean="0">
                                <a:latin typeface="Cambria Math" panose="02040503050406030204" pitchFamily="18" charset="0"/>
                              </a:rPr>
                            </m:ctrlPr>
                          </m:sSupPr>
                          <m:e>
                            <m:sSub>
                              <m:sSubPr>
                                <m:ctrlPr>
                                  <a:rPr lang="en-US" altLang="ko-KR" i="1">
                                    <a:latin typeface="Cambria Math" panose="02040503050406030204" pitchFamily="18" charset="0"/>
                                  </a:rPr>
                                </m:ctrlPr>
                              </m:sSubPr>
                              <m:e>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𝑉</m:t>
                                    </m:r>
                                  </m:e>
                                </m:acc>
                              </m:e>
                              <m:sub>
                                <m:r>
                                  <a:rPr lang="en-US" altLang="ko-KR" i="1">
                                    <a:latin typeface="Cambria Math" panose="02040503050406030204" pitchFamily="18" charset="0"/>
                                  </a:rPr>
                                  <m:t>𝑖</m:t>
                                </m:r>
                              </m:sub>
                            </m:sSub>
                          </m:e>
                          <m:sup>
                            <m:r>
                              <a:rPr lang="en-US" altLang="ko-KR" i="1" smtClean="0">
                                <a:latin typeface="Cambria Math" panose="02040503050406030204" pitchFamily="18" charset="0"/>
                              </a:rPr>
                              <m:t>2</m:t>
                            </m:r>
                          </m:sup>
                        </m:sSup>
                      </m:e>
                    </m:nary>
                  </m:oMath>
                </a14:m>
                <a:endParaRPr lang="ko-KR" altLang="en-US"/>
              </a:p>
            </p:txBody>
          </p:sp>
        </mc:Choice>
        <mc:Fallback xmlns="">
          <p:sp>
            <p:nvSpPr>
              <p:cNvPr id="2" name="제목 1">
                <a:extLst>
                  <a:ext uri="{FF2B5EF4-FFF2-40B4-BE49-F238E27FC236}">
                    <a16:creationId xmlns:a16="http://schemas.microsoft.com/office/drawing/2014/main" id="{C613DA7D-F57A-2B3D-5E30-1B9381B49B50}"/>
                  </a:ext>
                </a:extLst>
              </p:cNvPr>
              <p:cNvSpPr>
                <a:spLocks noGrp="1" noRot="1" noChangeAspect="1" noMove="1" noResize="1" noEditPoints="1" noAdjustHandles="1" noChangeArrowheads="1" noChangeShapeType="1" noTextEdit="1"/>
              </p:cNvSpPr>
              <p:nvPr>
                <p:ph type="title"/>
              </p:nvPr>
            </p:nvSpPr>
            <p:spPr>
              <a:blipFill>
                <a:blip r:embed="rId3"/>
                <a:stretch>
                  <a:fillRect l="-2377" b="-36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1041FE61-FB50-9881-1A1F-2162B324DBC9}"/>
                  </a:ext>
                </a:extLst>
              </p:cNvPr>
              <p:cNvSpPr>
                <a:spLocks noGrp="1"/>
              </p:cNvSpPr>
              <p:nvPr>
                <p:ph idx="1"/>
              </p:nvPr>
            </p:nvSpPr>
            <p:spPr/>
            <p:txBody>
              <a:bodyPr/>
              <a:lstStyle/>
              <a:p>
                <a:r>
                  <a:rPr lang="en-US" altLang="ko-KR"/>
                  <a:t>LAPPD &amp; Pickup board</a:t>
                </a:r>
              </a:p>
              <a:p>
                <a:r>
                  <a:rPr lang="en-US" altLang="ko-KR"/>
                  <a:t>Distortion</a:t>
                </a:r>
              </a:p>
              <a:p>
                <a:pPr lvl="1"/>
                <a:r>
                  <a:rPr lang="en-US" altLang="ko-KR"/>
                  <a:t>Due to nonuniform </a:t>
                </a:r>
                <a14:m>
                  <m:oMath xmlns:m="http://schemas.openxmlformats.org/officeDocument/2006/math">
                    <m:sSub>
                      <m:sSubPr>
                        <m:ctrlPr>
                          <a:rPr lang="en-US" altLang="ko-KR" i="1" smtClean="0">
                            <a:latin typeface="Cambria Math" panose="02040503050406030204" pitchFamily="18" charset="0"/>
                          </a:rPr>
                        </m:ctrlPr>
                      </m:sSubPr>
                      <m:e>
                        <m:r>
                          <a:rPr lang="en-US" altLang="ko-KR" b="0" i="1" smtClean="0">
                            <a:latin typeface="Cambria Math" panose="02040503050406030204" pitchFamily="18" charset="0"/>
                          </a:rPr>
                          <m:t>𝑅</m:t>
                        </m:r>
                      </m:e>
                      <m:sub>
                        <m:r>
                          <a:rPr lang="en-US" altLang="ko-KR" b="0" i="1" smtClean="0">
                            <a:latin typeface="Cambria Math" panose="02040503050406030204" pitchFamily="18" charset="0"/>
                          </a:rPr>
                          <m:t>𝑜𝑛</m:t>
                        </m:r>
                      </m:sub>
                    </m:sSub>
                  </m:oMath>
                </a14:m>
                <a:r>
                  <a:rPr lang="en-US" altLang="ko-KR"/>
                  <a:t> over voltage range (Negligible)</a:t>
                </a:r>
              </a:p>
              <a:p>
                <a:pPr lvl="1"/>
                <a:r>
                  <a:rPr lang="en-US" altLang="ko-KR"/>
                  <a:t>Due to nonzero shutoff time (Negligible)</a:t>
                </a:r>
              </a:p>
              <a:p>
                <a:pPr lvl="1"/>
                <a:r>
                  <a:rPr lang="en-US" altLang="ko-KR"/>
                  <a:t>Due to low bandwidth (Decreases slope)</a:t>
                </a:r>
                <a:endParaRPr lang="ko-KR" altLang="en-US"/>
              </a:p>
            </p:txBody>
          </p:sp>
        </mc:Choice>
        <mc:Fallback xmlns="">
          <p:sp>
            <p:nvSpPr>
              <p:cNvPr id="3" name="내용 개체 틀 2">
                <a:extLst>
                  <a:ext uri="{FF2B5EF4-FFF2-40B4-BE49-F238E27FC236}">
                    <a16:creationId xmlns:a16="http://schemas.microsoft.com/office/drawing/2014/main" id="{1041FE61-FB50-9881-1A1F-2162B324DBC9}"/>
                  </a:ext>
                </a:extLst>
              </p:cNvPr>
              <p:cNvSpPr>
                <a:spLocks noGrp="1" noRot="1" noChangeAspect="1" noMove="1" noResize="1" noEditPoints="1" noAdjustHandles="1" noChangeArrowheads="1" noChangeShapeType="1" noTextEdit="1"/>
              </p:cNvSpPr>
              <p:nvPr>
                <p:ph idx="1"/>
              </p:nvPr>
            </p:nvSpPr>
            <p:spPr>
              <a:blipFill>
                <a:blip r:embed="rId4"/>
                <a:stretch>
                  <a:fillRect l="-1043" t="-2381"/>
                </a:stretch>
              </a:blipFill>
            </p:spPr>
            <p:txBody>
              <a:bodyPr/>
              <a:lstStyle/>
              <a:p>
                <a:r>
                  <a:rPr lang="en-US">
                    <a:noFill/>
                  </a:rPr>
                  <a:t> </a:t>
                </a:r>
              </a:p>
            </p:txBody>
          </p:sp>
        </mc:Fallback>
      </mc:AlternateContent>
      <p:sp>
        <p:nvSpPr>
          <p:cNvPr id="4" name="날짜 개체 틀 3">
            <a:extLst>
              <a:ext uri="{FF2B5EF4-FFF2-40B4-BE49-F238E27FC236}">
                <a16:creationId xmlns:a16="http://schemas.microsoft.com/office/drawing/2014/main" id="{E9D7F37C-C5C1-3992-4833-27A45695BF8F}"/>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B38F2E72-CAA1-1062-DBE9-74A98369DFDA}"/>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68173FDA-7835-ECDA-53F1-70415C65F934}"/>
              </a:ext>
            </a:extLst>
          </p:cNvPr>
          <p:cNvSpPr>
            <a:spLocks noGrp="1"/>
          </p:cNvSpPr>
          <p:nvPr>
            <p:ph type="sldNum" sz="quarter" idx="12"/>
          </p:nvPr>
        </p:nvSpPr>
        <p:spPr/>
        <p:txBody>
          <a:bodyPr/>
          <a:lstStyle/>
          <a:p>
            <a:fld id="{23AE57FD-E4DF-4085-ACA4-73605D376608}" type="slidenum">
              <a:rPr lang="ko-KR" altLang="en-US" smtClean="0"/>
              <a:t>44</a:t>
            </a:fld>
            <a:endParaRPr lang="ko-KR" altLang="en-US"/>
          </a:p>
        </p:txBody>
      </p:sp>
    </p:spTree>
    <p:extLst>
      <p:ext uri="{BB962C8B-B14F-4D97-AF65-F5344CB8AC3E}">
        <p14:creationId xmlns:p14="http://schemas.microsoft.com/office/powerpoint/2010/main" val="1251432386"/>
      </p:ext>
    </p:extLst>
  </p:cSld>
  <p:clrMapOvr>
    <a:masterClrMapping/>
  </p:clrMapOvr>
  <p:extLst>
    <p:ext uri="{6950BFC3-D8DA-4A85-94F7-54DA5524770B}">
      <p188:commentRel xmlns:p188="http://schemas.microsoft.com/office/powerpoint/2018/8/main" r:id="rId2"/>
    </p:ext>
  </p:extLs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EA8246D2-6A91-7A15-6557-69B3BB855EA5}"/>
              </a:ext>
            </a:extLst>
          </p:cNvPr>
          <p:cNvSpPr>
            <a:spLocks noGrp="1"/>
          </p:cNvSpPr>
          <p:nvPr>
            <p:ph type="title"/>
          </p:nvPr>
        </p:nvSpPr>
        <p:spPr>
          <a:xfrm>
            <a:off x="831850" y="1121909"/>
            <a:ext cx="10515600" cy="2852737"/>
          </a:xfrm>
        </p:spPr>
        <p:txBody>
          <a:bodyPr/>
          <a:lstStyle/>
          <a:p>
            <a:pPr algn="ctr"/>
            <a:r>
              <a:rPr lang="en-US" altLang="ko-KR" sz="6000" b="1">
                <a:solidFill>
                  <a:srgbClr val="C00000"/>
                </a:solidFill>
              </a:rPr>
              <a:t>Why Fast Timing?</a:t>
            </a:r>
            <a:endParaRPr lang="ko-KR" altLang="en-US"/>
          </a:p>
        </p:txBody>
      </p:sp>
      <p:sp>
        <p:nvSpPr>
          <p:cNvPr id="4" name="슬라이드 번호 개체 틀 3">
            <a:extLst>
              <a:ext uri="{FF2B5EF4-FFF2-40B4-BE49-F238E27FC236}">
                <a16:creationId xmlns:a16="http://schemas.microsoft.com/office/drawing/2014/main" id="{9A989CC6-66B3-AD59-43DC-CBBB0A246F73}"/>
              </a:ext>
            </a:extLst>
          </p:cNvPr>
          <p:cNvSpPr>
            <a:spLocks noGrp="1"/>
          </p:cNvSpPr>
          <p:nvPr>
            <p:ph type="sldNum" sz="quarter" idx="12"/>
          </p:nvPr>
        </p:nvSpPr>
        <p:spPr>
          <a:xfrm>
            <a:off x="9329056" y="6356350"/>
            <a:ext cx="2743200" cy="365125"/>
          </a:xfrm>
        </p:spPr>
        <p:txBody>
          <a:bodyPr/>
          <a:lstStyle/>
          <a:p>
            <a:fld id="{C81923B2-94BC-4A4A-8DAF-314F9348B39B}" type="slidenum">
              <a:rPr lang="ko-KR" altLang="en-US" sz="2000" smtClean="0"/>
              <a:pPr/>
              <a:t>45</a:t>
            </a:fld>
            <a:endParaRPr lang="ko-KR" altLang="en-US" sz="2000"/>
          </a:p>
        </p:txBody>
      </p:sp>
      <p:sp>
        <p:nvSpPr>
          <p:cNvPr id="2" name="날짜 개체 틀 1">
            <a:extLst>
              <a:ext uri="{FF2B5EF4-FFF2-40B4-BE49-F238E27FC236}">
                <a16:creationId xmlns:a16="http://schemas.microsoft.com/office/drawing/2014/main" id="{0A3311DA-4151-713C-FFD7-E1838B7BACA0}"/>
              </a:ext>
            </a:extLst>
          </p:cNvPr>
          <p:cNvSpPr>
            <a:spLocks noGrp="1"/>
          </p:cNvSpPr>
          <p:nvPr>
            <p:ph type="dt" sz="half" idx="10"/>
          </p:nvPr>
        </p:nvSpPr>
        <p:spPr/>
        <p:txBody>
          <a:bodyPr/>
          <a:lstStyle/>
          <a:p>
            <a:r>
              <a:rPr lang="en-US" altLang="ko-KR"/>
              <a:t>2024-05-27</a:t>
            </a:r>
            <a:endParaRPr lang="ko-KR" altLang="en-US"/>
          </a:p>
        </p:txBody>
      </p:sp>
      <p:sp>
        <p:nvSpPr>
          <p:cNvPr id="3" name="바닥글 개체 틀 2">
            <a:extLst>
              <a:ext uri="{FF2B5EF4-FFF2-40B4-BE49-F238E27FC236}">
                <a16:creationId xmlns:a16="http://schemas.microsoft.com/office/drawing/2014/main" id="{9FB3574A-C200-98CE-782D-FE3F42C620BC}"/>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395787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B64224D-83E0-D0FB-1DA0-EA377759CBF7}"/>
              </a:ext>
            </a:extLst>
          </p:cNvPr>
          <p:cNvSpPr>
            <a:spLocks noGrp="1"/>
          </p:cNvSpPr>
          <p:nvPr>
            <p:ph type="title"/>
          </p:nvPr>
        </p:nvSpPr>
        <p:spPr>
          <a:xfrm>
            <a:off x="511629" y="0"/>
            <a:ext cx="10515600" cy="1325563"/>
          </a:xfrm>
        </p:spPr>
        <p:txBody>
          <a:bodyPr/>
          <a:lstStyle/>
          <a:p>
            <a:r>
              <a:rPr lang="en-US" altLang="ko-KR" sz="4000" b="1">
                <a:solidFill>
                  <a:srgbClr val="C00000"/>
                </a:solidFill>
              </a:rPr>
              <a:t>Why Fast Timing?</a:t>
            </a:r>
            <a:br>
              <a:rPr lang="en-US" altLang="ko-KR" sz="2800"/>
            </a:br>
            <a:r>
              <a:rPr lang="en-US" altLang="ko-KR" sz="2800"/>
              <a:t>Explained through Time of Flight (</a:t>
            </a:r>
            <a:r>
              <a:rPr lang="en-US" altLang="ko-KR" sz="2800" err="1"/>
              <a:t>ToF</a:t>
            </a:r>
            <a:r>
              <a:rPr lang="en-US" altLang="ko-KR" sz="2800"/>
              <a:t>) system</a:t>
            </a:r>
            <a:endParaRPr lang="ko-KR" altLang="en-US"/>
          </a:p>
        </p:txBody>
      </p:sp>
      <p:sp>
        <p:nvSpPr>
          <p:cNvPr id="6" name="슬라이드 번호 개체 틀 5">
            <a:extLst>
              <a:ext uri="{FF2B5EF4-FFF2-40B4-BE49-F238E27FC236}">
                <a16:creationId xmlns:a16="http://schemas.microsoft.com/office/drawing/2014/main" id="{A6EFF8E9-AA85-B6F7-4163-98BA0469364C}"/>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46</a:t>
            </a:fld>
            <a:endParaRPr lang="ko-KR" altLang="en-US"/>
          </a:p>
        </p:txBody>
      </p:sp>
      <p:pic>
        <p:nvPicPr>
          <p:cNvPr id="4" name="그림 3">
            <a:extLst>
              <a:ext uri="{FF2B5EF4-FFF2-40B4-BE49-F238E27FC236}">
                <a16:creationId xmlns:a16="http://schemas.microsoft.com/office/drawing/2014/main" id="{43E690BF-5C95-97F1-0A33-D02CE6BEBABF}"/>
              </a:ext>
            </a:extLst>
          </p:cNvPr>
          <p:cNvPicPr>
            <a:picLocks noChangeAspect="1"/>
          </p:cNvPicPr>
          <p:nvPr/>
        </p:nvPicPr>
        <p:blipFill>
          <a:blip r:embed="rId3"/>
          <a:stretch>
            <a:fillRect/>
          </a:stretch>
        </p:blipFill>
        <p:spPr>
          <a:xfrm>
            <a:off x="814633" y="2679320"/>
            <a:ext cx="6040582" cy="3979000"/>
          </a:xfrm>
          <a:prstGeom prst="rect">
            <a:avLst/>
          </a:prstGeom>
        </p:spPr>
      </p:pic>
      <p:sp>
        <p:nvSpPr>
          <p:cNvPr id="3" name="직사각형 2">
            <a:extLst>
              <a:ext uri="{FF2B5EF4-FFF2-40B4-BE49-F238E27FC236}">
                <a16:creationId xmlns:a16="http://schemas.microsoft.com/office/drawing/2014/main" id="{91EC4044-DF0F-99F4-C47F-B3F5E8276775}"/>
              </a:ext>
            </a:extLst>
          </p:cNvPr>
          <p:cNvSpPr/>
          <p:nvPr/>
        </p:nvSpPr>
        <p:spPr>
          <a:xfrm>
            <a:off x="1068713" y="1197298"/>
            <a:ext cx="203200" cy="8308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직사각형 4">
            <a:extLst>
              <a:ext uri="{FF2B5EF4-FFF2-40B4-BE49-F238E27FC236}">
                <a16:creationId xmlns:a16="http://schemas.microsoft.com/office/drawing/2014/main" id="{F3F49F6B-BF80-7565-B32D-BA14DFA4F093}"/>
              </a:ext>
            </a:extLst>
          </p:cNvPr>
          <p:cNvSpPr/>
          <p:nvPr/>
        </p:nvSpPr>
        <p:spPr>
          <a:xfrm>
            <a:off x="4566392" y="1197298"/>
            <a:ext cx="203200" cy="8308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7" name="직선 화살표 연결선 6">
            <a:extLst>
              <a:ext uri="{FF2B5EF4-FFF2-40B4-BE49-F238E27FC236}">
                <a16:creationId xmlns:a16="http://schemas.microsoft.com/office/drawing/2014/main" id="{575A1435-4E08-3207-BE23-BC0F35BB4952}"/>
              </a:ext>
            </a:extLst>
          </p:cNvPr>
          <p:cNvCxnSpPr>
            <a:cxnSpLocks/>
          </p:cNvCxnSpPr>
          <p:nvPr/>
        </p:nvCxnSpPr>
        <p:spPr>
          <a:xfrm>
            <a:off x="511629" y="1586951"/>
            <a:ext cx="4821381" cy="237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직선 화살표 연결선 9">
            <a:extLst>
              <a:ext uri="{FF2B5EF4-FFF2-40B4-BE49-F238E27FC236}">
                <a16:creationId xmlns:a16="http://schemas.microsoft.com/office/drawing/2014/main" id="{2FB01AB7-E3A3-7601-A7D7-89D9E2485C17}"/>
              </a:ext>
            </a:extLst>
          </p:cNvPr>
          <p:cNvCxnSpPr>
            <a:cxnSpLocks/>
          </p:cNvCxnSpPr>
          <p:nvPr/>
        </p:nvCxnSpPr>
        <p:spPr>
          <a:xfrm>
            <a:off x="1159626" y="2555835"/>
            <a:ext cx="3497678" cy="0"/>
          </a:xfrm>
          <a:prstGeom prst="straightConnector1">
            <a:avLst/>
          </a:prstGeom>
          <a:ln w="127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B043C28-88CB-2CEF-380A-58F0CBCBB51B}"/>
                  </a:ext>
                </a:extLst>
              </p:cNvPr>
              <p:cNvSpPr txBox="1"/>
              <p:nvPr/>
            </p:nvSpPr>
            <p:spPr>
              <a:xfrm>
                <a:off x="2581893" y="2230828"/>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𝑙</m:t>
                      </m:r>
                    </m:oMath>
                  </m:oMathPara>
                </a14:m>
                <a:endParaRPr lang="ko-KR" altLang="en-US"/>
              </a:p>
            </p:txBody>
          </p:sp>
        </mc:Choice>
        <mc:Fallback xmlns="">
          <p:sp>
            <p:nvSpPr>
              <p:cNvPr id="15" name="TextBox 14">
                <a:extLst>
                  <a:ext uri="{FF2B5EF4-FFF2-40B4-BE49-F238E27FC236}">
                    <a16:creationId xmlns:a16="http://schemas.microsoft.com/office/drawing/2014/main" id="{1B043C28-88CB-2CEF-380A-58F0CBCBB51B}"/>
                  </a:ext>
                </a:extLst>
              </p:cNvPr>
              <p:cNvSpPr txBox="1">
                <a:spLocks noRot="1" noChangeAspect="1" noMove="1" noResize="1" noEditPoints="1" noAdjustHandles="1" noChangeArrowheads="1" noChangeShapeType="1" noTextEdit="1"/>
              </p:cNvSpPr>
              <p:nvPr/>
            </p:nvSpPr>
            <p:spPr>
              <a:xfrm>
                <a:off x="2581893" y="2230828"/>
                <a:ext cx="653143"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90ECD6E0-A8A7-FAC0-FAEE-784EA0D3D97F}"/>
                  </a:ext>
                </a:extLst>
              </p:cNvPr>
              <p:cNvSpPr txBox="1"/>
              <p:nvPr/>
            </p:nvSpPr>
            <p:spPr>
              <a:xfrm>
                <a:off x="5289034" y="1310695"/>
                <a:ext cx="3976837" cy="105945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ko-KR" sz="2000" b="0" i="1" smtClean="0">
                          <a:latin typeface="Cambria Math" panose="02040503050406030204" pitchFamily="18" charset="0"/>
                        </a:rPr>
                        <m:t>𝑣</m:t>
                      </m:r>
                      <m:r>
                        <a:rPr lang="en-US" altLang="ko-KR" sz="2000" b="0" i="1" smtClean="0">
                          <a:latin typeface="Cambria Math" panose="02040503050406030204" pitchFamily="18" charset="0"/>
                        </a:rPr>
                        <m:t>= </m:t>
                      </m:r>
                      <m:f>
                        <m:fPr>
                          <m:ctrlPr>
                            <a:rPr lang="en-US" altLang="ko-KR" sz="2000" b="0" i="1" smtClean="0">
                              <a:latin typeface="Cambria Math" panose="02040503050406030204" pitchFamily="18" charset="0"/>
                            </a:rPr>
                          </m:ctrlPr>
                        </m:fPr>
                        <m:num>
                          <m:r>
                            <a:rPr lang="en-US" altLang="ko-KR" sz="2000" b="0" i="1" smtClean="0">
                              <a:latin typeface="Cambria Math" panose="02040503050406030204" pitchFamily="18" charset="0"/>
                            </a:rPr>
                            <m:t>𝑙</m:t>
                          </m:r>
                        </m:num>
                        <m:den>
                          <m:sSub>
                            <m:sSubPr>
                              <m:ctrlPr>
                                <a:rPr lang="en-US" altLang="ko-KR" sz="2000" b="0" i="1" smtClean="0">
                                  <a:latin typeface="Cambria Math" panose="02040503050406030204" pitchFamily="18" charset="0"/>
                                </a:rPr>
                              </m:ctrlPr>
                            </m:sSubPr>
                            <m:e>
                              <m:r>
                                <a:rPr lang="en-US" altLang="ko-KR" sz="2000" b="0" i="1" smtClean="0">
                                  <a:latin typeface="Cambria Math" panose="02040503050406030204" pitchFamily="18" charset="0"/>
                                </a:rPr>
                                <m:t>𝑡</m:t>
                              </m:r>
                            </m:e>
                            <m:sub>
                              <m:r>
                                <a:rPr lang="en-US" altLang="ko-KR" sz="2000" b="0" i="1" smtClean="0">
                                  <a:latin typeface="Cambria Math" panose="02040503050406030204" pitchFamily="18" charset="0"/>
                                </a:rPr>
                                <m:t>1</m:t>
                              </m:r>
                            </m:sub>
                          </m:sSub>
                          <m:sSub>
                            <m:sSubPr>
                              <m:ctrlPr>
                                <a:rPr lang="en-US" altLang="ko-KR" sz="2000" i="1">
                                  <a:latin typeface="Cambria Math" panose="02040503050406030204" pitchFamily="18" charset="0"/>
                                </a:rPr>
                              </m:ctrlPr>
                            </m:sSubPr>
                            <m:e>
                              <m:r>
                                <a:rPr lang="en-US" altLang="ko-KR" sz="2000" b="0" i="1" smtClean="0">
                                  <a:latin typeface="Cambria Math" panose="02040503050406030204" pitchFamily="18" charset="0"/>
                                </a:rPr>
                                <m:t>−</m:t>
                              </m:r>
                              <m:r>
                                <a:rPr lang="en-US" altLang="ko-KR" sz="2000" i="1">
                                  <a:latin typeface="Cambria Math" panose="02040503050406030204" pitchFamily="18" charset="0"/>
                                </a:rPr>
                                <m:t>𝑡</m:t>
                              </m:r>
                            </m:e>
                            <m:sub>
                              <m:r>
                                <a:rPr lang="en-US" altLang="ko-KR" sz="2000" b="0" i="1" smtClean="0">
                                  <a:latin typeface="Cambria Math" panose="02040503050406030204" pitchFamily="18" charset="0"/>
                                </a:rPr>
                                <m:t>2</m:t>
                              </m:r>
                            </m:sub>
                          </m:sSub>
                        </m:den>
                      </m:f>
                      <m:r>
                        <a:rPr lang="en-US" altLang="ko-KR" sz="2000" b="0" i="1" smtClean="0">
                          <a:latin typeface="Cambria Math" panose="02040503050406030204" pitchFamily="18" charset="0"/>
                        </a:rPr>
                        <m:t>,  </m:t>
                      </m:r>
                      <m:r>
                        <a:rPr lang="en-US" altLang="ko-KR" sz="2000" b="0" i="1" smtClean="0">
                          <a:latin typeface="Cambria Math" panose="02040503050406030204" pitchFamily="18" charset="0"/>
                        </a:rPr>
                        <m:t>𝑝</m:t>
                      </m:r>
                      <m:r>
                        <a:rPr lang="en-US" altLang="ko-KR" sz="2000" b="0" i="1" smtClean="0">
                          <a:latin typeface="Cambria Math" panose="02040503050406030204" pitchFamily="18" charset="0"/>
                        </a:rPr>
                        <m:t>=</m:t>
                      </m:r>
                      <m:f>
                        <m:fPr>
                          <m:ctrlPr>
                            <a:rPr lang="en-US" altLang="ko-KR" sz="2000" b="0" i="1" smtClean="0">
                              <a:latin typeface="Cambria Math" panose="02040503050406030204" pitchFamily="18" charset="0"/>
                            </a:rPr>
                          </m:ctrlPr>
                        </m:fPr>
                        <m:num>
                          <m:r>
                            <a:rPr lang="en-US" altLang="ko-KR" sz="2000" b="0" i="1" smtClean="0">
                              <a:latin typeface="Cambria Math" panose="02040503050406030204" pitchFamily="18" charset="0"/>
                            </a:rPr>
                            <m:t>𝑚𝑣</m:t>
                          </m:r>
                        </m:num>
                        <m:den>
                          <m:rad>
                            <m:radPr>
                              <m:degHide m:val="on"/>
                              <m:ctrlPr>
                                <a:rPr lang="en-US" altLang="ko-KR" sz="2000" b="0" i="1" smtClean="0">
                                  <a:latin typeface="Cambria Math" panose="02040503050406030204" pitchFamily="18" charset="0"/>
                                </a:rPr>
                              </m:ctrlPr>
                            </m:radPr>
                            <m:deg/>
                            <m:e>
                              <m:r>
                                <a:rPr lang="en-US" altLang="ko-KR" sz="2000" b="0" i="1" smtClean="0">
                                  <a:latin typeface="Cambria Math" panose="02040503050406030204" pitchFamily="18" charset="0"/>
                                </a:rPr>
                                <m:t>1−</m:t>
                              </m:r>
                              <m:f>
                                <m:fPr>
                                  <m:ctrlPr>
                                    <a:rPr lang="en-US" altLang="ko-KR" sz="2000" b="0" i="1" smtClean="0">
                                      <a:latin typeface="Cambria Math" panose="02040503050406030204" pitchFamily="18" charset="0"/>
                                    </a:rPr>
                                  </m:ctrlPr>
                                </m:fPr>
                                <m:num>
                                  <m:sSup>
                                    <m:sSupPr>
                                      <m:ctrlPr>
                                        <a:rPr lang="en-US" altLang="ko-KR" sz="2000" b="0" i="1" smtClean="0">
                                          <a:latin typeface="Cambria Math" panose="02040503050406030204" pitchFamily="18" charset="0"/>
                                        </a:rPr>
                                      </m:ctrlPr>
                                    </m:sSupPr>
                                    <m:e>
                                      <m:r>
                                        <a:rPr lang="en-US" altLang="ko-KR" sz="2000" b="0" i="1" smtClean="0">
                                          <a:latin typeface="Cambria Math" panose="02040503050406030204" pitchFamily="18" charset="0"/>
                                        </a:rPr>
                                        <m:t>𝑣</m:t>
                                      </m:r>
                                    </m:e>
                                    <m:sup>
                                      <m:r>
                                        <a:rPr lang="en-US" altLang="ko-KR" sz="2000" b="0" i="1" smtClean="0">
                                          <a:latin typeface="Cambria Math" panose="02040503050406030204" pitchFamily="18" charset="0"/>
                                        </a:rPr>
                                        <m:t>2</m:t>
                                      </m:r>
                                    </m:sup>
                                  </m:sSup>
                                </m:num>
                                <m:den>
                                  <m:sSup>
                                    <m:sSupPr>
                                      <m:ctrlPr>
                                        <a:rPr lang="en-US" altLang="ko-KR" sz="2000" b="0" i="1" smtClean="0">
                                          <a:latin typeface="Cambria Math" panose="02040503050406030204" pitchFamily="18" charset="0"/>
                                        </a:rPr>
                                      </m:ctrlPr>
                                    </m:sSupPr>
                                    <m:e>
                                      <m:r>
                                        <a:rPr lang="en-US" altLang="ko-KR" sz="2000" b="0" i="1" smtClean="0">
                                          <a:latin typeface="Cambria Math" panose="02040503050406030204" pitchFamily="18" charset="0"/>
                                        </a:rPr>
                                        <m:t>𝑐</m:t>
                                      </m:r>
                                    </m:e>
                                    <m:sup>
                                      <m:r>
                                        <a:rPr lang="en-US" altLang="ko-KR" sz="2000" b="0" i="1" smtClean="0">
                                          <a:latin typeface="Cambria Math" panose="02040503050406030204" pitchFamily="18" charset="0"/>
                                        </a:rPr>
                                        <m:t>2</m:t>
                                      </m:r>
                                    </m:sup>
                                  </m:sSup>
                                </m:den>
                              </m:f>
                            </m:e>
                          </m:rad>
                        </m:den>
                      </m:f>
                    </m:oMath>
                  </m:oMathPara>
                </a14:m>
                <a:endParaRPr lang="ko-KR" altLang="en-US" sz="2000"/>
              </a:p>
            </p:txBody>
          </p:sp>
        </mc:Choice>
        <mc:Fallback xmlns="">
          <p:sp>
            <p:nvSpPr>
              <p:cNvPr id="22" name="TextBox 21">
                <a:extLst>
                  <a:ext uri="{FF2B5EF4-FFF2-40B4-BE49-F238E27FC236}">
                    <a16:creationId xmlns:a16="http://schemas.microsoft.com/office/drawing/2014/main" id="{90ECD6E0-A8A7-FAC0-FAEE-784EA0D3D97F}"/>
                  </a:ext>
                </a:extLst>
              </p:cNvPr>
              <p:cNvSpPr txBox="1">
                <a:spLocks noRot="1" noChangeAspect="1" noMove="1" noResize="1" noEditPoints="1" noAdjustHandles="1" noChangeArrowheads="1" noChangeShapeType="1" noTextEdit="1"/>
              </p:cNvSpPr>
              <p:nvPr/>
            </p:nvSpPr>
            <p:spPr>
              <a:xfrm>
                <a:off x="5289034" y="1310695"/>
                <a:ext cx="3976837" cy="105945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10EBE86-A045-390F-D7F5-E842FA38754A}"/>
                  </a:ext>
                </a:extLst>
              </p:cNvPr>
              <p:cNvSpPr txBox="1"/>
              <p:nvPr/>
            </p:nvSpPr>
            <p:spPr>
              <a:xfrm>
                <a:off x="833054" y="2107343"/>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r>
                            <a:rPr lang="en-US" altLang="ko-KR" b="0" i="1" smtClean="0">
                              <a:latin typeface="Cambria Math" panose="02040503050406030204" pitchFamily="18" charset="0"/>
                            </a:rPr>
                            <m:t>=</m:t>
                          </m:r>
                          <m:r>
                            <a:rPr lang="en-US" altLang="ko-KR" b="0" i="1" smtClean="0">
                              <a:latin typeface="Cambria Math" panose="02040503050406030204" pitchFamily="18" charset="0"/>
                            </a:rPr>
                            <m:t>𝑡</m:t>
                          </m:r>
                        </m:e>
                        <m:sub>
                          <m:r>
                            <a:rPr lang="en-US" altLang="ko-KR" b="0" i="1" smtClean="0">
                              <a:latin typeface="Cambria Math" panose="02040503050406030204" pitchFamily="18" charset="0"/>
                            </a:rPr>
                            <m:t>1</m:t>
                          </m:r>
                        </m:sub>
                      </m:sSub>
                    </m:oMath>
                  </m:oMathPara>
                </a14:m>
                <a:endParaRPr lang="ko-KR" altLang="en-US"/>
              </a:p>
            </p:txBody>
          </p:sp>
        </mc:Choice>
        <mc:Fallback xmlns="">
          <p:sp>
            <p:nvSpPr>
              <p:cNvPr id="23" name="TextBox 22">
                <a:extLst>
                  <a:ext uri="{FF2B5EF4-FFF2-40B4-BE49-F238E27FC236}">
                    <a16:creationId xmlns:a16="http://schemas.microsoft.com/office/drawing/2014/main" id="{410EBE86-A045-390F-D7F5-E842FA38754A}"/>
                  </a:ext>
                </a:extLst>
              </p:cNvPr>
              <p:cNvSpPr txBox="1">
                <a:spLocks noRot="1" noChangeAspect="1" noMove="1" noResize="1" noEditPoints="1" noAdjustHandles="1" noChangeArrowheads="1" noChangeShapeType="1" noTextEdit="1"/>
              </p:cNvSpPr>
              <p:nvPr/>
            </p:nvSpPr>
            <p:spPr>
              <a:xfrm>
                <a:off x="833054" y="2107343"/>
                <a:ext cx="653143" cy="369332"/>
              </a:xfrm>
              <a:prstGeom prst="rect">
                <a:avLst/>
              </a:prstGeom>
              <a:blipFill>
                <a:blip r:embed="rId6"/>
                <a:stretch>
                  <a:fillRect r="-10280" b="-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07719942-7701-90FC-D830-15DEAEC71CE3}"/>
                  </a:ext>
                </a:extLst>
              </p:cNvPr>
              <p:cNvSpPr txBox="1"/>
              <p:nvPr/>
            </p:nvSpPr>
            <p:spPr>
              <a:xfrm>
                <a:off x="4330732" y="2107343"/>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r>
                            <a:rPr lang="en-US" altLang="ko-KR" b="0" i="1" smtClean="0">
                              <a:latin typeface="Cambria Math" panose="02040503050406030204" pitchFamily="18" charset="0"/>
                            </a:rPr>
                            <m:t>=</m:t>
                          </m:r>
                          <m:r>
                            <a:rPr lang="en-US" altLang="ko-KR" b="0" i="1" smtClean="0">
                              <a:latin typeface="Cambria Math" panose="02040503050406030204" pitchFamily="18" charset="0"/>
                            </a:rPr>
                            <m:t>𝑡</m:t>
                          </m:r>
                        </m:e>
                        <m:sub>
                          <m:r>
                            <a:rPr lang="en-US" altLang="ko-KR" b="0" i="1" smtClean="0">
                              <a:latin typeface="Cambria Math" panose="02040503050406030204" pitchFamily="18" charset="0"/>
                            </a:rPr>
                            <m:t>2</m:t>
                          </m:r>
                        </m:sub>
                      </m:sSub>
                    </m:oMath>
                  </m:oMathPara>
                </a14:m>
                <a:endParaRPr lang="ko-KR" altLang="en-US"/>
              </a:p>
            </p:txBody>
          </p:sp>
        </mc:Choice>
        <mc:Fallback xmlns="">
          <p:sp>
            <p:nvSpPr>
              <p:cNvPr id="24" name="TextBox 23">
                <a:extLst>
                  <a:ext uri="{FF2B5EF4-FFF2-40B4-BE49-F238E27FC236}">
                    <a16:creationId xmlns:a16="http://schemas.microsoft.com/office/drawing/2014/main" id="{07719942-7701-90FC-D830-15DEAEC71CE3}"/>
                  </a:ext>
                </a:extLst>
              </p:cNvPr>
              <p:cNvSpPr txBox="1">
                <a:spLocks noRot="1" noChangeAspect="1" noMove="1" noResize="1" noEditPoints="1" noAdjustHandles="1" noChangeArrowheads="1" noChangeShapeType="1" noTextEdit="1"/>
              </p:cNvSpPr>
              <p:nvPr/>
            </p:nvSpPr>
            <p:spPr>
              <a:xfrm>
                <a:off x="4330732" y="2107343"/>
                <a:ext cx="653143" cy="369332"/>
              </a:xfrm>
              <a:prstGeom prst="rect">
                <a:avLst/>
              </a:prstGeom>
              <a:blipFill>
                <a:blip r:embed="rId7"/>
                <a:stretch>
                  <a:fillRect r="-11111" b="-3333"/>
                </a:stretch>
              </a:blipFill>
            </p:spPr>
            <p:txBody>
              <a:bodyPr/>
              <a:lstStyle/>
              <a:p>
                <a:r>
                  <a:rPr lang="en-US">
                    <a:noFill/>
                  </a:rPr>
                  <a:t> </a:t>
                </a:r>
              </a:p>
            </p:txBody>
          </p:sp>
        </mc:Fallback>
      </mc:AlternateContent>
      <p:sp>
        <p:nvSpPr>
          <p:cNvPr id="8" name="내용 개체 틀 5">
            <a:extLst>
              <a:ext uri="{FF2B5EF4-FFF2-40B4-BE49-F238E27FC236}">
                <a16:creationId xmlns:a16="http://schemas.microsoft.com/office/drawing/2014/main" id="{6E540564-08D9-B3CD-715D-9C1337C7FD13}"/>
              </a:ext>
            </a:extLst>
          </p:cNvPr>
          <p:cNvSpPr txBox="1">
            <a:spLocks/>
          </p:cNvSpPr>
          <p:nvPr/>
        </p:nvSpPr>
        <p:spPr>
          <a:xfrm>
            <a:off x="7736114" y="5470129"/>
            <a:ext cx="4288971" cy="991846"/>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altLang="ko-KR" sz="2000" b="0" i="0">
                <a:solidFill>
                  <a:srgbClr val="000000"/>
                </a:solidFill>
                <a:effectLst/>
                <a:latin typeface="Roboto" panose="020B0604020202020204" pitchFamily="2" charset="0"/>
              </a:rPr>
              <a:t>W. Badgett</a:t>
            </a:r>
            <a:r>
              <a:rPr lang="en-US" altLang="ko-KR" sz="2000">
                <a:solidFill>
                  <a:srgbClr val="000000"/>
                </a:solidFill>
                <a:latin typeface="Roboto" panose="020B0604020202020204" pitchFamily="2" charset="0"/>
              </a:rPr>
              <a:t> et al.</a:t>
            </a:r>
            <a:r>
              <a:rPr lang="en-US" altLang="ko-KR" sz="2000" b="0" i="0">
                <a:solidFill>
                  <a:srgbClr val="000000"/>
                </a:solidFill>
                <a:effectLst/>
                <a:latin typeface="Roboto" panose="020B0604020202020204" pitchFamily="2" charset="0"/>
              </a:rPr>
              <a:t>, Precision Time-of-Flight at the Fermilab </a:t>
            </a:r>
            <a:r>
              <a:rPr lang="en-US" altLang="ko-KR" sz="2000" b="0" i="0" err="1">
                <a:solidFill>
                  <a:srgbClr val="000000"/>
                </a:solidFill>
                <a:effectLst/>
                <a:latin typeface="Roboto" panose="020B0604020202020204" pitchFamily="2" charset="0"/>
              </a:rPr>
              <a:t>Testbeam</a:t>
            </a:r>
            <a:r>
              <a:rPr lang="en-US" altLang="ko-KR" sz="2000" b="0" i="0">
                <a:solidFill>
                  <a:srgbClr val="000000"/>
                </a:solidFill>
                <a:effectLst/>
                <a:latin typeface="Roboto" panose="020B0604020202020204" pitchFamily="2" charset="0"/>
              </a:rPr>
              <a:t> Facility (2018)</a:t>
            </a:r>
          </a:p>
        </p:txBody>
      </p:sp>
      <p:sp>
        <p:nvSpPr>
          <p:cNvPr id="9" name="날짜 개체 틀 8">
            <a:extLst>
              <a:ext uri="{FF2B5EF4-FFF2-40B4-BE49-F238E27FC236}">
                <a16:creationId xmlns:a16="http://schemas.microsoft.com/office/drawing/2014/main" id="{17CC3B2B-747E-1413-19A2-D35DE360CD5A}"/>
              </a:ext>
            </a:extLst>
          </p:cNvPr>
          <p:cNvSpPr>
            <a:spLocks noGrp="1"/>
          </p:cNvSpPr>
          <p:nvPr>
            <p:ph type="dt" sz="half" idx="10"/>
          </p:nvPr>
        </p:nvSpPr>
        <p:spPr/>
        <p:txBody>
          <a:bodyPr/>
          <a:lstStyle/>
          <a:p>
            <a:r>
              <a:rPr lang="en-US" altLang="ko-KR"/>
              <a:t>2024-05-27</a:t>
            </a:r>
            <a:endParaRPr lang="ko-KR" altLang="en-US"/>
          </a:p>
        </p:txBody>
      </p:sp>
      <p:sp>
        <p:nvSpPr>
          <p:cNvPr id="11" name="바닥글 개체 틀 10">
            <a:extLst>
              <a:ext uri="{FF2B5EF4-FFF2-40B4-BE49-F238E27FC236}">
                <a16:creationId xmlns:a16="http://schemas.microsoft.com/office/drawing/2014/main" id="{89B4C11D-3698-DEB6-9F5C-BB9BF78848DA}"/>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4313746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그림 12">
            <a:extLst>
              <a:ext uri="{FF2B5EF4-FFF2-40B4-BE49-F238E27FC236}">
                <a16:creationId xmlns:a16="http://schemas.microsoft.com/office/drawing/2014/main" id="{6F03D253-4D14-F68D-48D6-3EA2833273E0}"/>
              </a:ext>
            </a:extLst>
          </p:cNvPr>
          <p:cNvPicPr>
            <a:picLocks noChangeAspect="1"/>
          </p:cNvPicPr>
          <p:nvPr/>
        </p:nvPicPr>
        <p:blipFill>
          <a:blip r:embed="rId3"/>
          <a:stretch>
            <a:fillRect/>
          </a:stretch>
        </p:blipFill>
        <p:spPr>
          <a:xfrm>
            <a:off x="8316690" y="1472852"/>
            <a:ext cx="2960907" cy="1708844"/>
          </a:xfrm>
          <a:prstGeom prst="rect">
            <a:avLst/>
          </a:prstGeom>
        </p:spPr>
      </p:pic>
      <p:sp>
        <p:nvSpPr>
          <p:cNvPr id="2" name="제목 1">
            <a:extLst>
              <a:ext uri="{FF2B5EF4-FFF2-40B4-BE49-F238E27FC236}">
                <a16:creationId xmlns:a16="http://schemas.microsoft.com/office/drawing/2014/main" id="{88DB83E8-BAA6-19D3-68AC-2333BF6833D0}"/>
              </a:ext>
            </a:extLst>
          </p:cNvPr>
          <p:cNvSpPr>
            <a:spLocks noGrp="1"/>
          </p:cNvSpPr>
          <p:nvPr>
            <p:ph type="title"/>
          </p:nvPr>
        </p:nvSpPr>
        <p:spPr>
          <a:xfrm>
            <a:off x="406400" y="0"/>
            <a:ext cx="10515600" cy="1325563"/>
          </a:xfrm>
        </p:spPr>
        <p:txBody>
          <a:bodyPr>
            <a:normAutofit/>
          </a:bodyPr>
          <a:lstStyle/>
          <a:p>
            <a:r>
              <a:rPr lang="en-US" altLang="ko-KR" sz="4000" b="1">
                <a:solidFill>
                  <a:srgbClr val="C00000"/>
                </a:solidFill>
              </a:rPr>
              <a:t>An Electron-Ion Collider Study(2019)</a:t>
            </a:r>
            <a:endParaRPr lang="ko-KR" altLang="en-US" sz="4000" b="1">
              <a:solidFill>
                <a:srgbClr val="C00000"/>
              </a:solidFill>
            </a:endParaRPr>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245E794F-9AA1-F695-D00C-2CBB6CF17D20}"/>
                  </a:ext>
                </a:extLst>
              </p:cNvPr>
              <p:cNvSpPr>
                <a:spLocks noGrp="1"/>
              </p:cNvSpPr>
              <p:nvPr>
                <p:ph idx="1"/>
              </p:nvPr>
            </p:nvSpPr>
            <p:spPr>
              <a:xfrm>
                <a:off x="406400" y="1253331"/>
                <a:ext cx="12896850" cy="851240"/>
              </a:xfrm>
            </p:spPr>
            <p:txBody>
              <a:bodyPr>
                <a:normAutofit/>
              </a:bodyPr>
              <a:lstStyle/>
              <a:p>
                <a:pPr marL="0" indent="0">
                  <a:buNone/>
                </a:pPr>
                <a:r>
                  <a:rPr lang="en-US" altLang="ko-KR" sz="2400"/>
                  <a:t>EIC is the local particle collider at BNL with </a:t>
                </a:r>
                <a14:m>
                  <m:oMath xmlns:m="http://schemas.openxmlformats.org/officeDocument/2006/math">
                    <m:sSub>
                      <m:sSubPr>
                        <m:ctrlPr>
                          <a:rPr lang="en-US" altLang="ko-KR" sz="2400" i="1" smtClean="0">
                            <a:latin typeface="Cambria Math" panose="02040503050406030204" pitchFamily="18" charset="0"/>
                          </a:rPr>
                        </m:ctrlPr>
                      </m:sSubPr>
                      <m:e>
                        <m:r>
                          <a:rPr lang="en-US" altLang="ko-KR" sz="2400" b="0" i="1" smtClean="0">
                            <a:latin typeface="Cambria Math" panose="02040503050406030204" pitchFamily="18" charset="0"/>
                          </a:rPr>
                          <m:t>𝐸</m:t>
                        </m:r>
                      </m:e>
                      <m:sub>
                        <m:r>
                          <a:rPr lang="en-US" altLang="ko-KR" sz="2400" b="0" i="1" smtClean="0">
                            <a:latin typeface="Cambria Math" panose="02040503050406030204" pitchFamily="18" charset="0"/>
                          </a:rPr>
                          <m:t>𝐶𝑀</m:t>
                        </m:r>
                      </m:sub>
                    </m:sSub>
                    <m:r>
                      <a:rPr lang="en-US" altLang="ko-KR" sz="2400" i="1" smtClean="0">
                        <a:latin typeface="Cambria Math" panose="02040503050406030204" pitchFamily="18" charset="0"/>
                        <a:ea typeface="Cambria Math" panose="02040503050406030204" pitchFamily="18" charset="0"/>
                      </a:rPr>
                      <m:t>≈</m:t>
                    </m:r>
                    <m:r>
                      <a:rPr lang="en-US" altLang="ko-KR" sz="2400" b="0" i="1" smtClean="0">
                        <a:latin typeface="Cambria Math" panose="02040503050406030204" pitchFamily="18" charset="0"/>
                        <a:ea typeface="Cambria Math" panose="02040503050406030204" pitchFamily="18" charset="0"/>
                      </a:rPr>
                      <m:t>100</m:t>
                    </m:r>
                    <m:r>
                      <m:rPr>
                        <m:nor/>
                      </m:rPr>
                      <a:rPr lang="en-US" altLang="ko-KR" sz="2400" b="0" i="0" smtClean="0">
                        <a:latin typeface="Cambria Math" panose="02040503050406030204" pitchFamily="18" charset="0"/>
                        <a:ea typeface="Cambria Math" panose="02040503050406030204" pitchFamily="18" charset="0"/>
                      </a:rPr>
                      <m:t>GeV</m:t>
                    </m:r>
                  </m:oMath>
                </a14:m>
                <a:r>
                  <a:rPr lang="ko-KR" altLang="en-US" sz="2400"/>
                  <a:t> </a:t>
                </a:r>
                <a:r>
                  <a:rPr lang="en-US" altLang="ko-KR" sz="2400"/>
                  <a:t>of </a:t>
                </a:r>
                <a14:m>
                  <m:oMath xmlns:m="http://schemas.openxmlformats.org/officeDocument/2006/math">
                    <m:sSup>
                      <m:sSupPr>
                        <m:ctrlPr>
                          <a:rPr lang="en-US" altLang="ko-KR" sz="2400" i="1" smtClean="0">
                            <a:latin typeface="Cambria Math" panose="02040503050406030204" pitchFamily="18" charset="0"/>
                          </a:rPr>
                        </m:ctrlPr>
                      </m:sSupPr>
                      <m:e>
                        <m:r>
                          <a:rPr lang="en-US" altLang="ko-KR" sz="2400" b="0" i="1" smtClean="0">
                            <a:latin typeface="Cambria Math" panose="02040503050406030204" pitchFamily="18" charset="0"/>
                          </a:rPr>
                          <m:t>10</m:t>
                        </m:r>
                      </m:e>
                      <m:sup>
                        <m:r>
                          <a:rPr lang="en-US" altLang="ko-KR" sz="2400" b="0" i="1" smtClean="0">
                            <a:latin typeface="Cambria Math" panose="02040503050406030204" pitchFamily="18" charset="0"/>
                          </a:rPr>
                          <m:t>34</m:t>
                        </m:r>
                      </m:sup>
                    </m:sSup>
                    <m:sSup>
                      <m:sSupPr>
                        <m:ctrlPr>
                          <a:rPr lang="en-US" altLang="ko-KR" sz="2400" b="0" i="1" smtClean="0">
                            <a:latin typeface="Cambria Math" panose="02040503050406030204" pitchFamily="18" charset="0"/>
                          </a:rPr>
                        </m:ctrlPr>
                      </m:sSupPr>
                      <m:e>
                        <m:r>
                          <m:rPr>
                            <m:nor/>
                          </m:rPr>
                          <a:rPr lang="en-US" altLang="ko-KR" sz="2400" b="0" i="0" smtClean="0">
                            <a:latin typeface="Cambria Math" panose="02040503050406030204" pitchFamily="18" charset="0"/>
                          </a:rPr>
                          <m:t>cm</m:t>
                        </m:r>
                      </m:e>
                      <m:sup>
                        <m:r>
                          <a:rPr lang="en-US" altLang="ko-KR" sz="2400" b="0" i="1" smtClean="0">
                            <a:latin typeface="Cambria Math" panose="02040503050406030204" pitchFamily="18" charset="0"/>
                          </a:rPr>
                          <m:t>−2</m:t>
                        </m:r>
                      </m:sup>
                    </m:sSup>
                    <m:sSup>
                      <m:sSupPr>
                        <m:ctrlPr>
                          <a:rPr lang="en-US" altLang="ko-KR" sz="2400" b="0" i="1" smtClean="0">
                            <a:latin typeface="Cambria Math" panose="02040503050406030204" pitchFamily="18" charset="0"/>
                          </a:rPr>
                        </m:ctrlPr>
                      </m:sSupPr>
                      <m:e>
                        <m:r>
                          <m:rPr>
                            <m:nor/>
                          </m:rPr>
                          <a:rPr lang="en-US" altLang="ko-KR" sz="2400" b="0" i="0" smtClean="0">
                            <a:latin typeface="Cambria Math" panose="02040503050406030204" pitchFamily="18" charset="0"/>
                          </a:rPr>
                          <m:t>s</m:t>
                        </m:r>
                      </m:e>
                      <m:sup>
                        <m:r>
                          <a:rPr lang="en-US" altLang="ko-KR" sz="2400" b="0" i="1" smtClean="0">
                            <a:latin typeface="Cambria Math" panose="02040503050406030204" pitchFamily="18" charset="0"/>
                          </a:rPr>
                          <m:t>−1</m:t>
                        </m:r>
                      </m:sup>
                    </m:sSup>
                  </m:oMath>
                </a14:m>
                <a:r>
                  <a:rPr lang="en-US" altLang="ko-KR" sz="2400"/>
                  <a:t>.</a:t>
                </a:r>
                <a:endParaRPr lang="ko-KR" altLang="en-US" sz="2400"/>
              </a:p>
            </p:txBody>
          </p:sp>
        </mc:Choice>
        <mc:Fallback xmlns="">
          <p:sp>
            <p:nvSpPr>
              <p:cNvPr id="3" name="내용 개체 틀 2">
                <a:extLst>
                  <a:ext uri="{FF2B5EF4-FFF2-40B4-BE49-F238E27FC236}">
                    <a16:creationId xmlns:a16="http://schemas.microsoft.com/office/drawing/2014/main" id="{245E794F-9AA1-F695-D00C-2CBB6CF17D20}"/>
                  </a:ext>
                </a:extLst>
              </p:cNvPr>
              <p:cNvSpPr>
                <a:spLocks noGrp="1" noRot="1" noChangeAspect="1" noMove="1" noResize="1" noEditPoints="1" noAdjustHandles="1" noChangeArrowheads="1" noChangeShapeType="1" noTextEdit="1"/>
              </p:cNvSpPr>
              <p:nvPr>
                <p:ph idx="1"/>
              </p:nvPr>
            </p:nvSpPr>
            <p:spPr>
              <a:xfrm>
                <a:off x="406400" y="1253331"/>
                <a:ext cx="12896850" cy="851240"/>
              </a:xfrm>
              <a:blipFill>
                <a:blip r:embed="rId4"/>
                <a:stretch>
                  <a:fillRect l="-757" t="-10072"/>
                </a:stretch>
              </a:blipFill>
            </p:spPr>
            <p:txBody>
              <a:bodyPr/>
              <a:lstStyle/>
              <a:p>
                <a:r>
                  <a:rPr lang="en-US">
                    <a:noFill/>
                  </a:rPr>
                  <a:t> </a:t>
                </a:r>
              </a:p>
            </p:txBody>
          </p:sp>
        </mc:Fallback>
      </mc:AlternateContent>
      <p:sp>
        <p:nvSpPr>
          <p:cNvPr id="6" name="슬라이드 번호 개체 틀 5">
            <a:extLst>
              <a:ext uri="{FF2B5EF4-FFF2-40B4-BE49-F238E27FC236}">
                <a16:creationId xmlns:a16="http://schemas.microsoft.com/office/drawing/2014/main" id="{BC007BE0-8249-6D9D-60E7-948FEA5714F3}"/>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47</a:t>
            </a:fld>
            <a:endParaRPr lang="ko-KR" altLang="en-US"/>
          </a:p>
        </p:txBody>
      </p:sp>
      <p:pic>
        <p:nvPicPr>
          <p:cNvPr id="5" name="그림 4">
            <a:extLst>
              <a:ext uri="{FF2B5EF4-FFF2-40B4-BE49-F238E27FC236}">
                <a16:creationId xmlns:a16="http://schemas.microsoft.com/office/drawing/2014/main" id="{6E488D8C-8EE7-D429-138D-5E881C61D44F}"/>
              </a:ext>
            </a:extLst>
          </p:cNvPr>
          <p:cNvPicPr>
            <a:picLocks noChangeAspect="1"/>
          </p:cNvPicPr>
          <p:nvPr/>
        </p:nvPicPr>
        <p:blipFill>
          <a:blip r:embed="rId5"/>
          <a:stretch>
            <a:fillRect/>
          </a:stretch>
        </p:blipFill>
        <p:spPr>
          <a:xfrm>
            <a:off x="0" y="1916188"/>
            <a:ext cx="8122529" cy="4609324"/>
          </a:xfrm>
          <a:prstGeom prst="rect">
            <a:avLst/>
          </a:prstGeom>
        </p:spPr>
      </p:pic>
      <p:pic>
        <p:nvPicPr>
          <p:cNvPr id="4" name="그림 3">
            <a:extLst>
              <a:ext uri="{FF2B5EF4-FFF2-40B4-BE49-F238E27FC236}">
                <a16:creationId xmlns:a16="http://schemas.microsoft.com/office/drawing/2014/main" id="{DE2FD8E0-50C7-4848-9C2B-4F66E3307C15}"/>
              </a:ext>
            </a:extLst>
          </p:cNvPr>
          <p:cNvPicPr>
            <a:picLocks noChangeAspect="1"/>
          </p:cNvPicPr>
          <p:nvPr/>
        </p:nvPicPr>
        <p:blipFill rotWithShape="1">
          <a:blip r:embed="rId6"/>
          <a:srcRect l="7555" t="45965" r="51187" b="8294"/>
          <a:stretch/>
        </p:blipFill>
        <p:spPr>
          <a:xfrm>
            <a:off x="7712364" y="3335968"/>
            <a:ext cx="4278061" cy="3124228"/>
          </a:xfrm>
          <a:prstGeom prst="rect">
            <a:avLst/>
          </a:prstGeom>
        </p:spPr>
      </p:pic>
      <p:cxnSp>
        <p:nvCxnSpPr>
          <p:cNvPr id="7" name="직선 연결선 6">
            <a:extLst>
              <a:ext uri="{FF2B5EF4-FFF2-40B4-BE49-F238E27FC236}">
                <a16:creationId xmlns:a16="http://schemas.microsoft.com/office/drawing/2014/main" id="{3F117232-0F0F-161E-459F-E49D99414827}"/>
              </a:ext>
            </a:extLst>
          </p:cNvPr>
          <p:cNvCxnSpPr>
            <a:cxnSpLocks/>
          </p:cNvCxnSpPr>
          <p:nvPr/>
        </p:nvCxnSpPr>
        <p:spPr>
          <a:xfrm flipV="1">
            <a:off x="11277600" y="3227468"/>
            <a:ext cx="0" cy="2807855"/>
          </a:xfrm>
          <a:prstGeom prst="line">
            <a:avLst/>
          </a:prstGeom>
          <a:ln>
            <a:solidFill>
              <a:srgbClr val="FF0000"/>
            </a:solidFill>
          </a:ln>
        </p:spPr>
        <p:style>
          <a:lnRef idx="1">
            <a:schemeClr val="accent2"/>
          </a:lnRef>
          <a:fillRef idx="0">
            <a:schemeClr val="accent2"/>
          </a:fillRef>
          <a:effectRef idx="0">
            <a:schemeClr val="accent2"/>
          </a:effectRef>
          <a:fontRef idx="minor">
            <a:schemeClr val="tx1"/>
          </a:fontRef>
        </p:style>
      </p:cxnSp>
      <p:sp>
        <p:nvSpPr>
          <p:cNvPr id="8" name="날짜 개체 틀 7">
            <a:extLst>
              <a:ext uri="{FF2B5EF4-FFF2-40B4-BE49-F238E27FC236}">
                <a16:creationId xmlns:a16="http://schemas.microsoft.com/office/drawing/2014/main" id="{1EFAD63F-F1AF-878F-8164-342B8C7FBC12}"/>
              </a:ext>
            </a:extLst>
          </p:cNvPr>
          <p:cNvSpPr>
            <a:spLocks noGrp="1"/>
          </p:cNvSpPr>
          <p:nvPr>
            <p:ph type="dt" sz="half" idx="10"/>
          </p:nvPr>
        </p:nvSpPr>
        <p:spPr/>
        <p:txBody>
          <a:bodyPr/>
          <a:lstStyle/>
          <a:p>
            <a:r>
              <a:rPr lang="en-US" altLang="ko-KR"/>
              <a:t>2024-05-27</a:t>
            </a:r>
            <a:endParaRPr lang="ko-KR" altLang="en-US"/>
          </a:p>
        </p:txBody>
      </p:sp>
      <p:sp>
        <p:nvSpPr>
          <p:cNvPr id="9" name="바닥글 개체 틀 8">
            <a:extLst>
              <a:ext uri="{FF2B5EF4-FFF2-40B4-BE49-F238E27FC236}">
                <a16:creationId xmlns:a16="http://schemas.microsoft.com/office/drawing/2014/main" id="{7B916757-D396-E2FF-20F0-C70B926DC5F2}"/>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35795538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0F8949D-0A80-94C2-E3F7-9B8E520CC702}"/>
              </a:ext>
            </a:extLst>
          </p:cNvPr>
          <p:cNvSpPr>
            <a:spLocks noGrp="1"/>
          </p:cNvSpPr>
          <p:nvPr>
            <p:ph type="title"/>
          </p:nvPr>
        </p:nvSpPr>
        <p:spPr>
          <a:xfrm>
            <a:off x="469129" y="-23690"/>
            <a:ext cx="10515600" cy="1325563"/>
          </a:xfrm>
        </p:spPr>
        <p:txBody>
          <a:bodyPr>
            <a:normAutofit/>
          </a:bodyPr>
          <a:lstStyle/>
          <a:p>
            <a:r>
              <a:rPr lang="en-US" altLang="ko-KR" sz="4000" b="1" err="1">
                <a:solidFill>
                  <a:srgbClr val="C00000"/>
                </a:solidFill>
              </a:rPr>
              <a:t>LHCb</a:t>
            </a:r>
            <a:r>
              <a:rPr lang="en-US" altLang="ko-KR" sz="4000" b="1">
                <a:solidFill>
                  <a:srgbClr val="C00000"/>
                </a:solidFill>
              </a:rPr>
              <a:t> Detector Performance(2014)</a:t>
            </a:r>
            <a:endParaRPr lang="ko-KR" altLang="en-US" sz="4000" b="1">
              <a:solidFill>
                <a:srgbClr val="C00000"/>
              </a:solidFill>
            </a:endParaRPr>
          </a:p>
        </p:txBody>
      </p:sp>
      <p:sp>
        <p:nvSpPr>
          <p:cNvPr id="3" name="내용 개체 틀 2">
            <a:extLst>
              <a:ext uri="{FF2B5EF4-FFF2-40B4-BE49-F238E27FC236}">
                <a16:creationId xmlns:a16="http://schemas.microsoft.com/office/drawing/2014/main" id="{E07B9795-78F4-BEE1-9DEE-F5CDC18E55E6}"/>
              </a:ext>
            </a:extLst>
          </p:cNvPr>
          <p:cNvSpPr>
            <a:spLocks noGrp="1"/>
          </p:cNvSpPr>
          <p:nvPr>
            <p:ph idx="1"/>
          </p:nvPr>
        </p:nvSpPr>
        <p:spPr>
          <a:xfrm>
            <a:off x="838200" y="5908254"/>
            <a:ext cx="10515600" cy="793469"/>
          </a:xfrm>
        </p:spPr>
        <p:txBody>
          <a:bodyPr>
            <a:normAutofit/>
          </a:bodyPr>
          <a:lstStyle/>
          <a:p>
            <a:pPr marL="0" indent="0">
              <a:buNone/>
            </a:pPr>
            <a:endParaRPr lang="en-US" altLang="ko-KR" sz="2000"/>
          </a:p>
          <a:p>
            <a:pPr marL="0" indent="0">
              <a:buNone/>
            </a:pPr>
            <a:r>
              <a:rPr lang="en-US" altLang="ko-KR" sz="2000"/>
              <a:t>The</a:t>
            </a:r>
            <a:r>
              <a:rPr lang="ko-KR" altLang="en-US" sz="2000"/>
              <a:t> </a:t>
            </a:r>
            <a:r>
              <a:rPr lang="en-US" altLang="ko-KR" sz="2000" err="1"/>
              <a:t>LHCb</a:t>
            </a:r>
            <a:r>
              <a:rPr lang="ko-KR" altLang="en-US" sz="2000"/>
              <a:t> </a:t>
            </a:r>
            <a:r>
              <a:rPr lang="en-US" altLang="ko-KR" sz="2000"/>
              <a:t>collaboration,</a:t>
            </a:r>
            <a:r>
              <a:rPr lang="ko-KR" altLang="en-US" sz="2000"/>
              <a:t> </a:t>
            </a:r>
            <a:r>
              <a:rPr lang="en-US" altLang="ko-KR" sz="2000"/>
              <a:t>https://arxiv.org/pdf/1412.6352.</a:t>
            </a:r>
            <a:endParaRPr lang="ko-KR" altLang="en-US" sz="2000"/>
          </a:p>
        </p:txBody>
      </p:sp>
      <p:sp>
        <p:nvSpPr>
          <p:cNvPr id="4" name="슬라이드 번호 개체 틀 3">
            <a:extLst>
              <a:ext uri="{FF2B5EF4-FFF2-40B4-BE49-F238E27FC236}">
                <a16:creationId xmlns:a16="http://schemas.microsoft.com/office/drawing/2014/main" id="{AB7B4124-AC5C-CC02-8BC9-FE99B6041D26}"/>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48</a:t>
            </a:fld>
            <a:endParaRPr lang="ko-KR" altLang="en-US"/>
          </a:p>
        </p:txBody>
      </p:sp>
      <p:pic>
        <p:nvPicPr>
          <p:cNvPr id="5" name="그림 4">
            <a:extLst>
              <a:ext uri="{FF2B5EF4-FFF2-40B4-BE49-F238E27FC236}">
                <a16:creationId xmlns:a16="http://schemas.microsoft.com/office/drawing/2014/main" id="{CC93E478-C9DD-20C0-C730-4B248B129FEB}"/>
              </a:ext>
            </a:extLst>
          </p:cNvPr>
          <p:cNvPicPr>
            <a:picLocks noChangeAspect="1"/>
          </p:cNvPicPr>
          <p:nvPr/>
        </p:nvPicPr>
        <p:blipFill>
          <a:blip r:embed="rId3"/>
          <a:stretch>
            <a:fillRect/>
          </a:stretch>
        </p:blipFill>
        <p:spPr>
          <a:xfrm>
            <a:off x="570729" y="1841007"/>
            <a:ext cx="5525271" cy="3924848"/>
          </a:xfrm>
          <a:prstGeom prst="rect">
            <a:avLst/>
          </a:prstGeom>
        </p:spPr>
      </p:pic>
      <p:pic>
        <p:nvPicPr>
          <p:cNvPr id="1026" name="Picture 2" descr="LHCb detector along the bending plane">
            <a:extLst>
              <a:ext uri="{FF2B5EF4-FFF2-40B4-BE49-F238E27FC236}">
                <a16:creationId xmlns:a16="http://schemas.microsoft.com/office/drawing/2014/main" id="{03D4117E-5C9D-89C0-C42A-E8B68C3034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5014" y="1690688"/>
            <a:ext cx="4938786" cy="3478316"/>
          </a:xfrm>
          <a:prstGeom prst="rect">
            <a:avLst/>
          </a:prstGeom>
          <a:noFill/>
          <a:extLst>
            <a:ext uri="{909E8E84-426E-40DD-AFC4-6F175D3DCCD1}">
              <a14:hiddenFill xmlns:a14="http://schemas.microsoft.com/office/drawing/2010/main">
                <a:solidFill>
                  <a:srgbClr val="FFFFFF"/>
                </a:solidFill>
              </a14:hiddenFill>
            </a:ext>
          </a:extLst>
        </p:spPr>
      </p:pic>
      <p:sp>
        <p:nvSpPr>
          <p:cNvPr id="6" name="날짜 개체 틀 5">
            <a:extLst>
              <a:ext uri="{FF2B5EF4-FFF2-40B4-BE49-F238E27FC236}">
                <a16:creationId xmlns:a16="http://schemas.microsoft.com/office/drawing/2014/main" id="{83636FC4-263A-F503-6DB5-4DF3BC47278A}"/>
              </a:ext>
            </a:extLst>
          </p:cNvPr>
          <p:cNvSpPr>
            <a:spLocks noGrp="1"/>
          </p:cNvSpPr>
          <p:nvPr>
            <p:ph type="dt" sz="half" idx="10"/>
          </p:nvPr>
        </p:nvSpPr>
        <p:spPr/>
        <p:txBody>
          <a:bodyPr/>
          <a:lstStyle/>
          <a:p>
            <a:r>
              <a:rPr lang="en-US" altLang="ko-KR"/>
              <a:t>2024-05-27</a:t>
            </a:r>
            <a:endParaRPr lang="ko-KR" altLang="en-US"/>
          </a:p>
        </p:txBody>
      </p:sp>
      <p:sp>
        <p:nvSpPr>
          <p:cNvPr id="7" name="바닥글 개체 틀 6">
            <a:extLst>
              <a:ext uri="{FF2B5EF4-FFF2-40B4-BE49-F238E27FC236}">
                <a16:creationId xmlns:a16="http://schemas.microsoft.com/office/drawing/2014/main" id="{374308A4-6551-72ED-0BEC-BC5ED2593DAF}"/>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16129086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descr="MDB1">
            <a:extLst>
              <a:ext uri="{FF2B5EF4-FFF2-40B4-BE49-F238E27FC236}">
                <a16:creationId xmlns:a16="http://schemas.microsoft.com/office/drawing/2014/main" id="{40B6BB74-82B2-13E3-2926-FE7C848EB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6114" y="351972"/>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 name="그림 3">
            <a:extLst>
              <a:ext uri="{FF2B5EF4-FFF2-40B4-BE49-F238E27FC236}">
                <a16:creationId xmlns:a16="http://schemas.microsoft.com/office/drawing/2014/main" id="{CC341442-27D4-ED8B-528F-C3FB57900FD5}"/>
              </a:ext>
            </a:extLst>
          </p:cNvPr>
          <p:cNvPicPr>
            <a:picLocks noChangeAspect="1"/>
          </p:cNvPicPr>
          <p:nvPr/>
        </p:nvPicPr>
        <p:blipFill rotWithShape="1">
          <a:blip r:embed="rId4"/>
          <a:srcRect t="4533"/>
          <a:stretch/>
        </p:blipFill>
        <p:spPr>
          <a:xfrm>
            <a:off x="539334" y="881742"/>
            <a:ext cx="7196780" cy="5348489"/>
          </a:xfrm>
          <a:prstGeom prst="rect">
            <a:avLst/>
          </a:prstGeom>
        </p:spPr>
      </p:pic>
      <p:sp>
        <p:nvSpPr>
          <p:cNvPr id="5" name="내용 개체 틀 5">
            <a:extLst>
              <a:ext uri="{FF2B5EF4-FFF2-40B4-BE49-F238E27FC236}">
                <a16:creationId xmlns:a16="http://schemas.microsoft.com/office/drawing/2014/main" id="{4E9627E1-CB0E-0A4C-D439-C4EF8EA32998}"/>
              </a:ext>
            </a:extLst>
          </p:cNvPr>
          <p:cNvSpPr txBox="1">
            <a:spLocks/>
          </p:cNvSpPr>
          <p:nvPr/>
        </p:nvSpPr>
        <p:spPr>
          <a:xfrm>
            <a:off x="7736114" y="5238385"/>
            <a:ext cx="4288971" cy="991846"/>
          </a:xfrm>
          <a:prstGeom prst="rect">
            <a:avLst/>
          </a:prstGeom>
        </p:spPr>
        <p:txBody>
          <a:bodyPr vert="horz" lIns="91440" tIns="45720" rIns="91440" bIns="45720" rtlCol="0">
            <a:normAutofit fontScale="92500" lnSpcReduction="200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altLang="ko-KR" sz="2000" b="0" i="0">
                <a:solidFill>
                  <a:srgbClr val="000000"/>
                </a:solidFill>
                <a:effectLst/>
                <a:latin typeface="Roboto" panose="020B0604020202020204" pitchFamily="2" charset="0"/>
              </a:rPr>
              <a:t>E. Angelico, Development of Large-Area MCP-PMT photo-detectors for a Precision Time-of-Flight System at the Fermilab Test Beam Facility(2020)</a:t>
            </a:r>
          </a:p>
        </p:txBody>
      </p:sp>
      <p:sp>
        <p:nvSpPr>
          <p:cNvPr id="2" name="제목 1">
            <a:extLst>
              <a:ext uri="{FF2B5EF4-FFF2-40B4-BE49-F238E27FC236}">
                <a16:creationId xmlns:a16="http://schemas.microsoft.com/office/drawing/2014/main" id="{D0F8949D-0A80-94C2-E3F7-9B8E520CC702}"/>
              </a:ext>
            </a:extLst>
          </p:cNvPr>
          <p:cNvSpPr>
            <a:spLocks noGrp="1"/>
          </p:cNvSpPr>
          <p:nvPr>
            <p:ph type="title"/>
          </p:nvPr>
        </p:nvSpPr>
        <p:spPr>
          <a:xfrm>
            <a:off x="504372" y="18255"/>
            <a:ext cx="10515600" cy="1325563"/>
          </a:xfrm>
        </p:spPr>
        <p:txBody>
          <a:bodyPr>
            <a:normAutofit/>
          </a:bodyPr>
          <a:lstStyle/>
          <a:p>
            <a:r>
              <a:rPr lang="en-US" altLang="ko-KR" sz="4000" b="1">
                <a:solidFill>
                  <a:srgbClr val="C00000"/>
                </a:solidFill>
              </a:rPr>
              <a:t>Fermilab Test Beam Facility</a:t>
            </a:r>
            <a:endParaRPr lang="ko-KR" altLang="en-US" sz="4000" b="1">
              <a:solidFill>
                <a:srgbClr val="C00000"/>
              </a:solidFill>
            </a:endParaRPr>
          </a:p>
        </p:txBody>
      </p:sp>
      <p:sp>
        <p:nvSpPr>
          <p:cNvPr id="3" name="슬라이드 번호 개체 틀 2">
            <a:extLst>
              <a:ext uri="{FF2B5EF4-FFF2-40B4-BE49-F238E27FC236}">
                <a16:creationId xmlns:a16="http://schemas.microsoft.com/office/drawing/2014/main" id="{EA720107-F57E-121E-49BD-3A498BDFB1A4}"/>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49</a:t>
            </a:fld>
            <a:endParaRPr lang="ko-KR" altLang="en-US"/>
          </a:p>
        </p:txBody>
      </p:sp>
      <p:sp>
        <p:nvSpPr>
          <p:cNvPr id="6" name="내용 개체 틀 5">
            <a:extLst>
              <a:ext uri="{FF2B5EF4-FFF2-40B4-BE49-F238E27FC236}">
                <a16:creationId xmlns:a16="http://schemas.microsoft.com/office/drawing/2014/main" id="{55E49961-7392-A0AC-6A51-261DA8600EDF}"/>
              </a:ext>
            </a:extLst>
          </p:cNvPr>
          <p:cNvSpPr txBox="1">
            <a:spLocks/>
          </p:cNvSpPr>
          <p:nvPr/>
        </p:nvSpPr>
        <p:spPr>
          <a:xfrm>
            <a:off x="504372" y="6271477"/>
            <a:ext cx="11426371" cy="365126"/>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altLang="ko-KR" sz="2400" b="0" i="0">
                <a:solidFill>
                  <a:srgbClr val="000000"/>
                </a:solidFill>
                <a:effectLst/>
              </a:rPr>
              <a:t>Further development of the system is now taking place in hands of Joe </a:t>
            </a:r>
            <a:r>
              <a:rPr lang="en-US" altLang="ko-KR" sz="2400" b="0" i="0" err="1">
                <a:solidFill>
                  <a:srgbClr val="000000"/>
                </a:solidFill>
                <a:effectLst/>
              </a:rPr>
              <a:t>Pastika</a:t>
            </a:r>
            <a:r>
              <a:rPr lang="en-US" altLang="ko-KR" sz="2400" b="0" i="0">
                <a:solidFill>
                  <a:srgbClr val="000000"/>
                </a:solidFill>
                <a:effectLst/>
              </a:rPr>
              <a:t>.</a:t>
            </a:r>
          </a:p>
        </p:txBody>
      </p:sp>
      <p:sp>
        <p:nvSpPr>
          <p:cNvPr id="7" name="직사각형 6">
            <a:extLst>
              <a:ext uri="{FF2B5EF4-FFF2-40B4-BE49-F238E27FC236}">
                <a16:creationId xmlns:a16="http://schemas.microsoft.com/office/drawing/2014/main" id="{0203AE86-7B17-753D-67FB-C9DFEBF626AD}"/>
              </a:ext>
            </a:extLst>
          </p:cNvPr>
          <p:cNvSpPr/>
          <p:nvPr/>
        </p:nvSpPr>
        <p:spPr>
          <a:xfrm>
            <a:off x="5464629" y="5987143"/>
            <a:ext cx="1099457" cy="19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날짜 개체 틀 7">
            <a:extLst>
              <a:ext uri="{FF2B5EF4-FFF2-40B4-BE49-F238E27FC236}">
                <a16:creationId xmlns:a16="http://schemas.microsoft.com/office/drawing/2014/main" id="{C8655B33-C04E-7B13-546E-3F6B8B474AA5}"/>
              </a:ext>
            </a:extLst>
          </p:cNvPr>
          <p:cNvSpPr>
            <a:spLocks noGrp="1"/>
          </p:cNvSpPr>
          <p:nvPr>
            <p:ph type="dt" sz="half" idx="10"/>
          </p:nvPr>
        </p:nvSpPr>
        <p:spPr/>
        <p:txBody>
          <a:bodyPr/>
          <a:lstStyle/>
          <a:p>
            <a:r>
              <a:rPr lang="en-US" altLang="ko-KR"/>
              <a:t>2024-05-27</a:t>
            </a:r>
            <a:endParaRPr lang="ko-KR" altLang="en-US"/>
          </a:p>
        </p:txBody>
      </p:sp>
      <p:sp>
        <p:nvSpPr>
          <p:cNvPr id="9" name="바닥글 개체 틀 8">
            <a:extLst>
              <a:ext uri="{FF2B5EF4-FFF2-40B4-BE49-F238E27FC236}">
                <a16:creationId xmlns:a16="http://schemas.microsoft.com/office/drawing/2014/main" id="{640E8CC6-1210-D3FB-2879-9A8972B68C6D}"/>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921058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FA6A986-EC02-66F6-7B82-D1B5059C5A15}"/>
              </a:ext>
            </a:extLst>
          </p:cNvPr>
          <p:cNvSpPr>
            <a:spLocks noGrp="1"/>
          </p:cNvSpPr>
          <p:nvPr>
            <p:ph type="title"/>
          </p:nvPr>
        </p:nvSpPr>
        <p:spPr>
          <a:xfrm>
            <a:off x="838200" y="386489"/>
            <a:ext cx="5915115" cy="1318441"/>
          </a:xfrm>
        </p:spPr>
        <p:txBody>
          <a:bodyPr/>
          <a:lstStyle/>
          <a:p>
            <a:r>
              <a:rPr lang="en-US" altLang="ko-KR" dirty="0"/>
              <a:t>Schedule</a:t>
            </a:r>
            <a:endParaRPr lang="ko-KR" altLang="en-US" dirty="0"/>
          </a:p>
        </p:txBody>
      </p:sp>
      <p:graphicFrame>
        <p:nvGraphicFramePr>
          <p:cNvPr id="7" name="Content Placeholder 6">
            <a:extLst>
              <a:ext uri="{FF2B5EF4-FFF2-40B4-BE49-F238E27FC236}">
                <a16:creationId xmlns:a16="http://schemas.microsoft.com/office/drawing/2014/main" id="{AF71F19B-D248-A693-6894-36DC92C4987B}"/>
              </a:ext>
            </a:extLst>
          </p:cNvPr>
          <p:cNvGraphicFramePr>
            <a:graphicFrameLocks noGrp="1"/>
          </p:cNvGraphicFramePr>
          <p:nvPr>
            <p:ph idx="1"/>
            <p:extLst>
              <p:ext uri="{D42A27DB-BD31-4B8C-83A1-F6EECF244321}">
                <p14:modId xmlns:p14="http://schemas.microsoft.com/office/powerpoint/2010/main" val="749276440"/>
              </p:ext>
            </p:extLst>
          </p:nvPr>
        </p:nvGraphicFramePr>
        <p:xfrm>
          <a:off x="838200" y="1529803"/>
          <a:ext cx="4857376" cy="4276494"/>
        </p:xfrm>
        <a:graphic>
          <a:graphicData uri="http://schemas.openxmlformats.org/drawingml/2006/table">
            <a:tbl>
              <a:tblPr firstRow="1" bandRow="1">
                <a:tableStyleId>{5940675A-B579-460E-94D1-54222C63F5DA}</a:tableStyleId>
              </a:tblPr>
              <a:tblGrid>
                <a:gridCol w="3260714">
                  <a:extLst>
                    <a:ext uri="{9D8B030D-6E8A-4147-A177-3AD203B41FA5}">
                      <a16:colId xmlns:a16="http://schemas.microsoft.com/office/drawing/2014/main" val="627848243"/>
                    </a:ext>
                  </a:extLst>
                </a:gridCol>
                <a:gridCol w="1596662">
                  <a:extLst>
                    <a:ext uri="{9D8B030D-6E8A-4147-A177-3AD203B41FA5}">
                      <a16:colId xmlns:a16="http://schemas.microsoft.com/office/drawing/2014/main" val="3958559799"/>
                    </a:ext>
                  </a:extLst>
                </a:gridCol>
              </a:tblGrid>
              <a:tr h="595909">
                <a:tc>
                  <a:txBody>
                    <a:bodyPr/>
                    <a:lstStyle/>
                    <a:p>
                      <a:r>
                        <a:rPr lang="en-US" sz="2000" dirty="0"/>
                        <a:t>Schematic / Simulation</a:t>
                      </a:r>
                    </a:p>
                  </a:txBody>
                  <a:tcPr/>
                </a:tc>
                <a:tc>
                  <a:txBody>
                    <a:bodyPr/>
                    <a:lstStyle/>
                    <a:p>
                      <a:r>
                        <a:rPr lang="en-US" sz="2000" dirty="0"/>
                        <a:t>Sep. 2023</a:t>
                      </a:r>
                    </a:p>
                  </a:txBody>
                  <a:tcPr>
                    <a:solidFill>
                      <a:srgbClr val="82B366"/>
                    </a:solidFill>
                  </a:tcPr>
                </a:tc>
                <a:extLst>
                  <a:ext uri="{0D108BD9-81ED-4DB2-BD59-A6C34878D82A}">
                    <a16:rowId xmlns:a16="http://schemas.microsoft.com/office/drawing/2014/main" val="2885458253"/>
                  </a:ext>
                </a:extLst>
              </a:tr>
              <a:tr h="595909">
                <a:tc>
                  <a:txBody>
                    <a:bodyPr/>
                    <a:lstStyle/>
                    <a:p>
                      <a:r>
                        <a:rPr lang="en-US" sz="2000" dirty="0"/>
                        <a:t>Layout</a:t>
                      </a:r>
                    </a:p>
                  </a:txBody>
                  <a:tcPr/>
                </a:tc>
                <a:tc>
                  <a:txBody>
                    <a:bodyPr/>
                    <a:lstStyle/>
                    <a:p>
                      <a:r>
                        <a:rPr lang="en-US" sz="2000" dirty="0"/>
                        <a:t>Mar. 2024</a:t>
                      </a:r>
                    </a:p>
                  </a:txBody>
                  <a:tcPr>
                    <a:solidFill>
                      <a:srgbClr val="82B366"/>
                    </a:solidFill>
                  </a:tcPr>
                </a:tc>
                <a:extLst>
                  <a:ext uri="{0D108BD9-81ED-4DB2-BD59-A6C34878D82A}">
                    <a16:rowId xmlns:a16="http://schemas.microsoft.com/office/drawing/2014/main" val="3026559371"/>
                  </a:ext>
                </a:extLst>
              </a:tr>
              <a:tr h="595909">
                <a:tc>
                  <a:txBody>
                    <a:bodyPr/>
                    <a:lstStyle/>
                    <a:p>
                      <a:r>
                        <a:rPr lang="en-US" sz="2000" dirty="0"/>
                        <a:t>Post Layout Simulation</a:t>
                      </a:r>
                    </a:p>
                  </a:txBody>
                  <a:tcPr/>
                </a:tc>
                <a:tc>
                  <a:txBody>
                    <a:bodyPr/>
                    <a:lstStyle/>
                    <a:p>
                      <a:r>
                        <a:rPr lang="en-US" sz="2000" dirty="0"/>
                        <a:t>Apr. 2024</a:t>
                      </a:r>
                    </a:p>
                  </a:txBody>
                  <a:tcPr>
                    <a:solidFill>
                      <a:srgbClr val="82B366"/>
                    </a:solidFill>
                  </a:tcPr>
                </a:tc>
                <a:extLst>
                  <a:ext uri="{0D108BD9-81ED-4DB2-BD59-A6C34878D82A}">
                    <a16:rowId xmlns:a16="http://schemas.microsoft.com/office/drawing/2014/main" val="1646160804"/>
                  </a:ext>
                </a:extLst>
              </a:tr>
              <a:tr h="595909">
                <a:tc>
                  <a:txBody>
                    <a:bodyPr/>
                    <a:lstStyle/>
                    <a:p>
                      <a:r>
                        <a:rPr lang="en-US" sz="2000" dirty="0"/>
                        <a:t>Layout Optimization</a:t>
                      </a:r>
                    </a:p>
                  </a:txBody>
                  <a:tcPr/>
                </a:tc>
                <a:tc>
                  <a:txBody>
                    <a:bodyPr/>
                    <a:lstStyle/>
                    <a:p>
                      <a:pPr marL="0" algn="l" defTabSz="914400" rtl="0" eaLnBrk="1" latinLnBrk="1" hangingPunct="1"/>
                      <a:r>
                        <a:rPr lang="en-US" sz="2000" dirty="0"/>
                        <a:t>Jul. 2024</a:t>
                      </a:r>
                      <a:endParaRPr lang="en-US" sz="2000" kern="1200" dirty="0">
                        <a:solidFill>
                          <a:schemeClr val="tx1"/>
                        </a:solidFill>
                        <a:latin typeface="+mn-lt"/>
                        <a:ea typeface="+mn-ea"/>
                        <a:cs typeface="+mn-cs"/>
                      </a:endParaRPr>
                    </a:p>
                  </a:txBody>
                  <a:tcPr/>
                </a:tc>
                <a:extLst>
                  <a:ext uri="{0D108BD9-81ED-4DB2-BD59-A6C34878D82A}">
                    <a16:rowId xmlns:a16="http://schemas.microsoft.com/office/drawing/2014/main" val="879794898"/>
                  </a:ext>
                </a:extLst>
              </a:tr>
              <a:tr h="687806">
                <a:tc>
                  <a:txBody>
                    <a:bodyPr/>
                    <a:lstStyle/>
                    <a:p>
                      <a:r>
                        <a:rPr lang="en-US" sz="2000" dirty="0" err="1"/>
                        <a:t>Tapeout</a:t>
                      </a:r>
                      <a:r>
                        <a:rPr lang="en-US" sz="2000" dirty="0"/>
                        <a:t> without package</a:t>
                      </a:r>
                    </a:p>
                    <a:p>
                      <a:r>
                        <a:rPr lang="en-US" sz="2000" dirty="0"/>
                        <a:t>(Pre-production)</a:t>
                      </a:r>
                    </a:p>
                  </a:txBody>
                  <a:tcPr/>
                </a:tc>
                <a:tc>
                  <a:txBody>
                    <a:bodyPr/>
                    <a:lstStyle/>
                    <a:p>
                      <a:pPr marL="0" algn="l" defTabSz="914400" rtl="0" eaLnBrk="1" latinLnBrk="1" hangingPunct="1"/>
                      <a:r>
                        <a:rPr lang="en-US" sz="2000" dirty="0"/>
                        <a:t>Sep. 2024</a:t>
                      </a:r>
                      <a:endParaRPr lang="en-US" sz="2000" kern="1200" dirty="0">
                        <a:solidFill>
                          <a:schemeClr val="tx1"/>
                        </a:solidFill>
                        <a:latin typeface="+mn-lt"/>
                        <a:ea typeface="+mn-ea"/>
                        <a:cs typeface="+mn-cs"/>
                      </a:endParaRPr>
                    </a:p>
                  </a:txBody>
                  <a:tcPr/>
                </a:tc>
                <a:extLst>
                  <a:ext uri="{0D108BD9-81ED-4DB2-BD59-A6C34878D82A}">
                    <a16:rowId xmlns:a16="http://schemas.microsoft.com/office/drawing/2014/main" val="523194218"/>
                  </a:ext>
                </a:extLst>
              </a:tr>
              <a:tr h="595909">
                <a:tc>
                  <a:txBody>
                    <a:bodyPr/>
                    <a:lstStyle/>
                    <a:p>
                      <a:r>
                        <a:rPr lang="en-US" sz="2000" dirty="0" err="1"/>
                        <a:t>Testbench</a:t>
                      </a:r>
                      <a:r>
                        <a:rPr lang="en-US" sz="2000" dirty="0"/>
                        <a:t> (Chip on Board)</a:t>
                      </a:r>
                    </a:p>
                  </a:txBody>
                  <a:tcPr/>
                </a:tc>
                <a:tc>
                  <a:txBody>
                    <a:bodyPr/>
                    <a:lstStyle/>
                    <a:p>
                      <a:pPr marL="0" algn="l" defTabSz="914400" rtl="0" eaLnBrk="1" latinLnBrk="1" hangingPunct="1"/>
                      <a:r>
                        <a:rPr lang="en-US" sz="2000" dirty="0"/>
                        <a:t>Dec. 2024</a:t>
                      </a:r>
                      <a:endParaRPr lang="en-US" sz="2000" kern="1200" dirty="0">
                        <a:solidFill>
                          <a:schemeClr val="tx1"/>
                        </a:solidFill>
                        <a:latin typeface="+mn-lt"/>
                        <a:ea typeface="+mn-ea"/>
                        <a:cs typeface="+mn-cs"/>
                      </a:endParaRPr>
                    </a:p>
                  </a:txBody>
                  <a:tcPr/>
                </a:tc>
                <a:extLst>
                  <a:ext uri="{0D108BD9-81ED-4DB2-BD59-A6C34878D82A}">
                    <a16:rowId xmlns:a16="http://schemas.microsoft.com/office/drawing/2014/main" val="2097016867"/>
                  </a:ext>
                </a:extLst>
              </a:tr>
              <a:tr h="595909">
                <a:tc>
                  <a:txBody>
                    <a:bodyPr/>
                    <a:lstStyle/>
                    <a:p>
                      <a:r>
                        <a:rPr lang="en-US" sz="2000" dirty="0"/>
                        <a:t>Production</a:t>
                      </a:r>
                    </a:p>
                  </a:txBody>
                  <a:tcPr/>
                </a:tc>
                <a:tc>
                  <a:txBody>
                    <a:bodyPr/>
                    <a:lstStyle/>
                    <a:p>
                      <a:pPr marL="0" algn="l" defTabSz="914400" rtl="0" eaLnBrk="1" latinLnBrk="1" hangingPunct="1"/>
                      <a:r>
                        <a:rPr lang="en-US" sz="2000" dirty="0"/>
                        <a:t>2025</a:t>
                      </a:r>
                      <a:endParaRPr lang="en-US" sz="2000" kern="1200" dirty="0">
                        <a:solidFill>
                          <a:schemeClr val="tx1"/>
                        </a:solidFill>
                        <a:latin typeface="+mn-lt"/>
                        <a:ea typeface="+mn-ea"/>
                        <a:cs typeface="+mn-cs"/>
                      </a:endParaRPr>
                    </a:p>
                  </a:txBody>
                  <a:tcPr/>
                </a:tc>
                <a:extLst>
                  <a:ext uri="{0D108BD9-81ED-4DB2-BD59-A6C34878D82A}">
                    <a16:rowId xmlns:a16="http://schemas.microsoft.com/office/drawing/2014/main" val="1715994887"/>
                  </a:ext>
                </a:extLst>
              </a:tr>
            </a:tbl>
          </a:graphicData>
        </a:graphic>
      </p:graphicFrame>
      <p:sp>
        <p:nvSpPr>
          <p:cNvPr id="4" name="날짜 개체 틀 3">
            <a:extLst>
              <a:ext uri="{FF2B5EF4-FFF2-40B4-BE49-F238E27FC236}">
                <a16:creationId xmlns:a16="http://schemas.microsoft.com/office/drawing/2014/main" id="{19E80B46-E629-CA9C-02A4-8CE8C4BBE4DB}"/>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44B97AD5-D208-8F8D-698A-1395A9AE5526}"/>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29D47CD6-8414-DEAC-37A0-479F9A4368BA}"/>
              </a:ext>
            </a:extLst>
          </p:cNvPr>
          <p:cNvSpPr>
            <a:spLocks noGrp="1"/>
          </p:cNvSpPr>
          <p:nvPr>
            <p:ph type="sldNum" sz="quarter" idx="12"/>
          </p:nvPr>
        </p:nvSpPr>
        <p:spPr/>
        <p:txBody>
          <a:bodyPr/>
          <a:lstStyle/>
          <a:p>
            <a:fld id="{23AE57FD-E4DF-4085-ACA4-73605D376608}" type="slidenum">
              <a:rPr lang="ko-KR" altLang="en-US" smtClean="0"/>
              <a:t>5</a:t>
            </a:fld>
            <a:endParaRPr lang="ko-KR" altLang="en-US"/>
          </a:p>
        </p:txBody>
      </p:sp>
      <p:pic>
        <p:nvPicPr>
          <p:cNvPr id="3" name="Picture 2">
            <a:extLst>
              <a:ext uri="{FF2B5EF4-FFF2-40B4-BE49-F238E27FC236}">
                <a16:creationId xmlns:a16="http://schemas.microsoft.com/office/drawing/2014/main" id="{D2CC379F-EA73-72B2-F1E5-41C6A2527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377" y="146578"/>
            <a:ext cx="2045447" cy="745198"/>
          </a:xfrm>
          <a:prstGeom prst="rect">
            <a:avLst/>
          </a:prstGeom>
        </p:spPr>
      </p:pic>
      <p:pic>
        <p:nvPicPr>
          <p:cNvPr id="11" name="Picture 10">
            <a:extLst>
              <a:ext uri="{FF2B5EF4-FFF2-40B4-BE49-F238E27FC236}">
                <a16:creationId xmlns:a16="http://schemas.microsoft.com/office/drawing/2014/main" id="{FF10F882-019F-A959-E640-71458D037A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377" y="890282"/>
            <a:ext cx="2045447" cy="745198"/>
          </a:xfrm>
          <a:prstGeom prst="rect">
            <a:avLst/>
          </a:prstGeom>
        </p:spPr>
      </p:pic>
      <p:pic>
        <p:nvPicPr>
          <p:cNvPr id="13" name="Picture 12">
            <a:extLst>
              <a:ext uri="{FF2B5EF4-FFF2-40B4-BE49-F238E27FC236}">
                <a16:creationId xmlns:a16="http://schemas.microsoft.com/office/drawing/2014/main" id="{F013ECFB-4ADE-E9AA-505C-F24141B74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377" y="1635480"/>
            <a:ext cx="2045447" cy="745198"/>
          </a:xfrm>
          <a:prstGeom prst="rect">
            <a:avLst/>
          </a:prstGeom>
        </p:spPr>
      </p:pic>
      <p:pic>
        <p:nvPicPr>
          <p:cNvPr id="15" name="Picture 14">
            <a:extLst>
              <a:ext uri="{FF2B5EF4-FFF2-40B4-BE49-F238E27FC236}">
                <a16:creationId xmlns:a16="http://schemas.microsoft.com/office/drawing/2014/main" id="{F50902EB-99DE-7B17-A006-60167F4441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377" y="2379184"/>
            <a:ext cx="2045447" cy="745198"/>
          </a:xfrm>
          <a:prstGeom prst="rect">
            <a:avLst/>
          </a:prstGeom>
        </p:spPr>
      </p:pic>
      <p:pic>
        <p:nvPicPr>
          <p:cNvPr id="17" name="Picture 16">
            <a:extLst>
              <a:ext uri="{FF2B5EF4-FFF2-40B4-BE49-F238E27FC236}">
                <a16:creationId xmlns:a16="http://schemas.microsoft.com/office/drawing/2014/main" id="{18E0FEFD-13B6-B4AB-9BED-A01D71CAD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377" y="3119900"/>
            <a:ext cx="2045447" cy="745198"/>
          </a:xfrm>
          <a:prstGeom prst="rect">
            <a:avLst/>
          </a:prstGeom>
        </p:spPr>
      </p:pic>
      <p:pic>
        <p:nvPicPr>
          <p:cNvPr id="19" name="Picture 18">
            <a:extLst>
              <a:ext uri="{FF2B5EF4-FFF2-40B4-BE49-F238E27FC236}">
                <a16:creationId xmlns:a16="http://schemas.microsoft.com/office/drawing/2014/main" id="{02F8E215-4D48-9586-CDC4-08C365F94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377" y="3805543"/>
            <a:ext cx="2045447" cy="745198"/>
          </a:xfrm>
          <a:prstGeom prst="rect">
            <a:avLst/>
          </a:prstGeom>
        </p:spPr>
      </p:pic>
      <p:pic>
        <p:nvPicPr>
          <p:cNvPr id="21" name="Picture 20">
            <a:extLst>
              <a:ext uri="{FF2B5EF4-FFF2-40B4-BE49-F238E27FC236}">
                <a16:creationId xmlns:a16="http://schemas.microsoft.com/office/drawing/2014/main" id="{55818CD8-6BF9-A203-4E11-394C994911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377" y="4550741"/>
            <a:ext cx="2045447" cy="745198"/>
          </a:xfrm>
          <a:prstGeom prst="rect">
            <a:avLst/>
          </a:prstGeom>
        </p:spPr>
      </p:pic>
      <p:pic>
        <p:nvPicPr>
          <p:cNvPr id="23" name="Picture 22">
            <a:extLst>
              <a:ext uri="{FF2B5EF4-FFF2-40B4-BE49-F238E27FC236}">
                <a16:creationId xmlns:a16="http://schemas.microsoft.com/office/drawing/2014/main" id="{00FE6C03-F5AC-1491-1185-3DB45FA7A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376" y="5295939"/>
            <a:ext cx="2045447" cy="745198"/>
          </a:xfrm>
          <a:prstGeom prst="rect">
            <a:avLst/>
          </a:prstGeom>
        </p:spPr>
      </p:pic>
      <p:sp>
        <p:nvSpPr>
          <p:cNvPr id="25" name="TextBox 24">
            <a:extLst>
              <a:ext uri="{FF2B5EF4-FFF2-40B4-BE49-F238E27FC236}">
                <a16:creationId xmlns:a16="http://schemas.microsoft.com/office/drawing/2014/main" id="{EA5037AF-2B91-82DE-5301-8B6513C976E5}"/>
              </a:ext>
            </a:extLst>
          </p:cNvPr>
          <p:cNvSpPr txBox="1"/>
          <p:nvPr/>
        </p:nvSpPr>
        <p:spPr>
          <a:xfrm>
            <a:off x="10391605" y="2762881"/>
            <a:ext cx="461665" cy="1828800"/>
          </a:xfrm>
          <a:prstGeom prst="rect">
            <a:avLst/>
          </a:prstGeom>
          <a:noFill/>
        </p:spPr>
        <p:txBody>
          <a:bodyPr vert="eaVert" wrap="square" rtlCol="0">
            <a:spAutoFit/>
          </a:bodyPr>
          <a:lstStyle/>
          <a:p>
            <a:pPr algn="l"/>
            <a:r>
              <a:rPr lang="en-US" dirty="0"/>
              <a:t>200x8 um</a:t>
            </a:r>
          </a:p>
        </p:txBody>
      </p:sp>
      <p:sp>
        <p:nvSpPr>
          <p:cNvPr id="26" name="TextBox 25">
            <a:extLst>
              <a:ext uri="{FF2B5EF4-FFF2-40B4-BE49-F238E27FC236}">
                <a16:creationId xmlns:a16="http://schemas.microsoft.com/office/drawing/2014/main" id="{99CBDC2C-5A86-2CB7-D988-29356D84B5B4}"/>
              </a:ext>
            </a:extLst>
          </p:cNvPr>
          <p:cNvSpPr txBox="1"/>
          <p:nvPr/>
        </p:nvSpPr>
        <p:spPr>
          <a:xfrm>
            <a:off x="9024470" y="5973694"/>
            <a:ext cx="1828800" cy="369332"/>
          </a:xfrm>
          <a:prstGeom prst="rect">
            <a:avLst/>
          </a:prstGeom>
          <a:noFill/>
        </p:spPr>
        <p:txBody>
          <a:bodyPr wrap="square" rtlCol="0">
            <a:spAutoFit/>
          </a:bodyPr>
          <a:lstStyle/>
          <a:p>
            <a:pPr algn="l"/>
            <a:r>
              <a:rPr lang="en-US" dirty="0"/>
              <a:t>550 um</a:t>
            </a:r>
          </a:p>
        </p:txBody>
      </p:sp>
      <p:sp>
        <p:nvSpPr>
          <p:cNvPr id="30" name="TextBox 29">
            <a:extLst>
              <a:ext uri="{FF2B5EF4-FFF2-40B4-BE49-F238E27FC236}">
                <a16:creationId xmlns:a16="http://schemas.microsoft.com/office/drawing/2014/main" id="{A2183252-EFDC-5195-7703-3B4C743F48C4}"/>
              </a:ext>
            </a:extLst>
          </p:cNvPr>
          <p:cNvSpPr txBox="1"/>
          <p:nvPr/>
        </p:nvSpPr>
        <p:spPr>
          <a:xfrm>
            <a:off x="6284259" y="4700167"/>
            <a:ext cx="2129118" cy="1200329"/>
          </a:xfrm>
          <a:prstGeom prst="rect">
            <a:avLst/>
          </a:prstGeom>
          <a:noFill/>
        </p:spPr>
        <p:txBody>
          <a:bodyPr wrap="square" rtlCol="0">
            <a:spAutoFit/>
          </a:bodyPr>
          <a:lstStyle/>
          <a:p>
            <a:pPr algn="l"/>
            <a:r>
              <a:rPr lang="en-US" dirty="0"/>
              <a:t>Core Layout</a:t>
            </a:r>
          </a:p>
          <a:p>
            <a:pPr algn="l"/>
            <a:r>
              <a:rPr lang="en-US" dirty="0"/>
              <a:t>(Without Digital &amp; Clock generation Block)</a:t>
            </a:r>
          </a:p>
        </p:txBody>
      </p:sp>
    </p:spTree>
    <p:extLst>
      <p:ext uri="{BB962C8B-B14F-4D97-AF65-F5344CB8AC3E}">
        <p14:creationId xmlns:p14="http://schemas.microsoft.com/office/powerpoint/2010/main" val="40090382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EA8246D2-6A91-7A15-6557-69B3BB855EA5}"/>
              </a:ext>
            </a:extLst>
          </p:cNvPr>
          <p:cNvSpPr>
            <a:spLocks noGrp="1"/>
          </p:cNvSpPr>
          <p:nvPr>
            <p:ph type="title"/>
          </p:nvPr>
        </p:nvSpPr>
        <p:spPr>
          <a:xfrm>
            <a:off x="831850" y="1121909"/>
            <a:ext cx="10515600" cy="2852737"/>
          </a:xfrm>
        </p:spPr>
        <p:txBody>
          <a:bodyPr/>
          <a:lstStyle/>
          <a:p>
            <a:pPr algn="ctr"/>
            <a:r>
              <a:rPr lang="en-US" altLang="ko-KR" sz="6000" b="1">
                <a:solidFill>
                  <a:srgbClr val="C00000"/>
                </a:solidFill>
              </a:rPr>
              <a:t>PSEC4 ASIC</a:t>
            </a:r>
            <a:br>
              <a:rPr lang="en-US" altLang="ko-KR" sz="6000" b="1">
                <a:solidFill>
                  <a:srgbClr val="C00000"/>
                </a:solidFill>
              </a:rPr>
            </a:br>
            <a:r>
              <a:rPr lang="en-US" altLang="ko-KR" sz="2800" b="1">
                <a:solidFill>
                  <a:srgbClr val="C00000"/>
                </a:solidFill>
              </a:rPr>
              <a:t>Measurement and Calibration</a:t>
            </a:r>
            <a:endParaRPr lang="ko-KR" altLang="en-US"/>
          </a:p>
        </p:txBody>
      </p:sp>
      <p:sp>
        <p:nvSpPr>
          <p:cNvPr id="4" name="슬라이드 번호 개체 틀 3">
            <a:extLst>
              <a:ext uri="{FF2B5EF4-FFF2-40B4-BE49-F238E27FC236}">
                <a16:creationId xmlns:a16="http://schemas.microsoft.com/office/drawing/2014/main" id="{9A989CC6-66B3-AD59-43DC-CBBB0A246F73}"/>
              </a:ext>
            </a:extLst>
          </p:cNvPr>
          <p:cNvSpPr>
            <a:spLocks noGrp="1"/>
          </p:cNvSpPr>
          <p:nvPr>
            <p:ph type="sldNum" sz="quarter" idx="12"/>
          </p:nvPr>
        </p:nvSpPr>
        <p:spPr>
          <a:xfrm>
            <a:off x="9307288" y="6356350"/>
            <a:ext cx="2743200" cy="365125"/>
          </a:xfrm>
        </p:spPr>
        <p:txBody>
          <a:bodyPr/>
          <a:lstStyle/>
          <a:p>
            <a:fld id="{C81923B2-94BC-4A4A-8DAF-314F9348B39B}" type="slidenum">
              <a:rPr lang="ko-KR" altLang="en-US" sz="2000" smtClean="0"/>
              <a:pPr/>
              <a:t>50</a:t>
            </a:fld>
            <a:endParaRPr lang="ko-KR" altLang="en-US" sz="2000"/>
          </a:p>
        </p:txBody>
      </p:sp>
      <p:sp>
        <p:nvSpPr>
          <p:cNvPr id="2" name="날짜 개체 틀 1">
            <a:extLst>
              <a:ext uri="{FF2B5EF4-FFF2-40B4-BE49-F238E27FC236}">
                <a16:creationId xmlns:a16="http://schemas.microsoft.com/office/drawing/2014/main" id="{E201F65B-97DF-AD0C-682C-F278A07F3741}"/>
              </a:ext>
            </a:extLst>
          </p:cNvPr>
          <p:cNvSpPr>
            <a:spLocks noGrp="1"/>
          </p:cNvSpPr>
          <p:nvPr>
            <p:ph type="dt" sz="half" idx="10"/>
          </p:nvPr>
        </p:nvSpPr>
        <p:spPr/>
        <p:txBody>
          <a:bodyPr/>
          <a:lstStyle/>
          <a:p>
            <a:r>
              <a:rPr lang="en-US" altLang="ko-KR"/>
              <a:t>2024-05-27</a:t>
            </a:r>
            <a:endParaRPr lang="ko-KR" altLang="en-US"/>
          </a:p>
        </p:txBody>
      </p:sp>
      <p:sp>
        <p:nvSpPr>
          <p:cNvPr id="3" name="바닥글 개체 틀 2">
            <a:extLst>
              <a:ext uri="{FF2B5EF4-FFF2-40B4-BE49-F238E27FC236}">
                <a16:creationId xmlns:a16="http://schemas.microsoft.com/office/drawing/2014/main" id="{94C81616-7A32-9A69-3815-7D163FC0C24F}"/>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8360162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8E28B2A-D5B8-DEFD-3641-D875DD40A942}"/>
              </a:ext>
            </a:extLst>
          </p:cNvPr>
          <p:cNvSpPr>
            <a:spLocks noGrp="1"/>
          </p:cNvSpPr>
          <p:nvPr>
            <p:ph type="title"/>
          </p:nvPr>
        </p:nvSpPr>
        <p:spPr>
          <a:xfrm>
            <a:off x="838200" y="-152733"/>
            <a:ext cx="10515600" cy="1325563"/>
          </a:xfrm>
        </p:spPr>
        <p:txBody>
          <a:bodyPr>
            <a:normAutofit/>
          </a:bodyPr>
          <a:lstStyle/>
          <a:p>
            <a:r>
              <a:rPr lang="en-US" altLang="ko-KR" sz="4000" b="1">
                <a:solidFill>
                  <a:srgbClr val="C00000"/>
                </a:solidFill>
              </a:rPr>
              <a:t>Sample time calibration</a:t>
            </a:r>
            <a:endParaRPr lang="ko-KR" altLang="en-US" sz="4000" b="1">
              <a:solidFill>
                <a:srgbClr val="C00000"/>
              </a:solidFill>
            </a:endParaRPr>
          </a:p>
        </p:txBody>
      </p:sp>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a:xfrm>
            <a:off x="838200" y="856771"/>
            <a:ext cx="11049000" cy="3876220"/>
          </a:xfrm>
        </p:spPr>
        <p:txBody>
          <a:bodyPr>
            <a:normAutofit/>
          </a:bodyPr>
          <a:lstStyle/>
          <a:p>
            <a:pPr marL="0" indent="0">
              <a:buNone/>
            </a:pPr>
            <a:r>
              <a:rPr lang="en-US" altLang="ko-KR" sz="2400"/>
              <a:t>Time between samples are determined by a VCDL.</a:t>
            </a:r>
          </a:p>
          <a:p>
            <a:pPr marL="0" indent="0">
              <a:buNone/>
            </a:pPr>
            <a:r>
              <a:rPr lang="en-US" altLang="ko-KR" sz="2400"/>
              <a:t>Each element of the VCDL has different time offset.</a:t>
            </a:r>
          </a:p>
          <a:p>
            <a:pPr marL="0" indent="0">
              <a:buNone/>
            </a:pPr>
            <a:endParaRPr lang="en-US" altLang="ko-KR" sz="2400"/>
          </a:p>
        </p:txBody>
      </p:sp>
      <p:pic>
        <p:nvPicPr>
          <p:cNvPr id="4" name="그림 3">
            <a:extLst>
              <a:ext uri="{FF2B5EF4-FFF2-40B4-BE49-F238E27FC236}">
                <a16:creationId xmlns:a16="http://schemas.microsoft.com/office/drawing/2014/main" id="{4D9309FC-8380-6C3B-8C0E-C7F9BD252ABD}"/>
              </a:ext>
            </a:extLst>
          </p:cNvPr>
          <p:cNvPicPr>
            <a:picLocks noChangeAspect="1"/>
          </p:cNvPicPr>
          <p:nvPr/>
        </p:nvPicPr>
        <p:blipFill rotWithShape="1">
          <a:blip r:embed="rId3"/>
          <a:srcRect l="1410" t="5681" r="6002" b="52507"/>
          <a:stretch/>
        </p:blipFill>
        <p:spPr>
          <a:xfrm>
            <a:off x="571355" y="2302392"/>
            <a:ext cx="10424345" cy="2430599"/>
          </a:xfrm>
          <a:prstGeom prst="rect">
            <a:avLst/>
          </a:prstGeom>
        </p:spPr>
      </p:pic>
      <p:sp>
        <p:nvSpPr>
          <p:cNvPr id="5" name="직사각형 4">
            <a:extLst>
              <a:ext uri="{FF2B5EF4-FFF2-40B4-BE49-F238E27FC236}">
                <a16:creationId xmlns:a16="http://schemas.microsoft.com/office/drawing/2014/main" id="{C9A81536-A994-FD6B-7FFE-8F2A5FCA0532}"/>
              </a:ext>
            </a:extLst>
          </p:cNvPr>
          <p:cNvSpPr/>
          <p:nvPr/>
        </p:nvSpPr>
        <p:spPr>
          <a:xfrm>
            <a:off x="4385568" y="5058692"/>
            <a:ext cx="3039359" cy="742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날짜 개체 틀 5">
            <a:extLst>
              <a:ext uri="{FF2B5EF4-FFF2-40B4-BE49-F238E27FC236}">
                <a16:creationId xmlns:a16="http://schemas.microsoft.com/office/drawing/2014/main" id="{855A2159-8DCF-418A-1B59-224B2A40D578}"/>
              </a:ext>
            </a:extLst>
          </p:cNvPr>
          <p:cNvSpPr>
            <a:spLocks noGrp="1"/>
          </p:cNvSpPr>
          <p:nvPr>
            <p:ph type="dt" sz="half" idx="10"/>
          </p:nvPr>
        </p:nvSpPr>
        <p:spPr/>
        <p:txBody>
          <a:bodyPr/>
          <a:lstStyle/>
          <a:p>
            <a:r>
              <a:rPr lang="en-US" altLang="ko-KR"/>
              <a:t>2024-05-27</a:t>
            </a:r>
            <a:endParaRPr lang="ko-KR" altLang="en-US"/>
          </a:p>
        </p:txBody>
      </p:sp>
      <p:sp>
        <p:nvSpPr>
          <p:cNvPr id="7" name="바닥글 개체 틀 6">
            <a:extLst>
              <a:ext uri="{FF2B5EF4-FFF2-40B4-BE49-F238E27FC236}">
                <a16:creationId xmlns:a16="http://schemas.microsoft.com/office/drawing/2014/main" id="{57B1BBC9-7AA9-A2F7-6A11-DDF8FAB2F2C3}"/>
              </a:ext>
            </a:extLst>
          </p:cNvPr>
          <p:cNvSpPr>
            <a:spLocks noGrp="1"/>
          </p:cNvSpPr>
          <p:nvPr>
            <p:ph type="ftr" sz="quarter" idx="11"/>
          </p:nvPr>
        </p:nvSpPr>
        <p:spPr/>
        <p:txBody>
          <a:bodyPr/>
          <a:lstStyle/>
          <a:p>
            <a:r>
              <a:rPr lang="en-US" altLang="ko-KR"/>
              <a:t>PSEC5 / PM2024</a:t>
            </a:r>
            <a:endParaRPr lang="ko-KR" altLang="en-US"/>
          </a:p>
        </p:txBody>
      </p:sp>
      <p:sp>
        <p:nvSpPr>
          <p:cNvPr id="8" name="슬라이드 번호 개체 틀 7">
            <a:extLst>
              <a:ext uri="{FF2B5EF4-FFF2-40B4-BE49-F238E27FC236}">
                <a16:creationId xmlns:a16="http://schemas.microsoft.com/office/drawing/2014/main" id="{00275B76-F032-BA3C-C0E3-4CD749E3F26C}"/>
              </a:ext>
            </a:extLst>
          </p:cNvPr>
          <p:cNvSpPr>
            <a:spLocks noGrp="1"/>
          </p:cNvSpPr>
          <p:nvPr>
            <p:ph type="sldNum" sz="quarter" idx="12"/>
          </p:nvPr>
        </p:nvSpPr>
        <p:spPr/>
        <p:txBody>
          <a:bodyPr/>
          <a:lstStyle/>
          <a:p>
            <a:fld id="{23AE57FD-E4DF-4085-ACA4-73605D376608}" type="slidenum">
              <a:rPr lang="ko-KR" altLang="en-US" smtClean="0"/>
              <a:t>51</a:t>
            </a:fld>
            <a:endParaRPr lang="ko-KR" altLang="en-US"/>
          </a:p>
        </p:txBody>
      </p:sp>
    </p:spTree>
    <p:extLst>
      <p:ext uri="{BB962C8B-B14F-4D97-AF65-F5344CB8AC3E}">
        <p14:creationId xmlns:p14="http://schemas.microsoft.com/office/powerpoint/2010/main" val="4373582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01091FA0-DE94-A5EA-89EF-746BCAA84545}"/>
              </a:ext>
            </a:extLst>
          </p:cNvPr>
          <p:cNvSpPr>
            <a:spLocks noGrp="1"/>
          </p:cNvSpPr>
          <p:nvPr>
            <p:ph idx="1"/>
          </p:nvPr>
        </p:nvSpPr>
        <p:spPr>
          <a:xfrm>
            <a:off x="173966" y="136525"/>
            <a:ext cx="10515600" cy="4351338"/>
          </a:xfrm>
        </p:spPr>
        <p:txBody>
          <a:bodyPr/>
          <a:lstStyle/>
          <a:p>
            <a:pPr marL="0" indent="0">
              <a:buNone/>
            </a:pPr>
            <a:r>
              <a:rPr lang="en-US" altLang="ko-KR" sz="2800"/>
              <a:t>1. Measure many events of a sine wave.</a:t>
            </a:r>
          </a:p>
          <a:p>
            <a:pPr marL="0" indent="0">
              <a:buNone/>
            </a:pPr>
            <a:r>
              <a:rPr lang="en-US" altLang="ko-KR" sz="2800"/>
              <a:t>2. Sum vs. Difference of two adjacent samples, over all events, form an ellipse.</a:t>
            </a:r>
          </a:p>
          <a:p>
            <a:pPr marL="0" indent="0">
              <a:buNone/>
            </a:pPr>
            <a:r>
              <a:rPr lang="en-US" altLang="ko-KR" sz="2800"/>
              <a:t>3. Time offset can be determined from the coefficients.</a:t>
            </a:r>
            <a:endParaRPr lang="ko-KR" altLang="en-US"/>
          </a:p>
        </p:txBody>
      </p:sp>
      <p:sp>
        <p:nvSpPr>
          <p:cNvPr id="4" name="슬라이드 번호 개체 틀 3">
            <a:extLst>
              <a:ext uri="{FF2B5EF4-FFF2-40B4-BE49-F238E27FC236}">
                <a16:creationId xmlns:a16="http://schemas.microsoft.com/office/drawing/2014/main" id="{2B28BF75-7B14-D64A-80BC-DAC349491061}"/>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pPr/>
              <a:t>52</a:t>
            </a:fld>
            <a:endParaRPr lang="ko-KR" altLang="en-US"/>
          </a:p>
        </p:txBody>
      </p:sp>
      <p:pic>
        <p:nvPicPr>
          <p:cNvPr id="7" name="Picture 2">
            <a:extLst>
              <a:ext uri="{FF2B5EF4-FFF2-40B4-BE49-F238E27FC236}">
                <a16:creationId xmlns:a16="http://schemas.microsoft.com/office/drawing/2014/main" id="{2CA29488-100E-A16B-33AD-ABED1DECCE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342" y="3429000"/>
            <a:ext cx="4696835" cy="246623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EED4CDC-A5EA-0C3B-7DCF-DA89E1D27459}"/>
                  </a:ext>
                </a:extLst>
              </p:cNvPr>
              <p:cNvSpPr txBox="1"/>
              <p:nvPr/>
            </p:nvSpPr>
            <p:spPr>
              <a:xfrm>
                <a:off x="9003151" y="5895231"/>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𝑉</m:t>
                          </m:r>
                        </m:e>
                        <m:sub>
                          <m:r>
                            <a:rPr lang="en-US" altLang="ko-KR" b="0" i="1" smtClean="0">
                              <a:latin typeface="Cambria Math" panose="02040503050406030204" pitchFamily="18" charset="0"/>
                            </a:rPr>
                            <m:t>𝑖</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𝑉</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a:p>
            </p:txBody>
          </p:sp>
        </mc:Choice>
        <mc:Fallback xmlns="">
          <p:sp>
            <p:nvSpPr>
              <p:cNvPr id="8" name="TextBox 7">
                <a:extLst>
                  <a:ext uri="{FF2B5EF4-FFF2-40B4-BE49-F238E27FC236}">
                    <a16:creationId xmlns:a16="http://schemas.microsoft.com/office/drawing/2014/main" id="{BEED4CDC-A5EA-0C3B-7DCF-DA89E1D27459}"/>
                  </a:ext>
                </a:extLst>
              </p:cNvPr>
              <p:cNvSpPr txBox="1">
                <a:spLocks noRot="1" noChangeAspect="1" noMove="1" noResize="1" noEditPoints="1" noAdjustHandles="1" noChangeArrowheads="1" noChangeShapeType="1" noTextEdit="1"/>
              </p:cNvSpPr>
              <p:nvPr/>
            </p:nvSpPr>
            <p:spPr>
              <a:xfrm>
                <a:off x="9003151" y="5895231"/>
                <a:ext cx="1432874" cy="369332"/>
              </a:xfrm>
              <a:prstGeom prst="rect">
                <a:avLst/>
              </a:prstGeom>
              <a:blipFill>
                <a:blip r:embed="rId4"/>
                <a:stretch>
                  <a:fillRect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3E16EF6-37F3-E577-1F9E-564BFCACD7E0}"/>
                  </a:ext>
                </a:extLst>
              </p:cNvPr>
              <p:cNvSpPr txBox="1"/>
              <p:nvPr/>
            </p:nvSpPr>
            <p:spPr>
              <a:xfrm rot="16200000">
                <a:off x="6319239" y="4407369"/>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𝑉</m:t>
                          </m:r>
                        </m:e>
                        <m:sub>
                          <m:r>
                            <a:rPr lang="en-US" altLang="ko-KR" b="0" i="1" smtClean="0">
                              <a:latin typeface="Cambria Math" panose="02040503050406030204" pitchFamily="18" charset="0"/>
                            </a:rPr>
                            <m:t>𝑖</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𝑉</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a:p>
            </p:txBody>
          </p:sp>
        </mc:Choice>
        <mc:Fallback xmlns="">
          <p:sp>
            <p:nvSpPr>
              <p:cNvPr id="9" name="TextBox 8">
                <a:extLst>
                  <a:ext uri="{FF2B5EF4-FFF2-40B4-BE49-F238E27FC236}">
                    <a16:creationId xmlns:a16="http://schemas.microsoft.com/office/drawing/2014/main" id="{D3E16EF6-37F3-E577-1F9E-564BFCACD7E0}"/>
                  </a:ext>
                </a:extLst>
              </p:cNvPr>
              <p:cNvSpPr txBox="1">
                <a:spLocks noRot="1" noChangeAspect="1" noMove="1" noResize="1" noEditPoints="1" noAdjustHandles="1" noChangeArrowheads="1" noChangeShapeType="1" noTextEdit="1"/>
              </p:cNvSpPr>
              <p:nvPr/>
            </p:nvSpPr>
            <p:spPr>
              <a:xfrm rot="16200000">
                <a:off x="6319239" y="4407369"/>
                <a:ext cx="1432874" cy="369332"/>
              </a:xfrm>
              <a:prstGeom prst="rect">
                <a:avLst/>
              </a:prstGeom>
              <a:blipFill>
                <a:blip r:embed="rId5"/>
                <a:stretch>
                  <a:fillRect r="-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652710C-2364-95F7-FB77-093D03635614}"/>
                  </a:ext>
                </a:extLst>
              </p:cNvPr>
              <p:cNvSpPr txBox="1"/>
              <p:nvPr/>
            </p:nvSpPr>
            <p:spPr>
              <a:xfrm>
                <a:off x="8376060" y="4338949"/>
                <a:ext cx="2857997" cy="646331"/>
              </a:xfrm>
              <a:prstGeom prst="rect">
                <a:avLst/>
              </a:prstGeom>
              <a:noFill/>
            </p:spPr>
            <p:txBody>
              <a:bodyPr wrap="square" rtlCol="0">
                <a:spAutoFit/>
              </a:bodyPr>
              <a:lstStyle/>
              <a:p>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oMath>
                </a14:m>
                <a:r>
                  <a:rPr lang="ko-KR" altLang="en-US"/>
                  <a:t> </a:t>
                </a:r>
                <a:r>
                  <a:rPr lang="en-US" altLang="ko-KR"/>
                  <a:t>determined by eccentricity and rotation.</a:t>
                </a:r>
                <a:endParaRPr lang="ko-KR" altLang="en-US"/>
              </a:p>
            </p:txBody>
          </p:sp>
        </mc:Choice>
        <mc:Fallback xmlns="">
          <p:sp>
            <p:nvSpPr>
              <p:cNvPr id="10" name="TextBox 9">
                <a:extLst>
                  <a:ext uri="{FF2B5EF4-FFF2-40B4-BE49-F238E27FC236}">
                    <a16:creationId xmlns:a16="http://schemas.microsoft.com/office/drawing/2014/main" id="{C652710C-2364-95F7-FB77-093D03635614}"/>
                  </a:ext>
                </a:extLst>
              </p:cNvPr>
              <p:cNvSpPr txBox="1">
                <a:spLocks noRot="1" noChangeAspect="1" noMove="1" noResize="1" noEditPoints="1" noAdjustHandles="1" noChangeArrowheads="1" noChangeShapeType="1" noTextEdit="1"/>
              </p:cNvSpPr>
              <p:nvPr/>
            </p:nvSpPr>
            <p:spPr>
              <a:xfrm>
                <a:off x="8376060" y="4338949"/>
                <a:ext cx="2857997" cy="646331"/>
              </a:xfrm>
              <a:prstGeom prst="rect">
                <a:avLst/>
              </a:prstGeom>
              <a:blipFill>
                <a:blip r:embed="rId6"/>
                <a:stretch>
                  <a:fillRect l="-1706" t="-5660" b="-14151"/>
                </a:stretch>
              </a:blipFill>
            </p:spPr>
            <p:txBody>
              <a:bodyPr/>
              <a:lstStyle/>
              <a:p>
                <a:r>
                  <a:rPr lang="en-US">
                    <a:noFill/>
                  </a:rPr>
                  <a:t> </a:t>
                </a:r>
              </a:p>
            </p:txBody>
          </p:sp>
        </mc:Fallback>
      </mc:AlternateContent>
      <p:graphicFrame>
        <p:nvGraphicFramePr>
          <p:cNvPr id="16" name="차트 15">
            <a:extLst>
              <a:ext uri="{FF2B5EF4-FFF2-40B4-BE49-F238E27FC236}">
                <a16:creationId xmlns:a16="http://schemas.microsoft.com/office/drawing/2014/main" id="{95DAA9A0-7558-44BC-8A4C-4E60D3A3B920}"/>
              </a:ext>
            </a:extLst>
          </p:cNvPr>
          <p:cNvGraphicFramePr>
            <a:graphicFrameLocks/>
          </p:cNvGraphicFramePr>
          <p:nvPr>
            <p:extLst>
              <p:ext uri="{D42A27DB-BD31-4B8C-83A1-F6EECF244321}">
                <p14:modId xmlns:p14="http://schemas.microsoft.com/office/powerpoint/2010/main" val="3110743906"/>
              </p:ext>
            </p:extLst>
          </p:nvPr>
        </p:nvGraphicFramePr>
        <p:xfrm>
          <a:off x="509159" y="1947105"/>
          <a:ext cx="4572000" cy="115595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7" name="차트 16">
            <a:extLst>
              <a:ext uri="{FF2B5EF4-FFF2-40B4-BE49-F238E27FC236}">
                <a16:creationId xmlns:a16="http://schemas.microsoft.com/office/drawing/2014/main" id="{1E03D28E-DA5E-4AFA-8288-1652F1ED1FFB}"/>
              </a:ext>
            </a:extLst>
          </p:cNvPr>
          <p:cNvGraphicFramePr>
            <a:graphicFrameLocks/>
          </p:cNvGraphicFramePr>
          <p:nvPr>
            <p:extLst>
              <p:ext uri="{D42A27DB-BD31-4B8C-83A1-F6EECF244321}">
                <p14:modId xmlns:p14="http://schemas.microsoft.com/office/powerpoint/2010/main" val="2375483330"/>
              </p:ext>
            </p:extLst>
          </p:nvPr>
        </p:nvGraphicFramePr>
        <p:xfrm>
          <a:off x="509159" y="3053609"/>
          <a:ext cx="4572000" cy="115595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8" name="차트 17">
            <a:extLst>
              <a:ext uri="{FF2B5EF4-FFF2-40B4-BE49-F238E27FC236}">
                <a16:creationId xmlns:a16="http://schemas.microsoft.com/office/drawing/2014/main" id="{CF25581F-43E8-4C9D-8430-0B9F312357BD}"/>
              </a:ext>
            </a:extLst>
          </p:cNvPr>
          <p:cNvGraphicFramePr>
            <a:graphicFrameLocks/>
          </p:cNvGraphicFramePr>
          <p:nvPr>
            <p:extLst>
              <p:ext uri="{D42A27DB-BD31-4B8C-83A1-F6EECF244321}">
                <p14:modId xmlns:p14="http://schemas.microsoft.com/office/powerpoint/2010/main" val="2381879628"/>
              </p:ext>
            </p:extLst>
          </p:nvPr>
        </p:nvGraphicFramePr>
        <p:xfrm>
          <a:off x="521282" y="4160113"/>
          <a:ext cx="4572000" cy="115595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9" name="차트 18">
            <a:extLst>
              <a:ext uri="{FF2B5EF4-FFF2-40B4-BE49-F238E27FC236}">
                <a16:creationId xmlns:a16="http://schemas.microsoft.com/office/drawing/2014/main" id="{AD2C1870-CCB5-40AE-9B34-EEC04E01C991}"/>
              </a:ext>
            </a:extLst>
          </p:cNvPr>
          <p:cNvGraphicFramePr>
            <a:graphicFrameLocks/>
          </p:cNvGraphicFramePr>
          <p:nvPr>
            <p:extLst>
              <p:ext uri="{D42A27DB-BD31-4B8C-83A1-F6EECF244321}">
                <p14:modId xmlns:p14="http://schemas.microsoft.com/office/powerpoint/2010/main" val="236364098"/>
              </p:ext>
            </p:extLst>
          </p:nvPr>
        </p:nvGraphicFramePr>
        <p:xfrm>
          <a:off x="509159" y="5266616"/>
          <a:ext cx="4572000" cy="1155956"/>
        </p:xfrm>
        <a:graphic>
          <a:graphicData uri="http://schemas.openxmlformats.org/drawingml/2006/chart">
            <c:chart xmlns:c="http://schemas.openxmlformats.org/drawingml/2006/chart" xmlns:r="http://schemas.openxmlformats.org/officeDocument/2006/relationships" r:id="rId10"/>
          </a:graphicData>
        </a:graphic>
      </p:graphicFrame>
      <p:sp>
        <p:nvSpPr>
          <p:cNvPr id="20" name="TextBox 19">
            <a:extLst>
              <a:ext uri="{FF2B5EF4-FFF2-40B4-BE49-F238E27FC236}">
                <a16:creationId xmlns:a16="http://schemas.microsoft.com/office/drawing/2014/main" id="{98714E5E-AFA7-7E48-E0C5-0E6F493B160C}"/>
              </a:ext>
            </a:extLst>
          </p:cNvPr>
          <p:cNvSpPr txBox="1"/>
          <p:nvPr/>
        </p:nvSpPr>
        <p:spPr>
          <a:xfrm rot="16200000">
            <a:off x="-1058281" y="3975447"/>
            <a:ext cx="2833828" cy="369332"/>
          </a:xfrm>
          <a:prstGeom prst="rect">
            <a:avLst/>
          </a:prstGeom>
          <a:noFill/>
        </p:spPr>
        <p:txBody>
          <a:bodyPr wrap="square" rtlCol="0">
            <a:spAutoFit/>
          </a:bodyPr>
          <a:lstStyle/>
          <a:p>
            <a:pPr algn="ctr"/>
            <a:r>
              <a:rPr lang="en-US" altLang="ko-KR"/>
              <a:t>Input Voltage</a:t>
            </a:r>
            <a:endParaRPr lang="ko-KR" altLang="en-US"/>
          </a:p>
        </p:txBody>
      </p:sp>
      <p:sp>
        <p:nvSpPr>
          <p:cNvPr id="21" name="TextBox 20">
            <a:extLst>
              <a:ext uri="{FF2B5EF4-FFF2-40B4-BE49-F238E27FC236}">
                <a16:creationId xmlns:a16="http://schemas.microsoft.com/office/drawing/2014/main" id="{F721A404-EE5F-6649-2B61-45AF7E223756}"/>
              </a:ext>
            </a:extLst>
          </p:cNvPr>
          <p:cNvSpPr txBox="1"/>
          <p:nvPr/>
        </p:nvSpPr>
        <p:spPr>
          <a:xfrm>
            <a:off x="2078722" y="6352143"/>
            <a:ext cx="1432874" cy="369332"/>
          </a:xfrm>
          <a:prstGeom prst="rect">
            <a:avLst/>
          </a:prstGeom>
          <a:noFill/>
        </p:spPr>
        <p:txBody>
          <a:bodyPr wrap="square" rtlCol="0">
            <a:spAutoFit/>
          </a:bodyPr>
          <a:lstStyle/>
          <a:p>
            <a:pPr algn="ctr"/>
            <a:r>
              <a:rPr lang="en-US" altLang="ko-KR"/>
              <a:t>Time</a:t>
            </a:r>
          </a:p>
        </p:txBody>
      </p:sp>
      <p:cxnSp>
        <p:nvCxnSpPr>
          <p:cNvPr id="25" name="직선 연결선 24">
            <a:extLst>
              <a:ext uri="{FF2B5EF4-FFF2-40B4-BE49-F238E27FC236}">
                <a16:creationId xmlns:a16="http://schemas.microsoft.com/office/drawing/2014/main" id="{B5A2DD1A-5E15-EE3A-090B-0EB1F8808CA4}"/>
              </a:ext>
            </a:extLst>
          </p:cNvPr>
          <p:cNvCxnSpPr>
            <a:cxnSpLocks/>
          </p:cNvCxnSpPr>
          <p:nvPr/>
        </p:nvCxnSpPr>
        <p:spPr>
          <a:xfrm>
            <a:off x="1719943" y="2079171"/>
            <a:ext cx="0" cy="4219272"/>
          </a:xfrm>
          <a:prstGeom prst="line">
            <a:avLst/>
          </a:prstGeom>
        </p:spPr>
        <p:style>
          <a:lnRef idx="1">
            <a:schemeClr val="accent2"/>
          </a:lnRef>
          <a:fillRef idx="0">
            <a:schemeClr val="accent2"/>
          </a:fillRef>
          <a:effectRef idx="0">
            <a:schemeClr val="accent2"/>
          </a:effectRef>
          <a:fontRef idx="minor">
            <a:schemeClr val="tx1"/>
          </a:fontRef>
        </p:style>
      </p:cxnSp>
      <p:cxnSp>
        <p:nvCxnSpPr>
          <p:cNvPr id="27" name="직선 연결선 26">
            <a:extLst>
              <a:ext uri="{FF2B5EF4-FFF2-40B4-BE49-F238E27FC236}">
                <a16:creationId xmlns:a16="http://schemas.microsoft.com/office/drawing/2014/main" id="{3D2C8D63-AD5A-BDC2-9981-F9458C163DED}"/>
              </a:ext>
            </a:extLst>
          </p:cNvPr>
          <p:cNvCxnSpPr>
            <a:cxnSpLocks/>
          </p:cNvCxnSpPr>
          <p:nvPr/>
        </p:nvCxnSpPr>
        <p:spPr>
          <a:xfrm>
            <a:off x="1981200" y="2079090"/>
            <a:ext cx="0" cy="4219272"/>
          </a:xfrm>
          <a:prstGeom prst="line">
            <a:avLst/>
          </a:prstGeom>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24BF910C-C65B-D420-2DA6-0E6CCAAC8ADC}"/>
              </a:ext>
            </a:extLst>
          </p:cNvPr>
          <p:cNvSpPr txBox="1"/>
          <p:nvPr/>
        </p:nvSpPr>
        <p:spPr>
          <a:xfrm>
            <a:off x="619026" y="2529072"/>
            <a:ext cx="991051" cy="369332"/>
          </a:xfrm>
          <a:prstGeom prst="rect">
            <a:avLst/>
          </a:prstGeom>
          <a:noFill/>
        </p:spPr>
        <p:txBody>
          <a:bodyPr wrap="square" rtlCol="0">
            <a:spAutoFit/>
          </a:bodyPr>
          <a:lstStyle/>
          <a:p>
            <a:r>
              <a:rPr lang="en-US" altLang="ko-KR"/>
              <a:t>Event 1</a:t>
            </a:r>
            <a:endParaRPr lang="ko-KR" altLang="en-US"/>
          </a:p>
        </p:txBody>
      </p:sp>
      <p:sp>
        <p:nvSpPr>
          <p:cNvPr id="30" name="TextBox 29">
            <a:extLst>
              <a:ext uri="{FF2B5EF4-FFF2-40B4-BE49-F238E27FC236}">
                <a16:creationId xmlns:a16="http://schemas.microsoft.com/office/drawing/2014/main" id="{173817B2-1E7B-3C9D-CF58-1EB2893C515D}"/>
              </a:ext>
            </a:extLst>
          </p:cNvPr>
          <p:cNvSpPr txBox="1"/>
          <p:nvPr/>
        </p:nvSpPr>
        <p:spPr>
          <a:xfrm>
            <a:off x="619026" y="3630491"/>
            <a:ext cx="991051" cy="369332"/>
          </a:xfrm>
          <a:prstGeom prst="rect">
            <a:avLst/>
          </a:prstGeom>
          <a:noFill/>
        </p:spPr>
        <p:txBody>
          <a:bodyPr wrap="square" rtlCol="0">
            <a:spAutoFit/>
          </a:bodyPr>
          <a:lstStyle/>
          <a:p>
            <a:r>
              <a:rPr lang="en-US" altLang="ko-KR"/>
              <a:t>Event 2</a:t>
            </a:r>
            <a:endParaRPr lang="ko-KR" altLang="en-US"/>
          </a:p>
        </p:txBody>
      </p:sp>
      <p:sp>
        <p:nvSpPr>
          <p:cNvPr id="31" name="TextBox 30">
            <a:extLst>
              <a:ext uri="{FF2B5EF4-FFF2-40B4-BE49-F238E27FC236}">
                <a16:creationId xmlns:a16="http://schemas.microsoft.com/office/drawing/2014/main" id="{C911FBF4-9214-4F56-81A2-32A003F74FC9}"/>
              </a:ext>
            </a:extLst>
          </p:cNvPr>
          <p:cNvSpPr txBox="1"/>
          <p:nvPr/>
        </p:nvSpPr>
        <p:spPr>
          <a:xfrm>
            <a:off x="619026" y="4736995"/>
            <a:ext cx="991051" cy="369332"/>
          </a:xfrm>
          <a:prstGeom prst="rect">
            <a:avLst/>
          </a:prstGeom>
          <a:noFill/>
        </p:spPr>
        <p:txBody>
          <a:bodyPr wrap="square" rtlCol="0">
            <a:spAutoFit/>
          </a:bodyPr>
          <a:lstStyle/>
          <a:p>
            <a:r>
              <a:rPr lang="en-US" altLang="ko-KR"/>
              <a:t>Event 3</a:t>
            </a:r>
            <a:endParaRPr lang="ko-KR" altLang="en-US"/>
          </a:p>
        </p:txBody>
      </p:sp>
      <p:sp>
        <p:nvSpPr>
          <p:cNvPr id="32" name="TextBox 31">
            <a:extLst>
              <a:ext uri="{FF2B5EF4-FFF2-40B4-BE49-F238E27FC236}">
                <a16:creationId xmlns:a16="http://schemas.microsoft.com/office/drawing/2014/main" id="{51E620DE-1C77-0056-ED49-EE7431C3C4F9}"/>
              </a:ext>
            </a:extLst>
          </p:cNvPr>
          <p:cNvSpPr txBox="1"/>
          <p:nvPr/>
        </p:nvSpPr>
        <p:spPr>
          <a:xfrm>
            <a:off x="619026" y="5895231"/>
            <a:ext cx="991051" cy="369332"/>
          </a:xfrm>
          <a:prstGeom prst="rect">
            <a:avLst/>
          </a:prstGeom>
          <a:noFill/>
        </p:spPr>
        <p:txBody>
          <a:bodyPr wrap="square" rtlCol="0">
            <a:spAutoFit/>
          </a:bodyPr>
          <a:lstStyle/>
          <a:p>
            <a:r>
              <a:rPr lang="en-US" altLang="ko-KR"/>
              <a:t>Event 4</a:t>
            </a:r>
            <a:endParaRPr lang="ko-KR" altLang="en-US"/>
          </a:p>
        </p:txBody>
      </p:sp>
      <p:cxnSp>
        <p:nvCxnSpPr>
          <p:cNvPr id="39" name="연결선: 꺾임 38">
            <a:extLst>
              <a:ext uri="{FF2B5EF4-FFF2-40B4-BE49-F238E27FC236}">
                <a16:creationId xmlns:a16="http://schemas.microsoft.com/office/drawing/2014/main" id="{071EC0B1-0989-D924-DDC4-AA05E9C485CF}"/>
              </a:ext>
            </a:extLst>
          </p:cNvPr>
          <p:cNvCxnSpPr>
            <a:cxnSpLocks/>
          </p:cNvCxnSpPr>
          <p:nvPr/>
        </p:nvCxnSpPr>
        <p:spPr>
          <a:xfrm>
            <a:off x="5093282" y="2529072"/>
            <a:ext cx="6589559" cy="1680493"/>
          </a:xfrm>
          <a:prstGeom prst="bentConnector3">
            <a:avLst>
              <a:gd name="adj1" fmla="val 100055"/>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4" name="연결선: 꺾임 43">
            <a:extLst>
              <a:ext uri="{FF2B5EF4-FFF2-40B4-BE49-F238E27FC236}">
                <a16:creationId xmlns:a16="http://schemas.microsoft.com/office/drawing/2014/main" id="{7FA5162C-9FD3-24C2-D389-6C0B63CEB4C7}"/>
              </a:ext>
            </a:extLst>
          </p:cNvPr>
          <p:cNvCxnSpPr>
            <a:cxnSpLocks/>
          </p:cNvCxnSpPr>
          <p:nvPr/>
        </p:nvCxnSpPr>
        <p:spPr>
          <a:xfrm flipV="1">
            <a:off x="5105405" y="3516010"/>
            <a:ext cx="3690668" cy="119566"/>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8" name="연결선: 꺾임 47">
            <a:extLst>
              <a:ext uri="{FF2B5EF4-FFF2-40B4-BE49-F238E27FC236}">
                <a16:creationId xmlns:a16="http://schemas.microsoft.com/office/drawing/2014/main" id="{AF16BF1B-4DB4-4009-C5ED-A8605D8263EA}"/>
              </a:ext>
            </a:extLst>
          </p:cNvPr>
          <p:cNvCxnSpPr>
            <a:cxnSpLocks/>
          </p:cNvCxnSpPr>
          <p:nvPr/>
        </p:nvCxnSpPr>
        <p:spPr>
          <a:xfrm>
            <a:off x="5093282" y="4747237"/>
            <a:ext cx="2450518" cy="27655"/>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51" name="연결선: 꺾임 50">
            <a:extLst>
              <a:ext uri="{FF2B5EF4-FFF2-40B4-BE49-F238E27FC236}">
                <a16:creationId xmlns:a16="http://schemas.microsoft.com/office/drawing/2014/main" id="{62D114F8-44EF-6EFE-1841-608B4E00C6B9}"/>
              </a:ext>
            </a:extLst>
          </p:cNvPr>
          <p:cNvCxnSpPr>
            <a:cxnSpLocks/>
          </p:cNvCxnSpPr>
          <p:nvPr/>
        </p:nvCxnSpPr>
        <p:spPr>
          <a:xfrm flipV="1">
            <a:off x="5093282" y="5717057"/>
            <a:ext cx="5330620" cy="155946"/>
          </a:xfrm>
          <a:prstGeom prst="bentConnector3">
            <a:avLst>
              <a:gd name="adj1" fmla="val 100032"/>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052EDF6-4C10-4AFB-461F-3AFFDB1A74A0}"/>
              </a:ext>
            </a:extLst>
          </p:cNvPr>
          <p:cNvSpPr txBox="1"/>
          <p:nvPr/>
        </p:nvSpPr>
        <p:spPr>
          <a:xfrm>
            <a:off x="7220342" y="6177321"/>
            <a:ext cx="4696835" cy="646331"/>
          </a:xfrm>
          <a:prstGeom prst="rect">
            <a:avLst/>
          </a:prstGeom>
          <a:noFill/>
        </p:spPr>
        <p:txBody>
          <a:bodyPr wrap="square" rtlCol="0">
            <a:spAutoFit/>
          </a:bodyPr>
          <a:lstStyle/>
          <a:p>
            <a:r>
              <a:rPr lang="en-US" altLang="ko-KR"/>
              <a:t>Noise</a:t>
            </a:r>
            <a:r>
              <a:rPr lang="en-US" altLang="ko-KR">
                <a:sym typeface="Wingdings" panose="05000000000000000000" pitchFamily="2" charset="2"/>
              </a:rPr>
              <a:t> </a:t>
            </a:r>
            <a:r>
              <a:rPr lang="en-US" altLang="ko-KR"/>
              <a:t> fainter, more spread curve.</a:t>
            </a:r>
          </a:p>
          <a:p>
            <a:r>
              <a:rPr lang="en-US" altLang="ko-KR"/>
              <a:t>Nonlinearity </a:t>
            </a:r>
            <a:r>
              <a:rPr lang="en-US" altLang="ko-KR">
                <a:sym typeface="Wingdings" panose="05000000000000000000" pitchFamily="2" charset="2"/>
              </a:rPr>
              <a:t></a:t>
            </a:r>
            <a:r>
              <a:rPr lang="en-US" altLang="ko-KR"/>
              <a:t> distorted curve </a:t>
            </a:r>
            <a:endParaRPr lang="ko-KR" altLang="en-US"/>
          </a:p>
        </p:txBody>
      </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B3DE2123-D11B-B937-F7C4-FDA3761D08DD}"/>
                  </a:ext>
                </a:extLst>
              </p:cNvPr>
              <p:cNvSpPr txBox="1"/>
              <p:nvPr/>
            </p:nvSpPr>
            <p:spPr>
              <a:xfrm>
                <a:off x="1264763" y="6220499"/>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 </m:t>
                          </m:r>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a:p>
            </p:txBody>
          </p:sp>
        </mc:Choice>
        <mc:Fallback xmlns="">
          <p:sp>
            <p:nvSpPr>
              <p:cNvPr id="56" name="TextBox 55">
                <a:extLst>
                  <a:ext uri="{FF2B5EF4-FFF2-40B4-BE49-F238E27FC236}">
                    <a16:creationId xmlns:a16="http://schemas.microsoft.com/office/drawing/2014/main" id="{B3DE2123-D11B-B937-F7C4-FDA3761D08DD}"/>
                  </a:ext>
                </a:extLst>
              </p:cNvPr>
              <p:cNvSpPr txBox="1">
                <a:spLocks noRot="1" noChangeAspect="1" noMove="1" noResize="1" noEditPoints="1" noAdjustHandles="1" noChangeArrowheads="1" noChangeShapeType="1" noTextEdit="1"/>
              </p:cNvSpPr>
              <p:nvPr/>
            </p:nvSpPr>
            <p:spPr>
              <a:xfrm>
                <a:off x="1264763" y="6220499"/>
                <a:ext cx="1432874" cy="369332"/>
              </a:xfrm>
              <a:prstGeom prst="rect">
                <a:avLst/>
              </a:prstGeom>
              <a:blipFill>
                <a:blip r:embed="rId11"/>
                <a:stretch>
                  <a:fillRect b="-3279"/>
                </a:stretch>
              </a:blipFill>
            </p:spPr>
            <p:txBody>
              <a:bodyPr/>
              <a:lstStyle/>
              <a:p>
                <a:r>
                  <a:rPr lang="en-US">
                    <a:noFill/>
                  </a:rPr>
                  <a:t> </a:t>
                </a:r>
              </a:p>
            </p:txBody>
          </p:sp>
        </mc:Fallback>
      </mc:AlternateContent>
      <p:sp>
        <p:nvSpPr>
          <p:cNvPr id="2" name="날짜 개체 틀 1">
            <a:extLst>
              <a:ext uri="{FF2B5EF4-FFF2-40B4-BE49-F238E27FC236}">
                <a16:creationId xmlns:a16="http://schemas.microsoft.com/office/drawing/2014/main" id="{10666AA2-A073-256A-9CA8-2CFCB6E91544}"/>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B669AEE5-B1F6-D0A2-3D32-A86D2C256436}"/>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24222259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8E28B2A-D5B8-DEFD-3641-D875DD40A942}"/>
              </a:ext>
            </a:extLst>
          </p:cNvPr>
          <p:cNvSpPr>
            <a:spLocks noGrp="1"/>
          </p:cNvSpPr>
          <p:nvPr>
            <p:ph type="title"/>
          </p:nvPr>
        </p:nvSpPr>
        <p:spPr>
          <a:xfrm>
            <a:off x="838200" y="-197523"/>
            <a:ext cx="10515600" cy="1325563"/>
          </a:xfrm>
        </p:spPr>
        <p:txBody>
          <a:bodyPr>
            <a:normAutofit/>
          </a:bodyPr>
          <a:lstStyle/>
          <a:p>
            <a:r>
              <a:rPr lang="en-US" altLang="ko-KR" sz="4000" b="1">
                <a:solidFill>
                  <a:srgbClr val="C00000"/>
                </a:solidFill>
              </a:rPr>
              <a:t>Voltage linearization</a:t>
            </a:r>
            <a:endParaRPr lang="ko-KR" altLang="en-US" sz="4000" b="1">
              <a:solidFill>
                <a:srgbClr val="C00000"/>
              </a:solidFill>
            </a:endParaRPr>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a:xfrm>
                <a:off x="838200" y="760779"/>
                <a:ext cx="10515600" cy="4351338"/>
              </a:xfrm>
            </p:spPr>
            <p:txBody>
              <a:bodyPr>
                <a:normAutofit/>
              </a:bodyPr>
              <a:lstStyle/>
              <a:p>
                <a:pPr marL="0" indent="0">
                  <a:buNone/>
                </a:pPr>
                <a:r>
                  <a:rPr lang="en-US" altLang="ko-KR" sz="2400"/>
                  <a:t>It is necessary to reconstruct voltage from ADC value. The curve differs for each capacitor.</a:t>
                </a:r>
              </a:p>
              <a:p>
                <a:pPr marL="0" indent="0">
                  <a:buNone/>
                </a:pPr>
                <a:r>
                  <a:rPr lang="en-US" altLang="ko-KR" sz="2400"/>
                  <a:t>1. </a:t>
                </a:r>
                <a:r>
                  <a:rPr lang="en-US" altLang="ko-KR" sz="2400" err="1"/>
                  <a:t>V_ped</a:t>
                </a:r>
                <a:r>
                  <a:rPr lang="en-US" altLang="ko-KR" sz="2400"/>
                  <a:t> is set to a voltage of interest, 0.0v-1.2v</a:t>
                </a:r>
              </a:p>
              <a:p>
                <a:pPr marL="0" indent="0">
                  <a:buNone/>
                </a:pPr>
                <a:r>
                  <a:rPr lang="en-US" altLang="ko-KR" sz="2400"/>
                  <a:t>2. PSEC4 is left in sampling mode for a few cycles, so that all capacitors are set to </a:t>
                </a:r>
                <a:r>
                  <a:rPr lang="en-US" altLang="ko-KR" sz="2400" err="1"/>
                  <a:t>V_ped</a:t>
                </a:r>
                <a:r>
                  <a:rPr lang="en-US" altLang="ko-KR" sz="2400"/>
                  <a:t>. (</a:t>
                </a:r>
                <a14:m>
                  <m:oMath xmlns:m="http://schemas.openxmlformats.org/officeDocument/2006/math">
                    <m:sSub>
                      <m:sSubPr>
                        <m:ctrlPr>
                          <a:rPr lang="en-US" altLang="ko-KR" sz="2400" i="1" smtClean="0">
                            <a:latin typeface="Cambria Math" panose="02040503050406030204" pitchFamily="18" charset="0"/>
                          </a:rPr>
                        </m:ctrlPr>
                      </m:sSubPr>
                      <m:e>
                        <m:r>
                          <a:rPr lang="ko-KR" altLang="en-US" sz="2400" i="1">
                            <a:latin typeface="Cambria Math" panose="02040503050406030204" pitchFamily="18" charset="0"/>
                          </a:rPr>
                          <m:t>𝜎</m:t>
                        </m:r>
                      </m:e>
                      <m:sub>
                        <m:r>
                          <a:rPr lang="en-US" altLang="ko-KR" sz="2400" b="0" i="1" smtClean="0">
                            <a:latin typeface="Cambria Math" panose="02040503050406030204" pitchFamily="18" charset="0"/>
                          </a:rPr>
                          <m:t>𝑉</m:t>
                        </m:r>
                      </m:sub>
                    </m:sSub>
                    <m:r>
                      <a:rPr lang="en-US" altLang="ko-KR" sz="2400" i="1">
                        <a:latin typeface="Cambria Math" panose="02040503050406030204" pitchFamily="18" charset="0"/>
                        <a:ea typeface="Cambria Math" panose="02040503050406030204" pitchFamily="18" charset="0"/>
                      </a:rPr>
                      <m:t>≈</m:t>
                    </m:r>
                    <m:r>
                      <a:rPr lang="en-US" altLang="ko-KR" sz="2400" b="0" i="1" smtClean="0">
                        <a:latin typeface="Cambria Math" panose="02040503050406030204" pitchFamily="18" charset="0"/>
                        <a:ea typeface="Cambria Math" panose="02040503050406030204" pitchFamily="18" charset="0"/>
                      </a:rPr>
                      <m:t>0.5</m:t>
                    </m:r>
                    <m:r>
                      <a:rPr lang="en-US" altLang="ko-KR" sz="2400" b="0" i="1" smtClean="0">
                        <a:latin typeface="Cambria Math" panose="02040503050406030204" pitchFamily="18" charset="0"/>
                        <a:ea typeface="Cambria Math" panose="02040503050406030204" pitchFamily="18" charset="0"/>
                      </a:rPr>
                      <m:t>𝑚𝑉</m:t>
                    </m:r>
                  </m:oMath>
                </a14:m>
                <a:r>
                  <a:rPr lang="en-US" altLang="ko-KR" sz="2400"/>
                  <a:t>)</a:t>
                </a:r>
              </a:p>
              <a:p>
                <a:pPr marL="0" indent="0">
                  <a:buNone/>
                </a:pPr>
                <a:r>
                  <a:rPr lang="en-US" altLang="ko-KR" sz="2400"/>
                  <a:t>3. Each register is read. Each curve corresponds to a capacitor.</a:t>
                </a:r>
              </a:p>
              <a:p>
                <a:endParaRPr lang="ko-KR" altLang="en-US" sz="2400"/>
              </a:p>
            </p:txBody>
          </p:sp>
        </mc:Choice>
        <mc:Fallback xmlns="">
          <p:sp>
            <p:nvSpPr>
              <p:cNvPr id="3" name="내용 개체 틀 2">
                <a:extLst>
                  <a:ext uri="{FF2B5EF4-FFF2-40B4-BE49-F238E27FC236}">
                    <a16:creationId xmlns:a16="http://schemas.microsoft.com/office/drawing/2014/main" id="{2D2E9049-45CB-FED6-082A-EE968CDB38D1}"/>
                  </a:ext>
                </a:extLst>
              </p:cNvPr>
              <p:cNvSpPr>
                <a:spLocks noGrp="1" noRot="1" noChangeAspect="1" noMove="1" noResize="1" noEditPoints="1" noAdjustHandles="1" noChangeArrowheads="1" noChangeShapeType="1" noTextEdit="1"/>
              </p:cNvSpPr>
              <p:nvPr>
                <p:ph idx="1"/>
              </p:nvPr>
            </p:nvSpPr>
            <p:spPr>
              <a:xfrm>
                <a:off x="838200" y="760779"/>
                <a:ext cx="10515600" cy="4351338"/>
              </a:xfrm>
              <a:blipFill>
                <a:blip r:embed="rId3"/>
                <a:stretch>
                  <a:fillRect l="-928" t="-1961"/>
                </a:stretch>
              </a:blipFill>
            </p:spPr>
            <p:txBody>
              <a:bodyPr/>
              <a:lstStyle/>
              <a:p>
                <a:r>
                  <a:rPr lang="en-US">
                    <a:noFill/>
                  </a:rPr>
                  <a:t> </a:t>
                </a:r>
              </a:p>
            </p:txBody>
          </p:sp>
        </mc:Fallback>
      </mc:AlternateContent>
      <p:sp>
        <p:nvSpPr>
          <p:cNvPr id="9" name="슬라이드 번호 개체 틀 8">
            <a:extLst>
              <a:ext uri="{FF2B5EF4-FFF2-40B4-BE49-F238E27FC236}">
                <a16:creationId xmlns:a16="http://schemas.microsoft.com/office/drawing/2014/main" id="{39C3E9A5-B47C-1F72-F136-7DD055149E1D}"/>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53</a:t>
            </a:fld>
            <a:endParaRPr lang="ko-KR" altLang="en-US"/>
          </a:p>
        </p:txBody>
      </p:sp>
      <p:pic>
        <p:nvPicPr>
          <p:cNvPr id="2050" name="Picture 2">
            <a:extLst>
              <a:ext uri="{FF2B5EF4-FFF2-40B4-BE49-F238E27FC236}">
                <a16:creationId xmlns:a16="http://schemas.microsoft.com/office/drawing/2014/main" id="{C4CD73D1-1906-7125-DC0C-F6C5D9B9DE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720" y="3224286"/>
            <a:ext cx="6807651" cy="3633714"/>
          </a:xfrm>
          <a:prstGeom prst="rect">
            <a:avLst/>
          </a:prstGeom>
          <a:noFill/>
          <a:extLst>
            <a:ext uri="{909E8E84-426E-40DD-AFC4-6F175D3DCCD1}">
              <a14:hiddenFill xmlns:a14="http://schemas.microsoft.com/office/drawing/2010/main">
                <a:solidFill>
                  <a:srgbClr val="FFFFFF"/>
                </a:solidFill>
              </a14:hiddenFill>
            </a:ext>
          </a:extLst>
        </p:spPr>
      </p:pic>
      <p:pic>
        <p:nvPicPr>
          <p:cNvPr id="5" name="그림 4">
            <a:extLst>
              <a:ext uri="{FF2B5EF4-FFF2-40B4-BE49-F238E27FC236}">
                <a16:creationId xmlns:a16="http://schemas.microsoft.com/office/drawing/2014/main" id="{27941394-A9EA-DB62-6179-508965208B23}"/>
              </a:ext>
            </a:extLst>
          </p:cNvPr>
          <p:cNvPicPr>
            <a:picLocks noChangeAspect="1"/>
          </p:cNvPicPr>
          <p:nvPr/>
        </p:nvPicPr>
        <p:blipFill rotWithShape="1">
          <a:blip r:embed="rId5"/>
          <a:srcRect l="2331" t="33000" r="49045" b="20775"/>
          <a:stretch/>
        </p:blipFill>
        <p:spPr>
          <a:xfrm>
            <a:off x="7164370" y="3895377"/>
            <a:ext cx="4957713" cy="2433480"/>
          </a:xfrm>
          <a:prstGeom prst="rect">
            <a:avLst/>
          </a:prstGeom>
        </p:spPr>
      </p:pic>
      <p:cxnSp>
        <p:nvCxnSpPr>
          <p:cNvPr id="6" name="직선 연결선 5">
            <a:extLst>
              <a:ext uri="{FF2B5EF4-FFF2-40B4-BE49-F238E27FC236}">
                <a16:creationId xmlns:a16="http://schemas.microsoft.com/office/drawing/2014/main" id="{76A5E9CC-41E2-3BA7-E76A-B331A757AD07}"/>
              </a:ext>
            </a:extLst>
          </p:cNvPr>
          <p:cNvCxnSpPr>
            <a:cxnSpLocks/>
          </p:cNvCxnSpPr>
          <p:nvPr/>
        </p:nvCxnSpPr>
        <p:spPr>
          <a:xfrm flipV="1">
            <a:off x="2139885" y="3280527"/>
            <a:ext cx="0" cy="3233394"/>
          </a:xfrm>
          <a:prstGeom prst="line">
            <a:avLst/>
          </a:prstGeom>
        </p:spPr>
        <p:style>
          <a:lnRef idx="1">
            <a:schemeClr val="dk1"/>
          </a:lnRef>
          <a:fillRef idx="0">
            <a:schemeClr val="dk1"/>
          </a:fillRef>
          <a:effectRef idx="0">
            <a:schemeClr val="dk1"/>
          </a:effectRef>
          <a:fontRef idx="minor">
            <a:schemeClr val="tx1"/>
          </a:fontRef>
        </p:style>
      </p:cxnSp>
      <p:cxnSp>
        <p:nvCxnSpPr>
          <p:cNvPr id="8" name="직선 연결선 7">
            <a:extLst>
              <a:ext uri="{FF2B5EF4-FFF2-40B4-BE49-F238E27FC236}">
                <a16:creationId xmlns:a16="http://schemas.microsoft.com/office/drawing/2014/main" id="{17AA3E99-0E59-2D9E-1080-1F25D6495389}"/>
              </a:ext>
            </a:extLst>
          </p:cNvPr>
          <p:cNvCxnSpPr>
            <a:cxnSpLocks/>
          </p:cNvCxnSpPr>
          <p:nvPr/>
        </p:nvCxnSpPr>
        <p:spPr>
          <a:xfrm>
            <a:off x="5627802" y="3280527"/>
            <a:ext cx="0" cy="3233394"/>
          </a:xfrm>
          <a:prstGeom prst="line">
            <a:avLst/>
          </a:prstGeom>
        </p:spPr>
        <p:style>
          <a:lnRef idx="1">
            <a:schemeClr val="dk1"/>
          </a:lnRef>
          <a:fillRef idx="0">
            <a:schemeClr val="dk1"/>
          </a:fillRef>
          <a:effectRef idx="0">
            <a:schemeClr val="dk1"/>
          </a:effectRef>
          <a:fontRef idx="minor">
            <a:schemeClr val="tx1"/>
          </a:fontRef>
        </p:style>
      </p:cxnSp>
      <p:cxnSp>
        <p:nvCxnSpPr>
          <p:cNvPr id="14" name="직선 화살표 연결선 13">
            <a:extLst>
              <a:ext uri="{FF2B5EF4-FFF2-40B4-BE49-F238E27FC236}">
                <a16:creationId xmlns:a16="http://schemas.microsoft.com/office/drawing/2014/main" id="{3A8362B7-3C04-117E-DD0C-F9BE7717DD4D}"/>
              </a:ext>
            </a:extLst>
          </p:cNvPr>
          <p:cNvCxnSpPr/>
          <p:nvPr/>
        </p:nvCxnSpPr>
        <p:spPr>
          <a:xfrm>
            <a:off x="2139885" y="6183984"/>
            <a:ext cx="348791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9B41758A-8891-CB90-AD7D-739E93ABD869}"/>
              </a:ext>
            </a:extLst>
          </p:cNvPr>
          <p:cNvSpPr txBox="1"/>
          <p:nvPr/>
        </p:nvSpPr>
        <p:spPr>
          <a:xfrm>
            <a:off x="2964729" y="5207717"/>
            <a:ext cx="1838227" cy="923330"/>
          </a:xfrm>
          <a:prstGeom prst="rect">
            <a:avLst/>
          </a:prstGeom>
          <a:noFill/>
        </p:spPr>
        <p:txBody>
          <a:bodyPr wrap="square" rtlCol="0">
            <a:spAutoFit/>
          </a:bodyPr>
          <a:lstStyle/>
          <a:p>
            <a:pPr algn="ctr"/>
            <a:r>
              <a:rPr lang="en-US" altLang="ko-KR"/>
              <a:t>Linearizable Domain</a:t>
            </a:r>
          </a:p>
          <a:p>
            <a:pPr algn="ctr"/>
            <a:r>
              <a:rPr lang="en-US" altLang="ko-KR"/>
              <a:t>~0.75V</a:t>
            </a:r>
            <a:endParaRPr lang="ko-KR" altLang="en-US"/>
          </a:p>
        </p:txBody>
      </p:sp>
      <p:sp>
        <p:nvSpPr>
          <p:cNvPr id="4" name="타원 3">
            <a:extLst>
              <a:ext uri="{FF2B5EF4-FFF2-40B4-BE49-F238E27FC236}">
                <a16:creationId xmlns:a16="http://schemas.microsoft.com/office/drawing/2014/main" id="{EFDD9C66-DDD4-E332-AA5B-3E4CA0A84861}"/>
              </a:ext>
            </a:extLst>
          </p:cNvPr>
          <p:cNvSpPr/>
          <p:nvPr/>
        </p:nvSpPr>
        <p:spPr>
          <a:xfrm>
            <a:off x="8386354" y="5869577"/>
            <a:ext cx="1384663" cy="64434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a:extLst>
              <a:ext uri="{FF2B5EF4-FFF2-40B4-BE49-F238E27FC236}">
                <a16:creationId xmlns:a16="http://schemas.microsoft.com/office/drawing/2014/main" id="{A572B546-AB9A-F725-BBDC-BE246ECB2807}"/>
              </a:ext>
            </a:extLst>
          </p:cNvPr>
          <p:cNvSpPr/>
          <p:nvPr/>
        </p:nvSpPr>
        <p:spPr>
          <a:xfrm>
            <a:off x="10261600" y="4410173"/>
            <a:ext cx="1860483" cy="644344"/>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날짜 개체 틀 9">
            <a:extLst>
              <a:ext uri="{FF2B5EF4-FFF2-40B4-BE49-F238E27FC236}">
                <a16:creationId xmlns:a16="http://schemas.microsoft.com/office/drawing/2014/main" id="{5CED3E5F-A916-F3A5-F275-C9BB80ECEF83}"/>
              </a:ext>
            </a:extLst>
          </p:cNvPr>
          <p:cNvSpPr>
            <a:spLocks noGrp="1"/>
          </p:cNvSpPr>
          <p:nvPr>
            <p:ph type="dt" sz="half" idx="10"/>
          </p:nvPr>
        </p:nvSpPr>
        <p:spPr/>
        <p:txBody>
          <a:bodyPr/>
          <a:lstStyle/>
          <a:p>
            <a:r>
              <a:rPr lang="en-US" altLang="ko-KR"/>
              <a:t>2024-05-27</a:t>
            </a:r>
            <a:endParaRPr lang="ko-KR" altLang="en-US"/>
          </a:p>
        </p:txBody>
      </p:sp>
      <p:sp>
        <p:nvSpPr>
          <p:cNvPr id="11" name="바닥글 개체 틀 10">
            <a:extLst>
              <a:ext uri="{FF2B5EF4-FFF2-40B4-BE49-F238E27FC236}">
                <a16:creationId xmlns:a16="http://schemas.microsoft.com/office/drawing/2014/main" id="{BDCB8A7F-AAD1-DFC9-C0D1-2D4E1DE031D2}"/>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4000084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ED9F96-9D08-25EF-8519-2A915208B16E}"/>
              </a:ext>
            </a:extLst>
          </p:cNvPr>
          <p:cNvSpPr>
            <a:spLocks noGrp="1"/>
          </p:cNvSpPr>
          <p:nvPr>
            <p:ph type="title"/>
          </p:nvPr>
        </p:nvSpPr>
        <p:spPr>
          <a:xfrm>
            <a:off x="838200" y="-178015"/>
            <a:ext cx="10515600" cy="1325563"/>
          </a:xfrm>
        </p:spPr>
        <p:txBody>
          <a:bodyPr>
            <a:normAutofit/>
          </a:bodyPr>
          <a:lstStyle/>
          <a:p>
            <a:r>
              <a:rPr lang="en-US" altLang="ko-KR" sz="4000" b="1">
                <a:solidFill>
                  <a:srgbClr val="C00000"/>
                </a:solidFill>
              </a:rPr>
              <a:t>Performance Measurement</a:t>
            </a:r>
            <a:endParaRPr lang="ko-KR" altLang="en-US" sz="4000" b="1">
              <a:solidFill>
                <a:srgbClr val="C00000"/>
              </a:solidFill>
            </a:endParaRPr>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5DB2C8FD-F8E1-8850-DA36-7CA733E3E907}"/>
                  </a:ext>
                </a:extLst>
              </p:cNvPr>
              <p:cNvSpPr>
                <a:spLocks noGrp="1"/>
              </p:cNvSpPr>
              <p:nvPr>
                <p:ph idx="1"/>
              </p:nvPr>
            </p:nvSpPr>
            <p:spPr>
              <a:xfrm>
                <a:off x="838200" y="919850"/>
                <a:ext cx="6636096" cy="4351338"/>
              </a:xfrm>
            </p:spPr>
            <p:txBody>
              <a:bodyPr>
                <a:normAutofit/>
              </a:bodyPr>
              <a:lstStyle/>
              <a:p>
                <a:pPr marL="0" indent="0">
                  <a:buNone/>
                </a:pPr>
                <a:r>
                  <a:rPr lang="en-US" altLang="ko-KR" sz="2400"/>
                  <a:t>Same signal fed into two different channels of the same readout board.</a:t>
                </a:r>
              </a:p>
              <a:p>
                <a:pPr marL="0" indent="0">
                  <a:buNone/>
                </a:pPr>
                <a:r>
                  <a:rPr lang="en-US" altLang="ko-KR" sz="2400">
                    <a:ea typeface="Cambria Math" panose="02040503050406030204" pitchFamily="18" charset="0"/>
                  </a:rPr>
                  <a:t>1.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a:t> measured for many events.</a:t>
                </a:r>
              </a:p>
              <a:p>
                <a:pPr marL="0" indent="0">
                  <a:buNone/>
                </a:pPr>
                <a:r>
                  <a:rPr lang="en-US" altLang="ko-KR" sz="2400"/>
                  <a:t>2. Distribution of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a:t> acquired.</a:t>
                </a:r>
              </a:p>
              <a:p>
                <a:pPr marL="0" indent="0">
                  <a:buNone/>
                </a:pPr>
                <a:r>
                  <a:rPr lang="en-US" altLang="ko-KR" sz="2400"/>
                  <a:t>Depends on the source</a:t>
                </a:r>
              </a:p>
              <a:p>
                <a:pPr lvl="1"/>
                <a:r>
                  <a:rPr lang="en-US" altLang="ko-KR"/>
                  <a:t>Sin </a:t>
                </a:r>
              </a:p>
              <a:p>
                <a:pPr lvl="1"/>
                <a:r>
                  <a:rPr lang="en-US" altLang="ko-KR"/>
                  <a:t>Pulse/square</a:t>
                </a:r>
              </a:p>
              <a:p>
                <a:pPr marL="0" indent="0">
                  <a:buNone/>
                </a:pPr>
                <a:r>
                  <a:rPr lang="en-US" altLang="ko-KR" sz="2400"/>
                  <a:t>Depends on algorithm determining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a:t>.</a:t>
                </a:r>
              </a:p>
            </p:txBody>
          </p:sp>
        </mc:Choice>
        <mc:Fallback xmlns="">
          <p:sp>
            <p:nvSpPr>
              <p:cNvPr id="3" name="내용 개체 틀 2">
                <a:extLst>
                  <a:ext uri="{FF2B5EF4-FFF2-40B4-BE49-F238E27FC236}">
                    <a16:creationId xmlns:a16="http://schemas.microsoft.com/office/drawing/2014/main" id="{5DB2C8FD-F8E1-8850-DA36-7CA733E3E907}"/>
                  </a:ext>
                </a:extLst>
              </p:cNvPr>
              <p:cNvSpPr>
                <a:spLocks noGrp="1" noRot="1" noChangeAspect="1" noMove="1" noResize="1" noEditPoints="1" noAdjustHandles="1" noChangeArrowheads="1" noChangeShapeType="1" noTextEdit="1"/>
              </p:cNvSpPr>
              <p:nvPr>
                <p:ph idx="1"/>
              </p:nvPr>
            </p:nvSpPr>
            <p:spPr>
              <a:xfrm>
                <a:off x="838200" y="919850"/>
                <a:ext cx="6636096" cy="4351338"/>
              </a:xfrm>
              <a:blipFill>
                <a:blip r:embed="rId4"/>
                <a:stretch>
                  <a:fillRect l="-1471" t="-1961" r="-2849"/>
                </a:stretch>
              </a:blipFill>
            </p:spPr>
            <p:txBody>
              <a:bodyPr/>
              <a:lstStyle/>
              <a:p>
                <a:r>
                  <a:rPr lang="en-US">
                    <a:noFill/>
                  </a:rPr>
                  <a:t> </a:t>
                </a:r>
              </a:p>
            </p:txBody>
          </p:sp>
        </mc:Fallback>
      </mc:AlternateContent>
      <p:sp>
        <p:nvSpPr>
          <p:cNvPr id="16" name="슬라이드 번호 개체 틀 15">
            <a:extLst>
              <a:ext uri="{FF2B5EF4-FFF2-40B4-BE49-F238E27FC236}">
                <a16:creationId xmlns:a16="http://schemas.microsoft.com/office/drawing/2014/main" id="{11B31633-F591-5355-C329-1F7F2EBC31CD}"/>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54</a:t>
            </a:fld>
            <a:endParaRPr lang="ko-KR" altLang="en-US"/>
          </a:p>
        </p:txBody>
      </p:sp>
      <p:grpSp>
        <p:nvGrpSpPr>
          <p:cNvPr id="40" name="그룹 39">
            <a:extLst>
              <a:ext uri="{FF2B5EF4-FFF2-40B4-BE49-F238E27FC236}">
                <a16:creationId xmlns:a16="http://schemas.microsoft.com/office/drawing/2014/main" id="{FDA8ACC3-8326-2A79-F44E-2E5E54C15E4D}"/>
              </a:ext>
            </a:extLst>
          </p:cNvPr>
          <p:cNvGrpSpPr/>
          <p:nvPr/>
        </p:nvGrpSpPr>
        <p:grpSpPr>
          <a:xfrm>
            <a:off x="721470" y="4622662"/>
            <a:ext cx="3846137" cy="1628877"/>
            <a:chOff x="7767687" y="2762053"/>
            <a:chExt cx="3846137" cy="1628877"/>
          </a:xfrm>
        </p:grpSpPr>
        <p:sp>
          <p:nvSpPr>
            <p:cNvPr id="4" name="직사각형 3">
              <a:extLst>
                <a:ext uri="{FF2B5EF4-FFF2-40B4-BE49-F238E27FC236}">
                  <a16:creationId xmlns:a16="http://schemas.microsoft.com/office/drawing/2014/main" id="{D5BE5987-4527-75DE-631B-7D5BA9FBED05}"/>
                </a:ext>
              </a:extLst>
            </p:cNvPr>
            <p:cNvSpPr/>
            <p:nvPr/>
          </p:nvSpPr>
          <p:spPr>
            <a:xfrm>
              <a:off x="9228927" y="3181779"/>
              <a:ext cx="1291472" cy="1209151"/>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a:solidFill>
                    <a:schemeClr val="tx1"/>
                  </a:solidFill>
                </a:rPr>
                <a:t>PSEC4</a:t>
              </a:r>
              <a:endParaRPr lang="ko-KR" altLang="en-US" sz="2800">
                <a:solidFill>
                  <a:schemeClr val="tx1"/>
                </a:solidFill>
              </a:endParaRPr>
            </a:p>
          </p:txBody>
        </p:sp>
        <p:cxnSp>
          <p:nvCxnSpPr>
            <p:cNvPr id="8" name="연결선: 꺾임 7">
              <a:extLst>
                <a:ext uri="{FF2B5EF4-FFF2-40B4-BE49-F238E27FC236}">
                  <a16:creationId xmlns:a16="http://schemas.microsoft.com/office/drawing/2014/main" id="{0DCF20A5-EA3F-615E-282A-5494FD335C96}"/>
                </a:ext>
              </a:extLst>
            </p:cNvPr>
            <p:cNvCxnSpPr>
              <a:cxnSpLocks/>
            </p:cNvCxnSpPr>
            <p:nvPr/>
          </p:nvCxnSpPr>
          <p:spPr>
            <a:xfrm rot="10800000" flipV="1">
              <a:off x="8163615" y="3516198"/>
              <a:ext cx="1065313" cy="1"/>
            </a:xfrm>
            <a:prstGeom prst="bentConnector3">
              <a:avLst/>
            </a:prstGeom>
            <a:ln>
              <a:headEnd type="triangle" w="lg" len="lg"/>
              <a:tailEnd type="none"/>
            </a:ln>
          </p:spPr>
          <p:style>
            <a:lnRef idx="1">
              <a:schemeClr val="dk1"/>
            </a:lnRef>
            <a:fillRef idx="0">
              <a:schemeClr val="dk1"/>
            </a:fillRef>
            <a:effectRef idx="0">
              <a:schemeClr val="dk1"/>
            </a:effectRef>
            <a:fontRef idx="minor">
              <a:schemeClr val="tx1"/>
            </a:fontRef>
          </p:style>
        </p:cxnSp>
        <p:cxnSp>
          <p:nvCxnSpPr>
            <p:cNvPr id="12" name="연결선: 꺾임 11">
              <a:extLst>
                <a:ext uri="{FF2B5EF4-FFF2-40B4-BE49-F238E27FC236}">
                  <a16:creationId xmlns:a16="http://schemas.microsoft.com/office/drawing/2014/main" id="{C49F9FCA-3CE3-2DAD-87F0-9E224B016B14}"/>
                </a:ext>
              </a:extLst>
            </p:cNvPr>
            <p:cNvCxnSpPr>
              <a:cxnSpLocks/>
            </p:cNvCxnSpPr>
            <p:nvPr/>
          </p:nvCxnSpPr>
          <p:spPr>
            <a:xfrm rot="10800000" flipV="1">
              <a:off x="8163614" y="4001294"/>
              <a:ext cx="1065313" cy="1"/>
            </a:xfrm>
            <a:prstGeom prst="bentConnector3">
              <a:avLst/>
            </a:prstGeom>
            <a:ln>
              <a:headEnd type="triangle" w="lg" len="lg"/>
              <a:tailEnd type="none"/>
            </a:ln>
          </p:spPr>
          <p:style>
            <a:lnRef idx="1">
              <a:schemeClr val="dk1"/>
            </a:lnRef>
            <a:fillRef idx="0">
              <a:schemeClr val="dk1"/>
            </a:fillRef>
            <a:effectRef idx="0">
              <a:schemeClr val="dk1"/>
            </a:effectRef>
            <a:fontRef idx="minor">
              <a:schemeClr val="tx1"/>
            </a:fontRef>
          </p:style>
        </p:cxnSp>
        <p:cxnSp>
          <p:nvCxnSpPr>
            <p:cNvPr id="17" name="직선 연결선 16">
              <a:extLst>
                <a:ext uri="{FF2B5EF4-FFF2-40B4-BE49-F238E27FC236}">
                  <a16:creationId xmlns:a16="http://schemas.microsoft.com/office/drawing/2014/main" id="{9028EE6E-6C50-C8CD-CB80-94385C995F9D}"/>
                </a:ext>
              </a:extLst>
            </p:cNvPr>
            <p:cNvCxnSpPr/>
            <p:nvPr/>
          </p:nvCxnSpPr>
          <p:spPr>
            <a:xfrm>
              <a:off x="8163614" y="3181779"/>
              <a:ext cx="0" cy="819515"/>
            </a:xfrm>
            <a:prstGeom prst="line">
              <a:avLst/>
            </a:prstGeom>
          </p:spPr>
          <p:style>
            <a:lnRef idx="1">
              <a:schemeClr val="dk1"/>
            </a:lnRef>
            <a:fillRef idx="0">
              <a:schemeClr val="dk1"/>
            </a:fillRef>
            <a:effectRef idx="0">
              <a:schemeClr val="dk1"/>
            </a:effectRef>
            <a:fontRef idx="minor">
              <a:schemeClr val="tx1"/>
            </a:fontRef>
          </p:style>
        </p:cxnSp>
        <p:sp>
          <p:nvSpPr>
            <p:cNvPr id="18" name="타원 17">
              <a:extLst>
                <a:ext uri="{FF2B5EF4-FFF2-40B4-BE49-F238E27FC236}">
                  <a16:creationId xmlns:a16="http://schemas.microsoft.com/office/drawing/2014/main" id="{3C1BAB9C-9B04-096F-D3C3-889D8191D448}"/>
                </a:ext>
              </a:extLst>
            </p:cNvPr>
            <p:cNvSpPr/>
            <p:nvPr/>
          </p:nvSpPr>
          <p:spPr>
            <a:xfrm>
              <a:off x="8135333" y="3120274"/>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19" name="TextBox 18">
              <a:extLst>
                <a:ext uri="{FF2B5EF4-FFF2-40B4-BE49-F238E27FC236}">
                  <a16:creationId xmlns:a16="http://schemas.microsoft.com/office/drawing/2014/main" id="{6E1BAF76-41C2-A39B-7013-CF86CADF86A4}"/>
                </a:ext>
              </a:extLst>
            </p:cNvPr>
            <p:cNvSpPr txBox="1"/>
            <p:nvPr/>
          </p:nvSpPr>
          <p:spPr>
            <a:xfrm>
              <a:off x="7767687" y="2762053"/>
              <a:ext cx="904973" cy="369332"/>
            </a:xfrm>
            <a:prstGeom prst="rect">
              <a:avLst/>
            </a:prstGeom>
            <a:noFill/>
          </p:spPr>
          <p:txBody>
            <a:bodyPr wrap="square" rtlCol="0">
              <a:spAutoFit/>
            </a:bodyPr>
            <a:lstStyle/>
            <a:p>
              <a:r>
                <a:rPr lang="en-US" altLang="ko-KR"/>
                <a:t>Signal</a:t>
              </a:r>
              <a:endParaRPr lang="ko-KR" altLang="en-US"/>
            </a:p>
          </p:txBody>
        </p:sp>
        <p:sp>
          <p:nvSpPr>
            <p:cNvPr id="20" name="TextBox 19">
              <a:extLst>
                <a:ext uri="{FF2B5EF4-FFF2-40B4-BE49-F238E27FC236}">
                  <a16:creationId xmlns:a16="http://schemas.microsoft.com/office/drawing/2014/main" id="{41F09C90-154C-43DB-6E2B-0BED027B7C61}"/>
                </a:ext>
              </a:extLst>
            </p:cNvPr>
            <p:cNvSpPr txBox="1"/>
            <p:nvPr/>
          </p:nvSpPr>
          <p:spPr>
            <a:xfrm>
              <a:off x="8418884" y="3174275"/>
              <a:ext cx="904973" cy="369332"/>
            </a:xfrm>
            <a:prstGeom prst="rect">
              <a:avLst/>
            </a:prstGeom>
            <a:noFill/>
          </p:spPr>
          <p:txBody>
            <a:bodyPr wrap="square" rtlCol="0">
              <a:spAutoFit/>
            </a:bodyPr>
            <a:lstStyle/>
            <a:p>
              <a:r>
                <a:rPr lang="en-US" altLang="ko-KR"/>
                <a:t>Ch. 1</a:t>
              </a:r>
              <a:endParaRPr lang="ko-KR" altLang="en-US"/>
            </a:p>
          </p:txBody>
        </p:sp>
        <p:sp>
          <p:nvSpPr>
            <p:cNvPr id="21" name="TextBox 20">
              <a:extLst>
                <a:ext uri="{FF2B5EF4-FFF2-40B4-BE49-F238E27FC236}">
                  <a16:creationId xmlns:a16="http://schemas.microsoft.com/office/drawing/2014/main" id="{0371827C-2B6F-20D3-4B72-A47C0EC47692}"/>
                </a:ext>
              </a:extLst>
            </p:cNvPr>
            <p:cNvSpPr txBox="1"/>
            <p:nvPr/>
          </p:nvSpPr>
          <p:spPr>
            <a:xfrm>
              <a:off x="8418884" y="3674063"/>
              <a:ext cx="904973" cy="369332"/>
            </a:xfrm>
            <a:prstGeom prst="rect">
              <a:avLst/>
            </a:prstGeom>
            <a:noFill/>
          </p:spPr>
          <p:txBody>
            <a:bodyPr wrap="square" rtlCol="0">
              <a:spAutoFit/>
            </a:bodyPr>
            <a:lstStyle/>
            <a:p>
              <a:r>
                <a:rPr lang="en-US" altLang="ko-KR"/>
                <a:t>Ch. 2</a:t>
              </a:r>
              <a:endParaRPr lang="ko-KR" altLang="en-US"/>
            </a:p>
          </p:txBody>
        </p:sp>
        <p:cxnSp>
          <p:nvCxnSpPr>
            <p:cNvPr id="25" name="연결선: 꺾임 24">
              <a:extLst>
                <a:ext uri="{FF2B5EF4-FFF2-40B4-BE49-F238E27FC236}">
                  <a16:creationId xmlns:a16="http://schemas.microsoft.com/office/drawing/2014/main" id="{E961C8D3-5FE9-15BB-C6DB-91E8BF45376E}"/>
                </a:ext>
              </a:extLst>
            </p:cNvPr>
            <p:cNvCxnSpPr>
              <a:cxnSpLocks/>
              <a:stCxn id="4" idx="3"/>
              <a:endCxn id="27" idx="4"/>
            </p:cNvCxnSpPr>
            <p:nvPr/>
          </p:nvCxnSpPr>
          <p:spPr>
            <a:xfrm flipV="1">
              <a:off x="10520399" y="3301204"/>
              <a:ext cx="620804" cy="485151"/>
            </a:xfrm>
            <a:prstGeom prst="bentConnector2">
              <a:avLst/>
            </a:prstGeom>
            <a:ln>
              <a:headEnd type="triangle" w="lg" len="lg"/>
              <a:tailEnd type="none" w="lg" len="lg"/>
            </a:ln>
          </p:spPr>
          <p:style>
            <a:lnRef idx="1">
              <a:schemeClr val="dk1"/>
            </a:lnRef>
            <a:fillRef idx="0">
              <a:schemeClr val="dk1"/>
            </a:fillRef>
            <a:effectRef idx="0">
              <a:schemeClr val="dk1"/>
            </a:effectRef>
            <a:fontRef idx="minor">
              <a:schemeClr val="tx1"/>
            </a:fontRef>
          </p:style>
        </p:cxnSp>
        <p:sp>
          <p:nvSpPr>
            <p:cNvPr id="27" name="타원 26">
              <a:extLst>
                <a:ext uri="{FF2B5EF4-FFF2-40B4-BE49-F238E27FC236}">
                  <a16:creationId xmlns:a16="http://schemas.microsoft.com/office/drawing/2014/main" id="{75A81073-BBD7-732C-29A7-553D5B219DC8}"/>
                </a:ext>
              </a:extLst>
            </p:cNvPr>
            <p:cNvSpPr/>
            <p:nvPr/>
          </p:nvSpPr>
          <p:spPr>
            <a:xfrm>
              <a:off x="11114203" y="3247204"/>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30" name="TextBox 29">
              <a:extLst>
                <a:ext uri="{FF2B5EF4-FFF2-40B4-BE49-F238E27FC236}">
                  <a16:creationId xmlns:a16="http://schemas.microsoft.com/office/drawing/2014/main" id="{B77A1A78-B984-2E27-AA7E-002CDABD6422}"/>
                </a:ext>
              </a:extLst>
            </p:cNvPr>
            <p:cNvSpPr txBox="1"/>
            <p:nvPr/>
          </p:nvSpPr>
          <p:spPr>
            <a:xfrm>
              <a:off x="10708851" y="2828042"/>
              <a:ext cx="904973" cy="369332"/>
            </a:xfrm>
            <a:prstGeom prst="rect">
              <a:avLst/>
            </a:prstGeom>
            <a:noFill/>
          </p:spPr>
          <p:txBody>
            <a:bodyPr wrap="square" rtlCol="0">
              <a:spAutoFit/>
            </a:bodyPr>
            <a:lstStyle/>
            <a:p>
              <a:r>
                <a:rPr lang="en-US" altLang="ko-KR"/>
                <a:t>Trigger</a:t>
              </a:r>
              <a:endParaRPr lang="ko-KR" altLang="en-US"/>
            </a:p>
          </p:txBody>
        </p:sp>
      </p:grpSp>
      <p:grpSp>
        <p:nvGrpSpPr>
          <p:cNvPr id="5" name="그룹 4">
            <a:extLst>
              <a:ext uri="{FF2B5EF4-FFF2-40B4-BE49-F238E27FC236}">
                <a16:creationId xmlns:a16="http://schemas.microsoft.com/office/drawing/2014/main" id="{7F8565CF-0586-1A0F-5847-72D1815D469A}"/>
              </a:ext>
            </a:extLst>
          </p:cNvPr>
          <p:cNvGrpSpPr/>
          <p:nvPr/>
        </p:nvGrpSpPr>
        <p:grpSpPr>
          <a:xfrm>
            <a:off x="7469535" y="753937"/>
            <a:ext cx="4576762" cy="5817902"/>
            <a:chOff x="3807619" y="542925"/>
            <a:chExt cx="4576762" cy="5817902"/>
          </a:xfrm>
        </p:grpSpPr>
        <mc:AlternateContent xmlns:mc="http://schemas.openxmlformats.org/markup-compatibility/2006" xmlns:a14="http://schemas.microsoft.com/office/drawing/2010/main">
          <mc:Choice Requires="a14">
            <p:graphicFrame>
              <p:nvGraphicFramePr>
                <p:cNvPr id="6" name="차트 5">
                  <a:extLst>
                    <a:ext uri="{FF2B5EF4-FFF2-40B4-BE49-F238E27FC236}">
                      <a16:creationId xmlns:a16="http://schemas.microsoft.com/office/drawing/2014/main" id="{FF12B1FC-D6B4-9BD7-A5A3-B2F49B130F5D}"/>
                    </a:ext>
                  </a:extLst>
                </p:cNvPr>
                <p:cNvGraphicFramePr>
                  <a:graphicFrameLocks/>
                </p:cNvGraphicFramePr>
                <p:nvPr>
                  <p:extLst>
                    <p:ext uri="{D42A27DB-BD31-4B8C-83A1-F6EECF244321}">
                      <p14:modId xmlns:p14="http://schemas.microsoft.com/office/powerpoint/2010/main" val="269312315"/>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5"/>
                </a:graphicData>
              </a:graphic>
            </p:graphicFrame>
          </mc:Choice>
          <mc:Fallback xmlns="">
            <p:graphicFrame>
              <p:nvGraphicFramePr>
                <p:cNvPr id="6" name="차트 5">
                  <a:extLst>
                    <a:ext uri="{FF2B5EF4-FFF2-40B4-BE49-F238E27FC236}">
                      <a16:creationId xmlns:a16="http://schemas.microsoft.com/office/drawing/2014/main" id="{FF12B1FC-D6B4-9BD7-A5A3-B2F49B130F5D}"/>
                    </a:ext>
                  </a:extLst>
                </p:cNvPr>
                <p:cNvGraphicFramePr>
                  <a:graphicFrameLocks/>
                </p:cNvGraphicFramePr>
                <p:nvPr>
                  <p:extLst>
                    <p:ext uri="{D42A27DB-BD31-4B8C-83A1-F6EECF244321}">
                      <p14:modId xmlns:p14="http://schemas.microsoft.com/office/powerpoint/2010/main" val="269312315"/>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6"/>
                </a:graphicData>
              </a:graphic>
            </p:graphicFrame>
          </mc:Fallback>
        </mc:AlternateContent>
        <mc:AlternateContent xmlns:mc="http://schemas.openxmlformats.org/markup-compatibility/2006" xmlns:a14="http://schemas.microsoft.com/office/drawing/2010/main">
          <mc:Choice Requires="a14">
            <p:graphicFrame>
              <p:nvGraphicFramePr>
                <p:cNvPr id="7" name="차트 6">
                  <a:extLst>
                    <a:ext uri="{FF2B5EF4-FFF2-40B4-BE49-F238E27FC236}">
                      <a16:creationId xmlns:a16="http://schemas.microsoft.com/office/drawing/2014/main" id="{AF92383D-6FD6-4561-9B02-D41914838582}"/>
                    </a:ext>
                  </a:extLst>
                </p:cNvPr>
                <p:cNvGraphicFramePr>
                  <a:graphicFrameLocks/>
                </p:cNvGraphicFramePr>
                <p:nvPr>
                  <p:extLst>
                    <p:ext uri="{D42A27DB-BD31-4B8C-83A1-F6EECF244321}">
                      <p14:modId xmlns:p14="http://schemas.microsoft.com/office/powerpoint/2010/main" val="2120272793"/>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7"/>
                </a:graphicData>
              </a:graphic>
            </p:graphicFrame>
          </mc:Choice>
          <mc:Fallback xmlns="">
            <p:graphicFrame>
              <p:nvGraphicFramePr>
                <p:cNvPr id="7" name="차트 6">
                  <a:extLst>
                    <a:ext uri="{FF2B5EF4-FFF2-40B4-BE49-F238E27FC236}">
                      <a16:creationId xmlns:a16="http://schemas.microsoft.com/office/drawing/2014/main" id="{AF92383D-6FD6-4561-9B02-D41914838582}"/>
                    </a:ext>
                  </a:extLst>
                </p:cNvPr>
                <p:cNvGraphicFramePr>
                  <a:graphicFrameLocks/>
                </p:cNvGraphicFramePr>
                <p:nvPr>
                  <p:extLst>
                    <p:ext uri="{D42A27DB-BD31-4B8C-83A1-F6EECF244321}">
                      <p14:modId xmlns:p14="http://schemas.microsoft.com/office/powerpoint/2010/main" val="2120272793"/>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8"/>
                </a:graphicData>
              </a:graphic>
            </p:graphicFrame>
          </mc:Fallback>
        </mc:AlternateContent>
        <p:cxnSp>
          <p:nvCxnSpPr>
            <p:cNvPr id="9" name="직선 연결선 8">
              <a:extLst>
                <a:ext uri="{FF2B5EF4-FFF2-40B4-BE49-F238E27FC236}">
                  <a16:creationId xmlns:a16="http://schemas.microsoft.com/office/drawing/2014/main" id="{7735A449-6390-818D-2038-F1B59E05797F}"/>
                </a:ext>
              </a:extLst>
            </p:cNvPr>
            <p:cNvCxnSpPr>
              <a:cxnSpLocks/>
            </p:cNvCxnSpPr>
            <p:nvPr/>
          </p:nvCxnSpPr>
          <p:spPr>
            <a:xfrm>
              <a:off x="5216434" y="2292702"/>
              <a:ext cx="0" cy="3672669"/>
            </a:xfrm>
            <a:prstGeom prst="line">
              <a:avLst/>
            </a:prstGeom>
          </p:spPr>
          <p:style>
            <a:lnRef idx="1">
              <a:schemeClr val="dk1"/>
            </a:lnRef>
            <a:fillRef idx="0">
              <a:schemeClr val="dk1"/>
            </a:fillRef>
            <a:effectRef idx="0">
              <a:schemeClr val="dk1"/>
            </a:effectRef>
            <a:fontRef idx="minor">
              <a:schemeClr val="tx1"/>
            </a:fontRef>
          </p:style>
        </p:cxnSp>
        <p:cxnSp>
          <p:nvCxnSpPr>
            <p:cNvPr id="10" name="직선 연결선 9">
              <a:extLst>
                <a:ext uri="{FF2B5EF4-FFF2-40B4-BE49-F238E27FC236}">
                  <a16:creationId xmlns:a16="http://schemas.microsoft.com/office/drawing/2014/main" id="{97135156-AF83-4997-6EB7-FFA286E1E52D}"/>
                </a:ext>
              </a:extLst>
            </p:cNvPr>
            <p:cNvCxnSpPr>
              <a:cxnSpLocks/>
            </p:cNvCxnSpPr>
            <p:nvPr/>
          </p:nvCxnSpPr>
          <p:spPr>
            <a:xfrm>
              <a:off x="5477691" y="4769871"/>
              <a:ext cx="0" cy="1195500"/>
            </a:xfrm>
            <a:prstGeom prst="line">
              <a:avLst/>
            </a:prstGeom>
          </p:spPr>
          <p:style>
            <a:lnRef idx="1">
              <a:schemeClr val="dk1"/>
            </a:lnRef>
            <a:fillRef idx="0">
              <a:schemeClr val="dk1"/>
            </a:fillRef>
            <a:effectRef idx="0">
              <a:schemeClr val="dk1"/>
            </a:effectRef>
            <a:fontRef idx="minor">
              <a:schemeClr val="tx1"/>
            </a:fontRef>
          </p:style>
        </p:cxnSp>
        <p:cxnSp>
          <p:nvCxnSpPr>
            <p:cNvPr id="11" name="직선 화살표 연결선 10">
              <a:extLst>
                <a:ext uri="{FF2B5EF4-FFF2-40B4-BE49-F238E27FC236}">
                  <a16:creationId xmlns:a16="http://schemas.microsoft.com/office/drawing/2014/main" id="{DE38DADC-F506-9F99-864C-F02E9FC6D04B}"/>
                </a:ext>
              </a:extLst>
            </p:cNvPr>
            <p:cNvCxnSpPr/>
            <p:nvPr/>
          </p:nvCxnSpPr>
          <p:spPr>
            <a:xfrm>
              <a:off x="5216434" y="5965371"/>
              <a:ext cx="26125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9022192-388D-D0E4-B39A-498F35020504}"/>
                    </a:ext>
                  </a:extLst>
                </p:cNvPr>
                <p:cNvSpPr txBox="1"/>
                <p:nvPr/>
              </p:nvSpPr>
              <p:spPr>
                <a:xfrm>
                  <a:off x="5020490" y="5991495"/>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l-GR" altLang="ko-KR" i="1" smtClean="0">
                            <a:latin typeface="Cambria Math" panose="02040503050406030204" pitchFamily="18" charset="0"/>
                            <a:ea typeface="Cambria Math" panose="02040503050406030204" pitchFamily="18" charset="0"/>
                          </a:rPr>
                          <m:t>Δ</m:t>
                        </m:r>
                        <m:r>
                          <a:rPr lang="en-US" altLang="ko-KR" b="0" i="1" smtClean="0">
                            <a:latin typeface="Cambria Math" panose="02040503050406030204" pitchFamily="18" charset="0"/>
                            <a:ea typeface="Cambria Math" panose="02040503050406030204" pitchFamily="18" charset="0"/>
                          </a:rPr>
                          <m:t>𝑡</m:t>
                        </m:r>
                      </m:oMath>
                    </m:oMathPara>
                  </a14:m>
                  <a:endParaRPr lang="ko-KR" altLang="en-US"/>
                </a:p>
              </p:txBody>
            </p:sp>
          </mc:Choice>
          <mc:Fallback xmlns="">
            <p:sp>
              <p:nvSpPr>
                <p:cNvPr id="13" name="TextBox 12">
                  <a:extLst>
                    <a:ext uri="{FF2B5EF4-FFF2-40B4-BE49-F238E27FC236}">
                      <a16:creationId xmlns:a16="http://schemas.microsoft.com/office/drawing/2014/main" id="{F9022192-388D-D0E4-B39A-498F35020504}"/>
                    </a:ext>
                  </a:extLst>
                </p:cNvPr>
                <p:cNvSpPr txBox="1">
                  <a:spLocks noRot="1" noChangeAspect="1" noMove="1" noResize="1" noEditPoints="1" noAdjustHandles="1" noChangeArrowheads="1" noChangeShapeType="1" noTextEdit="1"/>
                </p:cNvSpPr>
                <p:nvPr/>
              </p:nvSpPr>
              <p:spPr>
                <a:xfrm>
                  <a:off x="5020490" y="5991495"/>
                  <a:ext cx="653143" cy="369332"/>
                </a:xfrm>
                <a:prstGeom prst="rect">
                  <a:avLst/>
                </a:prstGeom>
                <a:blipFill>
                  <a:blip r:embed="rId9"/>
                  <a:stretch>
                    <a:fillRect/>
                  </a:stretch>
                </a:blipFill>
              </p:spPr>
              <p:txBody>
                <a:bodyPr/>
                <a:lstStyle/>
                <a:p>
                  <a:r>
                    <a:rPr lang="en-US">
                      <a:noFill/>
                    </a:rPr>
                    <a:t> </a:t>
                  </a:r>
                </a:p>
              </p:txBody>
            </p:sp>
          </mc:Fallback>
        </mc:AlternateContent>
      </p:grpSp>
      <p:sp>
        <p:nvSpPr>
          <p:cNvPr id="14" name="TextBox 13">
            <a:extLst>
              <a:ext uri="{FF2B5EF4-FFF2-40B4-BE49-F238E27FC236}">
                <a16:creationId xmlns:a16="http://schemas.microsoft.com/office/drawing/2014/main" id="{2765B630-06BF-0C8E-5208-1884412D8C15}"/>
              </a:ext>
            </a:extLst>
          </p:cNvPr>
          <p:cNvSpPr txBox="1"/>
          <p:nvPr/>
        </p:nvSpPr>
        <p:spPr>
          <a:xfrm>
            <a:off x="9755535" y="6332180"/>
            <a:ext cx="2066351" cy="584775"/>
          </a:xfrm>
          <a:prstGeom prst="rect">
            <a:avLst/>
          </a:prstGeom>
          <a:noFill/>
        </p:spPr>
        <p:txBody>
          <a:bodyPr wrap="square" rtlCol="0">
            <a:spAutoFit/>
          </a:bodyPr>
          <a:lstStyle/>
          <a:p>
            <a:r>
              <a:rPr lang="en-US" altLang="ko-KR" sz="1600">
                <a:solidFill>
                  <a:srgbClr val="FF0000"/>
                </a:solidFill>
              </a:rPr>
              <a:t>t=0 when the VCDL loop starts</a:t>
            </a:r>
            <a:endParaRPr lang="ko-KR" altLang="en-US" sz="1600">
              <a:solidFill>
                <a:srgbClr val="FF0000"/>
              </a:solidFill>
            </a:endParaRPr>
          </a:p>
        </p:txBody>
      </p:sp>
      <p:cxnSp>
        <p:nvCxnSpPr>
          <p:cNvPr id="15" name="연결선: 꺾임 14">
            <a:extLst>
              <a:ext uri="{FF2B5EF4-FFF2-40B4-BE49-F238E27FC236}">
                <a16:creationId xmlns:a16="http://schemas.microsoft.com/office/drawing/2014/main" id="{2D8F5E79-EB70-3D3F-E796-26614271368D}"/>
              </a:ext>
            </a:extLst>
          </p:cNvPr>
          <p:cNvCxnSpPr>
            <a:cxnSpLocks/>
            <a:stCxn id="14" idx="1"/>
          </p:cNvCxnSpPr>
          <p:nvPr/>
        </p:nvCxnSpPr>
        <p:spPr>
          <a:xfrm rot="10800000">
            <a:off x="8389865" y="6012874"/>
            <a:ext cx="1365671" cy="611694"/>
          </a:xfrm>
          <a:prstGeom prst="bentConnector3">
            <a:avLst>
              <a:gd name="adj1" fmla="val 100217"/>
            </a:avLst>
          </a:prstGeom>
          <a:ln>
            <a:tailEnd type="triangle"/>
          </a:ln>
        </p:spPr>
        <p:style>
          <a:lnRef idx="1">
            <a:schemeClr val="dk1"/>
          </a:lnRef>
          <a:fillRef idx="0">
            <a:schemeClr val="dk1"/>
          </a:fillRef>
          <a:effectRef idx="0">
            <a:schemeClr val="dk1"/>
          </a:effectRef>
          <a:fontRef idx="minor">
            <a:schemeClr val="tx1"/>
          </a:fontRef>
        </p:style>
      </p:cxnSp>
      <p:sp>
        <p:nvSpPr>
          <p:cNvPr id="22" name="날짜 개체 틀 21">
            <a:extLst>
              <a:ext uri="{FF2B5EF4-FFF2-40B4-BE49-F238E27FC236}">
                <a16:creationId xmlns:a16="http://schemas.microsoft.com/office/drawing/2014/main" id="{8DB33EE5-B7E3-82BA-2604-92CE81CEF8F0}"/>
              </a:ext>
            </a:extLst>
          </p:cNvPr>
          <p:cNvSpPr>
            <a:spLocks noGrp="1"/>
          </p:cNvSpPr>
          <p:nvPr>
            <p:ph type="dt" sz="half" idx="10"/>
          </p:nvPr>
        </p:nvSpPr>
        <p:spPr/>
        <p:txBody>
          <a:bodyPr/>
          <a:lstStyle/>
          <a:p>
            <a:r>
              <a:rPr lang="en-US" altLang="ko-KR"/>
              <a:t>2024-05-27</a:t>
            </a:r>
            <a:endParaRPr lang="ko-KR" altLang="en-US"/>
          </a:p>
        </p:txBody>
      </p:sp>
      <p:sp>
        <p:nvSpPr>
          <p:cNvPr id="23" name="바닥글 개체 틀 22">
            <a:extLst>
              <a:ext uri="{FF2B5EF4-FFF2-40B4-BE49-F238E27FC236}">
                <a16:creationId xmlns:a16="http://schemas.microsoft.com/office/drawing/2014/main" id="{F1CC954B-0957-F728-540F-3E03C0320C07}"/>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1863135470"/>
      </p:ext>
    </p:extLst>
  </p:cSld>
  <p:clrMapOvr>
    <a:masterClrMapping/>
  </p:clrMapOvr>
  <p:extLst>
    <p:ext uri="{6950BFC3-D8DA-4A85-94F7-54DA5524770B}">
      <p188:commentRel xmlns:p188="http://schemas.microsoft.com/office/powerpoint/2018/8/main" r:id="rId3"/>
    </p:ext>
  </p:extLs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슬라이드 번호 개체 틀 3">
            <a:extLst>
              <a:ext uri="{FF2B5EF4-FFF2-40B4-BE49-F238E27FC236}">
                <a16:creationId xmlns:a16="http://schemas.microsoft.com/office/drawing/2014/main" id="{E3693D62-A505-DE5B-37BB-97FD807CACC9}"/>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pPr/>
              <a:t>55</a:t>
            </a:fld>
            <a:endParaRPr lang="ko-KR" altLang="en-US"/>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B146CF5-F402-820F-9D9D-FCD26F961084}"/>
                  </a:ext>
                </a:extLst>
              </p:cNvPr>
              <p:cNvSpPr txBox="1"/>
              <p:nvPr/>
            </p:nvSpPr>
            <p:spPr>
              <a:xfrm>
                <a:off x="5581124" y="6149665"/>
                <a:ext cx="1029749" cy="400110"/>
              </a:xfrm>
              <a:prstGeom prst="rect">
                <a:avLst/>
              </a:prstGeom>
              <a:noFill/>
            </p:spPr>
            <p:txBody>
              <a:bodyPr wrap="square" rtlCol="0">
                <a:spAutoFit/>
              </a:bodyPr>
              <a:lstStyle/>
              <a:p>
                <a14:m>
                  <m:oMath xmlns:m="http://schemas.openxmlformats.org/officeDocument/2006/math">
                    <m:r>
                      <m:rPr>
                        <m:sty m:val="p"/>
                      </m:rPr>
                      <a:rPr lang="el-GR" altLang="ko-KR" sz="2000" i="1" smtClean="0">
                        <a:latin typeface="Cambria Math" panose="02040503050406030204" pitchFamily="18" charset="0"/>
                        <a:ea typeface="Cambria Math" panose="02040503050406030204" pitchFamily="18" charset="0"/>
                      </a:rPr>
                      <m:t>Δ</m:t>
                    </m:r>
                    <m:r>
                      <a:rPr lang="en-US" altLang="ko-KR" sz="2000" b="0" i="1" smtClean="0">
                        <a:latin typeface="Cambria Math" panose="02040503050406030204" pitchFamily="18" charset="0"/>
                        <a:ea typeface="Cambria Math" panose="02040503050406030204" pitchFamily="18" charset="0"/>
                      </a:rPr>
                      <m:t>𝑡</m:t>
                    </m:r>
                  </m:oMath>
                </a14:m>
                <a:r>
                  <a:rPr lang="ko-KR" altLang="en-US" sz="2000"/>
                  <a:t> </a:t>
                </a:r>
                <a:r>
                  <a:rPr lang="en-US" altLang="ko-KR" sz="2000"/>
                  <a:t>[</a:t>
                </a:r>
                <a:r>
                  <a:rPr lang="en-US" altLang="ko-KR" sz="2000" err="1"/>
                  <a:t>ps</a:t>
                </a:r>
                <a:r>
                  <a:rPr lang="en-US" altLang="ko-KR" sz="2000"/>
                  <a:t>]</a:t>
                </a:r>
                <a:endParaRPr lang="ko-KR" altLang="en-US" sz="2000"/>
              </a:p>
            </p:txBody>
          </p:sp>
        </mc:Choice>
        <mc:Fallback xmlns="">
          <p:sp>
            <p:nvSpPr>
              <p:cNvPr id="9" name="TextBox 8">
                <a:extLst>
                  <a:ext uri="{FF2B5EF4-FFF2-40B4-BE49-F238E27FC236}">
                    <a16:creationId xmlns:a16="http://schemas.microsoft.com/office/drawing/2014/main" id="{BB146CF5-F402-820F-9D9D-FCD26F961084}"/>
                  </a:ext>
                </a:extLst>
              </p:cNvPr>
              <p:cNvSpPr txBox="1">
                <a:spLocks noRot="1" noChangeAspect="1" noMove="1" noResize="1" noEditPoints="1" noAdjustHandles="1" noChangeArrowheads="1" noChangeShapeType="1" noTextEdit="1"/>
              </p:cNvSpPr>
              <p:nvPr/>
            </p:nvSpPr>
            <p:spPr>
              <a:xfrm>
                <a:off x="5581124" y="6149665"/>
                <a:ext cx="1029749" cy="400110"/>
              </a:xfrm>
              <a:prstGeom prst="rect">
                <a:avLst/>
              </a:prstGeom>
              <a:blipFill>
                <a:blip r:embed="rId3"/>
                <a:stretch>
                  <a:fillRect t="-9231" b="-27692"/>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23D85B5F-A377-2769-73D1-30E233D8A337}"/>
              </a:ext>
            </a:extLst>
          </p:cNvPr>
          <p:cNvSpPr txBox="1"/>
          <p:nvPr/>
        </p:nvSpPr>
        <p:spPr>
          <a:xfrm rot="16200000">
            <a:off x="-682417" y="3036392"/>
            <a:ext cx="2075068" cy="400110"/>
          </a:xfrm>
          <a:prstGeom prst="rect">
            <a:avLst/>
          </a:prstGeom>
          <a:noFill/>
        </p:spPr>
        <p:txBody>
          <a:bodyPr wrap="square" rtlCol="0">
            <a:spAutoFit/>
          </a:bodyPr>
          <a:lstStyle/>
          <a:p>
            <a:pPr algn="ctr"/>
            <a:r>
              <a:rPr lang="en-US" altLang="ko-KR" sz="2000"/>
              <a:t># of Events</a:t>
            </a:r>
            <a:endParaRPr lang="ko-KR" altLang="en-US" sz="2000"/>
          </a:p>
        </p:txBody>
      </p:sp>
      <p:pic>
        <p:nvPicPr>
          <p:cNvPr id="3" name="그림 2">
            <a:extLst>
              <a:ext uri="{FF2B5EF4-FFF2-40B4-BE49-F238E27FC236}">
                <a16:creationId xmlns:a16="http://schemas.microsoft.com/office/drawing/2014/main" id="{659686BB-9C63-690A-F03F-ABDC47518775}"/>
              </a:ext>
            </a:extLst>
          </p:cNvPr>
          <p:cNvPicPr>
            <a:picLocks noChangeAspect="1"/>
          </p:cNvPicPr>
          <p:nvPr/>
        </p:nvPicPr>
        <p:blipFill rotWithShape="1">
          <a:blip r:embed="rId4">
            <a:extLst>
              <a:ext uri="{28A0092B-C50C-407E-A947-70E740481C1C}">
                <a14:useLocalDpi xmlns:a14="http://schemas.microsoft.com/office/drawing/2010/main" val="0"/>
              </a:ext>
            </a:extLst>
          </a:blip>
          <a:srcRect l="10357" t="9065" r="8036" b="8183"/>
          <a:stretch/>
        </p:blipFill>
        <p:spPr>
          <a:xfrm>
            <a:off x="555173" y="577579"/>
            <a:ext cx="10722496" cy="5502028"/>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E3B3DE1-D95F-1729-0A4C-0C7BFF8A9414}"/>
                  </a:ext>
                </a:extLst>
              </p:cNvPr>
              <p:cNvSpPr txBox="1"/>
              <p:nvPr/>
            </p:nvSpPr>
            <p:spPr>
              <a:xfrm>
                <a:off x="4013581" y="2149617"/>
                <a:ext cx="1712305" cy="400110"/>
              </a:xfrm>
              <a:prstGeom prst="rect">
                <a:avLst/>
              </a:prstGeom>
              <a:noFill/>
            </p:spPr>
            <p:txBody>
              <a:bodyPr wrap="square" rtlCol="0">
                <a:spAutoFit/>
              </a:bodyPr>
              <a:lstStyle/>
              <a:p>
                <a14:m>
                  <m:oMath xmlns:m="http://schemas.openxmlformats.org/officeDocument/2006/math">
                    <m:sSub>
                      <m:sSubPr>
                        <m:ctrlPr>
                          <a:rPr lang="en-US" altLang="ko-KR" sz="2000" b="0" i="1" smtClean="0">
                            <a:latin typeface="Cambria Math" panose="02040503050406030204" pitchFamily="18" charset="0"/>
                            <a:ea typeface="Cambria Math" panose="02040503050406030204" pitchFamily="18" charset="0"/>
                          </a:rPr>
                        </m:ctrlPr>
                      </m:sSubPr>
                      <m:e>
                        <m:r>
                          <a:rPr lang="ko-KR" altLang="en-US" sz="2000" b="0" i="1" smtClean="0">
                            <a:latin typeface="Cambria Math" panose="02040503050406030204" pitchFamily="18" charset="0"/>
                            <a:ea typeface="Cambria Math" panose="02040503050406030204" pitchFamily="18" charset="0"/>
                          </a:rPr>
                          <m:t>𝜎</m:t>
                        </m:r>
                      </m:e>
                      <m:sub>
                        <m:r>
                          <a:rPr lang="en-US" altLang="ko-KR" sz="2000" b="0" i="1" smtClean="0">
                            <a:latin typeface="Cambria Math" panose="02040503050406030204" pitchFamily="18" charset="0"/>
                            <a:ea typeface="Cambria Math" panose="02040503050406030204" pitchFamily="18" charset="0"/>
                          </a:rPr>
                          <m:t>𝑡</m:t>
                        </m:r>
                      </m:sub>
                    </m:sSub>
                    <m:r>
                      <a:rPr lang="en-US" altLang="ko-KR" sz="2000" b="0" i="1" smtClean="0">
                        <a:latin typeface="Cambria Math" panose="02040503050406030204" pitchFamily="18" charset="0"/>
                        <a:ea typeface="Cambria Math" panose="02040503050406030204" pitchFamily="18" charset="0"/>
                      </a:rPr>
                      <m:t>=3.</m:t>
                    </m:r>
                    <m:r>
                      <m:rPr>
                        <m:nor/>
                      </m:rPr>
                      <a:rPr lang="en-US" altLang="ko-KR" sz="2000" b="0" i="0" smtClean="0">
                        <a:latin typeface="Cambria Math" panose="02040503050406030204" pitchFamily="18" charset="0"/>
                        <a:ea typeface="Cambria Math" panose="02040503050406030204" pitchFamily="18" charset="0"/>
                      </a:rPr>
                      <m:t>22</m:t>
                    </m:r>
                    <m:r>
                      <m:rPr>
                        <m:nor/>
                      </m:rPr>
                      <a:rPr lang="en-US" altLang="ko-KR" sz="2000" b="0" i="0" smtClean="0">
                        <a:latin typeface="Cambria Math" panose="02040503050406030204" pitchFamily="18" charset="0"/>
                        <a:ea typeface="Cambria Math" panose="02040503050406030204" pitchFamily="18" charset="0"/>
                      </a:rPr>
                      <m:t>ps</m:t>
                    </m:r>
                  </m:oMath>
                </a14:m>
                <a:r>
                  <a:rPr lang="ko-KR" altLang="en-US" sz="2000"/>
                  <a:t> </a:t>
                </a:r>
              </a:p>
            </p:txBody>
          </p:sp>
        </mc:Choice>
        <mc:Fallback xmlns="">
          <p:sp>
            <p:nvSpPr>
              <p:cNvPr id="5" name="TextBox 4">
                <a:extLst>
                  <a:ext uri="{FF2B5EF4-FFF2-40B4-BE49-F238E27FC236}">
                    <a16:creationId xmlns:a16="http://schemas.microsoft.com/office/drawing/2014/main" id="{8E3B3DE1-D95F-1729-0A4C-0C7BFF8A9414}"/>
                  </a:ext>
                </a:extLst>
              </p:cNvPr>
              <p:cNvSpPr txBox="1">
                <a:spLocks noRot="1" noChangeAspect="1" noMove="1" noResize="1" noEditPoints="1" noAdjustHandles="1" noChangeArrowheads="1" noChangeShapeType="1" noTextEdit="1"/>
              </p:cNvSpPr>
              <p:nvPr/>
            </p:nvSpPr>
            <p:spPr>
              <a:xfrm>
                <a:off x="4013581" y="2149617"/>
                <a:ext cx="1712305" cy="400110"/>
              </a:xfrm>
              <a:prstGeom prst="rect">
                <a:avLst/>
              </a:prstGeom>
              <a:blipFill>
                <a:blip r:embed="rId5"/>
                <a:stretch>
                  <a:fillRect b="-16923"/>
                </a:stretch>
              </a:blipFill>
            </p:spPr>
            <p:txBody>
              <a:bodyPr/>
              <a:lstStyle/>
              <a:p>
                <a:r>
                  <a:rPr lang="en-US">
                    <a:noFill/>
                  </a:rPr>
                  <a:t> </a:t>
                </a:r>
              </a:p>
            </p:txBody>
          </p:sp>
        </mc:Fallback>
      </mc:AlternateContent>
      <p:grpSp>
        <p:nvGrpSpPr>
          <p:cNvPr id="2" name="그룹 1">
            <a:extLst>
              <a:ext uri="{FF2B5EF4-FFF2-40B4-BE49-F238E27FC236}">
                <a16:creationId xmlns:a16="http://schemas.microsoft.com/office/drawing/2014/main" id="{3D0E1A62-242D-E049-49A4-E6D6E0E6B797}"/>
              </a:ext>
            </a:extLst>
          </p:cNvPr>
          <p:cNvGrpSpPr/>
          <p:nvPr/>
        </p:nvGrpSpPr>
        <p:grpSpPr>
          <a:xfrm>
            <a:off x="7413171" y="938994"/>
            <a:ext cx="3461349" cy="2367137"/>
            <a:chOff x="3807619" y="542925"/>
            <a:chExt cx="4576762" cy="6529982"/>
          </a:xfrm>
        </p:grpSpPr>
        <mc:AlternateContent xmlns:mc="http://schemas.openxmlformats.org/markup-compatibility/2006" xmlns:a14="http://schemas.microsoft.com/office/drawing/2010/main">
          <mc:Choice Requires="a14">
            <p:graphicFrame>
              <p:nvGraphicFramePr>
                <p:cNvPr id="6" name="차트 5">
                  <a:extLst>
                    <a:ext uri="{FF2B5EF4-FFF2-40B4-BE49-F238E27FC236}">
                      <a16:creationId xmlns:a16="http://schemas.microsoft.com/office/drawing/2014/main" id="{BAC3571A-6718-0D6A-FAD2-86BB48BFFBF2}"/>
                    </a:ext>
                  </a:extLst>
                </p:cNvPr>
                <p:cNvGraphicFramePr>
                  <a:graphicFrameLocks/>
                </p:cNvGraphicFramePr>
                <p:nvPr>
                  <p:extLst>
                    <p:ext uri="{D42A27DB-BD31-4B8C-83A1-F6EECF244321}">
                      <p14:modId xmlns:p14="http://schemas.microsoft.com/office/powerpoint/2010/main" val="3893679814"/>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6"/>
                </a:graphicData>
              </a:graphic>
            </p:graphicFrame>
          </mc:Choice>
          <mc:Fallback xmlns="">
            <p:graphicFrame>
              <p:nvGraphicFramePr>
                <p:cNvPr id="6" name="차트 5">
                  <a:extLst>
                    <a:ext uri="{FF2B5EF4-FFF2-40B4-BE49-F238E27FC236}">
                      <a16:creationId xmlns:a16="http://schemas.microsoft.com/office/drawing/2014/main" id="{BAC3571A-6718-0D6A-FAD2-86BB48BFFBF2}"/>
                    </a:ext>
                  </a:extLst>
                </p:cNvPr>
                <p:cNvGraphicFramePr>
                  <a:graphicFrameLocks/>
                </p:cNvGraphicFramePr>
                <p:nvPr>
                  <p:extLst>
                    <p:ext uri="{D42A27DB-BD31-4B8C-83A1-F6EECF244321}">
                      <p14:modId xmlns:p14="http://schemas.microsoft.com/office/powerpoint/2010/main" val="3893679814"/>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7"/>
                </a:graphicData>
              </a:graphic>
            </p:graphicFrame>
          </mc:Fallback>
        </mc:AlternateContent>
        <mc:AlternateContent xmlns:mc="http://schemas.openxmlformats.org/markup-compatibility/2006" xmlns:a14="http://schemas.microsoft.com/office/drawing/2010/main">
          <mc:Choice Requires="a14">
            <p:graphicFrame>
              <p:nvGraphicFramePr>
                <p:cNvPr id="7" name="차트 6">
                  <a:extLst>
                    <a:ext uri="{FF2B5EF4-FFF2-40B4-BE49-F238E27FC236}">
                      <a16:creationId xmlns:a16="http://schemas.microsoft.com/office/drawing/2014/main" id="{594936ED-8548-881E-5B67-BBAF3915BF9E}"/>
                    </a:ext>
                  </a:extLst>
                </p:cNvPr>
                <p:cNvGraphicFramePr>
                  <a:graphicFrameLocks/>
                </p:cNvGraphicFramePr>
                <p:nvPr>
                  <p:extLst>
                    <p:ext uri="{D42A27DB-BD31-4B8C-83A1-F6EECF244321}">
                      <p14:modId xmlns:p14="http://schemas.microsoft.com/office/powerpoint/2010/main" val="1575117237"/>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8"/>
                </a:graphicData>
              </a:graphic>
            </p:graphicFrame>
          </mc:Choice>
          <mc:Fallback xmlns="">
            <p:graphicFrame>
              <p:nvGraphicFramePr>
                <p:cNvPr id="7" name="차트 6">
                  <a:extLst>
                    <a:ext uri="{FF2B5EF4-FFF2-40B4-BE49-F238E27FC236}">
                      <a16:creationId xmlns:a16="http://schemas.microsoft.com/office/drawing/2014/main" id="{594936ED-8548-881E-5B67-BBAF3915BF9E}"/>
                    </a:ext>
                  </a:extLst>
                </p:cNvPr>
                <p:cNvGraphicFramePr>
                  <a:graphicFrameLocks/>
                </p:cNvGraphicFramePr>
                <p:nvPr>
                  <p:extLst>
                    <p:ext uri="{D42A27DB-BD31-4B8C-83A1-F6EECF244321}">
                      <p14:modId xmlns:p14="http://schemas.microsoft.com/office/powerpoint/2010/main" val="1575117237"/>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9"/>
                </a:graphicData>
              </a:graphic>
            </p:graphicFrame>
          </mc:Fallback>
        </mc:AlternateContent>
        <p:cxnSp>
          <p:nvCxnSpPr>
            <p:cNvPr id="8" name="직선 연결선 7">
              <a:extLst>
                <a:ext uri="{FF2B5EF4-FFF2-40B4-BE49-F238E27FC236}">
                  <a16:creationId xmlns:a16="http://schemas.microsoft.com/office/drawing/2014/main" id="{3FACB4BB-1B73-49D9-8D12-35635EFAB2A5}"/>
                </a:ext>
              </a:extLst>
            </p:cNvPr>
            <p:cNvCxnSpPr>
              <a:cxnSpLocks/>
            </p:cNvCxnSpPr>
            <p:nvPr/>
          </p:nvCxnSpPr>
          <p:spPr>
            <a:xfrm>
              <a:off x="4745256" y="2487045"/>
              <a:ext cx="0" cy="4190406"/>
            </a:xfrm>
            <a:prstGeom prst="line">
              <a:avLst/>
            </a:prstGeom>
          </p:spPr>
          <p:style>
            <a:lnRef idx="1">
              <a:schemeClr val="dk1"/>
            </a:lnRef>
            <a:fillRef idx="0">
              <a:schemeClr val="dk1"/>
            </a:fillRef>
            <a:effectRef idx="0">
              <a:schemeClr val="dk1"/>
            </a:effectRef>
            <a:fontRef idx="minor">
              <a:schemeClr val="tx1"/>
            </a:fontRef>
          </p:style>
        </p:cxnSp>
        <p:cxnSp>
          <p:nvCxnSpPr>
            <p:cNvPr id="11" name="직선 연결선 10">
              <a:extLst>
                <a:ext uri="{FF2B5EF4-FFF2-40B4-BE49-F238E27FC236}">
                  <a16:creationId xmlns:a16="http://schemas.microsoft.com/office/drawing/2014/main" id="{A8FD73ED-1729-5434-EF6F-1283E41AEB82}"/>
                </a:ext>
              </a:extLst>
            </p:cNvPr>
            <p:cNvCxnSpPr>
              <a:cxnSpLocks/>
            </p:cNvCxnSpPr>
            <p:nvPr/>
          </p:nvCxnSpPr>
          <p:spPr>
            <a:xfrm>
              <a:off x="5006512" y="5481951"/>
              <a:ext cx="0" cy="1195500"/>
            </a:xfrm>
            <a:prstGeom prst="line">
              <a:avLst/>
            </a:prstGeom>
          </p:spPr>
          <p:style>
            <a:lnRef idx="1">
              <a:schemeClr val="dk1"/>
            </a:lnRef>
            <a:fillRef idx="0">
              <a:schemeClr val="dk1"/>
            </a:fillRef>
            <a:effectRef idx="0">
              <a:schemeClr val="dk1"/>
            </a:effectRef>
            <a:fontRef idx="minor">
              <a:schemeClr val="tx1"/>
            </a:fontRef>
          </p:style>
        </p:cxnSp>
        <p:cxnSp>
          <p:nvCxnSpPr>
            <p:cNvPr id="12" name="직선 화살표 연결선 11">
              <a:extLst>
                <a:ext uri="{FF2B5EF4-FFF2-40B4-BE49-F238E27FC236}">
                  <a16:creationId xmlns:a16="http://schemas.microsoft.com/office/drawing/2014/main" id="{76DB9D48-6642-BEF1-B04C-0A4297F36C14}"/>
                </a:ext>
              </a:extLst>
            </p:cNvPr>
            <p:cNvCxnSpPr/>
            <p:nvPr/>
          </p:nvCxnSpPr>
          <p:spPr>
            <a:xfrm>
              <a:off x="4745256" y="6703575"/>
              <a:ext cx="26125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C04EC78-7A65-182C-129E-B7CF602DB839}"/>
                    </a:ext>
                  </a:extLst>
                </p:cNvPr>
                <p:cNvSpPr txBox="1"/>
                <p:nvPr/>
              </p:nvSpPr>
              <p:spPr>
                <a:xfrm>
                  <a:off x="4549310" y="6703575"/>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l-GR" altLang="ko-KR" i="1" smtClean="0">
                            <a:latin typeface="Cambria Math" panose="02040503050406030204" pitchFamily="18" charset="0"/>
                            <a:ea typeface="Cambria Math" panose="02040503050406030204" pitchFamily="18" charset="0"/>
                          </a:rPr>
                          <m:t>Δ</m:t>
                        </m:r>
                        <m:r>
                          <a:rPr lang="en-US" altLang="ko-KR" b="0" i="1" smtClean="0">
                            <a:latin typeface="Cambria Math" panose="02040503050406030204" pitchFamily="18" charset="0"/>
                            <a:ea typeface="Cambria Math" panose="02040503050406030204" pitchFamily="18" charset="0"/>
                          </a:rPr>
                          <m:t>𝑡</m:t>
                        </m:r>
                      </m:oMath>
                    </m:oMathPara>
                  </a14:m>
                  <a:endParaRPr lang="ko-KR" altLang="en-US"/>
                </a:p>
              </p:txBody>
            </p:sp>
          </mc:Choice>
          <mc:Fallback xmlns="">
            <p:sp>
              <p:nvSpPr>
                <p:cNvPr id="13" name="TextBox 12">
                  <a:extLst>
                    <a:ext uri="{FF2B5EF4-FFF2-40B4-BE49-F238E27FC236}">
                      <a16:creationId xmlns:a16="http://schemas.microsoft.com/office/drawing/2014/main" id="{8C04EC78-7A65-182C-129E-B7CF602DB839}"/>
                    </a:ext>
                  </a:extLst>
                </p:cNvPr>
                <p:cNvSpPr txBox="1">
                  <a:spLocks noRot="1" noChangeAspect="1" noMove="1" noResize="1" noEditPoints="1" noAdjustHandles="1" noChangeArrowheads="1" noChangeShapeType="1" noTextEdit="1"/>
                </p:cNvSpPr>
                <p:nvPr/>
              </p:nvSpPr>
              <p:spPr>
                <a:xfrm>
                  <a:off x="4549310" y="6703575"/>
                  <a:ext cx="653143" cy="369332"/>
                </a:xfrm>
                <a:prstGeom prst="rect">
                  <a:avLst/>
                </a:prstGeom>
                <a:blipFill>
                  <a:blip r:embed="rId10"/>
                  <a:stretch>
                    <a:fillRect b="-163636"/>
                  </a:stretch>
                </a:blipFill>
              </p:spPr>
              <p:txBody>
                <a:bodyPr/>
                <a:lstStyle/>
                <a:p>
                  <a:r>
                    <a:rPr lang="en-US">
                      <a:noFill/>
                    </a:rPr>
                    <a:t> </a:t>
                  </a:r>
                </a:p>
              </p:txBody>
            </p:sp>
          </mc:Fallback>
        </mc:AlternateContent>
      </p:grpSp>
      <p:sp>
        <p:nvSpPr>
          <p:cNvPr id="14" name="날짜 개체 틀 13">
            <a:extLst>
              <a:ext uri="{FF2B5EF4-FFF2-40B4-BE49-F238E27FC236}">
                <a16:creationId xmlns:a16="http://schemas.microsoft.com/office/drawing/2014/main" id="{155A6AD1-55DC-E37C-6048-B9E717F2E2AC}"/>
              </a:ext>
            </a:extLst>
          </p:cNvPr>
          <p:cNvSpPr>
            <a:spLocks noGrp="1"/>
          </p:cNvSpPr>
          <p:nvPr>
            <p:ph type="dt" sz="half" idx="10"/>
          </p:nvPr>
        </p:nvSpPr>
        <p:spPr/>
        <p:txBody>
          <a:bodyPr/>
          <a:lstStyle/>
          <a:p>
            <a:r>
              <a:rPr lang="en-US" altLang="ko-KR"/>
              <a:t>2024-05-27</a:t>
            </a:r>
            <a:endParaRPr lang="ko-KR" altLang="en-US"/>
          </a:p>
        </p:txBody>
      </p:sp>
      <p:sp>
        <p:nvSpPr>
          <p:cNvPr id="15" name="바닥글 개체 틀 14">
            <a:extLst>
              <a:ext uri="{FF2B5EF4-FFF2-40B4-BE49-F238E27FC236}">
                <a16:creationId xmlns:a16="http://schemas.microsoft.com/office/drawing/2014/main" id="{5C2B0637-E7A0-6E41-A179-F5CE16C075BA}"/>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1804902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ED9F96-9D08-25EF-8519-2A915208B16E}"/>
              </a:ext>
            </a:extLst>
          </p:cNvPr>
          <p:cNvSpPr>
            <a:spLocks noGrp="1"/>
          </p:cNvSpPr>
          <p:nvPr>
            <p:ph type="title"/>
          </p:nvPr>
        </p:nvSpPr>
        <p:spPr>
          <a:xfrm>
            <a:off x="838200" y="25491"/>
            <a:ext cx="10515600" cy="1014067"/>
          </a:xfrm>
        </p:spPr>
        <p:txBody>
          <a:bodyPr>
            <a:normAutofit/>
          </a:bodyPr>
          <a:lstStyle/>
          <a:p>
            <a:r>
              <a:rPr lang="en-US" altLang="ko-KR" sz="4000" b="1">
                <a:solidFill>
                  <a:srgbClr val="C00000"/>
                </a:solidFill>
              </a:rPr>
              <a:t>Setup over a distance</a:t>
            </a:r>
            <a:endParaRPr lang="ko-KR" altLang="en-US" sz="4000" b="1">
              <a:solidFill>
                <a:srgbClr val="C00000"/>
              </a:solidFill>
            </a:endParaRPr>
          </a:p>
        </p:txBody>
      </p:sp>
      <p:sp>
        <p:nvSpPr>
          <p:cNvPr id="3" name="내용 개체 틀 2">
            <a:extLst>
              <a:ext uri="{FF2B5EF4-FFF2-40B4-BE49-F238E27FC236}">
                <a16:creationId xmlns:a16="http://schemas.microsoft.com/office/drawing/2014/main" id="{5DB2C8FD-F8E1-8850-DA36-7CA733E3E907}"/>
              </a:ext>
            </a:extLst>
          </p:cNvPr>
          <p:cNvSpPr>
            <a:spLocks noGrp="1"/>
          </p:cNvSpPr>
          <p:nvPr>
            <p:ph idx="1"/>
          </p:nvPr>
        </p:nvSpPr>
        <p:spPr>
          <a:xfrm>
            <a:off x="838200" y="1319320"/>
            <a:ext cx="10515600" cy="4351338"/>
          </a:xfrm>
        </p:spPr>
        <p:txBody>
          <a:bodyPr>
            <a:normAutofit/>
          </a:bodyPr>
          <a:lstStyle/>
          <a:p>
            <a:pPr marL="0" indent="0">
              <a:buNone/>
            </a:pPr>
            <a:r>
              <a:rPr lang="en-US" altLang="ko-KR" sz="2400"/>
              <a:t>Two channels of each chip is used: one for signal, one for synchronization sine wave.</a:t>
            </a:r>
          </a:p>
          <a:p>
            <a:pPr marL="0" indent="0">
              <a:buNone/>
            </a:pPr>
            <a:r>
              <a:rPr lang="en-US" altLang="ko-KR" sz="2400"/>
              <a:t>Sync. is a component of the total timing resolution.</a:t>
            </a:r>
          </a:p>
          <a:p>
            <a:pPr marL="0" indent="0">
              <a:buNone/>
            </a:pPr>
            <a:endParaRPr lang="ko-KR" altLang="en-US" sz="2400"/>
          </a:p>
        </p:txBody>
      </p:sp>
      <p:sp>
        <p:nvSpPr>
          <p:cNvPr id="5" name="슬라이드 번호 개체 틀 4">
            <a:extLst>
              <a:ext uri="{FF2B5EF4-FFF2-40B4-BE49-F238E27FC236}">
                <a16:creationId xmlns:a16="http://schemas.microsoft.com/office/drawing/2014/main" id="{46E25489-A5AB-6E1F-BF59-F9019736E2BC}"/>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56</a:t>
            </a:fld>
            <a:endParaRPr lang="ko-KR" altLang="en-US"/>
          </a:p>
        </p:txBody>
      </p:sp>
      <p:sp>
        <p:nvSpPr>
          <p:cNvPr id="4" name="직사각형 3">
            <a:extLst>
              <a:ext uri="{FF2B5EF4-FFF2-40B4-BE49-F238E27FC236}">
                <a16:creationId xmlns:a16="http://schemas.microsoft.com/office/drawing/2014/main" id="{4C8BC9BB-F29E-DE3F-B614-B00A73E3E623}"/>
              </a:ext>
            </a:extLst>
          </p:cNvPr>
          <p:cNvSpPr/>
          <p:nvPr/>
        </p:nvSpPr>
        <p:spPr>
          <a:xfrm>
            <a:off x="2299440" y="3848726"/>
            <a:ext cx="1291472" cy="1209151"/>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a:solidFill>
                  <a:schemeClr val="tx1"/>
                </a:solidFill>
              </a:rPr>
              <a:t>PSEC4</a:t>
            </a:r>
            <a:endParaRPr lang="ko-KR" altLang="en-US" sz="2800">
              <a:solidFill>
                <a:schemeClr val="tx1"/>
              </a:solidFill>
            </a:endParaRPr>
          </a:p>
        </p:txBody>
      </p:sp>
      <p:cxnSp>
        <p:nvCxnSpPr>
          <p:cNvPr id="6" name="연결선: 꺾임 5">
            <a:extLst>
              <a:ext uri="{FF2B5EF4-FFF2-40B4-BE49-F238E27FC236}">
                <a16:creationId xmlns:a16="http://schemas.microsoft.com/office/drawing/2014/main" id="{226343A1-EF3F-7A1F-E688-E90FEEC36F37}"/>
              </a:ext>
            </a:extLst>
          </p:cNvPr>
          <p:cNvCxnSpPr>
            <a:cxnSpLocks/>
          </p:cNvCxnSpPr>
          <p:nvPr/>
        </p:nvCxnSpPr>
        <p:spPr>
          <a:xfrm rot="10800000" flipV="1">
            <a:off x="1234128" y="4183145"/>
            <a:ext cx="1065313" cy="1"/>
          </a:xfrm>
          <a:prstGeom prst="bentConnector3">
            <a:avLst/>
          </a:prstGeom>
          <a:ln>
            <a:headEnd type="triangle" w="lg" len="lg"/>
            <a:tailEnd type="none"/>
          </a:ln>
        </p:spPr>
        <p:style>
          <a:lnRef idx="1">
            <a:schemeClr val="dk1"/>
          </a:lnRef>
          <a:fillRef idx="0">
            <a:schemeClr val="dk1"/>
          </a:fillRef>
          <a:effectRef idx="0">
            <a:schemeClr val="dk1"/>
          </a:effectRef>
          <a:fontRef idx="minor">
            <a:schemeClr val="tx1"/>
          </a:fontRef>
        </p:style>
      </p:cxnSp>
      <p:cxnSp>
        <p:nvCxnSpPr>
          <p:cNvPr id="8" name="직선 연결선 7">
            <a:extLst>
              <a:ext uri="{FF2B5EF4-FFF2-40B4-BE49-F238E27FC236}">
                <a16:creationId xmlns:a16="http://schemas.microsoft.com/office/drawing/2014/main" id="{EEE20879-EAB3-C6B1-BED0-88CCABAD7EE7}"/>
              </a:ext>
            </a:extLst>
          </p:cNvPr>
          <p:cNvCxnSpPr>
            <a:cxnSpLocks/>
          </p:cNvCxnSpPr>
          <p:nvPr/>
        </p:nvCxnSpPr>
        <p:spPr>
          <a:xfrm>
            <a:off x="1234127" y="3848726"/>
            <a:ext cx="0" cy="334419"/>
          </a:xfrm>
          <a:prstGeom prst="line">
            <a:avLst/>
          </a:prstGeom>
        </p:spPr>
        <p:style>
          <a:lnRef idx="1">
            <a:schemeClr val="dk1"/>
          </a:lnRef>
          <a:fillRef idx="0">
            <a:schemeClr val="dk1"/>
          </a:fillRef>
          <a:effectRef idx="0">
            <a:schemeClr val="dk1"/>
          </a:effectRef>
          <a:fontRef idx="minor">
            <a:schemeClr val="tx1"/>
          </a:fontRef>
        </p:style>
      </p:cxnSp>
      <p:sp>
        <p:nvSpPr>
          <p:cNvPr id="9" name="타원 8">
            <a:extLst>
              <a:ext uri="{FF2B5EF4-FFF2-40B4-BE49-F238E27FC236}">
                <a16:creationId xmlns:a16="http://schemas.microsoft.com/office/drawing/2014/main" id="{3E122E4C-79F4-8B3A-E5F9-4A4EC6F2D40B}"/>
              </a:ext>
            </a:extLst>
          </p:cNvPr>
          <p:cNvSpPr/>
          <p:nvPr/>
        </p:nvSpPr>
        <p:spPr>
          <a:xfrm>
            <a:off x="1205846" y="3787221"/>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628D84A7-7981-7478-0186-5C345CDCC7E4}"/>
              </a:ext>
            </a:extLst>
          </p:cNvPr>
          <p:cNvSpPr txBox="1"/>
          <p:nvPr/>
        </p:nvSpPr>
        <p:spPr>
          <a:xfrm>
            <a:off x="614110" y="3429000"/>
            <a:ext cx="1291471" cy="369332"/>
          </a:xfrm>
          <a:prstGeom prst="rect">
            <a:avLst/>
          </a:prstGeom>
          <a:noFill/>
        </p:spPr>
        <p:txBody>
          <a:bodyPr wrap="square" rtlCol="0">
            <a:spAutoFit/>
          </a:bodyPr>
          <a:lstStyle/>
          <a:p>
            <a:r>
              <a:rPr lang="en-US" altLang="ko-KR"/>
              <a:t>Detector 1</a:t>
            </a:r>
            <a:endParaRPr lang="ko-KR" altLang="en-US"/>
          </a:p>
        </p:txBody>
      </p:sp>
      <p:cxnSp>
        <p:nvCxnSpPr>
          <p:cNvPr id="13" name="연결선: 꺾임 12">
            <a:extLst>
              <a:ext uri="{FF2B5EF4-FFF2-40B4-BE49-F238E27FC236}">
                <a16:creationId xmlns:a16="http://schemas.microsoft.com/office/drawing/2014/main" id="{27E2BCC3-D0BB-D265-7500-69B41E28ACB5}"/>
              </a:ext>
            </a:extLst>
          </p:cNvPr>
          <p:cNvCxnSpPr>
            <a:cxnSpLocks/>
            <a:stCxn id="4" idx="3"/>
            <a:endCxn id="14" idx="4"/>
          </p:cNvCxnSpPr>
          <p:nvPr/>
        </p:nvCxnSpPr>
        <p:spPr>
          <a:xfrm flipV="1">
            <a:off x="3590912" y="3968151"/>
            <a:ext cx="620804" cy="485151"/>
          </a:xfrm>
          <a:prstGeom prst="bentConnector2">
            <a:avLst/>
          </a:prstGeom>
          <a:ln>
            <a:headEnd type="triangle" w="lg" len="lg"/>
            <a:tailEnd type="none" w="lg" len="lg"/>
          </a:ln>
        </p:spPr>
        <p:style>
          <a:lnRef idx="1">
            <a:schemeClr val="dk1"/>
          </a:lnRef>
          <a:fillRef idx="0">
            <a:schemeClr val="dk1"/>
          </a:fillRef>
          <a:effectRef idx="0">
            <a:schemeClr val="dk1"/>
          </a:effectRef>
          <a:fontRef idx="minor">
            <a:schemeClr val="tx1"/>
          </a:fontRef>
        </p:style>
      </p:cxnSp>
      <p:sp>
        <p:nvSpPr>
          <p:cNvPr id="14" name="타원 13">
            <a:extLst>
              <a:ext uri="{FF2B5EF4-FFF2-40B4-BE49-F238E27FC236}">
                <a16:creationId xmlns:a16="http://schemas.microsoft.com/office/drawing/2014/main" id="{4C5371A9-7BAA-0802-CFA6-44F43FA2B178}"/>
              </a:ext>
            </a:extLst>
          </p:cNvPr>
          <p:cNvSpPr/>
          <p:nvPr/>
        </p:nvSpPr>
        <p:spPr>
          <a:xfrm>
            <a:off x="4184716" y="3914151"/>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15" name="TextBox 14">
            <a:extLst>
              <a:ext uri="{FF2B5EF4-FFF2-40B4-BE49-F238E27FC236}">
                <a16:creationId xmlns:a16="http://schemas.microsoft.com/office/drawing/2014/main" id="{270E8AF8-3810-470C-7E50-FA94C975D2B2}"/>
              </a:ext>
            </a:extLst>
          </p:cNvPr>
          <p:cNvSpPr txBox="1"/>
          <p:nvPr/>
        </p:nvSpPr>
        <p:spPr>
          <a:xfrm>
            <a:off x="3779364" y="3494989"/>
            <a:ext cx="904973" cy="369332"/>
          </a:xfrm>
          <a:prstGeom prst="rect">
            <a:avLst/>
          </a:prstGeom>
          <a:noFill/>
        </p:spPr>
        <p:txBody>
          <a:bodyPr wrap="square" rtlCol="0">
            <a:spAutoFit/>
          </a:bodyPr>
          <a:lstStyle/>
          <a:p>
            <a:r>
              <a:rPr lang="en-US" altLang="ko-KR"/>
              <a:t>Trigger</a:t>
            </a:r>
            <a:endParaRPr lang="ko-KR" altLang="en-US"/>
          </a:p>
        </p:txBody>
      </p:sp>
      <p:sp>
        <p:nvSpPr>
          <p:cNvPr id="17" name="직사각형 16">
            <a:extLst>
              <a:ext uri="{FF2B5EF4-FFF2-40B4-BE49-F238E27FC236}">
                <a16:creationId xmlns:a16="http://schemas.microsoft.com/office/drawing/2014/main" id="{F71AA7F4-9B80-43B3-D87F-777FD47000EC}"/>
              </a:ext>
            </a:extLst>
          </p:cNvPr>
          <p:cNvSpPr/>
          <p:nvPr/>
        </p:nvSpPr>
        <p:spPr>
          <a:xfrm>
            <a:off x="7220915" y="3848726"/>
            <a:ext cx="1291472" cy="1209151"/>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a:solidFill>
                  <a:schemeClr val="tx1"/>
                </a:solidFill>
              </a:rPr>
              <a:t>PSEC4</a:t>
            </a:r>
            <a:endParaRPr lang="ko-KR" altLang="en-US" sz="2800">
              <a:solidFill>
                <a:schemeClr val="tx1"/>
              </a:solidFill>
            </a:endParaRPr>
          </a:p>
        </p:txBody>
      </p:sp>
      <p:cxnSp>
        <p:nvCxnSpPr>
          <p:cNvPr id="18" name="연결선: 꺾임 17">
            <a:extLst>
              <a:ext uri="{FF2B5EF4-FFF2-40B4-BE49-F238E27FC236}">
                <a16:creationId xmlns:a16="http://schemas.microsoft.com/office/drawing/2014/main" id="{6BBDE0C2-8889-CD5F-6D61-4D6A8D80240B}"/>
              </a:ext>
            </a:extLst>
          </p:cNvPr>
          <p:cNvCxnSpPr>
            <a:cxnSpLocks/>
          </p:cNvCxnSpPr>
          <p:nvPr/>
        </p:nvCxnSpPr>
        <p:spPr>
          <a:xfrm rot="10800000" flipV="1">
            <a:off x="6155603" y="4183145"/>
            <a:ext cx="1065313" cy="1"/>
          </a:xfrm>
          <a:prstGeom prst="bentConnector3">
            <a:avLst/>
          </a:prstGeom>
          <a:ln>
            <a:headEnd type="triangle" w="lg" len="lg"/>
            <a:tailEnd type="none"/>
          </a:ln>
        </p:spPr>
        <p:style>
          <a:lnRef idx="1">
            <a:schemeClr val="dk1"/>
          </a:lnRef>
          <a:fillRef idx="0">
            <a:schemeClr val="dk1"/>
          </a:fillRef>
          <a:effectRef idx="0">
            <a:schemeClr val="dk1"/>
          </a:effectRef>
          <a:fontRef idx="minor">
            <a:schemeClr val="tx1"/>
          </a:fontRef>
        </p:style>
      </p:cxnSp>
      <p:cxnSp>
        <p:nvCxnSpPr>
          <p:cNvPr id="19" name="직선 연결선 18">
            <a:extLst>
              <a:ext uri="{FF2B5EF4-FFF2-40B4-BE49-F238E27FC236}">
                <a16:creationId xmlns:a16="http://schemas.microsoft.com/office/drawing/2014/main" id="{227ECA34-5214-B8E5-B5EB-B046078EC3FD}"/>
              </a:ext>
            </a:extLst>
          </p:cNvPr>
          <p:cNvCxnSpPr>
            <a:cxnSpLocks/>
          </p:cNvCxnSpPr>
          <p:nvPr/>
        </p:nvCxnSpPr>
        <p:spPr>
          <a:xfrm>
            <a:off x="6155602" y="3848726"/>
            <a:ext cx="0" cy="334419"/>
          </a:xfrm>
          <a:prstGeom prst="line">
            <a:avLst/>
          </a:prstGeom>
        </p:spPr>
        <p:style>
          <a:lnRef idx="1">
            <a:schemeClr val="dk1"/>
          </a:lnRef>
          <a:fillRef idx="0">
            <a:schemeClr val="dk1"/>
          </a:fillRef>
          <a:effectRef idx="0">
            <a:schemeClr val="dk1"/>
          </a:effectRef>
          <a:fontRef idx="minor">
            <a:schemeClr val="tx1"/>
          </a:fontRef>
        </p:style>
      </p:cxnSp>
      <p:sp>
        <p:nvSpPr>
          <p:cNvPr id="20" name="타원 19">
            <a:extLst>
              <a:ext uri="{FF2B5EF4-FFF2-40B4-BE49-F238E27FC236}">
                <a16:creationId xmlns:a16="http://schemas.microsoft.com/office/drawing/2014/main" id="{51D6F484-91DC-1C95-0CC7-049F2A737E21}"/>
              </a:ext>
            </a:extLst>
          </p:cNvPr>
          <p:cNvSpPr/>
          <p:nvPr/>
        </p:nvSpPr>
        <p:spPr>
          <a:xfrm>
            <a:off x="6127321" y="3787221"/>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21" name="TextBox 20">
            <a:extLst>
              <a:ext uri="{FF2B5EF4-FFF2-40B4-BE49-F238E27FC236}">
                <a16:creationId xmlns:a16="http://schemas.microsoft.com/office/drawing/2014/main" id="{D9A04D8D-D86F-FF0B-315B-65C63D0AF3CB}"/>
              </a:ext>
            </a:extLst>
          </p:cNvPr>
          <p:cNvSpPr txBox="1"/>
          <p:nvPr/>
        </p:nvSpPr>
        <p:spPr>
          <a:xfrm>
            <a:off x="5535585" y="3429000"/>
            <a:ext cx="1291471" cy="369332"/>
          </a:xfrm>
          <a:prstGeom prst="rect">
            <a:avLst/>
          </a:prstGeom>
          <a:noFill/>
        </p:spPr>
        <p:txBody>
          <a:bodyPr wrap="square" rtlCol="0">
            <a:spAutoFit/>
          </a:bodyPr>
          <a:lstStyle/>
          <a:p>
            <a:r>
              <a:rPr lang="en-US" altLang="ko-KR"/>
              <a:t>Detector 2</a:t>
            </a:r>
            <a:endParaRPr lang="ko-KR" altLang="en-US"/>
          </a:p>
        </p:txBody>
      </p:sp>
      <p:cxnSp>
        <p:nvCxnSpPr>
          <p:cNvPr id="23" name="연결선: 꺾임 22">
            <a:extLst>
              <a:ext uri="{FF2B5EF4-FFF2-40B4-BE49-F238E27FC236}">
                <a16:creationId xmlns:a16="http://schemas.microsoft.com/office/drawing/2014/main" id="{2F99BE29-6600-F877-ED72-D74ACCBF3B77}"/>
              </a:ext>
            </a:extLst>
          </p:cNvPr>
          <p:cNvCxnSpPr>
            <a:cxnSpLocks/>
            <a:stCxn id="17" idx="3"/>
            <a:endCxn id="24" idx="4"/>
          </p:cNvCxnSpPr>
          <p:nvPr/>
        </p:nvCxnSpPr>
        <p:spPr>
          <a:xfrm flipV="1">
            <a:off x="8512387" y="3968151"/>
            <a:ext cx="620804" cy="485151"/>
          </a:xfrm>
          <a:prstGeom prst="bentConnector2">
            <a:avLst/>
          </a:prstGeom>
          <a:ln>
            <a:headEnd type="triangle" w="lg" len="lg"/>
            <a:tailEnd type="none" w="lg" len="lg"/>
          </a:ln>
        </p:spPr>
        <p:style>
          <a:lnRef idx="1">
            <a:schemeClr val="dk1"/>
          </a:lnRef>
          <a:fillRef idx="0">
            <a:schemeClr val="dk1"/>
          </a:fillRef>
          <a:effectRef idx="0">
            <a:schemeClr val="dk1"/>
          </a:effectRef>
          <a:fontRef idx="minor">
            <a:schemeClr val="tx1"/>
          </a:fontRef>
        </p:style>
      </p:cxnSp>
      <p:sp>
        <p:nvSpPr>
          <p:cNvPr id="24" name="타원 23">
            <a:extLst>
              <a:ext uri="{FF2B5EF4-FFF2-40B4-BE49-F238E27FC236}">
                <a16:creationId xmlns:a16="http://schemas.microsoft.com/office/drawing/2014/main" id="{B20AF26E-D8B9-EB2D-02AD-B6EF6FE61C1F}"/>
              </a:ext>
            </a:extLst>
          </p:cNvPr>
          <p:cNvSpPr/>
          <p:nvPr/>
        </p:nvSpPr>
        <p:spPr>
          <a:xfrm>
            <a:off x="9106191" y="3914151"/>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25" name="TextBox 24">
            <a:extLst>
              <a:ext uri="{FF2B5EF4-FFF2-40B4-BE49-F238E27FC236}">
                <a16:creationId xmlns:a16="http://schemas.microsoft.com/office/drawing/2014/main" id="{01E3AD3F-1A36-E754-9F7E-63F86AF4E4FB}"/>
              </a:ext>
            </a:extLst>
          </p:cNvPr>
          <p:cNvSpPr txBox="1"/>
          <p:nvPr/>
        </p:nvSpPr>
        <p:spPr>
          <a:xfrm>
            <a:off x="8700839" y="3494989"/>
            <a:ext cx="904973" cy="369332"/>
          </a:xfrm>
          <a:prstGeom prst="rect">
            <a:avLst/>
          </a:prstGeom>
          <a:noFill/>
        </p:spPr>
        <p:txBody>
          <a:bodyPr wrap="square" rtlCol="0">
            <a:spAutoFit/>
          </a:bodyPr>
          <a:lstStyle/>
          <a:p>
            <a:r>
              <a:rPr lang="en-US" altLang="ko-KR"/>
              <a:t>Trigger</a:t>
            </a:r>
            <a:endParaRPr lang="ko-KR" altLang="en-US"/>
          </a:p>
        </p:txBody>
      </p:sp>
      <p:sp>
        <p:nvSpPr>
          <p:cNvPr id="27" name="직사각형 26">
            <a:extLst>
              <a:ext uri="{FF2B5EF4-FFF2-40B4-BE49-F238E27FC236}">
                <a16:creationId xmlns:a16="http://schemas.microsoft.com/office/drawing/2014/main" id="{CAD59005-3384-2301-B83A-A3A1A3C3EA27}"/>
              </a:ext>
            </a:extLst>
          </p:cNvPr>
          <p:cNvSpPr/>
          <p:nvPr/>
        </p:nvSpPr>
        <p:spPr>
          <a:xfrm>
            <a:off x="2299440" y="6012000"/>
            <a:ext cx="1291472" cy="476387"/>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a:solidFill>
                  <a:schemeClr val="tx1"/>
                </a:solidFill>
              </a:rPr>
              <a:t>WR</a:t>
            </a:r>
            <a:endParaRPr lang="ko-KR" altLang="en-US" sz="2800">
              <a:solidFill>
                <a:schemeClr val="tx1"/>
              </a:solidFill>
            </a:endParaRPr>
          </a:p>
        </p:txBody>
      </p:sp>
      <p:sp>
        <p:nvSpPr>
          <p:cNvPr id="28" name="직사각형 27">
            <a:extLst>
              <a:ext uri="{FF2B5EF4-FFF2-40B4-BE49-F238E27FC236}">
                <a16:creationId xmlns:a16="http://schemas.microsoft.com/office/drawing/2014/main" id="{0C566A70-3A45-6378-C2EE-505221401696}"/>
              </a:ext>
            </a:extLst>
          </p:cNvPr>
          <p:cNvSpPr/>
          <p:nvPr/>
        </p:nvSpPr>
        <p:spPr>
          <a:xfrm>
            <a:off x="7221600" y="6012000"/>
            <a:ext cx="1291472" cy="476387"/>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a:solidFill>
                  <a:schemeClr val="tx1"/>
                </a:solidFill>
              </a:rPr>
              <a:t>WR</a:t>
            </a:r>
            <a:endParaRPr lang="ko-KR" altLang="en-US" sz="2800">
              <a:solidFill>
                <a:schemeClr val="tx1"/>
              </a:solidFill>
            </a:endParaRPr>
          </a:p>
        </p:txBody>
      </p:sp>
      <p:cxnSp>
        <p:nvCxnSpPr>
          <p:cNvPr id="30" name="연결선: 꺾임 29">
            <a:extLst>
              <a:ext uri="{FF2B5EF4-FFF2-40B4-BE49-F238E27FC236}">
                <a16:creationId xmlns:a16="http://schemas.microsoft.com/office/drawing/2014/main" id="{39CCB780-2A8A-B3CB-E450-E5DCC9034967}"/>
              </a:ext>
            </a:extLst>
          </p:cNvPr>
          <p:cNvCxnSpPr>
            <a:stCxn id="27" idx="3"/>
            <a:endCxn id="28" idx="1"/>
          </p:cNvCxnSpPr>
          <p:nvPr/>
        </p:nvCxnSpPr>
        <p:spPr>
          <a:xfrm>
            <a:off x="3590912" y="6250194"/>
            <a:ext cx="3630688" cy="12700"/>
          </a:xfrm>
          <a:prstGeom prst="bentConnector3">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 name="연결선: 꺾임 30">
            <a:extLst>
              <a:ext uri="{FF2B5EF4-FFF2-40B4-BE49-F238E27FC236}">
                <a16:creationId xmlns:a16="http://schemas.microsoft.com/office/drawing/2014/main" id="{42774336-B023-F439-B19A-261F8232C264}"/>
              </a:ext>
            </a:extLst>
          </p:cNvPr>
          <p:cNvCxnSpPr/>
          <p:nvPr/>
        </p:nvCxnSpPr>
        <p:spPr>
          <a:xfrm>
            <a:off x="3595531" y="6291762"/>
            <a:ext cx="3630688" cy="12700"/>
          </a:xfrm>
          <a:prstGeom prst="bentConnector3">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3" name="연결선: 꺾임 42">
            <a:extLst>
              <a:ext uri="{FF2B5EF4-FFF2-40B4-BE49-F238E27FC236}">
                <a16:creationId xmlns:a16="http://schemas.microsoft.com/office/drawing/2014/main" id="{F2848ACE-F66C-7AC4-4145-C2B6970939C9}"/>
              </a:ext>
            </a:extLst>
          </p:cNvPr>
          <p:cNvCxnSpPr>
            <a:cxnSpLocks/>
            <a:stCxn id="27" idx="0"/>
            <a:endCxn id="4" idx="1"/>
          </p:cNvCxnSpPr>
          <p:nvPr/>
        </p:nvCxnSpPr>
        <p:spPr>
          <a:xfrm rot="16200000" flipV="1">
            <a:off x="1842959" y="4909783"/>
            <a:ext cx="1558698" cy="645736"/>
          </a:xfrm>
          <a:prstGeom prst="bentConnector4">
            <a:avLst>
              <a:gd name="adj1" fmla="val 30606"/>
              <a:gd name="adj2" fmla="val 13540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46" name="연결선: 꺾임 45">
            <a:extLst>
              <a:ext uri="{FF2B5EF4-FFF2-40B4-BE49-F238E27FC236}">
                <a16:creationId xmlns:a16="http://schemas.microsoft.com/office/drawing/2014/main" id="{25970DB7-EE30-3731-07D7-3C1B7B963DE8}"/>
              </a:ext>
            </a:extLst>
          </p:cNvPr>
          <p:cNvCxnSpPr>
            <a:cxnSpLocks/>
          </p:cNvCxnSpPr>
          <p:nvPr/>
        </p:nvCxnSpPr>
        <p:spPr>
          <a:xfrm rot="16200000" flipV="1">
            <a:off x="6769738" y="4909783"/>
            <a:ext cx="1558698" cy="645736"/>
          </a:xfrm>
          <a:prstGeom prst="bentConnector4">
            <a:avLst>
              <a:gd name="adj1" fmla="val 30606"/>
              <a:gd name="adj2" fmla="val 135401"/>
            </a:avLst>
          </a:prstGeom>
          <a:ln>
            <a:tailEnd type="triangle"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8B1094BE-FB52-F1BB-625E-A594E2C0E750}"/>
                  </a:ext>
                </a:extLst>
              </p:cNvPr>
              <p:cNvSpPr txBox="1"/>
              <p:nvPr/>
            </p:nvSpPr>
            <p:spPr>
              <a:xfrm>
                <a:off x="1205846" y="5080939"/>
                <a:ext cx="1291471" cy="1200329"/>
              </a:xfrm>
              <a:prstGeom prst="rect">
                <a:avLst/>
              </a:prstGeom>
              <a:noFill/>
            </p:spPr>
            <p:txBody>
              <a:bodyPr wrap="square" rtlCol="0">
                <a:spAutoFit/>
              </a:bodyPr>
              <a:lstStyle/>
              <a:p>
                <a:r>
                  <a:rPr lang="en-US" altLang="ko-KR"/>
                  <a:t>Phase Sync’d</a:t>
                </a:r>
              </a:p>
              <a:p>
                <a:r>
                  <a:rPr lang="en-US" altLang="ko-KR"/>
                  <a:t>Sine wave</a:t>
                </a:r>
              </a:p>
              <a:p>
                <a14:m>
                  <m:oMath xmlns:m="http://schemas.openxmlformats.org/officeDocument/2006/math">
                    <m:r>
                      <m:rPr>
                        <m:sty m:val="p"/>
                      </m:rPr>
                      <a:rPr lang="el-GR" altLang="ko-KR" i="1" smtClean="0">
                        <a:latin typeface="Cambria Math" panose="02040503050406030204" pitchFamily="18" charset="0"/>
                        <a:ea typeface="Cambria Math" panose="02040503050406030204" pitchFamily="18" charset="0"/>
                      </a:rPr>
                      <m:t>Δ</m:t>
                    </m:r>
                    <m:r>
                      <a:rPr lang="en-US" altLang="ko-KR" b="0" i="1" smtClean="0">
                        <a:latin typeface="Cambria Math" panose="02040503050406030204" pitchFamily="18" charset="0"/>
                        <a:ea typeface="Cambria Math" panose="02040503050406030204" pitchFamily="18" charset="0"/>
                      </a:rPr>
                      <m:t>𝑡</m:t>
                    </m:r>
                    <m:r>
                      <a:rPr lang="en-US" altLang="ko-KR" i="1">
                        <a:latin typeface="Cambria Math" panose="02040503050406030204" pitchFamily="18" charset="0"/>
                        <a:ea typeface="Cambria Math" panose="02040503050406030204" pitchFamily="18" charset="0"/>
                      </a:rPr>
                      <m:t>≪</m:t>
                    </m:r>
                  </m:oMath>
                </a14:m>
                <a:r>
                  <a:rPr lang="en-US" altLang="ko-KR"/>
                  <a:t>1ps</a:t>
                </a:r>
                <a:endParaRPr lang="ko-KR" altLang="en-US"/>
              </a:p>
            </p:txBody>
          </p:sp>
        </mc:Choice>
        <mc:Fallback xmlns="">
          <p:sp>
            <p:nvSpPr>
              <p:cNvPr id="47" name="TextBox 46">
                <a:extLst>
                  <a:ext uri="{FF2B5EF4-FFF2-40B4-BE49-F238E27FC236}">
                    <a16:creationId xmlns:a16="http://schemas.microsoft.com/office/drawing/2014/main" id="{8B1094BE-FB52-F1BB-625E-A594E2C0E750}"/>
                  </a:ext>
                </a:extLst>
              </p:cNvPr>
              <p:cNvSpPr txBox="1">
                <a:spLocks noRot="1" noChangeAspect="1" noMove="1" noResize="1" noEditPoints="1" noAdjustHandles="1" noChangeArrowheads="1" noChangeShapeType="1" noTextEdit="1"/>
              </p:cNvSpPr>
              <p:nvPr/>
            </p:nvSpPr>
            <p:spPr>
              <a:xfrm>
                <a:off x="1205846" y="5080939"/>
                <a:ext cx="1291471" cy="1200329"/>
              </a:xfrm>
              <a:prstGeom prst="rect">
                <a:avLst/>
              </a:prstGeom>
              <a:blipFill>
                <a:blip r:embed="rId4"/>
                <a:stretch>
                  <a:fillRect l="-4245" t="-2538" b="-7107"/>
                </a:stretch>
              </a:blipFill>
            </p:spPr>
            <p:txBody>
              <a:bodyPr/>
              <a:lstStyle/>
              <a:p>
                <a:r>
                  <a:rPr lang="en-US">
                    <a:noFill/>
                  </a:rPr>
                  <a:t> </a:t>
                </a:r>
              </a:p>
            </p:txBody>
          </p:sp>
        </mc:Fallback>
      </mc:AlternateContent>
      <p:sp>
        <p:nvSpPr>
          <p:cNvPr id="48" name="TextBox 47">
            <a:extLst>
              <a:ext uri="{FF2B5EF4-FFF2-40B4-BE49-F238E27FC236}">
                <a16:creationId xmlns:a16="http://schemas.microsoft.com/office/drawing/2014/main" id="{9D837DBC-2163-615B-A8B1-E952246089D7}"/>
              </a:ext>
            </a:extLst>
          </p:cNvPr>
          <p:cNvSpPr txBox="1"/>
          <p:nvPr/>
        </p:nvSpPr>
        <p:spPr>
          <a:xfrm>
            <a:off x="4411130" y="5544972"/>
            <a:ext cx="2009480" cy="646331"/>
          </a:xfrm>
          <a:prstGeom prst="rect">
            <a:avLst/>
          </a:prstGeom>
          <a:noFill/>
        </p:spPr>
        <p:txBody>
          <a:bodyPr wrap="square" rtlCol="0">
            <a:spAutoFit/>
          </a:bodyPr>
          <a:lstStyle/>
          <a:p>
            <a:r>
              <a:rPr lang="en-US" altLang="ko-KR"/>
              <a:t>Synchronization</a:t>
            </a:r>
            <a:r>
              <a:rPr lang="ko-KR" altLang="en-US"/>
              <a:t> </a:t>
            </a:r>
            <a:r>
              <a:rPr lang="en-US" altLang="ko-KR"/>
              <a:t>via</a:t>
            </a:r>
            <a:r>
              <a:rPr lang="ko-KR" altLang="en-US"/>
              <a:t> </a:t>
            </a:r>
            <a:r>
              <a:rPr lang="en-US" altLang="ko-KR"/>
              <a:t>optical</a:t>
            </a:r>
            <a:r>
              <a:rPr lang="ko-KR" altLang="en-US"/>
              <a:t> </a:t>
            </a:r>
            <a:r>
              <a:rPr lang="en-US" altLang="ko-KR"/>
              <a:t>fiber</a:t>
            </a:r>
          </a:p>
        </p:txBody>
      </p:sp>
      <p:sp>
        <p:nvSpPr>
          <p:cNvPr id="49" name="TextBox 48">
            <a:extLst>
              <a:ext uri="{FF2B5EF4-FFF2-40B4-BE49-F238E27FC236}">
                <a16:creationId xmlns:a16="http://schemas.microsoft.com/office/drawing/2014/main" id="{182F76AB-1D2B-1229-558D-1C32C213037D}"/>
              </a:ext>
            </a:extLst>
          </p:cNvPr>
          <p:cNvSpPr txBox="1"/>
          <p:nvPr/>
        </p:nvSpPr>
        <p:spPr>
          <a:xfrm>
            <a:off x="1407400" y="3854336"/>
            <a:ext cx="1291471" cy="369332"/>
          </a:xfrm>
          <a:prstGeom prst="rect">
            <a:avLst/>
          </a:prstGeom>
          <a:noFill/>
        </p:spPr>
        <p:txBody>
          <a:bodyPr wrap="square" rtlCol="0">
            <a:spAutoFit/>
          </a:bodyPr>
          <a:lstStyle/>
          <a:p>
            <a:r>
              <a:rPr lang="en-US" altLang="ko-KR"/>
              <a:t>Ch. 1</a:t>
            </a:r>
            <a:endParaRPr lang="ko-KR" altLang="en-US"/>
          </a:p>
        </p:txBody>
      </p:sp>
      <p:sp>
        <p:nvSpPr>
          <p:cNvPr id="50" name="TextBox 49">
            <a:extLst>
              <a:ext uri="{FF2B5EF4-FFF2-40B4-BE49-F238E27FC236}">
                <a16:creationId xmlns:a16="http://schemas.microsoft.com/office/drawing/2014/main" id="{B35991EC-AFAE-F393-079F-87297940E046}"/>
              </a:ext>
            </a:extLst>
          </p:cNvPr>
          <p:cNvSpPr txBox="1"/>
          <p:nvPr/>
        </p:nvSpPr>
        <p:spPr>
          <a:xfrm>
            <a:off x="1407400" y="4301469"/>
            <a:ext cx="1291471" cy="369332"/>
          </a:xfrm>
          <a:prstGeom prst="rect">
            <a:avLst/>
          </a:prstGeom>
          <a:noFill/>
        </p:spPr>
        <p:txBody>
          <a:bodyPr wrap="square" rtlCol="0">
            <a:spAutoFit/>
          </a:bodyPr>
          <a:lstStyle/>
          <a:p>
            <a:r>
              <a:rPr lang="en-US" altLang="ko-KR"/>
              <a:t>Ch. 2</a:t>
            </a:r>
            <a:endParaRPr lang="ko-KR" altLang="en-US"/>
          </a:p>
        </p:txBody>
      </p:sp>
      <p:sp>
        <p:nvSpPr>
          <p:cNvPr id="51" name="TextBox 50">
            <a:extLst>
              <a:ext uri="{FF2B5EF4-FFF2-40B4-BE49-F238E27FC236}">
                <a16:creationId xmlns:a16="http://schemas.microsoft.com/office/drawing/2014/main" id="{8DC941E9-C9B8-26B7-2BC7-993DA935A232}"/>
              </a:ext>
            </a:extLst>
          </p:cNvPr>
          <p:cNvSpPr txBox="1"/>
          <p:nvPr/>
        </p:nvSpPr>
        <p:spPr>
          <a:xfrm>
            <a:off x="6352614" y="3854336"/>
            <a:ext cx="1291471" cy="369332"/>
          </a:xfrm>
          <a:prstGeom prst="rect">
            <a:avLst/>
          </a:prstGeom>
          <a:noFill/>
        </p:spPr>
        <p:txBody>
          <a:bodyPr wrap="square" rtlCol="0">
            <a:spAutoFit/>
          </a:bodyPr>
          <a:lstStyle/>
          <a:p>
            <a:r>
              <a:rPr lang="en-US" altLang="ko-KR"/>
              <a:t>Ch. 1</a:t>
            </a:r>
            <a:endParaRPr lang="ko-KR" altLang="en-US"/>
          </a:p>
        </p:txBody>
      </p:sp>
      <p:sp>
        <p:nvSpPr>
          <p:cNvPr id="52" name="TextBox 51">
            <a:extLst>
              <a:ext uri="{FF2B5EF4-FFF2-40B4-BE49-F238E27FC236}">
                <a16:creationId xmlns:a16="http://schemas.microsoft.com/office/drawing/2014/main" id="{5E1BF108-F80C-4332-1D7E-29A27763055A}"/>
              </a:ext>
            </a:extLst>
          </p:cNvPr>
          <p:cNvSpPr txBox="1"/>
          <p:nvPr/>
        </p:nvSpPr>
        <p:spPr>
          <a:xfrm>
            <a:off x="6352614" y="4301469"/>
            <a:ext cx="1291471" cy="369332"/>
          </a:xfrm>
          <a:prstGeom prst="rect">
            <a:avLst/>
          </a:prstGeom>
          <a:noFill/>
        </p:spPr>
        <p:txBody>
          <a:bodyPr wrap="square" rtlCol="0">
            <a:spAutoFit/>
          </a:bodyPr>
          <a:lstStyle/>
          <a:p>
            <a:r>
              <a:rPr lang="en-US" altLang="ko-KR"/>
              <a:t>Ch. 2</a:t>
            </a:r>
            <a:endParaRPr lang="ko-KR" altLang="en-US"/>
          </a:p>
        </p:txBody>
      </p:sp>
      <p:pic>
        <p:nvPicPr>
          <p:cNvPr id="1026" name="Picture 2" descr="Ac Source Symbol Vector for Free Download | FreeImages">
            <a:extLst>
              <a:ext uri="{FF2B5EF4-FFF2-40B4-BE49-F238E27FC236}">
                <a16:creationId xmlns:a16="http://schemas.microsoft.com/office/drawing/2014/main" id="{2D1CF394-691D-0C38-00A5-82CB5E37B42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691" t="22273" r="12691" b="22273"/>
          <a:stretch/>
        </p:blipFill>
        <p:spPr bwMode="auto">
          <a:xfrm>
            <a:off x="2299440" y="5275375"/>
            <a:ext cx="289433" cy="215097"/>
          </a:xfrm>
          <a:prstGeom prst="rect">
            <a:avLst/>
          </a:prstGeom>
          <a:noFill/>
          <a:extLst>
            <a:ext uri="{909E8E84-426E-40DD-AFC4-6F175D3DCCD1}">
              <a14:hiddenFill xmlns:a14="http://schemas.microsoft.com/office/drawing/2010/main">
                <a:solidFill>
                  <a:srgbClr val="FFFFFF"/>
                </a:solidFill>
              </a14:hiddenFill>
            </a:ext>
          </a:extLst>
        </p:spPr>
      </p:pic>
      <p:cxnSp>
        <p:nvCxnSpPr>
          <p:cNvPr id="54" name="직선 연결선 53">
            <a:extLst>
              <a:ext uri="{FF2B5EF4-FFF2-40B4-BE49-F238E27FC236}">
                <a16:creationId xmlns:a16="http://schemas.microsoft.com/office/drawing/2014/main" id="{718CEBDD-B763-A21E-A8F3-06FBFC6EF197}"/>
              </a:ext>
            </a:extLst>
          </p:cNvPr>
          <p:cNvCxnSpPr>
            <a:stCxn id="1026" idx="1"/>
            <a:endCxn id="1026" idx="3"/>
          </p:cNvCxnSpPr>
          <p:nvPr/>
        </p:nvCxnSpPr>
        <p:spPr>
          <a:xfrm>
            <a:off x="2299440" y="5382924"/>
            <a:ext cx="289433" cy="0"/>
          </a:xfrm>
          <a:prstGeom prst="line">
            <a:avLst/>
          </a:prstGeom>
        </p:spPr>
        <p:style>
          <a:lnRef idx="1">
            <a:schemeClr val="dk1"/>
          </a:lnRef>
          <a:fillRef idx="0">
            <a:schemeClr val="dk1"/>
          </a:fillRef>
          <a:effectRef idx="0">
            <a:schemeClr val="dk1"/>
          </a:effectRef>
          <a:fontRef idx="minor">
            <a:schemeClr val="tx1"/>
          </a:fontRef>
        </p:style>
      </p:cxnSp>
      <p:pic>
        <p:nvPicPr>
          <p:cNvPr id="57" name="Picture 2" descr="Ac Source Symbol Vector for Free Download | FreeImages">
            <a:extLst>
              <a:ext uri="{FF2B5EF4-FFF2-40B4-BE49-F238E27FC236}">
                <a16:creationId xmlns:a16="http://schemas.microsoft.com/office/drawing/2014/main" id="{EA63B9D0-9253-2F5C-E675-7EC6E93CBB5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691" t="22273" r="12691" b="22273"/>
          <a:stretch/>
        </p:blipFill>
        <p:spPr bwMode="auto">
          <a:xfrm>
            <a:off x="7223343" y="5275375"/>
            <a:ext cx="289433" cy="215097"/>
          </a:xfrm>
          <a:prstGeom prst="rect">
            <a:avLst/>
          </a:prstGeom>
          <a:noFill/>
          <a:extLst>
            <a:ext uri="{909E8E84-426E-40DD-AFC4-6F175D3DCCD1}">
              <a14:hiddenFill xmlns:a14="http://schemas.microsoft.com/office/drawing/2010/main">
                <a:solidFill>
                  <a:srgbClr val="FFFFFF"/>
                </a:solidFill>
              </a14:hiddenFill>
            </a:ext>
          </a:extLst>
        </p:spPr>
      </p:pic>
      <p:cxnSp>
        <p:nvCxnSpPr>
          <p:cNvPr id="58" name="직선 연결선 57">
            <a:extLst>
              <a:ext uri="{FF2B5EF4-FFF2-40B4-BE49-F238E27FC236}">
                <a16:creationId xmlns:a16="http://schemas.microsoft.com/office/drawing/2014/main" id="{B97FAE9E-55B4-B4B1-D315-2110ACC721BA}"/>
              </a:ext>
            </a:extLst>
          </p:cNvPr>
          <p:cNvCxnSpPr>
            <a:stCxn id="57" idx="1"/>
            <a:endCxn id="57" idx="3"/>
          </p:cNvCxnSpPr>
          <p:nvPr/>
        </p:nvCxnSpPr>
        <p:spPr>
          <a:xfrm>
            <a:off x="7223343" y="5382924"/>
            <a:ext cx="289433" cy="0"/>
          </a:xfrm>
          <a:prstGeom prst="line">
            <a:avLst/>
          </a:prstGeom>
        </p:spPr>
        <p:style>
          <a:lnRef idx="1">
            <a:schemeClr val="dk1"/>
          </a:lnRef>
          <a:fillRef idx="0">
            <a:schemeClr val="dk1"/>
          </a:fillRef>
          <a:effectRef idx="0">
            <a:schemeClr val="dk1"/>
          </a:effectRef>
          <a:fontRef idx="minor">
            <a:schemeClr val="tx1"/>
          </a:fontRef>
        </p:style>
      </p:cxnSp>
      <p:cxnSp>
        <p:nvCxnSpPr>
          <p:cNvPr id="7" name="직선 연결선 6">
            <a:extLst>
              <a:ext uri="{FF2B5EF4-FFF2-40B4-BE49-F238E27FC236}">
                <a16:creationId xmlns:a16="http://schemas.microsoft.com/office/drawing/2014/main" id="{F5E528D6-D4DD-7E20-933E-570857EFF441}"/>
              </a:ext>
            </a:extLst>
          </p:cNvPr>
          <p:cNvCxnSpPr/>
          <p:nvPr/>
        </p:nvCxnSpPr>
        <p:spPr>
          <a:xfrm>
            <a:off x="5329644" y="3157391"/>
            <a:ext cx="0" cy="2440641"/>
          </a:xfrm>
          <a:prstGeom prst="line">
            <a:avLst/>
          </a:prstGeom>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AA4ECFB3-A3BE-C209-1D11-CDE0116894F7}"/>
              </a:ext>
            </a:extLst>
          </p:cNvPr>
          <p:cNvSpPr txBox="1"/>
          <p:nvPr/>
        </p:nvSpPr>
        <p:spPr>
          <a:xfrm>
            <a:off x="4828901" y="2769900"/>
            <a:ext cx="1001487" cy="369332"/>
          </a:xfrm>
          <a:prstGeom prst="rect">
            <a:avLst/>
          </a:prstGeom>
          <a:noFill/>
        </p:spPr>
        <p:txBody>
          <a:bodyPr wrap="square" rtlCol="0">
            <a:spAutoFit/>
          </a:bodyPr>
          <a:lstStyle/>
          <a:p>
            <a:r>
              <a:rPr lang="en-US" altLang="ko-KR"/>
              <a:t>&gt;100m</a:t>
            </a:r>
            <a:endParaRPr lang="ko-KR" altLang="en-US"/>
          </a:p>
        </p:txBody>
      </p:sp>
      <p:sp>
        <p:nvSpPr>
          <p:cNvPr id="33" name="Rectangle 5">
            <a:extLst>
              <a:ext uri="{FF2B5EF4-FFF2-40B4-BE49-F238E27FC236}">
                <a16:creationId xmlns:a16="http://schemas.microsoft.com/office/drawing/2014/main" id="{27099E2F-1F71-3DC6-BDA6-9E4F78E62FD9}"/>
              </a:ext>
            </a:extLst>
          </p:cNvPr>
          <p:cNvSpPr>
            <a:spLocks noChangeArrowheads="1"/>
          </p:cNvSpPr>
          <p:nvPr/>
        </p:nvSpPr>
        <p:spPr bwMode="auto">
          <a:xfrm>
            <a:off x="9179283" y="4290866"/>
            <a:ext cx="3043883" cy="181588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atinLnBrk="0"/>
            <a:r>
              <a:rPr kumimoji="0" lang="ko-KR" altLang="ko-KR" sz="1400" b="0" i="0" u="none" strike="noStrike" cap="none" normalizeH="0" baseline="0" err="1">
                <a:ln>
                  <a:noFill/>
                </a:ln>
                <a:solidFill>
                  <a:srgbClr val="222222"/>
                </a:solidFill>
                <a:effectLst/>
                <a:cs typeface="Arial" panose="020B0604020202020204" pitchFamily="34" charset="0"/>
              </a:rPr>
              <a:t>F</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Girela-Lopez</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J</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Lopez-Jimenez</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M</a:t>
            </a:r>
            <a:r>
              <a:rPr kumimoji="0" lang="ko-KR" altLang="ko-KR" sz="1400" b="0" i="0" u="none" strike="noStrike" cap="none" normalizeH="0" baseline="0">
                <a:ln>
                  <a:noFill/>
                </a:ln>
                <a:solidFill>
                  <a:srgbClr val="222222"/>
                </a:solidFill>
                <a:effectLst/>
                <a:cs typeface="Arial" panose="020B0604020202020204" pitchFamily="34" charset="0"/>
              </a:rPr>
              <a:t>.</a:t>
            </a:r>
            <a:r>
              <a:rPr kumimoji="0" lang="en-US"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Jimenez-Lopez</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R</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Rodriguez</a:t>
            </a:r>
            <a:r>
              <a:rPr kumimoji="0" lang="ko-KR" altLang="ko-KR" sz="1400" b="0" i="0" u="none" strike="noStrike" cap="none" normalizeH="0" baseline="0">
                <a:ln>
                  <a:noFill/>
                </a:ln>
                <a:solidFill>
                  <a:srgbClr val="222222"/>
                </a:solidFill>
                <a:effectLst/>
                <a:cs typeface="Arial" panose="020B0604020202020204" pitchFamily="34" charset="0"/>
              </a:rPr>
              <a:t>,</a:t>
            </a:r>
            <a:br>
              <a:rPr kumimoji="0" lang="ko-KR" altLang="ko-KR" sz="1400" b="0" i="0" u="none" strike="noStrike" cap="none" normalizeH="0" baseline="0">
                <a:ln>
                  <a:noFill/>
                </a:ln>
                <a:solidFill>
                  <a:schemeClr val="tx1"/>
                </a:solidFill>
                <a:effectLst/>
              </a:rPr>
            </a:br>
            <a:r>
              <a:rPr kumimoji="0" lang="ko-KR" altLang="ko-KR" sz="1400" b="0" i="0" u="none" strike="noStrike" cap="none" normalizeH="0" baseline="0" err="1">
                <a:ln>
                  <a:noFill/>
                </a:ln>
                <a:solidFill>
                  <a:srgbClr val="222222"/>
                </a:solidFill>
                <a:effectLst/>
                <a:cs typeface="Arial" panose="020B0604020202020204" pitchFamily="34" charset="0"/>
              </a:rPr>
              <a:t>E</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Ros</a:t>
            </a:r>
            <a:r>
              <a:rPr kumimoji="0" lang="ko-KR" altLang="ko-KR" sz="1400" b="0" i="0" u="none" strike="noStrike" cap="none" normalizeH="0" baseline="0">
                <a:ln>
                  <a:noFill/>
                </a:ln>
                <a:solidFill>
                  <a:srgbClr val="222222"/>
                </a:solidFill>
                <a:effectLst/>
                <a:cs typeface="Arial" panose="020B0604020202020204" pitchFamily="34" charset="0"/>
              </a:rPr>
              <a:t> and </a:t>
            </a:r>
            <a:r>
              <a:rPr kumimoji="0" lang="ko-KR" altLang="ko-KR" sz="1400" b="0" i="0" u="none" strike="noStrike" cap="none" normalizeH="0" baseline="0" err="1">
                <a:ln>
                  <a:noFill/>
                </a:ln>
                <a:solidFill>
                  <a:srgbClr val="222222"/>
                </a:solidFill>
                <a:effectLst/>
                <a:cs typeface="Arial" panose="020B0604020202020204" pitchFamily="34" charset="0"/>
              </a:rPr>
              <a:t>J</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Díaz</a:t>
            </a:r>
            <a:r>
              <a:rPr kumimoji="0" lang="ko-KR" altLang="ko-KR" sz="1400" b="0" i="0" u="none" strike="noStrike" cap="none" normalizeH="0" baseline="0">
                <a:ln>
                  <a:noFill/>
                </a:ln>
                <a:solidFill>
                  <a:srgbClr val="222222"/>
                </a:solidFill>
                <a:effectLst/>
                <a:cs typeface="Arial" panose="020B0604020202020204" pitchFamily="34" charset="0"/>
              </a:rPr>
              <a:t>,</a:t>
            </a:r>
            <a:endParaRPr kumimoji="0" lang="en-US" altLang="ko-KR" sz="1400" b="0" i="0" u="none" strike="noStrike" cap="none" normalizeH="0" baseline="0">
              <a:ln>
                <a:noFill/>
              </a:ln>
              <a:solidFill>
                <a:srgbClr val="222222"/>
              </a:solidFill>
              <a:effectLst/>
              <a:cs typeface="Arial" panose="020B0604020202020204" pitchFamily="34" charset="0"/>
            </a:endParaRPr>
          </a:p>
          <a:p>
            <a:pPr latinLnBrk="0"/>
            <a:r>
              <a:rPr kumimoji="0" lang="ko-KR" altLang="ko-KR" sz="1400" b="0" i="0" u="none" strike="noStrike" cap="none" normalizeH="0" baseline="0">
                <a:ln>
                  <a:noFill/>
                </a:ln>
                <a:solidFill>
                  <a:srgbClr val="222222"/>
                </a:solidFill>
                <a:effectLst/>
                <a:cs typeface="Arial" panose="020B0604020202020204" pitchFamily="34" charset="0"/>
              </a:rPr>
              <a:t>IEEE 1588 </a:t>
            </a:r>
            <a:r>
              <a:rPr kumimoji="0" lang="ko-KR" altLang="ko-KR" sz="1400" b="0" i="0" u="none" strike="noStrike" cap="none" normalizeH="0" baseline="0" err="1">
                <a:ln>
                  <a:noFill/>
                </a:ln>
                <a:solidFill>
                  <a:srgbClr val="222222"/>
                </a:solidFill>
                <a:effectLst/>
                <a:cs typeface="Arial" panose="020B0604020202020204" pitchFamily="34" charset="0"/>
              </a:rPr>
              <a:t>High</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Accuracy</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Default</a:t>
            </a:r>
            <a:r>
              <a:rPr kumimoji="0" lang="ko-KR"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Profile</a:t>
            </a:r>
            <a:r>
              <a:rPr kumimoji="0" lang="ko-KR" altLang="ko-KR" sz="1400" b="0" i="0" u="none" strike="noStrike" cap="none" normalizeH="0" baseline="0">
                <a:ln>
                  <a:noFill/>
                </a:ln>
                <a:solidFill>
                  <a:srgbClr val="222222"/>
                </a:solidFill>
                <a:effectLst/>
                <a:cs typeface="Arial" panose="020B0604020202020204" pitchFamily="34" charset="0"/>
              </a:rPr>
              <a:t>:</a:t>
            </a:r>
            <a:r>
              <a:rPr kumimoji="0" lang="en-US" altLang="ko-KR" sz="1400" b="0" i="0" u="none" strike="noStrike" cap="none" normalizeH="0" baseline="0">
                <a:ln>
                  <a:noFill/>
                </a:ln>
                <a:solidFill>
                  <a:srgbClr val="222222"/>
                </a:solidFill>
                <a:effectLst/>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Applications</a:t>
            </a:r>
            <a:r>
              <a:rPr kumimoji="0" lang="ko-KR" altLang="ko-KR" sz="1400" b="0" i="0" u="none" strike="noStrike" cap="none" normalizeH="0" baseline="0">
                <a:ln>
                  <a:noFill/>
                </a:ln>
                <a:solidFill>
                  <a:srgbClr val="222222"/>
                </a:solidFill>
                <a:effectLst/>
                <a:cs typeface="Arial" panose="020B0604020202020204" pitchFamily="34" charset="0"/>
              </a:rPr>
              <a:t> and </a:t>
            </a:r>
            <a:r>
              <a:rPr kumimoji="0" lang="ko-KR" altLang="ko-KR" sz="1400" b="0" i="0" u="none" strike="noStrike" cap="none" normalizeH="0" baseline="0" err="1">
                <a:ln>
                  <a:noFill/>
                </a:ln>
                <a:solidFill>
                  <a:srgbClr val="222222"/>
                </a:solidFill>
                <a:effectLst/>
                <a:cs typeface="Arial" panose="020B0604020202020204" pitchFamily="34" charset="0"/>
              </a:rPr>
              <a:t>Challenges</a:t>
            </a:r>
            <a:r>
              <a:rPr lang="en-US" altLang="ko-KR" sz="1400">
                <a:solidFill>
                  <a:srgbClr val="222222"/>
                </a:solidFill>
                <a:cs typeface="Arial" panose="020B0604020202020204" pitchFamily="34" charset="0"/>
              </a:rPr>
              <a:t> </a:t>
            </a:r>
            <a:r>
              <a:rPr kumimoji="0" lang="ko-KR" altLang="ko-KR" sz="1400" b="0" i="0" u="none" strike="noStrike" cap="none" normalizeH="0" baseline="0" err="1">
                <a:ln>
                  <a:noFill/>
                </a:ln>
                <a:solidFill>
                  <a:srgbClr val="222222"/>
                </a:solidFill>
                <a:effectLst/>
                <a:cs typeface="Arial" panose="020B0604020202020204" pitchFamily="34" charset="0"/>
              </a:rPr>
              <a:t>in</a:t>
            </a:r>
            <a:r>
              <a:rPr kumimoji="0" lang="ko-KR" altLang="ko-KR" sz="1400" b="0" i="0" u="none" strike="noStrike" cap="none" normalizeH="0" baseline="0">
                <a:ln>
                  <a:noFill/>
                </a:ln>
                <a:solidFill>
                  <a:srgbClr val="222222"/>
                </a:solidFill>
                <a:effectLst/>
                <a:cs typeface="Arial" panose="020B0604020202020204" pitchFamily="34" charset="0"/>
              </a:rPr>
              <a:t> IEEE Access, </a:t>
            </a:r>
            <a:r>
              <a:rPr kumimoji="0" lang="ko-KR" altLang="ko-KR" sz="1400" b="0" i="0" u="none" strike="noStrike" cap="none" normalizeH="0" baseline="0" err="1">
                <a:ln>
                  <a:noFill/>
                </a:ln>
                <a:solidFill>
                  <a:srgbClr val="222222"/>
                </a:solidFill>
                <a:effectLst/>
                <a:cs typeface="Arial" panose="020B0604020202020204" pitchFamily="34" charset="0"/>
              </a:rPr>
              <a:t>vol</a:t>
            </a:r>
            <a:r>
              <a:rPr kumimoji="0" lang="ko-KR" altLang="ko-KR" sz="1400" b="0" i="0" u="none" strike="noStrike" cap="none" normalizeH="0" baseline="0">
                <a:ln>
                  <a:noFill/>
                </a:ln>
                <a:solidFill>
                  <a:srgbClr val="222222"/>
                </a:solidFill>
                <a:effectLst/>
                <a:cs typeface="Arial" panose="020B0604020202020204" pitchFamily="34" charset="0"/>
              </a:rPr>
              <a:t>. 8, </a:t>
            </a:r>
            <a:r>
              <a:rPr kumimoji="0" lang="ko-KR" altLang="ko-KR" sz="1400" b="0" i="0" u="none" strike="noStrike" cap="none" normalizeH="0" baseline="0" err="1">
                <a:ln>
                  <a:noFill/>
                </a:ln>
                <a:solidFill>
                  <a:srgbClr val="222222"/>
                </a:solidFill>
                <a:effectLst/>
                <a:cs typeface="Arial" panose="020B0604020202020204" pitchFamily="34" charset="0"/>
              </a:rPr>
              <a:t>pp</a:t>
            </a:r>
            <a:r>
              <a:rPr kumimoji="0" lang="ko-KR" altLang="ko-KR" sz="1400" b="0" i="0" u="none" strike="noStrike" cap="none" normalizeH="0" baseline="0">
                <a:ln>
                  <a:noFill/>
                </a:ln>
                <a:solidFill>
                  <a:srgbClr val="222222"/>
                </a:solidFill>
                <a:effectLst/>
                <a:cs typeface="Arial" panose="020B0604020202020204" pitchFamily="34" charset="0"/>
              </a:rPr>
              <a:t>. 45211-45220,</a:t>
            </a:r>
            <a:br>
              <a:rPr kumimoji="0" lang="ko-KR" altLang="ko-KR" sz="1400" b="0" i="0" u="none" strike="noStrike" cap="none" normalizeH="0" baseline="0">
                <a:ln>
                  <a:noFill/>
                </a:ln>
                <a:solidFill>
                  <a:schemeClr val="tx1"/>
                </a:solidFill>
                <a:effectLst/>
              </a:rPr>
            </a:br>
            <a:r>
              <a:rPr kumimoji="0" lang="ko-KR" altLang="ko-KR" sz="1400" b="0" i="0" u="none" strike="noStrike" cap="none" normalizeH="0" baseline="0">
                <a:ln>
                  <a:noFill/>
                </a:ln>
                <a:solidFill>
                  <a:srgbClr val="222222"/>
                </a:solidFill>
                <a:effectLst/>
                <a:cs typeface="Arial" panose="020B0604020202020204" pitchFamily="34" charset="0"/>
              </a:rPr>
              <a:t>2020</a:t>
            </a:r>
            <a:endParaRPr kumimoji="0" lang="ko-KR" altLang="ko-KR" sz="1400" b="0" i="0" u="none" strike="noStrike" cap="none" normalizeH="0" baseline="0">
              <a:ln>
                <a:noFill/>
              </a:ln>
              <a:solidFill>
                <a:schemeClr val="tx1"/>
              </a:solidFill>
              <a:effectLst/>
            </a:endParaRPr>
          </a:p>
        </p:txBody>
      </p:sp>
      <p:sp>
        <p:nvSpPr>
          <p:cNvPr id="11" name="날짜 개체 틀 10">
            <a:extLst>
              <a:ext uri="{FF2B5EF4-FFF2-40B4-BE49-F238E27FC236}">
                <a16:creationId xmlns:a16="http://schemas.microsoft.com/office/drawing/2014/main" id="{6496E909-4BE9-2D6E-5A22-073D1D1C9358}"/>
              </a:ext>
            </a:extLst>
          </p:cNvPr>
          <p:cNvSpPr>
            <a:spLocks noGrp="1"/>
          </p:cNvSpPr>
          <p:nvPr>
            <p:ph type="dt" sz="half" idx="10"/>
          </p:nvPr>
        </p:nvSpPr>
        <p:spPr/>
        <p:txBody>
          <a:bodyPr/>
          <a:lstStyle/>
          <a:p>
            <a:r>
              <a:rPr lang="en-US" altLang="ko-KR"/>
              <a:t>2024-05-27</a:t>
            </a:r>
            <a:endParaRPr lang="ko-KR" altLang="en-US"/>
          </a:p>
        </p:txBody>
      </p:sp>
      <p:sp>
        <p:nvSpPr>
          <p:cNvPr id="16" name="바닥글 개체 틀 15">
            <a:extLst>
              <a:ext uri="{FF2B5EF4-FFF2-40B4-BE49-F238E27FC236}">
                <a16:creationId xmlns:a16="http://schemas.microsoft.com/office/drawing/2014/main" id="{BB0CE7B7-73FF-97EF-C498-E01368FB0237}"/>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2688742599"/>
      </p:ext>
    </p:extLst>
  </p:cSld>
  <p:clrMapOvr>
    <a:masterClrMapping/>
  </p:clrMapOvr>
  <p:extLst>
    <p:ext uri="{6950BFC3-D8DA-4A85-94F7-54DA5524770B}">
      <p188:commentRel xmlns:p188="http://schemas.microsoft.com/office/powerpoint/2018/8/main" r:id="rId3"/>
    </p:ext>
  </p:extLs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 name="그룹 3">
            <a:extLst>
              <a:ext uri="{FF2B5EF4-FFF2-40B4-BE49-F238E27FC236}">
                <a16:creationId xmlns:a16="http://schemas.microsoft.com/office/drawing/2014/main" id="{1F6AB008-B7A6-F334-2CAA-85A8F0EBACF3}"/>
              </a:ext>
            </a:extLst>
          </p:cNvPr>
          <p:cNvGrpSpPr/>
          <p:nvPr/>
        </p:nvGrpSpPr>
        <p:grpSpPr>
          <a:xfrm>
            <a:off x="4845697" y="2305109"/>
            <a:ext cx="653143" cy="3748256"/>
            <a:chOff x="5020490" y="2612571"/>
            <a:chExt cx="653143" cy="3748256"/>
          </a:xfrm>
        </p:grpSpPr>
        <p:cxnSp>
          <p:nvCxnSpPr>
            <p:cNvPr id="7" name="직선 연결선 6">
              <a:extLst>
                <a:ext uri="{FF2B5EF4-FFF2-40B4-BE49-F238E27FC236}">
                  <a16:creationId xmlns:a16="http://schemas.microsoft.com/office/drawing/2014/main" id="{95581A17-FF79-93C0-CC6F-7AAC8C1AE141}"/>
                </a:ext>
              </a:extLst>
            </p:cNvPr>
            <p:cNvCxnSpPr>
              <a:cxnSpLocks/>
            </p:cNvCxnSpPr>
            <p:nvPr/>
          </p:nvCxnSpPr>
          <p:spPr>
            <a:xfrm>
              <a:off x="5216434" y="2612571"/>
              <a:ext cx="0" cy="3352800"/>
            </a:xfrm>
            <a:prstGeom prst="line">
              <a:avLst/>
            </a:prstGeom>
          </p:spPr>
          <p:style>
            <a:lnRef idx="1">
              <a:schemeClr val="dk1"/>
            </a:lnRef>
            <a:fillRef idx="0">
              <a:schemeClr val="dk1"/>
            </a:fillRef>
            <a:effectRef idx="0">
              <a:schemeClr val="dk1"/>
            </a:effectRef>
            <a:fontRef idx="minor">
              <a:schemeClr val="tx1"/>
            </a:fontRef>
          </p:style>
        </p:cxnSp>
        <p:cxnSp>
          <p:nvCxnSpPr>
            <p:cNvPr id="8" name="직선 연결선 7">
              <a:extLst>
                <a:ext uri="{FF2B5EF4-FFF2-40B4-BE49-F238E27FC236}">
                  <a16:creationId xmlns:a16="http://schemas.microsoft.com/office/drawing/2014/main" id="{B3EBAD98-87D3-8024-52C4-9298A998ED46}"/>
                </a:ext>
              </a:extLst>
            </p:cNvPr>
            <p:cNvCxnSpPr>
              <a:cxnSpLocks/>
            </p:cNvCxnSpPr>
            <p:nvPr/>
          </p:nvCxnSpPr>
          <p:spPr>
            <a:xfrm>
              <a:off x="5477691" y="5033553"/>
              <a:ext cx="0" cy="931818"/>
            </a:xfrm>
            <a:prstGeom prst="line">
              <a:avLst/>
            </a:prstGeom>
          </p:spPr>
          <p:style>
            <a:lnRef idx="1">
              <a:schemeClr val="dk1"/>
            </a:lnRef>
            <a:fillRef idx="0">
              <a:schemeClr val="dk1"/>
            </a:fillRef>
            <a:effectRef idx="0">
              <a:schemeClr val="dk1"/>
            </a:effectRef>
            <a:fontRef idx="minor">
              <a:schemeClr val="tx1"/>
            </a:fontRef>
          </p:style>
        </p:cxnSp>
        <p:cxnSp>
          <p:nvCxnSpPr>
            <p:cNvPr id="9" name="직선 화살표 연결선 8">
              <a:extLst>
                <a:ext uri="{FF2B5EF4-FFF2-40B4-BE49-F238E27FC236}">
                  <a16:creationId xmlns:a16="http://schemas.microsoft.com/office/drawing/2014/main" id="{CB69D10A-9CCC-C275-F9D2-BBF33FAB6BB6}"/>
                </a:ext>
              </a:extLst>
            </p:cNvPr>
            <p:cNvCxnSpPr/>
            <p:nvPr/>
          </p:nvCxnSpPr>
          <p:spPr>
            <a:xfrm>
              <a:off x="5216434" y="5965371"/>
              <a:ext cx="26125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E3EC39C-CB07-9F9B-2316-F5B64E24D4FA}"/>
                    </a:ext>
                  </a:extLst>
                </p:cNvPr>
                <p:cNvSpPr txBox="1"/>
                <p:nvPr/>
              </p:nvSpPr>
              <p:spPr>
                <a:xfrm>
                  <a:off x="5020490" y="5991495"/>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l-GR" altLang="ko-KR" i="1" smtClean="0">
                            <a:latin typeface="Cambria Math" panose="02040503050406030204" pitchFamily="18" charset="0"/>
                            <a:ea typeface="Cambria Math" panose="02040503050406030204" pitchFamily="18" charset="0"/>
                          </a:rPr>
                          <m:t>Δ</m:t>
                        </m:r>
                        <m:r>
                          <a:rPr lang="en-US" altLang="ko-KR" b="0" i="1" smtClean="0">
                            <a:latin typeface="Cambria Math" panose="02040503050406030204" pitchFamily="18" charset="0"/>
                            <a:ea typeface="Cambria Math" panose="02040503050406030204" pitchFamily="18" charset="0"/>
                          </a:rPr>
                          <m:t>𝑡</m:t>
                        </m:r>
                      </m:oMath>
                    </m:oMathPara>
                  </a14:m>
                  <a:endParaRPr lang="ko-KR" altLang="en-US"/>
                </a:p>
              </p:txBody>
            </p:sp>
          </mc:Choice>
          <mc:Fallback xmlns="">
            <p:sp>
              <p:nvSpPr>
                <p:cNvPr id="10" name="TextBox 9">
                  <a:extLst>
                    <a:ext uri="{FF2B5EF4-FFF2-40B4-BE49-F238E27FC236}">
                      <a16:creationId xmlns:a16="http://schemas.microsoft.com/office/drawing/2014/main" id="{5E3EC39C-CB07-9F9B-2316-F5B64E24D4FA}"/>
                    </a:ext>
                  </a:extLst>
                </p:cNvPr>
                <p:cNvSpPr txBox="1">
                  <a:spLocks noRot="1" noChangeAspect="1" noMove="1" noResize="1" noEditPoints="1" noAdjustHandles="1" noChangeArrowheads="1" noChangeShapeType="1" noTextEdit="1"/>
                </p:cNvSpPr>
                <p:nvPr/>
              </p:nvSpPr>
              <p:spPr>
                <a:xfrm>
                  <a:off x="5020490" y="5991495"/>
                  <a:ext cx="653143" cy="369332"/>
                </a:xfrm>
                <a:prstGeom prst="rect">
                  <a:avLst/>
                </a:prstGeom>
                <a:blipFill>
                  <a:blip r:embed="rId3"/>
                  <a:stretch>
                    <a:fillRect/>
                  </a:stretch>
                </a:blipFill>
              </p:spPr>
              <p:txBody>
                <a:bodyPr/>
                <a:lstStyle/>
                <a:p>
                  <a:r>
                    <a:rPr lang="en-US">
                      <a:noFill/>
                    </a:rPr>
                    <a:t> </a:t>
                  </a:r>
                </a:p>
              </p:txBody>
            </p:sp>
          </mc:Fallback>
        </mc:AlternateContent>
      </p:grpSp>
      <p:sp>
        <p:nvSpPr>
          <p:cNvPr id="11" name="TextBox 10">
            <a:extLst>
              <a:ext uri="{FF2B5EF4-FFF2-40B4-BE49-F238E27FC236}">
                <a16:creationId xmlns:a16="http://schemas.microsoft.com/office/drawing/2014/main" id="{0179009C-C143-BB70-0CA9-D391CDCE60E4}"/>
              </a:ext>
            </a:extLst>
          </p:cNvPr>
          <p:cNvSpPr txBox="1"/>
          <p:nvPr/>
        </p:nvSpPr>
        <p:spPr>
          <a:xfrm>
            <a:off x="6083028" y="5868136"/>
            <a:ext cx="2513088" cy="584775"/>
          </a:xfrm>
          <a:prstGeom prst="rect">
            <a:avLst/>
          </a:prstGeom>
          <a:noFill/>
        </p:spPr>
        <p:txBody>
          <a:bodyPr wrap="square" rtlCol="0">
            <a:spAutoFit/>
          </a:bodyPr>
          <a:lstStyle/>
          <a:p>
            <a:r>
              <a:rPr lang="en-US" altLang="ko-KR" sz="1600">
                <a:solidFill>
                  <a:srgbClr val="FF0000"/>
                </a:solidFill>
              </a:rPr>
              <a:t>t=0 when the sine wave crosses zero.</a:t>
            </a:r>
            <a:endParaRPr lang="ko-KR" altLang="en-US" sz="1600">
              <a:solidFill>
                <a:srgbClr val="FF0000"/>
              </a:solidFill>
            </a:endParaRPr>
          </a:p>
        </p:txBody>
      </p:sp>
      <p:cxnSp>
        <p:nvCxnSpPr>
          <p:cNvPr id="12" name="연결선: 꺾임 11">
            <a:extLst>
              <a:ext uri="{FF2B5EF4-FFF2-40B4-BE49-F238E27FC236}">
                <a16:creationId xmlns:a16="http://schemas.microsoft.com/office/drawing/2014/main" id="{E4235796-B24F-DDDD-006B-7B9A9E2C8D92}"/>
              </a:ext>
            </a:extLst>
          </p:cNvPr>
          <p:cNvCxnSpPr>
            <a:cxnSpLocks/>
          </p:cNvCxnSpPr>
          <p:nvPr/>
        </p:nvCxnSpPr>
        <p:spPr>
          <a:xfrm rot="10800000">
            <a:off x="4553148" y="5494400"/>
            <a:ext cx="1529881" cy="649402"/>
          </a:xfrm>
          <a:prstGeom prst="bentConnector3">
            <a:avLst>
              <a:gd name="adj1" fmla="val 99910"/>
            </a:avLst>
          </a:prstGeom>
          <a:ln>
            <a:tailEnd type="triangle"/>
          </a:ln>
        </p:spPr>
        <p:style>
          <a:lnRef idx="1">
            <a:schemeClr val="dk1"/>
          </a:lnRef>
          <a:fillRef idx="0">
            <a:schemeClr val="dk1"/>
          </a:fillRef>
          <a:effectRef idx="0">
            <a:schemeClr val="dk1"/>
          </a:effectRef>
          <a:fontRef idx="minor">
            <a:schemeClr val="tx1"/>
          </a:fontRef>
        </p:style>
      </p:cxnSp>
      <p:graphicFrame>
        <p:nvGraphicFramePr>
          <p:cNvPr id="5" name="차트 4">
            <a:extLst>
              <a:ext uri="{FF2B5EF4-FFF2-40B4-BE49-F238E27FC236}">
                <a16:creationId xmlns:a16="http://schemas.microsoft.com/office/drawing/2014/main" id="{26ED15C2-28DD-3778-7A62-FBEFE4B826EF}"/>
              </a:ext>
            </a:extLst>
          </p:cNvPr>
          <p:cNvGraphicFramePr>
            <a:graphicFrameLocks/>
          </p:cNvGraphicFramePr>
          <p:nvPr>
            <p:extLst>
              <p:ext uri="{D42A27DB-BD31-4B8C-83A1-F6EECF244321}">
                <p14:modId xmlns:p14="http://schemas.microsoft.com/office/powerpoint/2010/main" val="738557624"/>
              </p:ext>
            </p:extLst>
          </p:nvPr>
        </p:nvGraphicFramePr>
        <p:xfrm>
          <a:off x="3652723" y="281215"/>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차트 5">
            <a:extLst>
              <a:ext uri="{FF2B5EF4-FFF2-40B4-BE49-F238E27FC236}">
                <a16:creationId xmlns:a16="http://schemas.microsoft.com/office/drawing/2014/main" id="{10D3E264-6250-4814-A8F3-DBF3AE3E6557}"/>
              </a:ext>
            </a:extLst>
          </p:cNvPr>
          <p:cNvGraphicFramePr>
            <a:graphicFrameLocks/>
          </p:cNvGraphicFramePr>
          <p:nvPr>
            <p:extLst>
              <p:ext uri="{D42A27DB-BD31-4B8C-83A1-F6EECF244321}">
                <p14:modId xmlns:p14="http://schemas.microsoft.com/office/powerpoint/2010/main" val="1923613983"/>
              </p:ext>
            </p:extLst>
          </p:nvPr>
        </p:nvGraphicFramePr>
        <p:xfrm>
          <a:off x="3647961" y="3005364"/>
          <a:ext cx="4572000" cy="3048001"/>
        </p:xfrm>
        <a:graphic>
          <a:graphicData uri="http://schemas.openxmlformats.org/drawingml/2006/chart">
            <c:chart xmlns:c="http://schemas.openxmlformats.org/drawingml/2006/chart" xmlns:r="http://schemas.openxmlformats.org/officeDocument/2006/relationships" r:id="rId5"/>
          </a:graphicData>
        </a:graphic>
      </p:graphicFrame>
      <p:sp>
        <p:nvSpPr>
          <p:cNvPr id="2" name="슬라이드 번호 개체 틀 1">
            <a:extLst>
              <a:ext uri="{FF2B5EF4-FFF2-40B4-BE49-F238E27FC236}">
                <a16:creationId xmlns:a16="http://schemas.microsoft.com/office/drawing/2014/main" id="{F5EAF94E-FD6B-87F4-AB49-980537371C32}"/>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57</a:t>
            </a:fld>
            <a:endParaRPr lang="ko-KR" altLang="en-US"/>
          </a:p>
        </p:txBody>
      </p:sp>
      <p:sp>
        <p:nvSpPr>
          <p:cNvPr id="3" name="날짜 개체 틀 2">
            <a:extLst>
              <a:ext uri="{FF2B5EF4-FFF2-40B4-BE49-F238E27FC236}">
                <a16:creationId xmlns:a16="http://schemas.microsoft.com/office/drawing/2014/main" id="{F7E7CF55-D4D7-5A8A-9B2A-1CD0C151E2AB}"/>
              </a:ext>
            </a:extLst>
          </p:cNvPr>
          <p:cNvSpPr>
            <a:spLocks noGrp="1"/>
          </p:cNvSpPr>
          <p:nvPr>
            <p:ph type="dt" sz="half" idx="10"/>
          </p:nvPr>
        </p:nvSpPr>
        <p:spPr/>
        <p:txBody>
          <a:bodyPr/>
          <a:lstStyle/>
          <a:p>
            <a:r>
              <a:rPr lang="en-US" altLang="ko-KR"/>
              <a:t>2024-05-27</a:t>
            </a:r>
            <a:endParaRPr lang="ko-KR" altLang="en-US"/>
          </a:p>
        </p:txBody>
      </p:sp>
      <p:sp>
        <p:nvSpPr>
          <p:cNvPr id="13" name="바닥글 개체 틀 12">
            <a:extLst>
              <a:ext uri="{FF2B5EF4-FFF2-40B4-BE49-F238E27FC236}">
                <a16:creationId xmlns:a16="http://schemas.microsoft.com/office/drawing/2014/main" id="{51B7AB59-E7D9-1982-4B0F-614CF161E918}"/>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1507864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EA8246D2-6A91-7A15-6557-69B3BB855EA5}"/>
              </a:ext>
            </a:extLst>
          </p:cNvPr>
          <p:cNvSpPr>
            <a:spLocks noGrp="1"/>
          </p:cNvSpPr>
          <p:nvPr>
            <p:ph type="title"/>
          </p:nvPr>
        </p:nvSpPr>
        <p:spPr>
          <a:xfrm>
            <a:off x="831850" y="1121909"/>
            <a:ext cx="10515600" cy="2852737"/>
          </a:xfrm>
        </p:spPr>
        <p:txBody>
          <a:bodyPr/>
          <a:lstStyle/>
          <a:p>
            <a:pPr algn="ctr"/>
            <a:r>
              <a:rPr lang="en-US" altLang="ko-KR" b="1">
                <a:solidFill>
                  <a:srgbClr val="C00000"/>
                </a:solidFill>
              </a:rPr>
              <a:t>Future</a:t>
            </a:r>
            <a:r>
              <a:rPr lang="en-US" altLang="ko-KR" sz="6000" b="1">
                <a:solidFill>
                  <a:srgbClr val="C00000"/>
                </a:solidFill>
              </a:rPr>
              <a:t> &lt;1ps chip</a:t>
            </a:r>
            <a:endParaRPr lang="ko-KR" altLang="en-US"/>
          </a:p>
        </p:txBody>
      </p:sp>
      <p:sp>
        <p:nvSpPr>
          <p:cNvPr id="4" name="슬라이드 번호 개체 틀 3">
            <a:extLst>
              <a:ext uri="{FF2B5EF4-FFF2-40B4-BE49-F238E27FC236}">
                <a16:creationId xmlns:a16="http://schemas.microsoft.com/office/drawing/2014/main" id="{9A989CC6-66B3-AD59-43DC-CBBB0A246F73}"/>
              </a:ext>
            </a:extLst>
          </p:cNvPr>
          <p:cNvSpPr>
            <a:spLocks noGrp="1"/>
          </p:cNvSpPr>
          <p:nvPr>
            <p:ph type="sldNum" sz="quarter" idx="12"/>
          </p:nvPr>
        </p:nvSpPr>
        <p:spPr>
          <a:xfrm>
            <a:off x="9318172" y="6356350"/>
            <a:ext cx="2743200" cy="365125"/>
          </a:xfrm>
        </p:spPr>
        <p:txBody>
          <a:bodyPr/>
          <a:lstStyle/>
          <a:p>
            <a:fld id="{C81923B2-94BC-4A4A-8DAF-314F9348B39B}" type="slidenum">
              <a:rPr lang="ko-KR" altLang="en-US" sz="2000" smtClean="0"/>
              <a:pPr/>
              <a:t>58</a:t>
            </a:fld>
            <a:endParaRPr lang="ko-KR" altLang="en-US" sz="2000"/>
          </a:p>
        </p:txBody>
      </p:sp>
      <p:sp>
        <p:nvSpPr>
          <p:cNvPr id="2" name="날짜 개체 틀 1">
            <a:extLst>
              <a:ext uri="{FF2B5EF4-FFF2-40B4-BE49-F238E27FC236}">
                <a16:creationId xmlns:a16="http://schemas.microsoft.com/office/drawing/2014/main" id="{B411E357-8B4B-EE00-6DE6-7FC0B55AEC89}"/>
              </a:ext>
            </a:extLst>
          </p:cNvPr>
          <p:cNvSpPr>
            <a:spLocks noGrp="1"/>
          </p:cNvSpPr>
          <p:nvPr>
            <p:ph type="dt" sz="half" idx="10"/>
          </p:nvPr>
        </p:nvSpPr>
        <p:spPr/>
        <p:txBody>
          <a:bodyPr/>
          <a:lstStyle/>
          <a:p>
            <a:r>
              <a:rPr lang="en-US" altLang="ko-KR"/>
              <a:t>2024-05-27</a:t>
            </a:r>
            <a:endParaRPr lang="ko-KR" altLang="en-US"/>
          </a:p>
        </p:txBody>
      </p:sp>
      <p:sp>
        <p:nvSpPr>
          <p:cNvPr id="3" name="바닥글 개체 틀 2">
            <a:extLst>
              <a:ext uri="{FF2B5EF4-FFF2-40B4-BE49-F238E27FC236}">
                <a16:creationId xmlns:a16="http://schemas.microsoft.com/office/drawing/2014/main" id="{20CA0FAA-169F-D3CC-EE87-1B5F831B82DB}"/>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32743776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69155A-324A-3D2A-0D26-B77F13107D4D}"/>
              </a:ext>
            </a:extLst>
          </p:cNvPr>
          <p:cNvSpPr>
            <a:spLocks noGrp="1"/>
          </p:cNvSpPr>
          <p:nvPr>
            <p:ph type="title"/>
          </p:nvPr>
        </p:nvSpPr>
        <p:spPr>
          <a:xfrm>
            <a:off x="564205" y="165101"/>
            <a:ext cx="10515600" cy="625474"/>
          </a:xfrm>
        </p:spPr>
        <p:txBody>
          <a:bodyPr>
            <a:normAutofit fontScale="90000"/>
          </a:bodyPr>
          <a:lstStyle/>
          <a:p>
            <a:r>
              <a:rPr lang="en-US" b="1">
                <a:solidFill>
                  <a:srgbClr val="C00000"/>
                </a:solidFill>
              </a:rPr>
              <a:t>Time is right for a 1-psec timing chip</a:t>
            </a:r>
          </a:p>
        </p:txBody>
      </p:sp>
      <p:sp>
        <p:nvSpPr>
          <p:cNvPr id="5" name="Content Placeholder 4">
            <a:extLst>
              <a:ext uri="{FF2B5EF4-FFF2-40B4-BE49-F238E27FC236}">
                <a16:creationId xmlns:a16="http://schemas.microsoft.com/office/drawing/2014/main" id="{CF26AFA6-83C5-62D8-C0FE-4FD10D6929F8}"/>
              </a:ext>
            </a:extLst>
          </p:cNvPr>
          <p:cNvSpPr>
            <a:spLocks noGrp="1"/>
          </p:cNvSpPr>
          <p:nvPr>
            <p:ph idx="1"/>
          </p:nvPr>
        </p:nvSpPr>
        <p:spPr>
          <a:xfrm>
            <a:off x="564205" y="790575"/>
            <a:ext cx="10515600" cy="5224463"/>
          </a:xfrm>
        </p:spPr>
        <p:txBody>
          <a:bodyPr/>
          <a:lstStyle/>
          <a:p>
            <a:pPr lvl="1"/>
            <a:r>
              <a:rPr lang="en-US">
                <a:sym typeface="Wingdings" panose="05000000000000000000" pitchFamily="2" charset="2"/>
              </a:rPr>
              <a:t>Must optimize three aspects:</a:t>
            </a:r>
          </a:p>
          <a:p>
            <a:pPr lvl="2"/>
            <a:r>
              <a:rPr lang="en-US" b="1">
                <a:solidFill>
                  <a:srgbClr val="C00000"/>
                </a:solidFill>
                <a:sym typeface="Wingdings" panose="05000000000000000000" pitchFamily="2" charset="2"/>
              </a:rPr>
              <a:t>Signal rise time</a:t>
            </a:r>
          </a:p>
          <a:p>
            <a:pPr lvl="2"/>
            <a:r>
              <a:rPr lang="en-US" b="1">
                <a:solidFill>
                  <a:srgbClr val="C00000"/>
                </a:solidFill>
                <a:sym typeface="Wingdings" panose="05000000000000000000" pitchFamily="2" charset="2"/>
              </a:rPr>
              <a:t>voltage noise of samples</a:t>
            </a:r>
          </a:p>
          <a:p>
            <a:pPr lvl="2"/>
            <a:r>
              <a:rPr lang="en-US" b="1">
                <a:solidFill>
                  <a:srgbClr val="C00000"/>
                </a:solidFill>
                <a:sym typeface="Wingdings" panose="05000000000000000000" pitchFamily="2" charset="2"/>
              </a:rPr>
              <a:t>sampling time jitter/uncertainty</a:t>
            </a:r>
          </a:p>
          <a:p>
            <a:pPr lvl="1"/>
            <a:endParaRPr lang="en-US"/>
          </a:p>
        </p:txBody>
      </p:sp>
      <p:sp>
        <p:nvSpPr>
          <p:cNvPr id="2" name="슬라이드 번호 개체 틀 1">
            <a:extLst>
              <a:ext uri="{FF2B5EF4-FFF2-40B4-BE49-F238E27FC236}">
                <a16:creationId xmlns:a16="http://schemas.microsoft.com/office/drawing/2014/main" id="{FF85AF7D-D521-E182-F0FA-74963937EF13}"/>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59</a:t>
            </a:fld>
            <a:endParaRPr lang="ko-KR" altLang="en-US"/>
          </a:p>
        </p:txBody>
      </p:sp>
      <p:pic>
        <p:nvPicPr>
          <p:cNvPr id="9" name="Picture 8" descr="Chart, diagram, line chart&#10;&#10;Description automatically generated">
            <a:extLst>
              <a:ext uri="{FF2B5EF4-FFF2-40B4-BE49-F238E27FC236}">
                <a16:creationId xmlns:a16="http://schemas.microsoft.com/office/drawing/2014/main" id="{5C0D950A-77AE-0249-36A6-94D7C4975A7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64205" y="3118586"/>
            <a:ext cx="5845926" cy="3739413"/>
          </a:xfrm>
          <a:prstGeom prst="rect">
            <a:avLst/>
          </a:prstGeom>
        </p:spPr>
      </p:pic>
      <p:sp>
        <p:nvSpPr>
          <p:cNvPr id="10" name="TextBox 9">
            <a:extLst>
              <a:ext uri="{FF2B5EF4-FFF2-40B4-BE49-F238E27FC236}">
                <a16:creationId xmlns:a16="http://schemas.microsoft.com/office/drawing/2014/main" id="{53DDB803-282C-E004-9615-AE48BB21A07F}"/>
              </a:ext>
            </a:extLst>
          </p:cNvPr>
          <p:cNvSpPr txBox="1"/>
          <p:nvPr/>
        </p:nvSpPr>
        <p:spPr>
          <a:xfrm>
            <a:off x="6830730" y="5738723"/>
            <a:ext cx="4212077" cy="1200329"/>
          </a:xfrm>
          <a:prstGeom prst="rect">
            <a:avLst/>
          </a:prstGeom>
          <a:noFill/>
        </p:spPr>
        <p:txBody>
          <a:bodyPr wrap="square" rtlCol="0">
            <a:spAutoFit/>
          </a:bodyPr>
          <a:lstStyle/>
          <a:p>
            <a:r>
              <a:rPr lang="en-US"/>
              <a:t>Adopted from Stefan </a:t>
            </a:r>
            <a:r>
              <a:rPr lang="en-US" err="1"/>
              <a:t>Ritt</a:t>
            </a:r>
            <a:r>
              <a:rPr lang="en-US"/>
              <a:t> “</a:t>
            </a:r>
            <a:r>
              <a:rPr lang="de-DE" altLang="en-US" sz="1800" b="1">
                <a:latin typeface="Arial Narrow" panose="020B0606020202030204" pitchFamily="34" charset="0"/>
              </a:rPr>
              <a:t>The role of analog bandwidth and signal-to-noise in timing for waveform digitizing“</a:t>
            </a:r>
            <a:endParaRPr lang="de-DE" altLang="en-US" sz="2000" b="1">
              <a:latin typeface="Arial Narrow" panose="020B0606020202030204" pitchFamily="34" charset="0"/>
            </a:endParaRPr>
          </a:p>
          <a:p>
            <a:endParaRPr lang="en-US"/>
          </a:p>
        </p:txBody>
      </p:sp>
      <p:sp>
        <p:nvSpPr>
          <p:cNvPr id="3" name="직사각형 2">
            <a:extLst>
              <a:ext uri="{FF2B5EF4-FFF2-40B4-BE49-F238E27FC236}">
                <a16:creationId xmlns:a16="http://schemas.microsoft.com/office/drawing/2014/main" id="{847F9617-C682-183E-7111-821134FFB728}"/>
              </a:ext>
            </a:extLst>
          </p:cNvPr>
          <p:cNvSpPr/>
          <p:nvPr/>
        </p:nvSpPr>
        <p:spPr>
          <a:xfrm>
            <a:off x="3995057" y="6015038"/>
            <a:ext cx="859972" cy="8429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날짜 개체 틀 5">
            <a:extLst>
              <a:ext uri="{FF2B5EF4-FFF2-40B4-BE49-F238E27FC236}">
                <a16:creationId xmlns:a16="http://schemas.microsoft.com/office/drawing/2014/main" id="{69A45266-869E-81A1-1BC2-2695DAA26D7F}"/>
              </a:ext>
            </a:extLst>
          </p:cNvPr>
          <p:cNvSpPr>
            <a:spLocks noGrp="1"/>
          </p:cNvSpPr>
          <p:nvPr>
            <p:ph type="dt" sz="half" idx="10"/>
          </p:nvPr>
        </p:nvSpPr>
        <p:spPr/>
        <p:txBody>
          <a:bodyPr/>
          <a:lstStyle/>
          <a:p>
            <a:r>
              <a:rPr lang="en-US" altLang="ko-KR"/>
              <a:t>2024-05-27</a:t>
            </a:r>
            <a:endParaRPr lang="ko-KR" altLang="en-US"/>
          </a:p>
        </p:txBody>
      </p:sp>
      <p:sp>
        <p:nvSpPr>
          <p:cNvPr id="7" name="바닥글 개체 틀 6">
            <a:extLst>
              <a:ext uri="{FF2B5EF4-FFF2-40B4-BE49-F238E27FC236}">
                <a16:creationId xmlns:a16="http://schemas.microsoft.com/office/drawing/2014/main" id="{BF525D37-DADF-72D8-3474-DCA83E9AF580}"/>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2483328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FA6A986-EC02-66F6-7B82-D1B5059C5A15}"/>
              </a:ext>
            </a:extLst>
          </p:cNvPr>
          <p:cNvSpPr>
            <a:spLocks noGrp="1"/>
          </p:cNvSpPr>
          <p:nvPr>
            <p:ph type="title"/>
          </p:nvPr>
        </p:nvSpPr>
        <p:spPr/>
        <p:txBody>
          <a:bodyPr/>
          <a:lstStyle/>
          <a:p>
            <a:r>
              <a:rPr lang="en-US" altLang="ko-KR" dirty="0"/>
              <a:t>Comparison with Oscilloscope</a:t>
            </a:r>
            <a:endParaRPr lang="ko-KR" altLang="en-US" dirty="0"/>
          </a:p>
        </p:txBody>
      </p:sp>
      <p:graphicFrame>
        <p:nvGraphicFramePr>
          <p:cNvPr id="7" name="Content Placeholder 6">
            <a:extLst>
              <a:ext uri="{FF2B5EF4-FFF2-40B4-BE49-F238E27FC236}">
                <a16:creationId xmlns:a16="http://schemas.microsoft.com/office/drawing/2014/main" id="{AF71F19B-D248-A693-6894-36DC92C4987B}"/>
              </a:ext>
            </a:extLst>
          </p:cNvPr>
          <p:cNvGraphicFramePr>
            <a:graphicFrameLocks noGrp="1"/>
          </p:cNvGraphicFramePr>
          <p:nvPr>
            <p:ph idx="1"/>
            <p:extLst>
              <p:ext uri="{D42A27DB-BD31-4B8C-83A1-F6EECF244321}">
                <p14:modId xmlns:p14="http://schemas.microsoft.com/office/powerpoint/2010/main" val="822898533"/>
              </p:ext>
            </p:extLst>
          </p:nvPr>
        </p:nvGraphicFramePr>
        <p:xfrm>
          <a:off x="838200" y="1825625"/>
          <a:ext cx="8829165" cy="2399740"/>
        </p:xfrm>
        <a:graphic>
          <a:graphicData uri="http://schemas.openxmlformats.org/drawingml/2006/table">
            <a:tbl>
              <a:tblPr firstRow="1" bandRow="1">
                <a:tableStyleId>{5940675A-B579-460E-94D1-54222C63F5DA}</a:tableStyleId>
              </a:tblPr>
              <a:tblGrid>
                <a:gridCol w="1818767">
                  <a:extLst>
                    <a:ext uri="{9D8B030D-6E8A-4147-A177-3AD203B41FA5}">
                      <a16:colId xmlns:a16="http://schemas.microsoft.com/office/drawing/2014/main" val="627848243"/>
                    </a:ext>
                  </a:extLst>
                </a:gridCol>
                <a:gridCol w="3505199">
                  <a:extLst>
                    <a:ext uri="{9D8B030D-6E8A-4147-A177-3AD203B41FA5}">
                      <a16:colId xmlns:a16="http://schemas.microsoft.com/office/drawing/2014/main" val="3958559799"/>
                    </a:ext>
                  </a:extLst>
                </a:gridCol>
                <a:gridCol w="3505199">
                  <a:extLst>
                    <a:ext uri="{9D8B030D-6E8A-4147-A177-3AD203B41FA5}">
                      <a16:colId xmlns:a16="http://schemas.microsoft.com/office/drawing/2014/main" val="4125637887"/>
                    </a:ext>
                  </a:extLst>
                </a:gridCol>
              </a:tblGrid>
              <a:tr h="479948">
                <a:tc>
                  <a:txBody>
                    <a:bodyPr/>
                    <a:lstStyle/>
                    <a:p>
                      <a:endParaRPr lang="en-US" dirty="0"/>
                    </a:p>
                  </a:txBody>
                  <a:tcPr/>
                </a:tc>
                <a:tc>
                  <a:txBody>
                    <a:bodyPr/>
                    <a:lstStyle/>
                    <a:p>
                      <a:pPr algn="ctr"/>
                      <a:r>
                        <a:rPr lang="en-US" dirty="0"/>
                        <a:t>PSEC5</a:t>
                      </a:r>
                    </a:p>
                  </a:txBody>
                  <a:tcPr/>
                </a:tc>
                <a:tc>
                  <a:txBody>
                    <a:bodyPr/>
                    <a:lstStyle/>
                    <a:p>
                      <a:pPr algn="ctr"/>
                      <a:r>
                        <a:rPr lang="en-US" dirty="0"/>
                        <a:t>Oscilloscope</a:t>
                      </a:r>
                    </a:p>
                  </a:txBody>
                  <a:tcPr/>
                </a:tc>
                <a:extLst>
                  <a:ext uri="{0D108BD9-81ED-4DB2-BD59-A6C34878D82A}">
                    <a16:rowId xmlns:a16="http://schemas.microsoft.com/office/drawing/2014/main" val="2885458253"/>
                  </a:ext>
                </a:extLst>
              </a:tr>
              <a:tr h="479948">
                <a:tc>
                  <a:txBody>
                    <a:bodyPr/>
                    <a:lstStyle/>
                    <a:p>
                      <a:r>
                        <a:rPr lang="en-US" dirty="0"/>
                        <a:t>Power/Channel</a:t>
                      </a:r>
                    </a:p>
                  </a:txBody>
                  <a:tcPr/>
                </a:tc>
                <a:tc>
                  <a:txBody>
                    <a:bodyPr/>
                    <a:lstStyle/>
                    <a:p>
                      <a:pPr algn="ctr"/>
                      <a:r>
                        <a:rPr lang="en-US" dirty="0"/>
                        <a:t>Low(20mW/</a:t>
                      </a:r>
                      <a:r>
                        <a:rPr lang="en-US" dirty="0" err="1"/>
                        <a:t>Ch</a:t>
                      </a:r>
                      <a:r>
                        <a:rPr lang="en-US" dirty="0"/>
                        <a:t>)</a:t>
                      </a:r>
                    </a:p>
                  </a:txBody>
                  <a:tcPr/>
                </a:tc>
                <a:tc>
                  <a:txBody>
                    <a:bodyPr/>
                    <a:lstStyle/>
                    <a:p>
                      <a:pPr algn="ctr"/>
                      <a:r>
                        <a:rPr lang="en-US" dirty="0"/>
                        <a:t>High</a:t>
                      </a:r>
                    </a:p>
                  </a:txBody>
                  <a:tcPr/>
                </a:tc>
                <a:extLst>
                  <a:ext uri="{0D108BD9-81ED-4DB2-BD59-A6C34878D82A}">
                    <a16:rowId xmlns:a16="http://schemas.microsoft.com/office/drawing/2014/main" val="3026559371"/>
                  </a:ext>
                </a:extLst>
              </a:tr>
              <a:tr h="479948">
                <a:tc>
                  <a:txBody>
                    <a:bodyPr/>
                    <a:lstStyle/>
                    <a:p>
                      <a:r>
                        <a:rPr lang="en-US" dirty="0"/>
                        <a:t>Output</a:t>
                      </a:r>
                    </a:p>
                  </a:txBody>
                  <a:tcPr/>
                </a:tc>
                <a:tc>
                  <a:txBody>
                    <a:bodyPr/>
                    <a:lstStyle/>
                    <a:p>
                      <a:pPr algn="ctr"/>
                      <a:r>
                        <a:rPr lang="en-US" dirty="0"/>
                        <a:t>Analog</a:t>
                      </a:r>
                    </a:p>
                  </a:txBody>
                  <a:tcPr/>
                </a:tc>
                <a:tc>
                  <a:txBody>
                    <a:bodyPr/>
                    <a:lstStyle/>
                    <a:p>
                      <a:pPr algn="ctr"/>
                      <a:r>
                        <a:rPr lang="en-US" dirty="0"/>
                        <a:t>Digital</a:t>
                      </a:r>
                    </a:p>
                  </a:txBody>
                  <a:tcPr/>
                </a:tc>
                <a:extLst>
                  <a:ext uri="{0D108BD9-81ED-4DB2-BD59-A6C34878D82A}">
                    <a16:rowId xmlns:a16="http://schemas.microsoft.com/office/drawing/2014/main" val="2240090172"/>
                  </a:ext>
                </a:extLst>
              </a:tr>
              <a:tr h="479948">
                <a:tc>
                  <a:txBody>
                    <a:bodyPr/>
                    <a:lstStyle/>
                    <a:p>
                      <a:r>
                        <a:rPr lang="en-US" dirty="0"/>
                        <a:t>Real Time</a:t>
                      </a:r>
                    </a:p>
                  </a:txBody>
                  <a:tcPr/>
                </a:tc>
                <a:tc>
                  <a:txBody>
                    <a:bodyPr/>
                    <a:lstStyle/>
                    <a:p>
                      <a:pPr algn="ctr"/>
                      <a:r>
                        <a:rPr lang="en-US" dirty="0"/>
                        <a:t>No(40k events/s)</a:t>
                      </a:r>
                    </a:p>
                  </a:txBody>
                  <a:tcPr/>
                </a:tc>
                <a:tc>
                  <a:txBody>
                    <a:bodyPr/>
                    <a:lstStyle/>
                    <a:p>
                      <a:pPr algn="ctr"/>
                      <a:r>
                        <a:rPr lang="en-US" dirty="0"/>
                        <a:t>Yes</a:t>
                      </a:r>
                    </a:p>
                  </a:txBody>
                  <a:tcPr/>
                </a:tc>
                <a:extLst>
                  <a:ext uri="{0D108BD9-81ED-4DB2-BD59-A6C34878D82A}">
                    <a16:rowId xmlns:a16="http://schemas.microsoft.com/office/drawing/2014/main" val="1646160804"/>
                  </a:ext>
                </a:extLst>
              </a:tr>
              <a:tr h="479948">
                <a:tc>
                  <a:txBody>
                    <a:bodyPr/>
                    <a:lstStyle/>
                    <a:p>
                      <a:r>
                        <a:rPr lang="en-US" dirty="0"/>
                        <a:t>Cost/Channel</a:t>
                      </a:r>
                    </a:p>
                  </a:txBody>
                  <a:tcPr/>
                </a:tc>
                <a:tc>
                  <a:txBody>
                    <a:bodyPr/>
                    <a:lstStyle/>
                    <a:p>
                      <a:pPr algn="ctr"/>
                      <a:r>
                        <a:rPr lang="en-US" dirty="0"/>
                        <a:t>Low</a:t>
                      </a:r>
                    </a:p>
                  </a:txBody>
                  <a:tcPr/>
                </a:tc>
                <a:tc>
                  <a:txBody>
                    <a:bodyPr/>
                    <a:lstStyle/>
                    <a:p>
                      <a:pPr algn="ctr"/>
                      <a:r>
                        <a:rPr lang="en-US" dirty="0"/>
                        <a:t>High</a:t>
                      </a:r>
                    </a:p>
                  </a:txBody>
                  <a:tcPr/>
                </a:tc>
                <a:extLst>
                  <a:ext uri="{0D108BD9-81ED-4DB2-BD59-A6C34878D82A}">
                    <a16:rowId xmlns:a16="http://schemas.microsoft.com/office/drawing/2014/main" val="1746552529"/>
                  </a:ext>
                </a:extLst>
              </a:tr>
            </a:tbl>
          </a:graphicData>
        </a:graphic>
      </p:graphicFrame>
      <p:sp>
        <p:nvSpPr>
          <p:cNvPr id="4" name="날짜 개체 틀 3">
            <a:extLst>
              <a:ext uri="{FF2B5EF4-FFF2-40B4-BE49-F238E27FC236}">
                <a16:creationId xmlns:a16="http://schemas.microsoft.com/office/drawing/2014/main" id="{19E80B46-E629-CA9C-02A4-8CE8C4BBE4DB}"/>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44B97AD5-D208-8F8D-698A-1395A9AE5526}"/>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29D47CD6-8414-DEAC-37A0-479F9A4368BA}"/>
              </a:ext>
            </a:extLst>
          </p:cNvPr>
          <p:cNvSpPr>
            <a:spLocks noGrp="1"/>
          </p:cNvSpPr>
          <p:nvPr>
            <p:ph type="sldNum" sz="quarter" idx="12"/>
          </p:nvPr>
        </p:nvSpPr>
        <p:spPr/>
        <p:txBody>
          <a:bodyPr/>
          <a:lstStyle/>
          <a:p>
            <a:fld id="{23AE57FD-E4DF-4085-ACA4-73605D376608}" type="slidenum">
              <a:rPr lang="ko-KR" altLang="en-US" smtClean="0"/>
              <a:t>6</a:t>
            </a:fld>
            <a:endParaRPr lang="ko-KR" altLang="en-US"/>
          </a:p>
        </p:txBody>
      </p:sp>
      <p:graphicFrame>
        <p:nvGraphicFramePr>
          <p:cNvPr id="3" name="Diagram 2">
            <a:extLst>
              <a:ext uri="{FF2B5EF4-FFF2-40B4-BE49-F238E27FC236}">
                <a16:creationId xmlns:a16="http://schemas.microsoft.com/office/drawing/2014/main" id="{F74D10C2-F25A-A0C7-02B5-74307BF7E5DF}"/>
              </a:ext>
            </a:extLst>
          </p:cNvPr>
          <p:cNvGraphicFramePr/>
          <p:nvPr>
            <p:extLst>
              <p:ext uri="{D42A27DB-BD31-4B8C-83A1-F6EECF244321}">
                <p14:modId xmlns:p14="http://schemas.microsoft.com/office/powerpoint/2010/main" val="3656720794"/>
              </p:ext>
            </p:extLst>
          </p:nvPr>
        </p:nvGraphicFramePr>
        <p:xfrm>
          <a:off x="926350" y="4297082"/>
          <a:ext cx="8128000" cy="1841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03357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95889A-FB26-82BE-EE65-2E89751CF4F8}"/>
              </a:ext>
            </a:extLst>
          </p:cNvPr>
          <p:cNvSpPr>
            <a:spLocks noGrp="1"/>
          </p:cNvSpPr>
          <p:nvPr>
            <p:ph idx="1"/>
          </p:nvPr>
        </p:nvSpPr>
        <p:spPr>
          <a:xfrm>
            <a:off x="228599" y="144444"/>
            <a:ext cx="11462658" cy="901830"/>
          </a:xfrm>
        </p:spPr>
        <p:txBody>
          <a:bodyPr>
            <a:normAutofit fontScale="92500" lnSpcReduction="10000"/>
          </a:bodyPr>
          <a:lstStyle/>
          <a:p>
            <a:r>
              <a:rPr lang="en-US" sz="2000"/>
              <a:t>Great deal of work needs to be done but clear that 65nm CMOS technology superior characteristic to 130nm and older</a:t>
            </a:r>
          </a:p>
          <a:p>
            <a:r>
              <a:rPr lang="en-US" sz="1900" b="1">
                <a:solidFill>
                  <a:srgbClr val="C00000"/>
                </a:solidFill>
              </a:rPr>
              <a:t>Smaller process nodes give intrinsically faster transistors</a:t>
            </a:r>
          </a:p>
          <a:p>
            <a:endParaRPr lang="en-US" sz="2000"/>
          </a:p>
          <a:p>
            <a:endParaRPr lang="en-US"/>
          </a:p>
          <a:p>
            <a:pPr marL="0" indent="0">
              <a:buNone/>
            </a:pPr>
            <a:endParaRPr lang="en-US"/>
          </a:p>
        </p:txBody>
      </p:sp>
      <p:sp>
        <p:nvSpPr>
          <p:cNvPr id="2" name="슬라이드 번호 개체 틀 1">
            <a:extLst>
              <a:ext uri="{FF2B5EF4-FFF2-40B4-BE49-F238E27FC236}">
                <a16:creationId xmlns:a16="http://schemas.microsoft.com/office/drawing/2014/main" id="{65FFDA49-E6B8-C7DA-B9D3-BEBD1CB9DB29}"/>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60</a:t>
            </a:fld>
            <a:endParaRPr lang="ko-KR" altLang="en-US"/>
          </a:p>
        </p:txBody>
      </p:sp>
      <p:grpSp>
        <p:nvGrpSpPr>
          <p:cNvPr id="13" name="Group 12">
            <a:extLst>
              <a:ext uri="{FF2B5EF4-FFF2-40B4-BE49-F238E27FC236}">
                <a16:creationId xmlns:a16="http://schemas.microsoft.com/office/drawing/2014/main" id="{CDB82BE0-29A9-B7A9-8376-B41237A2A2C7}"/>
              </a:ext>
            </a:extLst>
          </p:cNvPr>
          <p:cNvGrpSpPr/>
          <p:nvPr/>
        </p:nvGrpSpPr>
        <p:grpSpPr>
          <a:xfrm>
            <a:off x="228600" y="1046274"/>
            <a:ext cx="10515600" cy="5568182"/>
            <a:chOff x="340492" y="1636912"/>
            <a:chExt cx="10515600" cy="5568182"/>
          </a:xfrm>
        </p:grpSpPr>
        <p:pic>
          <p:nvPicPr>
            <p:cNvPr id="5" name="Picture 4" descr="Chart, line chart&#10;&#10;Description automatically generated">
              <a:extLst>
                <a:ext uri="{FF2B5EF4-FFF2-40B4-BE49-F238E27FC236}">
                  <a16:creationId xmlns:a16="http://schemas.microsoft.com/office/drawing/2014/main" id="{C011FDAC-6C98-6088-0EDD-5A7722CCB8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394" y="1636912"/>
              <a:ext cx="4271357" cy="3044929"/>
            </a:xfrm>
            <a:prstGeom prst="rect">
              <a:avLst/>
            </a:prstGeom>
          </p:spPr>
        </p:pic>
        <p:sp>
          <p:nvSpPr>
            <p:cNvPr id="7" name="TextBox 6">
              <a:extLst>
                <a:ext uri="{FF2B5EF4-FFF2-40B4-BE49-F238E27FC236}">
                  <a16:creationId xmlns:a16="http://schemas.microsoft.com/office/drawing/2014/main" id="{81CD183B-CF0C-B875-BB1A-AB23A3CD9672}"/>
                </a:ext>
              </a:extLst>
            </p:cNvPr>
            <p:cNvSpPr txBox="1"/>
            <p:nvPr/>
          </p:nvSpPr>
          <p:spPr>
            <a:xfrm>
              <a:off x="5271939" y="1782538"/>
              <a:ext cx="3437587" cy="954107"/>
            </a:xfrm>
            <a:prstGeom prst="rect">
              <a:avLst/>
            </a:prstGeom>
            <a:noFill/>
          </p:spPr>
          <p:txBody>
            <a:bodyPr wrap="square">
              <a:spAutoFit/>
            </a:bodyPr>
            <a:lstStyle/>
            <a:p>
              <a:r>
                <a:rPr lang="en-US" sz="1400">
                  <a:effectLst/>
                  <a:latin typeface="Arial" panose="020B0604020202020204" pitchFamily="34" charset="0"/>
                </a:rPr>
                <a:t>Alessandra </a:t>
              </a:r>
              <a:r>
                <a:rPr lang="en-US" sz="1400" err="1">
                  <a:effectLst/>
                  <a:latin typeface="Arial" panose="020B0604020202020204" pitchFamily="34" charset="0"/>
                </a:rPr>
                <a:t>Pipino</a:t>
              </a:r>
              <a:r>
                <a:rPr lang="en-US" sz="1400">
                  <a:effectLst/>
                  <a:latin typeface="Arial" panose="020B0604020202020204" pitchFamily="34" charset="0"/>
                </a:rPr>
                <a:t>,</a:t>
              </a:r>
              <a:br>
                <a:rPr lang="en-US" sz="1400">
                  <a:effectLst/>
                  <a:latin typeface="Arial" panose="020B0604020202020204" pitchFamily="34" charset="0"/>
                </a:rPr>
              </a:br>
              <a:r>
                <a:rPr lang="en-US" sz="1400">
                  <a:effectLst/>
                  <a:latin typeface="Arial" panose="020B0604020202020204" pitchFamily="34" charset="0"/>
                </a:rPr>
                <a:t>Design of Analog Circuits</a:t>
              </a:r>
              <a:br>
                <a:rPr lang="en-US" sz="1400"/>
              </a:br>
              <a:r>
                <a:rPr lang="en-US" sz="1400">
                  <a:effectLst/>
                  <a:latin typeface="Arial" panose="020B0604020202020204" pitchFamily="34" charset="0"/>
                </a:rPr>
                <a:t>in 28nm CMOS Technology</a:t>
              </a:r>
              <a:br>
                <a:rPr lang="en-US" sz="1400"/>
              </a:br>
              <a:r>
                <a:rPr lang="en-US" sz="1400">
                  <a:effectLst/>
                  <a:latin typeface="Arial" panose="020B0604020202020204" pitchFamily="34" charset="0"/>
                </a:rPr>
                <a:t>for Physics Applications (2016)</a:t>
              </a:r>
              <a:endParaRPr lang="en-US" sz="1400"/>
            </a:p>
          </p:txBody>
        </p:sp>
        <p:pic>
          <p:nvPicPr>
            <p:cNvPr id="8" name="Content Placeholder 11" descr="Table&#10;&#10;Description automatically generated">
              <a:extLst>
                <a:ext uri="{FF2B5EF4-FFF2-40B4-BE49-F238E27FC236}">
                  <a16:creationId xmlns:a16="http://schemas.microsoft.com/office/drawing/2014/main" id="{515A3E0B-429A-F6F5-0895-4A6D253B63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492" y="5308381"/>
              <a:ext cx="10515600" cy="1896713"/>
            </a:xfrm>
            <a:prstGeom prst="rect">
              <a:avLst/>
            </a:prstGeom>
          </p:spPr>
        </p:pic>
      </p:grpSp>
      <p:sp>
        <p:nvSpPr>
          <p:cNvPr id="9" name="TextBox 8">
            <a:extLst>
              <a:ext uri="{FF2B5EF4-FFF2-40B4-BE49-F238E27FC236}">
                <a16:creationId xmlns:a16="http://schemas.microsoft.com/office/drawing/2014/main" id="{7223D5C8-F668-E172-61A9-3330C4E5555D}"/>
              </a:ext>
            </a:extLst>
          </p:cNvPr>
          <p:cNvSpPr txBox="1"/>
          <p:nvPr/>
        </p:nvSpPr>
        <p:spPr>
          <a:xfrm>
            <a:off x="142875" y="4236829"/>
            <a:ext cx="12049125" cy="584775"/>
          </a:xfrm>
          <a:prstGeom prst="rect">
            <a:avLst/>
          </a:prstGeom>
          <a:noFill/>
        </p:spPr>
        <p:txBody>
          <a:bodyPr wrap="square" rtlCol="0">
            <a:spAutoFit/>
          </a:bodyPr>
          <a:lstStyle/>
          <a:p>
            <a:r>
              <a:rPr lang="en-US"/>
              <a:t>Some selected results from literature:</a:t>
            </a:r>
          </a:p>
          <a:p>
            <a:r>
              <a:rPr lang="en-US" sz="1400"/>
              <a:t> (Romanova and </a:t>
            </a:r>
            <a:r>
              <a:rPr lang="en-US" sz="1400" err="1"/>
              <a:t>Barzdenas</a:t>
            </a:r>
            <a:r>
              <a:rPr lang="en-US" sz="1400"/>
              <a:t>: “</a:t>
            </a:r>
            <a:r>
              <a:rPr lang="en-US" sz="1200">
                <a:effectLst/>
                <a:latin typeface="Arial" panose="020B0604020202020204" pitchFamily="34" charset="0"/>
              </a:rPr>
              <a:t>A Review of Modern CMOS Transimpedance Amplifiers for OTDR Applications</a:t>
            </a:r>
            <a:r>
              <a:rPr lang="en-US" sz="1400">
                <a:effectLst/>
                <a:latin typeface="Arial" panose="020B0604020202020204" pitchFamily="34" charset="0"/>
              </a:rPr>
              <a:t>”, </a:t>
            </a:r>
            <a:r>
              <a:rPr lang="en-US" sz="1200">
                <a:effectLst/>
                <a:latin typeface="Arial" panose="020B0604020202020204" pitchFamily="34" charset="0"/>
              </a:rPr>
              <a:t>2019)</a:t>
            </a:r>
            <a:endParaRPr lang="en-US" sz="1400"/>
          </a:p>
        </p:txBody>
      </p:sp>
      <p:sp>
        <p:nvSpPr>
          <p:cNvPr id="17" name="TextBox 16">
            <a:extLst>
              <a:ext uri="{FF2B5EF4-FFF2-40B4-BE49-F238E27FC236}">
                <a16:creationId xmlns:a16="http://schemas.microsoft.com/office/drawing/2014/main" id="{54D2E8B6-8F5C-47AB-EABF-DC3593961A6D}"/>
              </a:ext>
            </a:extLst>
          </p:cNvPr>
          <p:cNvSpPr txBox="1"/>
          <p:nvPr/>
        </p:nvSpPr>
        <p:spPr>
          <a:xfrm>
            <a:off x="4866133" y="2719267"/>
            <a:ext cx="6705234" cy="830997"/>
          </a:xfrm>
          <a:prstGeom prst="rect">
            <a:avLst/>
          </a:prstGeom>
          <a:noFill/>
        </p:spPr>
        <p:txBody>
          <a:bodyPr wrap="none" rtlCol="0">
            <a:spAutoFit/>
          </a:bodyPr>
          <a:lstStyle/>
          <a:p>
            <a:r>
              <a:rPr lang="en-US" sz="2400" b="1">
                <a:solidFill>
                  <a:srgbClr val="C00000"/>
                </a:solidFill>
                <a:sym typeface="Wingdings" panose="05000000000000000000" pitchFamily="2" charset="2"/>
              </a:rPr>
              <a:t>Improved signal rise time</a:t>
            </a:r>
          </a:p>
          <a:p>
            <a:r>
              <a:rPr lang="en-US" sz="2400" b="1">
                <a:solidFill>
                  <a:srgbClr val="C00000"/>
                </a:solidFill>
                <a:sym typeface="Wingdings" panose="05000000000000000000" pitchFamily="2" charset="2"/>
              </a:rPr>
              <a:t>Improved or equal voltage noise of samples</a:t>
            </a:r>
          </a:p>
        </p:txBody>
      </p:sp>
      <p:sp>
        <p:nvSpPr>
          <p:cNvPr id="4" name="날짜 개체 틀 3">
            <a:extLst>
              <a:ext uri="{FF2B5EF4-FFF2-40B4-BE49-F238E27FC236}">
                <a16:creationId xmlns:a16="http://schemas.microsoft.com/office/drawing/2014/main" id="{E0C70A51-9083-BCE9-96B0-820B9A97DEC0}"/>
              </a:ext>
            </a:extLst>
          </p:cNvPr>
          <p:cNvSpPr>
            <a:spLocks noGrp="1"/>
          </p:cNvSpPr>
          <p:nvPr>
            <p:ph type="dt" sz="half" idx="10"/>
          </p:nvPr>
        </p:nvSpPr>
        <p:spPr/>
        <p:txBody>
          <a:bodyPr/>
          <a:lstStyle/>
          <a:p>
            <a:r>
              <a:rPr lang="en-US" altLang="ko-KR"/>
              <a:t>2024-05-27</a:t>
            </a:r>
            <a:endParaRPr lang="ko-KR" altLang="en-US"/>
          </a:p>
        </p:txBody>
      </p:sp>
      <p:sp>
        <p:nvSpPr>
          <p:cNvPr id="6" name="바닥글 개체 틀 5">
            <a:extLst>
              <a:ext uri="{FF2B5EF4-FFF2-40B4-BE49-F238E27FC236}">
                <a16:creationId xmlns:a16="http://schemas.microsoft.com/office/drawing/2014/main" id="{7315E5EC-FDFD-FB7A-BD1A-180A9FE5C3BB}"/>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35506286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1AA2-907E-2508-467E-C17949FDB94F}"/>
              </a:ext>
            </a:extLst>
          </p:cNvPr>
          <p:cNvSpPr>
            <a:spLocks noGrp="1"/>
          </p:cNvSpPr>
          <p:nvPr>
            <p:ph type="title"/>
          </p:nvPr>
        </p:nvSpPr>
        <p:spPr>
          <a:xfrm>
            <a:off x="838200" y="365125"/>
            <a:ext cx="10515600" cy="701675"/>
          </a:xfrm>
        </p:spPr>
        <p:txBody>
          <a:bodyPr>
            <a:normAutofit/>
          </a:bodyPr>
          <a:lstStyle/>
          <a:p>
            <a:r>
              <a:rPr lang="en-US" sz="4000" b="1">
                <a:solidFill>
                  <a:srgbClr val="C00000"/>
                </a:solidFill>
              </a:rPr>
              <a:t>Improved packaging also important</a:t>
            </a:r>
          </a:p>
        </p:txBody>
      </p:sp>
      <p:sp>
        <p:nvSpPr>
          <p:cNvPr id="3" name="Content Placeholder 2">
            <a:extLst>
              <a:ext uri="{FF2B5EF4-FFF2-40B4-BE49-F238E27FC236}">
                <a16:creationId xmlns:a16="http://schemas.microsoft.com/office/drawing/2014/main" id="{D3EB83AF-F8F8-01A6-F209-E9DAD959D2BF}"/>
              </a:ext>
            </a:extLst>
          </p:cNvPr>
          <p:cNvSpPr>
            <a:spLocks noGrp="1"/>
          </p:cNvSpPr>
          <p:nvPr>
            <p:ph idx="1"/>
          </p:nvPr>
        </p:nvSpPr>
        <p:spPr>
          <a:xfrm>
            <a:off x="1695450" y="6324600"/>
            <a:ext cx="8267700" cy="415925"/>
          </a:xfrm>
        </p:spPr>
        <p:txBody>
          <a:bodyPr>
            <a:normAutofit fontScale="85000" lnSpcReduction="10000"/>
          </a:bodyPr>
          <a:lstStyle/>
          <a:p>
            <a:pPr marL="0" indent="0">
              <a:buNone/>
            </a:pPr>
            <a:r>
              <a:rPr lang="en-US" sz="1200"/>
              <a:t>Chi-Tsung Chiu, Sung-Mao Wu and Chi-Ping Hung, "High speed electrical performance comparison between bump with RDL and wire bond technologies," </a:t>
            </a:r>
            <a:r>
              <a:rPr lang="en-US" sz="1200" i="1"/>
              <a:t>Proceedings of the 4th International Symposium on Electronic Materials and Packaging, 2002.</a:t>
            </a:r>
            <a:r>
              <a:rPr lang="en-US" sz="1200"/>
              <a:t>, 2002</a:t>
            </a:r>
            <a:endParaRPr lang="en-US" sz="1800"/>
          </a:p>
        </p:txBody>
      </p:sp>
      <p:sp>
        <p:nvSpPr>
          <p:cNvPr id="4" name="슬라이드 번호 개체 틀 3">
            <a:extLst>
              <a:ext uri="{FF2B5EF4-FFF2-40B4-BE49-F238E27FC236}">
                <a16:creationId xmlns:a16="http://schemas.microsoft.com/office/drawing/2014/main" id="{75D6FCB4-5B03-2302-F2EF-D0411D33D7E1}"/>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61</a:t>
            </a:fld>
            <a:endParaRPr lang="ko-KR" altLang="en-US"/>
          </a:p>
        </p:txBody>
      </p:sp>
      <p:pic>
        <p:nvPicPr>
          <p:cNvPr id="5" name="Picture 4" descr="Diagram&#10;&#10;Description automatically generated">
            <a:extLst>
              <a:ext uri="{FF2B5EF4-FFF2-40B4-BE49-F238E27FC236}">
                <a16:creationId xmlns:a16="http://schemas.microsoft.com/office/drawing/2014/main" id="{F6F8159F-9B22-5DA7-7588-19C44D51E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33209"/>
            <a:ext cx="3990975" cy="3068291"/>
          </a:xfrm>
          <a:prstGeom prst="rect">
            <a:avLst/>
          </a:prstGeom>
        </p:spPr>
      </p:pic>
      <p:pic>
        <p:nvPicPr>
          <p:cNvPr id="7" name="Picture 6" descr="A picture containing text, device, caliper&#10;&#10;Description automatically generated">
            <a:extLst>
              <a:ext uri="{FF2B5EF4-FFF2-40B4-BE49-F238E27FC236}">
                <a16:creationId xmlns:a16="http://schemas.microsoft.com/office/drawing/2014/main" id="{4D75C3BC-31A3-78AF-B38C-993CAC633E0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424135" y="1233209"/>
            <a:ext cx="4226632" cy="3068291"/>
          </a:xfrm>
          <a:prstGeom prst="rect">
            <a:avLst/>
          </a:prstGeom>
        </p:spPr>
      </p:pic>
      <mc:AlternateContent xmlns:mc="http://schemas.openxmlformats.org/markup-compatibility/2006" xmlns:a14="http://schemas.microsoft.com/office/drawing/2010/main">
        <mc:Choice Requires="a14">
          <p:graphicFrame>
            <p:nvGraphicFramePr>
              <p:cNvPr id="9" name="Table 9">
                <a:extLst>
                  <a:ext uri="{FF2B5EF4-FFF2-40B4-BE49-F238E27FC236}">
                    <a16:creationId xmlns:a16="http://schemas.microsoft.com/office/drawing/2014/main" id="{D8580284-C7CE-407E-E5CF-D3E3251EBF48}"/>
                  </a:ext>
                </a:extLst>
              </p:cNvPr>
              <p:cNvGraphicFramePr>
                <a:graphicFrameLocks noGrp="1"/>
              </p:cNvGraphicFramePr>
              <p:nvPr>
                <p:extLst>
                  <p:ext uri="{D42A27DB-BD31-4B8C-83A1-F6EECF244321}">
                    <p14:modId xmlns:p14="http://schemas.microsoft.com/office/powerpoint/2010/main" val="3147915284"/>
                  </p:ext>
                </p:extLst>
              </p:nvPr>
            </p:nvGraphicFramePr>
            <p:xfrm>
              <a:off x="1835151" y="4672541"/>
              <a:ext cx="8582478" cy="1381760"/>
            </p:xfrm>
            <a:graphic>
              <a:graphicData uri="http://schemas.openxmlformats.org/drawingml/2006/table">
                <a:tbl>
                  <a:tblPr firstRow="1" bandRow="1">
                    <a:tableStyleId>{5940675A-B579-460E-94D1-54222C63F5DA}</a:tableStyleId>
                  </a:tblPr>
                  <a:tblGrid>
                    <a:gridCol w="2860826">
                      <a:extLst>
                        <a:ext uri="{9D8B030D-6E8A-4147-A177-3AD203B41FA5}">
                          <a16:colId xmlns:a16="http://schemas.microsoft.com/office/drawing/2014/main" val="2050829064"/>
                        </a:ext>
                      </a:extLst>
                    </a:gridCol>
                    <a:gridCol w="2860826">
                      <a:extLst>
                        <a:ext uri="{9D8B030D-6E8A-4147-A177-3AD203B41FA5}">
                          <a16:colId xmlns:a16="http://schemas.microsoft.com/office/drawing/2014/main" val="633787872"/>
                        </a:ext>
                      </a:extLst>
                    </a:gridCol>
                    <a:gridCol w="2860826">
                      <a:extLst>
                        <a:ext uri="{9D8B030D-6E8A-4147-A177-3AD203B41FA5}">
                          <a16:colId xmlns:a16="http://schemas.microsoft.com/office/drawing/2014/main" val="2968505857"/>
                        </a:ext>
                      </a:extLst>
                    </a:gridCol>
                  </a:tblGrid>
                  <a:tr h="370840">
                    <a:tc>
                      <a:txBody>
                        <a:bodyPr/>
                        <a:lstStyle/>
                        <a:p>
                          <a:pPr algn="ctr"/>
                          <a:endParaRPr lang="en-US"/>
                        </a:p>
                      </a:txBody>
                      <a:tcPr/>
                    </a:tc>
                    <a:tc>
                      <a:txBody>
                        <a:bodyPr/>
                        <a:lstStyle/>
                        <a:p>
                          <a:pPr algn="ctr"/>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𝑇</m:t>
                                  </m:r>
                                </m:e>
                                <m:sub>
                                  <m:r>
                                    <a:rPr lang="en-US" altLang="ko-KR" b="0" i="1" smtClean="0">
                                      <a:latin typeface="Cambria Math" panose="02040503050406030204" pitchFamily="18" charset="0"/>
                                    </a:rPr>
                                    <m:t>𝑟</m:t>
                                  </m:r>
                                </m:sub>
                              </m:sSub>
                            </m:oMath>
                          </a14:m>
                          <a:r>
                            <a:rPr lang="en-US"/>
                            <a:t>(</a:t>
                          </a:r>
                          <a:r>
                            <a:rPr lang="en-US" err="1"/>
                            <a:t>ps</a:t>
                          </a:r>
                          <a:r>
                            <a:rPr lang="en-US"/>
                            <a:t>) observed for 35ps risetime input pulse</a:t>
                          </a:r>
                        </a:p>
                      </a:txBody>
                      <a:tcPr/>
                    </a:tc>
                    <a:tc>
                      <a:txBody>
                        <a:bodyPr/>
                        <a:lstStyle/>
                        <a:p>
                          <a:pPr algn="ctr"/>
                          <a:r>
                            <a:rPr lang="en-US"/>
                            <a:t>Degradation (%)</a:t>
                          </a:r>
                        </a:p>
                      </a:txBody>
                      <a:tcPr/>
                    </a:tc>
                    <a:extLst>
                      <a:ext uri="{0D108BD9-81ED-4DB2-BD59-A6C34878D82A}">
                        <a16:rowId xmlns:a16="http://schemas.microsoft.com/office/drawing/2014/main" val="2118849193"/>
                      </a:ext>
                    </a:extLst>
                  </a:tr>
                  <a:tr h="370840">
                    <a:tc>
                      <a:txBody>
                        <a:bodyPr/>
                        <a:lstStyle/>
                        <a:p>
                          <a:pPr algn="ctr"/>
                          <a:r>
                            <a:rPr lang="en-US"/>
                            <a:t>Case A (</a:t>
                          </a:r>
                          <a:r>
                            <a:rPr lang="en-US" err="1"/>
                            <a:t>wirebonded</a:t>
                          </a:r>
                          <a:r>
                            <a:rPr lang="en-US"/>
                            <a:t>)</a:t>
                          </a:r>
                        </a:p>
                      </a:txBody>
                      <a:tcPr/>
                    </a:tc>
                    <a:tc>
                      <a:txBody>
                        <a:bodyPr/>
                        <a:lstStyle/>
                        <a:p>
                          <a:pPr algn="ctr"/>
                          <a:r>
                            <a:rPr lang="en-US"/>
                            <a:t>65ps</a:t>
                          </a:r>
                        </a:p>
                      </a:txBody>
                      <a:tcPr/>
                    </a:tc>
                    <a:tc>
                      <a:txBody>
                        <a:bodyPr/>
                        <a:lstStyle/>
                        <a:p>
                          <a:pPr algn="ctr"/>
                          <a:r>
                            <a:rPr lang="en-US"/>
                            <a:t>86%</a:t>
                          </a:r>
                        </a:p>
                      </a:txBody>
                      <a:tcPr/>
                    </a:tc>
                    <a:extLst>
                      <a:ext uri="{0D108BD9-81ED-4DB2-BD59-A6C34878D82A}">
                        <a16:rowId xmlns:a16="http://schemas.microsoft.com/office/drawing/2014/main" val="580777762"/>
                      </a:ext>
                    </a:extLst>
                  </a:tr>
                  <a:tr h="370840">
                    <a:tc>
                      <a:txBody>
                        <a:bodyPr/>
                        <a:lstStyle/>
                        <a:p>
                          <a:pPr algn="ctr"/>
                          <a:r>
                            <a:rPr lang="en-US"/>
                            <a:t>Case B (flip-chip + RDL)</a:t>
                          </a:r>
                        </a:p>
                      </a:txBody>
                      <a:tcPr/>
                    </a:tc>
                    <a:tc>
                      <a:txBody>
                        <a:bodyPr/>
                        <a:lstStyle/>
                        <a:p>
                          <a:pPr algn="ctr"/>
                          <a:r>
                            <a:rPr lang="en-US"/>
                            <a:t>42ps</a:t>
                          </a:r>
                        </a:p>
                      </a:txBody>
                      <a:tcPr/>
                    </a:tc>
                    <a:tc>
                      <a:txBody>
                        <a:bodyPr/>
                        <a:lstStyle/>
                        <a:p>
                          <a:pPr algn="ctr"/>
                          <a:r>
                            <a:rPr lang="en-US"/>
                            <a:t>20%</a:t>
                          </a:r>
                        </a:p>
                      </a:txBody>
                      <a:tcPr/>
                    </a:tc>
                    <a:extLst>
                      <a:ext uri="{0D108BD9-81ED-4DB2-BD59-A6C34878D82A}">
                        <a16:rowId xmlns:a16="http://schemas.microsoft.com/office/drawing/2014/main" val="2944656496"/>
                      </a:ext>
                    </a:extLst>
                  </a:tr>
                </a:tbl>
              </a:graphicData>
            </a:graphic>
          </p:graphicFrame>
        </mc:Choice>
        <mc:Fallback xmlns="">
          <p:graphicFrame>
            <p:nvGraphicFramePr>
              <p:cNvPr id="9" name="Table 9">
                <a:extLst>
                  <a:ext uri="{FF2B5EF4-FFF2-40B4-BE49-F238E27FC236}">
                    <a16:creationId xmlns:a16="http://schemas.microsoft.com/office/drawing/2014/main" id="{D8580284-C7CE-407E-E5CF-D3E3251EBF48}"/>
                  </a:ext>
                </a:extLst>
              </p:cNvPr>
              <p:cNvGraphicFramePr>
                <a:graphicFrameLocks noGrp="1"/>
              </p:cNvGraphicFramePr>
              <p:nvPr>
                <p:extLst>
                  <p:ext uri="{D42A27DB-BD31-4B8C-83A1-F6EECF244321}">
                    <p14:modId xmlns:p14="http://schemas.microsoft.com/office/powerpoint/2010/main" val="3147915284"/>
                  </p:ext>
                </p:extLst>
              </p:nvPr>
            </p:nvGraphicFramePr>
            <p:xfrm>
              <a:off x="1835151" y="4672541"/>
              <a:ext cx="8582478" cy="1381760"/>
            </p:xfrm>
            <a:graphic>
              <a:graphicData uri="http://schemas.openxmlformats.org/drawingml/2006/table">
                <a:tbl>
                  <a:tblPr firstRow="1" bandRow="1">
                    <a:tableStyleId>{5940675A-B579-460E-94D1-54222C63F5DA}</a:tableStyleId>
                  </a:tblPr>
                  <a:tblGrid>
                    <a:gridCol w="2860826">
                      <a:extLst>
                        <a:ext uri="{9D8B030D-6E8A-4147-A177-3AD203B41FA5}">
                          <a16:colId xmlns:a16="http://schemas.microsoft.com/office/drawing/2014/main" val="2050829064"/>
                        </a:ext>
                      </a:extLst>
                    </a:gridCol>
                    <a:gridCol w="2860826">
                      <a:extLst>
                        <a:ext uri="{9D8B030D-6E8A-4147-A177-3AD203B41FA5}">
                          <a16:colId xmlns:a16="http://schemas.microsoft.com/office/drawing/2014/main" val="633787872"/>
                        </a:ext>
                      </a:extLst>
                    </a:gridCol>
                    <a:gridCol w="2860826">
                      <a:extLst>
                        <a:ext uri="{9D8B030D-6E8A-4147-A177-3AD203B41FA5}">
                          <a16:colId xmlns:a16="http://schemas.microsoft.com/office/drawing/2014/main" val="2968505857"/>
                        </a:ext>
                      </a:extLst>
                    </a:gridCol>
                  </a:tblGrid>
                  <a:tr h="640080">
                    <a:tc>
                      <a:txBody>
                        <a:bodyPr/>
                        <a:lstStyle/>
                        <a:p>
                          <a:pPr algn="ctr"/>
                          <a:endParaRPr lang="en-US"/>
                        </a:p>
                      </a:txBody>
                      <a:tcPr/>
                    </a:tc>
                    <a:tc>
                      <a:txBody>
                        <a:bodyPr/>
                        <a:lstStyle/>
                        <a:p>
                          <a:endParaRPr lang="en-US"/>
                        </a:p>
                      </a:txBody>
                      <a:tcPr>
                        <a:blipFill>
                          <a:blip r:embed="rId5"/>
                          <a:stretch>
                            <a:fillRect l="-100000" t="-4717" r="-100426" b="-128302"/>
                          </a:stretch>
                        </a:blipFill>
                      </a:tcPr>
                    </a:tc>
                    <a:tc>
                      <a:txBody>
                        <a:bodyPr/>
                        <a:lstStyle/>
                        <a:p>
                          <a:pPr algn="ctr"/>
                          <a:r>
                            <a:rPr lang="en-US"/>
                            <a:t>Degradation (%)</a:t>
                          </a:r>
                        </a:p>
                      </a:txBody>
                      <a:tcPr/>
                    </a:tc>
                    <a:extLst>
                      <a:ext uri="{0D108BD9-81ED-4DB2-BD59-A6C34878D82A}">
                        <a16:rowId xmlns:a16="http://schemas.microsoft.com/office/drawing/2014/main" val="2118849193"/>
                      </a:ext>
                    </a:extLst>
                  </a:tr>
                  <a:tr h="370840">
                    <a:tc>
                      <a:txBody>
                        <a:bodyPr/>
                        <a:lstStyle/>
                        <a:p>
                          <a:pPr algn="ctr"/>
                          <a:r>
                            <a:rPr lang="en-US"/>
                            <a:t>Case A (</a:t>
                          </a:r>
                          <a:r>
                            <a:rPr lang="en-US" err="1"/>
                            <a:t>wirebonded</a:t>
                          </a:r>
                          <a:r>
                            <a:rPr lang="en-US"/>
                            <a:t>)</a:t>
                          </a:r>
                        </a:p>
                      </a:txBody>
                      <a:tcPr/>
                    </a:tc>
                    <a:tc>
                      <a:txBody>
                        <a:bodyPr/>
                        <a:lstStyle/>
                        <a:p>
                          <a:pPr algn="ctr"/>
                          <a:r>
                            <a:rPr lang="en-US"/>
                            <a:t>65ps</a:t>
                          </a:r>
                        </a:p>
                      </a:txBody>
                      <a:tcPr/>
                    </a:tc>
                    <a:tc>
                      <a:txBody>
                        <a:bodyPr/>
                        <a:lstStyle/>
                        <a:p>
                          <a:pPr algn="ctr"/>
                          <a:r>
                            <a:rPr lang="en-US"/>
                            <a:t>86%</a:t>
                          </a:r>
                        </a:p>
                      </a:txBody>
                      <a:tcPr/>
                    </a:tc>
                    <a:extLst>
                      <a:ext uri="{0D108BD9-81ED-4DB2-BD59-A6C34878D82A}">
                        <a16:rowId xmlns:a16="http://schemas.microsoft.com/office/drawing/2014/main" val="580777762"/>
                      </a:ext>
                    </a:extLst>
                  </a:tr>
                  <a:tr h="370840">
                    <a:tc>
                      <a:txBody>
                        <a:bodyPr/>
                        <a:lstStyle/>
                        <a:p>
                          <a:pPr algn="ctr"/>
                          <a:r>
                            <a:rPr lang="en-US"/>
                            <a:t>Case B (flip-chip + RDL)</a:t>
                          </a:r>
                        </a:p>
                      </a:txBody>
                      <a:tcPr/>
                    </a:tc>
                    <a:tc>
                      <a:txBody>
                        <a:bodyPr/>
                        <a:lstStyle/>
                        <a:p>
                          <a:pPr algn="ctr"/>
                          <a:r>
                            <a:rPr lang="en-US"/>
                            <a:t>42ps</a:t>
                          </a:r>
                        </a:p>
                      </a:txBody>
                      <a:tcPr/>
                    </a:tc>
                    <a:tc>
                      <a:txBody>
                        <a:bodyPr/>
                        <a:lstStyle/>
                        <a:p>
                          <a:pPr algn="ctr"/>
                          <a:r>
                            <a:rPr lang="en-US"/>
                            <a:t>20%</a:t>
                          </a:r>
                        </a:p>
                      </a:txBody>
                      <a:tcPr/>
                    </a:tc>
                    <a:extLst>
                      <a:ext uri="{0D108BD9-81ED-4DB2-BD59-A6C34878D82A}">
                        <a16:rowId xmlns:a16="http://schemas.microsoft.com/office/drawing/2014/main" val="2944656496"/>
                      </a:ext>
                    </a:extLst>
                  </a:tr>
                </a:tbl>
              </a:graphicData>
            </a:graphic>
          </p:graphicFrame>
        </mc:Fallback>
      </mc:AlternateContent>
      <p:cxnSp>
        <p:nvCxnSpPr>
          <p:cNvPr id="6" name="직선 연결선 5">
            <a:extLst>
              <a:ext uri="{FF2B5EF4-FFF2-40B4-BE49-F238E27FC236}">
                <a16:creationId xmlns:a16="http://schemas.microsoft.com/office/drawing/2014/main" id="{B5BDC891-80AA-C95B-BEC7-B1876A157286}"/>
              </a:ext>
            </a:extLst>
          </p:cNvPr>
          <p:cNvCxnSpPr/>
          <p:nvPr/>
        </p:nvCxnSpPr>
        <p:spPr>
          <a:xfrm>
            <a:off x="457200" y="506015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직선 연결선 7">
            <a:extLst>
              <a:ext uri="{FF2B5EF4-FFF2-40B4-BE49-F238E27FC236}">
                <a16:creationId xmlns:a16="http://schemas.microsoft.com/office/drawing/2014/main" id="{14308D1A-2FF7-5533-253A-920EA269A81F}"/>
              </a:ext>
            </a:extLst>
          </p:cNvPr>
          <p:cNvCxnSpPr/>
          <p:nvPr/>
        </p:nvCxnSpPr>
        <p:spPr>
          <a:xfrm>
            <a:off x="1023257" y="4668264"/>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직선 연결선 9">
            <a:extLst>
              <a:ext uri="{FF2B5EF4-FFF2-40B4-BE49-F238E27FC236}">
                <a16:creationId xmlns:a16="http://schemas.microsoft.com/office/drawing/2014/main" id="{38661C14-731E-3F9E-DE58-7E0DEBBD1150}"/>
              </a:ext>
            </a:extLst>
          </p:cNvPr>
          <p:cNvCxnSpPr>
            <a:cxnSpLocks/>
          </p:cNvCxnSpPr>
          <p:nvPr/>
        </p:nvCxnSpPr>
        <p:spPr>
          <a:xfrm flipH="1">
            <a:off x="838200" y="4668264"/>
            <a:ext cx="185057" cy="3918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직선 연결선 12">
            <a:extLst>
              <a:ext uri="{FF2B5EF4-FFF2-40B4-BE49-F238E27FC236}">
                <a16:creationId xmlns:a16="http://schemas.microsoft.com/office/drawing/2014/main" id="{E3905BAF-709D-CDA6-92AE-36291D9E08E6}"/>
              </a:ext>
            </a:extLst>
          </p:cNvPr>
          <p:cNvCxnSpPr/>
          <p:nvPr/>
        </p:nvCxnSpPr>
        <p:spPr>
          <a:xfrm>
            <a:off x="457200" y="6248536"/>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직선 연결선 13">
            <a:extLst>
              <a:ext uri="{FF2B5EF4-FFF2-40B4-BE49-F238E27FC236}">
                <a16:creationId xmlns:a16="http://schemas.microsoft.com/office/drawing/2014/main" id="{DA6CA69E-6F5F-96C9-02A3-400D77F115B5}"/>
              </a:ext>
            </a:extLst>
          </p:cNvPr>
          <p:cNvCxnSpPr/>
          <p:nvPr/>
        </p:nvCxnSpPr>
        <p:spPr>
          <a:xfrm>
            <a:off x="1219200" y="585665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직선 연결선 14">
            <a:extLst>
              <a:ext uri="{FF2B5EF4-FFF2-40B4-BE49-F238E27FC236}">
                <a16:creationId xmlns:a16="http://schemas.microsoft.com/office/drawing/2014/main" id="{F43870A7-D223-6061-AC86-4E06E7498B2A}"/>
              </a:ext>
            </a:extLst>
          </p:cNvPr>
          <p:cNvCxnSpPr>
            <a:cxnSpLocks/>
          </p:cNvCxnSpPr>
          <p:nvPr/>
        </p:nvCxnSpPr>
        <p:spPr>
          <a:xfrm flipH="1">
            <a:off x="838200" y="5856649"/>
            <a:ext cx="381000" cy="391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화살표: 오른쪽 16">
            <a:extLst>
              <a:ext uri="{FF2B5EF4-FFF2-40B4-BE49-F238E27FC236}">
                <a16:creationId xmlns:a16="http://schemas.microsoft.com/office/drawing/2014/main" id="{D2E6E0C2-A5A9-4C37-62CF-7F737415FF4A}"/>
              </a:ext>
            </a:extLst>
          </p:cNvPr>
          <p:cNvSpPr/>
          <p:nvPr/>
        </p:nvSpPr>
        <p:spPr>
          <a:xfrm rot="5400000">
            <a:off x="729737" y="5397356"/>
            <a:ext cx="401982" cy="18505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76A70D5-D8DD-2EA5-D989-B02EDAE4AE3F}"/>
                  </a:ext>
                </a:extLst>
              </p:cNvPr>
              <p:cNvSpPr txBox="1"/>
              <p:nvPr/>
            </p:nvSpPr>
            <p:spPr>
              <a:xfrm>
                <a:off x="751114" y="6302708"/>
                <a:ext cx="54428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𝑇</m:t>
                          </m:r>
                        </m:e>
                        <m:sub>
                          <m:r>
                            <a:rPr lang="en-US" altLang="ko-KR" b="0" i="1" smtClean="0">
                              <a:latin typeface="Cambria Math" panose="02040503050406030204" pitchFamily="18" charset="0"/>
                            </a:rPr>
                            <m:t>𝑟</m:t>
                          </m:r>
                        </m:sub>
                      </m:sSub>
                    </m:oMath>
                  </m:oMathPara>
                </a14:m>
                <a:endParaRPr lang="ko-KR" altLang="en-US"/>
              </a:p>
            </p:txBody>
          </p:sp>
        </mc:Choice>
        <mc:Fallback xmlns="">
          <p:sp>
            <p:nvSpPr>
              <p:cNvPr id="12" name="TextBox 11">
                <a:extLst>
                  <a:ext uri="{FF2B5EF4-FFF2-40B4-BE49-F238E27FC236}">
                    <a16:creationId xmlns:a16="http://schemas.microsoft.com/office/drawing/2014/main" id="{C76A70D5-D8DD-2EA5-D989-B02EDAE4AE3F}"/>
                  </a:ext>
                </a:extLst>
              </p:cNvPr>
              <p:cNvSpPr txBox="1">
                <a:spLocks noRot="1" noChangeAspect="1" noMove="1" noResize="1" noEditPoints="1" noAdjustHandles="1" noChangeArrowheads="1" noChangeShapeType="1" noTextEdit="1"/>
              </p:cNvSpPr>
              <p:nvPr/>
            </p:nvSpPr>
            <p:spPr>
              <a:xfrm>
                <a:off x="751114" y="6302708"/>
                <a:ext cx="544284" cy="369332"/>
              </a:xfrm>
              <a:prstGeom prst="rect">
                <a:avLst/>
              </a:prstGeom>
              <a:blipFill>
                <a:blip r:embed="rId6"/>
                <a:stretch>
                  <a:fillRect/>
                </a:stretch>
              </a:blipFill>
            </p:spPr>
            <p:txBody>
              <a:bodyPr/>
              <a:lstStyle/>
              <a:p>
                <a:r>
                  <a:rPr lang="en-US">
                    <a:noFill/>
                  </a:rPr>
                  <a:t> </a:t>
                </a:r>
              </a:p>
            </p:txBody>
          </p:sp>
        </mc:Fallback>
      </mc:AlternateContent>
      <p:cxnSp>
        <p:nvCxnSpPr>
          <p:cNvPr id="18" name="직선 화살표 연결선 17">
            <a:extLst>
              <a:ext uri="{FF2B5EF4-FFF2-40B4-BE49-F238E27FC236}">
                <a16:creationId xmlns:a16="http://schemas.microsoft.com/office/drawing/2014/main" id="{15D32BF0-48D6-9CC5-EE8D-1D94317EAA20}"/>
              </a:ext>
            </a:extLst>
          </p:cNvPr>
          <p:cNvCxnSpPr/>
          <p:nvPr/>
        </p:nvCxnSpPr>
        <p:spPr>
          <a:xfrm>
            <a:off x="838200" y="6248536"/>
            <a:ext cx="37555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1" name="날짜 개체 틀 10">
            <a:extLst>
              <a:ext uri="{FF2B5EF4-FFF2-40B4-BE49-F238E27FC236}">
                <a16:creationId xmlns:a16="http://schemas.microsoft.com/office/drawing/2014/main" id="{CCB0DF7A-9E37-33B4-85E9-B57EDF03F728}"/>
              </a:ext>
            </a:extLst>
          </p:cNvPr>
          <p:cNvSpPr>
            <a:spLocks noGrp="1"/>
          </p:cNvSpPr>
          <p:nvPr>
            <p:ph type="dt" sz="half" idx="10"/>
          </p:nvPr>
        </p:nvSpPr>
        <p:spPr/>
        <p:txBody>
          <a:bodyPr/>
          <a:lstStyle/>
          <a:p>
            <a:r>
              <a:rPr lang="en-US" altLang="ko-KR"/>
              <a:t>2024-05-27</a:t>
            </a:r>
            <a:endParaRPr lang="ko-KR" altLang="en-US"/>
          </a:p>
        </p:txBody>
      </p:sp>
      <p:sp>
        <p:nvSpPr>
          <p:cNvPr id="16" name="바닥글 개체 틀 15">
            <a:extLst>
              <a:ext uri="{FF2B5EF4-FFF2-40B4-BE49-F238E27FC236}">
                <a16:creationId xmlns:a16="http://schemas.microsoft.com/office/drawing/2014/main" id="{2BBF789C-0A2F-3364-1655-66347362572B}"/>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1370307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368718C8-3FAC-5D3C-F87C-436F4C158A1B}"/>
              </a:ext>
            </a:extLst>
          </p:cNvPr>
          <p:cNvPicPr>
            <a:picLocks noChangeAspect="1"/>
          </p:cNvPicPr>
          <p:nvPr/>
        </p:nvPicPr>
        <p:blipFill rotWithShape="1">
          <a:blip r:embed="rId3"/>
          <a:srcRect b="89206"/>
          <a:stretch/>
        </p:blipFill>
        <p:spPr>
          <a:xfrm>
            <a:off x="79384" y="1266825"/>
            <a:ext cx="11560312" cy="982026"/>
          </a:xfrm>
          <a:prstGeom prst="rect">
            <a:avLst/>
          </a:prstGeom>
        </p:spPr>
      </p:pic>
      <p:pic>
        <p:nvPicPr>
          <p:cNvPr id="6" name="그림 5">
            <a:extLst>
              <a:ext uri="{FF2B5EF4-FFF2-40B4-BE49-F238E27FC236}">
                <a16:creationId xmlns:a16="http://schemas.microsoft.com/office/drawing/2014/main" id="{A600A3F4-A028-034F-CBDE-2C654A59DC9E}"/>
              </a:ext>
            </a:extLst>
          </p:cNvPr>
          <p:cNvPicPr>
            <a:picLocks noChangeAspect="1"/>
          </p:cNvPicPr>
          <p:nvPr/>
        </p:nvPicPr>
        <p:blipFill rotWithShape="1">
          <a:blip r:embed="rId3"/>
          <a:srcRect t="21269" b="59937"/>
          <a:stretch/>
        </p:blipFill>
        <p:spPr>
          <a:xfrm>
            <a:off x="79390" y="2362401"/>
            <a:ext cx="11560304" cy="1709879"/>
          </a:xfrm>
          <a:prstGeom prst="rect">
            <a:avLst/>
          </a:prstGeom>
        </p:spPr>
      </p:pic>
      <p:pic>
        <p:nvPicPr>
          <p:cNvPr id="7" name="그림 6">
            <a:extLst>
              <a:ext uri="{FF2B5EF4-FFF2-40B4-BE49-F238E27FC236}">
                <a16:creationId xmlns:a16="http://schemas.microsoft.com/office/drawing/2014/main" id="{D4891A61-6C37-85B5-5010-261B3896B242}"/>
              </a:ext>
            </a:extLst>
          </p:cNvPr>
          <p:cNvPicPr>
            <a:picLocks noChangeAspect="1"/>
          </p:cNvPicPr>
          <p:nvPr/>
        </p:nvPicPr>
        <p:blipFill rotWithShape="1">
          <a:blip r:embed="rId3"/>
          <a:srcRect t="52475" b="40908"/>
          <a:stretch/>
        </p:blipFill>
        <p:spPr>
          <a:xfrm>
            <a:off x="79388" y="4072280"/>
            <a:ext cx="11560309" cy="601982"/>
          </a:xfrm>
          <a:prstGeom prst="rect">
            <a:avLst/>
          </a:prstGeom>
        </p:spPr>
      </p:pic>
      <p:sp>
        <p:nvSpPr>
          <p:cNvPr id="8" name="직사각형 7">
            <a:extLst>
              <a:ext uri="{FF2B5EF4-FFF2-40B4-BE49-F238E27FC236}">
                <a16:creationId xmlns:a16="http://schemas.microsoft.com/office/drawing/2014/main" id="{F6A4F24A-37D9-3529-912A-47E07461557D}"/>
              </a:ext>
            </a:extLst>
          </p:cNvPr>
          <p:cNvSpPr/>
          <p:nvPr/>
        </p:nvSpPr>
        <p:spPr>
          <a:xfrm>
            <a:off x="9525000" y="4185830"/>
            <a:ext cx="2427514" cy="1180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Title 3">
            <a:extLst>
              <a:ext uri="{FF2B5EF4-FFF2-40B4-BE49-F238E27FC236}">
                <a16:creationId xmlns:a16="http://schemas.microsoft.com/office/drawing/2014/main" id="{A446EDFC-03AA-9BAD-1E41-9B00B76A4CD6}"/>
              </a:ext>
            </a:extLst>
          </p:cNvPr>
          <p:cNvSpPr>
            <a:spLocks noGrp="1"/>
          </p:cNvSpPr>
          <p:nvPr>
            <p:ph type="title"/>
          </p:nvPr>
        </p:nvSpPr>
        <p:spPr>
          <a:xfrm>
            <a:off x="564205" y="5128894"/>
            <a:ext cx="10515600" cy="625474"/>
          </a:xfrm>
        </p:spPr>
        <p:txBody>
          <a:bodyPr>
            <a:normAutofit fontScale="90000"/>
          </a:bodyPr>
          <a:lstStyle/>
          <a:p>
            <a:r>
              <a:rPr lang="en-US" b="1">
                <a:solidFill>
                  <a:srgbClr val="C00000"/>
                </a:solidFill>
              </a:rPr>
              <a:t>Time is right for a 1-psec timing chip!</a:t>
            </a:r>
          </a:p>
        </p:txBody>
      </p:sp>
      <p:sp>
        <p:nvSpPr>
          <p:cNvPr id="2" name="슬라이드 번호 개체 틀 1">
            <a:extLst>
              <a:ext uri="{FF2B5EF4-FFF2-40B4-BE49-F238E27FC236}">
                <a16:creationId xmlns:a16="http://schemas.microsoft.com/office/drawing/2014/main" id="{EB221BD9-81AB-0FE5-676A-6B39515E5EC5}"/>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62</a:t>
            </a:fld>
            <a:endParaRPr lang="ko-KR" altLang="en-US"/>
          </a:p>
        </p:txBody>
      </p:sp>
      <p:sp>
        <p:nvSpPr>
          <p:cNvPr id="4" name="날짜 개체 틀 3">
            <a:extLst>
              <a:ext uri="{FF2B5EF4-FFF2-40B4-BE49-F238E27FC236}">
                <a16:creationId xmlns:a16="http://schemas.microsoft.com/office/drawing/2014/main" id="{FE52E657-B9BB-798D-9485-1F3852FB5774}"/>
              </a:ext>
            </a:extLst>
          </p:cNvPr>
          <p:cNvSpPr>
            <a:spLocks noGrp="1"/>
          </p:cNvSpPr>
          <p:nvPr>
            <p:ph type="dt" sz="half" idx="10"/>
          </p:nvPr>
        </p:nvSpPr>
        <p:spPr/>
        <p:txBody>
          <a:bodyPr/>
          <a:lstStyle/>
          <a:p>
            <a:r>
              <a:rPr lang="en-US" altLang="ko-KR"/>
              <a:t>2024-05-27</a:t>
            </a:r>
            <a:endParaRPr lang="ko-KR" altLang="en-US"/>
          </a:p>
        </p:txBody>
      </p:sp>
      <p:sp>
        <p:nvSpPr>
          <p:cNvPr id="9" name="바닥글 개체 틀 8">
            <a:extLst>
              <a:ext uri="{FF2B5EF4-FFF2-40B4-BE49-F238E27FC236}">
                <a16:creationId xmlns:a16="http://schemas.microsoft.com/office/drawing/2014/main" id="{46B8ED73-79F9-B6FF-CF8E-2E064A9FA67C}"/>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27886955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8E28B2A-D5B8-DEFD-3641-D875DD40A942}"/>
              </a:ext>
            </a:extLst>
          </p:cNvPr>
          <p:cNvSpPr>
            <a:spLocks noGrp="1"/>
          </p:cNvSpPr>
          <p:nvPr>
            <p:ph type="title"/>
          </p:nvPr>
        </p:nvSpPr>
        <p:spPr/>
        <p:txBody>
          <a:bodyPr/>
          <a:lstStyle/>
          <a:p>
            <a:r>
              <a:rPr lang="en-US" altLang="ko-KR"/>
              <a:t>Nonlinearity</a:t>
            </a:r>
            <a:endParaRPr lang="ko-KR" altLang="en-US"/>
          </a:p>
        </p:txBody>
      </p:sp>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p:txBody>
          <a:bodyPr/>
          <a:lstStyle/>
          <a:p>
            <a:pPr marL="0" indent="0">
              <a:buNone/>
            </a:pPr>
            <a:endParaRPr lang="ko-KR" altLang="en-US"/>
          </a:p>
        </p:txBody>
      </p:sp>
      <p:sp>
        <p:nvSpPr>
          <p:cNvPr id="4" name="슬라이드 번호 개체 틀 3">
            <a:extLst>
              <a:ext uri="{FF2B5EF4-FFF2-40B4-BE49-F238E27FC236}">
                <a16:creationId xmlns:a16="http://schemas.microsoft.com/office/drawing/2014/main" id="{FBACA391-51F1-6F60-AB01-E689A80B1A7A}"/>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63</a:t>
            </a:fld>
            <a:endParaRPr lang="ko-KR" altLang="en-US"/>
          </a:p>
        </p:txBody>
      </p:sp>
      <p:pic>
        <p:nvPicPr>
          <p:cNvPr id="3074" name="Picture 2">
            <a:extLst>
              <a:ext uri="{FF2B5EF4-FFF2-40B4-BE49-F238E27FC236}">
                <a16:creationId xmlns:a16="http://schemas.microsoft.com/office/drawing/2014/main" id="{D8984FB1-A190-A1E4-C66B-3CE6FBA054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3537" y="2768006"/>
            <a:ext cx="4298260" cy="2244435"/>
          </a:xfrm>
          <a:prstGeom prst="rect">
            <a:avLst/>
          </a:prstGeom>
          <a:noFill/>
          <a:extLst>
            <a:ext uri="{909E8E84-426E-40DD-AFC4-6F175D3DCCD1}">
              <a14:hiddenFill xmlns:a14="http://schemas.microsoft.com/office/drawing/2010/main">
                <a:solidFill>
                  <a:srgbClr val="FFFFFF"/>
                </a:solidFill>
              </a14:hiddenFill>
            </a:ext>
          </a:extLst>
        </p:spPr>
      </p:pic>
      <p:pic>
        <p:nvPicPr>
          <p:cNvPr id="5" name="그림 4">
            <a:extLst>
              <a:ext uri="{FF2B5EF4-FFF2-40B4-BE49-F238E27FC236}">
                <a16:creationId xmlns:a16="http://schemas.microsoft.com/office/drawing/2014/main" id="{FE0AA465-9340-40E0-81B3-644108DEF776}"/>
              </a:ext>
            </a:extLst>
          </p:cNvPr>
          <p:cNvPicPr>
            <a:picLocks noChangeAspect="1"/>
          </p:cNvPicPr>
          <p:nvPr/>
        </p:nvPicPr>
        <p:blipFill>
          <a:blip r:embed="rId4"/>
          <a:stretch>
            <a:fillRect/>
          </a:stretch>
        </p:blipFill>
        <p:spPr>
          <a:xfrm>
            <a:off x="6345380" y="2508953"/>
            <a:ext cx="4174837" cy="3207302"/>
          </a:xfrm>
          <a:prstGeom prst="rect">
            <a:avLst/>
          </a:prstGeom>
        </p:spPr>
      </p:pic>
      <p:sp>
        <p:nvSpPr>
          <p:cNvPr id="6" name="날짜 개체 틀 5">
            <a:extLst>
              <a:ext uri="{FF2B5EF4-FFF2-40B4-BE49-F238E27FC236}">
                <a16:creationId xmlns:a16="http://schemas.microsoft.com/office/drawing/2014/main" id="{0CA4AD80-D14F-3ED9-3CBA-7C4196CD86FC}"/>
              </a:ext>
            </a:extLst>
          </p:cNvPr>
          <p:cNvSpPr>
            <a:spLocks noGrp="1"/>
          </p:cNvSpPr>
          <p:nvPr>
            <p:ph type="dt" sz="half" idx="10"/>
          </p:nvPr>
        </p:nvSpPr>
        <p:spPr/>
        <p:txBody>
          <a:bodyPr/>
          <a:lstStyle/>
          <a:p>
            <a:r>
              <a:rPr lang="en-US" altLang="ko-KR"/>
              <a:t>2024-05-27</a:t>
            </a:r>
            <a:endParaRPr lang="ko-KR" altLang="en-US"/>
          </a:p>
        </p:txBody>
      </p:sp>
      <p:sp>
        <p:nvSpPr>
          <p:cNvPr id="7" name="바닥글 개체 틀 6">
            <a:extLst>
              <a:ext uri="{FF2B5EF4-FFF2-40B4-BE49-F238E27FC236}">
                <a16:creationId xmlns:a16="http://schemas.microsoft.com/office/drawing/2014/main" id="{D444AFB5-2CA0-B40D-57D2-127EA2B82BBD}"/>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785662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DCA5216-7A51-49A2-A72B-59B2064712F1}"/>
              </a:ext>
            </a:extLst>
          </p:cNvPr>
          <p:cNvSpPr>
            <a:spLocks noGrp="1"/>
          </p:cNvSpPr>
          <p:nvPr>
            <p:ph idx="1"/>
          </p:nvPr>
        </p:nvSpPr>
        <p:spPr>
          <a:xfrm>
            <a:off x="1752601" y="971551"/>
            <a:ext cx="8672513" cy="2221101"/>
          </a:xfrm>
        </p:spPr>
        <p:txBody>
          <a:bodyPr/>
          <a:lstStyle/>
          <a:p>
            <a:r>
              <a:rPr lang="en-US" sz="1600"/>
              <a:t>Fermilab Test Beam Facility (FTBF) – Supports a wide program of research and detector R&amp;D</a:t>
            </a:r>
          </a:p>
          <a:p>
            <a:pPr lvl="1"/>
            <a:r>
              <a:rPr lang="en-US" sz="1400"/>
              <a:t>2 Beamlines (</a:t>
            </a:r>
            <a:r>
              <a:rPr lang="en-US" sz="1400" err="1"/>
              <a:t>MTest</a:t>
            </a:r>
            <a:r>
              <a:rPr lang="en-US" sz="1400"/>
              <a:t> and </a:t>
            </a:r>
            <a:r>
              <a:rPr lang="en-US" sz="1400" err="1"/>
              <a:t>MCenter</a:t>
            </a:r>
            <a:r>
              <a:rPr lang="en-US" sz="1400"/>
              <a:t>) – can provide particles from 120 GeV protons to secondaries of ~200 MeV to 60 GeV</a:t>
            </a:r>
          </a:p>
          <a:p>
            <a:r>
              <a:rPr lang="en-US" sz="1600"/>
              <a:t>Beam is available ~9 months </a:t>
            </a:r>
            <a:r>
              <a:rPr lang="en-US" sz="1800"/>
              <a:t>a year (roughly October through June)</a:t>
            </a:r>
          </a:p>
        </p:txBody>
      </p:sp>
      <p:sp>
        <p:nvSpPr>
          <p:cNvPr id="4" name="Title 3">
            <a:extLst>
              <a:ext uri="{FF2B5EF4-FFF2-40B4-BE49-F238E27FC236}">
                <a16:creationId xmlns:a16="http://schemas.microsoft.com/office/drawing/2014/main" id="{9A6A2DA8-882F-4850-9199-92AE340E5ABB}"/>
              </a:ext>
            </a:extLst>
          </p:cNvPr>
          <p:cNvSpPr>
            <a:spLocks noGrp="1"/>
          </p:cNvSpPr>
          <p:nvPr>
            <p:ph type="title"/>
          </p:nvPr>
        </p:nvSpPr>
        <p:spPr/>
        <p:txBody>
          <a:bodyPr/>
          <a:lstStyle/>
          <a:p>
            <a:r>
              <a:rPr lang="en-US"/>
              <a:t>Introduction </a:t>
            </a:r>
          </a:p>
        </p:txBody>
      </p:sp>
      <p:pic>
        <p:nvPicPr>
          <p:cNvPr id="6" name="Image" descr="Image">
            <a:extLst>
              <a:ext uri="{FF2B5EF4-FFF2-40B4-BE49-F238E27FC236}">
                <a16:creationId xmlns:a16="http://schemas.microsoft.com/office/drawing/2014/main" id="{2E5A13FB-0227-404C-852E-2F54A7135AC8}"/>
              </a:ext>
            </a:extLst>
          </p:cNvPr>
          <p:cNvPicPr>
            <a:picLocks noChangeAspect="1"/>
          </p:cNvPicPr>
          <p:nvPr/>
        </p:nvPicPr>
        <p:blipFill>
          <a:blip r:embed="rId3"/>
          <a:stretch>
            <a:fillRect/>
          </a:stretch>
        </p:blipFill>
        <p:spPr>
          <a:xfrm>
            <a:off x="1766887" y="3239145"/>
            <a:ext cx="8623948" cy="2838262"/>
          </a:xfrm>
          <a:prstGeom prst="rect">
            <a:avLst/>
          </a:prstGeom>
          <a:ln w="12700">
            <a:miter lim="400000"/>
          </a:ln>
        </p:spPr>
      </p:pic>
      <p:sp>
        <p:nvSpPr>
          <p:cNvPr id="7" name="Slide Number Placeholder 6">
            <a:extLst>
              <a:ext uri="{FF2B5EF4-FFF2-40B4-BE49-F238E27FC236}">
                <a16:creationId xmlns:a16="http://schemas.microsoft.com/office/drawing/2014/main" id="{30320A7A-2095-4162-9CF7-8279D00D43A4}"/>
              </a:ext>
            </a:extLst>
          </p:cNvPr>
          <p:cNvSpPr>
            <a:spLocks noGrp="1"/>
          </p:cNvSpPr>
          <p:nvPr>
            <p:ph type="sldNum" sz="quarter" idx="4"/>
          </p:nvPr>
        </p:nvSpPr>
        <p:spPr/>
        <p:txBody>
          <a:bodyPr/>
          <a:lstStyle/>
          <a:p>
            <a:pPr>
              <a:defRPr/>
            </a:pPr>
            <a:fld id="{148C009B-CB69-E04A-B9B3-34B26D69E9CF}" type="slidenum">
              <a:rPr lang="en-US" smtClean="0"/>
              <a:pPr>
                <a:defRPr/>
              </a:pPr>
              <a:t>64</a:t>
            </a:fld>
            <a:endParaRPr lang="en-US"/>
          </a:p>
        </p:txBody>
      </p:sp>
      <p:sp>
        <p:nvSpPr>
          <p:cNvPr id="2" name="바닥글 개체 틀 1">
            <a:extLst>
              <a:ext uri="{FF2B5EF4-FFF2-40B4-BE49-F238E27FC236}">
                <a16:creationId xmlns:a16="http://schemas.microsoft.com/office/drawing/2014/main" id="{F9D2A347-BA93-F458-D12C-26BAFF903E0C}"/>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5562022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Image" descr="Image">
            <a:extLst>
              <a:ext uri="{FF2B5EF4-FFF2-40B4-BE49-F238E27FC236}">
                <a16:creationId xmlns:a16="http://schemas.microsoft.com/office/drawing/2014/main" id="{5D7D3F27-AF3A-4B88-B907-8FA3752949C6}"/>
              </a:ext>
            </a:extLst>
          </p:cNvPr>
          <p:cNvPicPr>
            <a:picLocks noChangeAspect="1"/>
          </p:cNvPicPr>
          <p:nvPr/>
        </p:nvPicPr>
        <p:blipFill>
          <a:blip r:embed="rId3"/>
          <a:stretch>
            <a:fillRect/>
          </a:stretch>
        </p:blipFill>
        <p:spPr>
          <a:xfrm>
            <a:off x="5499316" y="2950871"/>
            <a:ext cx="4709696" cy="3080043"/>
          </a:xfrm>
          <a:prstGeom prst="rect">
            <a:avLst/>
          </a:prstGeom>
          <a:ln w="12700">
            <a:miter lim="400000"/>
          </a:ln>
        </p:spPr>
      </p:pic>
      <p:sp>
        <p:nvSpPr>
          <p:cNvPr id="2" name="Content Placeholder 1">
            <a:extLst>
              <a:ext uri="{FF2B5EF4-FFF2-40B4-BE49-F238E27FC236}">
                <a16:creationId xmlns:a16="http://schemas.microsoft.com/office/drawing/2014/main" id="{D1CF649F-63F5-45E4-B2FD-9050F224D7EC}"/>
              </a:ext>
            </a:extLst>
          </p:cNvPr>
          <p:cNvSpPr>
            <a:spLocks noGrp="1"/>
          </p:cNvSpPr>
          <p:nvPr>
            <p:ph idx="1"/>
          </p:nvPr>
        </p:nvSpPr>
        <p:spPr>
          <a:xfrm>
            <a:off x="1752601" y="971551"/>
            <a:ext cx="4506132" cy="5059363"/>
          </a:xfrm>
        </p:spPr>
        <p:txBody>
          <a:bodyPr/>
          <a:lstStyle/>
          <a:p>
            <a:r>
              <a:rPr lang="en-US" sz="2000"/>
              <a:t>4 second beam spill every 60 seconds, available 24/7</a:t>
            </a:r>
          </a:p>
          <a:p>
            <a:r>
              <a:rPr lang="en-US" sz="2000"/>
              <a:t>~1000 to 900,000 particles per spill</a:t>
            </a:r>
          </a:p>
          <a:p>
            <a:r>
              <a:rPr lang="en-US" sz="2000" err="1"/>
              <a:t>MTest</a:t>
            </a:r>
            <a:endParaRPr lang="en-US" sz="2000"/>
          </a:p>
          <a:p>
            <a:pPr lvl="1"/>
            <a:r>
              <a:rPr lang="en-US" sz="2000"/>
              <a:t>120 GeV primary protons</a:t>
            </a:r>
          </a:p>
          <a:p>
            <a:pPr lvl="1"/>
            <a:r>
              <a:rPr lang="en-US" sz="2000"/>
              <a:t>1-66 GeV secondary beam</a:t>
            </a:r>
          </a:p>
          <a:p>
            <a:pPr lvl="1"/>
            <a:r>
              <a:rPr lang="en-US" sz="2000"/>
              <a:t>~2cm spot size</a:t>
            </a:r>
          </a:p>
          <a:p>
            <a:pPr lvl="1"/>
            <a:r>
              <a:rPr lang="en-US" sz="2000"/>
              <a:t>1-4 week runs</a:t>
            </a:r>
          </a:p>
          <a:p>
            <a:r>
              <a:rPr lang="en-US" sz="2000" err="1"/>
              <a:t>MCenter</a:t>
            </a:r>
            <a:endParaRPr lang="en-US" sz="2000"/>
          </a:p>
          <a:p>
            <a:pPr lvl="1"/>
            <a:r>
              <a:rPr lang="en-US" sz="2000"/>
              <a:t>Secondary beam</a:t>
            </a:r>
          </a:p>
          <a:p>
            <a:pPr lvl="1"/>
            <a:r>
              <a:rPr lang="en-US" sz="2000"/>
              <a:t>Two tertiary beamlines down to 200 MeV</a:t>
            </a:r>
          </a:p>
          <a:p>
            <a:pPr lvl="1"/>
            <a:r>
              <a:rPr lang="en-US" sz="2000"/>
              <a:t>longer term experiments</a:t>
            </a:r>
          </a:p>
          <a:p>
            <a:endParaRPr lang="en-US"/>
          </a:p>
        </p:txBody>
      </p:sp>
      <p:sp>
        <p:nvSpPr>
          <p:cNvPr id="3" name="Title 2">
            <a:extLst>
              <a:ext uri="{FF2B5EF4-FFF2-40B4-BE49-F238E27FC236}">
                <a16:creationId xmlns:a16="http://schemas.microsoft.com/office/drawing/2014/main" id="{B52F0DBF-E0F6-4B81-8423-97279998F26C}"/>
              </a:ext>
            </a:extLst>
          </p:cNvPr>
          <p:cNvSpPr>
            <a:spLocks noGrp="1"/>
          </p:cNvSpPr>
          <p:nvPr>
            <p:ph type="title"/>
          </p:nvPr>
        </p:nvSpPr>
        <p:spPr/>
        <p:txBody>
          <a:bodyPr/>
          <a:lstStyle/>
          <a:p>
            <a:r>
              <a:rPr lang="en-US"/>
              <a:t>FTBF Beamline Details</a:t>
            </a:r>
          </a:p>
        </p:txBody>
      </p:sp>
      <p:sp>
        <p:nvSpPr>
          <p:cNvPr id="6" name="Slide Number Placeholder 5">
            <a:extLst>
              <a:ext uri="{FF2B5EF4-FFF2-40B4-BE49-F238E27FC236}">
                <a16:creationId xmlns:a16="http://schemas.microsoft.com/office/drawing/2014/main" id="{A5D006E9-7E7B-407C-B2CC-BF311CE173B2}"/>
              </a:ext>
            </a:extLst>
          </p:cNvPr>
          <p:cNvSpPr>
            <a:spLocks noGrp="1"/>
          </p:cNvSpPr>
          <p:nvPr>
            <p:ph type="sldNum" sz="quarter" idx="4"/>
          </p:nvPr>
        </p:nvSpPr>
        <p:spPr/>
        <p:txBody>
          <a:bodyPr/>
          <a:lstStyle/>
          <a:p>
            <a:pPr>
              <a:defRPr/>
            </a:pPr>
            <a:fld id="{148C009B-CB69-E04A-B9B3-34B26D69E9CF}" type="slidenum">
              <a:rPr lang="en-US" smtClean="0"/>
              <a:pPr>
                <a:defRPr/>
              </a:pPr>
              <a:t>65</a:t>
            </a:fld>
            <a:endParaRPr lang="en-US"/>
          </a:p>
        </p:txBody>
      </p:sp>
      <p:sp>
        <p:nvSpPr>
          <p:cNvPr id="4" name="바닥글 개체 틀 3">
            <a:extLst>
              <a:ext uri="{FF2B5EF4-FFF2-40B4-BE49-F238E27FC236}">
                <a16:creationId xmlns:a16="http://schemas.microsoft.com/office/drawing/2014/main" id="{778CB69E-EAF3-F02B-4716-FA3B13C2E19C}"/>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9945748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BF3EE9BA-612F-95B6-5157-A80ABC2DDE5D}"/>
              </a:ext>
            </a:extLst>
          </p:cNvPr>
          <p:cNvSpPr>
            <a:spLocks noGrp="1"/>
          </p:cNvSpPr>
          <p:nvPr>
            <p:ph idx="1"/>
          </p:nvPr>
        </p:nvSpPr>
        <p:spPr>
          <a:xfrm>
            <a:off x="1752601" y="5276621"/>
            <a:ext cx="8672513" cy="754292"/>
          </a:xfrm>
        </p:spPr>
        <p:txBody>
          <a:bodyPr>
            <a:normAutofit lnSpcReduction="10000"/>
          </a:bodyPr>
          <a:lstStyle/>
          <a:p>
            <a:r>
              <a:rPr lang="en-US" altLang="ko-KR"/>
              <a:t>Distance: ~80m</a:t>
            </a:r>
          </a:p>
          <a:p>
            <a:r>
              <a:rPr lang="en-US" altLang="ko-KR"/>
              <a:t>Timing resolution: ~5ps</a:t>
            </a:r>
            <a:endParaRPr lang="ko-KR" altLang="en-US"/>
          </a:p>
        </p:txBody>
      </p:sp>
      <p:sp>
        <p:nvSpPr>
          <p:cNvPr id="3" name="제목 2">
            <a:extLst>
              <a:ext uri="{FF2B5EF4-FFF2-40B4-BE49-F238E27FC236}">
                <a16:creationId xmlns:a16="http://schemas.microsoft.com/office/drawing/2014/main" id="{CAED0DDF-78CE-1CED-9E67-29C6D41E0406}"/>
              </a:ext>
            </a:extLst>
          </p:cNvPr>
          <p:cNvSpPr>
            <a:spLocks noGrp="1"/>
          </p:cNvSpPr>
          <p:nvPr>
            <p:ph type="title"/>
          </p:nvPr>
        </p:nvSpPr>
        <p:spPr/>
        <p:txBody>
          <a:bodyPr/>
          <a:lstStyle/>
          <a:p>
            <a:r>
              <a:rPr lang="en-US" altLang="ko-KR"/>
              <a:t>Time of Flight System Specifications</a:t>
            </a:r>
            <a:endParaRPr lang="ko-KR" altLang="en-US"/>
          </a:p>
        </p:txBody>
      </p:sp>
      <p:sp>
        <p:nvSpPr>
          <p:cNvPr id="5" name="슬라이드 번호 개체 틀 4">
            <a:extLst>
              <a:ext uri="{FF2B5EF4-FFF2-40B4-BE49-F238E27FC236}">
                <a16:creationId xmlns:a16="http://schemas.microsoft.com/office/drawing/2014/main" id="{57B5C14A-6545-4E41-E399-498013FBEAEE}"/>
              </a:ext>
            </a:extLst>
          </p:cNvPr>
          <p:cNvSpPr>
            <a:spLocks noGrp="1"/>
          </p:cNvSpPr>
          <p:nvPr>
            <p:ph type="sldNum" sz="quarter" idx="4"/>
          </p:nvPr>
        </p:nvSpPr>
        <p:spPr/>
        <p:txBody>
          <a:bodyPr/>
          <a:lstStyle/>
          <a:p>
            <a:pPr>
              <a:defRPr/>
            </a:pPr>
            <a:fld id="{148C009B-CB69-E04A-B9B3-34B26D69E9CF}" type="slidenum">
              <a:rPr lang="en-US" smtClean="0"/>
              <a:pPr>
                <a:defRPr/>
              </a:pPr>
              <a:t>66</a:t>
            </a:fld>
            <a:endParaRPr lang="en-US"/>
          </a:p>
        </p:txBody>
      </p:sp>
      <p:pic>
        <p:nvPicPr>
          <p:cNvPr id="6" name="그림 5">
            <a:extLst>
              <a:ext uri="{FF2B5EF4-FFF2-40B4-BE49-F238E27FC236}">
                <a16:creationId xmlns:a16="http://schemas.microsoft.com/office/drawing/2014/main" id="{0E65C97B-9E6A-F3C1-52FB-BFBD732159D3}"/>
              </a:ext>
            </a:extLst>
          </p:cNvPr>
          <p:cNvPicPr>
            <a:picLocks noChangeAspect="1"/>
          </p:cNvPicPr>
          <p:nvPr/>
        </p:nvPicPr>
        <p:blipFill>
          <a:blip r:embed="rId2"/>
          <a:stretch>
            <a:fillRect/>
          </a:stretch>
        </p:blipFill>
        <p:spPr>
          <a:xfrm>
            <a:off x="1766887" y="1297621"/>
            <a:ext cx="6040582" cy="3979000"/>
          </a:xfrm>
          <a:prstGeom prst="rect">
            <a:avLst/>
          </a:prstGeom>
        </p:spPr>
      </p:pic>
      <p:sp>
        <p:nvSpPr>
          <p:cNvPr id="7" name="내용 개체 틀 5">
            <a:extLst>
              <a:ext uri="{FF2B5EF4-FFF2-40B4-BE49-F238E27FC236}">
                <a16:creationId xmlns:a16="http://schemas.microsoft.com/office/drawing/2014/main" id="{FD3E6B03-D962-A4BC-C243-D37A4325C189}"/>
              </a:ext>
            </a:extLst>
          </p:cNvPr>
          <p:cNvSpPr txBox="1">
            <a:spLocks/>
          </p:cNvSpPr>
          <p:nvPr/>
        </p:nvSpPr>
        <p:spPr>
          <a:xfrm>
            <a:off x="7604036" y="4025502"/>
            <a:ext cx="3063965" cy="991846"/>
          </a:xfrm>
          <a:prstGeom prst="rect">
            <a:avLst/>
          </a:prstGeom>
        </p:spPr>
        <p:txBody>
          <a:bodyPr vert="horz" lIns="91440" tIns="45720" rIns="91440" bIns="45720" rtlCol="0">
            <a:normAutofit fontScale="92500" lnSpcReduction="200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sz="2000">
                <a:solidFill>
                  <a:srgbClr val="000000"/>
                </a:solidFill>
                <a:latin typeface="Roboto" panose="020B0604020202020204" pitchFamily="2" charset="0"/>
              </a:rPr>
              <a:t>W. </a:t>
            </a:r>
            <a:r>
              <a:rPr lang="en-US" altLang="ko-KR" sz="2000" err="1">
                <a:solidFill>
                  <a:srgbClr val="000000"/>
                </a:solidFill>
                <a:latin typeface="Roboto" panose="020B0604020202020204" pitchFamily="2" charset="0"/>
              </a:rPr>
              <a:t>Badgett</a:t>
            </a:r>
            <a:r>
              <a:rPr lang="en-US" altLang="ko-KR" sz="2000">
                <a:solidFill>
                  <a:srgbClr val="000000"/>
                </a:solidFill>
                <a:latin typeface="Roboto" panose="020B0604020202020204" pitchFamily="2" charset="0"/>
              </a:rPr>
              <a:t> et al., Precision Time-of-Flight at the Fermilab </a:t>
            </a:r>
            <a:r>
              <a:rPr lang="en-US" altLang="ko-KR" sz="2000" err="1">
                <a:solidFill>
                  <a:srgbClr val="000000"/>
                </a:solidFill>
                <a:latin typeface="Roboto" panose="020B0604020202020204" pitchFamily="2" charset="0"/>
              </a:rPr>
              <a:t>Testbeam</a:t>
            </a:r>
            <a:r>
              <a:rPr lang="en-US" altLang="ko-KR" sz="2000">
                <a:solidFill>
                  <a:srgbClr val="000000"/>
                </a:solidFill>
                <a:latin typeface="Roboto" panose="020B0604020202020204" pitchFamily="2" charset="0"/>
              </a:rPr>
              <a:t> Facility (2018)</a:t>
            </a:r>
          </a:p>
        </p:txBody>
      </p:sp>
      <p:sp>
        <p:nvSpPr>
          <p:cNvPr id="8" name="내용 개체 틀 4">
            <a:extLst>
              <a:ext uri="{FF2B5EF4-FFF2-40B4-BE49-F238E27FC236}">
                <a16:creationId xmlns:a16="http://schemas.microsoft.com/office/drawing/2014/main" id="{18974534-3B39-9754-C502-D83EDE99A8E1}"/>
              </a:ext>
            </a:extLst>
          </p:cNvPr>
          <p:cNvSpPr txBox="1">
            <a:spLocks/>
          </p:cNvSpPr>
          <p:nvPr/>
        </p:nvSpPr>
        <p:spPr>
          <a:xfrm>
            <a:off x="1746251" y="725077"/>
            <a:ext cx="8672513" cy="527096"/>
          </a:xfrm>
          <a:prstGeom prst="rect">
            <a:avLst/>
          </a:prstGeom>
        </p:spPr>
        <p:txBody>
          <a:bodyPr lIns="0" tIns="0" rIns="0" bIns="0"/>
          <a:lstStyle>
            <a:lvl1pPr marL="342900" indent="-342900" algn="l" defTabSz="457200" rtl="0" eaLnBrk="1" fontAlgn="base" hangingPunct="1">
              <a:spcBef>
                <a:spcPts val="984"/>
              </a:spcBef>
              <a:spcAft>
                <a:spcPct val="0"/>
              </a:spcAft>
              <a:buFont typeface="Arial" charset="0"/>
              <a:buChar char="•"/>
              <a:defRPr sz="2400" kern="1200">
                <a:solidFill>
                  <a:srgbClr val="505050"/>
                </a:solidFill>
                <a:latin typeface="Helvetica"/>
                <a:ea typeface="Geneva" charset="0"/>
                <a:cs typeface="ＭＳ Ｐゴシック" charset="0"/>
              </a:defRPr>
            </a:lvl1pPr>
            <a:lvl2pPr marL="742950" indent="-285750" algn="l" defTabSz="457200" rtl="0" eaLnBrk="1" fontAlgn="base" hangingPunct="1">
              <a:spcBef>
                <a:spcPts val="984"/>
              </a:spcBef>
              <a:spcAft>
                <a:spcPct val="0"/>
              </a:spcAft>
              <a:buFont typeface="Arial" charset="0"/>
              <a:buChar char="–"/>
              <a:defRPr sz="2200" kern="1200">
                <a:solidFill>
                  <a:srgbClr val="505050"/>
                </a:solidFill>
                <a:latin typeface="Helvetica"/>
                <a:ea typeface="ＭＳ Ｐゴシック" charset="0"/>
                <a:cs typeface="ＭＳ Ｐゴシック" charset="0"/>
              </a:defRPr>
            </a:lvl2pPr>
            <a:lvl3pPr marL="1143000" indent="-228600" algn="l" defTabSz="457200" rtl="0" eaLnBrk="1" fontAlgn="base" hangingPunct="1">
              <a:spcBef>
                <a:spcPts val="984"/>
              </a:spcBef>
              <a:spcAft>
                <a:spcPct val="0"/>
              </a:spcAft>
              <a:buFont typeface="Arial" charset="0"/>
              <a:buChar char="•"/>
              <a:defRPr sz="2000" kern="1200">
                <a:solidFill>
                  <a:srgbClr val="505050"/>
                </a:solidFill>
                <a:latin typeface="Helvetica"/>
                <a:ea typeface="ＭＳ Ｐゴシック" charset="0"/>
                <a:cs typeface="ＭＳ Ｐゴシック" charset="0"/>
              </a:defRPr>
            </a:lvl3pPr>
            <a:lvl4pPr marL="1600200" indent="-228600" algn="l" defTabSz="457200" rtl="0" eaLnBrk="1" fontAlgn="base" hangingPunct="1">
              <a:spcBef>
                <a:spcPts val="984"/>
              </a:spcBef>
              <a:spcAft>
                <a:spcPct val="0"/>
              </a:spcAft>
              <a:buFont typeface="Arial" charset="0"/>
              <a:buChar char="–"/>
              <a:defRPr sz="1800" kern="1200">
                <a:solidFill>
                  <a:srgbClr val="505050"/>
                </a:solidFill>
                <a:latin typeface="Helvetica"/>
                <a:ea typeface="ＭＳ Ｐゴシック" charset="0"/>
                <a:cs typeface="ＭＳ Ｐゴシック" charset="0"/>
              </a:defRPr>
            </a:lvl4pPr>
            <a:lvl5pPr marL="2057400" indent="-228600" algn="l" defTabSz="457200" rtl="0" eaLnBrk="1" fontAlgn="base" hangingPunct="1">
              <a:spcBef>
                <a:spcPts val="984"/>
              </a:spcBef>
              <a:spcAft>
                <a:spcPct val="0"/>
              </a:spcAft>
              <a:buFont typeface="Arial"/>
              <a:buChar char="•"/>
              <a:defRPr sz="1800" kern="1200">
                <a:solidFill>
                  <a:srgbClr val="505050"/>
                </a:solidFill>
                <a:latin typeface="Helvetica"/>
                <a:ea typeface="ＭＳ Ｐゴシック" charset="0"/>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ko-KR" sz="2000"/>
              <a:t>New permanent facility infrastructure available to all Users</a:t>
            </a:r>
            <a:endParaRPr lang="ko-KR" altLang="en-US" sz="2800"/>
          </a:p>
        </p:txBody>
      </p:sp>
      <p:sp>
        <p:nvSpPr>
          <p:cNvPr id="4" name="바닥글 개체 틀 3">
            <a:extLst>
              <a:ext uri="{FF2B5EF4-FFF2-40B4-BE49-F238E27FC236}">
                <a16:creationId xmlns:a16="http://schemas.microsoft.com/office/drawing/2014/main" id="{3EB27E7B-6227-3BB4-678F-3EBE5BAB5B42}"/>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18363267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D98DCD17-67F5-259C-AE04-74194A451544}"/>
              </a:ext>
            </a:extLst>
          </p:cNvPr>
          <p:cNvSpPr>
            <a:spLocks noGrp="1"/>
          </p:cNvSpPr>
          <p:nvPr>
            <p:ph idx="1"/>
          </p:nvPr>
        </p:nvSpPr>
        <p:spPr/>
        <p:txBody>
          <a:bodyPr/>
          <a:lstStyle/>
          <a:p>
            <a:endParaRPr lang="ko-KR" altLang="en-US"/>
          </a:p>
        </p:txBody>
      </p:sp>
      <p:sp>
        <p:nvSpPr>
          <p:cNvPr id="3" name="제목 2">
            <a:extLst>
              <a:ext uri="{FF2B5EF4-FFF2-40B4-BE49-F238E27FC236}">
                <a16:creationId xmlns:a16="http://schemas.microsoft.com/office/drawing/2014/main" id="{D0465E67-8E8F-BE9D-A994-7F25480A69FE}"/>
              </a:ext>
            </a:extLst>
          </p:cNvPr>
          <p:cNvSpPr>
            <a:spLocks noGrp="1"/>
          </p:cNvSpPr>
          <p:nvPr>
            <p:ph type="title"/>
          </p:nvPr>
        </p:nvSpPr>
        <p:spPr/>
        <p:txBody>
          <a:bodyPr/>
          <a:lstStyle/>
          <a:p>
            <a:r>
              <a:rPr lang="en-US" altLang="ko-KR"/>
              <a:t>Apparatus: LAPPD</a:t>
            </a:r>
            <a:endParaRPr lang="ko-KR" altLang="en-US"/>
          </a:p>
        </p:txBody>
      </p:sp>
      <p:sp>
        <p:nvSpPr>
          <p:cNvPr id="5" name="슬라이드 번호 개체 틀 4">
            <a:extLst>
              <a:ext uri="{FF2B5EF4-FFF2-40B4-BE49-F238E27FC236}">
                <a16:creationId xmlns:a16="http://schemas.microsoft.com/office/drawing/2014/main" id="{202D6C43-DB10-7FBD-2E85-4564C0AEED87}"/>
              </a:ext>
            </a:extLst>
          </p:cNvPr>
          <p:cNvSpPr>
            <a:spLocks noGrp="1"/>
          </p:cNvSpPr>
          <p:nvPr>
            <p:ph type="sldNum" sz="quarter" idx="4"/>
          </p:nvPr>
        </p:nvSpPr>
        <p:spPr/>
        <p:txBody>
          <a:bodyPr/>
          <a:lstStyle/>
          <a:p>
            <a:pPr>
              <a:defRPr/>
            </a:pPr>
            <a:fld id="{148C009B-CB69-E04A-B9B3-34B26D69E9CF}" type="slidenum">
              <a:rPr lang="en-US" smtClean="0"/>
              <a:pPr>
                <a:defRPr/>
              </a:pPr>
              <a:t>67</a:t>
            </a:fld>
            <a:endParaRPr lang="en-US"/>
          </a:p>
        </p:txBody>
      </p:sp>
      <p:pic>
        <p:nvPicPr>
          <p:cNvPr id="7" name="그림 6">
            <a:extLst>
              <a:ext uri="{FF2B5EF4-FFF2-40B4-BE49-F238E27FC236}">
                <a16:creationId xmlns:a16="http://schemas.microsoft.com/office/drawing/2014/main" id="{40A943AC-5D9E-71DE-D267-A1E6C6461F11}"/>
              </a:ext>
            </a:extLst>
          </p:cNvPr>
          <p:cNvPicPr>
            <a:picLocks noChangeAspect="1"/>
          </p:cNvPicPr>
          <p:nvPr/>
        </p:nvPicPr>
        <p:blipFill>
          <a:blip r:embed="rId2"/>
          <a:stretch>
            <a:fillRect/>
          </a:stretch>
        </p:blipFill>
        <p:spPr>
          <a:xfrm>
            <a:off x="2917371" y="791483"/>
            <a:ext cx="6357258" cy="5275034"/>
          </a:xfrm>
          <a:prstGeom prst="rect">
            <a:avLst/>
          </a:prstGeom>
        </p:spPr>
      </p:pic>
      <p:sp>
        <p:nvSpPr>
          <p:cNvPr id="8" name="내용 개체 틀 1">
            <a:extLst>
              <a:ext uri="{FF2B5EF4-FFF2-40B4-BE49-F238E27FC236}">
                <a16:creationId xmlns:a16="http://schemas.microsoft.com/office/drawing/2014/main" id="{2188A02B-DE04-EC40-7936-25C6C0D3AAD9}"/>
              </a:ext>
            </a:extLst>
          </p:cNvPr>
          <p:cNvSpPr txBox="1">
            <a:spLocks/>
          </p:cNvSpPr>
          <p:nvPr/>
        </p:nvSpPr>
        <p:spPr>
          <a:xfrm>
            <a:off x="5651863" y="5934882"/>
            <a:ext cx="4773250" cy="413667"/>
          </a:xfrm>
          <a:prstGeom prst="rect">
            <a:avLst/>
          </a:prstGeom>
        </p:spPr>
        <p:txBody>
          <a:bodyPr lIns="0" tIns="0" rIns="0" bIns="0"/>
          <a:lstStyle>
            <a:lvl1pPr marL="342900" indent="-342900" algn="l" defTabSz="457200" rtl="0" eaLnBrk="1" fontAlgn="base" hangingPunct="1">
              <a:spcBef>
                <a:spcPts val="984"/>
              </a:spcBef>
              <a:spcAft>
                <a:spcPct val="0"/>
              </a:spcAft>
              <a:buFont typeface="Arial" charset="0"/>
              <a:buChar char="•"/>
              <a:defRPr sz="2400" kern="1200">
                <a:solidFill>
                  <a:srgbClr val="505050"/>
                </a:solidFill>
                <a:latin typeface="Helvetica"/>
                <a:ea typeface="Geneva" charset="0"/>
                <a:cs typeface="ＭＳ Ｐゴシック" charset="0"/>
              </a:defRPr>
            </a:lvl1pPr>
            <a:lvl2pPr marL="742950" indent="-285750" algn="l" defTabSz="457200" rtl="0" eaLnBrk="1" fontAlgn="base" hangingPunct="1">
              <a:spcBef>
                <a:spcPts val="984"/>
              </a:spcBef>
              <a:spcAft>
                <a:spcPct val="0"/>
              </a:spcAft>
              <a:buFont typeface="Arial" charset="0"/>
              <a:buChar char="–"/>
              <a:defRPr sz="2200" kern="1200">
                <a:solidFill>
                  <a:srgbClr val="505050"/>
                </a:solidFill>
                <a:latin typeface="Helvetica"/>
                <a:ea typeface="ＭＳ Ｐゴシック" charset="0"/>
                <a:cs typeface="ＭＳ Ｐゴシック" charset="0"/>
              </a:defRPr>
            </a:lvl2pPr>
            <a:lvl3pPr marL="1143000" indent="-228600" algn="l" defTabSz="457200" rtl="0" eaLnBrk="1" fontAlgn="base" hangingPunct="1">
              <a:spcBef>
                <a:spcPts val="984"/>
              </a:spcBef>
              <a:spcAft>
                <a:spcPct val="0"/>
              </a:spcAft>
              <a:buFont typeface="Arial" charset="0"/>
              <a:buChar char="•"/>
              <a:defRPr sz="2000" kern="1200">
                <a:solidFill>
                  <a:srgbClr val="505050"/>
                </a:solidFill>
                <a:latin typeface="Helvetica"/>
                <a:ea typeface="ＭＳ Ｐゴシック" charset="0"/>
                <a:cs typeface="ＭＳ Ｐゴシック" charset="0"/>
              </a:defRPr>
            </a:lvl3pPr>
            <a:lvl4pPr marL="1600200" indent="-228600" algn="l" defTabSz="457200" rtl="0" eaLnBrk="1" fontAlgn="base" hangingPunct="1">
              <a:spcBef>
                <a:spcPts val="984"/>
              </a:spcBef>
              <a:spcAft>
                <a:spcPct val="0"/>
              </a:spcAft>
              <a:buFont typeface="Arial" charset="0"/>
              <a:buChar char="–"/>
              <a:defRPr sz="1800" kern="1200">
                <a:solidFill>
                  <a:srgbClr val="505050"/>
                </a:solidFill>
                <a:latin typeface="Helvetica"/>
                <a:ea typeface="ＭＳ Ｐゴシック" charset="0"/>
                <a:cs typeface="ＭＳ Ｐゴシック" charset="0"/>
              </a:defRPr>
            </a:lvl4pPr>
            <a:lvl5pPr marL="2057400" indent="-228600" algn="l" defTabSz="457200" rtl="0" eaLnBrk="1" fontAlgn="base" hangingPunct="1">
              <a:spcBef>
                <a:spcPts val="984"/>
              </a:spcBef>
              <a:spcAft>
                <a:spcPct val="0"/>
              </a:spcAft>
              <a:buFont typeface="Arial"/>
              <a:buChar char="•"/>
              <a:defRPr sz="1800" kern="1200">
                <a:solidFill>
                  <a:srgbClr val="505050"/>
                </a:solidFill>
                <a:latin typeface="Helvetica"/>
                <a:ea typeface="ＭＳ Ｐゴシック" charset="0"/>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ko-KR" sz="1600"/>
              <a:t>Adopted from Evan Angelico (2020)</a:t>
            </a:r>
            <a:endParaRPr lang="ko-KR" altLang="en-US" sz="1600"/>
          </a:p>
        </p:txBody>
      </p:sp>
      <p:sp>
        <p:nvSpPr>
          <p:cNvPr id="4" name="바닥글 개체 틀 3">
            <a:extLst>
              <a:ext uri="{FF2B5EF4-FFF2-40B4-BE49-F238E27FC236}">
                <a16:creationId xmlns:a16="http://schemas.microsoft.com/office/drawing/2014/main" id="{C25BF449-9C60-9B81-7C1C-3C03E2F63AA1}"/>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26154981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D98DCD17-67F5-259C-AE04-74194A451544}"/>
              </a:ext>
            </a:extLst>
          </p:cNvPr>
          <p:cNvSpPr>
            <a:spLocks noGrp="1"/>
          </p:cNvSpPr>
          <p:nvPr>
            <p:ph idx="1"/>
          </p:nvPr>
        </p:nvSpPr>
        <p:spPr/>
        <p:txBody>
          <a:bodyPr/>
          <a:lstStyle/>
          <a:p>
            <a:endParaRPr lang="ko-KR" altLang="en-US"/>
          </a:p>
        </p:txBody>
      </p:sp>
      <p:sp>
        <p:nvSpPr>
          <p:cNvPr id="3" name="제목 2">
            <a:extLst>
              <a:ext uri="{FF2B5EF4-FFF2-40B4-BE49-F238E27FC236}">
                <a16:creationId xmlns:a16="http://schemas.microsoft.com/office/drawing/2014/main" id="{D0465E67-8E8F-BE9D-A994-7F25480A69FE}"/>
              </a:ext>
            </a:extLst>
          </p:cNvPr>
          <p:cNvSpPr>
            <a:spLocks noGrp="1"/>
          </p:cNvSpPr>
          <p:nvPr>
            <p:ph type="title"/>
          </p:nvPr>
        </p:nvSpPr>
        <p:spPr/>
        <p:txBody>
          <a:bodyPr/>
          <a:lstStyle/>
          <a:p>
            <a:r>
              <a:rPr lang="en-US" altLang="ko-KR"/>
              <a:t>Apparatus: LAPPD</a:t>
            </a:r>
            <a:endParaRPr lang="ko-KR" altLang="en-US"/>
          </a:p>
        </p:txBody>
      </p:sp>
      <p:sp>
        <p:nvSpPr>
          <p:cNvPr id="5" name="슬라이드 번호 개체 틀 4">
            <a:extLst>
              <a:ext uri="{FF2B5EF4-FFF2-40B4-BE49-F238E27FC236}">
                <a16:creationId xmlns:a16="http://schemas.microsoft.com/office/drawing/2014/main" id="{202D6C43-DB10-7FBD-2E85-4564C0AEED87}"/>
              </a:ext>
            </a:extLst>
          </p:cNvPr>
          <p:cNvSpPr>
            <a:spLocks noGrp="1"/>
          </p:cNvSpPr>
          <p:nvPr>
            <p:ph type="sldNum" sz="quarter" idx="4"/>
          </p:nvPr>
        </p:nvSpPr>
        <p:spPr/>
        <p:txBody>
          <a:bodyPr/>
          <a:lstStyle/>
          <a:p>
            <a:pPr>
              <a:defRPr/>
            </a:pPr>
            <a:fld id="{148C009B-CB69-E04A-B9B3-34B26D69E9CF}" type="slidenum">
              <a:rPr lang="en-US" smtClean="0"/>
              <a:pPr>
                <a:defRPr/>
              </a:pPr>
              <a:t>68</a:t>
            </a:fld>
            <a:endParaRPr lang="en-US"/>
          </a:p>
        </p:txBody>
      </p:sp>
      <p:sp>
        <p:nvSpPr>
          <p:cNvPr id="8" name="내용 개체 틀 1">
            <a:extLst>
              <a:ext uri="{FF2B5EF4-FFF2-40B4-BE49-F238E27FC236}">
                <a16:creationId xmlns:a16="http://schemas.microsoft.com/office/drawing/2014/main" id="{2188A02B-DE04-EC40-7936-25C6C0D3AAD9}"/>
              </a:ext>
            </a:extLst>
          </p:cNvPr>
          <p:cNvSpPr txBox="1">
            <a:spLocks/>
          </p:cNvSpPr>
          <p:nvPr/>
        </p:nvSpPr>
        <p:spPr>
          <a:xfrm>
            <a:off x="5651863" y="5934882"/>
            <a:ext cx="4773250" cy="413667"/>
          </a:xfrm>
          <a:prstGeom prst="rect">
            <a:avLst/>
          </a:prstGeom>
        </p:spPr>
        <p:txBody>
          <a:bodyPr lIns="0" tIns="0" rIns="0" bIns="0"/>
          <a:lstStyle>
            <a:lvl1pPr marL="342900" indent="-342900" algn="l" defTabSz="457200" rtl="0" eaLnBrk="1" fontAlgn="base" hangingPunct="1">
              <a:spcBef>
                <a:spcPts val="984"/>
              </a:spcBef>
              <a:spcAft>
                <a:spcPct val="0"/>
              </a:spcAft>
              <a:buFont typeface="Arial" charset="0"/>
              <a:buChar char="•"/>
              <a:defRPr sz="2400" kern="1200">
                <a:solidFill>
                  <a:srgbClr val="505050"/>
                </a:solidFill>
                <a:latin typeface="Helvetica"/>
                <a:ea typeface="Geneva" charset="0"/>
                <a:cs typeface="ＭＳ Ｐゴシック" charset="0"/>
              </a:defRPr>
            </a:lvl1pPr>
            <a:lvl2pPr marL="742950" indent="-285750" algn="l" defTabSz="457200" rtl="0" eaLnBrk="1" fontAlgn="base" hangingPunct="1">
              <a:spcBef>
                <a:spcPts val="984"/>
              </a:spcBef>
              <a:spcAft>
                <a:spcPct val="0"/>
              </a:spcAft>
              <a:buFont typeface="Arial" charset="0"/>
              <a:buChar char="–"/>
              <a:defRPr sz="2200" kern="1200">
                <a:solidFill>
                  <a:srgbClr val="505050"/>
                </a:solidFill>
                <a:latin typeface="Helvetica"/>
                <a:ea typeface="ＭＳ Ｐゴシック" charset="0"/>
                <a:cs typeface="ＭＳ Ｐゴシック" charset="0"/>
              </a:defRPr>
            </a:lvl2pPr>
            <a:lvl3pPr marL="1143000" indent="-228600" algn="l" defTabSz="457200" rtl="0" eaLnBrk="1" fontAlgn="base" hangingPunct="1">
              <a:spcBef>
                <a:spcPts val="984"/>
              </a:spcBef>
              <a:spcAft>
                <a:spcPct val="0"/>
              </a:spcAft>
              <a:buFont typeface="Arial" charset="0"/>
              <a:buChar char="•"/>
              <a:defRPr sz="2000" kern="1200">
                <a:solidFill>
                  <a:srgbClr val="505050"/>
                </a:solidFill>
                <a:latin typeface="Helvetica"/>
                <a:ea typeface="ＭＳ Ｐゴシック" charset="0"/>
                <a:cs typeface="ＭＳ Ｐゴシック" charset="0"/>
              </a:defRPr>
            </a:lvl3pPr>
            <a:lvl4pPr marL="1600200" indent="-228600" algn="l" defTabSz="457200" rtl="0" eaLnBrk="1" fontAlgn="base" hangingPunct="1">
              <a:spcBef>
                <a:spcPts val="984"/>
              </a:spcBef>
              <a:spcAft>
                <a:spcPct val="0"/>
              </a:spcAft>
              <a:buFont typeface="Arial" charset="0"/>
              <a:buChar char="–"/>
              <a:defRPr sz="1800" kern="1200">
                <a:solidFill>
                  <a:srgbClr val="505050"/>
                </a:solidFill>
                <a:latin typeface="Helvetica"/>
                <a:ea typeface="ＭＳ Ｐゴシック" charset="0"/>
                <a:cs typeface="ＭＳ Ｐゴシック" charset="0"/>
              </a:defRPr>
            </a:lvl4pPr>
            <a:lvl5pPr marL="2057400" indent="-228600" algn="l" defTabSz="457200" rtl="0" eaLnBrk="1" fontAlgn="base" hangingPunct="1">
              <a:spcBef>
                <a:spcPts val="984"/>
              </a:spcBef>
              <a:spcAft>
                <a:spcPct val="0"/>
              </a:spcAft>
              <a:buFont typeface="Arial"/>
              <a:buChar char="•"/>
              <a:defRPr sz="1800" kern="1200">
                <a:solidFill>
                  <a:srgbClr val="505050"/>
                </a:solidFill>
                <a:latin typeface="Helvetica"/>
                <a:ea typeface="ＭＳ Ｐゴシック" charset="0"/>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ko-KR" sz="1600"/>
              <a:t>Adopted from Evan Angelico (2020)</a:t>
            </a:r>
            <a:endParaRPr lang="ko-KR" altLang="en-US" sz="1600"/>
          </a:p>
        </p:txBody>
      </p:sp>
      <p:pic>
        <p:nvPicPr>
          <p:cNvPr id="6" name="그림 5">
            <a:extLst>
              <a:ext uri="{FF2B5EF4-FFF2-40B4-BE49-F238E27FC236}">
                <a16:creationId xmlns:a16="http://schemas.microsoft.com/office/drawing/2014/main" id="{BB9934B0-8409-24B5-2414-4ABE506217BF}"/>
              </a:ext>
            </a:extLst>
          </p:cNvPr>
          <p:cNvPicPr>
            <a:picLocks noChangeAspect="1"/>
          </p:cNvPicPr>
          <p:nvPr/>
        </p:nvPicPr>
        <p:blipFill>
          <a:blip r:embed="rId2"/>
          <a:stretch>
            <a:fillRect/>
          </a:stretch>
        </p:blipFill>
        <p:spPr>
          <a:xfrm>
            <a:off x="1524000" y="625853"/>
            <a:ext cx="9144000" cy="5606294"/>
          </a:xfrm>
          <a:prstGeom prst="rect">
            <a:avLst/>
          </a:prstGeom>
        </p:spPr>
      </p:pic>
      <p:pic>
        <p:nvPicPr>
          <p:cNvPr id="10" name="그림 9">
            <a:extLst>
              <a:ext uri="{FF2B5EF4-FFF2-40B4-BE49-F238E27FC236}">
                <a16:creationId xmlns:a16="http://schemas.microsoft.com/office/drawing/2014/main" id="{B9D5CD8E-88AD-418C-E788-78DF9B08F10D}"/>
              </a:ext>
            </a:extLst>
          </p:cNvPr>
          <p:cNvPicPr>
            <a:picLocks noChangeAspect="1"/>
          </p:cNvPicPr>
          <p:nvPr/>
        </p:nvPicPr>
        <p:blipFill>
          <a:blip r:embed="rId2"/>
          <a:stretch>
            <a:fillRect/>
          </a:stretch>
        </p:blipFill>
        <p:spPr>
          <a:xfrm>
            <a:off x="1524000" y="625853"/>
            <a:ext cx="9144000" cy="5606294"/>
          </a:xfrm>
          <a:prstGeom prst="rect">
            <a:avLst/>
          </a:prstGeom>
        </p:spPr>
      </p:pic>
      <p:sp>
        <p:nvSpPr>
          <p:cNvPr id="4" name="바닥글 개체 틀 3">
            <a:extLst>
              <a:ext uri="{FF2B5EF4-FFF2-40B4-BE49-F238E27FC236}">
                <a16:creationId xmlns:a16="http://schemas.microsoft.com/office/drawing/2014/main" id="{D317A4E2-3A13-8241-55A5-525256C1CE37}"/>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20508106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D98DCD17-67F5-259C-AE04-74194A451544}"/>
              </a:ext>
            </a:extLst>
          </p:cNvPr>
          <p:cNvSpPr>
            <a:spLocks noGrp="1"/>
          </p:cNvSpPr>
          <p:nvPr>
            <p:ph idx="1"/>
          </p:nvPr>
        </p:nvSpPr>
        <p:spPr/>
        <p:txBody>
          <a:bodyPr/>
          <a:lstStyle/>
          <a:p>
            <a:endParaRPr lang="ko-KR" altLang="en-US"/>
          </a:p>
        </p:txBody>
      </p:sp>
      <p:sp>
        <p:nvSpPr>
          <p:cNvPr id="3" name="제목 2">
            <a:extLst>
              <a:ext uri="{FF2B5EF4-FFF2-40B4-BE49-F238E27FC236}">
                <a16:creationId xmlns:a16="http://schemas.microsoft.com/office/drawing/2014/main" id="{D0465E67-8E8F-BE9D-A994-7F25480A69FE}"/>
              </a:ext>
            </a:extLst>
          </p:cNvPr>
          <p:cNvSpPr>
            <a:spLocks noGrp="1"/>
          </p:cNvSpPr>
          <p:nvPr>
            <p:ph type="title"/>
          </p:nvPr>
        </p:nvSpPr>
        <p:spPr/>
        <p:txBody>
          <a:bodyPr/>
          <a:lstStyle/>
          <a:p>
            <a:r>
              <a:rPr lang="en-US" altLang="ko-KR"/>
              <a:t>Apparatus: LAPPD</a:t>
            </a:r>
            <a:endParaRPr lang="ko-KR" altLang="en-US"/>
          </a:p>
        </p:txBody>
      </p:sp>
      <p:sp>
        <p:nvSpPr>
          <p:cNvPr id="5" name="슬라이드 번호 개체 틀 4">
            <a:extLst>
              <a:ext uri="{FF2B5EF4-FFF2-40B4-BE49-F238E27FC236}">
                <a16:creationId xmlns:a16="http://schemas.microsoft.com/office/drawing/2014/main" id="{202D6C43-DB10-7FBD-2E85-4564C0AEED87}"/>
              </a:ext>
            </a:extLst>
          </p:cNvPr>
          <p:cNvSpPr>
            <a:spLocks noGrp="1"/>
          </p:cNvSpPr>
          <p:nvPr>
            <p:ph type="sldNum" sz="quarter" idx="4"/>
          </p:nvPr>
        </p:nvSpPr>
        <p:spPr/>
        <p:txBody>
          <a:bodyPr/>
          <a:lstStyle/>
          <a:p>
            <a:pPr>
              <a:defRPr/>
            </a:pPr>
            <a:fld id="{148C009B-CB69-E04A-B9B3-34B26D69E9CF}" type="slidenum">
              <a:rPr lang="en-US" smtClean="0"/>
              <a:pPr>
                <a:defRPr/>
              </a:pPr>
              <a:t>69</a:t>
            </a:fld>
            <a:endParaRPr lang="en-US"/>
          </a:p>
        </p:txBody>
      </p:sp>
      <p:sp>
        <p:nvSpPr>
          <p:cNvPr id="8" name="내용 개체 틀 1">
            <a:extLst>
              <a:ext uri="{FF2B5EF4-FFF2-40B4-BE49-F238E27FC236}">
                <a16:creationId xmlns:a16="http://schemas.microsoft.com/office/drawing/2014/main" id="{2188A02B-DE04-EC40-7936-25C6C0D3AAD9}"/>
              </a:ext>
            </a:extLst>
          </p:cNvPr>
          <p:cNvSpPr txBox="1">
            <a:spLocks/>
          </p:cNvSpPr>
          <p:nvPr/>
        </p:nvSpPr>
        <p:spPr>
          <a:xfrm>
            <a:off x="6964219" y="6302830"/>
            <a:ext cx="3460895" cy="45719"/>
          </a:xfrm>
          <a:prstGeom prst="rect">
            <a:avLst/>
          </a:prstGeom>
        </p:spPr>
        <p:txBody>
          <a:bodyPr lIns="0" tIns="0" rIns="0" bIns="0"/>
          <a:lstStyle>
            <a:lvl1pPr marL="342900" indent="-342900" algn="l" defTabSz="457200" rtl="0" eaLnBrk="1" fontAlgn="base" hangingPunct="1">
              <a:spcBef>
                <a:spcPts val="984"/>
              </a:spcBef>
              <a:spcAft>
                <a:spcPct val="0"/>
              </a:spcAft>
              <a:buFont typeface="Arial" charset="0"/>
              <a:buChar char="•"/>
              <a:defRPr sz="2400" kern="1200">
                <a:solidFill>
                  <a:srgbClr val="505050"/>
                </a:solidFill>
                <a:latin typeface="Helvetica"/>
                <a:ea typeface="Geneva" charset="0"/>
                <a:cs typeface="ＭＳ Ｐゴシック" charset="0"/>
              </a:defRPr>
            </a:lvl1pPr>
            <a:lvl2pPr marL="742950" indent="-285750" algn="l" defTabSz="457200" rtl="0" eaLnBrk="1" fontAlgn="base" hangingPunct="1">
              <a:spcBef>
                <a:spcPts val="984"/>
              </a:spcBef>
              <a:spcAft>
                <a:spcPct val="0"/>
              </a:spcAft>
              <a:buFont typeface="Arial" charset="0"/>
              <a:buChar char="–"/>
              <a:defRPr sz="2200" kern="1200">
                <a:solidFill>
                  <a:srgbClr val="505050"/>
                </a:solidFill>
                <a:latin typeface="Helvetica"/>
                <a:ea typeface="ＭＳ Ｐゴシック" charset="0"/>
                <a:cs typeface="ＭＳ Ｐゴシック" charset="0"/>
              </a:defRPr>
            </a:lvl2pPr>
            <a:lvl3pPr marL="1143000" indent="-228600" algn="l" defTabSz="457200" rtl="0" eaLnBrk="1" fontAlgn="base" hangingPunct="1">
              <a:spcBef>
                <a:spcPts val="984"/>
              </a:spcBef>
              <a:spcAft>
                <a:spcPct val="0"/>
              </a:spcAft>
              <a:buFont typeface="Arial" charset="0"/>
              <a:buChar char="•"/>
              <a:defRPr sz="2000" kern="1200">
                <a:solidFill>
                  <a:srgbClr val="505050"/>
                </a:solidFill>
                <a:latin typeface="Helvetica"/>
                <a:ea typeface="ＭＳ Ｐゴシック" charset="0"/>
                <a:cs typeface="ＭＳ Ｐゴシック" charset="0"/>
              </a:defRPr>
            </a:lvl3pPr>
            <a:lvl4pPr marL="1600200" indent="-228600" algn="l" defTabSz="457200" rtl="0" eaLnBrk="1" fontAlgn="base" hangingPunct="1">
              <a:spcBef>
                <a:spcPts val="984"/>
              </a:spcBef>
              <a:spcAft>
                <a:spcPct val="0"/>
              </a:spcAft>
              <a:buFont typeface="Arial" charset="0"/>
              <a:buChar char="–"/>
              <a:defRPr sz="1800" kern="1200">
                <a:solidFill>
                  <a:srgbClr val="505050"/>
                </a:solidFill>
                <a:latin typeface="Helvetica"/>
                <a:ea typeface="ＭＳ Ｐゴシック" charset="0"/>
                <a:cs typeface="ＭＳ Ｐゴシック" charset="0"/>
              </a:defRPr>
            </a:lvl4pPr>
            <a:lvl5pPr marL="2057400" indent="-228600" algn="l" defTabSz="457200" rtl="0" eaLnBrk="1" fontAlgn="base" hangingPunct="1">
              <a:spcBef>
                <a:spcPts val="984"/>
              </a:spcBef>
              <a:spcAft>
                <a:spcPct val="0"/>
              </a:spcAft>
              <a:buFont typeface="Arial"/>
              <a:buChar char="•"/>
              <a:defRPr sz="1800" kern="1200">
                <a:solidFill>
                  <a:srgbClr val="505050"/>
                </a:solidFill>
                <a:latin typeface="Helvetica"/>
                <a:ea typeface="ＭＳ Ｐゴシック" charset="0"/>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ko-KR" sz="1600"/>
              <a:t>Adopted from Evan Angelico (2020)</a:t>
            </a:r>
            <a:endParaRPr lang="ko-KR" altLang="en-US" sz="1600"/>
          </a:p>
        </p:txBody>
      </p:sp>
      <p:pic>
        <p:nvPicPr>
          <p:cNvPr id="11" name="그림 10">
            <a:extLst>
              <a:ext uri="{FF2B5EF4-FFF2-40B4-BE49-F238E27FC236}">
                <a16:creationId xmlns:a16="http://schemas.microsoft.com/office/drawing/2014/main" id="{F9DBE8B2-6CD7-FC34-DDC2-C7885D566E51}"/>
              </a:ext>
            </a:extLst>
          </p:cNvPr>
          <p:cNvPicPr>
            <a:picLocks noChangeAspect="1"/>
          </p:cNvPicPr>
          <p:nvPr/>
        </p:nvPicPr>
        <p:blipFill>
          <a:blip r:embed="rId2"/>
          <a:stretch>
            <a:fillRect/>
          </a:stretch>
        </p:blipFill>
        <p:spPr>
          <a:xfrm>
            <a:off x="1746250" y="1669448"/>
            <a:ext cx="3620654" cy="3519104"/>
          </a:xfrm>
          <a:prstGeom prst="rect">
            <a:avLst/>
          </a:prstGeom>
        </p:spPr>
      </p:pic>
      <p:pic>
        <p:nvPicPr>
          <p:cNvPr id="19" name="그림 18">
            <a:extLst>
              <a:ext uri="{FF2B5EF4-FFF2-40B4-BE49-F238E27FC236}">
                <a16:creationId xmlns:a16="http://schemas.microsoft.com/office/drawing/2014/main" id="{FF56FFC7-075E-0C2E-F675-1CA8390DD0F6}"/>
              </a:ext>
            </a:extLst>
          </p:cNvPr>
          <p:cNvPicPr>
            <a:picLocks noChangeAspect="1"/>
          </p:cNvPicPr>
          <p:nvPr/>
        </p:nvPicPr>
        <p:blipFill>
          <a:blip r:embed="rId3"/>
          <a:stretch>
            <a:fillRect/>
          </a:stretch>
        </p:blipFill>
        <p:spPr>
          <a:xfrm>
            <a:off x="5463931" y="1678257"/>
            <a:ext cx="5204068" cy="3783325"/>
          </a:xfrm>
          <a:prstGeom prst="rect">
            <a:avLst/>
          </a:prstGeom>
        </p:spPr>
      </p:pic>
      <p:sp>
        <p:nvSpPr>
          <p:cNvPr id="4" name="바닥글 개체 틀 3">
            <a:extLst>
              <a:ext uri="{FF2B5EF4-FFF2-40B4-BE49-F238E27FC236}">
                <a16:creationId xmlns:a16="http://schemas.microsoft.com/office/drawing/2014/main" id="{3444F55E-5965-3979-8046-30F4B9E91409}"/>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3922644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lappd_pulse_for_jin.png">
            <a:extLst>
              <a:ext uri="{FF2B5EF4-FFF2-40B4-BE49-F238E27FC236}">
                <a16:creationId xmlns:a16="http://schemas.microsoft.com/office/drawing/2014/main" id="{326C3A15-D229-40A5-8804-3052C4EF51D3}"/>
              </a:ext>
            </a:extLst>
          </p:cNvPr>
          <p:cNvPicPr>
            <a:picLocks noChangeAspect="1"/>
          </p:cNvPicPr>
          <p:nvPr/>
        </p:nvPicPr>
        <p:blipFill>
          <a:blip r:embed="rId4"/>
          <a:stretch>
            <a:fillRect/>
          </a:stretch>
        </p:blipFill>
        <p:spPr>
          <a:xfrm>
            <a:off x="3631962" y="929356"/>
            <a:ext cx="7107252" cy="5348242"/>
          </a:xfrm>
          <a:prstGeom prst="rect">
            <a:avLst/>
          </a:prstGeom>
        </p:spPr>
      </p:pic>
      <p:sp>
        <p:nvSpPr>
          <p:cNvPr id="7" name="제목 6">
            <a:extLst>
              <a:ext uri="{FF2B5EF4-FFF2-40B4-BE49-F238E27FC236}">
                <a16:creationId xmlns:a16="http://schemas.microsoft.com/office/drawing/2014/main" id="{5062AAE7-285B-3E37-36EB-845927619B53}"/>
              </a:ext>
            </a:extLst>
          </p:cNvPr>
          <p:cNvSpPr>
            <a:spLocks noGrp="1"/>
          </p:cNvSpPr>
          <p:nvPr>
            <p:ph type="title"/>
          </p:nvPr>
        </p:nvSpPr>
        <p:spPr/>
        <p:txBody>
          <a:bodyPr/>
          <a:lstStyle/>
          <a:p>
            <a:r>
              <a:rPr lang="en-US" altLang="ko-KR" dirty="0">
                <a:solidFill>
                  <a:srgbClr val="C00000"/>
                </a:solidFill>
              </a:rPr>
              <a:t>Point 1. Fast &amp; Slow Banks</a:t>
            </a:r>
            <a:endParaRPr lang="ko-KR" altLang="en-US" dirty="0">
              <a:solidFill>
                <a:srgbClr val="C00000"/>
              </a:solidFill>
            </a:endParaRPr>
          </a:p>
        </p:txBody>
      </p:sp>
      <p:sp>
        <p:nvSpPr>
          <p:cNvPr id="4" name="날짜 개체 틀 3">
            <a:extLst>
              <a:ext uri="{FF2B5EF4-FFF2-40B4-BE49-F238E27FC236}">
                <a16:creationId xmlns:a16="http://schemas.microsoft.com/office/drawing/2014/main" id="{4D83FA71-3161-B68C-364B-05A415867B5E}"/>
              </a:ext>
            </a:extLst>
          </p:cNvPr>
          <p:cNvSpPr>
            <a:spLocks noGrp="1"/>
          </p:cNvSpPr>
          <p:nvPr>
            <p:ph type="dt" sz="half" idx="10"/>
          </p:nvPr>
        </p:nvSpPr>
        <p:spPr/>
        <p:txBody>
          <a:bodyPr/>
          <a:lstStyle/>
          <a:p>
            <a:r>
              <a:rPr lang="en-US" altLang="ko-KR"/>
              <a:t>2024-05-27</a:t>
            </a:r>
            <a:endParaRPr lang="ko-KR" altLang="en-US" dirty="0"/>
          </a:p>
        </p:txBody>
      </p:sp>
      <p:sp>
        <p:nvSpPr>
          <p:cNvPr id="5" name="바닥글 개체 틀 4">
            <a:extLst>
              <a:ext uri="{FF2B5EF4-FFF2-40B4-BE49-F238E27FC236}">
                <a16:creationId xmlns:a16="http://schemas.microsoft.com/office/drawing/2014/main" id="{F4519A88-AC30-42F2-E222-D775E1B1AE62}"/>
              </a:ext>
            </a:extLst>
          </p:cNvPr>
          <p:cNvSpPr>
            <a:spLocks noGrp="1"/>
          </p:cNvSpPr>
          <p:nvPr>
            <p:ph type="ftr" sz="quarter" idx="11"/>
          </p:nvPr>
        </p:nvSpPr>
        <p:spPr/>
        <p:txBody>
          <a:bodyPr/>
          <a:lstStyle/>
          <a:p>
            <a:r>
              <a:rPr lang="en-US" altLang="ko-KR"/>
              <a:t>PSEC5 / PM2024</a:t>
            </a:r>
            <a:endParaRPr lang="ko-KR" altLang="en-US" dirty="0"/>
          </a:p>
        </p:txBody>
      </p:sp>
      <p:sp>
        <p:nvSpPr>
          <p:cNvPr id="6" name="슬라이드 번호 개체 틀 5">
            <a:extLst>
              <a:ext uri="{FF2B5EF4-FFF2-40B4-BE49-F238E27FC236}">
                <a16:creationId xmlns:a16="http://schemas.microsoft.com/office/drawing/2014/main" id="{A116E19A-0EC2-F83E-0280-CA082320F6FD}"/>
              </a:ext>
            </a:extLst>
          </p:cNvPr>
          <p:cNvSpPr>
            <a:spLocks noGrp="1"/>
          </p:cNvSpPr>
          <p:nvPr>
            <p:ph type="sldNum" sz="quarter" idx="12"/>
          </p:nvPr>
        </p:nvSpPr>
        <p:spPr/>
        <p:txBody>
          <a:bodyPr/>
          <a:lstStyle/>
          <a:p>
            <a:fld id="{23AE57FD-E4DF-4085-ACA4-73605D376608}" type="slidenum">
              <a:rPr lang="ko-KR" altLang="en-US" smtClean="0"/>
              <a:t>7</a:t>
            </a:fld>
            <a:endParaRPr lang="ko-KR" altLang="en-US" dirty="0"/>
          </a:p>
        </p:txBody>
      </p:sp>
      <p:cxnSp>
        <p:nvCxnSpPr>
          <p:cNvPr id="40" name="Straight Arrow Connector 39">
            <a:extLst>
              <a:ext uri="{FF2B5EF4-FFF2-40B4-BE49-F238E27FC236}">
                <a16:creationId xmlns:a16="http://schemas.microsoft.com/office/drawing/2014/main" id="{92336BA8-DD1C-4140-7B3C-6B2775232BC2}"/>
              </a:ext>
            </a:extLst>
          </p:cNvPr>
          <p:cNvCxnSpPr/>
          <p:nvPr/>
        </p:nvCxnSpPr>
        <p:spPr>
          <a:xfrm flipV="1">
            <a:off x="5327444" y="2928775"/>
            <a:ext cx="1092153" cy="7121"/>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1C958CF-ECDD-ED76-4F0E-7583E64EA2A8}"/>
              </a:ext>
            </a:extLst>
          </p:cNvPr>
          <p:cNvSpPr txBox="1"/>
          <p:nvPr/>
        </p:nvSpPr>
        <p:spPr>
          <a:xfrm>
            <a:off x="1021474" y="4892447"/>
            <a:ext cx="2748688" cy="707886"/>
          </a:xfrm>
          <a:prstGeom prst="rect">
            <a:avLst/>
          </a:prstGeom>
          <a:noFill/>
        </p:spPr>
        <p:txBody>
          <a:bodyPr wrap="square" lIns="91440" tIns="45720" rIns="91440" bIns="45720" rtlCol="0" anchor="t">
            <a:spAutoFit/>
          </a:bodyPr>
          <a:lstStyle/>
          <a:p>
            <a:r>
              <a:rPr lang="en-US" sz="2000" dirty="0"/>
              <a:t>LAPPD event readout with a </a:t>
            </a:r>
            <a:r>
              <a:rPr lang="en-US" sz="2000" dirty="0" err="1"/>
              <a:t>stripline</a:t>
            </a:r>
            <a:r>
              <a:rPr lang="en-US" sz="2000" dirty="0"/>
              <a:t> anode</a:t>
            </a:r>
            <a:endParaRPr lang="en-US" sz="2000" dirty="0">
              <a:ea typeface="맑은 고딕"/>
            </a:endParaRPr>
          </a:p>
        </p:txBody>
      </p:sp>
    </p:spTree>
    <p:extLst>
      <p:ext uri="{BB962C8B-B14F-4D97-AF65-F5344CB8AC3E}">
        <p14:creationId xmlns:p14="http://schemas.microsoft.com/office/powerpoint/2010/main" val="1805464682"/>
      </p:ext>
    </p:extLst>
  </p:cSld>
  <p:clrMapOvr>
    <a:masterClrMapping/>
  </p:clrMapOvr>
  <p:extLst>
    <p:ext uri="{6950BFC3-D8DA-4A85-94F7-54DA5524770B}">
      <p188:commentRel xmlns:p188="http://schemas.microsoft.com/office/powerpoint/2018/8/main" r:id="rId3"/>
    </p:ext>
  </p:extLst>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8663BB-F6C8-42F5-A1E8-BC511DB0F536}"/>
              </a:ext>
            </a:extLst>
          </p:cNvPr>
          <p:cNvSpPr>
            <a:spLocks noGrp="1"/>
          </p:cNvSpPr>
          <p:nvPr>
            <p:ph type="title"/>
          </p:nvPr>
        </p:nvSpPr>
        <p:spPr/>
        <p:txBody>
          <a:bodyPr/>
          <a:lstStyle/>
          <a:p>
            <a:r>
              <a:rPr lang="en-US"/>
              <a:t>Timing Resolution of LAPPD</a:t>
            </a:r>
          </a:p>
        </p:txBody>
      </p:sp>
      <p:sp>
        <p:nvSpPr>
          <p:cNvPr id="6" name="Slide Number Placeholder 5">
            <a:extLst>
              <a:ext uri="{FF2B5EF4-FFF2-40B4-BE49-F238E27FC236}">
                <a16:creationId xmlns:a16="http://schemas.microsoft.com/office/drawing/2014/main" id="{FF92B180-EA15-4E16-AD72-A175583F62F8}"/>
              </a:ext>
            </a:extLst>
          </p:cNvPr>
          <p:cNvSpPr>
            <a:spLocks noGrp="1"/>
          </p:cNvSpPr>
          <p:nvPr>
            <p:ph type="sldNum" sz="quarter" idx="4"/>
          </p:nvPr>
        </p:nvSpPr>
        <p:spPr/>
        <p:txBody>
          <a:bodyPr/>
          <a:lstStyle/>
          <a:p>
            <a:pPr>
              <a:defRPr/>
            </a:pPr>
            <a:fld id="{148C009B-CB69-E04A-B9B3-34B26D69E9CF}" type="slidenum">
              <a:rPr lang="en-US" smtClean="0"/>
              <a:pPr>
                <a:defRPr/>
              </a:pPr>
              <a:t>70</a:t>
            </a:fld>
            <a:endParaRPr lang="en-US"/>
          </a:p>
        </p:txBody>
      </p:sp>
      <p:sp>
        <p:nvSpPr>
          <p:cNvPr id="5" name="내용 개체 틀 4">
            <a:extLst>
              <a:ext uri="{FF2B5EF4-FFF2-40B4-BE49-F238E27FC236}">
                <a16:creationId xmlns:a16="http://schemas.microsoft.com/office/drawing/2014/main" id="{9B0F9565-EC82-F72F-AA08-D242F54B744A}"/>
              </a:ext>
            </a:extLst>
          </p:cNvPr>
          <p:cNvSpPr>
            <a:spLocks noGrp="1"/>
          </p:cNvSpPr>
          <p:nvPr>
            <p:ph idx="1"/>
          </p:nvPr>
        </p:nvSpPr>
        <p:spPr>
          <a:xfrm>
            <a:off x="1953420" y="6088252"/>
            <a:ext cx="8672513" cy="527096"/>
          </a:xfrm>
        </p:spPr>
        <p:txBody>
          <a:bodyPr/>
          <a:lstStyle/>
          <a:p>
            <a:pPr marL="0" indent="0">
              <a:buNone/>
            </a:pPr>
            <a:r>
              <a:rPr lang="en-US" altLang="ko-KR" sz="1600"/>
              <a:t>A. V. </a:t>
            </a:r>
            <a:r>
              <a:rPr lang="en-US" altLang="ko-KR" sz="1600" err="1"/>
              <a:t>Lyashenko</a:t>
            </a:r>
            <a:r>
              <a:rPr lang="en-US" altLang="ko-KR" sz="1600"/>
              <a:t> et al., </a:t>
            </a:r>
            <a:r>
              <a:rPr lang="en-US" altLang="ko-KR" sz="1600">
                <a:solidFill>
                  <a:srgbClr val="2E2E2E"/>
                </a:solidFill>
                <a:latin typeface="ElsevierGulliver"/>
              </a:rPr>
              <a:t>Performance of Large Area Picosecond Photo-Detectors (LAPPD</a:t>
            </a:r>
            <a:r>
              <a:rPr lang="en-US" altLang="ko-KR" sz="1600" baseline="30000">
                <a:solidFill>
                  <a:srgbClr val="2E2E2E"/>
                </a:solidFill>
                <a:latin typeface="ElsevierGulliver"/>
              </a:rPr>
              <a:t>TM</a:t>
            </a:r>
            <a:r>
              <a:rPr lang="en-US" altLang="ko-KR" sz="1600">
                <a:solidFill>
                  <a:srgbClr val="2E2E2E"/>
                </a:solidFill>
                <a:latin typeface="ElsevierGulliver"/>
              </a:rPr>
              <a:t>)(2020)</a:t>
            </a:r>
            <a:endParaRPr lang="en-US" altLang="ko-KR" sz="1200">
              <a:solidFill>
                <a:srgbClr val="2E2E2E"/>
              </a:solidFill>
              <a:latin typeface="ElsevierGulliver"/>
            </a:endParaRPr>
          </a:p>
          <a:p>
            <a:pPr marL="0" indent="0">
              <a:buNone/>
            </a:pPr>
            <a:endParaRPr lang="ko-KR" altLang="en-US" sz="1600"/>
          </a:p>
        </p:txBody>
      </p:sp>
      <p:pic>
        <p:nvPicPr>
          <p:cNvPr id="1026" name="Picture 2">
            <a:extLst>
              <a:ext uri="{FF2B5EF4-FFF2-40B4-BE49-F238E27FC236}">
                <a16:creationId xmlns:a16="http://schemas.microsoft.com/office/drawing/2014/main" id="{50CD016D-0F10-E82B-697D-D784BF377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900" y="1596257"/>
            <a:ext cx="8812200" cy="357536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내용 개체 틀 1">
                <a:extLst>
                  <a:ext uri="{FF2B5EF4-FFF2-40B4-BE49-F238E27FC236}">
                    <a16:creationId xmlns:a16="http://schemas.microsoft.com/office/drawing/2014/main" id="{BA885958-3C4A-7E6C-BF89-A5E0E575A6AA}"/>
                  </a:ext>
                </a:extLst>
              </p:cNvPr>
              <p:cNvSpPr txBox="1">
                <a:spLocks/>
              </p:cNvSpPr>
              <p:nvPr/>
            </p:nvSpPr>
            <p:spPr>
              <a:xfrm>
                <a:off x="1752601" y="1095590"/>
                <a:ext cx="8672513" cy="754292"/>
              </a:xfrm>
              <a:prstGeom prst="rect">
                <a:avLst/>
              </a:prstGeom>
            </p:spPr>
            <p:txBody>
              <a:bodyPr lIns="0" tIns="0" rIns="0" bIns="0"/>
              <a:lstStyle>
                <a:lvl1pPr marL="342900" indent="-342900" algn="l" defTabSz="457200" rtl="0" eaLnBrk="1" fontAlgn="base" hangingPunct="1">
                  <a:spcBef>
                    <a:spcPts val="984"/>
                  </a:spcBef>
                  <a:spcAft>
                    <a:spcPct val="0"/>
                  </a:spcAft>
                  <a:buFont typeface="Arial" charset="0"/>
                  <a:buChar char="•"/>
                  <a:defRPr sz="2400" kern="1200">
                    <a:solidFill>
                      <a:srgbClr val="505050"/>
                    </a:solidFill>
                    <a:latin typeface="Helvetica"/>
                    <a:ea typeface="Geneva" charset="0"/>
                    <a:cs typeface="ＭＳ Ｐゴシック" charset="0"/>
                  </a:defRPr>
                </a:lvl1pPr>
                <a:lvl2pPr marL="742950" indent="-285750" algn="l" defTabSz="457200" rtl="0" eaLnBrk="1" fontAlgn="base" hangingPunct="1">
                  <a:spcBef>
                    <a:spcPts val="984"/>
                  </a:spcBef>
                  <a:spcAft>
                    <a:spcPct val="0"/>
                  </a:spcAft>
                  <a:buFont typeface="Arial" charset="0"/>
                  <a:buChar char="–"/>
                  <a:defRPr sz="2200" kern="1200">
                    <a:solidFill>
                      <a:srgbClr val="505050"/>
                    </a:solidFill>
                    <a:latin typeface="Helvetica"/>
                    <a:ea typeface="ＭＳ Ｐゴシック" charset="0"/>
                    <a:cs typeface="ＭＳ Ｐゴシック" charset="0"/>
                  </a:defRPr>
                </a:lvl2pPr>
                <a:lvl3pPr marL="1143000" indent="-228600" algn="l" defTabSz="457200" rtl="0" eaLnBrk="1" fontAlgn="base" hangingPunct="1">
                  <a:spcBef>
                    <a:spcPts val="984"/>
                  </a:spcBef>
                  <a:spcAft>
                    <a:spcPct val="0"/>
                  </a:spcAft>
                  <a:buFont typeface="Arial" charset="0"/>
                  <a:buChar char="•"/>
                  <a:defRPr sz="2000" kern="1200">
                    <a:solidFill>
                      <a:srgbClr val="505050"/>
                    </a:solidFill>
                    <a:latin typeface="Helvetica"/>
                    <a:ea typeface="ＭＳ Ｐゴシック" charset="0"/>
                    <a:cs typeface="ＭＳ Ｐゴシック" charset="0"/>
                  </a:defRPr>
                </a:lvl3pPr>
                <a:lvl4pPr marL="1600200" indent="-228600" algn="l" defTabSz="457200" rtl="0" eaLnBrk="1" fontAlgn="base" hangingPunct="1">
                  <a:spcBef>
                    <a:spcPts val="984"/>
                  </a:spcBef>
                  <a:spcAft>
                    <a:spcPct val="0"/>
                  </a:spcAft>
                  <a:buFont typeface="Arial" charset="0"/>
                  <a:buChar char="–"/>
                  <a:defRPr sz="1800" kern="1200">
                    <a:solidFill>
                      <a:srgbClr val="505050"/>
                    </a:solidFill>
                    <a:latin typeface="Helvetica"/>
                    <a:ea typeface="ＭＳ Ｐゴシック" charset="0"/>
                    <a:cs typeface="ＭＳ Ｐゴシック" charset="0"/>
                  </a:defRPr>
                </a:lvl4pPr>
                <a:lvl5pPr marL="2057400" indent="-228600" algn="l" defTabSz="457200" rtl="0" eaLnBrk="1" fontAlgn="base" hangingPunct="1">
                  <a:spcBef>
                    <a:spcPts val="984"/>
                  </a:spcBef>
                  <a:spcAft>
                    <a:spcPct val="0"/>
                  </a:spcAft>
                  <a:buFont typeface="Arial"/>
                  <a:buChar char="•"/>
                  <a:defRPr sz="1800" kern="1200">
                    <a:solidFill>
                      <a:srgbClr val="505050"/>
                    </a:solidFill>
                    <a:latin typeface="Helvetica"/>
                    <a:ea typeface="ＭＳ Ｐゴシック" charset="0"/>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ko-KR"/>
                  <a:t>Single photoelectron timing resolution: ~50ps</a:t>
                </a:r>
              </a:p>
              <a:p>
                <a:endParaRPr lang="en-US" altLang="ko-KR"/>
              </a:p>
              <a:p>
                <a:endParaRPr lang="en-US" altLang="ko-KR"/>
              </a:p>
              <a:p>
                <a:endParaRPr lang="en-US" altLang="ko-KR"/>
              </a:p>
              <a:p>
                <a:endParaRPr lang="en-US" altLang="ko-KR"/>
              </a:p>
              <a:p>
                <a:endParaRPr lang="en-US" altLang="ko-KR"/>
              </a:p>
              <a:p>
                <a:endParaRPr lang="en-US" altLang="ko-KR"/>
              </a:p>
              <a:p>
                <a:endParaRPr lang="en-US" altLang="ko-KR"/>
              </a:p>
              <a:p>
                <a:endParaRPr lang="en-US" altLang="ko-KR"/>
              </a:p>
              <a:p>
                <a:r>
                  <a:rPr lang="en-US" altLang="ko-KR"/>
                  <a:t>Particle timing resolution: ~5ps (</a:t>
                </a:r>
                <a14:m>
                  <m:oMath xmlns:m="http://schemas.openxmlformats.org/officeDocument/2006/math">
                    <m:f>
                      <m:fPr>
                        <m:ctrlPr>
                          <a:rPr lang="en-US" altLang="ko-KR" i="1">
                            <a:latin typeface="Cambria Math" panose="02040503050406030204" pitchFamily="18" charset="0"/>
                          </a:rPr>
                        </m:ctrlPr>
                      </m:fPr>
                      <m:num>
                        <m:r>
                          <a:rPr lang="ko-KR" altLang="en-US" i="1">
                            <a:latin typeface="Cambria Math" panose="02040503050406030204" pitchFamily="18" charset="0"/>
                          </a:rPr>
                          <m:t>𝜎</m:t>
                        </m:r>
                      </m:num>
                      <m:den>
                        <m:rad>
                          <m:radPr>
                            <m:degHide m:val="on"/>
                            <m:ctrlPr>
                              <a:rPr lang="en-US" altLang="ko-KR" i="1">
                                <a:latin typeface="Cambria Math" panose="02040503050406030204" pitchFamily="18" charset="0"/>
                              </a:rPr>
                            </m:ctrlPr>
                          </m:radPr>
                          <m:deg/>
                          <m:e>
                            <m:r>
                              <a:rPr lang="en-US" altLang="ko-KR" i="1">
                                <a:latin typeface="Cambria Math" panose="02040503050406030204" pitchFamily="18" charset="0"/>
                              </a:rPr>
                              <m:t>𝑁</m:t>
                            </m:r>
                          </m:e>
                        </m:rad>
                      </m:den>
                    </m:f>
                  </m:oMath>
                </a14:m>
                <a:r>
                  <a:rPr lang="en-US" altLang="ko-KR"/>
                  <a:t>)</a:t>
                </a:r>
                <a:endParaRPr lang="ko-KR" altLang="en-US"/>
              </a:p>
            </p:txBody>
          </p:sp>
        </mc:Choice>
        <mc:Fallback xmlns="">
          <p:sp>
            <p:nvSpPr>
              <p:cNvPr id="7" name="내용 개체 틀 1">
                <a:extLst>
                  <a:ext uri="{FF2B5EF4-FFF2-40B4-BE49-F238E27FC236}">
                    <a16:creationId xmlns:a16="http://schemas.microsoft.com/office/drawing/2014/main" id="{BA885958-3C4A-7E6C-BF89-A5E0E575A6AA}"/>
                  </a:ext>
                </a:extLst>
              </p:cNvPr>
              <p:cNvSpPr txBox="1">
                <a:spLocks noRot="1" noChangeAspect="1" noMove="1" noResize="1" noEditPoints="1" noAdjustHandles="1" noChangeArrowheads="1" noChangeShapeType="1" noTextEdit="1"/>
              </p:cNvSpPr>
              <p:nvPr/>
            </p:nvSpPr>
            <p:spPr>
              <a:xfrm>
                <a:off x="1752601" y="1095590"/>
                <a:ext cx="8672513" cy="754292"/>
              </a:xfrm>
              <a:prstGeom prst="rect">
                <a:avLst/>
              </a:prstGeom>
              <a:blipFill>
                <a:blip r:embed="rId3"/>
                <a:stretch>
                  <a:fillRect l="-2039" t="-12195" b="-569919"/>
                </a:stretch>
              </a:blipFill>
            </p:spPr>
            <p:txBody>
              <a:bodyPr/>
              <a:lstStyle/>
              <a:p>
                <a:r>
                  <a:rPr lang="en-US">
                    <a:noFill/>
                  </a:rPr>
                  <a:t> </a:t>
                </a:r>
              </a:p>
            </p:txBody>
          </p:sp>
        </mc:Fallback>
      </mc:AlternateContent>
      <p:sp>
        <p:nvSpPr>
          <p:cNvPr id="2" name="바닥글 개체 틀 1">
            <a:extLst>
              <a:ext uri="{FF2B5EF4-FFF2-40B4-BE49-F238E27FC236}">
                <a16:creationId xmlns:a16="http://schemas.microsoft.com/office/drawing/2014/main" id="{2918CB8D-5F3A-8850-3DB8-3E8B6314B602}"/>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33122520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D98DCD17-67F5-259C-AE04-74194A451544}"/>
              </a:ext>
            </a:extLst>
          </p:cNvPr>
          <p:cNvSpPr>
            <a:spLocks noGrp="1"/>
          </p:cNvSpPr>
          <p:nvPr>
            <p:ph idx="1"/>
          </p:nvPr>
        </p:nvSpPr>
        <p:spPr>
          <a:xfrm>
            <a:off x="5651863" y="5934882"/>
            <a:ext cx="4773250" cy="413667"/>
          </a:xfrm>
        </p:spPr>
        <p:txBody>
          <a:bodyPr>
            <a:normAutofit lnSpcReduction="10000"/>
          </a:bodyPr>
          <a:lstStyle/>
          <a:p>
            <a:pPr marL="0" indent="0">
              <a:buNone/>
            </a:pPr>
            <a:r>
              <a:rPr lang="en-US" altLang="ko-KR" sz="1600"/>
              <a:t>Adopted from Eric </a:t>
            </a:r>
            <a:r>
              <a:rPr lang="en-US" altLang="ko-KR" sz="1600" err="1"/>
              <a:t>Oberla’s</a:t>
            </a:r>
            <a:r>
              <a:rPr lang="en-US" altLang="ko-KR" sz="1600"/>
              <a:t> talk at </a:t>
            </a:r>
            <a:r>
              <a:rPr lang="en-US" altLang="ko-KR" sz="1600" err="1"/>
              <a:t>ps</a:t>
            </a:r>
            <a:r>
              <a:rPr lang="en-US" altLang="ko-KR" sz="1600"/>
              <a:t> workshop 2014</a:t>
            </a:r>
            <a:endParaRPr lang="ko-KR" altLang="en-US" sz="1600"/>
          </a:p>
        </p:txBody>
      </p:sp>
      <p:sp>
        <p:nvSpPr>
          <p:cNvPr id="3" name="제목 2">
            <a:extLst>
              <a:ext uri="{FF2B5EF4-FFF2-40B4-BE49-F238E27FC236}">
                <a16:creationId xmlns:a16="http://schemas.microsoft.com/office/drawing/2014/main" id="{D0465E67-8E8F-BE9D-A994-7F25480A69FE}"/>
              </a:ext>
            </a:extLst>
          </p:cNvPr>
          <p:cNvSpPr>
            <a:spLocks noGrp="1"/>
          </p:cNvSpPr>
          <p:nvPr>
            <p:ph type="title"/>
          </p:nvPr>
        </p:nvSpPr>
        <p:spPr/>
        <p:txBody>
          <a:bodyPr/>
          <a:lstStyle/>
          <a:p>
            <a:r>
              <a:rPr lang="en-US" altLang="ko-KR"/>
              <a:t>Apparatus: ACC/ACDC System</a:t>
            </a:r>
            <a:endParaRPr lang="ko-KR" altLang="en-US"/>
          </a:p>
        </p:txBody>
      </p:sp>
      <p:sp>
        <p:nvSpPr>
          <p:cNvPr id="5" name="슬라이드 번호 개체 틀 4">
            <a:extLst>
              <a:ext uri="{FF2B5EF4-FFF2-40B4-BE49-F238E27FC236}">
                <a16:creationId xmlns:a16="http://schemas.microsoft.com/office/drawing/2014/main" id="{202D6C43-DB10-7FBD-2E85-4564C0AEED87}"/>
              </a:ext>
            </a:extLst>
          </p:cNvPr>
          <p:cNvSpPr>
            <a:spLocks noGrp="1"/>
          </p:cNvSpPr>
          <p:nvPr>
            <p:ph type="sldNum" sz="quarter" idx="4"/>
          </p:nvPr>
        </p:nvSpPr>
        <p:spPr/>
        <p:txBody>
          <a:bodyPr/>
          <a:lstStyle/>
          <a:p>
            <a:pPr>
              <a:defRPr/>
            </a:pPr>
            <a:fld id="{148C009B-CB69-E04A-B9B3-34B26D69E9CF}" type="slidenum">
              <a:rPr lang="en-US" smtClean="0"/>
              <a:pPr>
                <a:defRPr/>
              </a:pPr>
              <a:t>71</a:t>
            </a:fld>
            <a:endParaRPr lang="en-US"/>
          </a:p>
        </p:txBody>
      </p:sp>
      <p:pic>
        <p:nvPicPr>
          <p:cNvPr id="8" name="그림 7">
            <a:extLst>
              <a:ext uri="{FF2B5EF4-FFF2-40B4-BE49-F238E27FC236}">
                <a16:creationId xmlns:a16="http://schemas.microsoft.com/office/drawing/2014/main" id="{6F2DF10C-4718-7020-40DA-AF1C10728D77}"/>
              </a:ext>
            </a:extLst>
          </p:cNvPr>
          <p:cNvPicPr>
            <a:picLocks noChangeAspect="1"/>
          </p:cNvPicPr>
          <p:nvPr/>
        </p:nvPicPr>
        <p:blipFill>
          <a:blip r:embed="rId2"/>
          <a:stretch>
            <a:fillRect/>
          </a:stretch>
        </p:blipFill>
        <p:spPr>
          <a:xfrm>
            <a:off x="1524000" y="923119"/>
            <a:ext cx="9144000" cy="5011762"/>
          </a:xfrm>
          <a:prstGeom prst="rect">
            <a:avLst/>
          </a:prstGeom>
        </p:spPr>
      </p:pic>
      <p:sp>
        <p:nvSpPr>
          <p:cNvPr id="4" name="바닥글 개체 틀 3">
            <a:extLst>
              <a:ext uri="{FF2B5EF4-FFF2-40B4-BE49-F238E27FC236}">
                <a16:creationId xmlns:a16="http://schemas.microsoft.com/office/drawing/2014/main" id="{26ED97E5-EB8B-A099-C9E7-F4FE30EC0BFE}"/>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8837076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Content Placeholder 8" descr="Diagram&#10;&#10;Description automatically generated">
            <a:extLst>
              <a:ext uri="{FF2B5EF4-FFF2-40B4-BE49-F238E27FC236}">
                <a16:creationId xmlns:a16="http://schemas.microsoft.com/office/drawing/2014/main" id="{B736CCAC-10CA-B025-CC9D-DFA2BBDBB84A}"/>
              </a:ext>
            </a:extLst>
          </p:cNvPr>
          <p:cNvPicPr>
            <a:picLocks noGrp="1" noChangeAspect="1"/>
          </p:cNvPicPr>
          <p:nvPr>
            <p:ph idx="1"/>
          </p:nvPr>
        </p:nvPicPr>
        <p:blipFill rotWithShape="1">
          <a:blip r:embed="rId2"/>
          <a:srcRect t="14346" r="36426" b="45735"/>
          <a:stretch/>
        </p:blipFill>
        <p:spPr>
          <a:xfrm>
            <a:off x="4602178" y="2810052"/>
            <a:ext cx="5513522" cy="1898542"/>
          </a:xfrm>
        </p:spPr>
      </p:pic>
      <p:sp>
        <p:nvSpPr>
          <p:cNvPr id="3" name="Title 2">
            <a:extLst>
              <a:ext uri="{FF2B5EF4-FFF2-40B4-BE49-F238E27FC236}">
                <a16:creationId xmlns:a16="http://schemas.microsoft.com/office/drawing/2014/main" id="{FE8663BB-F6C8-42F5-A1E8-BC511DB0F536}"/>
              </a:ext>
            </a:extLst>
          </p:cNvPr>
          <p:cNvSpPr>
            <a:spLocks noGrp="1"/>
          </p:cNvSpPr>
          <p:nvPr>
            <p:ph type="title"/>
          </p:nvPr>
        </p:nvSpPr>
        <p:spPr/>
        <p:txBody>
          <a:bodyPr/>
          <a:lstStyle/>
          <a:p>
            <a:r>
              <a:rPr lang="en-US"/>
              <a:t>Instrumentation Layout - </a:t>
            </a:r>
            <a:r>
              <a:rPr lang="en-US" err="1"/>
              <a:t>MTest</a:t>
            </a:r>
            <a:endParaRPr lang="en-US"/>
          </a:p>
        </p:txBody>
      </p:sp>
      <p:sp>
        <p:nvSpPr>
          <p:cNvPr id="6" name="Slide Number Placeholder 5">
            <a:extLst>
              <a:ext uri="{FF2B5EF4-FFF2-40B4-BE49-F238E27FC236}">
                <a16:creationId xmlns:a16="http://schemas.microsoft.com/office/drawing/2014/main" id="{FF92B180-EA15-4E16-AD72-A175583F62F8}"/>
              </a:ext>
            </a:extLst>
          </p:cNvPr>
          <p:cNvSpPr>
            <a:spLocks noGrp="1"/>
          </p:cNvSpPr>
          <p:nvPr>
            <p:ph type="sldNum" sz="quarter" idx="4"/>
          </p:nvPr>
        </p:nvSpPr>
        <p:spPr/>
        <p:txBody>
          <a:bodyPr/>
          <a:lstStyle/>
          <a:p>
            <a:pPr>
              <a:defRPr/>
            </a:pPr>
            <a:fld id="{148C009B-CB69-E04A-B9B3-34B26D69E9CF}" type="slidenum">
              <a:rPr lang="en-US" smtClean="0"/>
              <a:pPr>
                <a:defRPr/>
              </a:pPr>
              <a:t>72</a:t>
            </a:fld>
            <a:endParaRPr lang="en-US"/>
          </a:p>
        </p:txBody>
      </p:sp>
      <p:cxnSp>
        <p:nvCxnSpPr>
          <p:cNvPr id="11" name="Straight Connector 10">
            <a:extLst>
              <a:ext uri="{FF2B5EF4-FFF2-40B4-BE49-F238E27FC236}">
                <a16:creationId xmlns:a16="http://schemas.microsoft.com/office/drawing/2014/main" id="{2FD94FA6-0814-B8C5-7753-A3FE643D6B1E}"/>
              </a:ext>
            </a:extLst>
          </p:cNvPr>
          <p:cNvCxnSpPr/>
          <p:nvPr/>
        </p:nvCxnSpPr>
        <p:spPr>
          <a:xfrm flipH="1">
            <a:off x="1768099" y="3693310"/>
            <a:ext cx="2978239" cy="0"/>
          </a:xfrm>
          <a:prstGeom prst="line">
            <a:avLst/>
          </a:prstGeom>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7E4C4980-892E-B2D9-2639-5C04A7E4FB5E}"/>
              </a:ext>
            </a:extLst>
          </p:cNvPr>
          <p:cNvCxnSpPr/>
          <p:nvPr/>
        </p:nvCxnSpPr>
        <p:spPr>
          <a:xfrm flipH="1">
            <a:off x="1768099" y="3723790"/>
            <a:ext cx="2978239" cy="0"/>
          </a:xfrm>
          <a:prstGeom prst="line">
            <a:avLst/>
          </a:prstGeom>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25A5DC0-9417-9F2E-FD04-BCF4A15D8619}"/>
              </a:ext>
            </a:extLst>
          </p:cNvPr>
          <p:cNvCxnSpPr/>
          <p:nvPr/>
        </p:nvCxnSpPr>
        <p:spPr>
          <a:xfrm flipH="1">
            <a:off x="1768099" y="3998110"/>
            <a:ext cx="2978239" cy="0"/>
          </a:xfrm>
          <a:prstGeom prst="line">
            <a:avLst/>
          </a:prstGeom>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363C59AD-A5CF-5284-4936-5EBAC63F204B}"/>
              </a:ext>
            </a:extLst>
          </p:cNvPr>
          <p:cNvCxnSpPr/>
          <p:nvPr/>
        </p:nvCxnSpPr>
        <p:spPr>
          <a:xfrm flipH="1">
            <a:off x="1768099" y="4030495"/>
            <a:ext cx="2978239" cy="0"/>
          </a:xfrm>
          <a:prstGeom prst="line">
            <a:avLst/>
          </a:prstGeom>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7FDD8461-54F6-8062-97B4-F7A4AA5508E4}"/>
              </a:ext>
            </a:extLst>
          </p:cNvPr>
          <p:cNvCxnSpPr>
            <a:cxnSpLocks/>
          </p:cNvCxnSpPr>
          <p:nvPr/>
        </p:nvCxnSpPr>
        <p:spPr>
          <a:xfrm flipH="1">
            <a:off x="1740158" y="3783355"/>
            <a:ext cx="2866390" cy="91440"/>
          </a:xfrm>
          <a:prstGeom prst="line">
            <a:avLst/>
          </a:prstGeom>
          <a:ln>
            <a:solidFill>
              <a:srgbClr val="A5BA80"/>
            </a:solidFill>
          </a:ln>
        </p:spPr>
        <p:style>
          <a:lnRef idx="1">
            <a:schemeClr val="dk1"/>
          </a:lnRef>
          <a:fillRef idx="0">
            <a:schemeClr val="dk1"/>
          </a:fillRef>
          <a:effectRef idx="0">
            <a:schemeClr val="dk1"/>
          </a:effectRef>
          <a:fontRef idx="minor">
            <a:schemeClr val="tx1"/>
          </a:fontRef>
        </p:style>
      </p:cxnSp>
      <p:pic>
        <p:nvPicPr>
          <p:cNvPr id="20" name="Content Placeholder 8" descr="Diagram&#10;&#10;Description automatically generated">
            <a:extLst>
              <a:ext uri="{FF2B5EF4-FFF2-40B4-BE49-F238E27FC236}">
                <a16:creationId xmlns:a16="http://schemas.microsoft.com/office/drawing/2014/main" id="{2CC6CF04-B1EF-0862-C037-A2093CD72052}"/>
              </a:ext>
            </a:extLst>
          </p:cNvPr>
          <p:cNvPicPr>
            <a:picLocks noChangeAspect="1"/>
          </p:cNvPicPr>
          <p:nvPr/>
        </p:nvPicPr>
        <p:blipFill rotWithShape="1">
          <a:blip r:embed="rId2"/>
          <a:srcRect l="2204" t="33723" r="94326" b="63061"/>
          <a:stretch/>
        </p:blipFill>
        <p:spPr>
          <a:xfrm>
            <a:off x="4050288" y="3754015"/>
            <a:ext cx="300991" cy="152910"/>
          </a:xfrm>
          <a:prstGeom prst="rect">
            <a:avLst/>
          </a:prstGeom>
        </p:spPr>
      </p:pic>
      <p:sp>
        <p:nvSpPr>
          <p:cNvPr id="21" name="Rectangle 20">
            <a:extLst>
              <a:ext uri="{FF2B5EF4-FFF2-40B4-BE49-F238E27FC236}">
                <a16:creationId xmlns:a16="http://schemas.microsoft.com/office/drawing/2014/main" id="{0C2A2A28-CDE9-739E-D3D4-90DD9A3C971B}"/>
              </a:ext>
            </a:extLst>
          </p:cNvPr>
          <p:cNvSpPr/>
          <p:nvPr/>
        </p:nvSpPr>
        <p:spPr>
          <a:xfrm>
            <a:off x="1803658" y="3767100"/>
            <a:ext cx="50800" cy="19862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4C05697-DD7A-4D1C-3FE3-65B36A18C284}"/>
              </a:ext>
            </a:extLst>
          </p:cNvPr>
          <p:cNvSpPr/>
          <p:nvPr/>
        </p:nvSpPr>
        <p:spPr>
          <a:xfrm>
            <a:off x="2167355" y="3767100"/>
            <a:ext cx="50800" cy="19862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b="1"/>
          </a:p>
        </p:txBody>
      </p:sp>
      <p:sp>
        <p:nvSpPr>
          <p:cNvPr id="23" name="Rectangle 22">
            <a:extLst>
              <a:ext uri="{FF2B5EF4-FFF2-40B4-BE49-F238E27FC236}">
                <a16:creationId xmlns:a16="http://schemas.microsoft.com/office/drawing/2014/main" id="{CB034D44-77E3-6CA0-E73A-3B16D180227E}"/>
              </a:ext>
            </a:extLst>
          </p:cNvPr>
          <p:cNvSpPr/>
          <p:nvPr/>
        </p:nvSpPr>
        <p:spPr>
          <a:xfrm>
            <a:off x="5184875" y="3733698"/>
            <a:ext cx="50800" cy="19862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b="1"/>
          </a:p>
        </p:txBody>
      </p:sp>
      <p:cxnSp>
        <p:nvCxnSpPr>
          <p:cNvPr id="44" name="Straight Connector 43">
            <a:extLst>
              <a:ext uri="{FF2B5EF4-FFF2-40B4-BE49-F238E27FC236}">
                <a16:creationId xmlns:a16="http://schemas.microsoft.com/office/drawing/2014/main" id="{0D43B847-4062-2984-19FF-7C885BAF4D83}"/>
              </a:ext>
            </a:extLst>
          </p:cNvPr>
          <p:cNvCxnSpPr>
            <a:cxnSpLocks/>
          </p:cNvCxnSpPr>
          <p:nvPr/>
        </p:nvCxnSpPr>
        <p:spPr>
          <a:xfrm>
            <a:off x="8623050" y="3866413"/>
            <a:ext cx="0" cy="2049018"/>
          </a:xfrm>
          <a:prstGeom prst="line">
            <a:avLst/>
          </a:prstGeom>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995BE6EE-B3F2-DDC6-2956-1CAEF98CD861}"/>
              </a:ext>
            </a:extLst>
          </p:cNvPr>
          <p:cNvSpPr/>
          <p:nvPr/>
        </p:nvSpPr>
        <p:spPr>
          <a:xfrm>
            <a:off x="6060698" y="3674262"/>
            <a:ext cx="50800" cy="19862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b="1"/>
          </a:p>
        </p:txBody>
      </p:sp>
      <p:sp>
        <p:nvSpPr>
          <p:cNvPr id="45" name="Rectangle 44">
            <a:extLst>
              <a:ext uri="{FF2B5EF4-FFF2-40B4-BE49-F238E27FC236}">
                <a16:creationId xmlns:a16="http://schemas.microsoft.com/office/drawing/2014/main" id="{4E5BFEA0-E913-6C8C-DC25-800EB8DC9000}"/>
              </a:ext>
            </a:extLst>
          </p:cNvPr>
          <p:cNvSpPr/>
          <p:nvPr/>
        </p:nvSpPr>
        <p:spPr>
          <a:xfrm>
            <a:off x="5210275" y="2681022"/>
            <a:ext cx="1239206" cy="679041"/>
          </a:xfrm>
          <a:prstGeom prst="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25" name="Rectangle 24">
            <a:extLst>
              <a:ext uri="{FF2B5EF4-FFF2-40B4-BE49-F238E27FC236}">
                <a16:creationId xmlns:a16="http://schemas.microsoft.com/office/drawing/2014/main" id="{C4FBEF54-6C43-9139-49F9-AF2AE96C6161}"/>
              </a:ext>
            </a:extLst>
          </p:cNvPr>
          <p:cNvSpPr/>
          <p:nvPr/>
        </p:nvSpPr>
        <p:spPr>
          <a:xfrm>
            <a:off x="8572250" y="3584729"/>
            <a:ext cx="50800" cy="19862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b="1"/>
          </a:p>
        </p:txBody>
      </p:sp>
      <p:sp>
        <p:nvSpPr>
          <p:cNvPr id="26" name="TextBox 25">
            <a:extLst>
              <a:ext uri="{FF2B5EF4-FFF2-40B4-BE49-F238E27FC236}">
                <a16:creationId xmlns:a16="http://schemas.microsoft.com/office/drawing/2014/main" id="{6C8E6FB0-6317-D066-5029-4F76FE8FA150}"/>
              </a:ext>
            </a:extLst>
          </p:cNvPr>
          <p:cNvSpPr txBox="1"/>
          <p:nvPr/>
        </p:nvSpPr>
        <p:spPr>
          <a:xfrm>
            <a:off x="3441450" y="4982743"/>
            <a:ext cx="2838406" cy="369332"/>
          </a:xfrm>
          <a:prstGeom prst="rect">
            <a:avLst/>
          </a:prstGeom>
          <a:noFill/>
        </p:spPr>
        <p:txBody>
          <a:bodyPr wrap="none" rtlCol="0">
            <a:spAutoFit/>
          </a:bodyPr>
          <a:lstStyle/>
          <a:p>
            <a:r>
              <a:rPr lang="en-US">
                <a:solidFill>
                  <a:srgbClr val="AF272F"/>
                </a:solidFill>
              </a:rPr>
              <a:t>Proposed LAPPD stations</a:t>
            </a:r>
          </a:p>
        </p:txBody>
      </p:sp>
      <p:cxnSp>
        <p:nvCxnSpPr>
          <p:cNvPr id="28" name="Straight Arrow Connector 27">
            <a:extLst>
              <a:ext uri="{FF2B5EF4-FFF2-40B4-BE49-F238E27FC236}">
                <a16:creationId xmlns:a16="http://schemas.microsoft.com/office/drawing/2014/main" id="{EE0AAB96-194A-ED71-F8A3-299D5B5557F4}"/>
              </a:ext>
            </a:extLst>
          </p:cNvPr>
          <p:cNvCxnSpPr>
            <a:cxnSpLocks/>
            <a:stCxn id="26" idx="0"/>
          </p:cNvCxnSpPr>
          <p:nvPr/>
        </p:nvCxnSpPr>
        <p:spPr>
          <a:xfrm flipH="1" flipV="1">
            <a:off x="1968917" y="4067071"/>
            <a:ext cx="2891736" cy="915672"/>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9" name="Straight Arrow Connector 28">
            <a:extLst>
              <a:ext uri="{FF2B5EF4-FFF2-40B4-BE49-F238E27FC236}">
                <a16:creationId xmlns:a16="http://schemas.microsoft.com/office/drawing/2014/main" id="{6D9A505E-5FA9-77DF-0BDB-038C27BA7F1F}"/>
              </a:ext>
            </a:extLst>
          </p:cNvPr>
          <p:cNvCxnSpPr>
            <a:cxnSpLocks/>
            <a:stCxn id="26" idx="0"/>
          </p:cNvCxnSpPr>
          <p:nvPr/>
        </p:nvCxnSpPr>
        <p:spPr>
          <a:xfrm flipH="1" flipV="1">
            <a:off x="2283211" y="4057167"/>
            <a:ext cx="2577443" cy="92557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3" name="Straight Arrow Connector 32">
            <a:extLst>
              <a:ext uri="{FF2B5EF4-FFF2-40B4-BE49-F238E27FC236}">
                <a16:creationId xmlns:a16="http://schemas.microsoft.com/office/drawing/2014/main" id="{2807B173-73F1-C992-03C5-34CEAC433370}"/>
              </a:ext>
            </a:extLst>
          </p:cNvPr>
          <p:cNvCxnSpPr>
            <a:cxnSpLocks/>
            <a:stCxn id="26" idx="0"/>
          </p:cNvCxnSpPr>
          <p:nvPr/>
        </p:nvCxnSpPr>
        <p:spPr>
          <a:xfrm flipV="1">
            <a:off x="4860653" y="4044593"/>
            <a:ext cx="349622" cy="93815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6" name="Straight Arrow Connector 35">
            <a:extLst>
              <a:ext uri="{FF2B5EF4-FFF2-40B4-BE49-F238E27FC236}">
                <a16:creationId xmlns:a16="http://schemas.microsoft.com/office/drawing/2014/main" id="{D62454E1-68AB-3BC9-FA28-407C5A7F7749}"/>
              </a:ext>
            </a:extLst>
          </p:cNvPr>
          <p:cNvCxnSpPr>
            <a:cxnSpLocks/>
            <a:stCxn id="26" idx="0"/>
          </p:cNvCxnSpPr>
          <p:nvPr/>
        </p:nvCxnSpPr>
        <p:spPr>
          <a:xfrm flipV="1">
            <a:off x="4860654" y="3968901"/>
            <a:ext cx="1200045" cy="1013843"/>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9" name="Straight Arrow Connector 38">
            <a:extLst>
              <a:ext uri="{FF2B5EF4-FFF2-40B4-BE49-F238E27FC236}">
                <a16:creationId xmlns:a16="http://schemas.microsoft.com/office/drawing/2014/main" id="{43DE4B08-0C95-D960-1E27-A0D3CE5225D0}"/>
              </a:ext>
            </a:extLst>
          </p:cNvPr>
          <p:cNvCxnSpPr>
            <a:cxnSpLocks/>
            <a:stCxn id="26" idx="0"/>
          </p:cNvCxnSpPr>
          <p:nvPr/>
        </p:nvCxnSpPr>
        <p:spPr>
          <a:xfrm flipV="1">
            <a:off x="4860654" y="3810151"/>
            <a:ext cx="3658765" cy="1172592"/>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43" name="Straight Connector 42">
            <a:extLst>
              <a:ext uri="{FF2B5EF4-FFF2-40B4-BE49-F238E27FC236}">
                <a16:creationId xmlns:a16="http://schemas.microsoft.com/office/drawing/2014/main" id="{9F474395-1462-27E0-4191-3B1EBB6B9CF5}"/>
              </a:ext>
            </a:extLst>
          </p:cNvPr>
          <p:cNvCxnSpPr/>
          <p:nvPr/>
        </p:nvCxnSpPr>
        <p:spPr>
          <a:xfrm>
            <a:off x="1829058" y="4111015"/>
            <a:ext cx="25400" cy="1865376"/>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16A2FC18-FEE1-D3AA-B0E7-C7462EFFED22}"/>
              </a:ext>
            </a:extLst>
          </p:cNvPr>
          <p:cNvCxnSpPr>
            <a:cxnSpLocks/>
          </p:cNvCxnSpPr>
          <p:nvPr/>
        </p:nvCxnSpPr>
        <p:spPr>
          <a:xfrm>
            <a:off x="1841758" y="5714263"/>
            <a:ext cx="6781292" cy="0"/>
          </a:xfrm>
          <a:prstGeom prst="line">
            <a:avLst/>
          </a:prstGeom>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37033657-D4DA-F18F-DBA8-6ADBC128B38D}"/>
              </a:ext>
            </a:extLst>
          </p:cNvPr>
          <p:cNvSpPr txBox="1"/>
          <p:nvPr/>
        </p:nvSpPr>
        <p:spPr>
          <a:xfrm>
            <a:off x="4703013" y="5718557"/>
            <a:ext cx="885179" cy="369332"/>
          </a:xfrm>
          <a:prstGeom prst="rect">
            <a:avLst/>
          </a:prstGeom>
          <a:noFill/>
        </p:spPr>
        <p:txBody>
          <a:bodyPr wrap="none" rtlCol="0">
            <a:spAutoFit/>
          </a:bodyPr>
          <a:lstStyle/>
          <a:p>
            <a:r>
              <a:rPr lang="en-US"/>
              <a:t>~80 m</a:t>
            </a:r>
          </a:p>
        </p:txBody>
      </p:sp>
      <p:sp>
        <p:nvSpPr>
          <p:cNvPr id="52" name="Rectangle 51">
            <a:extLst>
              <a:ext uri="{FF2B5EF4-FFF2-40B4-BE49-F238E27FC236}">
                <a16:creationId xmlns:a16="http://schemas.microsoft.com/office/drawing/2014/main" id="{E467C6CB-FCB4-FB62-C09E-EC2F2D09C6AC}"/>
              </a:ext>
            </a:extLst>
          </p:cNvPr>
          <p:cNvSpPr/>
          <p:nvPr/>
        </p:nvSpPr>
        <p:spPr>
          <a:xfrm>
            <a:off x="3826221" y="860156"/>
            <a:ext cx="1529659" cy="679041"/>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Readout PC</a:t>
            </a:r>
          </a:p>
        </p:txBody>
      </p:sp>
      <p:sp>
        <p:nvSpPr>
          <p:cNvPr id="53" name="Rectangle 52">
            <a:extLst>
              <a:ext uri="{FF2B5EF4-FFF2-40B4-BE49-F238E27FC236}">
                <a16:creationId xmlns:a16="http://schemas.microsoft.com/office/drawing/2014/main" id="{3D8B8A00-1F95-8532-CED0-6627E4833D89}"/>
              </a:ext>
            </a:extLst>
          </p:cNvPr>
          <p:cNvSpPr/>
          <p:nvPr/>
        </p:nvSpPr>
        <p:spPr>
          <a:xfrm>
            <a:off x="5651240" y="868952"/>
            <a:ext cx="1529659" cy="67904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t>WR Switch</a:t>
            </a:r>
          </a:p>
        </p:txBody>
      </p:sp>
      <p:sp>
        <p:nvSpPr>
          <p:cNvPr id="54" name="Rectangle 53">
            <a:extLst>
              <a:ext uri="{FF2B5EF4-FFF2-40B4-BE49-F238E27FC236}">
                <a16:creationId xmlns:a16="http://schemas.microsoft.com/office/drawing/2014/main" id="{848323C4-9A31-543B-351E-EC627A8B5503}"/>
              </a:ext>
            </a:extLst>
          </p:cNvPr>
          <p:cNvSpPr/>
          <p:nvPr/>
        </p:nvSpPr>
        <p:spPr>
          <a:xfrm>
            <a:off x="1756645" y="2296079"/>
            <a:ext cx="592479" cy="252413"/>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ACC</a:t>
            </a:r>
          </a:p>
        </p:txBody>
      </p:sp>
      <p:sp>
        <p:nvSpPr>
          <p:cNvPr id="55" name="Rectangle 54">
            <a:extLst>
              <a:ext uri="{FF2B5EF4-FFF2-40B4-BE49-F238E27FC236}">
                <a16:creationId xmlns:a16="http://schemas.microsoft.com/office/drawing/2014/main" id="{31D03D30-F550-939B-0D5E-CE5DB5B6E617}"/>
              </a:ext>
            </a:extLst>
          </p:cNvPr>
          <p:cNvSpPr/>
          <p:nvPr/>
        </p:nvSpPr>
        <p:spPr>
          <a:xfrm rot="16200000">
            <a:off x="1462543" y="2934978"/>
            <a:ext cx="733032" cy="312733"/>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ACDC</a:t>
            </a:r>
          </a:p>
        </p:txBody>
      </p:sp>
      <p:sp>
        <p:nvSpPr>
          <p:cNvPr id="63" name="Rectangle 62">
            <a:extLst>
              <a:ext uri="{FF2B5EF4-FFF2-40B4-BE49-F238E27FC236}">
                <a16:creationId xmlns:a16="http://schemas.microsoft.com/office/drawing/2014/main" id="{4CB20A2E-5170-C861-9B13-48EF18D14DD1}"/>
              </a:ext>
            </a:extLst>
          </p:cNvPr>
          <p:cNvSpPr/>
          <p:nvPr/>
        </p:nvSpPr>
        <p:spPr>
          <a:xfrm>
            <a:off x="5235675" y="2959502"/>
            <a:ext cx="473906" cy="544377"/>
          </a:xfrm>
          <a:prstGeom prst="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65" name="Rectangle 64">
            <a:extLst>
              <a:ext uri="{FF2B5EF4-FFF2-40B4-BE49-F238E27FC236}">
                <a16:creationId xmlns:a16="http://schemas.microsoft.com/office/drawing/2014/main" id="{B0404C23-0291-BEF2-9C97-D36511360BE0}"/>
              </a:ext>
            </a:extLst>
          </p:cNvPr>
          <p:cNvSpPr/>
          <p:nvPr/>
        </p:nvSpPr>
        <p:spPr>
          <a:xfrm>
            <a:off x="5330520" y="2166630"/>
            <a:ext cx="592479" cy="252413"/>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ACC</a:t>
            </a:r>
          </a:p>
        </p:txBody>
      </p:sp>
      <p:sp>
        <p:nvSpPr>
          <p:cNvPr id="66" name="Rectangle 65">
            <a:extLst>
              <a:ext uri="{FF2B5EF4-FFF2-40B4-BE49-F238E27FC236}">
                <a16:creationId xmlns:a16="http://schemas.microsoft.com/office/drawing/2014/main" id="{DE086633-0631-B8FC-871D-FF015DF4D1C4}"/>
              </a:ext>
            </a:extLst>
          </p:cNvPr>
          <p:cNvSpPr/>
          <p:nvPr/>
        </p:nvSpPr>
        <p:spPr>
          <a:xfrm rot="16200000">
            <a:off x="4763819" y="2829433"/>
            <a:ext cx="733032" cy="312733"/>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ACDC</a:t>
            </a:r>
          </a:p>
        </p:txBody>
      </p:sp>
      <p:sp>
        <p:nvSpPr>
          <p:cNvPr id="68" name="Rectangle 67">
            <a:extLst>
              <a:ext uri="{FF2B5EF4-FFF2-40B4-BE49-F238E27FC236}">
                <a16:creationId xmlns:a16="http://schemas.microsoft.com/office/drawing/2014/main" id="{7584E197-FFA8-6245-1E82-60000BBA305C}"/>
              </a:ext>
            </a:extLst>
          </p:cNvPr>
          <p:cNvSpPr/>
          <p:nvPr/>
        </p:nvSpPr>
        <p:spPr>
          <a:xfrm>
            <a:off x="8301411" y="1514111"/>
            <a:ext cx="592479" cy="252413"/>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ACC</a:t>
            </a:r>
          </a:p>
        </p:txBody>
      </p:sp>
      <p:sp>
        <p:nvSpPr>
          <p:cNvPr id="69" name="Rectangle 68">
            <a:extLst>
              <a:ext uri="{FF2B5EF4-FFF2-40B4-BE49-F238E27FC236}">
                <a16:creationId xmlns:a16="http://schemas.microsoft.com/office/drawing/2014/main" id="{0E5F7AD4-7A52-E244-FD40-E864CE9F14C6}"/>
              </a:ext>
            </a:extLst>
          </p:cNvPr>
          <p:cNvSpPr/>
          <p:nvPr/>
        </p:nvSpPr>
        <p:spPr>
          <a:xfrm rot="16200000">
            <a:off x="8256534" y="2145106"/>
            <a:ext cx="733032" cy="312733"/>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ACDC</a:t>
            </a:r>
          </a:p>
        </p:txBody>
      </p:sp>
      <p:sp>
        <p:nvSpPr>
          <p:cNvPr id="70" name="Rectangle 69">
            <a:extLst>
              <a:ext uri="{FF2B5EF4-FFF2-40B4-BE49-F238E27FC236}">
                <a16:creationId xmlns:a16="http://schemas.microsoft.com/office/drawing/2014/main" id="{59134011-07A2-8BFB-4749-B939EEC6F54C}"/>
              </a:ext>
            </a:extLst>
          </p:cNvPr>
          <p:cNvSpPr/>
          <p:nvPr/>
        </p:nvSpPr>
        <p:spPr>
          <a:xfrm>
            <a:off x="2786835" y="2400684"/>
            <a:ext cx="747187" cy="328366"/>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a:t>TP Zen</a:t>
            </a:r>
          </a:p>
        </p:txBody>
      </p:sp>
      <p:sp>
        <p:nvSpPr>
          <p:cNvPr id="71" name="Rectangle 70">
            <a:extLst>
              <a:ext uri="{FF2B5EF4-FFF2-40B4-BE49-F238E27FC236}">
                <a16:creationId xmlns:a16="http://schemas.microsoft.com/office/drawing/2014/main" id="{951CF8C5-449A-CCA4-A640-E273A5DAE1B9}"/>
              </a:ext>
            </a:extLst>
          </p:cNvPr>
          <p:cNvSpPr/>
          <p:nvPr/>
        </p:nvSpPr>
        <p:spPr>
          <a:xfrm>
            <a:off x="6402360" y="2236501"/>
            <a:ext cx="747187" cy="328366"/>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a:t>TP Zen</a:t>
            </a:r>
          </a:p>
        </p:txBody>
      </p:sp>
      <p:sp>
        <p:nvSpPr>
          <p:cNvPr id="72" name="Rectangle 71">
            <a:extLst>
              <a:ext uri="{FF2B5EF4-FFF2-40B4-BE49-F238E27FC236}">
                <a16:creationId xmlns:a16="http://schemas.microsoft.com/office/drawing/2014/main" id="{3AF73584-0BE3-AA8B-4FD1-4F3E07EC2DC8}"/>
              </a:ext>
            </a:extLst>
          </p:cNvPr>
          <p:cNvSpPr/>
          <p:nvPr/>
        </p:nvSpPr>
        <p:spPr>
          <a:xfrm>
            <a:off x="9073235" y="1835577"/>
            <a:ext cx="747187" cy="328366"/>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a:t>TP Zen</a:t>
            </a:r>
          </a:p>
        </p:txBody>
      </p:sp>
      <p:cxnSp>
        <p:nvCxnSpPr>
          <p:cNvPr id="74" name="Connector: Elbow 73">
            <a:extLst>
              <a:ext uri="{FF2B5EF4-FFF2-40B4-BE49-F238E27FC236}">
                <a16:creationId xmlns:a16="http://schemas.microsoft.com/office/drawing/2014/main" id="{85D6289A-DEDF-BA95-433C-5C7118493550}"/>
              </a:ext>
            </a:extLst>
          </p:cNvPr>
          <p:cNvCxnSpPr>
            <a:cxnSpLocks/>
            <a:stCxn id="53" idx="3"/>
            <a:endCxn id="72" idx="0"/>
          </p:cNvCxnSpPr>
          <p:nvPr/>
        </p:nvCxnSpPr>
        <p:spPr>
          <a:xfrm>
            <a:off x="7180898" y="1208473"/>
            <a:ext cx="2265930" cy="627105"/>
          </a:xfrm>
          <a:prstGeom prst="bentConnector2">
            <a:avLst/>
          </a:prstGeom>
          <a:ln>
            <a:solidFill>
              <a:srgbClr val="FE9E61"/>
            </a:solidFill>
          </a:ln>
        </p:spPr>
        <p:style>
          <a:lnRef idx="2">
            <a:schemeClr val="accent1"/>
          </a:lnRef>
          <a:fillRef idx="0">
            <a:schemeClr val="accent1"/>
          </a:fillRef>
          <a:effectRef idx="1">
            <a:schemeClr val="accent1"/>
          </a:effectRef>
          <a:fontRef idx="minor">
            <a:schemeClr val="tx1"/>
          </a:fontRef>
        </p:style>
      </p:cxnSp>
      <p:cxnSp>
        <p:nvCxnSpPr>
          <p:cNvPr id="76" name="Connector: Elbow 75">
            <a:extLst>
              <a:ext uri="{FF2B5EF4-FFF2-40B4-BE49-F238E27FC236}">
                <a16:creationId xmlns:a16="http://schemas.microsoft.com/office/drawing/2014/main" id="{E79733A3-9368-858F-5623-D2E2ABE3C2DF}"/>
              </a:ext>
            </a:extLst>
          </p:cNvPr>
          <p:cNvCxnSpPr>
            <a:cxnSpLocks/>
            <a:endCxn id="71" idx="0"/>
          </p:cNvCxnSpPr>
          <p:nvPr/>
        </p:nvCxnSpPr>
        <p:spPr>
          <a:xfrm rot="5400000">
            <a:off x="6418719" y="1879261"/>
            <a:ext cx="714475" cy="4"/>
          </a:xfrm>
          <a:prstGeom prst="bentConnector3">
            <a:avLst/>
          </a:prstGeom>
          <a:ln>
            <a:solidFill>
              <a:srgbClr val="FE9E61"/>
            </a:solidFill>
          </a:ln>
        </p:spPr>
        <p:style>
          <a:lnRef idx="2">
            <a:schemeClr val="accent1"/>
          </a:lnRef>
          <a:fillRef idx="0">
            <a:schemeClr val="accent1"/>
          </a:fillRef>
          <a:effectRef idx="1">
            <a:schemeClr val="accent1"/>
          </a:effectRef>
          <a:fontRef idx="minor">
            <a:schemeClr val="tx1"/>
          </a:fontRef>
        </p:style>
      </p:cxnSp>
      <p:cxnSp>
        <p:nvCxnSpPr>
          <p:cNvPr id="78" name="Connector: Elbow 77">
            <a:extLst>
              <a:ext uri="{FF2B5EF4-FFF2-40B4-BE49-F238E27FC236}">
                <a16:creationId xmlns:a16="http://schemas.microsoft.com/office/drawing/2014/main" id="{8D706A6C-849B-013A-B034-3E455E6413EE}"/>
              </a:ext>
            </a:extLst>
          </p:cNvPr>
          <p:cNvCxnSpPr>
            <a:cxnSpLocks/>
            <a:stCxn id="53" idx="2"/>
            <a:endCxn id="70" idx="0"/>
          </p:cNvCxnSpPr>
          <p:nvPr/>
        </p:nvCxnSpPr>
        <p:spPr>
          <a:xfrm rot="5400000">
            <a:off x="4361903" y="346519"/>
            <a:ext cx="852692" cy="3255641"/>
          </a:xfrm>
          <a:prstGeom prst="bentConnector3">
            <a:avLst/>
          </a:prstGeom>
          <a:ln>
            <a:solidFill>
              <a:srgbClr val="FE9E61"/>
            </a:solidFill>
          </a:ln>
        </p:spPr>
        <p:style>
          <a:lnRef idx="2">
            <a:schemeClr val="accent1"/>
          </a:lnRef>
          <a:fillRef idx="0">
            <a:schemeClr val="accent1"/>
          </a:fillRef>
          <a:effectRef idx="1">
            <a:schemeClr val="accent1"/>
          </a:effectRef>
          <a:fontRef idx="minor">
            <a:schemeClr val="tx1"/>
          </a:fontRef>
        </p:style>
      </p:cxnSp>
      <p:cxnSp>
        <p:nvCxnSpPr>
          <p:cNvPr id="82" name="Connector: Elbow 81">
            <a:extLst>
              <a:ext uri="{FF2B5EF4-FFF2-40B4-BE49-F238E27FC236}">
                <a16:creationId xmlns:a16="http://schemas.microsoft.com/office/drawing/2014/main" id="{BBCADCE7-C0D5-8E8B-B823-4A9954689DD3}"/>
              </a:ext>
            </a:extLst>
          </p:cNvPr>
          <p:cNvCxnSpPr>
            <a:cxnSpLocks/>
            <a:stCxn id="52" idx="1"/>
            <a:endCxn id="54" idx="0"/>
          </p:cNvCxnSpPr>
          <p:nvPr/>
        </p:nvCxnSpPr>
        <p:spPr>
          <a:xfrm rot="10800000" flipV="1">
            <a:off x="2052884" y="1199676"/>
            <a:ext cx="1773336" cy="1096402"/>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84" name="Connector: Elbow 83">
            <a:extLst>
              <a:ext uri="{FF2B5EF4-FFF2-40B4-BE49-F238E27FC236}">
                <a16:creationId xmlns:a16="http://schemas.microsoft.com/office/drawing/2014/main" id="{0498DD92-CDE8-9353-E92D-D2C9BEB3FEE3}"/>
              </a:ext>
            </a:extLst>
          </p:cNvPr>
          <p:cNvCxnSpPr>
            <a:cxnSpLocks/>
            <a:stCxn id="52" idx="2"/>
            <a:endCxn id="65" idx="0"/>
          </p:cNvCxnSpPr>
          <p:nvPr/>
        </p:nvCxnSpPr>
        <p:spPr>
          <a:xfrm rot="16200000" flipH="1">
            <a:off x="4795189" y="1335058"/>
            <a:ext cx="627433" cy="1035709"/>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86" name="Connector: Elbow 85">
            <a:extLst>
              <a:ext uri="{FF2B5EF4-FFF2-40B4-BE49-F238E27FC236}">
                <a16:creationId xmlns:a16="http://schemas.microsoft.com/office/drawing/2014/main" id="{53331F30-962B-E628-E893-BE31583DCBC1}"/>
              </a:ext>
            </a:extLst>
          </p:cNvPr>
          <p:cNvCxnSpPr>
            <a:cxnSpLocks/>
            <a:stCxn id="52" idx="2"/>
            <a:endCxn id="68" idx="1"/>
          </p:cNvCxnSpPr>
          <p:nvPr/>
        </p:nvCxnSpPr>
        <p:spPr>
          <a:xfrm rot="16200000" flipH="1">
            <a:off x="6395671" y="-265424"/>
            <a:ext cx="101121" cy="3710360"/>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91" name="Connector: Elbow 90">
            <a:extLst>
              <a:ext uri="{FF2B5EF4-FFF2-40B4-BE49-F238E27FC236}">
                <a16:creationId xmlns:a16="http://schemas.microsoft.com/office/drawing/2014/main" id="{335E83B0-29C5-AE25-40AA-B99FD90A75A7}"/>
              </a:ext>
            </a:extLst>
          </p:cNvPr>
          <p:cNvCxnSpPr>
            <a:cxnSpLocks/>
            <a:stCxn id="54" idx="2"/>
            <a:endCxn id="55" idx="3"/>
          </p:cNvCxnSpPr>
          <p:nvPr/>
        </p:nvCxnSpPr>
        <p:spPr>
          <a:xfrm rot="5400000">
            <a:off x="1852805" y="2524748"/>
            <a:ext cx="176337" cy="223825"/>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3" name="Connector: Elbow 92">
            <a:extLst>
              <a:ext uri="{FF2B5EF4-FFF2-40B4-BE49-F238E27FC236}">
                <a16:creationId xmlns:a16="http://schemas.microsoft.com/office/drawing/2014/main" id="{BBBF7D5A-02BA-7017-20E1-58B58A2C6999}"/>
              </a:ext>
            </a:extLst>
          </p:cNvPr>
          <p:cNvCxnSpPr>
            <a:cxnSpLocks/>
            <a:stCxn id="54" idx="2"/>
            <a:endCxn id="64" idx="3"/>
          </p:cNvCxnSpPr>
          <p:nvPr/>
        </p:nvCxnSpPr>
        <p:spPr>
          <a:xfrm rot="16200000" flipH="1">
            <a:off x="2032623" y="2568752"/>
            <a:ext cx="180394" cy="139873"/>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5" name="Connector: Elbow 94">
            <a:extLst>
              <a:ext uri="{FF2B5EF4-FFF2-40B4-BE49-F238E27FC236}">
                <a16:creationId xmlns:a16="http://schemas.microsoft.com/office/drawing/2014/main" id="{8CEF9E95-8955-C8BA-D34C-43246585E7C5}"/>
              </a:ext>
            </a:extLst>
          </p:cNvPr>
          <p:cNvCxnSpPr>
            <a:cxnSpLocks/>
            <a:stCxn id="65" idx="2"/>
            <a:endCxn id="66" idx="3"/>
          </p:cNvCxnSpPr>
          <p:nvPr/>
        </p:nvCxnSpPr>
        <p:spPr>
          <a:xfrm rot="5400000">
            <a:off x="5278429" y="2270952"/>
            <a:ext cx="200241" cy="496423"/>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7" name="Connector: Elbow 96">
            <a:extLst>
              <a:ext uri="{FF2B5EF4-FFF2-40B4-BE49-F238E27FC236}">
                <a16:creationId xmlns:a16="http://schemas.microsoft.com/office/drawing/2014/main" id="{1AB3AD45-C41C-3EE5-D328-0ED52AF6339E}"/>
              </a:ext>
            </a:extLst>
          </p:cNvPr>
          <p:cNvCxnSpPr>
            <a:cxnSpLocks/>
            <a:stCxn id="65" idx="2"/>
            <a:endCxn id="67" idx="3"/>
          </p:cNvCxnSpPr>
          <p:nvPr/>
        </p:nvCxnSpPr>
        <p:spPr>
          <a:xfrm rot="16200000" flipH="1">
            <a:off x="5761574" y="2284228"/>
            <a:ext cx="182979" cy="452607"/>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9" name="Connector: Elbow 98">
            <a:extLst>
              <a:ext uri="{FF2B5EF4-FFF2-40B4-BE49-F238E27FC236}">
                <a16:creationId xmlns:a16="http://schemas.microsoft.com/office/drawing/2014/main" id="{8F677AFF-3644-F036-195A-A0DEB32C1C3D}"/>
              </a:ext>
            </a:extLst>
          </p:cNvPr>
          <p:cNvCxnSpPr>
            <a:cxnSpLocks/>
            <a:stCxn id="68" idx="2"/>
            <a:endCxn id="69" idx="3"/>
          </p:cNvCxnSpPr>
          <p:nvPr/>
        </p:nvCxnSpPr>
        <p:spPr>
          <a:xfrm rot="16200000" flipH="1">
            <a:off x="8526135" y="1838039"/>
            <a:ext cx="168433" cy="2540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01" name="Connector: Elbow 100">
            <a:extLst>
              <a:ext uri="{FF2B5EF4-FFF2-40B4-BE49-F238E27FC236}">
                <a16:creationId xmlns:a16="http://schemas.microsoft.com/office/drawing/2014/main" id="{E0BFA0B7-2715-3AEA-7B31-91A3428E5888}"/>
              </a:ext>
            </a:extLst>
          </p:cNvPr>
          <p:cNvCxnSpPr>
            <a:cxnSpLocks/>
            <a:stCxn id="69" idx="1"/>
          </p:cNvCxnSpPr>
          <p:nvPr/>
        </p:nvCxnSpPr>
        <p:spPr>
          <a:xfrm rot="5400000">
            <a:off x="8205106" y="3085934"/>
            <a:ext cx="835890" cy="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03" name="Connector: Elbow 102">
            <a:extLst>
              <a:ext uri="{FF2B5EF4-FFF2-40B4-BE49-F238E27FC236}">
                <a16:creationId xmlns:a16="http://schemas.microsoft.com/office/drawing/2014/main" id="{EB152EA8-A819-2112-B0AC-53E247C31358}"/>
              </a:ext>
            </a:extLst>
          </p:cNvPr>
          <p:cNvCxnSpPr>
            <a:cxnSpLocks/>
            <a:stCxn id="67" idx="1"/>
          </p:cNvCxnSpPr>
          <p:nvPr/>
        </p:nvCxnSpPr>
        <p:spPr>
          <a:xfrm rot="16200000" flipH="1">
            <a:off x="5913129" y="3501291"/>
            <a:ext cx="339209" cy="6732"/>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05" name="Connector: Elbow 104">
            <a:extLst>
              <a:ext uri="{FF2B5EF4-FFF2-40B4-BE49-F238E27FC236}">
                <a16:creationId xmlns:a16="http://schemas.microsoft.com/office/drawing/2014/main" id="{CDDC1E67-7EFB-A33A-E66B-58F4CC153AC9}"/>
              </a:ext>
            </a:extLst>
          </p:cNvPr>
          <p:cNvCxnSpPr>
            <a:cxnSpLocks/>
            <a:stCxn id="66" idx="1"/>
          </p:cNvCxnSpPr>
          <p:nvPr/>
        </p:nvCxnSpPr>
        <p:spPr>
          <a:xfrm rot="16200000" flipH="1">
            <a:off x="5015508" y="3467144"/>
            <a:ext cx="331727" cy="102068"/>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07" name="Connector: Elbow 106">
            <a:extLst>
              <a:ext uri="{FF2B5EF4-FFF2-40B4-BE49-F238E27FC236}">
                <a16:creationId xmlns:a16="http://schemas.microsoft.com/office/drawing/2014/main" id="{CD5A7E03-170E-A2C6-478B-27FDB9655265}"/>
              </a:ext>
            </a:extLst>
          </p:cNvPr>
          <p:cNvCxnSpPr>
            <a:cxnSpLocks/>
            <a:stCxn id="55" idx="1"/>
          </p:cNvCxnSpPr>
          <p:nvPr/>
        </p:nvCxnSpPr>
        <p:spPr>
          <a:xfrm rot="5400000">
            <a:off x="1711335" y="3575585"/>
            <a:ext cx="235450" cy="12700"/>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09" name="Connector: Elbow 108">
            <a:extLst>
              <a:ext uri="{FF2B5EF4-FFF2-40B4-BE49-F238E27FC236}">
                <a16:creationId xmlns:a16="http://schemas.microsoft.com/office/drawing/2014/main" id="{941651DA-F45F-EE5F-3D7A-0566E740CDED}"/>
              </a:ext>
            </a:extLst>
          </p:cNvPr>
          <p:cNvCxnSpPr>
            <a:cxnSpLocks/>
            <a:stCxn id="64" idx="1"/>
          </p:cNvCxnSpPr>
          <p:nvPr/>
        </p:nvCxnSpPr>
        <p:spPr>
          <a:xfrm rot="5400000">
            <a:off x="2061823" y="3592854"/>
            <a:ext cx="261873" cy="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11" name="Connector: Elbow 110">
            <a:extLst>
              <a:ext uri="{FF2B5EF4-FFF2-40B4-BE49-F238E27FC236}">
                <a16:creationId xmlns:a16="http://schemas.microsoft.com/office/drawing/2014/main" id="{23C93E61-543D-7354-928E-129E5AA06B04}"/>
              </a:ext>
            </a:extLst>
          </p:cNvPr>
          <p:cNvCxnSpPr>
            <a:cxnSpLocks/>
            <a:stCxn id="70" idx="1"/>
            <a:endCxn id="64" idx="2"/>
          </p:cNvCxnSpPr>
          <p:nvPr/>
        </p:nvCxnSpPr>
        <p:spPr>
          <a:xfrm rot="10800000" flipV="1">
            <a:off x="2349124" y="2564867"/>
            <a:ext cx="437710" cy="530534"/>
          </a:xfrm>
          <a:prstGeom prst="bentConnector3">
            <a:avLst/>
          </a:prstGeom>
        </p:spPr>
        <p:style>
          <a:lnRef idx="2">
            <a:schemeClr val="accent2"/>
          </a:lnRef>
          <a:fillRef idx="0">
            <a:schemeClr val="accent2"/>
          </a:fillRef>
          <a:effectRef idx="1">
            <a:schemeClr val="accent2"/>
          </a:effectRef>
          <a:fontRef idx="minor">
            <a:schemeClr val="tx1"/>
          </a:fontRef>
        </p:style>
      </p:cxnSp>
      <p:cxnSp>
        <p:nvCxnSpPr>
          <p:cNvPr id="113" name="Connector: Elbow 112">
            <a:extLst>
              <a:ext uri="{FF2B5EF4-FFF2-40B4-BE49-F238E27FC236}">
                <a16:creationId xmlns:a16="http://schemas.microsoft.com/office/drawing/2014/main" id="{1575C968-1D44-95BA-F687-C5E9C32D80AC}"/>
              </a:ext>
            </a:extLst>
          </p:cNvPr>
          <p:cNvCxnSpPr>
            <a:cxnSpLocks/>
            <a:stCxn id="70" idx="1"/>
          </p:cNvCxnSpPr>
          <p:nvPr/>
        </p:nvCxnSpPr>
        <p:spPr>
          <a:xfrm rot="10800000" flipV="1">
            <a:off x="1985426" y="2564867"/>
            <a:ext cx="801408" cy="345146"/>
          </a:xfrm>
          <a:prstGeom prst="bentConnector3">
            <a:avLst/>
          </a:prstGeom>
        </p:spPr>
        <p:style>
          <a:lnRef idx="2">
            <a:schemeClr val="accent2"/>
          </a:lnRef>
          <a:fillRef idx="0">
            <a:schemeClr val="accent2"/>
          </a:fillRef>
          <a:effectRef idx="1">
            <a:schemeClr val="accent2"/>
          </a:effectRef>
          <a:fontRef idx="minor">
            <a:schemeClr val="tx1"/>
          </a:fontRef>
        </p:style>
      </p:cxnSp>
      <p:sp>
        <p:nvSpPr>
          <p:cNvPr id="64" name="Rectangle 63">
            <a:extLst>
              <a:ext uri="{FF2B5EF4-FFF2-40B4-BE49-F238E27FC236}">
                <a16:creationId xmlns:a16="http://schemas.microsoft.com/office/drawing/2014/main" id="{F347609C-60E7-A980-60D8-8F50FF5DBF14}"/>
              </a:ext>
            </a:extLst>
          </p:cNvPr>
          <p:cNvSpPr/>
          <p:nvPr/>
        </p:nvSpPr>
        <p:spPr>
          <a:xfrm rot="16200000">
            <a:off x="1826241" y="2939035"/>
            <a:ext cx="733032" cy="312733"/>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ACDC</a:t>
            </a:r>
          </a:p>
        </p:txBody>
      </p:sp>
      <p:cxnSp>
        <p:nvCxnSpPr>
          <p:cNvPr id="116" name="Connector: Elbow 115">
            <a:extLst>
              <a:ext uri="{FF2B5EF4-FFF2-40B4-BE49-F238E27FC236}">
                <a16:creationId xmlns:a16="http://schemas.microsoft.com/office/drawing/2014/main" id="{608258E9-34B5-9FD1-D07C-FDCEBFC2C971}"/>
              </a:ext>
            </a:extLst>
          </p:cNvPr>
          <p:cNvCxnSpPr>
            <a:cxnSpLocks/>
            <a:stCxn id="71" idx="1"/>
          </p:cNvCxnSpPr>
          <p:nvPr/>
        </p:nvCxnSpPr>
        <p:spPr>
          <a:xfrm rot="10800000" flipV="1">
            <a:off x="5286704" y="2400684"/>
            <a:ext cx="1115657" cy="403798"/>
          </a:xfrm>
          <a:prstGeom prst="bentConnector3">
            <a:avLst>
              <a:gd name="adj1" fmla="val 8507"/>
            </a:avLst>
          </a:prstGeom>
        </p:spPr>
        <p:style>
          <a:lnRef idx="2">
            <a:schemeClr val="accent2"/>
          </a:lnRef>
          <a:fillRef idx="0">
            <a:schemeClr val="accent2"/>
          </a:fillRef>
          <a:effectRef idx="1">
            <a:schemeClr val="accent2"/>
          </a:effectRef>
          <a:fontRef idx="minor">
            <a:schemeClr val="tx1"/>
          </a:fontRef>
        </p:style>
      </p:cxnSp>
      <p:cxnSp>
        <p:nvCxnSpPr>
          <p:cNvPr id="119" name="Connector: Elbow 118">
            <a:extLst>
              <a:ext uri="{FF2B5EF4-FFF2-40B4-BE49-F238E27FC236}">
                <a16:creationId xmlns:a16="http://schemas.microsoft.com/office/drawing/2014/main" id="{4ED39515-5D7F-B12F-FD59-E405BF643689}"/>
              </a:ext>
            </a:extLst>
          </p:cNvPr>
          <p:cNvCxnSpPr>
            <a:cxnSpLocks/>
            <a:stCxn id="71" idx="1"/>
            <a:endCxn id="67" idx="2"/>
          </p:cNvCxnSpPr>
          <p:nvPr/>
        </p:nvCxnSpPr>
        <p:spPr>
          <a:xfrm rot="10800000" flipV="1">
            <a:off x="6235734" y="2400684"/>
            <a:ext cx="166627" cy="567853"/>
          </a:xfrm>
          <a:prstGeom prst="bentConnector5">
            <a:avLst>
              <a:gd name="adj1" fmla="val 56021"/>
              <a:gd name="adj2" fmla="val 50688"/>
              <a:gd name="adj3" fmla="val 57698"/>
            </a:avLst>
          </a:prstGeom>
        </p:spPr>
        <p:style>
          <a:lnRef idx="2">
            <a:schemeClr val="accent2"/>
          </a:lnRef>
          <a:fillRef idx="0">
            <a:schemeClr val="accent2"/>
          </a:fillRef>
          <a:effectRef idx="1">
            <a:schemeClr val="accent2"/>
          </a:effectRef>
          <a:fontRef idx="minor">
            <a:schemeClr val="tx1"/>
          </a:fontRef>
        </p:style>
      </p:cxnSp>
      <p:sp>
        <p:nvSpPr>
          <p:cNvPr id="67" name="Rectangle 66">
            <a:extLst>
              <a:ext uri="{FF2B5EF4-FFF2-40B4-BE49-F238E27FC236}">
                <a16:creationId xmlns:a16="http://schemas.microsoft.com/office/drawing/2014/main" id="{D33C4505-17FA-7FBC-AAAD-5415882E7134}"/>
              </a:ext>
            </a:extLst>
          </p:cNvPr>
          <p:cNvSpPr/>
          <p:nvPr/>
        </p:nvSpPr>
        <p:spPr>
          <a:xfrm rot="16200000">
            <a:off x="5712849" y="2812171"/>
            <a:ext cx="733032" cy="312733"/>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ACDC</a:t>
            </a:r>
          </a:p>
        </p:txBody>
      </p:sp>
      <p:cxnSp>
        <p:nvCxnSpPr>
          <p:cNvPr id="125" name="Connector: Elbow 124">
            <a:extLst>
              <a:ext uri="{FF2B5EF4-FFF2-40B4-BE49-F238E27FC236}">
                <a16:creationId xmlns:a16="http://schemas.microsoft.com/office/drawing/2014/main" id="{29C2DAFB-B9A9-65A9-C704-836E1A098C09}"/>
              </a:ext>
            </a:extLst>
          </p:cNvPr>
          <p:cNvCxnSpPr>
            <a:cxnSpLocks/>
            <a:stCxn id="72" idx="1"/>
            <a:endCxn id="69" idx="2"/>
          </p:cNvCxnSpPr>
          <p:nvPr/>
        </p:nvCxnSpPr>
        <p:spPr>
          <a:xfrm rot="10800000" flipV="1">
            <a:off x="8779419" y="1999760"/>
            <a:ext cx="293817" cy="301712"/>
          </a:xfrm>
          <a:prstGeom prst="bentConnector3">
            <a:avLst/>
          </a:prstGeom>
        </p:spPr>
        <p:style>
          <a:lnRef idx="2">
            <a:schemeClr val="accent2"/>
          </a:lnRef>
          <a:fillRef idx="0">
            <a:schemeClr val="accent2"/>
          </a:fillRef>
          <a:effectRef idx="1">
            <a:schemeClr val="accent2"/>
          </a:effectRef>
          <a:fontRef idx="minor">
            <a:schemeClr val="tx1"/>
          </a:fontRef>
        </p:style>
      </p:cxnSp>
      <p:sp>
        <p:nvSpPr>
          <p:cNvPr id="2" name="바닥글 개체 틀 1">
            <a:extLst>
              <a:ext uri="{FF2B5EF4-FFF2-40B4-BE49-F238E27FC236}">
                <a16:creationId xmlns:a16="http://schemas.microsoft.com/office/drawing/2014/main" id="{F956956E-656E-A423-D2C3-59F11120E731}"/>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207656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9"/>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0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0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0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0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1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1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1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19"/>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25" grpId="0" animBg="1"/>
      <p:bldP spid="52" grpId="0" animBg="1"/>
      <p:bldP spid="53" grpId="0" animBg="1"/>
      <p:bldP spid="54" grpId="0" animBg="1"/>
      <p:bldP spid="55" grpId="0" animBg="1"/>
      <p:bldP spid="63" grpId="0" animBg="1"/>
      <p:bldP spid="65" grpId="0" animBg="1"/>
      <p:bldP spid="66" grpId="0" animBg="1"/>
      <p:bldP spid="68" grpId="0" animBg="1"/>
      <p:bldP spid="69" grpId="0" animBg="1"/>
      <p:bldP spid="70" grpId="0" animBg="1"/>
      <p:bldP spid="71" grpId="0" animBg="1"/>
      <p:bldP spid="72" grpId="0" animBg="1"/>
      <p:bldP spid="64" grpId="0" animBg="1"/>
      <p:bldP spid="67" grpId="0" animBg="1"/>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8663BB-F6C8-42F5-A1E8-BC511DB0F536}"/>
              </a:ext>
            </a:extLst>
          </p:cNvPr>
          <p:cNvSpPr>
            <a:spLocks noGrp="1"/>
          </p:cNvSpPr>
          <p:nvPr>
            <p:ph type="title"/>
          </p:nvPr>
        </p:nvSpPr>
        <p:spPr/>
        <p:txBody>
          <a:bodyPr/>
          <a:lstStyle/>
          <a:p>
            <a:r>
              <a:rPr lang="en-US" i="1" err="1"/>
              <a:t>otsdaq</a:t>
            </a:r>
            <a:r>
              <a:rPr lang="en-US"/>
              <a:t> Integration</a:t>
            </a:r>
          </a:p>
        </p:txBody>
      </p:sp>
      <p:sp>
        <p:nvSpPr>
          <p:cNvPr id="6" name="Slide Number Placeholder 5">
            <a:extLst>
              <a:ext uri="{FF2B5EF4-FFF2-40B4-BE49-F238E27FC236}">
                <a16:creationId xmlns:a16="http://schemas.microsoft.com/office/drawing/2014/main" id="{FF92B180-EA15-4E16-AD72-A175583F62F8}"/>
              </a:ext>
            </a:extLst>
          </p:cNvPr>
          <p:cNvSpPr>
            <a:spLocks noGrp="1"/>
          </p:cNvSpPr>
          <p:nvPr>
            <p:ph type="sldNum" sz="quarter" idx="4"/>
          </p:nvPr>
        </p:nvSpPr>
        <p:spPr/>
        <p:txBody>
          <a:bodyPr/>
          <a:lstStyle/>
          <a:p>
            <a:pPr>
              <a:defRPr/>
            </a:pPr>
            <a:fld id="{148C009B-CB69-E04A-B9B3-34B26D69E9CF}" type="slidenum">
              <a:rPr lang="en-US" smtClean="0"/>
              <a:pPr>
                <a:defRPr/>
              </a:pPr>
              <a:t>73</a:t>
            </a:fld>
            <a:endParaRPr lang="en-US"/>
          </a:p>
        </p:txBody>
      </p:sp>
      <p:sp>
        <p:nvSpPr>
          <p:cNvPr id="5" name="내용 개체 틀 4">
            <a:extLst>
              <a:ext uri="{FF2B5EF4-FFF2-40B4-BE49-F238E27FC236}">
                <a16:creationId xmlns:a16="http://schemas.microsoft.com/office/drawing/2014/main" id="{9B0F9565-EC82-F72F-AA08-D242F54B744A}"/>
              </a:ext>
            </a:extLst>
          </p:cNvPr>
          <p:cNvSpPr>
            <a:spLocks noGrp="1"/>
          </p:cNvSpPr>
          <p:nvPr>
            <p:ph idx="1"/>
          </p:nvPr>
        </p:nvSpPr>
        <p:spPr>
          <a:xfrm>
            <a:off x="1953420" y="5897993"/>
            <a:ext cx="8672513" cy="527096"/>
          </a:xfrm>
        </p:spPr>
        <p:txBody>
          <a:bodyPr/>
          <a:lstStyle/>
          <a:p>
            <a:pPr marL="0" indent="0">
              <a:buNone/>
            </a:pPr>
            <a:r>
              <a:rPr lang="en-US" altLang="ko-KR" sz="1600" err="1"/>
              <a:t>K.Biery</a:t>
            </a:r>
            <a:r>
              <a:rPr lang="en-US" altLang="ko-KR" sz="1600"/>
              <a:t> et. al, The Fermilab Test Beam Facility Data Acquisition System Based on </a:t>
            </a:r>
            <a:r>
              <a:rPr lang="en-US" altLang="ko-KR" sz="1600" err="1"/>
              <a:t>otsdaq</a:t>
            </a:r>
            <a:endParaRPr lang="ko-KR" altLang="en-US" sz="1600"/>
          </a:p>
        </p:txBody>
      </p:sp>
      <p:pic>
        <p:nvPicPr>
          <p:cNvPr id="8" name="그림 7">
            <a:extLst>
              <a:ext uri="{FF2B5EF4-FFF2-40B4-BE49-F238E27FC236}">
                <a16:creationId xmlns:a16="http://schemas.microsoft.com/office/drawing/2014/main" id="{EDBDF48C-225C-5945-02B7-3A892B0CCF50}"/>
              </a:ext>
            </a:extLst>
          </p:cNvPr>
          <p:cNvPicPr>
            <a:picLocks noChangeAspect="1"/>
          </p:cNvPicPr>
          <p:nvPr/>
        </p:nvPicPr>
        <p:blipFill>
          <a:blip r:embed="rId2"/>
          <a:stretch>
            <a:fillRect/>
          </a:stretch>
        </p:blipFill>
        <p:spPr>
          <a:xfrm>
            <a:off x="1953419" y="2080853"/>
            <a:ext cx="6755818" cy="3738016"/>
          </a:xfrm>
          <a:prstGeom prst="rect">
            <a:avLst/>
          </a:prstGeom>
        </p:spPr>
      </p:pic>
      <p:sp>
        <p:nvSpPr>
          <p:cNvPr id="10" name="내용 개체 틀 4">
            <a:extLst>
              <a:ext uri="{FF2B5EF4-FFF2-40B4-BE49-F238E27FC236}">
                <a16:creationId xmlns:a16="http://schemas.microsoft.com/office/drawing/2014/main" id="{544FBD35-4F07-006D-7400-AF21818FC936}"/>
              </a:ext>
            </a:extLst>
          </p:cNvPr>
          <p:cNvSpPr txBox="1">
            <a:spLocks/>
          </p:cNvSpPr>
          <p:nvPr/>
        </p:nvSpPr>
        <p:spPr>
          <a:xfrm>
            <a:off x="1766888" y="1039131"/>
            <a:ext cx="8672513" cy="527096"/>
          </a:xfrm>
          <a:prstGeom prst="rect">
            <a:avLst/>
          </a:prstGeom>
        </p:spPr>
        <p:txBody>
          <a:bodyPr lIns="0" tIns="0" rIns="0" bIns="0"/>
          <a:lstStyle>
            <a:lvl1pPr marL="342900" indent="-342900" algn="l" defTabSz="457200" rtl="0" eaLnBrk="1" fontAlgn="base" hangingPunct="1">
              <a:spcBef>
                <a:spcPts val="984"/>
              </a:spcBef>
              <a:spcAft>
                <a:spcPct val="0"/>
              </a:spcAft>
              <a:buFont typeface="Arial" charset="0"/>
              <a:buChar char="•"/>
              <a:defRPr sz="2400" kern="1200">
                <a:solidFill>
                  <a:srgbClr val="505050"/>
                </a:solidFill>
                <a:latin typeface="Helvetica"/>
                <a:ea typeface="Geneva" charset="0"/>
                <a:cs typeface="ＭＳ Ｐゴシック" charset="0"/>
              </a:defRPr>
            </a:lvl1pPr>
            <a:lvl2pPr marL="742950" indent="-285750" algn="l" defTabSz="457200" rtl="0" eaLnBrk="1" fontAlgn="base" hangingPunct="1">
              <a:spcBef>
                <a:spcPts val="984"/>
              </a:spcBef>
              <a:spcAft>
                <a:spcPct val="0"/>
              </a:spcAft>
              <a:buFont typeface="Arial" charset="0"/>
              <a:buChar char="–"/>
              <a:defRPr sz="2200" kern="1200">
                <a:solidFill>
                  <a:srgbClr val="505050"/>
                </a:solidFill>
                <a:latin typeface="Helvetica"/>
                <a:ea typeface="ＭＳ Ｐゴシック" charset="0"/>
                <a:cs typeface="ＭＳ Ｐゴシック" charset="0"/>
              </a:defRPr>
            </a:lvl2pPr>
            <a:lvl3pPr marL="1143000" indent="-228600" algn="l" defTabSz="457200" rtl="0" eaLnBrk="1" fontAlgn="base" hangingPunct="1">
              <a:spcBef>
                <a:spcPts val="984"/>
              </a:spcBef>
              <a:spcAft>
                <a:spcPct val="0"/>
              </a:spcAft>
              <a:buFont typeface="Arial" charset="0"/>
              <a:buChar char="•"/>
              <a:defRPr sz="2000" kern="1200">
                <a:solidFill>
                  <a:srgbClr val="505050"/>
                </a:solidFill>
                <a:latin typeface="Helvetica"/>
                <a:ea typeface="ＭＳ Ｐゴシック" charset="0"/>
                <a:cs typeface="ＭＳ Ｐゴシック" charset="0"/>
              </a:defRPr>
            </a:lvl3pPr>
            <a:lvl4pPr marL="1600200" indent="-228600" algn="l" defTabSz="457200" rtl="0" eaLnBrk="1" fontAlgn="base" hangingPunct="1">
              <a:spcBef>
                <a:spcPts val="984"/>
              </a:spcBef>
              <a:spcAft>
                <a:spcPct val="0"/>
              </a:spcAft>
              <a:buFont typeface="Arial" charset="0"/>
              <a:buChar char="–"/>
              <a:defRPr sz="1800" kern="1200">
                <a:solidFill>
                  <a:srgbClr val="505050"/>
                </a:solidFill>
                <a:latin typeface="Helvetica"/>
                <a:ea typeface="ＭＳ Ｐゴシック" charset="0"/>
                <a:cs typeface="ＭＳ Ｐゴシック" charset="0"/>
              </a:defRPr>
            </a:lvl4pPr>
            <a:lvl5pPr marL="2057400" indent="-228600" algn="l" defTabSz="457200" rtl="0" eaLnBrk="1" fontAlgn="base" hangingPunct="1">
              <a:spcBef>
                <a:spcPts val="984"/>
              </a:spcBef>
              <a:spcAft>
                <a:spcPct val="0"/>
              </a:spcAft>
              <a:buFont typeface="Arial"/>
              <a:buChar char="•"/>
              <a:defRPr sz="1800" kern="1200">
                <a:solidFill>
                  <a:srgbClr val="505050"/>
                </a:solidFill>
                <a:latin typeface="Helvetica"/>
                <a:ea typeface="ＭＳ Ｐゴシック" charset="0"/>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ko-KR" sz="1800" err="1"/>
              <a:t>otsdaq</a:t>
            </a:r>
            <a:r>
              <a:rPr lang="en-US" altLang="ko-KR" sz="1800"/>
              <a:t> is a “ready-to-use” Data Acquisition (DAQ) system that is also capable of configuring and controlling individual experiments through a GUI.</a:t>
            </a:r>
            <a:endParaRPr lang="ko-KR" altLang="en-US"/>
          </a:p>
        </p:txBody>
      </p:sp>
      <p:sp>
        <p:nvSpPr>
          <p:cNvPr id="2" name="바닥글 개체 틀 1">
            <a:extLst>
              <a:ext uri="{FF2B5EF4-FFF2-40B4-BE49-F238E27FC236}">
                <a16:creationId xmlns:a16="http://schemas.microsoft.com/office/drawing/2014/main" id="{D359AF89-2936-178F-62ED-71494BDE8B67}"/>
              </a:ext>
            </a:extLst>
          </p:cNvPr>
          <p:cNvSpPr>
            <a:spLocks noGrp="1"/>
          </p:cNvSpPr>
          <p:nvPr>
            <p:ph type="ftr" sz="quarter" idx="3"/>
          </p:nvPr>
        </p:nvSpPr>
        <p:spPr/>
        <p:txBody>
          <a:bodyPr/>
          <a:lstStyle/>
          <a:p>
            <a:pPr>
              <a:defRPr/>
            </a:pPr>
            <a:r>
              <a:rPr lang="en-US"/>
              <a:t>PSEC5 / PM2024</a:t>
            </a:r>
            <a:endParaRPr lang="en-US" b="1"/>
          </a:p>
        </p:txBody>
      </p:sp>
    </p:spTree>
    <p:extLst>
      <p:ext uri="{BB962C8B-B14F-4D97-AF65-F5344CB8AC3E}">
        <p14:creationId xmlns:p14="http://schemas.microsoft.com/office/powerpoint/2010/main" val="22844362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343FF6B-B7CC-18E7-64C5-7189F54062B1}"/>
              </a:ext>
            </a:extLst>
          </p:cNvPr>
          <p:cNvSpPr>
            <a:spLocks noGrp="1"/>
          </p:cNvSpPr>
          <p:nvPr>
            <p:ph type="title"/>
          </p:nvPr>
        </p:nvSpPr>
        <p:spPr/>
        <p:txBody>
          <a:bodyPr/>
          <a:lstStyle/>
          <a:p>
            <a:r>
              <a:rPr lang="en-US" altLang="ko-KR" b="1"/>
              <a:t>Leakage</a:t>
            </a:r>
            <a:endParaRPr lang="ko-KR" altLang="en-US" b="1"/>
          </a:p>
        </p:txBody>
      </p:sp>
      <p:sp>
        <p:nvSpPr>
          <p:cNvPr id="3" name="내용 개체 틀 2">
            <a:extLst>
              <a:ext uri="{FF2B5EF4-FFF2-40B4-BE49-F238E27FC236}">
                <a16:creationId xmlns:a16="http://schemas.microsoft.com/office/drawing/2014/main" id="{BA7A3683-4378-3F3E-C9AC-BAE2A33FC1AD}"/>
              </a:ext>
            </a:extLst>
          </p:cNvPr>
          <p:cNvSpPr>
            <a:spLocks noGrp="1"/>
          </p:cNvSpPr>
          <p:nvPr>
            <p:ph idx="1"/>
          </p:nvPr>
        </p:nvSpPr>
        <p:spPr/>
        <p:txBody>
          <a:bodyPr/>
          <a:lstStyle/>
          <a:p>
            <a:r>
              <a:rPr lang="en-US" altLang="ko-KR" b="1" i="1"/>
              <a:t>Most leak current comes from </a:t>
            </a:r>
            <a:r>
              <a:rPr lang="en-US" altLang="ko-KR" b="1" i="1" err="1"/>
              <a:t>vdd</a:t>
            </a:r>
            <a:r>
              <a:rPr lang="en-US" altLang="ko-KR" b="1" i="1"/>
              <a:t> &amp; </a:t>
            </a:r>
            <a:r>
              <a:rPr lang="en-US" altLang="ko-KR" b="1" i="1" err="1"/>
              <a:t>gnd</a:t>
            </a:r>
            <a:r>
              <a:rPr lang="en-US" altLang="ko-KR" b="1" i="1"/>
              <a:t> of the gate of the switch. However, the amount of it depends on the voltage of the signal line.</a:t>
            </a:r>
          </a:p>
          <a:p>
            <a:r>
              <a:rPr lang="en-US" altLang="ko-KR" b="1"/>
              <a:t>Hold time is calculated using </a:t>
            </a:r>
            <a:r>
              <a:rPr lang="en-US" altLang="ko-KR" b="1" err="1"/>
              <a:t>Vdd-gnd</a:t>
            </a:r>
            <a:r>
              <a:rPr lang="en-US" altLang="ko-KR" b="1"/>
              <a:t> pulse as a signal, sampling </a:t>
            </a:r>
            <a:r>
              <a:rPr lang="en-US" altLang="ko-KR" b="1" err="1"/>
              <a:t>vdd</a:t>
            </a:r>
            <a:r>
              <a:rPr lang="en-US" altLang="ko-KR" b="1"/>
              <a:t>, and measuring how long does ff corner takes to reach 0.9vdd. (This is the worst case for leak current.)</a:t>
            </a:r>
          </a:p>
          <a:p>
            <a:r>
              <a:rPr lang="en-US" altLang="ko-KR" b="1">
                <a:solidFill>
                  <a:srgbClr val="00B050"/>
                </a:solidFill>
              </a:rPr>
              <a:t>Equilibrium point</a:t>
            </a:r>
            <a:r>
              <a:rPr lang="en-US" altLang="ko-KR" b="1"/>
              <a:t> depends on the process variation of the switch. The voltage of the capacitor will decay to that point, and the </a:t>
            </a:r>
            <a:r>
              <a:rPr lang="en-US" altLang="ko-KR" b="1">
                <a:solidFill>
                  <a:srgbClr val="00B050"/>
                </a:solidFill>
              </a:rPr>
              <a:t>decay time</a:t>
            </a:r>
            <a:r>
              <a:rPr lang="en-US" altLang="ko-KR" b="1"/>
              <a:t> also depends on the variation.</a:t>
            </a:r>
          </a:p>
        </p:txBody>
      </p:sp>
      <p:sp>
        <p:nvSpPr>
          <p:cNvPr id="4" name="날짜 개체 틀 3">
            <a:extLst>
              <a:ext uri="{FF2B5EF4-FFF2-40B4-BE49-F238E27FC236}">
                <a16:creationId xmlns:a16="http://schemas.microsoft.com/office/drawing/2014/main" id="{0CD005D8-59DE-BB55-9FD4-8327765E2841}"/>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E998F7B5-9B21-51F5-2D58-6DCF741E6DFE}"/>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3673A2E0-77AB-7CF1-9D0A-C688323A47B5}"/>
              </a:ext>
            </a:extLst>
          </p:cNvPr>
          <p:cNvSpPr>
            <a:spLocks noGrp="1"/>
          </p:cNvSpPr>
          <p:nvPr>
            <p:ph type="sldNum" sz="quarter" idx="12"/>
          </p:nvPr>
        </p:nvSpPr>
        <p:spPr/>
        <p:txBody>
          <a:bodyPr/>
          <a:lstStyle/>
          <a:p>
            <a:fld id="{23AE57FD-E4DF-4085-ACA4-73605D376608}" type="slidenum">
              <a:rPr lang="ko-KR" altLang="en-US" smtClean="0"/>
              <a:t>74</a:t>
            </a:fld>
            <a:endParaRPr lang="ko-KR" altLang="en-US"/>
          </a:p>
        </p:txBody>
      </p:sp>
    </p:spTree>
    <p:extLst>
      <p:ext uri="{BB962C8B-B14F-4D97-AF65-F5344CB8AC3E}">
        <p14:creationId xmlns:p14="http://schemas.microsoft.com/office/powerpoint/2010/main" val="2604297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998093E-8722-2275-7545-7F855C9E0D80}"/>
              </a:ext>
            </a:extLst>
          </p:cNvPr>
          <p:cNvSpPr>
            <a:spLocks noGrp="1"/>
          </p:cNvSpPr>
          <p:nvPr>
            <p:ph type="title"/>
          </p:nvPr>
        </p:nvSpPr>
        <p:spPr/>
        <p:txBody>
          <a:bodyPr/>
          <a:lstStyle/>
          <a:p>
            <a:r>
              <a:rPr lang="en-US" altLang="ko-KR"/>
              <a:t>Citations(All from the doc lib)</a:t>
            </a:r>
            <a:endParaRPr lang="ko-KR" altLang="en-US"/>
          </a:p>
        </p:txBody>
      </p:sp>
      <p:sp>
        <p:nvSpPr>
          <p:cNvPr id="3" name="내용 개체 틀 2">
            <a:extLst>
              <a:ext uri="{FF2B5EF4-FFF2-40B4-BE49-F238E27FC236}">
                <a16:creationId xmlns:a16="http://schemas.microsoft.com/office/drawing/2014/main" id="{95723363-3AEB-974B-1657-FBCC2A2B5880}"/>
              </a:ext>
            </a:extLst>
          </p:cNvPr>
          <p:cNvSpPr>
            <a:spLocks noGrp="1"/>
          </p:cNvSpPr>
          <p:nvPr>
            <p:ph idx="1"/>
          </p:nvPr>
        </p:nvSpPr>
        <p:spPr/>
        <p:txBody>
          <a:bodyPr/>
          <a:lstStyle/>
          <a:p>
            <a:r>
              <a:rPr lang="en-US" altLang="ko-KR"/>
              <a:t>Preliminary Specifications for a 1-Picosecond Resolution ASIC for the FTBF TOF System</a:t>
            </a:r>
          </a:p>
          <a:p>
            <a:r>
              <a:rPr lang="en-US" altLang="ko-KR"/>
              <a:t>A Modular Data Acquisition System using the 10 </a:t>
            </a:r>
            <a:r>
              <a:rPr lang="en-US" altLang="ko-KR" err="1"/>
              <a:t>GSa</a:t>
            </a:r>
            <a:r>
              <a:rPr lang="en-US" altLang="ko-KR"/>
              <a:t>/s PSEC4 Waveform Recording Chip</a:t>
            </a:r>
          </a:p>
          <a:p>
            <a:r>
              <a:rPr lang="en-US" altLang="ko-KR"/>
              <a:t>DEVELOPMENT OF LARGE-AREA MCP-PMT PHOTO-DETECTORS FOR A PRECISION TIME-OF-FLIGHT SYSTEM AT THE FERMILAB TEST BEAM FACILITY</a:t>
            </a:r>
          </a:p>
          <a:p>
            <a:r>
              <a:rPr lang="en-US" altLang="ko-KR"/>
              <a:t>Measurement Noise and Time-Base Calibration in ACDC Data</a:t>
            </a:r>
            <a:endParaRPr lang="ko-KR" altLang="en-US"/>
          </a:p>
        </p:txBody>
      </p:sp>
      <p:sp>
        <p:nvSpPr>
          <p:cNvPr id="4" name="슬라이드 번호 개체 틀 3">
            <a:extLst>
              <a:ext uri="{FF2B5EF4-FFF2-40B4-BE49-F238E27FC236}">
                <a16:creationId xmlns:a16="http://schemas.microsoft.com/office/drawing/2014/main" id="{4007A2DB-E5B1-E164-F66E-7E7C4307FED1}"/>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75</a:t>
            </a:fld>
            <a:endParaRPr lang="ko-KR" altLang="en-US"/>
          </a:p>
        </p:txBody>
      </p:sp>
      <p:sp>
        <p:nvSpPr>
          <p:cNvPr id="5" name="날짜 개체 틀 4">
            <a:extLst>
              <a:ext uri="{FF2B5EF4-FFF2-40B4-BE49-F238E27FC236}">
                <a16:creationId xmlns:a16="http://schemas.microsoft.com/office/drawing/2014/main" id="{CAA6D4C5-62A5-B8AD-09C8-632C463C7FC7}"/>
              </a:ext>
            </a:extLst>
          </p:cNvPr>
          <p:cNvSpPr>
            <a:spLocks noGrp="1"/>
          </p:cNvSpPr>
          <p:nvPr>
            <p:ph type="dt" sz="half" idx="10"/>
          </p:nvPr>
        </p:nvSpPr>
        <p:spPr/>
        <p:txBody>
          <a:bodyPr/>
          <a:lstStyle/>
          <a:p>
            <a:r>
              <a:rPr lang="en-US" altLang="ko-KR"/>
              <a:t>2024-05-27</a:t>
            </a:r>
            <a:endParaRPr lang="ko-KR" altLang="en-US"/>
          </a:p>
        </p:txBody>
      </p:sp>
      <p:sp>
        <p:nvSpPr>
          <p:cNvPr id="6" name="바닥글 개체 틀 5">
            <a:extLst>
              <a:ext uri="{FF2B5EF4-FFF2-40B4-BE49-F238E27FC236}">
                <a16:creationId xmlns:a16="http://schemas.microsoft.com/office/drawing/2014/main" id="{247C20DA-B004-8D37-6BD4-D02C320734F3}"/>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4015357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날짜 개체 틀 3">
            <a:extLst>
              <a:ext uri="{FF2B5EF4-FFF2-40B4-BE49-F238E27FC236}">
                <a16:creationId xmlns:a16="http://schemas.microsoft.com/office/drawing/2014/main" id="{4D83FA71-3161-B68C-364B-05A415867B5E}"/>
              </a:ext>
            </a:extLst>
          </p:cNvPr>
          <p:cNvSpPr>
            <a:spLocks noGrp="1"/>
          </p:cNvSpPr>
          <p:nvPr>
            <p:ph type="dt" sz="half" idx="10"/>
          </p:nvPr>
        </p:nvSpPr>
        <p:spPr/>
        <p:txBody>
          <a:bodyPr/>
          <a:lstStyle/>
          <a:p>
            <a:r>
              <a:rPr lang="en-US" altLang="ko-KR"/>
              <a:t>2024-05-27</a:t>
            </a:r>
            <a:endParaRPr lang="ko-KR" altLang="en-US"/>
          </a:p>
        </p:txBody>
      </p:sp>
      <p:sp>
        <p:nvSpPr>
          <p:cNvPr id="5" name="바닥글 개체 틀 4">
            <a:extLst>
              <a:ext uri="{FF2B5EF4-FFF2-40B4-BE49-F238E27FC236}">
                <a16:creationId xmlns:a16="http://schemas.microsoft.com/office/drawing/2014/main" id="{F4519A88-AC30-42F2-E222-D775E1B1AE62}"/>
              </a:ext>
            </a:extLst>
          </p:cNvPr>
          <p:cNvSpPr>
            <a:spLocks noGrp="1"/>
          </p:cNvSpPr>
          <p:nvPr>
            <p:ph type="ftr" sz="quarter" idx="11"/>
          </p:nvPr>
        </p:nvSpPr>
        <p:spPr/>
        <p:txBody>
          <a:bodyPr/>
          <a:lstStyle/>
          <a:p>
            <a:r>
              <a:rPr lang="en-US" altLang="ko-KR"/>
              <a:t>PSEC5 / PM2024</a:t>
            </a:r>
            <a:endParaRPr lang="ko-KR" altLang="en-US"/>
          </a:p>
        </p:txBody>
      </p:sp>
      <p:sp>
        <p:nvSpPr>
          <p:cNvPr id="6" name="슬라이드 번호 개체 틀 5">
            <a:extLst>
              <a:ext uri="{FF2B5EF4-FFF2-40B4-BE49-F238E27FC236}">
                <a16:creationId xmlns:a16="http://schemas.microsoft.com/office/drawing/2014/main" id="{A116E19A-0EC2-F83E-0280-CA082320F6FD}"/>
              </a:ext>
            </a:extLst>
          </p:cNvPr>
          <p:cNvSpPr>
            <a:spLocks noGrp="1"/>
          </p:cNvSpPr>
          <p:nvPr>
            <p:ph type="sldNum" sz="quarter" idx="12"/>
          </p:nvPr>
        </p:nvSpPr>
        <p:spPr/>
        <p:txBody>
          <a:bodyPr/>
          <a:lstStyle/>
          <a:p>
            <a:fld id="{23AE57FD-E4DF-4085-ACA4-73605D376608}" type="slidenum">
              <a:rPr lang="ko-KR" altLang="en-US" smtClean="0"/>
              <a:t>8</a:t>
            </a:fld>
            <a:endParaRPr lang="ko-KR" altLang="en-US"/>
          </a:p>
        </p:txBody>
      </p:sp>
      <p:graphicFrame>
        <p:nvGraphicFramePr>
          <p:cNvPr id="12" name="내용 개체 틀 11">
            <a:extLst>
              <a:ext uri="{FF2B5EF4-FFF2-40B4-BE49-F238E27FC236}">
                <a16:creationId xmlns:a16="http://schemas.microsoft.com/office/drawing/2014/main" id="{403100B9-1747-B3F7-BDCD-6F074AAFBA9A}"/>
              </a:ext>
            </a:extLst>
          </p:cNvPr>
          <p:cNvGraphicFramePr>
            <a:graphicFrameLocks noGrp="1"/>
          </p:cNvGraphicFramePr>
          <p:nvPr>
            <p:ph sz="half" idx="1"/>
            <p:extLst>
              <p:ext uri="{D42A27DB-BD31-4B8C-83A1-F6EECF244321}">
                <p14:modId xmlns:p14="http://schemas.microsoft.com/office/powerpoint/2010/main" val="2395889538"/>
              </p:ext>
            </p:extLst>
          </p:nvPr>
        </p:nvGraphicFramePr>
        <p:xfrm>
          <a:off x="838200" y="837304"/>
          <a:ext cx="6233160" cy="2094271"/>
        </p:xfrm>
        <a:graphic>
          <a:graphicData uri="http://schemas.openxmlformats.org/drawingml/2006/chart">
            <c:chart xmlns:c="http://schemas.openxmlformats.org/drawingml/2006/chart" xmlns:r="http://schemas.openxmlformats.org/officeDocument/2006/relationships" r:id="rId3"/>
          </a:graphicData>
        </a:graphic>
      </p:graphicFrame>
      <p:sp>
        <p:nvSpPr>
          <p:cNvPr id="3" name="내용 개체 틀 2">
            <a:extLst>
              <a:ext uri="{FF2B5EF4-FFF2-40B4-BE49-F238E27FC236}">
                <a16:creationId xmlns:a16="http://schemas.microsoft.com/office/drawing/2014/main" id="{1F8B6117-BB54-12FC-C067-1DFC83B8C36B}"/>
              </a:ext>
            </a:extLst>
          </p:cNvPr>
          <p:cNvSpPr>
            <a:spLocks noGrp="1"/>
          </p:cNvSpPr>
          <p:nvPr>
            <p:ph sz="half" idx="2"/>
          </p:nvPr>
        </p:nvSpPr>
        <p:spPr>
          <a:xfrm>
            <a:off x="6866638" y="864223"/>
            <a:ext cx="4846890" cy="5362589"/>
          </a:xfrm>
        </p:spPr>
        <p:txBody>
          <a:bodyPr>
            <a:normAutofit/>
          </a:bodyPr>
          <a:lstStyle/>
          <a:p>
            <a:r>
              <a:rPr lang="en-US" altLang="ko-KR"/>
              <a:t>4 Fast Banks</a:t>
            </a:r>
          </a:p>
          <a:p>
            <a:pPr lvl="1"/>
            <a:r>
              <a:rPr lang="en-US" altLang="ko-KR"/>
              <a:t>64</a:t>
            </a:r>
            <a:r>
              <a:rPr lang="en-US" b="0" i="1">
                <a:solidFill>
                  <a:srgbClr val="202122"/>
                </a:solidFill>
                <a:effectLst/>
                <a:highlight>
                  <a:srgbClr val="FFFFFF"/>
                </a:highlight>
                <a:latin typeface="Arial" panose="020B0604020202020204" pitchFamily="34" charset="0"/>
              </a:rPr>
              <a:t>×4</a:t>
            </a:r>
            <a:r>
              <a:rPr lang="en-US" altLang="ko-KR"/>
              <a:t> samples</a:t>
            </a:r>
          </a:p>
          <a:p>
            <a:pPr lvl="1"/>
            <a:r>
              <a:rPr lang="en-US" altLang="ko-KR"/>
              <a:t>1.6ns</a:t>
            </a:r>
            <a:r>
              <a:rPr lang="en-US" b="0" i="1">
                <a:solidFill>
                  <a:srgbClr val="202122"/>
                </a:solidFill>
                <a:effectLst/>
                <a:highlight>
                  <a:srgbClr val="FFFFFF"/>
                </a:highlight>
                <a:latin typeface="Arial" panose="020B0604020202020204" pitchFamily="34" charset="0"/>
              </a:rPr>
              <a:t>×4</a:t>
            </a:r>
            <a:r>
              <a:rPr lang="en-US" altLang="ko-KR"/>
              <a:t> of sampling window</a:t>
            </a:r>
          </a:p>
          <a:p>
            <a:pPr lvl="1"/>
            <a:r>
              <a:rPr lang="en-US" altLang="ko-KR"/>
              <a:t>High power consumption</a:t>
            </a:r>
          </a:p>
          <a:p>
            <a:pPr lvl="1"/>
            <a:r>
              <a:rPr lang="en-US" altLang="ko-KR"/>
              <a:t>Run sequentially</a:t>
            </a:r>
          </a:p>
          <a:p>
            <a:r>
              <a:rPr lang="en-US" altLang="ko-KR"/>
              <a:t>Slow Bank</a:t>
            </a:r>
          </a:p>
          <a:p>
            <a:pPr lvl="1"/>
            <a:r>
              <a:rPr lang="en-US" altLang="ko-KR"/>
              <a:t>1024 samples</a:t>
            </a:r>
          </a:p>
          <a:p>
            <a:pPr lvl="1"/>
            <a:r>
              <a:rPr lang="en-US" altLang="ko-KR"/>
              <a:t>204.8ns of sampling window</a:t>
            </a:r>
          </a:p>
          <a:p>
            <a:pPr lvl="1"/>
            <a:r>
              <a:rPr lang="en-US" altLang="ko-KR"/>
              <a:t>Low power consumption</a:t>
            </a:r>
          </a:p>
          <a:p>
            <a:pPr lvl="1"/>
            <a:r>
              <a:rPr lang="en-US" altLang="ko-KR"/>
              <a:t>Fast banks are triggered within the sampling window</a:t>
            </a:r>
          </a:p>
          <a:p>
            <a:endParaRPr lang="ko-KR" altLang="en-US"/>
          </a:p>
        </p:txBody>
      </p:sp>
      <p:pic>
        <p:nvPicPr>
          <p:cNvPr id="11" name="그림 10">
            <a:extLst>
              <a:ext uri="{FF2B5EF4-FFF2-40B4-BE49-F238E27FC236}">
                <a16:creationId xmlns:a16="http://schemas.microsoft.com/office/drawing/2014/main" id="{4EC0C3EB-D87A-5372-D8FF-DEB1AB74199E}"/>
              </a:ext>
            </a:extLst>
          </p:cNvPr>
          <p:cNvPicPr>
            <a:picLocks noChangeAspect="1"/>
          </p:cNvPicPr>
          <p:nvPr/>
        </p:nvPicPr>
        <p:blipFill rotWithShape="1">
          <a:blip r:embed="rId4"/>
          <a:srcRect r="8947"/>
          <a:stretch/>
        </p:blipFill>
        <p:spPr>
          <a:xfrm>
            <a:off x="1323339" y="3429001"/>
            <a:ext cx="4005147" cy="670560"/>
          </a:xfrm>
          <a:prstGeom prst="rect">
            <a:avLst/>
          </a:prstGeom>
        </p:spPr>
      </p:pic>
      <p:sp>
        <p:nvSpPr>
          <p:cNvPr id="15" name="직사각형 14">
            <a:extLst>
              <a:ext uri="{FF2B5EF4-FFF2-40B4-BE49-F238E27FC236}">
                <a16:creationId xmlns:a16="http://schemas.microsoft.com/office/drawing/2014/main" id="{A8742AA8-EBFB-0F24-6D47-ED80BBAFE8A5}"/>
              </a:ext>
            </a:extLst>
          </p:cNvPr>
          <p:cNvSpPr/>
          <p:nvPr/>
        </p:nvSpPr>
        <p:spPr>
          <a:xfrm>
            <a:off x="2531963" y="3449340"/>
            <a:ext cx="126892" cy="31303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a:extLst>
              <a:ext uri="{FF2B5EF4-FFF2-40B4-BE49-F238E27FC236}">
                <a16:creationId xmlns:a16="http://schemas.microsoft.com/office/drawing/2014/main" id="{A72A9632-1612-A819-F714-8F2632162EFF}"/>
              </a:ext>
            </a:extLst>
          </p:cNvPr>
          <p:cNvSpPr/>
          <p:nvPr/>
        </p:nvSpPr>
        <p:spPr>
          <a:xfrm>
            <a:off x="3857012" y="3771899"/>
            <a:ext cx="128213" cy="31303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16">
            <a:extLst>
              <a:ext uri="{FF2B5EF4-FFF2-40B4-BE49-F238E27FC236}">
                <a16:creationId xmlns:a16="http://schemas.microsoft.com/office/drawing/2014/main" id="{AE2AA8A6-C9FA-DE3D-9E8C-573D840C7212}"/>
              </a:ext>
            </a:extLst>
          </p:cNvPr>
          <p:cNvSpPr txBox="1"/>
          <p:nvPr/>
        </p:nvSpPr>
        <p:spPr>
          <a:xfrm>
            <a:off x="175022" y="3569641"/>
            <a:ext cx="799465" cy="461665"/>
          </a:xfrm>
          <a:prstGeom prst="rect">
            <a:avLst/>
          </a:prstGeom>
          <a:noFill/>
        </p:spPr>
        <p:txBody>
          <a:bodyPr wrap="square" rtlCol="0">
            <a:spAutoFit/>
          </a:bodyPr>
          <a:lstStyle/>
          <a:p>
            <a:r>
              <a:rPr lang="en-US" altLang="ko-KR" sz="1200" b="1"/>
              <a:t>10bit counter</a:t>
            </a:r>
            <a:endParaRPr lang="ko-KR" altLang="en-US" sz="1200" b="1"/>
          </a:p>
        </p:txBody>
      </p:sp>
      <p:sp>
        <p:nvSpPr>
          <p:cNvPr id="18" name="TextBox 17">
            <a:extLst>
              <a:ext uri="{FF2B5EF4-FFF2-40B4-BE49-F238E27FC236}">
                <a16:creationId xmlns:a16="http://schemas.microsoft.com/office/drawing/2014/main" id="{F9A23169-E64A-4880-AB30-0DD14A4D170A}"/>
              </a:ext>
            </a:extLst>
          </p:cNvPr>
          <p:cNvSpPr txBox="1"/>
          <p:nvPr/>
        </p:nvSpPr>
        <p:spPr>
          <a:xfrm>
            <a:off x="942975" y="3477915"/>
            <a:ext cx="227965" cy="276999"/>
          </a:xfrm>
          <a:prstGeom prst="rect">
            <a:avLst/>
          </a:prstGeom>
          <a:noFill/>
        </p:spPr>
        <p:txBody>
          <a:bodyPr wrap="square" rtlCol="0">
            <a:spAutoFit/>
          </a:bodyPr>
          <a:lstStyle/>
          <a:p>
            <a:r>
              <a:rPr lang="en-US" altLang="ko-KR" sz="1200" b="1"/>
              <a:t>A</a:t>
            </a:r>
            <a:endParaRPr lang="ko-KR" altLang="en-US" sz="1200" b="1"/>
          </a:p>
        </p:txBody>
      </p:sp>
      <p:sp>
        <p:nvSpPr>
          <p:cNvPr id="19" name="TextBox 18">
            <a:extLst>
              <a:ext uri="{FF2B5EF4-FFF2-40B4-BE49-F238E27FC236}">
                <a16:creationId xmlns:a16="http://schemas.microsoft.com/office/drawing/2014/main" id="{9B3CF459-A087-1641-B171-7EC0EE6C157F}"/>
              </a:ext>
            </a:extLst>
          </p:cNvPr>
          <p:cNvSpPr txBox="1"/>
          <p:nvPr/>
        </p:nvSpPr>
        <p:spPr>
          <a:xfrm>
            <a:off x="942975" y="3800474"/>
            <a:ext cx="227965" cy="276999"/>
          </a:xfrm>
          <a:prstGeom prst="rect">
            <a:avLst/>
          </a:prstGeom>
          <a:noFill/>
        </p:spPr>
        <p:txBody>
          <a:bodyPr wrap="square" rtlCol="0">
            <a:spAutoFit/>
          </a:bodyPr>
          <a:lstStyle/>
          <a:p>
            <a:r>
              <a:rPr lang="en-US" altLang="ko-KR" sz="1200" b="1"/>
              <a:t>B</a:t>
            </a:r>
            <a:endParaRPr lang="ko-KR" altLang="en-US" sz="1200" b="1"/>
          </a:p>
        </p:txBody>
      </p:sp>
      <p:graphicFrame>
        <p:nvGraphicFramePr>
          <p:cNvPr id="20" name="내용 개체 틀 11">
            <a:extLst>
              <a:ext uri="{FF2B5EF4-FFF2-40B4-BE49-F238E27FC236}">
                <a16:creationId xmlns:a16="http://schemas.microsoft.com/office/drawing/2014/main" id="{5BBC7A84-BCA2-3B43-6256-CF36697C83A7}"/>
              </a:ext>
            </a:extLst>
          </p:cNvPr>
          <p:cNvGraphicFramePr>
            <a:graphicFrameLocks/>
          </p:cNvGraphicFramePr>
          <p:nvPr/>
        </p:nvGraphicFramePr>
        <p:xfrm>
          <a:off x="838200" y="4152899"/>
          <a:ext cx="5693728" cy="2094271"/>
        </p:xfrm>
        <a:graphic>
          <a:graphicData uri="http://schemas.openxmlformats.org/drawingml/2006/chart">
            <c:chart xmlns:c="http://schemas.openxmlformats.org/drawingml/2006/chart" xmlns:r="http://schemas.openxmlformats.org/officeDocument/2006/relationships" r:id="rId5"/>
          </a:graphicData>
        </a:graphic>
      </p:graphicFrame>
      <p:cxnSp>
        <p:nvCxnSpPr>
          <p:cNvPr id="22" name="직선 화살표 연결선 21">
            <a:extLst>
              <a:ext uri="{FF2B5EF4-FFF2-40B4-BE49-F238E27FC236}">
                <a16:creationId xmlns:a16="http://schemas.microsoft.com/office/drawing/2014/main" id="{1F8CE5C2-114A-65D4-9616-5F224BBA50AC}"/>
              </a:ext>
            </a:extLst>
          </p:cNvPr>
          <p:cNvCxnSpPr>
            <a:cxnSpLocks/>
          </p:cNvCxnSpPr>
          <p:nvPr/>
        </p:nvCxnSpPr>
        <p:spPr>
          <a:xfrm>
            <a:off x="2245318" y="1837205"/>
            <a:ext cx="282699" cy="1605014"/>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7607B33A-8A73-3338-CA7D-11EB0090BD1C}"/>
              </a:ext>
            </a:extLst>
          </p:cNvPr>
          <p:cNvSpPr txBox="1"/>
          <p:nvPr/>
        </p:nvSpPr>
        <p:spPr>
          <a:xfrm>
            <a:off x="1408430" y="2961006"/>
            <a:ext cx="1299210" cy="461665"/>
          </a:xfrm>
          <a:prstGeom prst="rect">
            <a:avLst/>
          </a:prstGeom>
          <a:noFill/>
        </p:spPr>
        <p:txBody>
          <a:bodyPr wrap="square" rtlCol="0">
            <a:spAutoFit/>
          </a:bodyPr>
          <a:lstStyle/>
          <a:p>
            <a:r>
              <a:rPr lang="en-US" altLang="ko-KR" sz="1200">
                <a:solidFill>
                  <a:srgbClr val="00B050"/>
                </a:solidFill>
              </a:rPr>
              <a:t>Propagation delay ~800ps</a:t>
            </a:r>
            <a:endParaRPr lang="ko-KR" altLang="en-US" sz="1200">
              <a:solidFill>
                <a:srgbClr val="00B050"/>
              </a:solidFill>
            </a:endParaRPr>
          </a:p>
        </p:txBody>
      </p:sp>
      <p:sp>
        <p:nvSpPr>
          <p:cNvPr id="26" name="TextBox 25">
            <a:extLst>
              <a:ext uri="{FF2B5EF4-FFF2-40B4-BE49-F238E27FC236}">
                <a16:creationId xmlns:a16="http://schemas.microsoft.com/office/drawing/2014/main" id="{E98F1193-36F5-4000-BB70-09F72AD577E2}"/>
              </a:ext>
            </a:extLst>
          </p:cNvPr>
          <p:cNvSpPr txBox="1"/>
          <p:nvPr/>
        </p:nvSpPr>
        <p:spPr>
          <a:xfrm>
            <a:off x="2211705" y="4194114"/>
            <a:ext cx="1299210" cy="461665"/>
          </a:xfrm>
          <a:prstGeom prst="rect">
            <a:avLst/>
          </a:prstGeom>
          <a:noFill/>
        </p:spPr>
        <p:txBody>
          <a:bodyPr wrap="square" rtlCol="0">
            <a:spAutoFit/>
          </a:bodyPr>
          <a:lstStyle/>
          <a:p>
            <a:r>
              <a:rPr lang="en-US" altLang="ko-KR" sz="1200">
                <a:solidFill>
                  <a:srgbClr val="00B0F0"/>
                </a:solidFill>
              </a:rPr>
              <a:t>Hold delay ~800ps</a:t>
            </a:r>
            <a:endParaRPr lang="ko-KR" altLang="en-US" sz="1200">
              <a:solidFill>
                <a:srgbClr val="00B0F0"/>
              </a:solidFill>
            </a:endParaRPr>
          </a:p>
        </p:txBody>
      </p:sp>
      <p:cxnSp>
        <p:nvCxnSpPr>
          <p:cNvPr id="28" name="직선 연결선 27">
            <a:extLst>
              <a:ext uri="{FF2B5EF4-FFF2-40B4-BE49-F238E27FC236}">
                <a16:creationId xmlns:a16="http://schemas.microsoft.com/office/drawing/2014/main" id="{E0523086-1FE2-E3A5-9214-ED9AE31AF3B5}"/>
              </a:ext>
            </a:extLst>
          </p:cNvPr>
          <p:cNvCxnSpPr>
            <a:cxnSpLocks/>
          </p:cNvCxnSpPr>
          <p:nvPr/>
        </p:nvCxnSpPr>
        <p:spPr>
          <a:xfrm flipV="1">
            <a:off x="3073240" y="4108469"/>
            <a:ext cx="0" cy="131402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1" name="직선 화살표 연결선 30">
            <a:extLst>
              <a:ext uri="{FF2B5EF4-FFF2-40B4-BE49-F238E27FC236}">
                <a16:creationId xmlns:a16="http://schemas.microsoft.com/office/drawing/2014/main" id="{2CB2439B-CB4E-CB8D-538F-D27F91FCE0BD}"/>
              </a:ext>
            </a:extLst>
          </p:cNvPr>
          <p:cNvCxnSpPr>
            <a:cxnSpLocks/>
          </p:cNvCxnSpPr>
          <p:nvPr/>
        </p:nvCxnSpPr>
        <p:spPr>
          <a:xfrm>
            <a:off x="2535138" y="4194114"/>
            <a:ext cx="533659" cy="0"/>
          </a:xfrm>
          <a:prstGeom prst="straightConnector1">
            <a:avLst/>
          </a:prstGeom>
          <a:ln>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직선 화살표 연결선 33">
            <a:extLst>
              <a:ext uri="{FF2B5EF4-FFF2-40B4-BE49-F238E27FC236}">
                <a16:creationId xmlns:a16="http://schemas.microsoft.com/office/drawing/2014/main" id="{FE571EAC-5FBC-4EF8-AF33-AE2DB1CD0550}"/>
              </a:ext>
            </a:extLst>
          </p:cNvPr>
          <p:cNvCxnSpPr>
            <a:cxnSpLocks/>
          </p:cNvCxnSpPr>
          <p:nvPr/>
        </p:nvCxnSpPr>
        <p:spPr>
          <a:xfrm>
            <a:off x="3478850" y="1906417"/>
            <a:ext cx="379501" cy="1852554"/>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직선 연결선 35">
            <a:extLst>
              <a:ext uri="{FF2B5EF4-FFF2-40B4-BE49-F238E27FC236}">
                <a16:creationId xmlns:a16="http://schemas.microsoft.com/office/drawing/2014/main" id="{C213A54F-62C5-1BA5-366A-22B1B21B0B9A}"/>
              </a:ext>
            </a:extLst>
          </p:cNvPr>
          <p:cNvCxnSpPr>
            <a:cxnSpLocks/>
          </p:cNvCxnSpPr>
          <p:nvPr/>
        </p:nvCxnSpPr>
        <p:spPr>
          <a:xfrm flipV="1">
            <a:off x="4314850" y="4125290"/>
            <a:ext cx="0" cy="13140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직선 화살표 연결선 36">
            <a:extLst>
              <a:ext uri="{FF2B5EF4-FFF2-40B4-BE49-F238E27FC236}">
                <a16:creationId xmlns:a16="http://schemas.microsoft.com/office/drawing/2014/main" id="{107D5283-CF4B-DA8A-D133-D47F3409B6DE}"/>
              </a:ext>
            </a:extLst>
          </p:cNvPr>
          <p:cNvCxnSpPr>
            <a:cxnSpLocks/>
          </p:cNvCxnSpPr>
          <p:nvPr/>
        </p:nvCxnSpPr>
        <p:spPr>
          <a:xfrm>
            <a:off x="3857012" y="4210935"/>
            <a:ext cx="457838"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B30EA12-F7CA-9231-797C-8D3A4A014485}"/>
              </a:ext>
            </a:extLst>
          </p:cNvPr>
          <p:cNvSpPr txBox="1"/>
          <p:nvPr/>
        </p:nvSpPr>
        <p:spPr>
          <a:xfrm>
            <a:off x="1742265" y="163539"/>
            <a:ext cx="4504618" cy="461665"/>
          </a:xfrm>
          <a:prstGeom prst="rect">
            <a:avLst/>
          </a:prstGeom>
          <a:noFill/>
        </p:spPr>
        <p:txBody>
          <a:bodyPr wrap="square" rtlCol="0">
            <a:spAutoFit/>
          </a:bodyPr>
          <a:lstStyle/>
          <a:p>
            <a:pPr algn="ctr"/>
            <a:r>
              <a:rPr lang="en-US" altLang="ko-KR" sz="2400" b="1"/>
              <a:t>Fast Bank Usage Example</a:t>
            </a:r>
            <a:endParaRPr lang="ko-KR" altLang="en-US" sz="2400" b="1"/>
          </a:p>
        </p:txBody>
      </p:sp>
    </p:spTree>
    <p:extLst>
      <p:ext uri="{BB962C8B-B14F-4D97-AF65-F5344CB8AC3E}">
        <p14:creationId xmlns:p14="http://schemas.microsoft.com/office/powerpoint/2010/main" val="515309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C778FC4-B726-AF89-D1E3-CCC7D08C4A7E}"/>
              </a:ext>
            </a:extLst>
          </p:cNvPr>
          <p:cNvSpPr>
            <a:spLocks noGrp="1"/>
          </p:cNvSpPr>
          <p:nvPr>
            <p:ph type="title"/>
          </p:nvPr>
        </p:nvSpPr>
        <p:spPr/>
        <p:txBody>
          <a:bodyPr/>
          <a:lstStyle/>
          <a:p>
            <a:r>
              <a:rPr lang="en-US" altLang="ko-KR"/>
              <a:t>Fast sampling - interleaved</a:t>
            </a:r>
            <a:endParaRPr lang="ko-KR" altLang="en-US"/>
          </a:p>
        </p:txBody>
      </p:sp>
      <p:sp>
        <p:nvSpPr>
          <p:cNvPr id="4" name="슬라이드 번호 개체 틀 3">
            <a:extLst>
              <a:ext uri="{FF2B5EF4-FFF2-40B4-BE49-F238E27FC236}">
                <a16:creationId xmlns:a16="http://schemas.microsoft.com/office/drawing/2014/main" id="{4103159E-C289-998D-D538-E122E8886737}"/>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pPr/>
              <a:t>9</a:t>
            </a:fld>
            <a:endParaRPr lang="ko-KR" altLang="en-US"/>
          </a:p>
        </p:txBody>
      </p:sp>
      <p:sp>
        <p:nvSpPr>
          <p:cNvPr id="5" name="날짜 개체 틀 4">
            <a:extLst>
              <a:ext uri="{FF2B5EF4-FFF2-40B4-BE49-F238E27FC236}">
                <a16:creationId xmlns:a16="http://schemas.microsoft.com/office/drawing/2014/main" id="{D26B8310-6C61-415C-7C77-1274F562B6F1}"/>
              </a:ext>
            </a:extLst>
          </p:cNvPr>
          <p:cNvSpPr>
            <a:spLocks noGrp="1"/>
          </p:cNvSpPr>
          <p:nvPr>
            <p:ph type="dt" sz="half" idx="10"/>
          </p:nvPr>
        </p:nvSpPr>
        <p:spPr/>
        <p:txBody>
          <a:bodyPr/>
          <a:lstStyle/>
          <a:p>
            <a:r>
              <a:rPr lang="en-US" altLang="ko-KR"/>
              <a:t>2024-05-27</a:t>
            </a:r>
            <a:endParaRPr lang="ko-KR" altLang="en-US"/>
          </a:p>
        </p:txBody>
      </p:sp>
      <p:sp>
        <p:nvSpPr>
          <p:cNvPr id="6" name="바닥글 개체 틀 5">
            <a:extLst>
              <a:ext uri="{FF2B5EF4-FFF2-40B4-BE49-F238E27FC236}">
                <a16:creationId xmlns:a16="http://schemas.microsoft.com/office/drawing/2014/main" id="{9F3ADA10-ADA5-EA94-3EEE-8B27AC46AF7D}"/>
              </a:ext>
            </a:extLst>
          </p:cNvPr>
          <p:cNvSpPr>
            <a:spLocks noGrp="1"/>
          </p:cNvSpPr>
          <p:nvPr>
            <p:ph type="ftr" sz="quarter" idx="11"/>
          </p:nvPr>
        </p:nvSpPr>
        <p:spPr/>
        <p:txBody>
          <a:bodyPr/>
          <a:lstStyle/>
          <a:p>
            <a:r>
              <a:rPr lang="en-US" altLang="ko-KR"/>
              <a:t>PSEC5 / PM2024</a:t>
            </a:r>
            <a:endParaRPr lang="ko-KR" altLang="en-US"/>
          </a:p>
        </p:txBody>
      </p:sp>
      <p:pic>
        <p:nvPicPr>
          <p:cNvPr id="10" name="내용 개체 틀 9">
            <a:extLst>
              <a:ext uri="{FF2B5EF4-FFF2-40B4-BE49-F238E27FC236}">
                <a16:creationId xmlns:a16="http://schemas.microsoft.com/office/drawing/2014/main" id="{0E273195-5027-3DBA-14B0-1335E171946F}"/>
              </a:ext>
            </a:extLst>
          </p:cNvPr>
          <p:cNvPicPr>
            <a:picLocks noGrp="1" noChangeAspect="1"/>
          </p:cNvPicPr>
          <p:nvPr>
            <p:ph idx="1"/>
          </p:nvPr>
        </p:nvPicPr>
        <p:blipFill>
          <a:blip r:embed="rId4"/>
          <a:stretch>
            <a:fillRect/>
          </a:stretch>
        </p:blipFill>
        <p:spPr>
          <a:xfrm>
            <a:off x="1828800" y="1360095"/>
            <a:ext cx="7782275" cy="4816868"/>
          </a:xfrm>
        </p:spPr>
      </p:pic>
      <p:sp>
        <p:nvSpPr>
          <p:cNvPr id="11" name="TextBox 10">
            <a:extLst>
              <a:ext uri="{FF2B5EF4-FFF2-40B4-BE49-F238E27FC236}">
                <a16:creationId xmlns:a16="http://schemas.microsoft.com/office/drawing/2014/main" id="{58B94675-CEAF-ADB6-CA50-88B846B51FB7}"/>
              </a:ext>
            </a:extLst>
          </p:cNvPr>
          <p:cNvSpPr txBox="1"/>
          <p:nvPr/>
        </p:nvSpPr>
        <p:spPr>
          <a:xfrm>
            <a:off x="9591978" y="3119424"/>
            <a:ext cx="2187646" cy="369332"/>
          </a:xfrm>
          <a:prstGeom prst="rect">
            <a:avLst/>
          </a:prstGeom>
          <a:noFill/>
        </p:spPr>
        <p:txBody>
          <a:bodyPr wrap="square" rtlCol="0">
            <a:spAutoFit/>
          </a:bodyPr>
          <a:lstStyle/>
          <a:p>
            <a:r>
              <a:rPr lang="en-US" altLang="ko-KR" dirty="0"/>
              <a:t>0˚ 5GHz Clock</a:t>
            </a:r>
            <a:endParaRPr lang="ko-KR" altLang="en-US" dirty="0"/>
          </a:p>
        </p:txBody>
      </p:sp>
      <p:sp>
        <p:nvSpPr>
          <p:cNvPr id="12" name="TextBox 11">
            <a:extLst>
              <a:ext uri="{FF2B5EF4-FFF2-40B4-BE49-F238E27FC236}">
                <a16:creationId xmlns:a16="http://schemas.microsoft.com/office/drawing/2014/main" id="{ABA95778-4CC4-56AB-37E3-1591FAD626EE}"/>
              </a:ext>
            </a:extLst>
          </p:cNvPr>
          <p:cNvSpPr txBox="1"/>
          <p:nvPr/>
        </p:nvSpPr>
        <p:spPr>
          <a:xfrm>
            <a:off x="9591978" y="3972020"/>
            <a:ext cx="771221" cy="380785"/>
          </a:xfrm>
          <a:prstGeom prst="rect">
            <a:avLst/>
          </a:prstGeom>
          <a:noFill/>
        </p:spPr>
        <p:txBody>
          <a:bodyPr wrap="square" rtlCol="0">
            <a:spAutoFit/>
          </a:bodyPr>
          <a:lstStyle/>
          <a:p>
            <a:r>
              <a:rPr lang="en-US" altLang="ko-KR" dirty="0"/>
              <a:t>90˚</a:t>
            </a:r>
            <a:endParaRPr lang="ko-KR" altLang="en-US" dirty="0"/>
          </a:p>
        </p:txBody>
      </p:sp>
      <p:sp>
        <p:nvSpPr>
          <p:cNvPr id="13" name="TextBox 12">
            <a:extLst>
              <a:ext uri="{FF2B5EF4-FFF2-40B4-BE49-F238E27FC236}">
                <a16:creationId xmlns:a16="http://schemas.microsoft.com/office/drawing/2014/main" id="{DF7280A4-2EEE-8CB5-2E72-F65B7F4C8FB6}"/>
              </a:ext>
            </a:extLst>
          </p:cNvPr>
          <p:cNvSpPr txBox="1"/>
          <p:nvPr/>
        </p:nvSpPr>
        <p:spPr>
          <a:xfrm>
            <a:off x="9591978" y="4705200"/>
            <a:ext cx="771221" cy="380785"/>
          </a:xfrm>
          <a:prstGeom prst="rect">
            <a:avLst/>
          </a:prstGeom>
          <a:noFill/>
        </p:spPr>
        <p:txBody>
          <a:bodyPr wrap="square" rtlCol="0">
            <a:spAutoFit/>
          </a:bodyPr>
          <a:lstStyle/>
          <a:p>
            <a:r>
              <a:rPr lang="en-US" altLang="ko-KR"/>
              <a:t>180˚</a:t>
            </a:r>
            <a:endParaRPr lang="ko-KR" altLang="en-US"/>
          </a:p>
        </p:txBody>
      </p:sp>
      <p:sp>
        <p:nvSpPr>
          <p:cNvPr id="14" name="TextBox 13">
            <a:extLst>
              <a:ext uri="{FF2B5EF4-FFF2-40B4-BE49-F238E27FC236}">
                <a16:creationId xmlns:a16="http://schemas.microsoft.com/office/drawing/2014/main" id="{7421021C-EED5-985F-0D03-CCBA7E3ABFC6}"/>
              </a:ext>
            </a:extLst>
          </p:cNvPr>
          <p:cNvSpPr txBox="1"/>
          <p:nvPr/>
        </p:nvSpPr>
        <p:spPr>
          <a:xfrm>
            <a:off x="9591978" y="5496748"/>
            <a:ext cx="771221" cy="380785"/>
          </a:xfrm>
          <a:prstGeom prst="rect">
            <a:avLst/>
          </a:prstGeom>
          <a:noFill/>
        </p:spPr>
        <p:txBody>
          <a:bodyPr wrap="square" rtlCol="0">
            <a:spAutoFit/>
          </a:bodyPr>
          <a:lstStyle/>
          <a:p>
            <a:r>
              <a:rPr lang="en-US" altLang="ko-KR"/>
              <a:t>270˚</a:t>
            </a:r>
            <a:endParaRPr lang="ko-KR" altLang="en-US"/>
          </a:p>
        </p:txBody>
      </p:sp>
      <p:sp>
        <p:nvSpPr>
          <p:cNvPr id="15" name="직사각형 14">
            <a:extLst>
              <a:ext uri="{FF2B5EF4-FFF2-40B4-BE49-F238E27FC236}">
                <a16:creationId xmlns:a16="http://schemas.microsoft.com/office/drawing/2014/main" id="{76AB519F-01C2-E28A-2D85-8F339BE5F591}"/>
              </a:ext>
            </a:extLst>
          </p:cNvPr>
          <p:cNvSpPr/>
          <p:nvPr/>
        </p:nvSpPr>
        <p:spPr>
          <a:xfrm>
            <a:off x="2590999" y="3315059"/>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a:extLst>
              <a:ext uri="{FF2B5EF4-FFF2-40B4-BE49-F238E27FC236}">
                <a16:creationId xmlns:a16="http://schemas.microsoft.com/office/drawing/2014/main" id="{7AC6F411-D870-01AF-82E9-D19331DF234E}"/>
              </a:ext>
            </a:extLst>
          </p:cNvPr>
          <p:cNvSpPr/>
          <p:nvPr/>
        </p:nvSpPr>
        <p:spPr>
          <a:xfrm>
            <a:off x="2590999" y="4167655"/>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직사각형 16">
            <a:extLst>
              <a:ext uri="{FF2B5EF4-FFF2-40B4-BE49-F238E27FC236}">
                <a16:creationId xmlns:a16="http://schemas.microsoft.com/office/drawing/2014/main" id="{BFBB494A-5D82-EACA-A726-5A5E773CF777}"/>
              </a:ext>
            </a:extLst>
          </p:cNvPr>
          <p:cNvSpPr/>
          <p:nvPr/>
        </p:nvSpPr>
        <p:spPr>
          <a:xfrm>
            <a:off x="2590999" y="4917362"/>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직사각형 18">
            <a:extLst>
              <a:ext uri="{FF2B5EF4-FFF2-40B4-BE49-F238E27FC236}">
                <a16:creationId xmlns:a16="http://schemas.microsoft.com/office/drawing/2014/main" id="{97496E20-20DB-B00E-20A6-F5683348F92C}"/>
              </a:ext>
            </a:extLst>
          </p:cNvPr>
          <p:cNvSpPr/>
          <p:nvPr/>
        </p:nvSpPr>
        <p:spPr>
          <a:xfrm>
            <a:off x="2590999" y="5708910"/>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직사각형 2">
            <a:extLst>
              <a:ext uri="{FF2B5EF4-FFF2-40B4-BE49-F238E27FC236}">
                <a16:creationId xmlns:a16="http://schemas.microsoft.com/office/drawing/2014/main" id="{E413B608-C5C6-AC5A-0B31-173277C7F93D}"/>
              </a:ext>
            </a:extLst>
          </p:cNvPr>
          <p:cNvSpPr/>
          <p:nvPr/>
        </p:nvSpPr>
        <p:spPr>
          <a:xfrm>
            <a:off x="2590999" y="3181281"/>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74799AFE-11C2-82C5-5C9D-E9F35EE51D47}"/>
              </a:ext>
            </a:extLst>
          </p:cNvPr>
          <p:cNvSpPr/>
          <p:nvPr/>
        </p:nvSpPr>
        <p:spPr>
          <a:xfrm>
            <a:off x="2590999" y="4033877"/>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a:extLst>
              <a:ext uri="{FF2B5EF4-FFF2-40B4-BE49-F238E27FC236}">
                <a16:creationId xmlns:a16="http://schemas.microsoft.com/office/drawing/2014/main" id="{D61BF100-9BEF-A8EC-1B96-BC7B097D3EFD}"/>
              </a:ext>
            </a:extLst>
          </p:cNvPr>
          <p:cNvSpPr/>
          <p:nvPr/>
        </p:nvSpPr>
        <p:spPr>
          <a:xfrm>
            <a:off x="2590999" y="4783584"/>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a16="http://schemas.microsoft.com/office/drawing/2014/main" id="{618CE6D9-9073-80CD-7B88-C3BF2969403B}"/>
              </a:ext>
            </a:extLst>
          </p:cNvPr>
          <p:cNvSpPr/>
          <p:nvPr/>
        </p:nvSpPr>
        <p:spPr>
          <a:xfrm>
            <a:off x="2590999" y="5575132"/>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3" name="직선 화살표 연결선 22">
            <a:extLst>
              <a:ext uri="{FF2B5EF4-FFF2-40B4-BE49-F238E27FC236}">
                <a16:creationId xmlns:a16="http://schemas.microsoft.com/office/drawing/2014/main" id="{9EE6F47F-BC13-6890-AA19-EC64AD6CBCD8}"/>
              </a:ext>
            </a:extLst>
          </p:cNvPr>
          <p:cNvCxnSpPr/>
          <p:nvPr/>
        </p:nvCxnSpPr>
        <p:spPr>
          <a:xfrm>
            <a:off x="2590999" y="2465130"/>
            <a:ext cx="6868687"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CD26C47F-7D48-2858-9270-84A3DE1DD133}"/>
              </a:ext>
            </a:extLst>
          </p:cNvPr>
          <p:cNvSpPr txBox="1"/>
          <p:nvPr/>
        </p:nvSpPr>
        <p:spPr>
          <a:xfrm>
            <a:off x="5295922" y="2129798"/>
            <a:ext cx="1458840" cy="369332"/>
          </a:xfrm>
          <a:prstGeom prst="rect">
            <a:avLst/>
          </a:prstGeom>
          <a:noFill/>
        </p:spPr>
        <p:txBody>
          <a:bodyPr wrap="square" rtlCol="0">
            <a:spAutoFit/>
          </a:bodyPr>
          <a:lstStyle/>
          <a:p>
            <a:pPr algn="ctr"/>
            <a:r>
              <a:rPr lang="en-US" altLang="ko-KR" dirty="0"/>
              <a:t>~200um</a:t>
            </a:r>
            <a:endParaRPr lang="ko-KR" altLang="en-US" dirty="0"/>
          </a:p>
        </p:txBody>
      </p:sp>
      <p:sp>
        <p:nvSpPr>
          <p:cNvPr id="21" name="TextBox 20">
            <a:extLst>
              <a:ext uri="{FF2B5EF4-FFF2-40B4-BE49-F238E27FC236}">
                <a16:creationId xmlns:a16="http://schemas.microsoft.com/office/drawing/2014/main" id="{67EB8CC8-2C19-9167-251D-D36D3D3F71BE}"/>
              </a:ext>
            </a:extLst>
          </p:cNvPr>
          <p:cNvSpPr txBox="1"/>
          <p:nvPr/>
        </p:nvSpPr>
        <p:spPr>
          <a:xfrm>
            <a:off x="5181600" y="2516094"/>
            <a:ext cx="1828800" cy="1828800"/>
          </a:xfrm>
          <a:prstGeom prst="rect">
            <a:avLst/>
          </a:prstGeom>
          <a:noFill/>
        </p:spPr>
        <p:txBody>
          <a:bodyPr wrap="square" rtlCol="0">
            <a:spAutoFit/>
          </a:bodyPr>
          <a:lstStyle/>
          <a:p>
            <a:pPr algn="l"/>
            <a:endParaRPr lang="en-US" dirty="0"/>
          </a:p>
        </p:txBody>
      </p:sp>
    </p:spTree>
    <p:extLst>
      <p:ext uri="{BB962C8B-B14F-4D97-AF65-F5344CB8AC3E}">
        <p14:creationId xmlns:p14="http://schemas.microsoft.com/office/powerpoint/2010/main" val="105949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extLst>
    <p:ext uri="{6950BFC3-D8DA-4A85-94F7-54DA5524770B}">
      <p188:commentRel xmlns:p188="http://schemas.microsoft.com/office/powerpoint/2018/8/main" r:id="rId3"/>
    </p:ext>
  </p:extLst>
</p:sld>
</file>

<file path=ppt/tags/tag1.xml><?xml version="1.0" encoding="utf-8"?>
<p:tagLst xmlns:a="http://schemas.openxmlformats.org/drawingml/2006/main" xmlns:r="http://schemas.openxmlformats.org/officeDocument/2006/relationships" xmlns:p="http://schemas.openxmlformats.org/presentationml/2006/main">
  <p:tag name="TIMING" val="|21.4"/>
</p:tagLst>
</file>

<file path=ppt/tags/tag2.xml><?xml version="1.0" encoding="utf-8"?>
<p:tagLst xmlns:a="http://schemas.openxmlformats.org/drawingml/2006/main" xmlns:r="http://schemas.openxmlformats.org/officeDocument/2006/relationships" xmlns:p="http://schemas.openxmlformats.org/presentationml/2006/main">
  <p:tag name="TIMING" val="|3|6.9|2.4|16.8|7.2|3.4"/>
</p:tagLst>
</file>

<file path=ppt/tags/tag3.xml><?xml version="1.0" encoding="utf-8"?>
<p:tagLst xmlns:a="http://schemas.openxmlformats.org/drawingml/2006/main" xmlns:r="http://schemas.openxmlformats.org/officeDocument/2006/relationships" xmlns:p="http://schemas.openxmlformats.org/presentationml/2006/main">
  <p:tag name="TIMING" val="|3|6.9|2.4|16.8|7.2|3.4"/>
</p:tagLst>
</file>

<file path=ppt/theme/theme1.xml><?xml version="1.0" encoding="utf-8"?>
<a:theme xmlns:a="http://schemas.openxmlformats.org/drawingml/2006/main" name="디자인 사용자 지정">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2347</TotalTime>
  <Words>6322</Words>
  <Application>Microsoft Office PowerPoint</Application>
  <PresentationFormat>Widescreen</PresentationFormat>
  <Paragraphs>1039</Paragraphs>
  <Slides>75</Slides>
  <Notes>37</Notes>
  <HiddenSlides>56</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디자인 사용자 지정</vt:lpstr>
      <vt:lpstr>Design of a 8 Channel 40 GS/sec 20 mW/Channel Waveform Sampling ASIC in 65 nm CMOS</vt:lpstr>
      <vt:lpstr>Motivation: Detectors with ps level resolution</vt:lpstr>
      <vt:lpstr>Primary goal</vt:lpstr>
      <vt:lpstr>PSEC5</vt:lpstr>
      <vt:lpstr>Schedule</vt:lpstr>
      <vt:lpstr>Comparison with Oscilloscope</vt:lpstr>
      <vt:lpstr>Point 1. Fast &amp; Slow Banks</vt:lpstr>
      <vt:lpstr>PowerPoint Presentation</vt:lpstr>
      <vt:lpstr>Fast sampling - interleaved</vt:lpstr>
      <vt:lpstr>Layout of a single column (16 cells)</vt:lpstr>
      <vt:lpstr>Switching Drift</vt:lpstr>
      <vt:lpstr>Voltage Level Shifter</vt:lpstr>
      <vt:lpstr>Point 2. Sampling Time Uncertainty</vt:lpstr>
      <vt:lpstr>PSEC4 ASIC(2014)</vt:lpstr>
      <vt:lpstr>PowerPoint Presentation</vt:lpstr>
      <vt:lpstr>Sample Time Distribution of PSEC4</vt:lpstr>
      <vt:lpstr>PowerPoint Presentation</vt:lpstr>
      <vt:lpstr>5GHz Dual Edge Triggered D Flip-Flop</vt:lpstr>
      <vt:lpstr>Performance Measurement</vt:lpstr>
      <vt:lpstr>Summary</vt:lpstr>
      <vt:lpstr>Trigger via CFD Logic</vt:lpstr>
      <vt:lpstr>Switch Comparison(@width 32um+80um)</vt:lpstr>
      <vt:lpstr>Template Fitting</vt:lpstr>
      <vt:lpstr>ODR w/ Monte Carlo</vt:lpstr>
      <vt:lpstr>Point 1. SNR</vt:lpstr>
      <vt:lpstr>PowerPoint Presentation</vt:lpstr>
      <vt:lpstr>PowerPoint Presentation</vt:lpstr>
      <vt:lpstr>PowerPoint Presentation</vt:lpstr>
      <vt:lpstr>PSEC5 Design decisions</vt:lpstr>
      <vt:lpstr>Factors determining SNR(∆V)</vt:lpstr>
      <vt:lpstr>Factors less relevant to SNR(∆V)</vt:lpstr>
      <vt:lpstr>Factors determining Jitter(〖∆t〗_i)</vt:lpstr>
      <vt:lpstr>Advantage of 65nm technology</vt:lpstr>
      <vt:lpstr>Key considerations</vt:lpstr>
      <vt:lpstr>Minor considerations</vt:lpstr>
      <vt:lpstr>Δt_slope=SNR/√(3×BW×(Sampling Rate)) Δt= Δt_jitter+Δt_slope</vt:lpstr>
      <vt:lpstr>PowerPoint Presentation</vt:lpstr>
      <vt:lpstr>Fast &amp; Slow sampling</vt:lpstr>
      <vt:lpstr>Dynamic range of PSEC5</vt:lpstr>
      <vt:lpstr>PowerPoint Presentation</vt:lpstr>
      <vt:lpstr>PowerPoint Presentation</vt:lpstr>
      <vt:lpstr>PowerPoint Presentation</vt:lpstr>
      <vt:lpstr>PowerPoint Presentation</vt:lpstr>
      <vt:lpstr>Factors determining ∑▒〖V ̇_i〗^2 </vt:lpstr>
      <vt:lpstr>Why Fast Timing?</vt:lpstr>
      <vt:lpstr>Why Fast Timing? Explained through Time of Flight (ToF) system</vt:lpstr>
      <vt:lpstr>An Electron-Ion Collider Study(2019)</vt:lpstr>
      <vt:lpstr>LHCb Detector Performance(2014)</vt:lpstr>
      <vt:lpstr>Fermilab Test Beam Facility</vt:lpstr>
      <vt:lpstr>PSEC4 ASIC Measurement and Calibration</vt:lpstr>
      <vt:lpstr>Sample time calibration</vt:lpstr>
      <vt:lpstr>PowerPoint Presentation</vt:lpstr>
      <vt:lpstr>Voltage linearization</vt:lpstr>
      <vt:lpstr>Performance Measurement</vt:lpstr>
      <vt:lpstr>PowerPoint Presentation</vt:lpstr>
      <vt:lpstr>Setup over a distance</vt:lpstr>
      <vt:lpstr>PowerPoint Presentation</vt:lpstr>
      <vt:lpstr>Future &lt;1ps chip</vt:lpstr>
      <vt:lpstr>Time is right for a 1-psec timing chip</vt:lpstr>
      <vt:lpstr>PowerPoint Presentation</vt:lpstr>
      <vt:lpstr>Improved packaging also important</vt:lpstr>
      <vt:lpstr>Time is right for a 1-psec timing chip!</vt:lpstr>
      <vt:lpstr>Nonlinearity</vt:lpstr>
      <vt:lpstr>Introduction </vt:lpstr>
      <vt:lpstr>FTBF Beamline Details</vt:lpstr>
      <vt:lpstr>Time of Flight System Specifications</vt:lpstr>
      <vt:lpstr>Apparatus: LAPPD</vt:lpstr>
      <vt:lpstr>Apparatus: LAPPD</vt:lpstr>
      <vt:lpstr>Apparatus: LAPPD</vt:lpstr>
      <vt:lpstr>Timing Resolution of LAPPD</vt:lpstr>
      <vt:lpstr>Apparatus: ACC/ACDC System</vt:lpstr>
      <vt:lpstr>Instrumentation Layout - MTest</vt:lpstr>
      <vt:lpstr>otsdaq Integration</vt:lpstr>
      <vt:lpstr>Leakage</vt:lpstr>
      <vt:lpstr>Citations(All from the doc lib)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to Develop an Economical Low-Power Sub-psec Resolution ASIC</dc:title>
  <dc:creator>park jinseo</dc:creator>
  <cp:lastModifiedBy>jinseo park</cp:lastModifiedBy>
  <cp:revision>20</cp:revision>
  <dcterms:created xsi:type="dcterms:W3CDTF">2022-11-08T05:38:17Z</dcterms:created>
  <dcterms:modified xsi:type="dcterms:W3CDTF">2024-05-30T18:28:44Z</dcterms:modified>
</cp:coreProperties>
</file>