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4C_30046998.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omments/modernComment_159_6B9D346A.xml" ContentType="application/vnd.ms-powerpoint.comment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omments/modernComment_120_3F268BE0.xml" ContentType="application/vnd.ms-powerpoint.comment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12_6522984E.xml" ContentType="application/vnd.ms-powerpoint.comments+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38_EC50CB23.xml" ContentType="application/vnd.ms-powerpoint.comments+xml"/>
  <Override PartName="/ppt/notesSlides/notesSlide16.xml" ContentType="application/vnd.openxmlformats-officedocument.presentationml.notesSlide+xml"/>
  <Override PartName="/ppt/comments/modernComment_126_44FCFBF2.xml" ContentType="application/vnd.ms-powerpoint.comment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omments/modernComment_13B_5AEC3CDB.xml" ContentType="application/vnd.ms-powerpoint.comment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omments/modernComment_135_606D23ED.xml" ContentType="application/vnd.ms-powerpoint.comments+xml"/>
  <Override PartName="/ppt/comments/modernComment_101_80DCA19F.xml" ContentType="application/vnd.ms-powerpoint.comments+xml"/>
  <Override PartName="/ppt/comments/modernComment_147_5EDF01D0.xml" ContentType="application/vnd.ms-powerpoint.comments+xml"/>
  <Override PartName="/ppt/comments/modernComment_105_3DAC2462.xml" ContentType="application/vnd.ms-powerpoint.comments+xml"/>
  <Override PartName="/ppt/comments/modernComment_12B_6C19F017.xml" ContentType="application/vnd.ms-powerpoint.comments+xml"/>
  <Override PartName="/ppt/comments/modernComment_11D_1DC80357.xml" ContentType="application/vnd.ms-powerpoint.comments+xml"/>
  <Override PartName="/ppt/comments/modernComment_12A_4A9757C2.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09_6F0D30EE.xml" ContentType="application/vnd.ms-powerpoint.comment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8.xml" ContentType="application/vnd.openxmlformats-officedocument.presentationml.notesSlide+xml"/>
  <Override PartName="/ppt/comments/modernComment_10A_A042F4C7.xml" ContentType="application/vnd.ms-powerpoint.comments+xml"/>
  <Override PartName="/ppt/notesSlides/notesSlide2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charts/chart70.xml" ContentType="application/vnd.openxmlformats-officedocument.drawingml.chart+xml"/>
  <Override PartName="/ppt/charts/chart80.xml" ContentType="application/vnd.openxmlformats-officedocument.drawingml.chart+xml"/>
  <Override PartName="/ppt/charts/chart150.xml" ContentType="application/vnd.openxmlformats-officedocument.drawingml.chart+xml"/>
  <Override PartName="/ppt/charts/chart160.xml" ContentType="application/vnd.openxmlformats-officedocument.drawingml.chart+xml"/>
  <Override PartName="/ppt/charts/chart170.xml" ContentType="application/vnd.openxmlformats-officedocument.drawingml.chart+xml"/>
  <Override PartName="/ppt/charts/chart180.xml" ContentType="application/vnd.openxmlformats-officedocument.drawingml.chart+xml"/>
  <Override PartName="/ppt/charts/colors70.xml" ContentType="application/vnd.ms-office.chartcolorstyle+xml"/>
  <Override PartName="/ppt/charts/style70.xml" ContentType="application/vnd.ms-office.chartstyle+xml"/>
  <Override PartName="/ppt/charts/colors80.xml" ContentType="application/vnd.ms-office.chartcolorstyle+xml"/>
  <Override PartName="/ppt/charts/style80.xml" ContentType="application/vnd.ms-office.chartstyle+xml"/>
  <Override PartName="/ppt/charts/colors150.xml" ContentType="application/vnd.ms-office.chartcolorstyle+xml"/>
  <Override PartName="/ppt/charts/style150.xml" ContentType="application/vnd.ms-office.chartstyle+xml"/>
  <Override PartName="/ppt/charts/colors160.xml" ContentType="application/vnd.ms-office.chartcolorstyle+xml"/>
  <Override PartName="/ppt/charts/style160.xml" ContentType="application/vnd.ms-office.chartstyle+xml"/>
  <Override PartName="/ppt/charts/colors170.xml" ContentType="application/vnd.ms-office.chartcolorstyle+xml"/>
  <Override PartName="/ppt/charts/style170.xml" ContentType="application/vnd.ms-office.chartstyle+xml"/>
  <Override PartName="/ppt/charts/colors180.xml" ContentType="application/vnd.ms-office.chartcolorstyle+xml"/>
  <Override PartName="/ppt/charts/style180.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7"/>
  </p:notesMasterIdLst>
  <p:sldIdLst>
    <p:sldId id="256" r:id="rId2"/>
    <p:sldId id="301" r:id="rId3"/>
    <p:sldId id="305" r:id="rId4"/>
    <p:sldId id="332" r:id="rId5"/>
    <p:sldId id="348" r:id="rId6"/>
    <p:sldId id="347" r:id="rId7"/>
    <p:sldId id="345" r:id="rId8"/>
    <p:sldId id="350" r:id="rId9"/>
    <p:sldId id="288" r:id="rId10"/>
    <p:sldId id="346" r:id="rId11"/>
    <p:sldId id="326" r:id="rId12"/>
    <p:sldId id="351" r:id="rId13"/>
    <p:sldId id="343" r:id="rId14"/>
    <p:sldId id="274" r:id="rId15"/>
    <p:sldId id="292" r:id="rId16"/>
    <p:sldId id="349" r:id="rId17"/>
    <p:sldId id="271" r:id="rId18"/>
    <p:sldId id="312" r:id="rId19"/>
    <p:sldId id="294" r:id="rId20"/>
    <p:sldId id="315" r:id="rId21"/>
    <p:sldId id="322" r:id="rId22"/>
    <p:sldId id="309" r:id="rId23"/>
    <p:sldId id="257" r:id="rId24"/>
    <p:sldId id="327" r:id="rId25"/>
    <p:sldId id="328" r:id="rId26"/>
    <p:sldId id="329" r:id="rId27"/>
    <p:sldId id="330" r:id="rId28"/>
    <p:sldId id="331" r:id="rId29"/>
    <p:sldId id="334" r:id="rId30"/>
    <p:sldId id="258" r:id="rId31"/>
    <p:sldId id="261" r:id="rId32"/>
    <p:sldId id="299" r:id="rId33"/>
    <p:sldId id="333" r:id="rId34"/>
    <p:sldId id="307" r:id="rId35"/>
    <p:sldId id="280" r:id="rId36"/>
    <p:sldId id="310" r:id="rId37"/>
    <p:sldId id="313" r:id="rId38"/>
    <p:sldId id="285" r:id="rId39"/>
    <p:sldId id="317" r:id="rId40"/>
    <p:sldId id="318" r:id="rId41"/>
    <p:sldId id="319" r:id="rId42"/>
    <p:sldId id="320" r:id="rId43"/>
    <p:sldId id="321" r:id="rId44"/>
    <p:sldId id="298" r:id="rId45"/>
    <p:sldId id="282" r:id="rId46"/>
    <p:sldId id="260" r:id="rId47"/>
    <p:sldId id="275" r:id="rId48"/>
    <p:sldId id="276" r:id="rId49"/>
    <p:sldId id="277" r:id="rId50"/>
    <p:sldId id="283" r:id="rId51"/>
    <p:sldId id="264" r:id="rId52"/>
    <p:sldId id="279" r:id="rId53"/>
    <p:sldId id="263" r:id="rId54"/>
    <p:sldId id="265" r:id="rId55"/>
    <p:sldId id="281" r:id="rId56"/>
    <p:sldId id="266" r:id="rId57"/>
    <p:sldId id="273" r:id="rId58"/>
    <p:sldId id="284" r:id="rId59"/>
    <p:sldId id="269" r:id="rId60"/>
    <p:sldId id="270" r:id="rId61"/>
    <p:sldId id="272" r:id="rId62"/>
    <p:sldId id="278" r:id="rId63"/>
    <p:sldId id="267" r:id="rId64"/>
    <p:sldId id="300" r:id="rId65"/>
    <p:sldId id="304" r:id="rId66"/>
    <p:sldId id="336" r:id="rId67"/>
    <p:sldId id="337" r:id="rId68"/>
    <p:sldId id="338" r:id="rId69"/>
    <p:sldId id="339" r:id="rId70"/>
    <p:sldId id="340" r:id="rId71"/>
    <p:sldId id="341" r:id="rId72"/>
    <p:sldId id="306" r:id="rId73"/>
    <p:sldId id="308" r:id="rId74"/>
    <p:sldId id="311" r:id="rId75"/>
    <p:sldId id="259" r:id="rId76"/>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AF1FA0-693F-33DA-E8A0-0886EEF05B0D}" name="Jinseo Park" initials="JP" userId="S::truewis@uchicago.edu::bdb58e20-5c84-4e71-b310-e2f6eb2afae8" providerId="AD"/>
  <p188:author id="{286155A4-7008-FEA5-DFA3-EB54BD60A39C}" name="park jinseo" initials="pj" userId="46f600425a8af47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673A6"/>
    <a:srgbClr val="82B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CC1D50-3049-1048-B142-803983AB3372}" v="197" dt="2024-05-30T18:24:35.395"/>
    <p1510:client id="{E9DD9996-6330-0883-0A16-34FCB6DDA1EB}" v="537" dt="2024-05-30T13:52:17.894"/>
  </p1510:revLst>
</p1510:revInfo>
</file>

<file path=ppt/tableStyles.xml><?xml version="1.0" encoding="utf-8"?>
<a:tblStyleLst xmlns:a="http://schemas.openxmlformats.org/drawingml/2006/main" def="{5C22544A-7EE6-4342-B048-85BDC9FD1C3A}">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364" autoAdjust="0"/>
  </p:normalViewPr>
  <p:slideViewPr>
    <p:cSldViewPr snapToGrid="0">
      <p:cViewPr varScale="1">
        <p:scale>
          <a:sx n="97" d="100"/>
          <a:sy n="97" d="100"/>
        </p:scale>
        <p:origin x="26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slide" Target="slides/slide75.xml" /><Relationship Id="rId84" Type="http://schemas.microsoft.com/office/2018/10/relationships/authors" Target="authors.xml" /><Relationship Id="rId7" Type="http://schemas.openxmlformats.org/officeDocument/2006/relationships/slide" Target="slides/slide6.xml" /><Relationship Id="rId71" Type="http://schemas.openxmlformats.org/officeDocument/2006/relationships/slide" Target="slides/slide70.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viewProps" Target="viewProps.xml" /><Relationship Id="rId5" Type="http://schemas.openxmlformats.org/officeDocument/2006/relationships/slide" Target="slides/slide4.xml" /><Relationship Id="rId61" Type="http://schemas.openxmlformats.org/officeDocument/2006/relationships/slide" Target="slides/slide60.xml" /><Relationship Id="rId82" Type="http://schemas.microsoft.com/office/2016/11/relationships/changesInfo" Target="changesInfos/changesInfo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presProps" Target="presProps.xml" /><Relationship Id="rId81"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notesMaster" Target="notesMasters/notesMaster1.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theme" Target="theme/theme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microsoft.com/office/2015/10/relationships/revisionInfo" Target="revisionInfo.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nseo park" userId="46f600425a8af471" providerId="LiveId" clId="{D7A8F109-A932-45FA-A26B-04050A04690C}"/>
    <pc:docChg chg="undo custSel modSld modMainMaster">
      <pc:chgData name="jinseo park" userId="46f600425a8af471" providerId="LiveId" clId="{D7A8F109-A932-45FA-A26B-04050A04690C}" dt="2024-05-23T02:33:24.367" v="57" actId="6549"/>
      <pc:docMkLst>
        <pc:docMk/>
      </pc:docMkLst>
      <pc:sldChg chg="modSp mod">
        <pc:chgData name="jinseo park" userId="46f600425a8af471" providerId="LiveId" clId="{D7A8F109-A932-45FA-A26B-04050A04690C}" dt="2024-05-23T02:33:12.892" v="56" actId="20577"/>
        <pc:sldMkLst>
          <pc:docMk/>
          <pc:sldMk cId="136628466" sldId="256"/>
        </pc:sldMkLst>
        <pc:spChg chg="mod">
          <ac:chgData name="jinseo park" userId="46f600425a8af471" providerId="LiveId" clId="{D7A8F109-A932-45FA-A26B-04050A04690C}" dt="2024-05-23T02:33:12.892" v="56" actId="20577"/>
          <ac:spMkLst>
            <pc:docMk/>
            <pc:sldMk cId="136628466" sldId="256"/>
            <ac:spMk id="2" creationId="{18FE1BE1-704E-7BF7-FA6F-E1121E519BA6}"/>
          </ac:spMkLst>
        </pc:spChg>
      </pc:sldChg>
      <pc:sldChg chg="modSp mod">
        <pc:chgData name="jinseo park" userId="46f600425a8af471" providerId="LiveId" clId="{D7A8F109-A932-45FA-A26B-04050A04690C}" dt="2024-05-23T02:33:24.367" v="57" actId="6549"/>
        <pc:sldMkLst>
          <pc:docMk/>
          <pc:sldMk cId="1696766030" sldId="274"/>
        </pc:sldMkLst>
        <pc:spChg chg="mod">
          <ac:chgData name="jinseo park" userId="46f600425a8af471" providerId="LiveId" clId="{D7A8F109-A932-45FA-A26B-04050A04690C}" dt="2024-05-23T02:33:24.367" v="57" actId="6549"/>
          <ac:spMkLst>
            <pc:docMk/>
            <pc:sldMk cId="1696766030" sldId="274"/>
            <ac:spMk id="2" creationId="{E802ABC7-58A1-7E20-2C8D-4B56D6EDB801}"/>
          </ac:spMkLst>
        </pc:spChg>
      </pc:sldChg>
      <pc:sldChg chg="addSp delSp mod">
        <pc:chgData name="jinseo park" userId="46f600425a8af471" providerId="LiveId" clId="{D7A8F109-A932-45FA-A26B-04050A04690C}" dt="2024-05-22T00:53:47.781" v="55" actId="478"/>
        <pc:sldMkLst>
          <pc:docMk/>
          <pc:sldMk cId="1805464682" sldId="345"/>
        </pc:sldMkLst>
        <pc:spChg chg="add del">
          <ac:chgData name="jinseo park" userId="46f600425a8af471" providerId="LiveId" clId="{D7A8F109-A932-45FA-A26B-04050A04690C}" dt="2024-05-22T00:53:47.781" v="55" actId="478"/>
          <ac:spMkLst>
            <pc:docMk/>
            <pc:sldMk cId="1805464682" sldId="345"/>
            <ac:spMk id="5" creationId="{F4519A88-AC30-42F2-E222-D775E1B1AE62}"/>
          </ac:spMkLst>
        </pc:spChg>
      </pc:sldChg>
      <pc:sldMasterChg chg="modSp mod modSldLayout">
        <pc:chgData name="jinseo park" userId="46f600425a8af471" providerId="LiveId" clId="{D7A8F109-A932-45FA-A26B-04050A04690C}" dt="2024-05-22T00:53:09.314" v="53"/>
        <pc:sldMasterMkLst>
          <pc:docMk/>
          <pc:sldMasterMk cId="2379322227" sldId="2147483660"/>
        </pc:sldMasterMkLst>
        <pc:spChg chg="mod">
          <ac:chgData name="jinseo park" userId="46f600425a8af471" providerId="LiveId" clId="{D7A8F109-A932-45FA-A26B-04050A04690C}" dt="2024-05-22T00:51:21.153" v="25" actId="20577"/>
          <ac:spMkLst>
            <pc:docMk/>
            <pc:sldMasterMk cId="2379322227" sldId="2147483660"/>
            <ac:spMk id="5" creationId="{0B7E20CA-4040-E9AC-C02D-172305BB3905}"/>
          </ac:spMkLst>
        </pc:spChg>
        <pc:sldLayoutChg chg="modSp mod">
          <pc:chgData name="jinseo park" userId="46f600425a8af471" providerId="LiveId" clId="{D7A8F109-A932-45FA-A26B-04050A04690C}" dt="2024-05-22T00:51:29.151" v="26"/>
          <pc:sldLayoutMkLst>
            <pc:docMk/>
            <pc:sldMasterMk cId="2379322227" sldId="2147483660"/>
            <pc:sldLayoutMk cId="1924814926" sldId="2147483661"/>
          </pc:sldLayoutMkLst>
          <pc:spChg chg="mod">
            <ac:chgData name="jinseo park" userId="46f600425a8af471" providerId="LiveId" clId="{D7A8F109-A932-45FA-A26B-04050A04690C}" dt="2024-05-22T00:51:29.151" v="26"/>
            <ac:spMkLst>
              <pc:docMk/>
              <pc:sldMasterMk cId="2379322227" sldId="2147483660"/>
              <pc:sldLayoutMk cId="1924814926" sldId="2147483661"/>
              <ac:spMk id="5" creationId="{6DBB65C4-B08B-B84A-8276-A0C081A17D3C}"/>
            </ac:spMkLst>
          </pc:spChg>
        </pc:sldLayoutChg>
        <pc:sldLayoutChg chg="modSp mod">
          <pc:chgData name="jinseo park" userId="46f600425a8af471" providerId="LiveId" clId="{D7A8F109-A932-45FA-A26B-04050A04690C}" dt="2024-05-22T00:51:33.382" v="27"/>
          <pc:sldLayoutMkLst>
            <pc:docMk/>
            <pc:sldMasterMk cId="2379322227" sldId="2147483660"/>
            <pc:sldLayoutMk cId="4073906944" sldId="2147483662"/>
          </pc:sldLayoutMkLst>
          <pc:spChg chg="mod">
            <ac:chgData name="jinseo park" userId="46f600425a8af471" providerId="LiveId" clId="{D7A8F109-A932-45FA-A26B-04050A04690C}" dt="2024-05-22T00:51:33.382" v="27"/>
            <ac:spMkLst>
              <pc:docMk/>
              <pc:sldMasterMk cId="2379322227" sldId="2147483660"/>
              <pc:sldLayoutMk cId="4073906944" sldId="2147483662"/>
              <ac:spMk id="5" creationId="{9D6C41BD-A4A3-97C2-242E-90036B653DA0}"/>
            </ac:spMkLst>
          </pc:spChg>
        </pc:sldLayoutChg>
        <pc:sldLayoutChg chg="modSp mod">
          <pc:chgData name="jinseo park" userId="46f600425a8af471" providerId="LiveId" clId="{D7A8F109-A932-45FA-A26B-04050A04690C}" dt="2024-05-22T00:51:38.049" v="29"/>
          <pc:sldLayoutMkLst>
            <pc:docMk/>
            <pc:sldMasterMk cId="2379322227" sldId="2147483660"/>
            <pc:sldLayoutMk cId="1061605193" sldId="2147483663"/>
          </pc:sldLayoutMkLst>
          <pc:spChg chg="mod">
            <ac:chgData name="jinseo park" userId="46f600425a8af471" providerId="LiveId" clId="{D7A8F109-A932-45FA-A26B-04050A04690C}" dt="2024-05-22T00:51:38.049" v="29"/>
            <ac:spMkLst>
              <pc:docMk/>
              <pc:sldMasterMk cId="2379322227" sldId="2147483660"/>
              <pc:sldLayoutMk cId="1061605193" sldId="2147483663"/>
              <ac:spMk id="5" creationId="{FF893B48-2CF4-E044-0A83-BFE0B68844C5}"/>
            </ac:spMkLst>
          </pc:spChg>
        </pc:sldLayoutChg>
        <pc:sldLayoutChg chg="modSp mod">
          <pc:chgData name="jinseo park" userId="46f600425a8af471" providerId="LiveId" clId="{D7A8F109-A932-45FA-A26B-04050A04690C}" dt="2024-05-22T00:53:09.314" v="53"/>
          <pc:sldLayoutMkLst>
            <pc:docMk/>
            <pc:sldMasterMk cId="2379322227" sldId="2147483660"/>
            <pc:sldLayoutMk cId="3326093373" sldId="2147483664"/>
          </pc:sldLayoutMkLst>
          <pc:spChg chg="mod">
            <ac:chgData name="jinseo park" userId="46f600425a8af471" providerId="LiveId" clId="{D7A8F109-A932-45FA-A26B-04050A04690C}" dt="2024-05-22T00:53:09.314" v="53"/>
            <ac:spMkLst>
              <pc:docMk/>
              <pc:sldMasterMk cId="2379322227" sldId="2147483660"/>
              <pc:sldLayoutMk cId="3326093373" sldId="2147483664"/>
              <ac:spMk id="6" creationId="{AEAC180A-1C6B-D056-8DF1-E7073F021DC2}"/>
            </ac:spMkLst>
          </pc:spChg>
        </pc:sldLayoutChg>
        <pc:sldLayoutChg chg="modSp mod">
          <pc:chgData name="jinseo park" userId="46f600425a8af471" providerId="LiveId" clId="{D7A8F109-A932-45FA-A26B-04050A04690C}" dt="2024-05-22T00:53:05.642" v="52"/>
          <pc:sldLayoutMkLst>
            <pc:docMk/>
            <pc:sldMasterMk cId="2379322227" sldId="2147483660"/>
            <pc:sldLayoutMk cId="4127129396" sldId="2147483665"/>
          </pc:sldLayoutMkLst>
          <pc:spChg chg="mod">
            <ac:chgData name="jinseo park" userId="46f600425a8af471" providerId="LiveId" clId="{D7A8F109-A932-45FA-A26B-04050A04690C}" dt="2024-05-22T00:52:34.284" v="50"/>
            <ac:spMkLst>
              <pc:docMk/>
              <pc:sldMasterMk cId="2379322227" sldId="2147483660"/>
              <pc:sldLayoutMk cId="4127129396" sldId="2147483665"/>
              <ac:spMk id="7" creationId="{538188F1-B9E0-9AD2-5E87-1A32FCAE350F}"/>
            </ac:spMkLst>
          </pc:spChg>
          <pc:spChg chg="mod">
            <ac:chgData name="jinseo park" userId="46f600425a8af471" providerId="LiveId" clId="{D7A8F109-A932-45FA-A26B-04050A04690C}" dt="2024-05-22T00:53:05.642" v="52"/>
            <ac:spMkLst>
              <pc:docMk/>
              <pc:sldMasterMk cId="2379322227" sldId="2147483660"/>
              <pc:sldLayoutMk cId="4127129396" sldId="2147483665"/>
              <ac:spMk id="8" creationId="{4EA11DEB-0E7D-CFB3-05C6-56B962BD8EB8}"/>
            </ac:spMkLst>
          </pc:spChg>
        </pc:sldLayoutChg>
        <pc:sldLayoutChg chg="modSp mod">
          <pc:chgData name="jinseo park" userId="46f600425a8af471" providerId="LiveId" clId="{D7A8F109-A932-45FA-A26B-04050A04690C}" dt="2024-05-22T00:53:02.360" v="51"/>
          <pc:sldLayoutMkLst>
            <pc:docMk/>
            <pc:sldMasterMk cId="2379322227" sldId="2147483660"/>
            <pc:sldLayoutMk cId="446308991" sldId="2147483666"/>
          </pc:sldLayoutMkLst>
          <pc:spChg chg="mod">
            <ac:chgData name="jinseo park" userId="46f600425a8af471" providerId="LiveId" clId="{D7A8F109-A932-45FA-A26B-04050A04690C}" dt="2024-05-22T00:52:31.346" v="49"/>
            <ac:spMkLst>
              <pc:docMk/>
              <pc:sldMasterMk cId="2379322227" sldId="2147483660"/>
              <pc:sldLayoutMk cId="446308991" sldId="2147483666"/>
              <ac:spMk id="3" creationId="{93DA618D-73E1-0DB3-EBDE-A90B0604CB14}"/>
            </ac:spMkLst>
          </pc:spChg>
          <pc:spChg chg="mod">
            <ac:chgData name="jinseo park" userId="46f600425a8af471" providerId="LiveId" clId="{D7A8F109-A932-45FA-A26B-04050A04690C}" dt="2024-05-22T00:53:02.360" v="51"/>
            <ac:spMkLst>
              <pc:docMk/>
              <pc:sldMasterMk cId="2379322227" sldId="2147483660"/>
              <pc:sldLayoutMk cId="446308991" sldId="2147483666"/>
              <ac:spMk id="4" creationId="{02F40683-B70D-41DA-A4FB-C424D04C11AB}"/>
            </ac:spMkLst>
          </pc:spChg>
        </pc:sldLayoutChg>
        <pc:sldLayoutChg chg="modSp mod">
          <pc:chgData name="jinseo park" userId="46f600425a8af471" providerId="LiveId" clId="{D7A8F109-A932-45FA-A26B-04050A04690C}" dt="2024-05-22T00:52:26.535" v="48" actId="20577"/>
          <pc:sldLayoutMkLst>
            <pc:docMk/>
            <pc:sldMasterMk cId="2379322227" sldId="2147483660"/>
            <pc:sldLayoutMk cId="1867685604" sldId="2147483667"/>
          </pc:sldLayoutMkLst>
          <pc:spChg chg="mod">
            <ac:chgData name="jinseo park" userId="46f600425a8af471" providerId="LiveId" clId="{D7A8F109-A932-45FA-A26B-04050A04690C}" dt="2024-05-22T00:52:26.535" v="48" actId="20577"/>
            <ac:spMkLst>
              <pc:docMk/>
              <pc:sldMasterMk cId="2379322227" sldId="2147483660"/>
              <pc:sldLayoutMk cId="1867685604" sldId="2147483667"/>
              <ac:spMk id="2" creationId="{0DDA9395-3C60-9412-900D-60251441D9AC}"/>
            </ac:spMkLst>
          </pc:spChg>
          <pc:spChg chg="mod">
            <ac:chgData name="jinseo park" userId="46f600425a8af471" providerId="LiveId" clId="{D7A8F109-A932-45FA-A26B-04050A04690C}" dt="2024-05-22T00:52:18.568" v="38" actId="20577"/>
            <ac:spMkLst>
              <pc:docMk/>
              <pc:sldMasterMk cId="2379322227" sldId="2147483660"/>
              <pc:sldLayoutMk cId="1867685604" sldId="2147483667"/>
              <ac:spMk id="3" creationId="{5C953E0F-34F1-A547-55FA-5C848509C084}"/>
            </ac:spMkLst>
          </pc:spChg>
        </pc:sldLayoutChg>
      </pc:sldMasterChg>
    </pc:docChg>
  </pc:docChgLst>
  <pc:docChgLst>
    <pc:chgData name="Jinseo Park" userId="bdb58e20-5c84-4e71-b310-e2f6eb2afae8" providerId="ADAL" clId="{1CCC1D50-3049-1048-B142-803983AB3372}"/>
    <pc:docChg chg="undo custSel addSld modSld sldOrd">
      <pc:chgData name="Jinseo Park" userId="bdb58e20-5c84-4e71-b310-e2f6eb2afae8" providerId="ADAL" clId="{1CCC1D50-3049-1048-B142-803983AB3372}" dt="2024-05-30T18:28:33.001" v="2748" actId="1036"/>
      <pc:docMkLst>
        <pc:docMk/>
      </pc:docMkLst>
      <pc:sldChg chg="modSp">
        <pc:chgData name="Jinseo Park" userId="bdb58e20-5c84-4e71-b310-e2f6eb2afae8" providerId="ADAL" clId="{1CCC1D50-3049-1048-B142-803983AB3372}" dt="2024-05-28T06:21:07.265" v="179" actId="20577"/>
        <pc:sldMkLst>
          <pc:docMk/>
          <pc:sldMk cId="136628466" sldId="256"/>
        </pc:sldMkLst>
        <pc:spChg chg="mod">
          <ac:chgData name="Jinseo Park" userId="bdb58e20-5c84-4e71-b310-e2f6eb2afae8" providerId="ADAL" clId="{1CCC1D50-3049-1048-B142-803983AB3372}" dt="2024-05-28T06:21:07.265" v="179" actId="20577"/>
          <ac:spMkLst>
            <pc:docMk/>
            <pc:sldMk cId="136628466" sldId="256"/>
            <ac:spMk id="2" creationId="{18FE1BE1-704E-7BF7-FA6F-E1121E519BA6}"/>
          </ac:spMkLst>
        </pc:spChg>
      </pc:sldChg>
      <pc:sldChg chg="modSp mod ord modShow">
        <pc:chgData name="Jinseo Park" userId="bdb58e20-5c84-4e71-b310-e2f6eb2afae8" providerId="ADAL" clId="{1CCC1D50-3049-1048-B142-803983AB3372}" dt="2024-05-30T18:16:56.488" v="2642" actId="255"/>
        <pc:sldMkLst>
          <pc:docMk/>
          <pc:sldMk cId="208699199" sldId="271"/>
        </pc:sldMkLst>
        <pc:spChg chg="mod">
          <ac:chgData name="Jinseo Park" userId="bdb58e20-5c84-4e71-b310-e2f6eb2afae8" providerId="ADAL" clId="{1CCC1D50-3049-1048-B142-803983AB3372}" dt="2024-05-29T06:39:37.967" v="1121" actId="20577"/>
          <ac:spMkLst>
            <pc:docMk/>
            <pc:sldMk cId="208699199" sldId="271"/>
            <ac:spMk id="17" creationId="{721F55D0-2DA0-5E62-EAE5-A208DFAA761B}"/>
          </ac:spMkLst>
        </pc:spChg>
        <pc:spChg chg="mod">
          <ac:chgData name="Jinseo Park" userId="bdb58e20-5c84-4e71-b310-e2f6eb2afae8" providerId="ADAL" clId="{1CCC1D50-3049-1048-B142-803983AB3372}" dt="2024-05-30T18:16:56.488" v="2642" actId="255"/>
          <ac:spMkLst>
            <pc:docMk/>
            <pc:sldMk cId="208699199" sldId="271"/>
            <ac:spMk id="19" creationId="{1A8A3E9B-43B3-A14E-B620-2E33E0065BBC}"/>
          </ac:spMkLst>
        </pc:spChg>
      </pc:sldChg>
      <pc:sldChg chg="modSp ord">
        <pc:chgData name="Jinseo Park" userId="bdb58e20-5c84-4e71-b310-e2f6eb2afae8" providerId="ADAL" clId="{1CCC1D50-3049-1048-B142-803983AB3372}" dt="2024-05-30T12:56:21.782" v="2351" actId="20577"/>
        <pc:sldMkLst>
          <pc:docMk/>
          <pc:sldMk cId="1696766030" sldId="274"/>
        </pc:sldMkLst>
        <pc:spChg chg="mod">
          <ac:chgData name="Jinseo Park" userId="bdb58e20-5c84-4e71-b310-e2f6eb2afae8" providerId="ADAL" clId="{1CCC1D50-3049-1048-B142-803983AB3372}" dt="2024-05-30T12:56:21.782" v="2351" actId="20577"/>
          <ac:spMkLst>
            <pc:docMk/>
            <pc:sldMk cId="1696766030" sldId="274"/>
            <ac:spMk id="7" creationId="{98DF6E66-A0C8-7EEA-3833-4E338B943F75}"/>
          </ac:spMkLst>
        </pc:spChg>
      </pc:sldChg>
      <pc:sldChg chg="addSp delSp modSp">
        <pc:chgData name="Jinseo Park" userId="bdb58e20-5c84-4e71-b310-e2f6eb2afae8" providerId="ADAL" clId="{1CCC1D50-3049-1048-B142-803983AB3372}" dt="2024-05-29T06:54:40.278" v="1158" actId="20577"/>
        <pc:sldMkLst>
          <pc:docMk/>
          <pc:sldMk cId="1059490784" sldId="288"/>
        </pc:sldMkLst>
        <pc:spChg chg="mod">
          <ac:chgData name="Jinseo Park" userId="bdb58e20-5c84-4e71-b310-e2f6eb2afae8" providerId="ADAL" clId="{1CCC1D50-3049-1048-B142-803983AB3372}" dt="2024-05-29T06:54:40.278" v="1158" actId="20577"/>
          <ac:spMkLst>
            <pc:docMk/>
            <pc:sldMk cId="1059490784" sldId="288"/>
            <ac:spMk id="11" creationId="{58B94675-CEAF-ADB6-CA50-88B846B51FB7}"/>
          </ac:spMkLst>
        </pc:spChg>
        <pc:spChg chg="add del mod">
          <ac:chgData name="Jinseo Park" userId="bdb58e20-5c84-4e71-b310-e2f6eb2afae8" providerId="ADAL" clId="{1CCC1D50-3049-1048-B142-803983AB3372}" dt="2024-05-29T06:53:40.752" v="1139" actId="478"/>
          <ac:spMkLst>
            <pc:docMk/>
            <pc:sldMk cId="1059490784" sldId="288"/>
            <ac:spMk id="20" creationId="{BDDF56A6-A159-1B26-D1F5-339F8F0EE1E0}"/>
          </ac:spMkLst>
        </pc:spChg>
        <pc:spChg chg="add">
          <ac:chgData name="Jinseo Park" userId="bdb58e20-5c84-4e71-b310-e2f6eb2afae8" providerId="ADAL" clId="{1CCC1D50-3049-1048-B142-803983AB3372}" dt="2024-05-29T06:54:24.560" v="1140" actId="139"/>
          <ac:spMkLst>
            <pc:docMk/>
            <pc:sldMk cId="1059490784" sldId="288"/>
            <ac:spMk id="21" creationId="{67EB8CC8-2C19-9167-251D-D36D3D3F71BE}"/>
          </ac:spMkLst>
        </pc:spChg>
        <pc:picChg chg="add del">
          <ac:chgData name="Jinseo Park" userId="bdb58e20-5c84-4e71-b310-e2f6eb2afae8" providerId="ADAL" clId="{1CCC1D50-3049-1048-B142-803983AB3372}" dt="2024-05-29T06:53:40.752" v="1139" actId="478"/>
          <ac:picMkLst>
            <pc:docMk/>
            <pc:sldMk cId="1059490784" sldId="288"/>
            <ac:picMk id="10" creationId="{0E273195-5027-3DBA-14B0-1335E171946F}"/>
          </ac:picMkLst>
        </pc:picChg>
      </pc:sldChg>
      <pc:sldChg chg="addSp delSp modSp delAnim">
        <pc:chgData name="Jinseo Park" userId="bdb58e20-5c84-4e71-b310-e2f6eb2afae8" providerId="ADAL" clId="{1CCC1D50-3049-1048-B142-803983AB3372}" dt="2024-05-30T18:24:35.396" v="2711" actId="20577"/>
        <pc:sldMkLst>
          <pc:docMk/>
          <pc:sldMk cId="2852021399" sldId="292"/>
        </pc:sldMkLst>
        <pc:spChg chg="mod">
          <ac:chgData name="Jinseo Park" userId="bdb58e20-5c84-4e71-b310-e2f6eb2afae8" providerId="ADAL" clId="{1CCC1D50-3049-1048-B142-803983AB3372}" dt="2024-05-30T18:24:17.371" v="2706" actId="1076"/>
          <ac:spMkLst>
            <pc:docMk/>
            <pc:sldMk cId="2852021399" sldId="292"/>
            <ac:spMk id="9" creationId="{D3E16EF6-37F3-E577-1F9E-564BFCACD7E0}"/>
          </ac:spMkLst>
        </pc:spChg>
        <pc:spChg chg="add del mod">
          <ac:chgData name="Jinseo Park" userId="bdb58e20-5c84-4e71-b310-e2f6eb2afae8" providerId="ADAL" clId="{1CCC1D50-3049-1048-B142-803983AB3372}" dt="2024-05-30T13:06:35.179" v="2417" actId="478"/>
          <ac:spMkLst>
            <pc:docMk/>
            <pc:sldMk cId="2852021399" sldId="292"/>
            <ac:spMk id="11" creationId="{032EC4A1-CBFA-442B-19B5-E535FE79DB15}"/>
          </ac:spMkLst>
        </pc:spChg>
        <pc:spChg chg="add mod">
          <ac:chgData name="Jinseo Park" userId="bdb58e20-5c84-4e71-b310-e2f6eb2afae8" providerId="ADAL" clId="{1CCC1D50-3049-1048-B142-803983AB3372}" dt="2024-05-30T18:24:07.610" v="2704" actId="1076"/>
          <ac:spMkLst>
            <pc:docMk/>
            <pc:sldMk cId="2852021399" sldId="292"/>
            <ac:spMk id="11" creationId="{6EB9EE74-E2EE-FAB3-61F6-0DDB6DF45E54}"/>
          </ac:spMkLst>
        </pc:spChg>
        <pc:spChg chg="add mod">
          <ac:chgData name="Jinseo Park" userId="bdb58e20-5c84-4e71-b310-e2f6eb2afae8" providerId="ADAL" clId="{1CCC1D50-3049-1048-B142-803983AB3372}" dt="2024-05-30T18:24:35.396" v="2711" actId="20577"/>
          <ac:spMkLst>
            <pc:docMk/>
            <pc:sldMk cId="2852021399" sldId="292"/>
            <ac:spMk id="13" creationId="{1E0E9B5A-DA38-D581-4F72-2C177B324BC4}"/>
          </ac:spMkLst>
        </pc:spChg>
        <pc:spChg chg="del">
          <ac:chgData name="Jinseo Park" userId="bdb58e20-5c84-4e71-b310-e2f6eb2afae8" providerId="ADAL" clId="{1CCC1D50-3049-1048-B142-803983AB3372}" dt="2024-05-30T13:06:31.151" v="2416" actId="478"/>
          <ac:spMkLst>
            <pc:docMk/>
            <pc:sldMk cId="2852021399" sldId="292"/>
            <ac:spMk id="33" creationId="{FA4DC9DC-A71C-699D-6D18-250A4716EBE3}"/>
          </ac:spMkLst>
        </pc:spChg>
        <pc:spChg chg="mod">
          <ac:chgData name="Jinseo Park" userId="bdb58e20-5c84-4e71-b310-e2f6eb2afae8" providerId="ADAL" clId="{1CCC1D50-3049-1048-B142-803983AB3372}" dt="2024-05-30T18:23:50.370" v="2703" actId="207"/>
          <ac:spMkLst>
            <pc:docMk/>
            <pc:sldMk cId="2852021399" sldId="292"/>
            <ac:spMk id="55" creationId="{4052EDF6-4C10-4AFB-461F-3AFFDB1A74A0}"/>
          </ac:spMkLst>
        </pc:spChg>
      </pc:sldChg>
      <pc:sldChg chg="mod ord modShow">
        <pc:chgData name="Jinseo Park" userId="bdb58e20-5c84-4e71-b310-e2f6eb2afae8" providerId="ADAL" clId="{1CCC1D50-3049-1048-B142-803983AB3372}" dt="2024-05-29T21:48:40.556" v="1382" actId="729"/>
        <pc:sldMkLst>
          <pc:docMk/>
          <pc:sldMk cId="1157430258" sldId="294"/>
        </pc:sldMkLst>
      </pc:sldChg>
      <pc:sldChg chg="delSp modSp mod modShow">
        <pc:chgData name="Jinseo Park" userId="bdb58e20-5c84-4e71-b310-e2f6eb2afae8" providerId="ADAL" clId="{1CCC1D50-3049-1048-B142-803983AB3372}" dt="2024-05-30T13:01:53.900" v="2415" actId="1035"/>
        <pc:sldMkLst>
          <pc:docMk/>
          <pc:sldMk cId="1635523135" sldId="301"/>
        </pc:sldMkLst>
        <pc:spChg chg="mod">
          <ac:chgData name="Jinseo Park" userId="bdb58e20-5c84-4e71-b310-e2f6eb2afae8" providerId="ADAL" clId="{1CCC1D50-3049-1048-B142-803983AB3372}" dt="2024-05-28T06:20:57.128" v="176" actId="20577"/>
          <ac:spMkLst>
            <pc:docMk/>
            <pc:sldMk cId="1635523135" sldId="301"/>
            <ac:spMk id="2" creationId="{AFA6A986-EC02-66F6-7B82-D1B5059C5A15}"/>
          </ac:spMkLst>
        </pc:spChg>
        <pc:spChg chg="mod">
          <ac:chgData name="Jinseo Park" userId="bdb58e20-5c84-4e71-b310-e2f6eb2afae8" providerId="ADAL" clId="{1CCC1D50-3049-1048-B142-803983AB3372}" dt="2024-05-30T13:01:53.900" v="2415" actId="1035"/>
          <ac:spMkLst>
            <pc:docMk/>
            <pc:sldMk cId="1635523135" sldId="301"/>
            <ac:spMk id="8" creationId="{AE79BCB4-3CEE-0EE5-B441-8877948E2629}"/>
          </ac:spMkLst>
        </pc:spChg>
        <pc:spChg chg="mod">
          <ac:chgData name="Jinseo Park" userId="bdb58e20-5c84-4e71-b310-e2f6eb2afae8" providerId="ADAL" clId="{1CCC1D50-3049-1048-B142-803983AB3372}" dt="2024-05-29T21:27:21.529" v="1380" actId="14100"/>
          <ac:spMkLst>
            <pc:docMk/>
            <pc:sldMk cId="1635523135" sldId="301"/>
            <ac:spMk id="12" creationId="{7133FFC6-A37F-16FF-FCC8-8EF46395AD03}"/>
          </ac:spMkLst>
        </pc:spChg>
        <pc:spChg chg="del">
          <ac:chgData name="Jinseo Park" userId="bdb58e20-5c84-4e71-b310-e2f6eb2afae8" providerId="ADAL" clId="{1CCC1D50-3049-1048-B142-803983AB3372}" dt="2024-05-29T21:26:42.097" v="1373" actId="478"/>
          <ac:spMkLst>
            <pc:docMk/>
            <pc:sldMk cId="1635523135" sldId="301"/>
            <ac:spMk id="16" creationId="{01BA9578-ABF3-8F80-ADCD-1C1321A203EB}"/>
          </ac:spMkLst>
        </pc:spChg>
      </pc:sldChg>
      <pc:sldChg chg="modSp ord">
        <pc:chgData name="Jinseo Park" userId="bdb58e20-5c84-4e71-b310-e2f6eb2afae8" providerId="ADAL" clId="{1CCC1D50-3049-1048-B142-803983AB3372}" dt="2024-05-30T07:47:27.049" v="1951" actId="20577"/>
        <pc:sldMkLst>
          <pc:docMk/>
          <pc:sldMk cId="2928528239" sldId="305"/>
        </pc:sldMkLst>
        <pc:spChg chg="mod">
          <ac:chgData name="Jinseo Park" userId="bdb58e20-5c84-4e71-b310-e2f6eb2afae8" providerId="ADAL" clId="{1CCC1D50-3049-1048-B142-803983AB3372}" dt="2024-05-30T07:47:27.049" v="1951" actId="20577"/>
          <ac:spMkLst>
            <pc:docMk/>
            <pc:sldMk cId="2928528239" sldId="305"/>
            <ac:spMk id="3" creationId="{D8A505B4-5ADC-EDFA-953A-5CC60F817994}"/>
          </ac:spMkLst>
        </pc:spChg>
      </pc:sldChg>
      <pc:sldChg chg="addSp delSp modSp ord">
        <pc:chgData name="Jinseo Park" userId="bdb58e20-5c84-4e71-b310-e2f6eb2afae8" providerId="ADAL" clId="{1CCC1D50-3049-1048-B142-803983AB3372}" dt="2024-05-30T12:58:19.318" v="2361" actId="20577"/>
        <pc:sldMkLst>
          <pc:docMk/>
          <pc:sldMk cId="3964717859" sldId="312"/>
        </pc:sldMkLst>
        <pc:spChg chg="mod">
          <ac:chgData name="Jinseo Park" userId="bdb58e20-5c84-4e71-b310-e2f6eb2afae8" providerId="ADAL" clId="{1CCC1D50-3049-1048-B142-803983AB3372}" dt="2024-05-30T12:58:19.318" v="2361" actId="20577"/>
          <ac:spMkLst>
            <pc:docMk/>
            <pc:sldMk cId="3964717859" sldId="312"/>
            <ac:spMk id="2" creationId="{54DBB5D4-7112-1D35-7D5A-89BCEA69B1F4}"/>
          </ac:spMkLst>
        </pc:spChg>
        <pc:spChg chg="mod">
          <ac:chgData name="Jinseo Park" userId="bdb58e20-5c84-4e71-b310-e2f6eb2afae8" providerId="ADAL" clId="{1CCC1D50-3049-1048-B142-803983AB3372}" dt="2024-05-30T07:37:13.364" v="1632" actId="20577"/>
          <ac:spMkLst>
            <pc:docMk/>
            <pc:sldMk cId="3964717859" sldId="312"/>
            <ac:spMk id="9" creationId="{6F98233D-6A55-AECF-364C-DD0393157AFC}"/>
          </ac:spMkLst>
        </pc:spChg>
        <pc:spChg chg="mod">
          <ac:chgData name="Jinseo Park" userId="bdb58e20-5c84-4e71-b310-e2f6eb2afae8" providerId="ADAL" clId="{1CCC1D50-3049-1048-B142-803983AB3372}" dt="2024-05-30T07:37:08.671" v="1629" actId="1076"/>
          <ac:spMkLst>
            <pc:docMk/>
            <pc:sldMk cId="3964717859" sldId="312"/>
            <ac:spMk id="10" creationId="{1A3573FB-1815-3D04-38A4-313C9B580E92}"/>
          </ac:spMkLst>
        </pc:spChg>
        <pc:picChg chg="add mod">
          <ac:chgData name="Jinseo Park" userId="bdb58e20-5c84-4e71-b310-e2f6eb2afae8" providerId="ADAL" clId="{1CCC1D50-3049-1048-B142-803983AB3372}" dt="2024-05-30T07:36:54.092" v="1627" actId="1076"/>
          <ac:picMkLst>
            <pc:docMk/>
            <pc:sldMk cId="3964717859" sldId="312"/>
            <ac:picMk id="7" creationId="{0D18A47C-6101-938B-B8E8-B3A7B27CE21D}"/>
          </ac:picMkLst>
        </pc:picChg>
        <pc:picChg chg="add del">
          <ac:chgData name="Jinseo Park" userId="bdb58e20-5c84-4e71-b310-e2f6eb2afae8" providerId="ADAL" clId="{1CCC1D50-3049-1048-B142-803983AB3372}" dt="2024-05-30T07:36:40.403" v="1624" actId="478"/>
          <ac:picMkLst>
            <pc:docMk/>
            <pc:sldMk cId="3964717859" sldId="312"/>
            <ac:picMk id="13" creationId="{34D48AB3-62F3-2EFD-80C5-0589A33D4D13}"/>
          </ac:picMkLst>
        </pc:picChg>
        <pc:picChg chg="ord">
          <ac:chgData name="Jinseo Park" userId="bdb58e20-5c84-4e71-b310-e2f6eb2afae8" providerId="ADAL" clId="{1CCC1D50-3049-1048-B142-803983AB3372}" dt="2024-05-30T07:36:58.978" v="1628" actId="170"/>
          <ac:picMkLst>
            <pc:docMk/>
            <pc:sldMk cId="3964717859" sldId="312"/>
            <ac:picMk id="1026" creationId="{71AA51AD-48C8-8BC2-F374-E238AA05F801}"/>
          </ac:picMkLst>
        </pc:picChg>
      </pc:sldChg>
      <pc:sldChg chg="modSp">
        <pc:chgData name="Jinseo Park" userId="bdb58e20-5c84-4e71-b310-e2f6eb2afae8" providerId="ADAL" clId="{1CCC1D50-3049-1048-B142-803983AB3372}" dt="2024-05-30T18:26:57.617" v="2735" actId="20577"/>
        <pc:sldMkLst>
          <pc:docMk/>
          <pc:sldMk cId="1525431515" sldId="315"/>
        </pc:sldMkLst>
        <pc:spChg chg="mod">
          <ac:chgData name="Jinseo Park" userId="bdb58e20-5c84-4e71-b310-e2f6eb2afae8" providerId="ADAL" clId="{1CCC1D50-3049-1048-B142-803983AB3372}" dt="2024-05-30T18:26:57.617" v="2735" actId="20577"/>
          <ac:spMkLst>
            <pc:docMk/>
            <pc:sldMk cId="1525431515" sldId="315"/>
            <ac:spMk id="3" creationId="{2F68F2E2-9439-A128-172C-138E26311D8A}"/>
          </ac:spMkLst>
        </pc:spChg>
      </pc:sldChg>
      <pc:sldChg chg="ord">
        <pc:chgData name="Jinseo Park" userId="bdb58e20-5c84-4e71-b310-e2f6eb2afae8" providerId="ADAL" clId="{1CCC1D50-3049-1048-B142-803983AB3372}" dt="2024-05-29T06:55:25.687" v="1159" actId="1076"/>
        <pc:sldMkLst>
          <pc:docMk/>
          <pc:sldMk cId="529607293" sldId="326"/>
        </pc:sldMkLst>
      </pc:sldChg>
      <pc:sldChg chg="addSp delSp modSp ord delAnim modNotesTx">
        <pc:chgData name="Jinseo Park" userId="bdb58e20-5c84-4e71-b310-e2f6eb2afae8" providerId="ADAL" clId="{1CCC1D50-3049-1048-B142-803983AB3372}" dt="2024-05-30T18:25:51.822" v="2713" actId="20577"/>
        <pc:sldMkLst>
          <pc:docMk/>
          <pc:sldMk cId="805595544" sldId="332"/>
        </pc:sldMkLst>
        <pc:spChg chg="del mod">
          <ac:chgData name="Jinseo Park" userId="bdb58e20-5c84-4e71-b310-e2f6eb2afae8" providerId="ADAL" clId="{1CCC1D50-3049-1048-B142-803983AB3372}" dt="2024-05-29T06:29:45.518" v="869" actId="478"/>
          <ac:spMkLst>
            <pc:docMk/>
            <pc:sldMk cId="805595544" sldId="332"/>
            <ac:spMk id="3" creationId="{8BDFDBF7-971F-B8BD-5F11-357974CBC897}"/>
          </ac:spMkLst>
        </pc:spChg>
        <pc:spChg chg="del mod">
          <ac:chgData name="Jinseo Park" userId="bdb58e20-5c84-4e71-b310-e2f6eb2afae8" providerId="ADAL" clId="{1CCC1D50-3049-1048-B142-803983AB3372}" dt="2024-05-29T06:49:12.941" v="1125" actId="478"/>
          <ac:spMkLst>
            <pc:docMk/>
            <pc:sldMk cId="805595544" sldId="332"/>
            <ac:spMk id="8" creationId="{E1670AB3-7480-F42F-3223-1E2969999A9C}"/>
          </ac:spMkLst>
        </pc:spChg>
        <pc:graphicFrameChg chg="add del mod modGraphic">
          <ac:chgData name="Jinseo Park" userId="bdb58e20-5c84-4e71-b310-e2f6eb2afae8" providerId="ADAL" clId="{1CCC1D50-3049-1048-B142-803983AB3372}" dt="2024-05-30T18:25:51.822" v="2713" actId="20577"/>
          <ac:graphicFrameMkLst>
            <pc:docMk/>
            <pc:sldMk cId="805595544" sldId="332"/>
            <ac:graphicFrameMk id="10" creationId="{607A5B5C-763D-11F7-3B23-72EB1C6A6F1D}"/>
          </ac:graphicFrameMkLst>
        </pc:graphicFrameChg>
        <pc:picChg chg="add del mod">
          <ac:chgData name="Jinseo Park" userId="bdb58e20-5c84-4e71-b310-e2f6eb2afae8" providerId="ADAL" clId="{1CCC1D50-3049-1048-B142-803983AB3372}" dt="2024-05-29T06:50:12.333" v="1129" actId="478"/>
          <ac:picMkLst>
            <pc:docMk/>
            <pc:sldMk cId="805595544" sldId="332"/>
            <ac:picMk id="3" creationId="{72A154F8-75F2-08E0-A138-9F23B5BF4FFA}"/>
          </ac:picMkLst>
        </pc:picChg>
        <pc:picChg chg="del mod">
          <ac:chgData name="Jinseo Park" userId="bdb58e20-5c84-4e71-b310-e2f6eb2afae8" providerId="ADAL" clId="{1CCC1D50-3049-1048-B142-803983AB3372}" dt="2024-05-29T06:49:01.089" v="1123" actId="478"/>
          <ac:picMkLst>
            <pc:docMk/>
            <pc:sldMk cId="805595544" sldId="332"/>
            <ac:picMk id="7" creationId="{AF30F22D-D7CD-2CA0-2BA9-C7860D1E2E1F}"/>
          </ac:picMkLst>
        </pc:picChg>
        <pc:picChg chg="add mod ord">
          <ac:chgData name="Jinseo Park" userId="bdb58e20-5c84-4e71-b310-e2f6eb2afae8" providerId="ADAL" clId="{1CCC1D50-3049-1048-B142-803983AB3372}" dt="2024-05-29T06:51:05.293" v="1133" actId="14100"/>
          <ac:picMkLst>
            <pc:docMk/>
            <pc:sldMk cId="805595544" sldId="332"/>
            <ac:picMk id="14" creationId="{D4C05542-8B99-0D3C-A732-D5B07611CE8D}"/>
          </ac:picMkLst>
        </pc:picChg>
        <pc:cxnChg chg="del mod">
          <ac:chgData name="Jinseo Park" userId="bdb58e20-5c84-4e71-b310-e2f6eb2afae8" providerId="ADAL" clId="{1CCC1D50-3049-1048-B142-803983AB3372}" dt="2024-05-30T07:35:17.880" v="1620" actId="478"/>
          <ac:cxnSpMkLst>
            <pc:docMk/>
            <pc:sldMk cId="805595544" sldId="332"/>
            <ac:cxnSpMk id="9" creationId="{5AC57A25-8389-BD78-6CB3-7B15FF278E13}"/>
          </ac:cxnSpMkLst>
        </pc:cxnChg>
        <pc:cxnChg chg="del mod">
          <ac:chgData name="Jinseo Park" userId="bdb58e20-5c84-4e71-b310-e2f6eb2afae8" providerId="ADAL" clId="{1CCC1D50-3049-1048-B142-803983AB3372}" dt="2024-05-30T07:35:18.850" v="1621" actId="478"/>
          <ac:cxnSpMkLst>
            <pc:docMk/>
            <pc:sldMk cId="805595544" sldId="332"/>
            <ac:cxnSpMk id="11" creationId="{87E62EE2-C983-F7D3-F157-7FF21FF93A5A}"/>
          </ac:cxnSpMkLst>
        </pc:cxnChg>
        <pc:cxnChg chg="del mod">
          <ac:chgData name="Jinseo Park" userId="bdb58e20-5c84-4e71-b310-e2f6eb2afae8" providerId="ADAL" clId="{1CCC1D50-3049-1048-B142-803983AB3372}" dt="2024-05-30T07:35:20.634" v="1622" actId="478"/>
          <ac:cxnSpMkLst>
            <pc:docMk/>
            <pc:sldMk cId="805595544" sldId="332"/>
            <ac:cxnSpMk id="12" creationId="{5787F078-9375-E654-D4BE-6EEFDB58CA7A}"/>
          </ac:cxnSpMkLst>
        </pc:cxnChg>
        <pc:cxnChg chg="del mod">
          <ac:chgData name="Jinseo Park" userId="bdb58e20-5c84-4e71-b310-e2f6eb2afae8" providerId="ADAL" clId="{1CCC1D50-3049-1048-B142-803983AB3372}" dt="2024-05-30T07:35:21.719" v="1623" actId="478"/>
          <ac:cxnSpMkLst>
            <pc:docMk/>
            <pc:sldMk cId="805595544" sldId="332"/>
            <ac:cxnSpMk id="13" creationId="{1BB1075A-8539-6838-3CEC-04AB84402C71}"/>
          </ac:cxnSpMkLst>
        </pc:cxnChg>
      </pc:sldChg>
      <pc:sldChg chg="modSp">
        <pc:chgData name="Jinseo Park" userId="bdb58e20-5c84-4e71-b310-e2f6eb2afae8" providerId="ADAL" clId="{1CCC1D50-3049-1048-B142-803983AB3372}" dt="2024-05-30T07:22:36.494" v="1564" actId="20577"/>
        <pc:sldMkLst>
          <pc:docMk/>
          <pc:sldMk cId="3880794857" sldId="343"/>
        </pc:sldMkLst>
        <pc:spChg chg="mod">
          <ac:chgData name="Jinseo Park" userId="bdb58e20-5c84-4e71-b310-e2f6eb2afae8" providerId="ADAL" clId="{1CCC1D50-3049-1048-B142-803983AB3372}" dt="2024-05-29T21:52:12.785" v="1404" actId="20577"/>
          <ac:spMkLst>
            <pc:docMk/>
            <pc:sldMk cId="3880794857" sldId="343"/>
            <ac:spMk id="7" creationId="{5062AAE7-285B-3E37-36EB-845927619B53}"/>
          </ac:spMkLst>
        </pc:spChg>
        <pc:spChg chg="mod">
          <ac:chgData name="Jinseo Park" userId="bdb58e20-5c84-4e71-b310-e2f6eb2afae8" providerId="ADAL" clId="{1CCC1D50-3049-1048-B142-803983AB3372}" dt="2024-05-30T07:22:36.494" v="1564" actId="20577"/>
          <ac:spMkLst>
            <pc:docMk/>
            <pc:sldMk cId="3880794857" sldId="343"/>
            <ac:spMk id="11" creationId="{F36BDF36-0FF9-CD0C-103C-92E13F2F9E9F}"/>
          </ac:spMkLst>
        </pc:spChg>
      </pc:sldChg>
      <pc:sldChg chg="modSp">
        <pc:chgData name="Jinseo Park" userId="bdb58e20-5c84-4e71-b310-e2f6eb2afae8" providerId="ADAL" clId="{1CCC1D50-3049-1048-B142-803983AB3372}" dt="2024-05-30T18:17:21.513" v="2643" actId="20577"/>
        <pc:sldMkLst>
          <pc:docMk/>
          <pc:sldMk cId="1805464682" sldId="345"/>
        </pc:sldMkLst>
        <pc:spChg chg="mod">
          <ac:chgData name="Jinseo Park" userId="bdb58e20-5c84-4e71-b310-e2f6eb2afae8" providerId="ADAL" clId="{1CCC1D50-3049-1048-B142-803983AB3372}" dt="2024-05-30T07:56:07.949" v="2086" actId="22"/>
          <ac:spMkLst>
            <pc:docMk/>
            <pc:sldMk cId="1805464682" sldId="345"/>
            <ac:spMk id="3" creationId="{1F8B6117-BB54-12FC-C067-1DFC83B8C36B}"/>
          </ac:spMkLst>
        </pc:spChg>
        <pc:spChg chg="mod">
          <ac:chgData name="Jinseo Park" userId="bdb58e20-5c84-4e71-b310-e2f6eb2afae8" providerId="ADAL" clId="{1CCC1D50-3049-1048-B142-803983AB3372}" dt="2024-05-30T18:17:21.513" v="2643" actId="20577"/>
          <ac:spMkLst>
            <pc:docMk/>
            <pc:sldMk cId="1805464682" sldId="345"/>
            <ac:spMk id="42" creationId="{D1C958CF-ECDD-ED76-4F0E-7583E64EA2A8}"/>
          </ac:spMkLst>
        </pc:spChg>
      </pc:sldChg>
      <pc:sldChg chg="modSp">
        <pc:chgData name="Jinseo Park" userId="bdb58e20-5c84-4e71-b310-e2f6eb2afae8" providerId="ADAL" clId="{1CCC1D50-3049-1048-B142-803983AB3372}" dt="2024-05-29T06:55:49.744" v="1171" actId="20577"/>
        <pc:sldMkLst>
          <pc:docMk/>
          <pc:sldMk cId="4219563958" sldId="346"/>
        </pc:sldMkLst>
        <pc:spChg chg="mod">
          <ac:chgData name="Jinseo Park" userId="bdb58e20-5c84-4e71-b310-e2f6eb2afae8" providerId="ADAL" clId="{1CCC1D50-3049-1048-B142-803983AB3372}" dt="2024-05-29T06:55:49.744" v="1171" actId="20577"/>
          <ac:spMkLst>
            <pc:docMk/>
            <pc:sldMk cId="4219563958" sldId="346"/>
            <ac:spMk id="9" creationId="{4FD77863-74D7-60B3-D835-7BFE6EA2314A}"/>
          </ac:spMkLst>
        </pc:spChg>
      </pc:sldChg>
      <pc:sldChg chg="addSp delSp modSp add ord">
        <pc:chgData name="Jinseo Park" userId="bdb58e20-5c84-4e71-b310-e2f6eb2afae8" providerId="ADAL" clId="{1CCC1D50-3049-1048-B142-803983AB3372}" dt="2024-05-30T08:06:37.191" v="2349" actId="20577"/>
        <pc:sldMkLst>
          <pc:docMk/>
          <pc:sldMk cId="3650335764" sldId="347"/>
        </pc:sldMkLst>
        <pc:spChg chg="mod">
          <ac:chgData name="Jinseo Park" userId="bdb58e20-5c84-4e71-b310-e2f6eb2afae8" providerId="ADAL" clId="{1CCC1D50-3049-1048-B142-803983AB3372}" dt="2024-05-28T13:47:47.642" v="262" actId="20577"/>
          <ac:spMkLst>
            <pc:docMk/>
            <pc:sldMk cId="3650335764" sldId="347"/>
            <ac:spMk id="2" creationId="{AFA6A986-EC02-66F6-7B82-D1B5059C5A15}"/>
          </ac:spMkLst>
        </pc:spChg>
        <pc:spChg chg="del mod">
          <ac:chgData name="Jinseo Park" userId="bdb58e20-5c84-4e71-b310-e2f6eb2afae8" providerId="ADAL" clId="{1CCC1D50-3049-1048-B142-803983AB3372}" dt="2024-05-28T06:15:09.674" v="102" actId="3680"/>
          <ac:spMkLst>
            <pc:docMk/>
            <pc:sldMk cId="3650335764" sldId="347"/>
            <ac:spMk id="3" creationId="{D8A505B4-5ADC-EDFA-953A-5CC60F817994}"/>
          </ac:spMkLst>
        </pc:spChg>
        <pc:spChg chg="add del mod">
          <ac:chgData name="Jinseo Park" userId="bdb58e20-5c84-4e71-b310-e2f6eb2afae8" providerId="ADAL" clId="{1CCC1D50-3049-1048-B142-803983AB3372}" dt="2024-05-30T08:05:52.710" v="2325" actId="478"/>
          <ac:spMkLst>
            <pc:docMk/>
            <pc:sldMk cId="3650335764" sldId="347"/>
            <ac:spMk id="9" creationId="{B8653193-E841-7147-58A2-EE35186FB57A}"/>
          </ac:spMkLst>
        </pc:spChg>
        <pc:graphicFrameChg chg="add mod modGraphic">
          <ac:chgData name="Jinseo Park" userId="bdb58e20-5c84-4e71-b310-e2f6eb2afae8" providerId="ADAL" clId="{1CCC1D50-3049-1048-B142-803983AB3372}" dt="2024-05-30T08:06:37.191" v="2349" actId="20577"/>
          <ac:graphicFrameMkLst>
            <pc:docMk/>
            <pc:sldMk cId="3650335764" sldId="347"/>
            <ac:graphicFrameMk id="3" creationId="{F74D10C2-F25A-A0C7-02B5-74307BF7E5DF}"/>
          </ac:graphicFrameMkLst>
        </pc:graphicFrameChg>
        <pc:graphicFrameChg chg="add mod ord modGraphic">
          <ac:chgData name="Jinseo Park" userId="bdb58e20-5c84-4e71-b310-e2f6eb2afae8" providerId="ADAL" clId="{1CCC1D50-3049-1048-B142-803983AB3372}" dt="2024-05-30T08:02:36.253" v="2177" actId="14100"/>
          <ac:graphicFrameMkLst>
            <pc:docMk/>
            <pc:sldMk cId="3650335764" sldId="347"/>
            <ac:graphicFrameMk id="7" creationId="{AF71F19B-D248-A693-6894-36DC92C4987B}"/>
          </ac:graphicFrameMkLst>
        </pc:graphicFrameChg>
      </pc:sldChg>
      <pc:sldChg chg="addSp delSp modSp add ord">
        <pc:chgData name="Jinseo Park" userId="bdb58e20-5c84-4e71-b310-e2f6eb2afae8" providerId="ADAL" clId="{1CCC1D50-3049-1048-B142-803983AB3372}" dt="2024-05-30T18:28:33.001" v="2748" actId="1036"/>
        <pc:sldMkLst>
          <pc:docMk/>
          <pc:sldMk cId="4009038212" sldId="348"/>
        </pc:sldMkLst>
        <pc:spChg chg="mod">
          <ac:chgData name="Jinseo Park" userId="bdb58e20-5c84-4e71-b310-e2f6eb2afae8" providerId="ADAL" clId="{1CCC1D50-3049-1048-B142-803983AB3372}" dt="2024-05-28T13:47:20.786" v="253" actId="20577"/>
          <ac:spMkLst>
            <pc:docMk/>
            <pc:sldMk cId="4009038212" sldId="348"/>
            <ac:spMk id="2" creationId="{AFA6A986-EC02-66F6-7B82-D1B5059C5A15}"/>
          </ac:spMkLst>
        </pc:spChg>
        <pc:spChg chg="mod">
          <ac:chgData name="Jinseo Park" userId="bdb58e20-5c84-4e71-b310-e2f6eb2afae8" providerId="ADAL" clId="{1CCC1D50-3049-1048-B142-803983AB3372}" dt="2024-05-30T07:58:34.035" v="2088" actId="1076"/>
          <ac:spMkLst>
            <pc:docMk/>
            <pc:sldMk cId="4009038212" sldId="348"/>
            <ac:spMk id="5" creationId="{44B97AD5-D208-8F8D-698A-1395A9AE5526}"/>
          </ac:spMkLst>
        </pc:spChg>
        <pc:spChg chg="add del">
          <ac:chgData name="Jinseo Park" userId="bdb58e20-5c84-4e71-b310-e2f6eb2afae8" providerId="ADAL" clId="{1CCC1D50-3049-1048-B142-803983AB3372}" dt="2024-05-30T07:53:06.474" v="2039" actId="478"/>
          <ac:spMkLst>
            <pc:docMk/>
            <pc:sldMk cId="4009038212" sldId="348"/>
            <ac:spMk id="24" creationId="{90C145D0-D9E7-0407-0BBB-131E56772CEB}"/>
          </ac:spMkLst>
        </pc:spChg>
        <pc:spChg chg="add mod">
          <ac:chgData name="Jinseo Park" userId="bdb58e20-5c84-4e71-b310-e2f6eb2afae8" providerId="ADAL" clId="{1CCC1D50-3049-1048-B142-803983AB3372}" dt="2024-05-30T07:52:18.428" v="2017" actId="1076"/>
          <ac:spMkLst>
            <pc:docMk/>
            <pc:sldMk cId="4009038212" sldId="348"/>
            <ac:spMk id="25" creationId="{EA5037AF-2B91-82DE-5301-8B6513C976E5}"/>
          </ac:spMkLst>
        </pc:spChg>
        <pc:spChg chg="add mod">
          <ac:chgData name="Jinseo Park" userId="bdb58e20-5c84-4e71-b310-e2f6eb2afae8" providerId="ADAL" clId="{1CCC1D50-3049-1048-B142-803983AB3372}" dt="2024-05-30T18:27:26.104" v="2736" actId="1076"/>
          <ac:spMkLst>
            <pc:docMk/>
            <pc:sldMk cId="4009038212" sldId="348"/>
            <ac:spMk id="26" creationId="{99CBDC2C-5A86-2CB7-D988-29356D84B5B4}"/>
          </ac:spMkLst>
        </pc:spChg>
        <pc:spChg chg="add mod">
          <ac:chgData name="Jinseo Park" userId="bdb58e20-5c84-4e71-b310-e2f6eb2afae8" providerId="ADAL" clId="{1CCC1D50-3049-1048-B142-803983AB3372}" dt="2024-05-30T08:00:58.089" v="2174" actId="1076"/>
          <ac:spMkLst>
            <pc:docMk/>
            <pc:sldMk cId="4009038212" sldId="348"/>
            <ac:spMk id="30" creationId="{A2183252-EFDC-5195-7703-3B4C743F48C4}"/>
          </ac:spMkLst>
        </pc:spChg>
        <pc:graphicFrameChg chg="mod modGraphic">
          <ac:chgData name="Jinseo Park" userId="bdb58e20-5c84-4e71-b310-e2f6eb2afae8" providerId="ADAL" clId="{1CCC1D50-3049-1048-B142-803983AB3372}" dt="2024-05-30T07:53:59.098" v="2069" actId="20577"/>
          <ac:graphicFrameMkLst>
            <pc:docMk/>
            <pc:sldMk cId="4009038212" sldId="348"/>
            <ac:graphicFrameMk id="7" creationId="{AF71F19B-D248-A693-6894-36DC92C4987B}"/>
          </ac:graphicFrameMkLst>
        </pc:graphicFrameChg>
        <pc:picChg chg="add mod">
          <ac:chgData name="Jinseo Park" userId="bdb58e20-5c84-4e71-b310-e2f6eb2afae8" providerId="ADAL" clId="{1CCC1D50-3049-1048-B142-803983AB3372}" dt="2024-05-30T18:28:33.001" v="2748" actId="1036"/>
          <ac:picMkLst>
            <pc:docMk/>
            <pc:sldMk cId="4009038212" sldId="348"/>
            <ac:picMk id="3" creationId="{D2CC379F-EA73-72B2-F1E5-41C6A2527064}"/>
          </ac:picMkLst>
        </pc:picChg>
        <pc:picChg chg="add del mod">
          <ac:chgData name="Jinseo Park" userId="bdb58e20-5c84-4e71-b310-e2f6eb2afae8" providerId="ADAL" clId="{1CCC1D50-3049-1048-B142-803983AB3372}" dt="2024-05-30T07:48:19.144" v="1962" actId="478"/>
          <ac:picMkLst>
            <pc:docMk/>
            <pc:sldMk cId="4009038212" sldId="348"/>
            <ac:picMk id="9" creationId="{35F429C0-08AB-3323-DA81-0630E0F14060}"/>
          </ac:picMkLst>
        </pc:picChg>
        <pc:picChg chg="add mod">
          <ac:chgData name="Jinseo Park" userId="bdb58e20-5c84-4e71-b310-e2f6eb2afae8" providerId="ADAL" clId="{1CCC1D50-3049-1048-B142-803983AB3372}" dt="2024-05-30T18:28:31.223" v="2747" actId="1036"/>
          <ac:picMkLst>
            <pc:docMk/>
            <pc:sldMk cId="4009038212" sldId="348"/>
            <ac:picMk id="11" creationId="{FF10F882-019F-A959-E640-71458D037AF2}"/>
          </ac:picMkLst>
        </pc:picChg>
        <pc:picChg chg="add mod">
          <ac:chgData name="Jinseo Park" userId="bdb58e20-5c84-4e71-b310-e2f6eb2afae8" providerId="ADAL" clId="{1CCC1D50-3049-1048-B142-803983AB3372}" dt="2024-05-30T18:28:28.317" v="2746" actId="1036"/>
          <ac:picMkLst>
            <pc:docMk/>
            <pc:sldMk cId="4009038212" sldId="348"/>
            <ac:picMk id="13" creationId="{F013ECFB-4ADE-E9AA-505C-F24141B74485}"/>
          </ac:picMkLst>
        </pc:picChg>
        <pc:picChg chg="add mod">
          <ac:chgData name="Jinseo Park" userId="bdb58e20-5c84-4e71-b310-e2f6eb2afae8" providerId="ADAL" clId="{1CCC1D50-3049-1048-B142-803983AB3372}" dt="2024-05-30T18:28:18.665" v="2744" actId="14100"/>
          <ac:picMkLst>
            <pc:docMk/>
            <pc:sldMk cId="4009038212" sldId="348"/>
            <ac:picMk id="15" creationId="{F50902EB-99DE-7B17-A006-60167F4441E1}"/>
          </ac:picMkLst>
        </pc:picChg>
        <pc:picChg chg="add mod">
          <ac:chgData name="Jinseo Park" userId="bdb58e20-5c84-4e71-b310-e2f6eb2afae8" providerId="ADAL" clId="{1CCC1D50-3049-1048-B142-803983AB3372}" dt="2024-05-30T18:28:18.665" v="2744" actId="14100"/>
          <ac:picMkLst>
            <pc:docMk/>
            <pc:sldMk cId="4009038212" sldId="348"/>
            <ac:picMk id="17" creationId="{18E0FEFD-13B6-B4AB-9BED-A01D71CAD3A1}"/>
          </ac:picMkLst>
        </pc:picChg>
        <pc:picChg chg="add mod">
          <ac:chgData name="Jinseo Park" userId="bdb58e20-5c84-4e71-b310-e2f6eb2afae8" providerId="ADAL" clId="{1CCC1D50-3049-1048-B142-803983AB3372}" dt="2024-05-30T18:28:18.665" v="2744" actId="14100"/>
          <ac:picMkLst>
            <pc:docMk/>
            <pc:sldMk cId="4009038212" sldId="348"/>
            <ac:picMk id="19" creationId="{02F8E215-4D48-9586-CDC4-08C365F94E6C}"/>
          </ac:picMkLst>
        </pc:picChg>
        <pc:picChg chg="add mod">
          <ac:chgData name="Jinseo Park" userId="bdb58e20-5c84-4e71-b310-e2f6eb2afae8" providerId="ADAL" clId="{1CCC1D50-3049-1048-B142-803983AB3372}" dt="2024-05-30T18:28:18.665" v="2744" actId="14100"/>
          <ac:picMkLst>
            <pc:docMk/>
            <pc:sldMk cId="4009038212" sldId="348"/>
            <ac:picMk id="21" creationId="{55818CD8-6BF9-A203-4E11-394C994911F7}"/>
          </ac:picMkLst>
        </pc:picChg>
        <pc:picChg chg="add mod">
          <ac:chgData name="Jinseo Park" userId="bdb58e20-5c84-4e71-b310-e2f6eb2afae8" providerId="ADAL" clId="{1CCC1D50-3049-1048-B142-803983AB3372}" dt="2024-05-30T18:28:18.665" v="2744" actId="14100"/>
          <ac:picMkLst>
            <pc:docMk/>
            <pc:sldMk cId="4009038212" sldId="348"/>
            <ac:picMk id="23" creationId="{00FE6C03-F5AC-1491-1185-3DB45FA7AD4A}"/>
          </ac:picMkLst>
        </pc:picChg>
      </pc:sldChg>
      <pc:sldChg chg="addSp modSp">
        <pc:chgData name="Jinseo Park" userId="bdb58e20-5c84-4e71-b310-e2f6eb2afae8" providerId="ADAL" clId="{1CCC1D50-3049-1048-B142-803983AB3372}" dt="2024-05-30T18:16:42.732" v="2641" actId="20577"/>
        <pc:sldMkLst>
          <pc:docMk/>
          <pc:sldMk cId="3807381204" sldId="349"/>
        </pc:sldMkLst>
        <pc:spChg chg="add mod">
          <ac:chgData name="Jinseo Park" userId="bdb58e20-5c84-4e71-b310-e2f6eb2afae8" providerId="ADAL" clId="{1CCC1D50-3049-1048-B142-803983AB3372}" dt="2024-05-30T18:16:42.732" v="2641" actId="20577"/>
          <ac:spMkLst>
            <pc:docMk/>
            <pc:sldMk cId="3807381204" sldId="349"/>
            <ac:spMk id="6" creationId="{0235F86A-DCD5-803C-DE01-F23608322045}"/>
          </ac:spMkLst>
        </pc:spChg>
      </pc:sldChg>
    </pc:docChg>
  </pc:docChgLst>
  <pc:docChgLst>
    <pc:chgData name="Jinseo Park" userId="S::truewis@uchicago.edu::bdb58e20-5c84-4e71-b310-e2f6eb2afae8" providerId="AD" clId="Web-{E9DD9996-6330-0883-0A16-34FCB6DDA1EB}"/>
    <pc:docChg chg="addSld modSld">
      <pc:chgData name="Jinseo Park" userId="S::truewis@uchicago.edu::bdb58e20-5c84-4e71-b310-e2f6eb2afae8" providerId="AD" clId="Web-{E9DD9996-6330-0883-0A16-34FCB6DDA1EB}" dt="2024-05-30T13:52:17.894" v="235" actId="1076"/>
      <pc:docMkLst>
        <pc:docMk/>
      </pc:docMkLst>
      <pc:sldChg chg="modSp">
        <pc:chgData name="Jinseo Park" userId="S::truewis@uchicago.edu::bdb58e20-5c84-4e71-b310-e2f6eb2afae8" providerId="AD" clId="Web-{E9DD9996-6330-0883-0A16-34FCB6DDA1EB}" dt="2024-05-30T13:38:38.049" v="124"/>
        <pc:sldMkLst>
          <pc:docMk/>
          <pc:sldMk cId="805595544" sldId="332"/>
        </pc:sldMkLst>
        <pc:graphicFrameChg chg="modGraphic">
          <ac:chgData name="Jinseo Park" userId="S::truewis@uchicago.edu::bdb58e20-5c84-4e71-b310-e2f6eb2afae8" providerId="AD" clId="Web-{E9DD9996-6330-0883-0A16-34FCB6DDA1EB}" dt="2024-05-30T13:38:38.049" v="124"/>
          <ac:graphicFrameMkLst>
            <pc:docMk/>
            <pc:sldMk cId="805595544" sldId="332"/>
            <ac:graphicFrameMk id="10" creationId="{607A5B5C-763D-11F7-3B23-72EB1C6A6F1D}"/>
          </ac:graphicFrameMkLst>
        </pc:graphicFrameChg>
      </pc:sldChg>
      <pc:sldChg chg="addSp delSp modSp">
        <pc:chgData name="Jinseo Park" userId="S::truewis@uchicago.edu::bdb58e20-5c84-4e71-b310-e2f6eb2afae8" providerId="AD" clId="Web-{E9DD9996-6330-0883-0A16-34FCB6DDA1EB}" dt="2024-05-30T13:52:17.894" v="235" actId="1076"/>
        <pc:sldMkLst>
          <pc:docMk/>
          <pc:sldMk cId="1805464682" sldId="345"/>
        </pc:sldMkLst>
        <pc:spChg chg="add del">
          <ac:chgData name="Jinseo Park" userId="S::truewis@uchicago.edu::bdb58e20-5c84-4e71-b310-e2f6eb2afae8" providerId="AD" clId="Web-{E9DD9996-6330-0883-0A16-34FCB6DDA1EB}" dt="2024-05-30T13:34:55.471" v="89"/>
          <ac:spMkLst>
            <pc:docMk/>
            <pc:sldMk cId="1805464682" sldId="345"/>
            <ac:spMk id="2" creationId="{0B30EA12-F7CA-9231-797C-8D3A4A014485}"/>
          </ac:spMkLst>
        </pc:spChg>
        <pc:spChg chg="add del">
          <ac:chgData name="Jinseo Park" userId="S::truewis@uchicago.edu::bdb58e20-5c84-4e71-b310-e2f6eb2afae8" providerId="AD" clId="Web-{E9DD9996-6330-0883-0A16-34FCB6DDA1EB}" dt="2024-05-30T13:34:52.986" v="87"/>
          <ac:spMkLst>
            <pc:docMk/>
            <pc:sldMk cId="1805464682" sldId="345"/>
            <ac:spMk id="3" creationId="{1F8B6117-BB54-12FC-C067-1DFC83B8C36B}"/>
          </ac:spMkLst>
        </pc:spChg>
        <pc:spChg chg="add del">
          <ac:chgData name="Jinseo Park" userId="S::truewis@uchicago.edu::bdb58e20-5c84-4e71-b310-e2f6eb2afae8" providerId="AD" clId="Web-{E9DD9996-6330-0883-0A16-34FCB6DDA1EB}" dt="2024-05-30T13:34:43.455" v="53"/>
          <ac:spMkLst>
            <pc:docMk/>
            <pc:sldMk cId="1805464682" sldId="345"/>
            <ac:spMk id="7" creationId="{5062AAE7-285B-3E37-36EB-845927619B53}"/>
          </ac:spMkLst>
        </pc:spChg>
        <pc:spChg chg="add del mod">
          <ac:chgData name="Jinseo Park" userId="S::truewis@uchicago.edu::bdb58e20-5c84-4e71-b310-e2f6eb2afae8" providerId="AD" clId="Web-{E9DD9996-6330-0883-0A16-34FCB6DDA1EB}" dt="2024-05-30T13:34:20.221" v="32"/>
          <ac:spMkLst>
            <pc:docMk/>
            <pc:sldMk cId="1805464682" sldId="345"/>
            <ac:spMk id="9" creationId="{3BF64627-2D28-28E6-694C-9D7770789290}"/>
          </ac:spMkLst>
        </pc:spChg>
        <pc:spChg chg="add del mod">
          <ac:chgData name="Jinseo Park" userId="S::truewis@uchicago.edu::bdb58e20-5c84-4e71-b310-e2f6eb2afae8" providerId="AD" clId="Web-{E9DD9996-6330-0883-0A16-34FCB6DDA1EB}" dt="2024-05-30T13:34:43.455" v="55"/>
          <ac:spMkLst>
            <pc:docMk/>
            <pc:sldMk cId="1805464682" sldId="345"/>
            <ac:spMk id="13" creationId="{8150B88B-8575-33D5-F253-CED2DB4172BC}"/>
          </ac:spMkLst>
        </pc:spChg>
        <pc:spChg chg="add del">
          <ac:chgData name="Jinseo Park" userId="S::truewis@uchicago.edu::bdb58e20-5c84-4e71-b310-e2f6eb2afae8" providerId="AD" clId="Web-{E9DD9996-6330-0883-0A16-34FCB6DDA1EB}" dt="2024-05-30T13:34:52.893" v="85"/>
          <ac:spMkLst>
            <pc:docMk/>
            <pc:sldMk cId="1805464682" sldId="345"/>
            <ac:spMk id="15" creationId="{A8742AA8-EBFB-0F24-6D47-ED80BBAFE8A5}"/>
          </ac:spMkLst>
        </pc:spChg>
        <pc:spChg chg="add del">
          <ac:chgData name="Jinseo Park" userId="S::truewis@uchicago.edu::bdb58e20-5c84-4e71-b310-e2f6eb2afae8" providerId="AD" clId="Web-{E9DD9996-6330-0883-0A16-34FCB6DDA1EB}" dt="2024-05-30T13:34:52.893" v="84"/>
          <ac:spMkLst>
            <pc:docMk/>
            <pc:sldMk cId="1805464682" sldId="345"/>
            <ac:spMk id="16" creationId="{A72A9632-1612-A819-F714-8F2632162EFF}"/>
          </ac:spMkLst>
        </pc:spChg>
        <pc:spChg chg="add del">
          <ac:chgData name="Jinseo Park" userId="S::truewis@uchicago.edu::bdb58e20-5c84-4e71-b310-e2f6eb2afae8" providerId="AD" clId="Web-{E9DD9996-6330-0883-0A16-34FCB6DDA1EB}" dt="2024-05-30T13:34:52.893" v="83"/>
          <ac:spMkLst>
            <pc:docMk/>
            <pc:sldMk cId="1805464682" sldId="345"/>
            <ac:spMk id="17" creationId="{AE2AA8A6-C9FA-DE3D-9E8C-573D840C7212}"/>
          </ac:spMkLst>
        </pc:spChg>
        <pc:spChg chg="add del">
          <ac:chgData name="Jinseo Park" userId="S::truewis@uchicago.edu::bdb58e20-5c84-4e71-b310-e2f6eb2afae8" providerId="AD" clId="Web-{E9DD9996-6330-0883-0A16-34FCB6DDA1EB}" dt="2024-05-30T13:34:52.893" v="82"/>
          <ac:spMkLst>
            <pc:docMk/>
            <pc:sldMk cId="1805464682" sldId="345"/>
            <ac:spMk id="18" creationId="{F9A23169-E64A-4880-AB30-0DD14A4D170A}"/>
          </ac:spMkLst>
        </pc:spChg>
        <pc:spChg chg="add del">
          <ac:chgData name="Jinseo Park" userId="S::truewis@uchicago.edu::bdb58e20-5c84-4e71-b310-e2f6eb2afae8" providerId="AD" clId="Web-{E9DD9996-6330-0883-0A16-34FCB6DDA1EB}" dt="2024-05-30T13:34:52.893" v="81"/>
          <ac:spMkLst>
            <pc:docMk/>
            <pc:sldMk cId="1805464682" sldId="345"/>
            <ac:spMk id="19" creationId="{9B3CF459-A087-1641-B171-7EC0EE6C157F}"/>
          </ac:spMkLst>
        </pc:spChg>
        <pc:spChg chg="add del mod">
          <ac:chgData name="Jinseo Park" userId="S::truewis@uchicago.edu::bdb58e20-5c84-4e71-b310-e2f6eb2afae8" providerId="AD" clId="Web-{E9DD9996-6330-0883-0A16-34FCB6DDA1EB}" dt="2024-05-30T13:34:43.455" v="54"/>
          <ac:spMkLst>
            <pc:docMk/>
            <pc:sldMk cId="1805464682" sldId="345"/>
            <ac:spMk id="21" creationId="{FE0DE588-A546-E34B-0B4B-F11710264384}"/>
          </ac:spMkLst>
        </pc:spChg>
        <pc:spChg chg="add del">
          <ac:chgData name="Jinseo Park" userId="S::truewis@uchicago.edu::bdb58e20-5c84-4e71-b310-e2f6eb2afae8" providerId="AD" clId="Web-{E9DD9996-6330-0883-0A16-34FCB6DDA1EB}" dt="2024-05-30T13:34:52.893" v="78"/>
          <ac:spMkLst>
            <pc:docMk/>
            <pc:sldMk cId="1805464682" sldId="345"/>
            <ac:spMk id="23" creationId="{7607B33A-8A73-3338-CA7D-11EB0090BD1C}"/>
          </ac:spMkLst>
        </pc:spChg>
        <pc:spChg chg="add del mod">
          <ac:chgData name="Jinseo Park" userId="S::truewis@uchicago.edu::bdb58e20-5c84-4e71-b310-e2f6eb2afae8" providerId="AD" clId="Web-{E9DD9996-6330-0883-0A16-34FCB6DDA1EB}" dt="2024-05-30T13:34:43.455" v="53"/>
          <ac:spMkLst>
            <pc:docMk/>
            <pc:sldMk cId="1805464682" sldId="345"/>
            <ac:spMk id="25" creationId="{40551D25-32A4-6F7B-546D-27447DC54871}"/>
          </ac:spMkLst>
        </pc:spChg>
        <pc:spChg chg="add del">
          <ac:chgData name="Jinseo Park" userId="S::truewis@uchicago.edu::bdb58e20-5c84-4e71-b310-e2f6eb2afae8" providerId="AD" clId="Web-{E9DD9996-6330-0883-0A16-34FCB6DDA1EB}" dt="2024-05-30T13:34:52.893" v="77"/>
          <ac:spMkLst>
            <pc:docMk/>
            <pc:sldMk cId="1805464682" sldId="345"/>
            <ac:spMk id="26" creationId="{E98F1193-36F5-4000-BB70-09F72AD577E2}"/>
          </ac:spMkLst>
        </pc:spChg>
        <pc:spChg chg="add del mod">
          <ac:chgData name="Jinseo Park" userId="S::truewis@uchicago.edu::bdb58e20-5c84-4e71-b310-e2f6eb2afae8" providerId="AD" clId="Web-{E9DD9996-6330-0883-0A16-34FCB6DDA1EB}" dt="2024-05-30T13:35:42.049" v="104"/>
          <ac:spMkLst>
            <pc:docMk/>
            <pc:sldMk cId="1805464682" sldId="345"/>
            <ac:spMk id="29" creationId="{2DE63D3B-100A-FE8A-0420-8A714DBC779D}"/>
          </ac:spMkLst>
        </pc:spChg>
        <pc:spChg chg="del">
          <ac:chgData name="Jinseo Park" userId="S::truewis@uchicago.edu::bdb58e20-5c84-4e71-b310-e2f6eb2afae8" providerId="AD" clId="Web-{E9DD9996-6330-0883-0A16-34FCB6DDA1EB}" dt="2024-05-30T13:34:04.580" v="29"/>
          <ac:spMkLst>
            <pc:docMk/>
            <pc:sldMk cId="1805464682" sldId="345"/>
            <ac:spMk id="32" creationId="{51A341C4-E94E-B28D-7EA2-D8E600D7F912}"/>
          </ac:spMkLst>
        </pc:spChg>
        <pc:spChg chg="del mod">
          <ac:chgData name="Jinseo Park" userId="S::truewis@uchicago.edu::bdb58e20-5c84-4e71-b310-e2f6eb2afae8" providerId="AD" clId="Web-{E9DD9996-6330-0883-0A16-34FCB6DDA1EB}" dt="2024-05-30T13:34:05.611" v="30"/>
          <ac:spMkLst>
            <pc:docMk/>
            <pc:sldMk cId="1805464682" sldId="345"/>
            <ac:spMk id="33" creationId="{5CEBD4BD-FECB-09E1-02D2-A78C0AB03C72}"/>
          </ac:spMkLst>
        </pc:spChg>
        <pc:spChg chg="add del mod">
          <ac:chgData name="Jinseo Park" userId="S::truewis@uchicago.edu::bdb58e20-5c84-4e71-b310-e2f6eb2afae8" providerId="AD" clId="Web-{E9DD9996-6330-0883-0A16-34FCB6DDA1EB}" dt="2024-05-30T13:35:40.174" v="103"/>
          <ac:spMkLst>
            <pc:docMk/>
            <pc:sldMk cId="1805464682" sldId="345"/>
            <ac:spMk id="35" creationId="{9431E402-F6FB-D15E-044B-17496B1BF72C}"/>
          </ac:spMkLst>
        </pc:spChg>
        <pc:spChg chg="add mod">
          <ac:chgData name="Jinseo Park" userId="S::truewis@uchicago.edu::bdb58e20-5c84-4e71-b310-e2f6eb2afae8" providerId="AD" clId="Web-{E9DD9996-6330-0883-0A16-34FCB6DDA1EB}" dt="2024-05-30T13:52:12.441" v="234" actId="1076"/>
          <ac:spMkLst>
            <pc:docMk/>
            <pc:sldMk cId="1805464682" sldId="345"/>
            <ac:spMk id="42" creationId="{D1C958CF-ECDD-ED76-4F0E-7583E64EA2A8}"/>
          </ac:spMkLst>
        </pc:spChg>
        <pc:graphicFrameChg chg="add del">
          <ac:chgData name="Jinseo Park" userId="S::truewis@uchicago.edu::bdb58e20-5c84-4e71-b310-e2f6eb2afae8" providerId="AD" clId="Web-{E9DD9996-6330-0883-0A16-34FCB6DDA1EB}" dt="2024-05-30T13:34:53.033" v="88"/>
          <ac:graphicFrameMkLst>
            <pc:docMk/>
            <pc:sldMk cId="1805464682" sldId="345"/>
            <ac:graphicFrameMk id="12" creationId="{403100B9-1747-B3F7-BDCD-6F074AAFBA9A}"/>
          </ac:graphicFrameMkLst>
        </pc:graphicFrameChg>
        <pc:graphicFrameChg chg="add del">
          <ac:chgData name="Jinseo Park" userId="S::truewis@uchicago.edu::bdb58e20-5c84-4e71-b310-e2f6eb2afae8" providerId="AD" clId="Web-{E9DD9996-6330-0883-0A16-34FCB6DDA1EB}" dt="2024-05-30T13:34:52.893" v="80"/>
          <ac:graphicFrameMkLst>
            <pc:docMk/>
            <pc:sldMk cId="1805464682" sldId="345"/>
            <ac:graphicFrameMk id="20" creationId="{5BBC7A84-BCA2-3B43-6256-CF36697C83A7}"/>
          </ac:graphicFrameMkLst>
        </pc:graphicFrameChg>
        <pc:picChg chg="add del">
          <ac:chgData name="Jinseo Park" userId="S::truewis@uchicago.edu::bdb58e20-5c84-4e71-b310-e2f6eb2afae8" providerId="AD" clId="Web-{E9DD9996-6330-0883-0A16-34FCB6DDA1EB}" dt="2024-05-30T13:34:52.893" v="86"/>
          <ac:picMkLst>
            <pc:docMk/>
            <pc:sldMk cId="1805464682" sldId="345"/>
            <ac:picMk id="11" creationId="{4EC0C3EB-D87A-5372-D8FF-DEB1AB74199E}"/>
          </ac:picMkLst>
        </pc:picChg>
        <pc:picChg chg="add mod ord">
          <ac:chgData name="Jinseo Park" userId="S::truewis@uchicago.edu::bdb58e20-5c84-4e71-b310-e2f6eb2afae8" providerId="AD" clId="Web-{E9DD9996-6330-0883-0A16-34FCB6DDA1EB}" dt="2024-05-30T13:52:12.425" v="233" actId="1076"/>
          <ac:picMkLst>
            <pc:docMk/>
            <pc:sldMk cId="1805464682" sldId="345"/>
            <ac:picMk id="38" creationId="{326C3A15-D229-40A5-8804-3052C4EF51D3}"/>
          </ac:picMkLst>
        </pc:picChg>
        <pc:cxnChg chg="add del">
          <ac:chgData name="Jinseo Park" userId="S::truewis@uchicago.edu::bdb58e20-5c84-4e71-b310-e2f6eb2afae8" providerId="AD" clId="Web-{E9DD9996-6330-0883-0A16-34FCB6DDA1EB}" dt="2024-05-30T13:34:52.893" v="79"/>
          <ac:cxnSpMkLst>
            <pc:docMk/>
            <pc:sldMk cId="1805464682" sldId="345"/>
            <ac:cxnSpMk id="22" creationId="{1F8CE5C2-114A-65D4-9616-5F224BBA50AC}"/>
          </ac:cxnSpMkLst>
        </pc:cxnChg>
        <pc:cxnChg chg="add del">
          <ac:chgData name="Jinseo Park" userId="S::truewis@uchicago.edu::bdb58e20-5c84-4e71-b310-e2f6eb2afae8" providerId="AD" clId="Web-{E9DD9996-6330-0883-0A16-34FCB6DDA1EB}" dt="2024-05-30T13:34:52.893" v="76"/>
          <ac:cxnSpMkLst>
            <pc:docMk/>
            <pc:sldMk cId="1805464682" sldId="345"/>
            <ac:cxnSpMk id="28" creationId="{E0523086-1FE2-E3A5-9214-ED9AE31AF3B5}"/>
          </ac:cxnSpMkLst>
        </pc:cxnChg>
        <pc:cxnChg chg="add del">
          <ac:chgData name="Jinseo Park" userId="S::truewis@uchicago.edu::bdb58e20-5c84-4e71-b310-e2f6eb2afae8" providerId="AD" clId="Web-{E9DD9996-6330-0883-0A16-34FCB6DDA1EB}" dt="2024-05-30T13:34:52.893" v="75"/>
          <ac:cxnSpMkLst>
            <pc:docMk/>
            <pc:sldMk cId="1805464682" sldId="345"/>
            <ac:cxnSpMk id="31" creationId="{2CB2439B-CB4E-CB8D-538F-D27F91FCE0BD}"/>
          </ac:cxnSpMkLst>
        </pc:cxnChg>
        <pc:cxnChg chg="add del">
          <ac:chgData name="Jinseo Park" userId="S::truewis@uchicago.edu::bdb58e20-5c84-4e71-b310-e2f6eb2afae8" providerId="AD" clId="Web-{E9DD9996-6330-0883-0A16-34FCB6DDA1EB}" dt="2024-05-30T13:34:52.893" v="74"/>
          <ac:cxnSpMkLst>
            <pc:docMk/>
            <pc:sldMk cId="1805464682" sldId="345"/>
            <ac:cxnSpMk id="34" creationId="{FE571EAC-5FBC-4EF8-AF33-AE2DB1CD0550}"/>
          </ac:cxnSpMkLst>
        </pc:cxnChg>
        <pc:cxnChg chg="add del">
          <ac:chgData name="Jinseo Park" userId="S::truewis@uchicago.edu::bdb58e20-5c84-4e71-b310-e2f6eb2afae8" providerId="AD" clId="Web-{E9DD9996-6330-0883-0A16-34FCB6DDA1EB}" dt="2024-05-30T13:34:52.893" v="73"/>
          <ac:cxnSpMkLst>
            <pc:docMk/>
            <pc:sldMk cId="1805464682" sldId="345"/>
            <ac:cxnSpMk id="36" creationId="{C213A54F-62C5-1BA5-366A-22B1B21B0B9A}"/>
          </ac:cxnSpMkLst>
        </pc:cxnChg>
        <pc:cxnChg chg="add del">
          <ac:chgData name="Jinseo Park" userId="S::truewis@uchicago.edu::bdb58e20-5c84-4e71-b310-e2f6eb2afae8" providerId="AD" clId="Web-{E9DD9996-6330-0883-0A16-34FCB6DDA1EB}" dt="2024-05-30T13:34:52.893" v="72"/>
          <ac:cxnSpMkLst>
            <pc:docMk/>
            <pc:sldMk cId="1805464682" sldId="345"/>
            <ac:cxnSpMk id="37" creationId="{107D5283-CF4B-DA8A-D133-D47F3409B6DE}"/>
          </ac:cxnSpMkLst>
        </pc:cxnChg>
        <pc:cxnChg chg="add del">
          <ac:chgData name="Jinseo Park" userId="S::truewis@uchicago.edu::bdb58e20-5c84-4e71-b310-e2f6eb2afae8" providerId="AD" clId="Web-{E9DD9996-6330-0883-0A16-34FCB6DDA1EB}" dt="2024-05-30T13:37:03.768" v="110"/>
          <ac:cxnSpMkLst>
            <pc:docMk/>
            <pc:sldMk cId="1805464682" sldId="345"/>
            <ac:cxnSpMk id="39" creationId="{FBECED02-E4B3-A539-510E-94920E8A336F}"/>
          </ac:cxnSpMkLst>
        </pc:cxnChg>
        <pc:cxnChg chg="add mod">
          <ac:chgData name="Jinseo Park" userId="S::truewis@uchicago.edu::bdb58e20-5c84-4e71-b310-e2f6eb2afae8" providerId="AD" clId="Web-{E9DD9996-6330-0883-0A16-34FCB6DDA1EB}" dt="2024-05-30T13:52:17.894" v="235" actId="1076"/>
          <ac:cxnSpMkLst>
            <pc:docMk/>
            <pc:sldMk cId="1805464682" sldId="345"/>
            <ac:cxnSpMk id="40" creationId="{92336BA8-DD1C-4140-7B3C-6B2775232BC2}"/>
          </ac:cxnSpMkLst>
        </pc:cxnChg>
      </pc:sldChg>
      <pc:sldChg chg="modSp">
        <pc:chgData name="Jinseo Park" userId="S::truewis@uchicago.edu::bdb58e20-5c84-4e71-b310-e2f6eb2afae8" providerId="AD" clId="Web-{E9DD9996-6330-0883-0A16-34FCB6DDA1EB}" dt="2024-05-30T13:49:25.565" v="183" actId="1076"/>
        <pc:sldMkLst>
          <pc:docMk/>
          <pc:sldMk cId="4009038212" sldId="348"/>
        </pc:sldMkLst>
        <pc:spChg chg="mod">
          <ac:chgData name="Jinseo Park" userId="S::truewis@uchicago.edu::bdb58e20-5c84-4e71-b310-e2f6eb2afae8" providerId="AD" clId="Web-{E9DD9996-6330-0883-0A16-34FCB6DDA1EB}" dt="2024-05-30T13:49:16.550" v="173" actId="14100"/>
          <ac:spMkLst>
            <pc:docMk/>
            <pc:sldMk cId="4009038212" sldId="348"/>
            <ac:spMk id="2" creationId="{AFA6A986-EC02-66F6-7B82-D1B5059C5A15}"/>
          </ac:spMkLst>
        </pc:spChg>
        <pc:spChg chg="mod">
          <ac:chgData name="Jinseo Park" userId="S::truewis@uchicago.edu::bdb58e20-5c84-4e71-b310-e2f6eb2afae8" providerId="AD" clId="Web-{E9DD9996-6330-0883-0A16-34FCB6DDA1EB}" dt="2024-05-30T13:49:25.550" v="182" actId="1076"/>
          <ac:spMkLst>
            <pc:docMk/>
            <pc:sldMk cId="4009038212" sldId="348"/>
            <ac:spMk id="25" creationId="{EA5037AF-2B91-82DE-5301-8B6513C976E5}"/>
          </ac:spMkLst>
        </pc:spChg>
        <pc:spChg chg="mod">
          <ac:chgData name="Jinseo Park" userId="S::truewis@uchicago.edu::bdb58e20-5c84-4e71-b310-e2f6eb2afae8" providerId="AD" clId="Web-{E9DD9996-6330-0883-0A16-34FCB6DDA1EB}" dt="2024-05-30T13:49:25.565" v="183" actId="1076"/>
          <ac:spMkLst>
            <pc:docMk/>
            <pc:sldMk cId="4009038212" sldId="348"/>
            <ac:spMk id="26" creationId="{99CBDC2C-5A86-2CB7-D988-29356D84B5B4}"/>
          </ac:spMkLst>
        </pc:spChg>
        <pc:picChg chg="mod">
          <ac:chgData name="Jinseo Park" userId="S::truewis@uchicago.edu::bdb58e20-5c84-4e71-b310-e2f6eb2afae8" providerId="AD" clId="Web-{E9DD9996-6330-0883-0A16-34FCB6DDA1EB}" dt="2024-05-30T13:49:25.425" v="174" actId="1076"/>
          <ac:picMkLst>
            <pc:docMk/>
            <pc:sldMk cId="4009038212" sldId="348"/>
            <ac:picMk id="3" creationId="{D2CC379F-EA73-72B2-F1E5-41C6A2527064}"/>
          </ac:picMkLst>
        </pc:picChg>
        <pc:picChg chg="mod">
          <ac:chgData name="Jinseo Park" userId="S::truewis@uchicago.edu::bdb58e20-5c84-4e71-b310-e2f6eb2afae8" providerId="AD" clId="Web-{E9DD9996-6330-0883-0A16-34FCB6DDA1EB}" dt="2024-05-30T13:49:25.440" v="175" actId="1076"/>
          <ac:picMkLst>
            <pc:docMk/>
            <pc:sldMk cId="4009038212" sldId="348"/>
            <ac:picMk id="11" creationId="{FF10F882-019F-A959-E640-71458D037AF2}"/>
          </ac:picMkLst>
        </pc:picChg>
        <pc:picChg chg="mod">
          <ac:chgData name="Jinseo Park" userId="S::truewis@uchicago.edu::bdb58e20-5c84-4e71-b310-e2f6eb2afae8" providerId="AD" clId="Web-{E9DD9996-6330-0883-0A16-34FCB6DDA1EB}" dt="2024-05-30T13:49:25.456" v="176" actId="1076"/>
          <ac:picMkLst>
            <pc:docMk/>
            <pc:sldMk cId="4009038212" sldId="348"/>
            <ac:picMk id="13" creationId="{F013ECFB-4ADE-E9AA-505C-F24141B74485}"/>
          </ac:picMkLst>
        </pc:picChg>
        <pc:picChg chg="mod">
          <ac:chgData name="Jinseo Park" userId="S::truewis@uchicago.edu::bdb58e20-5c84-4e71-b310-e2f6eb2afae8" providerId="AD" clId="Web-{E9DD9996-6330-0883-0A16-34FCB6DDA1EB}" dt="2024-05-30T13:49:25.472" v="177" actId="1076"/>
          <ac:picMkLst>
            <pc:docMk/>
            <pc:sldMk cId="4009038212" sldId="348"/>
            <ac:picMk id="15" creationId="{F50902EB-99DE-7B17-A006-60167F4441E1}"/>
          </ac:picMkLst>
        </pc:picChg>
        <pc:picChg chg="mod">
          <ac:chgData name="Jinseo Park" userId="S::truewis@uchicago.edu::bdb58e20-5c84-4e71-b310-e2f6eb2afae8" providerId="AD" clId="Web-{E9DD9996-6330-0883-0A16-34FCB6DDA1EB}" dt="2024-05-30T13:49:25.487" v="178" actId="1076"/>
          <ac:picMkLst>
            <pc:docMk/>
            <pc:sldMk cId="4009038212" sldId="348"/>
            <ac:picMk id="17" creationId="{18E0FEFD-13B6-B4AB-9BED-A01D71CAD3A1}"/>
          </ac:picMkLst>
        </pc:picChg>
        <pc:picChg chg="mod">
          <ac:chgData name="Jinseo Park" userId="S::truewis@uchicago.edu::bdb58e20-5c84-4e71-b310-e2f6eb2afae8" providerId="AD" clId="Web-{E9DD9996-6330-0883-0A16-34FCB6DDA1EB}" dt="2024-05-30T13:49:25.503" v="179" actId="1076"/>
          <ac:picMkLst>
            <pc:docMk/>
            <pc:sldMk cId="4009038212" sldId="348"/>
            <ac:picMk id="19" creationId="{02F8E215-4D48-9586-CDC4-08C365F94E6C}"/>
          </ac:picMkLst>
        </pc:picChg>
        <pc:picChg chg="mod">
          <ac:chgData name="Jinseo Park" userId="S::truewis@uchicago.edu::bdb58e20-5c84-4e71-b310-e2f6eb2afae8" providerId="AD" clId="Web-{E9DD9996-6330-0883-0A16-34FCB6DDA1EB}" dt="2024-05-30T13:49:25.518" v="180" actId="1076"/>
          <ac:picMkLst>
            <pc:docMk/>
            <pc:sldMk cId="4009038212" sldId="348"/>
            <ac:picMk id="21" creationId="{55818CD8-6BF9-A203-4E11-394C994911F7}"/>
          </ac:picMkLst>
        </pc:picChg>
        <pc:picChg chg="mod">
          <ac:chgData name="Jinseo Park" userId="S::truewis@uchicago.edu::bdb58e20-5c84-4e71-b310-e2f6eb2afae8" providerId="AD" clId="Web-{E9DD9996-6330-0883-0A16-34FCB6DDA1EB}" dt="2024-05-30T13:49:25.534" v="181" actId="1076"/>
          <ac:picMkLst>
            <pc:docMk/>
            <pc:sldMk cId="4009038212" sldId="348"/>
            <ac:picMk id="23" creationId="{00FE6C03-F5AC-1491-1185-3DB45FA7AD4A}"/>
          </ac:picMkLst>
        </pc:picChg>
      </pc:sldChg>
      <pc:sldChg chg="addSp delSp modSp add replId">
        <pc:chgData name="Jinseo Park" userId="S::truewis@uchicago.edu::bdb58e20-5c84-4e71-b310-e2f6eb2afae8" providerId="AD" clId="Web-{E9DD9996-6330-0883-0A16-34FCB6DDA1EB}" dt="2024-05-30T13:33:40.564" v="27"/>
        <pc:sldMkLst>
          <pc:docMk/>
          <pc:sldMk cId="3807381204" sldId="349"/>
        </pc:sldMkLst>
        <pc:spChg chg="del">
          <ac:chgData name="Jinseo Park" userId="S::truewis@uchicago.edu::bdb58e20-5c84-4e71-b310-e2f6eb2afae8" providerId="AD" clId="Web-{E9DD9996-6330-0883-0A16-34FCB6DDA1EB}" dt="2024-05-30T13:25:40.548" v="23"/>
          <ac:spMkLst>
            <pc:docMk/>
            <pc:sldMk cId="3807381204" sldId="349"/>
            <ac:spMk id="3" creationId="{01091FA0-DE94-A5EA-89EF-746BCAA84545}"/>
          </ac:spMkLst>
        </pc:spChg>
        <pc:spChg chg="del">
          <ac:chgData name="Jinseo Park" userId="S::truewis@uchicago.edu::bdb58e20-5c84-4e71-b310-e2f6eb2afae8" providerId="AD" clId="Web-{E9DD9996-6330-0883-0A16-34FCB6DDA1EB}" dt="2024-05-30T13:25:40.501" v="21"/>
          <ac:spMkLst>
            <pc:docMk/>
            <pc:sldMk cId="3807381204" sldId="349"/>
            <ac:spMk id="8" creationId="{BEED4CDC-A5EA-0C3B-7DCF-DA89E1D27459}"/>
          </ac:spMkLst>
        </pc:spChg>
        <pc:spChg chg="del">
          <ac:chgData name="Jinseo Park" userId="S::truewis@uchicago.edu::bdb58e20-5c84-4e71-b310-e2f6eb2afae8" providerId="AD" clId="Web-{E9DD9996-6330-0883-0A16-34FCB6DDA1EB}" dt="2024-05-30T13:25:40.501" v="20"/>
          <ac:spMkLst>
            <pc:docMk/>
            <pc:sldMk cId="3807381204" sldId="349"/>
            <ac:spMk id="9" creationId="{D3E16EF6-37F3-E577-1F9E-564BFCACD7E0}"/>
          </ac:spMkLst>
        </pc:spChg>
        <pc:spChg chg="del">
          <ac:chgData name="Jinseo Park" userId="S::truewis@uchicago.edu::bdb58e20-5c84-4e71-b310-e2f6eb2afae8" providerId="AD" clId="Web-{E9DD9996-6330-0883-0A16-34FCB6DDA1EB}" dt="2024-05-30T13:25:40.501" v="19"/>
          <ac:spMkLst>
            <pc:docMk/>
            <pc:sldMk cId="3807381204" sldId="349"/>
            <ac:spMk id="10" creationId="{C652710C-2364-95F7-FB77-093D03635614}"/>
          </ac:spMkLst>
        </pc:spChg>
        <pc:spChg chg="add del mod">
          <ac:chgData name="Jinseo Park" userId="S::truewis@uchicago.edu::bdb58e20-5c84-4e71-b310-e2f6eb2afae8" providerId="AD" clId="Web-{E9DD9996-6330-0883-0A16-34FCB6DDA1EB}" dt="2024-05-30T13:25:46.251" v="24"/>
          <ac:spMkLst>
            <pc:docMk/>
            <pc:sldMk cId="3807381204" sldId="349"/>
            <ac:spMk id="11" creationId="{77C6A541-ACB7-047C-64E9-BA01A655834D}"/>
          </ac:spMkLst>
        </pc:spChg>
        <pc:spChg chg="del">
          <ac:chgData name="Jinseo Park" userId="S::truewis@uchicago.edu::bdb58e20-5c84-4e71-b310-e2f6eb2afae8" providerId="AD" clId="Web-{E9DD9996-6330-0883-0A16-34FCB6DDA1EB}" dt="2024-05-30T13:25:40.485" v="14"/>
          <ac:spMkLst>
            <pc:docMk/>
            <pc:sldMk cId="3807381204" sldId="349"/>
            <ac:spMk id="20" creationId="{98714E5E-AFA7-7E48-E0C5-0E6F493B160C}"/>
          </ac:spMkLst>
        </pc:spChg>
        <pc:spChg chg="del">
          <ac:chgData name="Jinseo Park" userId="S::truewis@uchicago.edu::bdb58e20-5c84-4e71-b310-e2f6eb2afae8" providerId="AD" clId="Web-{E9DD9996-6330-0883-0A16-34FCB6DDA1EB}" dt="2024-05-30T13:25:40.485" v="13"/>
          <ac:spMkLst>
            <pc:docMk/>
            <pc:sldMk cId="3807381204" sldId="349"/>
            <ac:spMk id="21" creationId="{F721A404-EE5F-6649-2B61-45AF7E223756}"/>
          </ac:spMkLst>
        </pc:spChg>
        <pc:spChg chg="del">
          <ac:chgData name="Jinseo Park" userId="S::truewis@uchicago.edu::bdb58e20-5c84-4e71-b310-e2f6eb2afae8" providerId="AD" clId="Web-{E9DD9996-6330-0883-0A16-34FCB6DDA1EB}" dt="2024-05-30T13:25:40.485" v="10"/>
          <ac:spMkLst>
            <pc:docMk/>
            <pc:sldMk cId="3807381204" sldId="349"/>
            <ac:spMk id="28" creationId="{24BF910C-C65B-D420-2DA6-0E6CCAAC8ADC}"/>
          </ac:spMkLst>
        </pc:spChg>
        <pc:spChg chg="del">
          <ac:chgData name="Jinseo Park" userId="S::truewis@uchicago.edu::bdb58e20-5c84-4e71-b310-e2f6eb2afae8" providerId="AD" clId="Web-{E9DD9996-6330-0883-0A16-34FCB6DDA1EB}" dt="2024-05-30T13:25:40.485" v="9"/>
          <ac:spMkLst>
            <pc:docMk/>
            <pc:sldMk cId="3807381204" sldId="349"/>
            <ac:spMk id="30" creationId="{173817B2-1E7B-3C9D-CF58-1EB2893C515D}"/>
          </ac:spMkLst>
        </pc:spChg>
        <pc:spChg chg="del">
          <ac:chgData name="Jinseo Park" userId="S::truewis@uchicago.edu::bdb58e20-5c84-4e71-b310-e2f6eb2afae8" providerId="AD" clId="Web-{E9DD9996-6330-0883-0A16-34FCB6DDA1EB}" dt="2024-05-30T13:25:40.485" v="8"/>
          <ac:spMkLst>
            <pc:docMk/>
            <pc:sldMk cId="3807381204" sldId="349"/>
            <ac:spMk id="31" creationId="{C911FBF4-9214-4F56-81A2-32A003F74FC9}"/>
          </ac:spMkLst>
        </pc:spChg>
        <pc:spChg chg="del">
          <ac:chgData name="Jinseo Park" userId="S::truewis@uchicago.edu::bdb58e20-5c84-4e71-b310-e2f6eb2afae8" providerId="AD" clId="Web-{E9DD9996-6330-0883-0A16-34FCB6DDA1EB}" dt="2024-05-30T13:25:40.485" v="7"/>
          <ac:spMkLst>
            <pc:docMk/>
            <pc:sldMk cId="3807381204" sldId="349"/>
            <ac:spMk id="32" creationId="{51E620DE-1C77-0056-ED49-EE7431C3C4F9}"/>
          </ac:spMkLst>
        </pc:spChg>
        <pc:spChg chg="del">
          <ac:chgData name="Jinseo Park" userId="S::truewis@uchicago.edu::bdb58e20-5c84-4e71-b310-e2f6eb2afae8" providerId="AD" clId="Web-{E9DD9996-6330-0883-0A16-34FCB6DDA1EB}" dt="2024-05-30T13:25:40.485" v="2"/>
          <ac:spMkLst>
            <pc:docMk/>
            <pc:sldMk cId="3807381204" sldId="349"/>
            <ac:spMk id="55" creationId="{4052EDF6-4C10-4AFB-461F-3AFFDB1A74A0}"/>
          </ac:spMkLst>
        </pc:spChg>
        <pc:spChg chg="del">
          <ac:chgData name="Jinseo Park" userId="S::truewis@uchicago.edu::bdb58e20-5c84-4e71-b310-e2f6eb2afae8" providerId="AD" clId="Web-{E9DD9996-6330-0883-0A16-34FCB6DDA1EB}" dt="2024-05-30T13:25:40.485" v="1"/>
          <ac:spMkLst>
            <pc:docMk/>
            <pc:sldMk cId="3807381204" sldId="349"/>
            <ac:spMk id="56" creationId="{B3DE2123-D11B-B937-F7C4-FDA3761D08DD}"/>
          </ac:spMkLst>
        </pc:spChg>
        <pc:graphicFrameChg chg="del">
          <ac:chgData name="Jinseo Park" userId="S::truewis@uchicago.edu::bdb58e20-5c84-4e71-b310-e2f6eb2afae8" providerId="AD" clId="Web-{E9DD9996-6330-0883-0A16-34FCB6DDA1EB}" dt="2024-05-30T13:25:40.501" v="18"/>
          <ac:graphicFrameMkLst>
            <pc:docMk/>
            <pc:sldMk cId="3807381204" sldId="349"/>
            <ac:graphicFrameMk id="16" creationId="{95DAA9A0-7558-44BC-8A4C-4E60D3A3B920}"/>
          </ac:graphicFrameMkLst>
        </pc:graphicFrameChg>
        <pc:graphicFrameChg chg="del">
          <ac:chgData name="Jinseo Park" userId="S::truewis@uchicago.edu::bdb58e20-5c84-4e71-b310-e2f6eb2afae8" providerId="AD" clId="Web-{E9DD9996-6330-0883-0A16-34FCB6DDA1EB}" dt="2024-05-30T13:25:40.501" v="17"/>
          <ac:graphicFrameMkLst>
            <pc:docMk/>
            <pc:sldMk cId="3807381204" sldId="349"/>
            <ac:graphicFrameMk id="17" creationId="{1E03D28E-DA5E-4AFA-8288-1652F1ED1FFB}"/>
          </ac:graphicFrameMkLst>
        </pc:graphicFrameChg>
        <pc:graphicFrameChg chg="del">
          <ac:chgData name="Jinseo Park" userId="S::truewis@uchicago.edu::bdb58e20-5c84-4e71-b310-e2f6eb2afae8" providerId="AD" clId="Web-{E9DD9996-6330-0883-0A16-34FCB6DDA1EB}" dt="2024-05-30T13:25:40.485" v="16"/>
          <ac:graphicFrameMkLst>
            <pc:docMk/>
            <pc:sldMk cId="3807381204" sldId="349"/>
            <ac:graphicFrameMk id="18" creationId="{CF25581F-43E8-4C9D-8430-0B9F312357BD}"/>
          </ac:graphicFrameMkLst>
        </pc:graphicFrameChg>
        <pc:graphicFrameChg chg="del">
          <ac:chgData name="Jinseo Park" userId="S::truewis@uchicago.edu::bdb58e20-5c84-4e71-b310-e2f6eb2afae8" providerId="AD" clId="Web-{E9DD9996-6330-0883-0A16-34FCB6DDA1EB}" dt="2024-05-30T13:25:40.485" v="15"/>
          <ac:graphicFrameMkLst>
            <pc:docMk/>
            <pc:sldMk cId="3807381204" sldId="349"/>
            <ac:graphicFrameMk id="19" creationId="{AD2C1870-CCB5-40AE-9B34-EEC04E01C991}"/>
          </ac:graphicFrameMkLst>
        </pc:graphicFrameChg>
        <pc:picChg chg="del">
          <ac:chgData name="Jinseo Park" userId="S::truewis@uchicago.edu::bdb58e20-5c84-4e71-b310-e2f6eb2afae8" providerId="AD" clId="Web-{E9DD9996-6330-0883-0A16-34FCB6DDA1EB}" dt="2024-05-30T13:25:40.501" v="22"/>
          <ac:picMkLst>
            <pc:docMk/>
            <pc:sldMk cId="3807381204" sldId="349"/>
            <ac:picMk id="7" creationId="{2CA29488-100E-A16B-33AD-ABED1DECCEAF}"/>
          </ac:picMkLst>
        </pc:picChg>
        <pc:picChg chg="add del mod">
          <ac:chgData name="Jinseo Park" userId="S::truewis@uchicago.edu::bdb58e20-5c84-4e71-b310-e2f6eb2afae8" providerId="AD" clId="Web-{E9DD9996-6330-0883-0A16-34FCB6DDA1EB}" dt="2024-05-30T13:33:40.564" v="27"/>
          <ac:picMkLst>
            <pc:docMk/>
            <pc:sldMk cId="3807381204" sldId="349"/>
            <ac:picMk id="12" creationId="{4E096DCB-E6D8-1540-325B-4815E3C6210F}"/>
          </ac:picMkLst>
        </pc:picChg>
        <pc:cxnChg chg="del">
          <ac:chgData name="Jinseo Park" userId="S::truewis@uchicago.edu::bdb58e20-5c84-4e71-b310-e2f6eb2afae8" providerId="AD" clId="Web-{E9DD9996-6330-0883-0A16-34FCB6DDA1EB}" dt="2024-05-30T13:25:40.485" v="12"/>
          <ac:cxnSpMkLst>
            <pc:docMk/>
            <pc:sldMk cId="3807381204" sldId="349"/>
            <ac:cxnSpMk id="25" creationId="{B5A2DD1A-5E15-EE3A-090B-0EB1F8808CA4}"/>
          </ac:cxnSpMkLst>
        </pc:cxnChg>
        <pc:cxnChg chg="del">
          <ac:chgData name="Jinseo Park" userId="S::truewis@uchicago.edu::bdb58e20-5c84-4e71-b310-e2f6eb2afae8" providerId="AD" clId="Web-{E9DD9996-6330-0883-0A16-34FCB6DDA1EB}" dt="2024-05-30T13:25:40.485" v="11"/>
          <ac:cxnSpMkLst>
            <pc:docMk/>
            <pc:sldMk cId="3807381204" sldId="349"/>
            <ac:cxnSpMk id="27" creationId="{3D2C8D63-AD5A-BDC2-9981-F9458C163DED}"/>
          </ac:cxnSpMkLst>
        </pc:cxnChg>
        <pc:cxnChg chg="del">
          <ac:chgData name="Jinseo Park" userId="S::truewis@uchicago.edu::bdb58e20-5c84-4e71-b310-e2f6eb2afae8" providerId="AD" clId="Web-{E9DD9996-6330-0883-0A16-34FCB6DDA1EB}" dt="2024-05-30T13:25:40.485" v="6"/>
          <ac:cxnSpMkLst>
            <pc:docMk/>
            <pc:sldMk cId="3807381204" sldId="349"/>
            <ac:cxnSpMk id="39" creationId="{071EC0B1-0989-D924-DDC4-AA05E9C485CF}"/>
          </ac:cxnSpMkLst>
        </pc:cxnChg>
        <pc:cxnChg chg="del">
          <ac:chgData name="Jinseo Park" userId="S::truewis@uchicago.edu::bdb58e20-5c84-4e71-b310-e2f6eb2afae8" providerId="AD" clId="Web-{E9DD9996-6330-0883-0A16-34FCB6DDA1EB}" dt="2024-05-30T13:25:40.485" v="5"/>
          <ac:cxnSpMkLst>
            <pc:docMk/>
            <pc:sldMk cId="3807381204" sldId="349"/>
            <ac:cxnSpMk id="44" creationId="{7FA5162C-9FD3-24C2-D389-6C0B63CEB4C7}"/>
          </ac:cxnSpMkLst>
        </pc:cxnChg>
        <pc:cxnChg chg="del">
          <ac:chgData name="Jinseo Park" userId="S::truewis@uchicago.edu::bdb58e20-5c84-4e71-b310-e2f6eb2afae8" providerId="AD" clId="Web-{E9DD9996-6330-0883-0A16-34FCB6DDA1EB}" dt="2024-05-30T13:25:40.485" v="4"/>
          <ac:cxnSpMkLst>
            <pc:docMk/>
            <pc:sldMk cId="3807381204" sldId="349"/>
            <ac:cxnSpMk id="48" creationId="{AF16BF1B-4DB4-4009-C5ED-A8605D8263EA}"/>
          </ac:cxnSpMkLst>
        </pc:cxnChg>
        <pc:cxnChg chg="del">
          <ac:chgData name="Jinseo Park" userId="S::truewis@uchicago.edu::bdb58e20-5c84-4e71-b310-e2f6eb2afae8" providerId="AD" clId="Web-{E9DD9996-6330-0883-0A16-34FCB6DDA1EB}" dt="2024-05-30T13:25:40.485" v="3"/>
          <ac:cxnSpMkLst>
            <pc:docMk/>
            <pc:sldMk cId="3807381204" sldId="349"/>
            <ac:cxnSpMk id="51" creationId="{62D114F8-44EF-6EFE-1841-608B4E00C6B9}"/>
          </ac:cxnSpMkLst>
        </pc:cxnChg>
      </pc:sldChg>
      <pc:sldChg chg="addSp delSp modSp add replId">
        <pc:chgData name="Jinseo Park" userId="S::truewis@uchicago.edu::bdb58e20-5c84-4e71-b310-e2f6eb2afae8" providerId="AD" clId="Web-{E9DD9996-6330-0883-0A16-34FCB6DDA1EB}" dt="2024-05-30T13:35:30.127" v="102" actId="14100"/>
        <pc:sldMkLst>
          <pc:docMk/>
          <pc:sldMk cId="515309358" sldId="350"/>
        </pc:sldMkLst>
        <pc:spChg chg="mod">
          <ac:chgData name="Jinseo Park" userId="S::truewis@uchicago.edu::bdb58e20-5c84-4e71-b310-e2f6eb2afae8" providerId="AD" clId="Web-{E9DD9996-6330-0883-0A16-34FCB6DDA1EB}" dt="2024-05-30T13:35:14.064" v="98"/>
          <ac:spMkLst>
            <pc:docMk/>
            <pc:sldMk cId="515309358" sldId="350"/>
            <ac:spMk id="2" creationId="{0B30EA12-F7CA-9231-797C-8D3A4A014485}"/>
          </ac:spMkLst>
        </pc:spChg>
        <pc:spChg chg="mod">
          <ac:chgData name="Jinseo Park" userId="S::truewis@uchicago.edu::bdb58e20-5c84-4e71-b310-e2f6eb2afae8" providerId="AD" clId="Web-{E9DD9996-6330-0883-0A16-34FCB6DDA1EB}" dt="2024-05-30T13:35:30.127" v="102" actId="14100"/>
          <ac:spMkLst>
            <pc:docMk/>
            <pc:sldMk cId="515309358" sldId="350"/>
            <ac:spMk id="3" creationId="{1F8B6117-BB54-12FC-C067-1DFC83B8C36B}"/>
          </ac:spMkLst>
        </pc:spChg>
        <pc:spChg chg="del">
          <ac:chgData name="Jinseo Park" userId="S::truewis@uchicago.edu::bdb58e20-5c84-4e71-b310-e2f6eb2afae8" providerId="AD" clId="Web-{E9DD9996-6330-0883-0A16-34FCB6DDA1EB}" dt="2024-05-30T13:34:58.127" v="90"/>
          <ac:spMkLst>
            <pc:docMk/>
            <pc:sldMk cId="515309358" sldId="350"/>
            <ac:spMk id="7" creationId="{5062AAE7-285B-3E37-36EB-845927619B53}"/>
          </ac:spMkLst>
        </pc:spChg>
        <pc:spChg chg="add del mod">
          <ac:chgData name="Jinseo Park" userId="S::truewis@uchicago.edu::bdb58e20-5c84-4e71-b310-e2f6eb2afae8" providerId="AD" clId="Web-{E9DD9996-6330-0883-0A16-34FCB6DDA1EB}" dt="2024-05-30T13:35:05.268" v="93"/>
          <ac:spMkLst>
            <pc:docMk/>
            <pc:sldMk cId="515309358" sldId="350"/>
            <ac:spMk id="9" creationId="{87033FFD-D180-4DF0-5BAF-61B41894D766}"/>
          </ac:spMkLst>
        </pc:spChg>
        <pc:graphicFrameChg chg="mod">
          <ac:chgData name="Jinseo Park" userId="S::truewis@uchicago.edu::bdb58e20-5c84-4e71-b310-e2f6eb2afae8" providerId="AD" clId="Web-{E9DD9996-6330-0883-0A16-34FCB6DDA1EB}" dt="2024-05-30T13:35:04.768" v="91" actId="1076"/>
          <ac:graphicFrameMkLst>
            <pc:docMk/>
            <pc:sldMk cId="515309358" sldId="350"/>
            <ac:graphicFrameMk id="12" creationId="{403100B9-1747-B3F7-BDCD-6F074AAFBA9A}"/>
          </ac:graphicFrameMkLst>
        </pc:graphicFrameChg>
        <pc:cxnChg chg="mod">
          <ac:chgData name="Jinseo Park" userId="S::truewis@uchicago.edu::bdb58e20-5c84-4e71-b310-e2f6eb2afae8" providerId="AD" clId="Web-{E9DD9996-6330-0883-0A16-34FCB6DDA1EB}" dt="2024-05-30T13:35:23.049" v="100" actId="14100"/>
          <ac:cxnSpMkLst>
            <pc:docMk/>
            <pc:sldMk cId="515309358" sldId="350"/>
            <ac:cxnSpMk id="22" creationId="{1F8CE5C2-114A-65D4-9616-5F224BBA50AC}"/>
          </ac:cxnSpMkLst>
        </pc:cxnChg>
        <pc:cxnChg chg="mod">
          <ac:chgData name="Jinseo Park" userId="S::truewis@uchicago.edu::bdb58e20-5c84-4e71-b310-e2f6eb2afae8" providerId="AD" clId="Web-{E9DD9996-6330-0883-0A16-34FCB6DDA1EB}" dt="2024-05-30T13:35:18.705" v="99" actId="14100"/>
          <ac:cxnSpMkLst>
            <pc:docMk/>
            <pc:sldMk cId="515309358" sldId="350"/>
            <ac:cxnSpMk id="34" creationId="{FE571EAC-5FBC-4EF8-AF33-AE2DB1CD0550}"/>
          </ac:cxnSpMkLst>
        </pc:cxnChg>
      </pc:sldChg>
      <pc:sldChg chg="addSp delSp modSp add replId delAnim">
        <pc:chgData name="Jinseo Park" userId="S::truewis@uchicago.edu::bdb58e20-5c84-4e71-b310-e2f6eb2afae8" providerId="AD" clId="Web-{E9DD9996-6330-0883-0A16-34FCB6DDA1EB}" dt="2024-05-30T13:46:45.722" v="172" actId="1076"/>
        <pc:sldMkLst>
          <pc:docMk/>
          <pc:sldMk cId="172883747" sldId="351"/>
        </pc:sldMkLst>
        <pc:spChg chg="mod">
          <ac:chgData name="Jinseo Park" userId="S::truewis@uchicago.edu::bdb58e20-5c84-4e71-b310-e2f6eb2afae8" providerId="AD" clId="Web-{E9DD9996-6330-0883-0A16-34FCB6DDA1EB}" dt="2024-05-30T13:46:45.722" v="172" actId="1076"/>
          <ac:spMkLst>
            <pc:docMk/>
            <pc:sldMk cId="172883747" sldId="351"/>
            <ac:spMk id="2" creationId="{15BE7105-7DD9-B462-071F-BC3BC5364F03}"/>
          </ac:spMkLst>
        </pc:spChg>
        <pc:spChg chg="del">
          <ac:chgData name="Jinseo Park" userId="S::truewis@uchicago.edu::bdb58e20-5c84-4e71-b310-e2f6eb2afae8" providerId="AD" clId="Web-{E9DD9996-6330-0883-0A16-34FCB6DDA1EB}" dt="2024-05-30T13:39:03.768" v="138"/>
          <ac:spMkLst>
            <pc:docMk/>
            <pc:sldMk cId="172883747" sldId="351"/>
            <ac:spMk id="3" creationId="{BD4AA825-4E2B-B65D-C38F-8BE7981F6543}"/>
          </ac:spMkLst>
        </pc:spChg>
        <pc:spChg chg="add del mod">
          <ac:chgData name="Jinseo Park" userId="S::truewis@uchicago.edu::bdb58e20-5c84-4e71-b310-e2f6eb2afae8" providerId="AD" clId="Web-{E9DD9996-6330-0883-0A16-34FCB6DDA1EB}" dt="2024-05-30T13:39:15.362" v="154"/>
          <ac:spMkLst>
            <pc:docMk/>
            <pc:sldMk cId="172883747" sldId="351"/>
            <ac:spMk id="8" creationId="{AB8A5C48-47CA-B021-1639-A6BA7B6EDE4A}"/>
          </ac:spMkLst>
        </pc:spChg>
        <pc:spChg chg="del">
          <ac:chgData name="Jinseo Park" userId="S::truewis@uchicago.edu::bdb58e20-5c84-4e71-b310-e2f6eb2afae8" providerId="AD" clId="Web-{E9DD9996-6330-0883-0A16-34FCB6DDA1EB}" dt="2024-05-30T13:39:03.674" v="137"/>
          <ac:spMkLst>
            <pc:docMk/>
            <pc:sldMk cId="172883747" sldId="351"/>
            <ac:spMk id="12" creationId="{6AF1528C-5B36-98D3-3051-0E4CB5798D98}"/>
          </ac:spMkLst>
        </pc:spChg>
        <pc:spChg chg="del">
          <ac:chgData name="Jinseo Park" userId="S::truewis@uchicago.edu::bdb58e20-5c84-4e71-b310-e2f6eb2afae8" providerId="AD" clId="Web-{E9DD9996-6330-0883-0A16-34FCB6DDA1EB}" dt="2024-05-30T13:39:03.674" v="136"/>
          <ac:spMkLst>
            <pc:docMk/>
            <pc:sldMk cId="172883747" sldId="351"/>
            <ac:spMk id="13" creationId="{620F0FC8-0BDF-328B-F7AB-DD6055DFADBD}"/>
          </ac:spMkLst>
        </pc:spChg>
        <pc:spChg chg="del">
          <ac:chgData name="Jinseo Park" userId="S::truewis@uchicago.edu::bdb58e20-5c84-4e71-b310-e2f6eb2afae8" providerId="AD" clId="Web-{E9DD9996-6330-0883-0A16-34FCB6DDA1EB}" dt="2024-05-30T13:39:03.674" v="135"/>
          <ac:spMkLst>
            <pc:docMk/>
            <pc:sldMk cId="172883747" sldId="351"/>
            <ac:spMk id="14" creationId="{A870D4E1-DE7E-6F1A-885D-893CCA4C600B}"/>
          </ac:spMkLst>
        </pc:spChg>
        <pc:spChg chg="del">
          <ac:chgData name="Jinseo Park" userId="S::truewis@uchicago.edu::bdb58e20-5c84-4e71-b310-e2f6eb2afae8" providerId="AD" clId="Web-{E9DD9996-6330-0883-0A16-34FCB6DDA1EB}" dt="2024-05-30T13:39:03.674" v="134"/>
          <ac:spMkLst>
            <pc:docMk/>
            <pc:sldMk cId="172883747" sldId="351"/>
            <ac:spMk id="15" creationId="{ACCFFA38-1642-4924-C038-73EB507F8846}"/>
          </ac:spMkLst>
        </pc:spChg>
        <pc:spChg chg="del">
          <ac:chgData name="Jinseo Park" userId="S::truewis@uchicago.edu::bdb58e20-5c84-4e71-b310-e2f6eb2afae8" providerId="AD" clId="Web-{E9DD9996-6330-0883-0A16-34FCB6DDA1EB}" dt="2024-05-30T13:39:03.674" v="133"/>
          <ac:spMkLst>
            <pc:docMk/>
            <pc:sldMk cId="172883747" sldId="351"/>
            <ac:spMk id="16" creationId="{E146F073-29CD-9A87-D128-CF9582AEF97E}"/>
          </ac:spMkLst>
        </pc:spChg>
        <pc:spChg chg="del">
          <ac:chgData name="Jinseo Park" userId="S::truewis@uchicago.edu::bdb58e20-5c84-4e71-b310-e2f6eb2afae8" providerId="AD" clId="Web-{E9DD9996-6330-0883-0A16-34FCB6DDA1EB}" dt="2024-05-30T13:39:03.674" v="131"/>
          <ac:spMkLst>
            <pc:docMk/>
            <pc:sldMk cId="172883747" sldId="351"/>
            <ac:spMk id="20" creationId="{B43CE51A-6C6F-90F3-A54F-7CB8F8F2119E}"/>
          </ac:spMkLst>
        </pc:spChg>
        <pc:spChg chg="del">
          <ac:chgData name="Jinseo Park" userId="S::truewis@uchicago.edu::bdb58e20-5c84-4e71-b310-e2f6eb2afae8" providerId="AD" clId="Web-{E9DD9996-6330-0883-0A16-34FCB6DDA1EB}" dt="2024-05-30T13:39:03.659" v="127"/>
          <ac:spMkLst>
            <pc:docMk/>
            <pc:sldMk cId="172883747" sldId="351"/>
            <ac:spMk id="29" creationId="{D287D57A-24F3-1522-6414-90EF3287F6E8}"/>
          </ac:spMkLst>
        </pc:spChg>
        <pc:picChg chg="add del mod ord">
          <ac:chgData name="Jinseo Park" userId="S::truewis@uchicago.edu::bdb58e20-5c84-4e71-b310-e2f6eb2afae8" providerId="AD" clId="Web-{E9DD9996-6330-0883-0A16-34FCB6DDA1EB}" dt="2024-05-30T13:41:00.018" v="159"/>
          <ac:picMkLst>
            <pc:docMk/>
            <pc:sldMk cId="172883747" sldId="351"/>
            <ac:picMk id="9" creationId="{30D620B5-3F9F-2BF1-4FBD-7FDABEB62EFA}"/>
          </ac:picMkLst>
        </pc:picChg>
        <pc:picChg chg="add mod ord modCrop">
          <ac:chgData name="Jinseo Park" userId="S::truewis@uchicago.edu::bdb58e20-5c84-4e71-b310-e2f6eb2afae8" providerId="AD" clId="Web-{E9DD9996-6330-0883-0A16-34FCB6DDA1EB}" dt="2024-05-30T13:46:36.159" v="171" actId="14100"/>
          <ac:picMkLst>
            <pc:docMk/>
            <pc:sldMk cId="172883747" sldId="351"/>
            <ac:picMk id="10" creationId="{7BCDA48B-6C64-C318-866B-7F683C9182D0}"/>
          </ac:picMkLst>
        </pc:picChg>
        <pc:picChg chg="del">
          <ac:chgData name="Jinseo Park" userId="S::truewis@uchicago.edu::bdb58e20-5c84-4e71-b310-e2f6eb2afae8" providerId="AD" clId="Web-{E9DD9996-6330-0883-0A16-34FCB6DDA1EB}" dt="2024-05-30T13:38:58.440" v="126"/>
          <ac:picMkLst>
            <pc:docMk/>
            <pc:sldMk cId="172883747" sldId="351"/>
            <ac:picMk id="11" creationId="{4BBC9147-FDFB-BBE5-AC2D-6609CEE145B0}"/>
          </ac:picMkLst>
        </pc:picChg>
        <pc:cxnChg chg="del">
          <ac:chgData name="Jinseo Park" userId="S::truewis@uchicago.edu::bdb58e20-5c84-4e71-b310-e2f6eb2afae8" providerId="AD" clId="Web-{E9DD9996-6330-0883-0A16-34FCB6DDA1EB}" dt="2024-05-30T13:39:03.674" v="132"/>
          <ac:cxnSpMkLst>
            <pc:docMk/>
            <pc:sldMk cId="172883747" sldId="351"/>
            <ac:cxnSpMk id="18" creationId="{B52A3EBC-F065-E280-A4BF-548B10208EE9}"/>
          </ac:cxnSpMkLst>
        </pc:cxnChg>
        <pc:cxnChg chg="del">
          <ac:chgData name="Jinseo Park" userId="S::truewis@uchicago.edu::bdb58e20-5c84-4e71-b310-e2f6eb2afae8" providerId="AD" clId="Web-{E9DD9996-6330-0883-0A16-34FCB6DDA1EB}" dt="2024-05-30T13:39:03.674" v="130"/>
          <ac:cxnSpMkLst>
            <pc:docMk/>
            <pc:sldMk cId="172883747" sldId="351"/>
            <ac:cxnSpMk id="22" creationId="{2A20109C-C664-8131-5662-81B7FDE50446}"/>
          </ac:cxnSpMkLst>
        </pc:cxnChg>
        <pc:cxnChg chg="del">
          <ac:chgData name="Jinseo Park" userId="S::truewis@uchicago.edu::bdb58e20-5c84-4e71-b310-e2f6eb2afae8" providerId="AD" clId="Web-{E9DD9996-6330-0883-0A16-34FCB6DDA1EB}" dt="2024-05-30T13:39:03.674" v="129"/>
          <ac:cxnSpMkLst>
            <pc:docMk/>
            <pc:sldMk cId="172883747" sldId="351"/>
            <ac:cxnSpMk id="24" creationId="{4CF2630B-8EA4-DE9F-AA93-AF45ADDEEF69}"/>
          </ac:cxnSpMkLst>
        </pc:cxnChg>
        <pc:cxnChg chg="del">
          <ac:chgData name="Jinseo Park" userId="S::truewis@uchicago.edu::bdb58e20-5c84-4e71-b310-e2f6eb2afae8" providerId="AD" clId="Web-{E9DD9996-6330-0883-0A16-34FCB6DDA1EB}" dt="2024-05-30T13:39:03.659" v="128"/>
          <ac:cxnSpMkLst>
            <pc:docMk/>
            <pc:sldMk cId="172883747" sldId="351"/>
            <ac:cxnSpMk id="25" creationId="{E4D32B3E-60B8-AE6A-5FE4-2360EDA19D4E}"/>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5E_1EB6FF2E.xlsx" /><Relationship Id="rId2" Type="http://schemas.microsoft.com/office/2011/relationships/chartColorStyle" Target="colors1.xml" /><Relationship Id="rId1" Type="http://schemas.microsoft.com/office/2011/relationships/chartStyle" Target="style1.xml" /></Relationships>
</file>

<file path=ppt/charts/_rels/chart10.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0.xml" /><Relationship Id="rId1" Type="http://schemas.microsoft.com/office/2011/relationships/chartStyle" Target="style10.xml" /></Relationships>
</file>

<file path=ppt/charts/_rels/chart11.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1.xml" /><Relationship Id="rId1" Type="http://schemas.microsoft.com/office/2011/relationships/chartStyle" Target="style11.xml" /></Relationships>
</file>

<file path=ppt/charts/_rels/chart12.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2.xml" /><Relationship Id="rId1" Type="http://schemas.microsoft.com/office/2011/relationships/chartStyle" Target="style12.xml" /></Relationships>
</file>

<file path=ppt/charts/_rels/chart13.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3.xml" /><Relationship Id="rId1" Type="http://schemas.microsoft.com/office/2011/relationships/chartStyle" Target="style13.xml" /></Relationships>
</file>

<file path=ppt/charts/_rels/chart14.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4.xml" /><Relationship Id="rId1" Type="http://schemas.microsoft.com/office/2011/relationships/chartStyle" Target="style14.xml" /></Relationships>
</file>

<file path=ppt/charts/_rels/chart15.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5.xml" /><Relationship Id="rId1" Type="http://schemas.microsoft.com/office/2011/relationships/chartStyle" Target="style15.xml" /></Relationships>
</file>

<file path=ppt/charts/_rels/chart150.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50.xml" /><Relationship Id="rId1" Type="http://schemas.microsoft.com/office/2011/relationships/chartStyle" Target="style150.xml" /></Relationships>
</file>

<file path=ppt/charts/_rels/chart16.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6.xml" /><Relationship Id="rId1" Type="http://schemas.microsoft.com/office/2011/relationships/chartStyle" Target="style16.xml" /></Relationships>
</file>

<file path=ppt/charts/_rels/chart160.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60.xml" /><Relationship Id="rId1" Type="http://schemas.microsoft.com/office/2011/relationships/chartStyle" Target="style160.xml" /></Relationships>
</file>

<file path=ppt/charts/_rels/chart17.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7.xml" /><Relationship Id="rId1" Type="http://schemas.microsoft.com/office/2011/relationships/chartStyle" Target="style17.xml" /></Relationships>
</file>

<file path=ppt/charts/_rels/chart170.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70.xml" /><Relationship Id="rId1" Type="http://schemas.microsoft.com/office/2011/relationships/chartStyle" Target="style170.xml" /></Relationships>
</file>

<file path=ppt/charts/_rels/chart18.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8.xml" /><Relationship Id="rId1" Type="http://schemas.microsoft.com/office/2011/relationships/chartStyle" Target="style18.xml" /></Relationships>
</file>

<file path=ppt/charts/_rels/chart180.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80.xml" /><Relationship Id="rId1" Type="http://schemas.microsoft.com/office/2011/relationships/chartStyle" Target="style180.xml" /></Relationships>
</file>

<file path=ppt/charts/_rels/chart19.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19.xml" /><Relationship Id="rId1" Type="http://schemas.microsoft.com/office/2011/relationships/chartStyle" Target="style19.xml" /></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5E_1EB6FF2E1.xlsx" /><Relationship Id="rId2" Type="http://schemas.microsoft.com/office/2011/relationships/chartColorStyle" Target="colors2.xml" /><Relationship Id="rId1" Type="http://schemas.microsoft.com/office/2011/relationships/chartStyle" Target="style2.xml" /></Relationships>
</file>

<file path=ppt/charts/_rels/chart20.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20.xml" /><Relationship Id="rId1" Type="http://schemas.microsoft.com/office/2011/relationships/chartStyle" Target="style20.xml" /></Relationships>
</file>

<file path=ppt/charts/_rels/chart3.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3.xml" /><Relationship Id="rId1" Type="http://schemas.microsoft.com/office/2011/relationships/chartStyle" Target="style3.xml" /></Relationships>
</file>

<file path=ppt/charts/_rels/chart4.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4.xml" /><Relationship Id="rId1" Type="http://schemas.microsoft.com/office/2011/relationships/chartStyle" Target="style4.xml" /></Relationships>
</file>

<file path=ppt/charts/_rels/chart5.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5.xml" /><Relationship Id="rId1" Type="http://schemas.microsoft.com/office/2011/relationships/chartStyle" Target="style5.xml" /></Relationships>
</file>

<file path=ppt/charts/_rels/chart6.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6.xml" /><Relationship Id="rId1" Type="http://schemas.microsoft.com/office/2011/relationships/chartStyle" Target="style6.xml" /></Relationships>
</file>

<file path=ppt/charts/_rels/chart7.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7.xml" /><Relationship Id="rId1" Type="http://schemas.microsoft.com/office/2011/relationships/chartStyle" Target="style7.xml" /></Relationships>
</file>

<file path=ppt/charts/_rels/chart70.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70.xml" /><Relationship Id="rId1" Type="http://schemas.microsoft.com/office/2011/relationships/chartStyle" Target="style70.xml" /></Relationships>
</file>

<file path=ppt/charts/_rels/chart8.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8.xml" /><Relationship Id="rId1" Type="http://schemas.microsoft.com/office/2011/relationships/chartStyle" Target="style8.xml" /></Relationships>
</file>

<file path=ppt/charts/_rels/chart80.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80.xml" /><Relationship Id="rId1" Type="http://schemas.microsoft.com/office/2011/relationships/chartStyle" Target="style80.xml" /></Relationships>
</file>

<file path=ppt/charts/_rels/chart9.xml.rels><?xml version="1.0" encoding="UTF-8" standalone="yes"?>
<Relationships xmlns="http://schemas.openxmlformats.org/package/2006/relationships"><Relationship Id="rId3" Type="http://schemas.openxmlformats.org/officeDocument/2006/relationships/oleObject" Target="&#53685;&#54633;%20&#47928;&#49436;1" TargetMode="External" /><Relationship Id="rId2" Type="http://schemas.microsoft.com/office/2011/relationships/chartColorStyle" Target="colors9.xml" /><Relationship Id="rId1" Type="http://schemas.microsoft.com/office/2011/relationships/chartStyle" Target="style9.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Signal (Slow Bank)</c:v>
                </c:pt>
              </c:strCache>
            </c:strRef>
          </c:tx>
          <c:spPr>
            <a:ln w="28575" cap="rnd">
              <a:solidFill>
                <a:schemeClr val="tx1"/>
              </a:solidFill>
              <a:round/>
            </a:ln>
            <a:effectLst/>
          </c:spPr>
          <c:marker>
            <c:symbol val="none"/>
          </c:marker>
          <c:cat>
            <c:numRef>
              <c:f>Sheet1!$A$2:$A$32</c:f>
              <c:numCache>
                <c:formatCode>General</c:formatCode>
                <c:ptCount val="3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numCache>
            </c:numRef>
          </c:cat>
          <c:val>
            <c:numRef>
              <c:f>Sheet1!$B$2:$B$32</c:f>
              <c:numCache>
                <c:formatCode>General</c:formatCode>
                <c:ptCount val="31"/>
                <c:pt idx="0">
                  <c:v>5.3624257621590933E-4</c:v>
                </c:pt>
                <c:pt idx="1">
                  <c:v>2.882726550023237E-3</c:v>
                </c:pt>
                <c:pt idx="2">
                  <c:v>1.078375781840181E-2</c:v>
                </c:pt>
                <c:pt idx="3">
                  <c:v>2.2582794913721248E-2</c:v>
                </c:pt>
                <c:pt idx="4">
                  <c:v>6.2327356768647271E-2</c:v>
                </c:pt>
                <c:pt idx="5">
                  <c:v>0.13819947904174071</c:v>
                </c:pt>
                <c:pt idx="6">
                  <c:v>0.28673063471553528</c:v>
                </c:pt>
                <c:pt idx="7">
                  <c:v>0.49189254768915913</c:v>
                </c:pt>
                <c:pt idx="8">
                  <c:v>0.7302842308822961</c:v>
                </c:pt>
                <c:pt idx="9">
                  <c:v>0.92586673500451455</c:v>
                </c:pt>
                <c:pt idx="10">
                  <c:v>1.0061120871687543</c:v>
                </c:pt>
                <c:pt idx="11">
                  <c:v>0.93101625520023434</c:v>
                </c:pt>
                <c:pt idx="12">
                  <c:v>0.73771717430903005</c:v>
                </c:pt>
                <c:pt idx="13">
                  <c:v>0.51051510703792669</c:v>
                </c:pt>
                <c:pt idx="14">
                  <c:v>0.33758370701749668</c:v>
                </c:pt>
                <c:pt idx="15">
                  <c:v>0.27169275526443659</c:v>
                </c:pt>
                <c:pt idx="16">
                  <c:v>0.33537282238111377</c:v>
                </c:pt>
                <c:pt idx="17">
                  <c:v>0.51282346372772181</c:v>
                </c:pt>
                <c:pt idx="18">
                  <c:v>0.74075494662433095</c:v>
                </c:pt>
                <c:pt idx="19">
                  <c:v>0.93390737532165025</c:v>
                </c:pt>
                <c:pt idx="20">
                  <c:v>1.0058937586846861</c:v>
                </c:pt>
                <c:pt idx="21">
                  <c:v>0.92496874173535337</c:v>
                </c:pt>
                <c:pt idx="22">
                  <c:v>0.72881167111078193</c:v>
                </c:pt>
                <c:pt idx="23">
                  <c:v>0.48882219145975481</c:v>
                </c:pt>
                <c:pt idx="24">
                  <c:v>0.28197370724745219</c:v>
                </c:pt>
                <c:pt idx="25">
                  <c:v>0.13885920926214015</c:v>
                </c:pt>
                <c:pt idx="26">
                  <c:v>6.316439605459355E-2</c:v>
                </c:pt>
                <c:pt idx="27">
                  <c:v>2.6769814317739886E-2</c:v>
                </c:pt>
                <c:pt idx="28">
                  <c:v>1.0479060516417175E-2</c:v>
                </c:pt>
                <c:pt idx="29">
                  <c:v>2.5898217759374002E-3</c:v>
                </c:pt>
                <c:pt idx="30">
                  <c:v>8.8129395778828237E-3</c:v>
                </c:pt>
              </c:numCache>
            </c:numRef>
          </c:val>
          <c:smooth val="0"/>
          <c:extLst>
            <c:ext xmlns:c16="http://schemas.microsoft.com/office/drawing/2014/chart" uri="{C3380CC4-5D6E-409C-BE32-E72D297353CC}">
              <c16:uniqueId val="{00000000-41E0-421B-9465-0B1CB626A17E}"/>
            </c:ext>
          </c:extLst>
        </c:ser>
        <c:ser>
          <c:idx val="1"/>
          <c:order val="1"/>
          <c:tx>
            <c:strRef>
              <c:f>Sheet1!$C$1</c:f>
              <c:strCache>
                <c:ptCount val="1"/>
                <c:pt idx="0">
                  <c:v>Threshold</c:v>
                </c:pt>
              </c:strCache>
            </c:strRef>
          </c:tx>
          <c:spPr>
            <a:ln w="28575" cap="rnd">
              <a:solidFill>
                <a:schemeClr val="accent2"/>
              </a:solidFill>
              <a:round/>
            </a:ln>
            <a:effectLst/>
          </c:spPr>
          <c:marker>
            <c:symbol val="none"/>
          </c:marker>
          <c:cat>
            <c:numRef>
              <c:f>Sheet1!$A$2:$A$32</c:f>
              <c:numCache>
                <c:formatCode>General</c:formatCode>
                <c:ptCount val="3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numCache>
            </c:numRef>
          </c:cat>
          <c:val>
            <c:numRef>
              <c:f>Sheet1!$C$2:$C$32</c:f>
              <c:numCache>
                <c:formatCode>General</c:formatCode>
                <c:ptCount val="31"/>
                <c:pt idx="0">
                  <c:v>0.4</c:v>
                </c:pt>
                <c:pt idx="1">
                  <c:v>0.4</c:v>
                </c:pt>
                <c:pt idx="2">
                  <c:v>0.4</c:v>
                </c:pt>
                <c:pt idx="3">
                  <c:v>0.4</c:v>
                </c:pt>
                <c:pt idx="4">
                  <c:v>0.4</c:v>
                </c:pt>
                <c:pt idx="5">
                  <c:v>0.4</c:v>
                </c:pt>
                <c:pt idx="6">
                  <c:v>0.4</c:v>
                </c:pt>
                <c:pt idx="7">
                  <c:v>0.4</c:v>
                </c:pt>
                <c:pt idx="8">
                  <c:v>0.4</c:v>
                </c:pt>
                <c:pt idx="9">
                  <c:v>0.4</c:v>
                </c:pt>
                <c:pt idx="10">
                  <c:v>0.4</c:v>
                </c:pt>
                <c:pt idx="11">
                  <c:v>0.4</c:v>
                </c:pt>
                <c:pt idx="12">
                  <c:v>0.4</c:v>
                </c:pt>
                <c:pt idx="13">
                  <c:v>0.4</c:v>
                </c:pt>
                <c:pt idx="14">
                  <c:v>0.4</c:v>
                </c:pt>
                <c:pt idx="15">
                  <c:v>0.4</c:v>
                </c:pt>
                <c:pt idx="16">
                  <c:v>0.4</c:v>
                </c:pt>
                <c:pt idx="17">
                  <c:v>0.4</c:v>
                </c:pt>
                <c:pt idx="18">
                  <c:v>0.4</c:v>
                </c:pt>
                <c:pt idx="19">
                  <c:v>0.4</c:v>
                </c:pt>
                <c:pt idx="20">
                  <c:v>0.4</c:v>
                </c:pt>
                <c:pt idx="21">
                  <c:v>0.4</c:v>
                </c:pt>
                <c:pt idx="22">
                  <c:v>0.4</c:v>
                </c:pt>
                <c:pt idx="23">
                  <c:v>0.4</c:v>
                </c:pt>
                <c:pt idx="24">
                  <c:v>0.4</c:v>
                </c:pt>
                <c:pt idx="25">
                  <c:v>0.4</c:v>
                </c:pt>
                <c:pt idx="26">
                  <c:v>0.4</c:v>
                </c:pt>
                <c:pt idx="27">
                  <c:v>0.4</c:v>
                </c:pt>
                <c:pt idx="28">
                  <c:v>0.4</c:v>
                </c:pt>
                <c:pt idx="29">
                  <c:v>0.4</c:v>
                </c:pt>
                <c:pt idx="30">
                  <c:v>0.4</c:v>
                </c:pt>
              </c:numCache>
            </c:numRef>
          </c:val>
          <c:smooth val="0"/>
          <c:extLst>
            <c:ext xmlns:c16="http://schemas.microsoft.com/office/drawing/2014/chart" uri="{C3380CC4-5D6E-409C-BE32-E72D297353CC}">
              <c16:uniqueId val="{00000000-017C-4032-88E8-752BAD530CD9}"/>
            </c:ext>
          </c:extLst>
        </c:ser>
        <c:dLbls>
          <c:showLegendKey val="0"/>
          <c:showVal val="0"/>
          <c:showCatName val="0"/>
          <c:showSerName val="0"/>
          <c:showPercent val="0"/>
          <c:showBubbleSize val="0"/>
        </c:dLbls>
        <c:smooth val="0"/>
        <c:axId val="1916965567"/>
        <c:axId val="33691616"/>
      </c:lineChart>
      <c:catAx>
        <c:axId val="191696556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ltLang="ko-KR"/>
                  <a:t>Time [ns]</a:t>
                </a:r>
                <a:endParaRPr lang="ko-KR" altLang="en-US"/>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691616"/>
        <c:crosses val="autoZero"/>
        <c:auto val="1"/>
        <c:lblAlgn val="ctr"/>
        <c:lblOffset val="100"/>
        <c:tickLblSkip val="5"/>
        <c:tickMarkSkip val="1"/>
        <c:noMultiLvlLbl val="0"/>
      </c:catAx>
      <c:valAx>
        <c:axId val="33691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69655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lineChart>
        <c:grouping val="standard"/>
        <c:varyColors val="0"/>
        <c:ser>
          <c:idx val="0"/>
          <c:order val="0"/>
          <c:spPr>
            <a:ln w="19050" cap="rnd">
              <a:solidFill>
                <a:schemeClr val="accent2"/>
              </a:solidFill>
              <a:round/>
            </a:ln>
            <a:effectLst/>
          </c:spPr>
          <c:marker>
            <c:symbol val="none"/>
          </c:marker>
          <c:cat>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cat>
          <c:val>
            <c:numRef>
              <c:f>Sheet1!$B$1:$B$60</c:f>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val>
          <c:smooth val="0"/>
          <c:extLst>
            <c:ext xmlns:c16="http://schemas.microsoft.com/office/drawing/2014/chart" uri="{C3380CC4-5D6E-409C-BE32-E72D297353CC}">
              <c16:uniqueId val="{00000000-4395-4A23-8B51-00BAC6A003D0}"/>
            </c:ext>
          </c:extLst>
        </c:ser>
        <c:dLbls>
          <c:showLegendKey val="0"/>
          <c:showVal val="0"/>
          <c:showCatName val="0"/>
          <c:showSerName val="0"/>
          <c:showPercent val="0"/>
          <c:showBubbleSize val="0"/>
        </c:dLbls>
        <c:smooth val="0"/>
        <c:axId val="1711617375"/>
        <c:axId val="1711607391"/>
      </c:lineChart>
      <c:catAx>
        <c:axId val="1711617375"/>
        <c:scaling>
          <c:orientation val="minMax"/>
        </c:scaling>
        <c:delete val="1"/>
        <c:axPos val="b"/>
        <c:numFmt formatCode="General" sourceLinked="1"/>
        <c:majorTickMark val="none"/>
        <c:minorTickMark val="none"/>
        <c:tickLblPos val="nextTo"/>
        <c:crossAx val="1711607391"/>
        <c:crosses val="autoZero"/>
        <c:auto val="1"/>
        <c:lblAlgn val="ctr"/>
        <c:lblOffset val="100"/>
        <c:noMultiLvlLbl val="0"/>
      </c:cat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Sheet1!$E$1:$E$15</c:f>
              <c:numCache>
                <c:formatCode>General</c:formatCode>
                <c:ptCount val="15"/>
                <c:pt idx="0">
                  <c:v>0.5</c:v>
                </c:pt>
                <c:pt idx="1">
                  <c:v>0.63048966023336905</c:v>
                </c:pt>
                <c:pt idx="2">
                  <c:v>0.73499807288824504</c:v>
                </c:pt>
                <c:pt idx="3">
                  <c:v>0.79271700734799766</c:v>
                </c:pt>
                <c:pt idx="4">
                  <c:v>0.79215428926345854</c:v>
                </c:pt>
                <c:pt idx="5">
                  <c:v>0.73342195906637642</c:v>
                </c:pt>
                <c:pt idx="6">
                  <c:v>0.62821396407014907</c:v>
                </c:pt>
                <c:pt idx="7">
                  <c:v>0.49747782578985539</c:v>
                </c:pt>
                <c:pt idx="8">
                  <c:v>0.36724386701154438</c:v>
                </c:pt>
                <c:pt idx="9">
                  <c:v>0.26344242367214132</c:v>
                </c:pt>
                <c:pt idx="10">
                  <c:v>0.20674096470047093</c:v>
                </c:pt>
                <c:pt idx="11">
                  <c:v>0.20842907917945375</c:v>
                </c:pt>
                <c:pt idx="12">
                  <c:v>0.2681706537332037</c:v>
                </c:pt>
                <c:pt idx="13">
                  <c:v>0.37407079464804233</c:v>
                </c:pt>
                <c:pt idx="14">
                  <c:v>0.50504417014530489</c:v>
                </c:pt>
              </c:numCache>
            </c:numRef>
          </c:yVal>
          <c:smooth val="0"/>
          <c:extLst>
            <c:ext xmlns:c16="http://schemas.microsoft.com/office/drawing/2014/chart" uri="{C3380CC4-5D6E-409C-BE32-E72D297353CC}">
              <c16:uniqueId val="{00000000-FB43-4DA7-B319-4BBD45C1353E}"/>
            </c:ext>
          </c:extLst>
        </c:ser>
        <c:dLbls>
          <c:showLegendKey val="0"/>
          <c:showVal val="0"/>
          <c:showCatName val="0"/>
          <c:showSerName val="0"/>
          <c:showPercent val="0"/>
          <c:showBubbleSize val="0"/>
        </c:dLbls>
        <c:axId val="1711617375"/>
        <c:axId val="1711607391"/>
        <c:extLst/>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Sheet1!$E$4:$E$18</c:f>
              <c:numCache>
                <c:formatCode>General</c:formatCode>
                <c:ptCount val="15"/>
                <c:pt idx="0">
                  <c:v>0.79271700734799766</c:v>
                </c:pt>
                <c:pt idx="1">
                  <c:v>0.79215428926345854</c:v>
                </c:pt>
                <c:pt idx="2">
                  <c:v>0.73342195906637642</c:v>
                </c:pt>
                <c:pt idx="3">
                  <c:v>0.62821396407014907</c:v>
                </c:pt>
                <c:pt idx="4">
                  <c:v>0.49747782578985539</c:v>
                </c:pt>
                <c:pt idx="5">
                  <c:v>0.36724386701154438</c:v>
                </c:pt>
                <c:pt idx="6">
                  <c:v>0.26344242367214132</c:v>
                </c:pt>
                <c:pt idx="7">
                  <c:v>0.20674096470047093</c:v>
                </c:pt>
                <c:pt idx="8">
                  <c:v>0.20842907917945375</c:v>
                </c:pt>
                <c:pt idx="9">
                  <c:v>0.2681706537332037</c:v>
                </c:pt>
                <c:pt idx="10">
                  <c:v>0.37407079464804233</c:v>
                </c:pt>
                <c:pt idx="11">
                  <c:v>0.50504417014530489</c:v>
                </c:pt>
                <c:pt idx="12">
                  <c:v>0.63501322213418532</c:v>
                </c:pt>
                <c:pt idx="13">
                  <c:v>0.73810035915474581</c:v>
                </c:pt>
                <c:pt idx="14">
                  <c:v>0.79378033480585997</c:v>
                </c:pt>
              </c:numCache>
            </c:numRef>
          </c:yVal>
          <c:smooth val="0"/>
          <c:extLst>
            <c:ext xmlns:c16="http://schemas.microsoft.com/office/drawing/2014/chart" uri="{C3380CC4-5D6E-409C-BE32-E72D297353CC}">
              <c16:uniqueId val="{00000000-FE58-438C-B6B7-7FAC9F8B0431}"/>
            </c:ext>
          </c:extLst>
        </c:ser>
        <c:dLbls>
          <c:showLegendKey val="0"/>
          <c:showVal val="0"/>
          <c:showCatName val="0"/>
          <c:showSerName val="0"/>
          <c:showPercent val="0"/>
          <c:showBubbleSize val="0"/>
        </c:dLbls>
        <c:axId val="1711617375"/>
        <c:axId val="1711607391"/>
        <c:extLst/>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Sheet1!$E$7:$E$21</c:f>
              <c:numCache>
                <c:formatCode>General</c:formatCode>
                <c:ptCount val="15"/>
                <c:pt idx="0">
                  <c:v>0.62821396407014907</c:v>
                </c:pt>
                <c:pt idx="1">
                  <c:v>0.49747782578985539</c:v>
                </c:pt>
                <c:pt idx="2">
                  <c:v>0.36724386701154438</c:v>
                </c:pt>
                <c:pt idx="3">
                  <c:v>0.26344242367214132</c:v>
                </c:pt>
                <c:pt idx="4">
                  <c:v>0.20674096470047093</c:v>
                </c:pt>
                <c:pt idx="5">
                  <c:v>0.20842907917945375</c:v>
                </c:pt>
                <c:pt idx="6">
                  <c:v>0.2681706537332037</c:v>
                </c:pt>
                <c:pt idx="7">
                  <c:v>0.37407079464804233</c:v>
                </c:pt>
                <c:pt idx="8">
                  <c:v>0.50504417014530489</c:v>
                </c:pt>
                <c:pt idx="9">
                  <c:v>0.63501322213418532</c:v>
                </c:pt>
                <c:pt idx="10">
                  <c:v>0.73810035915474581</c:v>
                </c:pt>
                <c:pt idx="11">
                  <c:v>0.79378033480585997</c:v>
                </c:pt>
                <c:pt idx="12">
                  <c:v>0.79096694325352579</c:v>
                </c:pt>
                <c:pt idx="13">
                  <c:v>0.73022034706024652</c:v>
                </c:pt>
                <c:pt idx="14">
                  <c:v>0.62363554557252698</c:v>
                </c:pt>
              </c:numCache>
            </c:numRef>
          </c:yVal>
          <c:smooth val="0"/>
          <c:extLst>
            <c:ext xmlns:c16="http://schemas.microsoft.com/office/drawing/2014/chart" uri="{C3380CC4-5D6E-409C-BE32-E72D297353CC}">
              <c16:uniqueId val="{00000000-9CAC-41CA-B648-03846AA2C6E6}"/>
            </c:ext>
          </c:extLst>
        </c:ser>
        <c:dLbls>
          <c:showLegendKey val="0"/>
          <c:showVal val="0"/>
          <c:showCatName val="0"/>
          <c:showSerName val="0"/>
          <c:showPercent val="0"/>
          <c:showBubbleSize val="0"/>
        </c:dLbls>
        <c:axId val="1711617375"/>
        <c:axId val="1711607391"/>
        <c:extLst/>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Sheet1!$E$10:$E$24</c:f>
              <c:numCache>
                <c:formatCode>General</c:formatCode>
                <c:ptCount val="15"/>
                <c:pt idx="0">
                  <c:v>0.26344242367214132</c:v>
                </c:pt>
                <c:pt idx="1">
                  <c:v>0.20674096470047093</c:v>
                </c:pt>
                <c:pt idx="2">
                  <c:v>0.20842907917945375</c:v>
                </c:pt>
                <c:pt idx="3">
                  <c:v>0.2681706537332037</c:v>
                </c:pt>
                <c:pt idx="4">
                  <c:v>0.37407079464804233</c:v>
                </c:pt>
                <c:pt idx="5">
                  <c:v>0.50504417014530489</c:v>
                </c:pt>
                <c:pt idx="6">
                  <c:v>0.63501322213418532</c:v>
                </c:pt>
                <c:pt idx="7">
                  <c:v>0.73810035915474581</c:v>
                </c:pt>
                <c:pt idx="8">
                  <c:v>0.79378033480585997</c:v>
                </c:pt>
                <c:pt idx="9">
                  <c:v>0.79096694325352579</c:v>
                </c:pt>
                <c:pt idx="10">
                  <c:v>0.73022034706024652</c:v>
                </c:pt>
                <c:pt idx="11">
                  <c:v>0.62363554557252698</c:v>
                </c:pt>
                <c:pt idx="12">
                  <c:v>0.4924341904569024</c:v>
                </c:pt>
                <c:pt idx="13">
                  <c:v>0.36273923186740364</c:v>
                </c:pt>
                <c:pt idx="14">
                  <c:v>0.26037368767969993</c:v>
                </c:pt>
              </c:numCache>
            </c:numRef>
          </c:yVal>
          <c:smooth val="0"/>
          <c:extLst>
            <c:ext xmlns:c16="http://schemas.microsoft.com/office/drawing/2014/chart" uri="{C3380CC4-5D6E-409C-BE32-E72D297353CC}">
              <c16:uniqueId val="{00000000-CA99-4DDD-9645-4F352E239F22}"/>
            </c:ext>
          </c:extLst>
        </c:ser>
        <c:dLbls>
          <c:showLegendKey val="0"/>
          <c:showVal val="0"/>
          <c:showCatName val="0"/>
          <c:showSerName val="0"/>
          <c:showPercent val="0"/>
          <c:showBubbleSize val="0"/>
        </c:dLbls>
        <c:axId val="1711617375"/>
        <c:axId val="1711607391"/>
        <c:extLst/>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f>Sheet1!$B$1:$B$60</c:f>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0-38E8-4CB0-8766-4A9C24B47B69}"/>
            </c:ext>
          </c:extLst>
        </c:ser>
        <c:dLbls>
          <c:showLegendKey val="0"/>
          <c:showVal val="0"/>
          <c:showCatName val="0"/>
          <c:showSerName val="0"/>
          <c:showPercent val="0"/>
          <c:showBubbleSize val="0"/>
        </c:dLbls>
        <c:axId val="1711617375"/>
        <c:axId val="1711607391"/>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Ch.</a:t>
                </a:r>
                <a:r>
                  <a:rPr lang="en-US" altLang="ko-KR" sz="1400" baseline="0"/>
                  <a:t> 1 </a:t>
                </a:r>
                <a:r>
                  <a:rPr lang="en-US" altLang="ko-KR" sz="1400"/>
                  <a:t>Voltage[V]</a:t>
                </a:r>
                <a:endParaRPr lang="ko-KR"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f>Sheet1!$B$1:$B$60</c:f>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0-38E8-4CB0-8766-4A9C24B47B69}"/>
            </c:ext>
          </c:extLst>
        </c:ser>
        <c:dLbls>
          <c:showLegendKey val="0"/>
          <c:showVal val="0"/>
          <c:showCatName val="0"/>
          <c:showSerName val="0"/>
          <c:showPercent val="0"/>
          <c:showBubbleSize val="0"/>
        </c:dLbls>
        <c:axId val="1711617375"/>
        <c:axId val="1711607391"/>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Ch.</a:t>
                </a:r>
                <a:r>
                  <a:rPr lang="en-US" altLang="ko-KR" sz="1400" baseline="0"/>
                  <a:t> 1 </a:t>
                </a:r>
                <a:r>
                  <a:rPr lang="en-US" altLang="ko-KR" sz="1400"/>
                  <a:t>Voltage[V]</a:t>
                </a:r>
                <a:endParaRPr lang="ko-KR"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f>Sheet1!$C$1:$C$60</c:f>
              <c:numCache>
                <c:formatCode>General</c:formatCode>
                <c:ptCount val="60"/>
                <c:pt idx="0">
                  <c:v>0.2</c:v>
                </c:pt>
                <c:pt idx="1">
                  <c:v>0.2</c:v>
                </c:pt>
                <c:pt idx="2">
                  <c:v>0.2</c:v>
                </c:pt>
                <c:pt idx="3">
                  <c:v>0.2</c:v>
                </c:pt>
                <c:pt idx="4">
                  <c:v>0.2</c:v>
                </c:pt>
                <c:pt idx="5">
                  <c:v>0.2</c:v>
                </c:pt>
                <c:pt idx="6">
                  <c:v>0.2</c:v>
                </c:pt>
                <c:pt idx="7">
                  <c:v>0.2</c:v>
                </c:pt>
                <c:pt idx="8">
                  <c:v>0.2</c:v>
                </c:pt>
                <c:pt idx="9">
                  <c:v>0.2</c:v>
                </c:pt>
                <c:pt idx="10">
                  <c:v>0.2</c:v>
                </c:pt>
                <c:pt idx="11">
                  <c:v>0.2</c:v>
                </c:pt>
                <c:pt idx="12">
                  <c:v>0.2</c:v>
                </c:pt>
                <c:pt idx="13">
                  <c:v>0.2</c:v>
                </c:pt>
                <c:pt idx="14">
                  <c:v>0.2</c:v>
                </c:pt>
                <c:pt idx="15">
                  <c:v>0.21250000000000002</c:v>
                </c:pt>
                <c:pt idx="16">
                  <c:v>0.23250000000000001</c:v>
                </c:pt>
                <c:pt idx="17">
                  <c:v>0.27750000000000002</c:v>
                </c:pt>
                <c:pt idx="18">
                  <c:v>0.32250000000000001</c:v>
                </c:pt>
                <c:pt idx="19">
                  <c:v>0.375</c:v>
                </c:pt>
                <c:pt idx="20">
                  <c:v>0.41500000000000004</c:v>
                </c:pt>
                <c:pt idx="21">
                  <c:v>0.46250000000000002</c:v>
                </c:pt>
                <c:pt idx="22">
                  <c:v>0.5</c:v>
                </c:pt>
                <c:pt idx="23">
                  <c:v>0.52500000000000002</c:v>
                </c:pt>
                <c:pt idx="24">
                  <c:v>0.52500000000000002</c:v>
                </c:pt>
                <c:pt idx="25">
                  <c:v>0.52500000000000002</c:v>
                </c:pt>
                <c:pt idx="26">
                  <c:v>0.52500000000000002</c:v>
                </c:pt>
                <c:pt idx="27">
                  <c:v>0.52500000000000002</c:v>
                </c:pt>
                <c:pt idx="28">
                  <c:v>0.52500000000000002</c:v>
                </c:pt>
                <c:pt idx="29">
                  <c:v>0.52500000000000002</c:v>
                </c:pt>
                <c:pt idx="30">
                  <c:v>0.52500000000000002</c:v>
                </c:pt>
                <c:pt idx="31">
                  <c:v>0.52500000000000002</c:v>
                </c:pt>
                <c:pt idx="32">
                  <c:v>0.52500000000000002</c:v>
                </c:pt>
                <c:pt idx="33">
                  <c:v>0.5</c:v>
                </c:pt>
                <c:pt idx="34">
                  <c:v>0.46250000000000002</c:v>
                </c:pt>
                <c:pt idx="35">
                  <c:v>0.41500000000000004</c:v>
                </c:pt>
                <c:pt idx="36">
                  <c:v>0.375</c:v>
                </c:pt>
                <c:pt idx="37">
                  <c:v>0.32250000000000001</c:v>
                </c:pt>
                <c:pt idx="38">
                  <c:v>0.27750000000000002</c:v>
                </c:pt>
                <c:pt idx="39">
                  <c:v>0.23250000000000001</c:v>
                </c:pt>
                <c:pt idx="40">
                  <c:v>0.21250000000000002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0-6129-4926-88B0-F85D9F351B42}"/>
            </c:ext>
          </c:extLst>
        </c:ser>
        <c:dLbls>
          <c:showLegendKey val="0"/>
          <c:showVal val="0"/>
          <c:showCatName val="0"/>
          <c:showSerName val="0"/>
          <c:showPercent val="0"/>
          <c:showBubbleSize val="0"/>
        </c:dLbls>
        <c:axId val="1711617375"/>
        <c:axId val="1711607391"/>
        <c:extLst>
          <c:ext xmlns:c15="http://schemas.microsoft.com/office/drawing/2012/chart" uri="{02D57815-91ED-43cb-92C2-25804820EDAC}">
            <c15:filteredScatterSeries>
              <c15: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Sheet1!$A$1:$A$60</c15:sqref>
                        </c15:formulaRef>
                      </c:ext>
                    </c:extLst>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extLst>
                      <c:ext uri="{02D57815-91ED-43cb-92C2-25804820EDAC}">
                        <c15:formulaRef>
                          <c15:sqref>Sheet1!$B$1:$B$60</c15:sqref>
                        </c15:formulaRef>
                      </c:ext>
                    </c:extLst>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1-6129-4926-88B0-F85D9F351B42}"/>
                  </c:ext>
                </c:extLst>
              </c15:ser>
            </c15:filteredScatterSeries>
          </c:ext>
        </c:extLst>
      </c:scatterChart>
      <c:valAx>
        <c:axId val="171161737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Time[ns]</a:t>
                </a:r>
                <a:endParaRPr lang="ko-KR" altLang="en-US" sz="140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07391"/>
        <c:crosses val="autoZero"/>
        <c:crossBetween val="midCat"/>
      </c:valAx>
      <c:valAx>
        <c:axId val="1711607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Ch.</a:t>
                </a:r>
                <a:r>
                  <a:rPr lang="en-US" altLang="ko-KR" sz="1400" baseline="0"/>
                  <a:t> 2 </a:t>
                </a:r>
                <a:r>
                  <a:rPr lang="en-US" altLang="ko-KR" sz="1400"/>
                  <a:t>Voltage[V]</a:t>
                </a:r>
                <a:endParaRPr lang="ko-KR"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f>Sheet1!$C$1:$C$60</c:f>
              <c:numCache>
                <c:formatCode>General</c:formatCode>
                <c:ptCount val="60"/>
                <c:pt idx="0">
                  <c:v>0.2</c:v>
                </c:pt>
                <c:pt idx="1">
                  <c:v>0.2</c:v>
                </c:pt>
                <c:pt idx="2">
                  <c:v>0.2</c:v>
                </c:pt>
                <c:pt idx="3">
                  <c:v>0.2</c:v>
                </c:pt>
                <c:pt idx="4">
                  <c:v>0.2</c:v>
                </c:pt>
                <c:pt idx="5">
                  <c:v>0.2</c:v>
                </c:pt>
                <c:pt idx="6">
                  <c:v>0.2</c:v>
                </c:pt>
                <c:pt idx="7">
                  <c:v>0.2</c:v>
                </c:pt>
                <c:pt idx="8">
                  <c:v>0.2</c:v>
                </c:pt>
                <c:pt idx="9">
                  <c:v>0.2</c:v>
                </c:pt>
                <c:pt idx="10">
                  <c:v>0.2</c:v>
                </c:pt>
                <c:pt idx="11">
                  <c:v>0.2</c:v>
                </c:pt>
                <c:pt idx="12">
                  <c:v>0.2</c:v>
                </c:pt>
                <c:pt idx="13">
                  <c:v>0.2</c:v>
                </c:pt>
                <c:pt idx="14">
                  <c:v>0.2</c:v>
                </c:pt>
                <c:pt idx="15">
                  <c:v>0.21250000000000002</c:v>
                </c:pt>
                <c:pt idx="16">
                  <c:v>0.23250000000000001</c:v>
                </c:pt>
                <c:pt idx="17">
                  <c:v>0.27750000000000002</c:v>
                </c:pt>
                <c:pt idx="18">
                  <c:v>0.32250000000000001</c:v>
                </c:pt>
                <c:pt idx="19">
                  <c:v>0.375</c:v>
                </c:pt>
                <c:pt idx="20">
                  <c:v>0.41500000000000004</c:v>
                </c:pt>
                <c:pt idx="21">
                  <c:v>0.46250000000000002</c:v>
                </c:pt>
                <c:pt idx="22">
                  <c:v>0.5</c:v>
                </c:pt>
                <c:pt idx="23">
                  <c:v>0.52500000000000002</c:v>
                </c:pt>
                <c:pt idx="24">
                  <c:v>0.52500000000000002</c:v>
                </c:pt>
                <c:pt idx="25">
                  <c:v>0.52500000000000002</c:v>
                </c:pt>
                <c:pt idx="26">
                  <c:v>0.52500000000000002</c:v>
                </c:pt>
                <c:pt idx="27">
                  <c:v>0.52500000000000002</c:v>
                </c:pt>
                <c:pt idx="28">
                  <c:v>0.52500000000000002</c:v>
                </c:pt>
                <c:pt idx="29">
                  <c:v>0.52500000000000002</c:v>
                </c:pt>
                <c:pt idx="30">
                  <c:v>0.52500000000000002</c:v>
                </c:pt>
                <c:pt idx="31">
                  <c:v>0.52500000000000002</c:v>
                </c:pt>
                <c:pt idx="32">
                  <c:v>0.52500000000000002</c:v>
                </c:pt>
                <c:pt idx="33">
                  <c:v>0.5</c:v>
                </c:pt>
                <c:pt idx="34">
                  <c:v>0.46250000000000002</c:v>
                </c:pt>
                <c:pt idx="35">
                  <c:v>0.41500000000000004</c:v>
                </c:pt>
                <c:pt idx="36">
                  <c:v>0.375</c:v>
                </c:pt>
                <c:pt idx="37">
                  <c:v>0.32250000000000001</c:v>
                </c:pt>
                <c:pt idx="38">
                  <c:v>0.27750000000000002</c:v>
                </c:pt>
                <c:pt idx="39">
                  <c:v>0.23250000000000001</c:v>
                </c:pt>
                <c:pt idx="40">
                  <c:v>0.21250000000000002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0-6129-4926-88B0-F85D9F351B42}"/>
            </c:ext>
          </c:extLst>
        </c:ser>
        <c:dLbls>
          <c:showLegendKey val="0"/>
          <c:showVal val="0"/>
          <c:showCatName val="0"/>
          <c:showSerName val="0"/>
          <c:showPercent val="0"/>
          <c:showBubbleSize val="0"/>
        </c:dLbls>
        <c:axId val="1711617375"/>
        <c:axId val="1711607391"/>
        <c:extLst>
          <c:ext xmlns:c15="http://schemas.microsoft.com/office/drawing/2012/chart" uri="{02D57815-91ED-43cb-92C2-25804820EDAC}">
            <c15:filteredScatterSeries>
              <c15: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Sheet1!$A$1:$A$60</c15:sqref>
                        </c15:formulaRef>
                      </c:ext>
                    </c:extLst>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extLst>
                      <c:ext uri="{02D57815-91ED-43cb-92C2-25804820EDAC}">
                        <c15:formulaRef>
                          <c15:sqref>Sheet1!$B$1:$B$60</c15:sqref>
                        </c15:formulaRef>
                      </c:ext>
                    </c:extLst>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1-6129-4926-88B0-F85D9F351B42}"/>
                  </c:ext>
                </c:extLst>
              </c15:ser>
            </c15:filteredScatterSeries>
          </c:ext>
        </c:extLst>
      </c:scatterChart>
      <c:valAx>
        <c:axId val="171161737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Time[ns]</a:t>
                </a:r>
                <a:endParaRPr lang="ko-KR" altLang="en-US" sz="140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07391"/>
        <c:crosses val="autoZero"/>
        <c:crossBetween val="midCat"/>
      </c:valAx>
      <c:valAx>
        <c:axId val="1711607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Ch.</a:t>
                </a:r>
                <a:r>
                  <a:rPr lang="en-US" altLang="ko-KR" sz="1400" baseline="0"/>
                  <a:t> 2 </a:t>
                </a:r>
                <a:r>
                  <a:rPr lang="en-US" altLang="ko-KR" sz="1400"/>
                  <a:t>Voltage[V]</a:t>
                </a:r>
                <a:endParaRPr lang="ko-KR"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f>Sheet1!$B$1:$B$60</c:f>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0-F0C0-4E0B-A3BA-1E338BBFC18D}"/>
            </c:ext>
          </c:extLst>
        </c:ser>
        <c:dLbls>
          <c:showLegendKey val="0"/>
          <c:showVal val="0"/>
          <c:showCatName val="0"/>
          <c:showSerName val="0"/>
          <c:showPercent val="0"/>
          <c:showBubbleSize val="0"/>
        </c:dLbls>
        <c:axId val="1711617375"/>
        <c:axId val="1711607391"/>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f>Sheet1!$B$1:$B$60</c:f>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0-F0C0-4E0B-A3BA-1E338BBFC18D}"/>
            </c:ext>
          </c:extLst>
        </c:ser>
        <c:dLbls>
          <c:showLegendKey val="0"/>
          <c:showVal val="0"/>
          <c:showCatName val="0"/>
          <c:showSerName val="0"/>
          <c:showPercent val="0"/>
          <c:showBubbleSize val="0"/>
        </c:dLbls>
        <c:axId val="1711617375"/>
        <c:axId val="1711607391"/>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f>Sheet1!$C$1:$C$60</c:f>
              <c:numCache>
                <c:formatCode>General</c:formatCode>
                <c:ptCount val="60"/>
                <c:pt idx="0">
                  <c:v>0.2</c:v>
                </c:pt>
                <c:pt idx="1">
                  <c:v>0.2</c:v>
                </c:pt>
                <c:pt idx="2">
                  <c:v>0.2</c:v>
                </c:pt>
                <c:pt idx="3">
                  <c:v>0.2</c:v>
                </c:pt>
                <c:pt idx="4">
                  <c:v>0.2</c:v>
                </c:pt>
                <c:pt idx="5">
                  <c:v>0.2</c:v>
                </c:pt>
                <c:pt idx="6">
                  <c:v>0.2</c:v>
                </c:pt>
                <c:pt idx="7">
                  <c:v>0.2</c:v>
                </c:pt>
                <c:pt idx="8">
                  <c:v>0.2</c:v>
                </c:pt>
                <c:pt idx="9">
                  <c:v>0.2</c:v>
                </c:pt>
                <c:pt idx="10">
                  <c:v>0.2</c:v>
                </c:pt>
                <c:pt idx="11">
                  <c:v>0.2</c:v>
                </c:pt>
                <c:pt idx="12">
                  <c:v>0.2</c:v>
                </c:pt>
                <c:pt idx="13">
                  <c:v>0.2</c:v>
                </c:pt>
                <c:pt idx="14">
                  <c:v>0.2</c:v>
                </c:pt>
                <c:pt idx="15">
                  <c:v>0.21250000000000002</c:v>
                </c:pt>
                <c:pt idx="16">
                  <c:v>0.23250000000000001</c:v>
                </c:pt>
                <c:pt idx="17">
                  <c:v>0.27750000000000002</c:v>
                </c:pt>
                <c:pt idx="18">
                  <c:v>0.32250000000000001</c:v>
                </c:pt>
                <c:pt idx="19">
                  <c:v>0.375</c:v>
                </c:pt>
                <c:pt idx="20">
                  <c:v>0.41500000000000004</c:v>
                </c:pt>
                <c:pt idx="21">
                  <c:v>0.46250000000000002</c:v>
                </c:pt>
                <c:pt idx="22">
                  <c:v>0.5</c:v>
                </c:pt>
                <c:pt idx="23">
                  <c:v>0.52500000000000002</c:v>
                </c:pt>
                <c:pt idx="24">
                  <c:v>0.52500000000000002</c:v>
                </c:pt>
                <c:pt idx="25">
                  <c:v>0.52500000000000002</c:v>
                </c:pt>
                <c:pt idx="26">
                  <c:v>0.52500000000000002</c:v>
                </c:pt>
                <c:pt idx="27">
                  <c:v>0.52500000000000002</c:v>
                </c:pt>
                <c:pt idx="28">
                  <c:v>0.52500000000000002</c:v>
                </c:pt>
                <c:pt idx="29">
                  <c:v>0.52500000000000002</c:v>
                </c:pt>
                <c:pt idx="30">
                  <c:v>0.52500000000000002</c:v>
                </c:pt>
                <c:pt idx="31">
                  <c:v>0.52500000000000002</c:v>
                </c:pt>
                <c:pt idx="32">
                  <c:v>0.52500000000000002</c:v>
                </c:pt>
                <c:pt idx="33">
                  <c:v>0.5</c:v>
                </c:pt>
                <c:pt idx="34">
                  <c:v>0.46250000000000002</c:v>
                </c:pt>
                <c:pt idx="35">
                  <c:v>0.41500000000000004</c:v>
                </c:pt>
                <c:pt idx="36">
                  <c:v>0.375</c:v>
                </c:pt>
                <c:pt idx="37">
                  <c:v>0.32250000000000001</c:v>
                </c:pt>
                <c:pt idx="38">
                  <c:v>0.27750000000000002</c:v>
                </c:pt>
                <c:pt idx="39">
                  <c:v>0.23250000000000001</c:v>
                </c:pt>
                <c:pt idx="40">
                  <c:v>0.21250000000000002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0-FE89-4B6A-8624-0D68C80E280E}"/>
            </c:ext>
          </c:extLst>
        </c:ser>
        <c:dLbls>
          <c:showLegendKey val="0"/>
          <c:showVal val="0"/>
          <c:showCatName val="0"/>
          <c:showSerName val="0"/>
          <c:showPercent val="0"/>
          <c:showBubbleSize val="0"/>
        </c:dLbls>
        <c:axId val="1711617375"/>
        <c:axId val="1711607391"/>
        <c:extLst>
          <c:ext xmlns:c15="http://schemas.microsoft.com/office/drawing/2012/chart" uri="{02D57815-91ED-43cb-92C2-25804820EDAC}">
            <c15:filteredScatterSeries>
              <c15: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Sheet1!$A$1:$A$60</c15:sqref>
                        </c15:formulaRef>
                      </c:ext>
                    </c:extLst>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extLst>
                      <c:ext uri="{02D57815-91ED-43cb-92C2-25804820EDAC}">
                        <c15:formulaRef>
                          <c15:sqref>Sheet1!$B$1:$B$60</c15:sqref>
                        </c15:formulaRef>
                      </c:ext>
                    </c:extLst>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1-FE89-4B6A-8624-0D68C80E280E}"/>
                  </c:ext>
                </c:extLst>
              </c15:ser>
            </c15:filteredScatterSeries>
          </c:ext>
        </c:extLst>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f>Sheet1!$C$1:$C$60</c:f>
              <c:numCache>
                <c:formatCode>General</c:formatCode>
                <c:ptCount val="60"/>
                <c:pt idx="0">
                  <c:v>0.2</c:v>
                </c:pt>
                <c:pt idx="1">
                  <c:v>0.2</c:v>
                </c:pt>
                <c:pt idx="2">
                  <c:v>0.2</c:v>
                </c:pt>
                <c:pt idx="3">
                  <c:v>0.2</c:v>
                </c:pt>
                <c:pt idx="4">
                  <c:v>0.2</c:v>
                </c:pt>
                <c:pt idx="5">
                  <c:v>0.2</c:v>
                </c:pt>
                <c:pt idx="6">
                  <c:v>0.2</c:v>
                </c:pt>
                <c:pt idx="7">
                  <c:v>0.2</c:v>
                </c:pt>
                <c:pt idx="8">
                  <c:v>0.2</c:v>
                </c:pt>
                <c:pt idx="9">
                  <c:v>0.2</c:v>
                </c:pt>
                <c:pt idx="10">
                  <c:v>0.2</c:v>
                </c:pt>
                <c:pt idx="11">
                  <c:v>0.2</c:v>
                </c:pt>
                <c:pt idx="12">
                  <c:v>0.2</c:v>
                </c:pt>
                <c:pt idx="13">
                  <c:v>0.2</c:v>
                </c:pt>
                <c:pt idx="14">
                  <c:v>0.2</c:v>
                </c:pt>
                <c:pt idx="15">
                  <c:v>0.21250000000000002</c:v>
                </c:pt>
                <c:pt idx="16">
                  <c:v>0.23250000000000001</c:v>
                </c:pt>
                <c:pt idx="17">
                  <c:v>0.27750000000000002</c:v>
                </c:pt>
                <c:pt idx="18">
                  <c:v>0.32250000000000001</c:v>
                </c:pt>
                <c:pt idx="19">
                  <c:v>0.375</c:v>
                </c:pt>
                <c:pt idx="20">
                  <c:v>0.41500000000000004</c:v>
                </c:pt>
                <c:pt idx="21">
                  <c:v>0.46250000000000002</c:v>
                </c:pt>
                <c:pt idx="22">
                  <c:v>0.5</c:v>
                </c:pt>
                <c:pt idx="23">
                  <c:v>0.52500000000000002</c:v>
                </c:pt>
                <c:pt idx="24">
                  <c:v>0.52500000000000002</c:v>
                </c:pt>
                <c:pt idx="25">
                  <c:v>0.52500000000000002</c:v>
                </c:pt>
                <c:pt idx="26">
                  <c:v>0.52500000000000002</c:v>
                </c:pt>
                <c:pt idx="27">
                  <c:v>0.52500000000000002</c:v>
                </c:pt>
                <c:pt idx="28">
                  <c:v>0.52500000000000002</c:v>
                </c:pt>
                <c:pt idx="29">
                  <c:v>0.52500000000000002</c:v>
                </c:pt>
                <c:pt idx="30">
                  <c:v>0.52500000000000002</c:v>
                </c:pt>
                <c:pt idx="31">
                  <c:v>0.52500000000000002</c:v>
                </c:pt>
                <c:pt idx="32">
                  <c:v>0.52500000000000002</c:v>
                </c:pt>
                <c:pt idx="33">
                  <c:v>0.5</c:v>
                </c:pt>
                <c:pt idx="34">
                  <c:v>0.46250000000000002</c:v>
                </c:pt>
                <c:pt idx="35">
                  <c:v>0.41500000000000004</c:v>
                </c:pt>
                <c:pt idx="36">
                  <c:v>0.375</c:v>
                </c:pt>
                <c:pt idx="37">
                  <c:v>0.32250000000000001</c:v>
                </c:pt>
                <c:pt idx="38">
                  <c:v>0.27750000000000002</c:v>
                </c:pt>
                <c:pt idx="39">
                  <c:v>0.23250000000000001</c:v>
                </c:pt>
                <c:pt idx="40">
                  <c:v>0.21250000000000002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0-FE89-4B6A-8624-0D68C80E280E}"/>
            </c:ext>
          </c:extLst>
        </c:ser>
        <c:dLbls>
          <c:showLegendKey val="0"/>
          <c:showVal val="0"/>
          <c:showCatName val="0"/>
          <c:showSerName val="0"/>
          <c:showPercent val="0"/>
          <c:showBubbleSize val="0"/>
        </c:dLbls>
        <c:axId val="1711617375"/>
        <c:axId val="1711607391"/>
        <c:extLst>
          <c:ext xmlns:c15="http://schemas.microsoft.com/office/drawing/2012/chart" uri="{02D57815-91ED-43cb-92C2-25804820EDAC}">
            <c15:filteredScatterSeries>
              <c15: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Sheet1!$A$1:$A$60</c15:sqref>
                        </c15:formulaRef>
                      </c:ext>
                    </c:extLst>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extLst>
                      <c:ext uri="{02D57815-91ED-43cb-92C2-25804820EDAC}">
                        <c15:formulaRef>
                          <c15:sqref>Sheet1!$B$1:$B$60</c15:sqref>
                        </c15:formulaRef>
                      </c:ext>
                    </c:extLst>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1-FE89-4B6A-8624-0D68C80E280E}"/>
                  </c:ext>
                </c:extLst>
              </c15:ser>
            </c15:filteredScatterSeries>
          </c:ext>
        </c:extLst>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f>Sheet1!$B$1:$B$60</c:f>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0-590F-4712-93AB-391E6886EFDA}"/>
            </c:ext>
          </c:extLst>
        </c:ser>
        <c:ser>
          <c:idx val="3"/>
          <c:order val="3"/>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f>Sheet1!$E$1:$E$60</c:f>
              <c:numCache>
                <c:formatCode>General</c:formatCode>
                <c:ptCount val="60"/>
                <c:pt idx="0">
                  <c:v>0.5</c:v>
                </c:pt>
                <c:pt idx="1">
                  <c:v>0.63048966023336905</c:v>
                </c:pt>
                <c:pt idx="2">
                  <c:v>0.73499807288824504</c:v>
                </c:pt>
                <c:pt idx="3">
                  <c:v>0.79271700734799766</c:v>
                </c:pt>
                <c:pt idx="4">
                  <c:v>0.79215428926345854</c:v>
                </c:pt>
                <c:pt idx="5">
                  <c:v>0.73342195906637642</c:v>
                </c:pt>
                <c:pt idx="6">
                  <c:v>0.62821396407014907</c:v>
                </c:pt>
                <c:pt idx="7">
                  <c:v>0.49747782578985539</c:v>
                </c:pt>
                <c:pt idx="8">
                  <c:v>0.36724386701154438</c:v>
                </c:pt>
                <c:pt idx="9">
                  <c:v>0.26344242367214132</c:v>
                </c:pt>
                <c:pt idx="10">
                  <c:v>0.20674096470047093</c:v>
                </c:pt>
                <c:pt idx="11">
                  <c:v>0.20842907917945375</c:v>
                </c:pt>
                <c:pt idx="12">
                  <c:v>0.2681706537332037</c:v>
                </c:pt>
                <c:pt idx="13">
                  <c:v>0.37407079464804233</c:v>
                </c:pt>
                <c:pt idx="14">
                  <c:v>0.50504417014530489</c:v>
                </c:pt>
                <c:pt idx="15">
                  <c:v>0.63501322213418532</c:v>
                </c:pt>
                <c:pt idx="16">
                  <c:v>0.73810035915474581</c:v>
                </c:pt>
                <c:pt idx="17">
                  <c:v>0.79378033480585997</c:v>
                </c:pt>
                <c:pt idx="18">
                  <c:v>0.79096694325352579</c:v>
                </c:pt>
                <c:pt idx="19">
                  <c:v>0.73022034706024652</c:v>
                </c:pt>
                <c:pt idx="20">
                  <c:v>0.62363554557252698</c:v>
                </c:pt>
                <c:pt idx="21">
                  <c:v>0.4924341904569024</c:v>
                </c:pt>
                <c:pt idx="22">
                  <c:v>0.36273923186740364</c:v>
                </c:pt>
                <c:pt idx="23">
                  <c:v>0.26037368767969993</c:v>
                </c:pt>
                <c:pt idx="24">
                  <c:v>0.20571913098005262</c:v>
                </c:pt>
                <c:pt idx="25">
                  <c:v>0.2096576007466216</c:v>
                </c:pt>
                <c:pt idx="26">
                  <c:v>0.27140492482429035</c:v>
                </c:pt>
                <c:pt idx="27">
                  <c:v>0.37866685314525794</c:v>
                </c:pt>
                <c:pt idx="28">
                  <c:v>0.510086914166341</c:v>
                </c:pt>
                <c:pt idx="29">
                  <c:v>0.63949861212026637</c:v>
                </c:pt>
                <c:pt idx="30">
                  <c:v>0.74113532796548631</c:v>
                </c:pt>
                <c:pt idx="31">
                  <c:v>0.79476060256250292</c:v>
                </c:pt>
                <c:pt idx="32">
                  <c:v>0.78969733296478339</c:v>
                </c:pt>
                <c:pt idx="33">
                  <c:v>0.72695364549237262</c:v>
                </c:pt>
                <c:pt idx="34">
                  <c:v>0.61902217193918363</c:v>
                </c:pt>
                <c:pt idx="35">
                  <c:v>0.48739269418434777</c:v>
                </c:pt>
                <c:pt idx="36">
                  <c:v>0.35827340408045921</c:v>
                </c:pt>
                <c:pt idx="37">
                  <c:v>0.25737270057153477</c:v>
                </c:pt>
                <c:pt idx="38">
                  <c:v>0.20478049847550717</c:v>
                </c:pt>
                <c:pt idx="39">
                  <c:v>0.21096821001700194</c:v>
                </c:pt>
                <c:pt idx="40">
                  <c:v>0.27470382596849718</c:v>
                </c:pt>
                <c:pt idx="41">
                  <c:v>0.38329721582737536</c:v>
                </c:pt>
                <c:pt idx="42">
                  <c:v>0.51512680634204333</c:v>
                </c:pt>
                <c:pt idx="43">
                  <c:v>0.64394456204971162</c:v>
                </c:pt>
                <c:pt idx="44">
                  <c:v>0.7441021212521316</c:v>
                </c:pt>
                <c:pt idx="45">
                  <c:v>0.79565753346953594</c:v>
                </c:pt>
                <c:pt idx="46">
                  <c:v>0.78834581735063503</c:v>
                </c:pt>
                <c:pt idx="47">
                  <c:v>0.72362277794825125</c:v>
                </c:pt>
                <c:pt idx="48">
                  <c:v>0.61437514749648303</c:v>
                </c:pt>
                <c:pt idx="49">
                  <c:v>0.48235476234048413</c:v>
                </c:pt>
                <c:pt idx="50">
                  <c:v>0.35384764626184717</c:v>
                </c:pt>
                <c:pt idx="51">
                  <c:v>0.25444031080842944</c:v>
                </c:pt>
                <c:pt idx="52">
                  <c:v>0.20392533256380518</c:v>
                </c:pt>
                <c:pt idx="53">
                  <c:v>0.21236053644566283</c:v>
                </c:pt>
                <c:pt idx="54">
                  <c:v>0.27806642447663199</c:v>
                </c:pt>
                <c:pt idx="55">
                  <c:v>0.3879605735647656</c:v>
                </c:pt>
                <c:pt idx="56">
                  <c:v>0.52016242175764249</c:v>
                </c:pt>
                <c:pt idx="57">
                  <c:v>0.64834981493139787</c:v>
                </c:pt>
                <c:pt idx="58">
                  <c:v>0.74699990022142448</c:v>
                </c:pt>
                <c:pt idx="59">
                  <c:v>0.79647087394016536</c:v>
                </c:pt>
              </c:numCache>
            </c:numRef>
          </c:yVal>
          <c:smooth val="0"/>
          <c:extLst>
            <c:ext xmlns:c16="http://schemas.microsoft.com/office/drawing/2014/chart" uri="{C3380CC4-5D6E-409C-BE32-E72D297353CC}">
              <c16:uniqueId val="{00000001-590F-4712-93AB-391E6886EFDA}"/>
            </c:ext>
          </c:extLst>
        </c:ser>
        <c:dLbls>
          <c:showLegendKey val="0"/>
          <c:showVal val="0"/>
          <c:showCatName val="0"/>
          <c:showSerName val="0"/>
          <c:showPercent val="0"/>
          <c:showBubbleSize val="0"/>
        </c:dLbls>
        <c:axId val="1711617375"/>
        <c:axId val="1711607391"/>
        <c:extLst>
          <c:ext xmlns:c15="http://schemas.microsoft.com/office/drawing/2012/chart" uri="{02D57815-91ED-43cb-92C2-25804820EDAC}">
            <c15:filteredScatterSeries>
              <c15: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Sheet1!$A$1:$A$60</c15:sqref>
                        </c15:formulaRef>
                      </c:ext>
                    </c:extLst>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extLst>
                      <c:ext uri="{02D57815-91ED-43cb-92C2-25804820EDAC}">
                        <c15:formulaRef>
                          <c15:sqref>Sheet1!$C$1:$C$60</c15:sqref>
                        </c15:formulaRef>
                      </c:ext>
                    </c:extLst>
                    <c:numCache>
                      <c:formatCode>General</c:formatCode>
                      <c:ptCount val="60"/>
                      <c:pt idx="0">
                        <c:v>0.2</c:v>
                      </c:pt>
                      <c:pt idx="1">
                        <c:v>0.2</c:v>
                      </c:pt>
                      <c:pt idx="2">
                        <c:v>0.2</c:v>
                      </c:pt>
                      <c:pt idx="3">
                        <c:v>0.2</c:v>
                      </c:pt>
                      <c:pt idx="4">
                        <c:v>0.2</c:v>
                      </c:pt>
                      <c:pt idx="5">
                        <c:v>0.2</c:v>
                      </c:pt>
                      <c:pt idx="6">
                        <c:v>0.2</c:v>
                      </c:pt>
                      <c:pt idx="7">
                        <c:v>0.2</c:v>
                      </c:pt>
                      <c:pt idx="8">
                        <c:v>0.2</c:v>
                      </c:pt>
                      <c:pt idx="9">
                        <c:v>0.2</c:v>
                      </c:pt>
                      <c:pt idx="10">
                        <c:v>0.2</c:v>
                      </c:pt>
                      <c:pt idx="11">
                        <c:v>0.2</c:v>
                      </c:pt>
                      <c:pt idx="12">
                        <c:v>0.2</c:v>
                      </c:pt>
                      <c:pt idx="13">
                        <c:v>0.2</c:v>
                      </c:pt>
                      <c:pt idx="14">
                        <c:v>0.2</c:v>
                      </c:pt>
                      <c:pt idx="15">
                        <c:v>0.21250000000000002</c:v>
                      </c:pt>
                      <c:pt idx="16">
                        <c:v>0.23250000000000001</c:v>
                      </c:pt>
                      <c:pt idx="17">
                        <c:v>0.27750000000000002</c:v>
                      </c:pt>
                      <c:pt idx="18">
                        <c:v>0.32250000000000001</c:v>
                      </c:pt>
                      <c:pt idx="19">
                        <c:v>0.375</c:v>
                      </c:pt>
                      <c:pt idx="20">
                        <c:v>0.41500000000000004</c:v>
                      </c:pt>
                      <c:pt idx="21">
                        <c:v>0.46250000000000002</c:v>
                      </c:pt>
                      <c:pt idx="22">
                        <c:v>0.5</c:v>
                      </c:pt>
                      <c:pt idx="23">
                        <c:v>0.52500000000000002</c:v>
                      </c:pt>
                      <c:pt idx="24">
                        <c:v>0.52500000000000002</c:v>
                      </c:pt>
                      <c:pt idx="25">
                        <c:v>0.52500000000000002</c:v>
                      </c:pt>
                      <c:pt idx="26">
                        <c:v>0.52500000000000002</c:v>
                      </c:pt>
                      <c:pt idx="27">
                        <c:v>0.52500000000000002</c:v>
                      </c:pt>
                      <c:pt idx="28">
                        <c:v>0.52500000000000002</c:v>
                      </c:pt>
                      <c:pt idx="29">
                        <c:v>0.52500000000000002</c:v>
                      </c:pt>
                      <c:pt idx="30">
                        <c:v>0.52500000000000002</c:v>
                      </c:pt>
                      <c:pt idx="31">
                        <c:v>0.52500000000000002</c:v>
                      </c:pt>
                      <c:pt idx="32">
                        <c:v>0.52500000000000002</c:v>
                      </c:pt>
                      <c:pt idx="33">
                        <c:v>0.5</c:v>
                      </c:pt>
                      <c:pt idx="34">
                        <c:v>0.46250000000000002</c:v>
                      </c:pt>
                      <c:pt idx="35">
                        <c:v>0.41500000000000004</c:v>
                      </c:pt>
                      <c:pt idx="36">
                        <c:v>0.375</c:v>
                      </c:pt>
                      <c:pt idx="37">
                        <c:v>0.32250000000000001</c:v>
                      </c:pt>
                      <c:pt idx="38">
                        <c:v>0.27750000000000002</c:v>
                      </c:pt>
                      <c:pt idx="39">
                        <c:v>0.23250000000000001</c:v>
                      </c:pt>
                      <c:pt idx="40">
                        <c:v>0.21250000000000002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2-590F-4712-93AB-391E6886EFDA}"/>
                  </c:ext>
                </c:extLst>
              </c15:ser>
            </c15:filteredScatterSeries>
            <c15:filteredScatterSeries>
              <c15:ser>
                <c:idx val="2"/>
                <c:order val="2"/>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Sheet1!$A$1:$A$60</c15:sqref>
                        </c15:formulaRef>
                      </c:ext>
                    </c:extLst>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extLst xmlns:c15="http://schemas.microsoft.com/office/drawing/2012/chart">
                      <c:ext xmlns:c15="http://schemas.microsoft.com/office/drawing/2012/chart" uri="{02D57815-91ED-43cb-92C2-25804820EDAC}">
                        <c15:formulaRef>
                          <c15:sqref>Sheet1!$D$1:$D$60</c15:sqref>
                        </c15:formulaRef>
                      </c:ext>
                    </c:extLst>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0.35</c:v>
                      </c:pt>
                      <c:pt idx="15">
                        <c:v>0.41500000000000004</c:v>
                      </c:pt>
                      <c:pt idx="16">
                        <c:v>0.46250000000000002</c:v>
                      </c:pt>
                      <c:pt idx="17">
                        <c:v>0.5</c:v>
                      </c:pt>
                      <c:pt idx="18">
                        <c:v>0.52500000000000002</c:v>
                      </c:pt>
                      <c:pt idx="19">
                        <c:v>0.53750000000000009</c:v>
                      </c:pt>
                      <c:pt idx="20">
                        <c:v>0.88863053613053511</c:v>
                      </c:pt>
                      <c:pt idx="21">
                        <c:v>0.92388403263403251</c:v>
                      </c:pt>
                      <c:pt idx="22">
                        <c:v>0.89999999999999991</c:v>
                      </c:pt>
                      <c:pt idx="23">
                        <c:v>0.88749999999999996</c:v>
                      </c:pt>
                      <c:pt idx="24">
                        <c:v>0.86250000000000004</c:v>
                      </c:pt>
                      <c:pt idx="25">
                        <c:v>0.82499999999999996</c:v>
                      </c:pt>
                      <c:pt idx="26">
                        <c:v>0.82977195027195005</c:v>
                      </c:pt>
                      <c:pt idx="27">
                        <c:v>0.55901125263625007</c:v>
                      </c:pt>
                      <c:pt idx="28">
                        <c:v>0.5</c:v>
                      </c:pt>
                      <c:pt idx="29">
                        <c:v>0.367005626318125</c:v>
                      </c:pt>
                      <c:pt idx="30">
                        <c:v>0.242429556554555</c:v>
                      </c:pt>
                      <c:pt idx="31">
                        <c:v>0.1464267433954915</c:v>
                      </c:pt>
                      <c:pt idx="32">
                        <c:v>3.8152797202796518E-2</c:v>
                      </c:pt>
                      <c:pt idx="33">
                        <c:v>0.11785348679098501</c:v>
                      </c:pt>
                      <c:pt idx="34">
                        <c:v>0.33681908036408303</c:v>
                      </c:pt>
                      <c:pt idx="35">
                        <c:v>0.28203781279618023</c:v>
                      </c:pt>
                      <c:pt idx="36">
                        <c:v>0.22589516238035526</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xmlns:c15="http://schemas.microsoft.com/office/drawing/2012/chart">
                  <c:ext xmlns:c16="http://schemas.microsoft.com/office/drawing/2014/chart" uri="{C3380CC4-5D6E-409C-BE32-E72D297353CC}">
                    <c16:uniqueId val="{00000003-590F-4712-93AB-391E6886EFDA}"/>
                  </c:ext>
                </c:extLst>
              </c15:ser>
            </c15:filteredScatterSeries>
          </c:ext>
        </c:extLst>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baseline="0"/>
                  <a:t>Detector 1 </a:t>
                </a:r>
                <a:r>
                  <a:rPr lang="en-US" altLang="ko-KR" sz="1400"/>
                  <a:t>Voltage[V]</a:t>
                </a:r>
                <a:endParaRPr lang="ko-KR"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Fast Bank A</c:v>
                </c:pt>
              </c:strCache>
            </c:strRef>
          </c:tx>
          <c:spPr>
            <a:ln w="28575" cap="rnd">
              <a:solidFill>
                <a:schemeClr val="accent1"/>
              </a:solidFill>
              <a:round/>
            </a:ln>
            <a:effectLst/>
          </c:spPr>
          <c:marker>
            <c:symbol val="none"/>
          </c:marker>
          <c:cat>
            <c:numRef>
              <c:f>Sheet1!$A$2:$A$32</c:f>
              <c:numCache>
                <c:formatCode>General</c:formatCode>
                <c:ptCount val="3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numCache>
            </c:numRef>
          </c:cat>
          <c:val>
            <c:numRef>
              <c:f>Sheet1!$B$2:$B$32</c:f>
              <c:numCache>
                <c:formatCode>General</c:formatCode>
                <c:ptCount val="31"/>
                <c:pt idx="7">
                  <c:v>0.49047944685452671</c:v>
                </c:pt>
                <c:pt idx="8">
                  <c:v>0.73025357118996381</c:v>
                </c:pt>
                <c:pt idx="9">
                  <c:v>0.92675092811307791</c:v>
                </c:pt>
                <c:pt idx="10">
                  <c:v>1.0058154362583966</c:v>
                </c:pt>
                <c:pt idx="11">
                  <c:v>0.93032153066221956</c:v>
                </c:pt>
                <c:pt idx="12">
                  <c:v>0.73915649886068868</c:v>
                </c:pt>
                <c:pt idx="13">
                  <c:v>0.50815999683039437</c:v>
                </c:pt>
                <c:pt idx="14">
                  <c:v>0.33716327074604924</c:v>
                </c:pt>
              </c:numCache>
            </c:numRef>
          </c:val>
          <c:smooth val="0"/>
          <c:extLst>
            <c:ext xmlns:c16="http://schemas.microsoft.com/office/drawing/2014/chart" uri="{C3380CC4-5D6E-409C-BE32-E72D297353CC}">
              <c16:uniqueId val="{00000000-41E0-421B-9465-0B1CB626A17E}"/>
            </c:ext>
          </c:extLst>
        </c:ser>
        <c:ser>
          <c:idx val="1"/>
          <c:order val="1"/>
          <c:tx>
            <c:strRef>
              <c:f>Sheet1!$C$1</c:f>
              <c:strCache>
                <c:ptCount val="1"/>
                <c:pt idx="0">
                  <c:v>Fast Bank B</c:v>
                </c:pt>
              </c:strCache>
            </c:strRef>
          </c:tx>
          <c:spPr>
            <a:ln w="28575" cap="rnd">
              <a:solidFill>
                <a:schemeClr val="accent3"/>
              </a:solidFill>
              <a:round/>
            </a:ln>
            <a:effectLst/>
          </c:spPr>
          <c:marker>
            <c:symbol val="none"/>
          </c:marker>
          <c:cat>
            <c:numRef>
              <c:f>Sheet1!$A$2:$A$32</c:f>
              <c:numCache>
                <c:formatCode>General</c:formatCode>
                <c:ptCount val="3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numCache>
            </c:numRef>
          </c:cat>
          <c:val>
            <c:numRef>
              <c:f>Sheet1!$C$2:$C$32</c:f>
              <c:numCache>
                <c:formatCode>General</c:formatCode>
                <c:ptCount val="31"/>
                <c:pt idx="17">
                  <c:v>0.51584509817656587</c:v>
                </c:pt>
                <c:pt idx="18">
                  <c:v>0.73608140440485048</c:v>
                </c:pt>
                <c:pt idx="19">
                  <c:v>0.92940347238035381</c:v>
                </c:pt>
                <c:pt idx="20">
                  <c:v>1.0054373548646942</c:v>
                </c:pt>
                <c:pt idx="21">
                  <c:v>0.92325323395335601</c:v>
                </c:pt>
                <c:pt idx="22">
                  <c:v>0.73551124288991643</c:v>
                </c:pt>
                <c:pt idx="23">
                  <c:v>0.49320823960830612</c:v>
                </c:pt>
                <c:pt idx="24">
                  <c:v>0.28062797103948878</c:v>
                </c:pt>
              </c:numCache>
            </c:numRef>
          </c:val>
          <c:smooth val="0"/>
          <c:extLst>
            <c:ext xmlns:c16="http://schemas.microsoft.com/office/drawing/2014/chart" uri="{C3380CC4-5D6E-409C-BE32-E72D297353CC}">
              <c16:uniqueId val="{00000000-017C-4032-88E8-752BAD530CD9}"/>
            </c:ext>
          </c:extLst>
        </c:ser>
        <c:dLbls>
          <c:showLegendKey val="0"/>
          <c:showVal val="0"/>
          <c:showCatName val="0"/>
          <c:showSerName val="0"/>
          <c:showPercent val="0"/>
          <c:showBubbleSize val="0"/>
        </c:dLbls>
        <c:smooth val="0"/>
        <c:axId val="1916965567"/>
        <c:axId val="33691616"/>
      </c:lineChart>
      <c:catAx>
        <c:axId val="191696556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ltLang="ko-KR"/>
                  <a:t>Time [ns]</a:t>
                </a:r>
                <a:endParaRPr lang="ko-KR" altLang="en-US"/>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691616"/>
        <c:crosses val="autoZero"/>
        <c:auto val="1"/>
        <c:lblAlgn val="ctr"/>
        <c:lblOffset val="100"/>
        <c:tickLblSkip val="5"/>
        <c:tickMarkSkip val="1"/>
        <c:noMultiLvlLbl val="0"/>
      </c:catAx>
      <c:valAx>
        <c:axId val="33691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69655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f>Sheet1!$C$1:$C$60</c:f>
              <c:numCache>
                <c:formatCode>General</c:formatCode>
                <c:ptCount val="60"/>
                <c:pt idx="0">
                  <c:v>0.2</c:v>
                </c:pt>
                <c:pt idx="1">
                  <c:v>0.2</c:v>
                </c:pt>
                <c:pt idx="2">
                  <c:v>0.2</c:v>
                </c:pt>
                <c:pt idx="3">
                  <c:v>0.2</c:v>
                </c:pt>
                <c:pt idx="4">
                  <c:v>0.2</c:v>
                </c:pt>
                <c:pt idx="5">
                  <c:v>0.2</c:v>
                </c:pt>
                <c:pt idx="6">
                  <c:v>0.2</c:v>
                </c:pt>
                <c:pt idx="7">
                  <c:v>0.2</c:v>
                </c:pt>
                <c:pt idx="8">
                  <c:v>0.2</c:v>
                </c:pt>
                <c:pt idx="9">
                  <c:v>0.2</c:v>
                </c:pt>
                <c:pt idx="10">
                  <c:v>0.2</c:v>
                </c:pt>
                <c:pt idx="11">
                  <c:v>0.2</c:v>
                </c:pt>
                <c:pt idx="12">
                  <c:v>0.2</c:v>
                </c:pt>
                <c:pt idx="13">
                  <c:v>0.2</c:v>
                </c:pt>
                <c:pt idx="14">
                  <c:v>0.2</c:v>
                </c:pt>
                <c:pt idx="15">
                  <c:v>0.21250000000000002</c:v>
                </c:pt>
                <c:pt idx="16">
                  <c:v>0.23250000000000001</c:v>
                </c:pt>
                <c:pt idx="17">
                  <c:v>0.27750000000000002</c:v>
                </c:pt>
                <c:pt idx="18">
                  <c:v>0.32250000000000001</c:v>
                </c:pt>
                <c:pt idx="19">
                  <c:v>0.375</c:v>
                </c:pt>
                <c:pt idx="20">
                  <c:v>0.41500000000000004</c:v>
                </c:pt>
                <c:pt idx="21">
                  <c:v>0.46250000000000002</c:v>
                </c:pt>
                <c:pt idx="22">
                  <c:v>0.5</c:v>
                </c:pt>
                <c:pt idx="23">
                  <c:v>0.52500000000000002</c:v>
                </c:pt>
                <c:pt idx="24">
                  <c:v>0.52500000000000002</c:v>
                </c:pt>
                <c:pt idx="25">
                  <c:v>0.52500000000000002</c:v>
                </c:pt>
                <c:pt idx="26">
                  <c:v>0.52500000000000002</c:v>
                </c:pt>
                <c:pt idx="27">
                  <c:v>0.52500000000000002</c:v>
                </c:pt>
                <c:pt idx="28">
                  <c:v>0.52500000000000002</c:v>
                </c:pt>
                <c:pt idx="29">
                  <c:v>0.52500000000000002</c:v>
                </c:pt>
                <c:pt idx="30">
                  <c:v>0.52500000000000002</c:v>
                </c:pt>
                <c:pt idx="31">
                  <c:v>0.52500000000000002</c:v>
                </c:pt>
                <c:pt idx="32">
                  <c:v>0.52500000000000002</c:v>
                </c:pt>
                <c:pt idx="33">
                  <c:v>0.5</c:v>
                </c:pt>
                <c:pt idx="34">
                  <c:v>0.46250000000000002</c:v>
                </c:pt>
                <c:pt idx="35">
                  <c:v>0.41500000000000004</c:v>
                </c:pt>
                <c:pt idx="36">
                  <c:v>0.375</c:v>
                </c:pt>
                <c:pt idx="37">
                  <c:v>0.32250000000000001</c:v>
                </c:pt>
                <c:pt idx="38">
                  <c:v>0.27750000000000002</c:v>
                </c:pt>
                <c:pt idx="39">
                  <c:v>0.23250000000000001</c:v>
                </c:pt>
                <c:pt idx="40">
                  <c:v>0.21250000000000002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0-3088-4F0B-8968-53036FD9E2BA}"/>
            </c:ext>
          </c:extLst>
        </c:ser>
        <c:ser>
          <c:idx val="3"/>
          <c:order val="3"/>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f>Sheet1!$E$1:$E$60</c:f>
              <c:numCache>
                <c:formatCode>General</c:formatCode>
                <c:ptCount val="60"/>
                <c:pt idx="0">
                  <c:v>0.5</c:v>
                </c:pt>
                <c:pt idx="1">
                  <c:v>0.63048966023336905</c:v>
                </c:pt>
                <c:pt idx="2">
                  <c:v>0.73499807288824504</c:v>
                </c:pt>
                <c:pt idx="3">
                  <c:v>0.79271700734799766</c:v>
                </c:pt>
                <c:pt idx="4">
                  <c:v>0.79215428926345854</c:v>
                </c:pt>
                <c:pt idx="5">
                  <c:v>0.73342195906637642</c:v>
                </c:pt>
                <c:pt idx="6">
                  <c:v>0.62821396407014907</c:v>
                </c:pt>
                <c:pt idx="7">
                  <c:v>0.49747782578985539</c:v>
                </c:pt>
                <c:pt idx="8">
                  <c:v>0.36724386701154438</c:v>
                </c:pt>
                <c:pt idx="9">
                  <c:v>0.26344242367214132</c:v>
                </c:pt>
                <c:pt idx="10">
                  <c:v>0.20674096470047093</c:v>
                </c:pt>
                <c:pt idx="11">
                  <c:v>0.20842907917945375</c:v>
                </c:pt>
                <c:pt idx="12">
                  <c:v>0.2681706537332037</c:v>
                </c:pt>
                <c:pt idx="13">
                  <c:v>0.37407079464804233</c:v>
                </c:pt>
                <c:pt idx="14">
                  <c:v>0.50504417014530489</c:v>
                </c:pt>
                <c:pt idx="15">
                  <c:v>0.63501322213418532</c:v>
                </c:pt>
                <c:pt idx="16">
                  <c:v>0.73810035915474581</c:v>
                </c:pt>
                <c:pt idx="17">
                  <c:v>0.79378033480585997</c:v>
                </c:pt>
                <c:pt idx="18">
                  <c:v>0.79096694325352579</c:v>
                </c:pt>
                <c:pt idx="19">
                  <c:v>0.73022034706024652</c:v>
                </c:pt>
                <c:pt idx="20">
                  <c:v>0.62363554557252698</c:v>
                </c:pt>
                <c:pt idx="21">
                  <c:v>0.4924341904569024</c:v>
                </c:pt>
                <c:pt idx="22">
                  <c:v>0.36273923186740364</c:v>
                </c:pt>
                <c:pt idx="23">
                  <c:v>0.26037368767969993</c:v>
                </c:pt>
                <c:pt idx="24">
                  <c:v>0.20571913098005262</c:v>
                </c:pt>
                <c:pt idx="25">
                  <c:v>0.2096576007466216</c:v>
                </c:pt>
                <c:pt idx="26">
                  <c:v>0.27140492482429035</c:v>
                </c:pt>
                <c:pt idx="27">
                  <c:v>0.37866685314525794</c:v>
                </c:pt>
                <c:pt idx="28">
                  <c:v>0.510086914166341</c:v>
                </c:pt>
                <c:pt idx="29">
                  <c:v>0.63949861212026637</c:v>
                </c:pt>
                <c:pt idx="30">
                  <c:v>0.74113532796548631</c:v>
                </c:pt>
                <c:pt idx="31">
                  <c:v>0.79476060256250292</c:v>
                </c:pt>
                <c:pt idx="32">
                  <c:v>0.78969733296478339</c:v>
                </c:pt>
                <c:pt idx="33">
                  <c:v>0.72695364549237262</c:v>
                </c:pt>
                <c:pt idx="34">
                  <c:v>0.61902217193918363</c:v>
                </c:pt>
                <c:pt idx="35">
                  <c:v>0.48739269418434777</c:v>
                </c:pt>
                <c:pt idx="36">
                  <c:v>0.35827340408045921</c:v>
                </c:pt>
                <c:pt idx="37">
                  <c:v>0.25737270057153477</c:v>
                </c:pt>
                <c:pt idx="38">
                  <c:v>0.20478049847550717</c:v>
                </c:pt>
                <c:pt idx="39">
                  <c:v>0.21096821001700194</c:v>
                </c:pt>
                <c:pt idx="40">
                  <c:v>0.27470382596849718</c:v>
                </c:pt>
                <c:pt idx="41">
                  <c:v>0.38329721582737536</c:v>
                </c:pt>
                <c:pt idx="42">
                  <c:v>0.51512680634204333</c:v>
                </c:pt>
                <c:pt idx="43">
                  <c:v>0.64394456204971162</c:v>
                </c:pt>
                <c:pt idx="44">
                  <c:v>0.7441021212521316</c:v>
                </c:pt>
                <c:pt idx="45">
                  <c:v>0.79565753346953594</c:v>
                </c:pt>
                <c:pt idx="46">
                  <c:v>0.78834581735063503</c:v>
                </c:pt>
                <c:pt idx="47">
                  <c:v>0.72362277794825125</c:v>
                </c:pt>
                <c:pt idx="48">
                  <c:v>0.61437514749648303</c:v>
                </c:pt>
                <c:pt idx="49">
                  <c:v>0.48235476234048413</c:v>
                </c:pt>
                <c:pt idx="50">
                  <c:v>0.35384764626184717</c:v>
                </c:pt>
                <c:pt idx="51">
                  <c:v>0.25444031080842944</c:v>
                </c:pt>
                <c:pt idx="52">
                  <c:v>0.20392533256380518</c:v>
                </c:pt>
                <c:pt idx="53">
                  <c:v>0.21236053644566283</c:v>
                </c:pt>
                <c:pt idx="54">
                  <c:v>0.27806642447663199</c:v>
                </c:pt>
                <c:pt idx="55">
                  <c:v>0.3879605735647656</c:v>
                </c:pt>
                <c:pt idx="56">
                  <c:v>0.52016242175764249</c:v>
                </c:pt>
                <c:pt idx="57">
                  <c:v>0.64834981493139787</c:v>
                </c:pt>
                <c:pt idx="58">
                  <c:v>0.74699990022142448</c:v>
                </c:pt>
                <c:pt idx="59">
                  <c:v>0.79647087394016536</c:v>
                </c:pt>
              </c:numCache>
            </c:numRef>
          </c:yVal>
          <c:smooth val="0"/>
          <c:extLst>
            <c:ext xmlns:c16="http://schemas.microsoft.com/office/drawing/2014/chart" uri="{C3380CC4-5D6E-409C-BE32-E72D297353CC}">
              <c16:uniqueId val="{00000001-3088-4F0B-8968-53036FD9E2BA}"/>
            </c:ext>
          </c:extLst>
        </c:ser>
        <c:dLbls>
          <c:showLegendKey val="0"/>
          <c:showVal val="0"/>
          <c:showCatName val="0"/>
          <c:showSerName val="0"/>
          <c:showPercent val="0"/>
          <c:showBubbleSize val="0"/>
        </c:dLbls>
        <c:axId val="1711617375"/>
        <c:axId val="1711607391"/>
        <c:extLst>
          <c:ext xmlns:c15="http://schemas.microsoft.com/office/drawing/2012/chart" uri="{02D57815-91ED-43cb-92C2-25804820EDAC}">
            <c15:filteredScatterSeries>
              <c15: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Sheet1!$A$1:$A$60</c15:sqref>
                        </c15:formulaRef>
                      </c:ext>
                    </c:extLst>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extLst>
                      <c:ext uri="{02D57815-91ED-43cb-92C2-25804820EDAC}">
                        <c15:formulaRef>
                          <c15:sqref>Sheet1!$B$1:$B$60</c15:sqref>
                        </c15:formulaRef>
                      </c:ext>
                    </c:extLst>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c:ext xmlns:c16="http://schemas.microsoft.com/office/drawing/2014/chart" uri="{C3380CC4-5D6E-409C-BE32-E72D297353CC}">
                    <c16:uniqueId val="{00000002-3088-4F0B-8968-53036FD9E2BA}"/>
                  </c:ext>
                </c:extLst>
              </c15:ser>
            </c15:filteredScatterSeries>
            <c15:filteredScatterSeries>
              <c15:ser>
                <c:idx val="2"/>
                <c:order val="2"/>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Sheet1!$A$1:$A$60</c15:sqref>
                        </c15:formulaRef>
                      </c:ext>
                    </c:extLst>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xVal>
                <c:yVal>
                  <c:numRef>
                    <c:extLst xmlns:c15="http://schemas.microsoft.com/office/drawing/2012/chart">
                      <c:ext xmlns:c15="http://schemas.microsoft.com/office/drawing/2012/chart" uri="{02D57815-91ED-43cb-92C2-25804820EDAC}">
                        <c15:formulaRef>
                          <c15:sqref>Sheet1!$D$1:$D$60</c15:sqref>
                        </c15:formulaRef>
                      </c:ext>
                    </c:extLst>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0.35</c:v>
                      </c:pt>
                      <c:pt idx="15">
                        <c:v>0.41500000000000004</c:v>
                      </c:pt>
                      <c:pt idx="16">
                        <c:v>0.46250000000000002</c:v>
                      </c:pt>
                      <c:pt idx="17">
                        <c:v>0.5</c:v>
                      </c:pt>
                      <c:pt idx="18">
                        <c:v>0.52500000000000002</c:v>
                      </c:pt>
                      <c:pt idx="19">
                        <c:v>0.53750000000000009</c:v>
                      </c:pt>
                      <c:pt idx="20">
                        <c:v>0.88863053613053511</c:v>
                      </c:pt>
                      <c:pt idx="21">
                        <c:v>0.92388403263403251</c:v>
                      </c:pt>
                      <c:pt idx="22">
                        <c:v>0.89999999999999991</c:v>
                      </c:pt>
                      <c:pt idx="23">
                        <c:v>0.88749999999999996</c:v>
                      </c:pt>
                      <c:pt idx="24">
                        <c:v>0.86250000000000004</c:v>
                      </c:pt>
                      <c:pt idx="25">
                        <c:v>0.82499999999999996</c:v>
                      </c:pt>
                      <c:pt idx="26">
                        <c:v>0.82977195027195005</c:v>
                      </c:pt>
                      <c:pt idx="27">
                        <c:v>0.55901125263625007</c:v>
                      </c:pt>
                      <c:pt idx="28">
                        <c:v>0.5</c:v>
                      </c:pt>
                      <c:pt idx="29">
                        <c:v>0.367005626318125</c:v>
                      </c:pt>
                      <c:pt idx="30">
                        <c:v>0.242429556554555</c:v>
                      </c:pt>
                      <c:pt idx="31">
                        <c:v>0.1464267433954915</c:v>
                      </c:pt>
                      <c:pt idx="32">
                        <c:v>3.8152797202796518E-2</c:v>
                      </c:pt>
                      <c:pt idx="33">
                        <c:v>0.11785348679098501</c:v>
                      </c:pt>
                      <c:pt idx="34">
                        <c:v>0.33681908036408303</c:v>
                      </c:pt>
                      <c:pt idx="35">
                        <c:v>0.28203781279618023</c:v>
                      </c:pt>
                      <c:pt idx="36">
                        <c:v>0.22589516238035526</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yVal>
                <c:smooth val="0"/>
                <c:extLst xmlns:c15="http://schemas.microsoft.com/office/drawing/2012/chart">
                  <c:ext xmlns:c16="http://schemas.microsoft.com/office/drawing/2014/chart" uri="{C3380CC4-5D6E-409C-BE32-E72D297353CC}">
                    <c16:uniqueId val="{00000003-3088-4F0B-8968-53036FD9E2BA}"/>
                  </c:ext>
                </c:extLst>
              </c15:ser>
            </c15:filteredScatterSeries>
          </c:ext>
        </c:extLst>
      </c:scatterChart>
      <c:valAx>
        <c:axId val="171161737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Time[ns]</a:t>
                </a:r>
                <a:endParaRPr lang="ko-KR" altLang="en-US" sz="140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07391"/>
        <c:crosses val="autoZero"/>
        <c:crossBetween val="midCat"/>
      </c:valAx>
      <c:valAx>
        <c:axId val="1711607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baseline="0"/>
                  <a:t>Detector 2 </a:t>
                </a:r>
                <a:r>
                  <a:rPr lang="en-US" altLang="ko-KR" sz="1400"/>
                  <a:t>Voltage[V]</a:t>
                </a:r>
                <a:endParaRPr lang="ko-KR"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Sheet1!$E$1:$E$15</c:f>
              <c:numCache>
                <c:formatCode>General</c:formatCode>
                <c:ptCount val="15"/>
                <c:pt idx="0">
                  <c:v>0.5</c:v>
                </c:pt>
                <c:pt idx="1">
                  <c:v>0.63048966023336905</c:v>
                </c:pt>
                <c:pt idx="2">
                  <c:v>0.73499807288824504</c:v>
                </c:pt>
                <c:pt idx="3">
                  <c:v>0.79271700734799766</c:v>
                </c:pt>
                <c:pt idx="4">
                  <c:v>0.79215428926345854</c:v>
                </c:pt>
                <c:pt idx="5">
                  <c:v>0.73342195906637642</c:v>
                </c:pt>
                <c:pt idx="6">
                  <c:v>0.62821396407014907</c:v>
                </c:pt>
                <c:pt idx="7">
                  <c:v>0.49747782578985539</c:v>
                </c:pt>
                <c:pt idx="8">
                  <c:v>0.36724386701154438</c:v>
                </c:pt>
                <c:pt idx="9">
                  <c:v>0.26344242367214132</c:v>
                </c:pt>
                <c:pt idx="10">
                  <c:v>0.20674096470047093</c:v>
                </c:pt>
                <c:pt idx="11">
                  <c:v>0.20842907917945375</c:v>
                </c:pt>
                <c:pt idx="12">
                  <c:v>0.2681706537332037</c:v>
                </c:pt>
                <c:pt idx="13">
                  <c:v>0.37407079464804233</c:v>
                </c:pt>
                <c:pt idx="14">
                  <c:v>0.50504417014530489</c:v>
                </c:pt>
              </c:numCache>
            </c:numRef>
          </c:yVal>
          <c:smooth val="0"/>
          <c:extLst>
            <c:ext xmlns:c16="http://schemas.microsoft.com/office/drawing/2014/chart" uri="{C3380CC4-5D6E-409C-BE32-E72D297353CC}">
              <c16:uniqueId val="{00000000-FB43-4DA7-B319-4BBD45C1353E}"/>
            </c:ext>
          </c:extLst>
        </c:ser>
        <c:dLbls>
          <c:showLegendKey val="0"/>
          <c:showVal val="0"/>
          <c:showCatName val="0"/>
          <c:showSerName val="0"/>
          <c:showPercent val="0"/>
          <c:showBubbleSize val="0"/>
        </c:dLbls>
        <c:axId val="1711617375"/>
        <c:axId val="1711607391"/>
        <c:extLst/>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Sheet1!$E$4:$E$18</c:f>
              <c:numCache>
                <c:formatCode>General</c:formatCode>
                <c:ptCount val="15"/>
                <c:pt idx="0">
                  <c:v>0.79271700734799766</c:v>
                </c:pt>
                <c:pt idx="1">
                  <c:v>0.79215428926345854</c:v>
                </c:pt>
                <c:pt idx="2">
                  <c:v>0.73342195906637642</c:v>
                </c:pt>
                <c:pt idx="3">
                  <c:v>0.62821396407014907</c:v>
                </c:pt>
                <c:pt idx="4">
                  <c:v>0.49747782578985539</c:v>
                </c:pt>
                <c:pt idx="5">
                  <c:v>0.36724386701154438</c:v>
                </c:pt>
                <c:pt idx="6">
                  <c:v>0.26344242367214132</c:v>
                </c:pt>
                <c:pt idx="7">
                  <c:v>0.20674096470047093</c:v>
                </c:pt>
                <c:pt idx="8">
                  <c:v>0.20842907917945375</c:v>
                </c:pt>
                <c:pt idx="9">
                  <c:v>0.2681706537332037</c:v>
                </c:pt>
                <c:pt idx="10">
                  <c:v>0.37407079464804233</c:v>
                </c:pt>
                <c:pt idx="11">
                  <c:v>0.50504417014530489</c:v>
                </c:pt>
                <c:pt idx="12">
                  <c:v>0.63501322213418532</c:v>
                </c:pt>
                <c:pt idx="13">
                  <c:v>0.73810035915474581</c:v>
                </c:pt>
                <c:pt idx="14">
                  <c:v>0.79378033480585997</c:v>
                </c:pt>
              </c:numCache>
            </c:numRef>
          </c:yVal>
          <c:smooth val="0"/>
          <c:extLst>
            <c:ext xmlns:c16="http://schemas.microsoft.com/office/drawing/2014/chart" uri="{C3380CC4-5D6E-409C-BE32-E72D297353CC}">
              <c16:uniqueId val="{00000000-FE58-438C-B6B7-7FAC9F8B0431}"/>
            </c:ext>
          </c:extLst>
        </c:ser>
        <c:dLbls>
          <c:showLegendKey val="0"/>
          <c:showVal val="0"/>
          <c:showCatName val="0"/>
          <c:showSerName val="0"/>
          <c:showPercent val="0"/>
          <c:showBubbleSize val="0"/>
        </c:dLbls>
        <c:axId val="1711617375"/>
        <c:axId val="1711607391"/>
        <c:extLst/>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Sheet1!$E$7:$E$21</c:f>
              <c:numCache>
                <c:formatCode>General</c:formatCode>
                <c:ptCount val="15"/>
                <c:pt idx="0">
                  <c:v>0.62821396407014907</c:v>
                </c:pt>
                <c:pt idx="1">
                  <c:v>0.49747782578985539</c:v>
                </c:pt>
                <c:pt idx="2">
                  <c:v>0.36724386701154438</c:v>
                </c:pt>
                <c:pt idx="3">
                  <c:v>0.26344242367214132</c:v>
                </c:pt>
                <c:pt idx="4">
                  <c:v>0.20674096470047093</c:v>
                </c:pt>
                <c:pt idx="5">
                  <c:v>0.20842907917945375</c:v>
                </c:pt>
                <c:pt idx="6">
                  <c:v>0.2681706537332037</c:v>
                </c:pt>
                <c:pt idx="7">
                  <c:v>0.37407079464804233</c:v>
                </c:pt>
                <c:pt idx="8">
                  <c:v>0.50504417014530489</c:v>
                </c:pt>
                <c:pt idx="9">
                  <c:v>0.63501322213418532</c:v>
                </c:pt>
                <c:pt idx="10">
                  <c:v>0.73810035915474581</c:v>
                </c:pt>
                <c:pt idx="11">
                  <c:v>0.79378033480585997</c:v>
                </c:pt>
                <c:pt idx="12">
                  <c:v>0.79096694325352579</c:v>
                </c:pt>
                <c:pt idx="13">
                  <c:v>0.73022034706024652</c:v>
                </c:pt>
                <c:pt idx="14">
                  <c:v>0.62363554557252698</c:v>
                </c:pt>
              </c:numCache>
            </c:numRef>
          </c:yVal>
          <c:smooth val="0"/>
          <c:extLst>
            <c:ext xmlns:c16="http://schemas.microsoft.com/office/drawing/2014/chart" uri="{C3380CC4-5D6E-409C-BE32-E72D297353CC}">
              <c16:uniqueId val="{00000000-9CAC-41CA-B648-03846AA2C6E6}"/>
            </c:ext>
          </c:extLst>
        </c:ser>
        <c:dLbls>
          <c:showLegendKey val="0"/>
          <c:showVal val="0"/>
          <c:showCatName val="0"/>
          <c:showSerName val="0"/>
          <c:showPercent val="0"/>
          <c:showBubbleSize val="0"/>
        </c:dLbls>
        <c:axId val="1711617375"/>
        <c:axId val="1711607391"/>
        <c:extLst/>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Sheet1!$E$10:$E$24</c:f>
              <c:numCache>
                <c:formatCode>General</c:formatCode>
                <c:ptCount val="15"/>
                <c:pt idx="0">
                  <c:v>0.26344242367214132</c:v>
                </c:pt>
                <c:pt idx="1">
                  <c:v>0.20674096470047093</c:v>
                </c:pt>
                <c:pt idx="2">
                  <c:v>0.20842907917945375</c:v>
                </c:pt>
                <c:pt idx="3">
                  <c:v>0.2681706537332037</c:v>
                </c:pt>
                <c:pt idx="4">
                  <c:v>0.37407079464804233</c:v>
                </c:pt>
                <c:pt idx="5">
                  <c:v>0.50504417014530489</c:v>
                </c:pt>
                <c:pt idx="6">
                  <c:v>0.63501322213418532</c:v>
                </c:pt>
                <c:pt idx="7">
                  <c:v>0.73810035915474581</c:v>
                </c:pt>
                <c:pt idx="8">
                  <c:v>0.79378033480585997</c:v>
                </c:pt>
                <c:pt idx="9">
                  <c:v>0.79096694325352579</c:v>
                </c:pt>
                <c:pt idx="10">
                  <c:v>0.73022034706024652</c:v>
                </c:pt>
                <c:pt idx="11">
                  <c:v>0.62363554557252698</c:v>
                </c:pt>
                <c:pt idx="12">
                  <c:v>0.4924341904569024</c:v>
                </c:pt>
                <c:pt idx="13">
                  <c:v>0.36273923186740364</c:v>
                </c:pt>
                <c:pt idx="14">
                  <c:v>0.26037368767969993</c:v>
                </c:pt>
              </c:numCache>
            </c:numRef>
          </c:yVal>
          <c:smooth val="0"/>
          <c:extLst>
            <c:ext xmlns:c16="http://schemas.microsoft.com/office/drawing/2014/chart" uri="{C3380CC4-5D6E-409C-BE32-E72D297353CC}">
              <c16:uniqueId val="{00000000-CA99-4DDD-9645-4F352E239F22}"/>
            </c:ext>
          </c:extLst>
        </c:ser>
        <c:dLbls>
          <c:showLegendKey val="0"/>
          <c:showVal val="0"/>
          <c:showCatName val="0"/>
          <c:showSerName val="0"/>
          <c:showPercent val="0"/>
          <c:showBubbleSize val="0"/>
        </c:dLbls>
        <c:axId val="1711617375"/>
        <c:axId val="1711607391"/>
        <c:extLst/>
      </c:scatterChart>
      <c:val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crossBetween val="midCat"/>
      </c:val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9050" cap="rnd">
              <a:solidFill>
                <a:schemeClr val="accent1"/>
              </a:solidFill>
              <a:round/>
            </a:ln>
            <a:effectLst/>
          </c:spPr>
          <c:marker>
            <c:symbol val="none"/>
          </c:marker>
          <c:cat>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cat>
          <c:val>
            <c:numRef>
              <c:f>Sheet1!$B$1:$B$60</c:f>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val>
          <c:smooth val="0"/>
          <c:extLst>
            <c:ext xmlns:c16="http://schemas.microsoft.com/office/drawing/2014/chart" uri="{C3380CC4-5D6E-409C-BE32-E72D297353CC}">
              <c16:uniqueId val="{00000000-38E8-4CB0-8766-4A9C24B47B69}"/>
            </c:ext>
          </c:extLst>
        </c:ser>
        <c:dLbls>
          <c:showLegendKey val="0"/>
          <c:showVal val="0"/>
          <c:showCatName val="0"/>
          <c:showSerName val="0"/>
          <c:showPercent val="0"/>
          <c:showBubbleSize val="0"/>
        </c:dLbls>
        <c:smooth val="0"/>
        <c:axId val="1711617375"/>
        <c:axId val="1711607391"/>
      </c:lineChart>
      <c:cat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auto val="1"/>
        <c:lblAlgn val="ctr"/>
        <c:lblOffset val="100"/>
        <c:noMultiLvlLbl val="1"/>
      </c:catAx>
      <c:valAx>
        <c:axId val="1711607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Ch.</a:t>
                </a:r>
                <a:r>
                  <a:rPr lang="en-US" altLang="ko-KR" sz="1400" baseline="0"/>
                  <a:t> 1 </a:t>
                </a:r>
                <a:r>
                  <a:rPr lang="en-US" altLang="ko-KR" sz="1400"/>
                  <a:t>Voltage[V]</a:t>
                </a:r>
                <a:endParaRPr lang="ko-KR"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17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9050" cap="rnd">
              <a:solidFill>
                <a:schemeClr val="accent1"/>
              </a:solidFill>
              <a:round/>
            </a:ln>
            <a:effectLst/>
          </c:spPr>
          <c:marker>
            <c:symbol val="none"/>
          </c:marker>
          <c:cat>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cat>
          <c:val>
            <c:numRef>
              <c:f>Sheet1!$B$1:$B$60</c:f>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val>
          <c:smooth val="0"/>
          <c:extLst>
            <c:ext xmlns:c16="http://schemas.microsoft.com/office/drawing/2014/chart" uri="{C3380CC4-5D6E-409C-BE32-E72D297353CC}">
              <c16:uniqueId val="{00000000-38E8-4CB0-8766-4A9C24B47B69}"/>
            </c:ext>
          </c:extLst>
        </c:ser>
        <c:dLbls>
          <c:showLegendKey val="0"/>
          <c:showVal val="0"/>
          <c:showCatName val="0"/>
          <c:showSerName val="0"/>
          <c:showPercent val="0"/>
          <c:showBubbleSize val="0"/>
        </c:dLbls>
        <c:smooth val="0"/>
        <c:axId val="1711617375"/>
        <c:axId val="1711607391"/>
      </c:lineChart>
      <c:catAx>
        <c:axId val="17116173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07391"/>
        <c:crosses val="autoZero"/>
        <c:auto val="1"/>
        <c:lblAlgn val="ctr"/>
        <c:lblOffset val="100"/>
        <c:noMultiLvlLbl val="1"/>
      </c:catAx>
      <c:valAx>
        <c:axId val="1711607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Ch.</a:t>
                </a:r>
                <a:r>
                  <a:rPr lang="en-US" altLang="ko-KR" sz="1400" baseline="0"/>
                  <a:t> 1 </a:t>
                </a:r>
                <a:r>
                  <a:rPr lang="en-US" altLang="ko-KR" sz="1400"/>
                  <a:t>Voltage[V]</a:t>
                </a:r>
                <a:endParaRPr lang="ko-KR"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17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spPr>
            <a:ln w="19050" cap="rnd">
              <a:solidFill>
                <a:schemeClr val="accent2"/>
              </a:solidFill>
              <a:round/>
            </a:ln>
            <a:effectLst/>
          </c:spPr>
          <c:marker>
            <c:symbol val="none"/>
          </c:marker>
          <c:cat>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cat>
          <c:val>
            <c:numRef>
              <c:f>Sheet1!$C$1:$C$60</c:f>
              <c:numCache>
                <c:formatCode>General</c:formatCode>
                <c:ptCount val="60"/>
                <c:pt idx="0">
                  <c:v>0.2</c:v>
                </c:pt>
                <c:pt idx="1">
                  <c:v>0.2</c:v>
                </c:pt>
                <c:pt idx="2">
                  <c:v>0.2</c:v>
                </c:pt>
                <c:pt idx="3">
                  <c:v>0.2</c:v>
                </c:pt>
                <c:pt idx="4">
                  <c:v>0.2</c:v>
                </c:pt>
                <c:pt idx="5">
                  <c:v>0.2</c:v>
                </c:pt>
                <c:pt idx="6">
                  <c:v>0.2</c:v>
                </c:pt>
                <c:pt idx="7">
                  <c:v>0.2</c:v>
                </c:pt>
                <c:pt idx="8">
                  <c:v>0.2</c:v>
                </c:pt>
                <c:pt idx="9">
                  <c:v>0.2</c:v>
                </c:pt>
                <c:pt idx="10">
                  <c:v>0.2</c:v>
                </c:pt>
                <c:pt idx="11">
                  <c:v>0.2</c:v>
                </c:pt>
                <c:pt idx="12">
                  <c:v>0.2</c:v>
                </c:pt>
                <c:pt idx="13">
                  <c:v>0.2</c:v>
                </c:pt>
                <c:pt idx="14">
                  <c:v>0.2</c:v>
                </c:pt>
                <c:pt idx="15">
                  <c:v>0.21250000000000002</c:v>
                </c:pt>
                <c:pt idx="16">
                  <c:v>0.23250000000000001</c:v>
                </c:pt>
                <c:pt idx="17">
                  <c:v>0.27750000000000002</c:v>
                </c:pt>
                <c:pt idx="18">
                  <c:v>0.32250000000000001</c:v>
                </c:pt>
                <c:pt idx="19">
                  <c:v>0.375</c:v>
                </c:pt>
                <c:pt idx="20">
                  <c:v>0.41500000000000004</c:v>
                </c:pt>
                <c:pt idx="21">
                  <c:v>0.46250000000000002</c:v>
                </c:pt>
                <c:pt idx="22">
                  <c:v>0.5</c:v>
                </c:pt>
                <c:pt idx="23">
                  <c:v>0.52500000000000002</c:v>
                </c:pt>
                <c:pt idx="24">
                  <c:v>0.52500000000000002</c:v>
                </c:pt>
                <c:pt idx="25">
                  <c:v>0.52500000000000002</c:v>
                </c:pt>
                <c:pt idx="26">
                  <c:v>0.52500000000000002</c:v>
                </c:pt>
                <c:pt idx="27">
                  <c:v>0.52500000000000002</c:v>
                </c:pt>
                <c:pt idx="28">
                  <c:v>0.52500000000000002</c:v>
                </c:pt>
                <c:pt idx="29">
                  <c:v>0.52500000000000002</c:v>
                </c:pt>
                <c:pt idx="30">
                  <c:v>0.52500000000000002</c:v>
                </c:pt>
                <c:pt idx="31">
                  <c:v>0.52500000000000002</c:v>
                </c:pt>
                <c:pt idx="32">
                  <c:v>0.52500000000000002</c:v>
                </c:pt>
                <c:pt idx="33">
                  <c:v>0.5</c:v>
                </c:pt>
                <c:pt idx="34">
                  <c:v>0.46250000000000002</c:v>
                </c:pt>
                <c:pt idx="35">
                  <c:v>0.41500000000000004</c:v>
                </c:pt>
                <c:pt idx="36">
                  <c:v>0.375</c:v>
                </c:pt>
                <c:pt idx="37">
                  <c:v>0.32250000000000001</c:v>
                </c:pt>
                <c:pt idx="38">
                  <c:v>0.27750000000000002</c:v>
                </c:pt>
                <c:pt idx="39">
                  <c:v>0.23250000000000001</c:v>
                </c:pt>
                <c:pt idx="40">
                  <c:v>0.21250000000000002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val>
          <c:smooth val="0"/>
          <c:extLst>
            <c:ext xmlns:c16="http://schemas.microsoft.com/office/drawing/2014/chart" uri="{C3380CC4-5D6E-409C-BE32-E72D297353CC}">
              <c16:uniqueId val="{00000000-6129-4926-88B0-F85D9F351B42}"/>
            </c:ext>
          </c:extLst>
        </c:ser>
        <c:dLbls>
          <c:showLegendKey val="0"/>
          <c:showVal val="0"/>
          <c:showCatName val="0"/>
          <c:showSerName val="0"/>
          <c:showPercent val="0"/>
          <c:showBubbleSize val="0"/>
        </c:dLbls>
        <c:smooth val="0"/>
        <c:axId val="1711617375"/>
        <c:axId val="1711607391"/>
        <c:extLst>
          <c:ext xmlns:c15="http://schemas.microsoft.com/office/drawing/2012/chart" uri="{02D57815-91ED-43cb-92C2-25804820EDAC}">
            <c15:filteredLineSeries>
              <c15:ser>
                <c:idx val="0"/>
                <c:order val="0"/>
                <c:spPr>
                  <a:ln w="19050" cap="rnd">
                    <a:solidFill>
                      <a:schemeClr val="accent1"/>
                    </a:solidFill>
                    <a:round/>
                  </a:ln>
                  <a:effectLst/>
                </c:spPr>
                <c:marker>
                  <c:symbol val="none"/>
                </c:marker>
                <c:cat>
                  <c:numRef>
                    <c:extLst>
                      <c:ext uri="{02D57815-91ED-43cb-92C2-25804820EDAC}">
                        <c15:formulaRef>
                          <c15:sqref>Sheet1!$A$1:$A$60</c15:sqref>
                        </c15:formulaRef>
                      </c:ext>
                    </c:extLst>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cat>
                <c:val>
                  <c:numRef>
                    <c:extLst>
                      <c:ext uri="{02D57815-91ED-43cb-92C2-25804820EDAC}">
                        <c15:formulaRef>
                          <c15:sqref>Sheet1!$B$1:$B$60</c15:sqref>
                        </c15:formulaRef>
                      </c:ext>
                    </c:extLst>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val>
                <c:smooth val="0"/>
                <c:extLst>
                  <c:ext xmlns:c16="http://schemas.microsoft.com/office/drawing/2014/chart" uri="{C3380CC4-5D6E-409C-BE32-E72D297353CC}">
                    <c16:uniqueId val="{00000001-6129-4926-88B0-F85D9F351B42}"/>
                  </c:ext>
                </c:extLst>
              </c15:ser>
            </c15:filteredLineSeries>
          </c:ext>
        </c:extLst>
      </c:lineChart>
      <c:catAx>
        <c:axId val="171161737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Time[ns]</a:t>
                </a:r>
                <a:endParaRPr lang="ko-KR" altLang="en-US" sz="140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07391"/>
        <c:crosses val="autoZero"/>
        <c:auto val="1"/>
        <c:lblAlgn val="ctr"/>
        <c:lblOffset val="100"/>
        <c:noMultiLvlLbl val="1"/>
      </c:catAx>
      <c:valAx>
        <c:axId val="1711607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Ch.</a:t>
                </a:r>
                <a:r>
                  <a:rPr lang="en-US" altLang="ko-KR" sz="1400" baseline="0"/>
                  <a:t> 2 </a:t>
                </a:r>
                <a:r>
                  <a:rPr lang="en-US" altLang="ko-KR" sz="1400"/>
                  <a:t>Voltage[V]</a:t>
                </a:r>
                <a:endParaRPr lang="ko-KR"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17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spPr>
            <a:ln w="19050" cap="rnd">
              <a:solidFill>
                <a:schemeClr val="accent2"/>
              </a:solidFill>
              <a:round/>
            </a:ln>
            <a:effectLst/>
          </c:spPr>
          <c:marker>
            <c:symbol val="none"/>
          </c:marker>
          <c:cat>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cat>
          <c:val>
            <c:numRef>
              <c:f>Sheet1!$C$1:$C$60</c:f>
              <c:numCache>
                <c:formatCode>General</c:formatCode>
                <c:ptCount val="60"/>
                <c:pt idx="0">
                  <c:v>0.2</c:v>
                </c:pt>
                <c:pt idx="1">
                  <c:v>0.2</c:v>
                </c:pt>
                <c:pt idx="2">
                  <c:v>0.2</c:v>
                </c:pt>
                <c:pt idx="3">
                  <c:v>0.2</c:v>
                </c:pt>
                <c:pt idx="4">
                  <c:v>0.2</c:v>
                </c:pt>
                <c:pt idx="5">
                  <c:v>0.2</c:v>
                </c:pt>
                <c:pt idx="6">
                  <c:v>0.2</c:v>
                </c:pt>
                <c:pt idx="7">
                  <c:v>0.2</c:v>
                </c:pt>
                <c:pt idx="8">
                  <c:v>0.2</c:v>
                </c:pt>
                <c:pt idx="9">
                  <c:v>0.2</c:v>
                </c:pt>
                <c:pt idx="10">
                  <c:v>0.2</c:v>
                </c:pt>
                <c:pt idx="11">
                  <c:v>0.2</c:v>
                </c:pt>
                <c:pt idx="12">
                  <c:v>0.2</c:v>
                </c:pt>
                <c:pt idx="13">
                  <c:v>0.2</c:v>
                </c:pt>
                <c:pt idx="14">
                  <c:v>0.2</c:v>
                </c:pt>
                <c:pt idx="15">
                  <c:v>0.21250000000000002</c:v>
                </c:pt>
                <c:pt idx="16">
                  <c:v>0.23250000000000001</c:v>
                </c:pt>
                <c:pt idx="17">
                  <c:v>0.27750000000000002</c:v>
                </c:pt>
                <c:pt idx="18">
                  <c:v>0.32250000000000001</c:v>
                </c:pt>
                <c:pt idx="19">
                  <c:v>0.375</c:v>
                </c:pt>
                <c:pt idx="20">
                  <c:v>0.41500000000000004</c:v>
                </c:pt>
                <c:pt idx="21">
                  <c:v>0.46250000000000002</c:v>
                </c:pt>
                <c:pt idx="22">
                  <c:v>0.5</c:v>
                </c:pt>
                <c:pt idx="23">
                  <c:v>0.52500000000000002</c:v>
                </c:pt>
                <c:pt idx="24">
                  <c:v>0.52500000000000002</c:v>
                </c:pt>
                <c:pt idx="25">
                  <c:v>0.52500000000000002</c:v>
                </c:pt>
                <c:pt idx="26">
                  <c:v>0.52500000000000002</c:v>
                </c:pt>
                <c:pt idx="27">
                  <c:v>0.52500000000000002</c:v>
                </c:pt>
                <c:pt idx="28">
                  <c:v>0.52500000000000002</c:v>
                </c:pt>
                <c:pt idx="29">
                  <c:v>0.52500000000000002</c:v>
                </c:pt>
                <c:pt idx="30">
                  <c:v>0.52500000000000002</c:v>
                </c:pt>
                <c:pt idx="31">
                  <c:v>0.52500000000000002</c:v>
                </c:pt>
                <c:pt idx="32">
                  <c:v>0.52500000000000002</c:v>
                </c:pt>
                <c:pt idx="33">
                  <c:v>0.5</c:v>
                </c:pt>
                <c:pt idx="34">
                  <c:v>0.46250000000000002</c:v>
                </c:pt>
                <c:pt idx="35">
                  <c:v>0.41500000000000004</c:v>
                </c:pt>
                <c:pt idx="36">
                  <c:v>0.375</c:v>
                </c:pt>
                <c:pt idx="37">
                  <c:v>0.32250000000000001</c:v>
                </c:pt>
                <c:pt idx="38">
                  <c:v>0.27750000000000002</c:v>
                </c:pt>
                <c:pt idx="39">
                  <c:v>0.23250000000000001</c:v>
                </c:pt>
                <c:pt idx="40">
                  <c:v>0.21250000000000002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val>
          <c:smooth val="0"/>
          <c:extLst>
            <c:ext xmlns:c16="http://schemas.microsoft.com/office/drawing/2014/chart" uri="{C3380CC4-5D6E-409C-BE32-E72D297353CC}">
              <c16:uniqueId val="{00000000-6129-4926-88B0-F85D9F351B42}"/>
            </c:ext>
          </c:extLst>
        </c:ser>
        <c:dLbls>
          <c:showLegendKey val="0"/>
          <c:showVal val="0"/>
          <c:showCatName val="0"/>
          <c:showSerName val="0"/>
          <c:showPercent val="0"/>
          <c:showBubbleSize val="0"/>
        </c:dLbls>
        <c:smooth val="0"/>
        <c:axId val="1711617375"/>
        <c:axId val="1711607391"/>
        <c:extLst>
          <c:ext xmlns:c15="http://schemas.microsoft.com/office/drawing/2012/chart" uri="{02D57815-91ED-43cb-92C2-25804820EDAC}">
            <c15:filteredLineSeries>
              <c15:ser>
                <c:idx val="0"/>
                <c:order val="0"/>
                <c:spPr>
                  <a:ln w="19050" cap="rnd">
                    <a:solidFill>
                      <a:schemeClr val="accent1"/>
                    </a:solidFill>
                    <a:round/>
                  </a:ln>
                  <a:effectLst/>
                </c:spPr>
                <c:marker>
                  <c:symbol val="none"/>
                </c:marker>
                <c:cat>
                  <c:numRef>
                    <c:extLst>
                      <c:ext uri="{02D57815-91ED-43cb-92C2-25804820EDAC}">
                        <c15:formulaRef>
                          <c15:sqref>Sheet1!$A$1:$A$60</c15:sqref>
                        </c15:formulaRef>
                      </c:ext>
                    </c:extLst>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cat>
                <c:val>
                  <c:numRef>
                    <c:extLst>
                      <c:ext uri="{02D57815-91ED-43cb-92C2-25804820EDAC}">
                        <c15:formulaRef>
                          <c15:sqref>Sheet1!$B$1:$B$60</c15:sqref>
                        </c15:formulaRef>
                      </c:ext>
                    </c:extLst>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val>
                <c:smooth val="0"/>
                <c:extLst>
                  <c:ext xmlns:c16="http://schemas.microsoft.com/office/drawing/2014/chart" uri="{C3380CC4-5D6E-409C-BE32-E72D297353CC}">
                    <c16:uniqueId val="{00000001-6129-4926-88B0-F85D9F351B42}"/>
                  </c:ext>
                </c:extLst>
              </c15:ser>
            </c15:filteredLineSeries>
          </c:ext>
        </c:extLst>
      </c:lineChart>
      <c:catAx>
        <c:axId val="171161737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Time[ns]</a:t>
                </a:r>
                <a:endParaRPr lang="ko-KR" altLang="en-US" sz="140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07391"/>
        <c:crosses val="autoZero"/>
        <c:auto val="1"/>
        <c:lblAlgn val="ctr"/>
        <c:lblOffset val="100"/>
        <c:noMultiLvlLbl val="1"/>
      </c:catAx>
      <c:valAx>
        <c:axId val="1711607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ko-KR" sz="1400"/>
                  <a:t>Ch.</a:t>
                </a:r>
                <a:r>
                  <a:rPr lang="en-US" altLang="ko-KR" sz="1400" baseline="0"/>
                  <a:t> 2 </a:t>
                </a:r>
                <a:r>
                  <a:rPr lang="en-US" altLang="ko-KR" sz="1400"/>
                  <a:t>Voltage[V]</a:t>
                </a:r>
                <a:endParaRPr lang="ko-KR"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617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9050" cap="rnd">
              <a:solidFill>
                <a:schemeClr val="accent1"/>
              </a:solidFill>
              <a:round/>
            </a:ln>
            <a:effectLst/>
          </c:spPr>
          <c:marker>
            <c:symbol val="none"/>
          </c:marker>
          <c:cat>
            <c:numRef>
              <c:f>Sheet1!$A$1:$A$60</c:f>
              <c:numCache>
                <c:formatCode>General</c:formatCode>
                <c:ptCount val="60"/>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numCache>
            </c:numRef>
          </c:cat>
          <c:val>
            <c:numRef>
              <c:f>Sheet1!$B$1:$B$60</c:f>
              <c:numCache>
                <c:formatCode>General</c:formatCode>
                <c:ptCount val="60"/>
                <c:pt idx="0">
                  <c:v>0.2</c:v>
                </c:pt>
                <c:pt idx="1">
                  <c:v>0.2</c:v>
                </c:pt>
                <c:pt idx="2">
                  <c:v>0.2</c:v>
                </c:pt>
                <c:pt idx="3">
                  <c:v>0.2</c:v>
                </c:pt>
                <c:pt idx="4">
                  <c:v>0.2</c:v>
                </c:pt>
                <c:pt idx="5">
                  <c:v>0.2</c:v>
                </c:pt>
                <c:pt idx="6">
                  <c:v>0.2</c:v>
                </c:pt>
                <c:pt idx="7">
                  <c:v>0.2</c:v>
                </c:pt>
                <c:pt idx="8">
                  <c:v>0.2</c:v>
                </c:pt>
                <c:pt idx="9">
                  <c:v>0.2</c:v>
                </c:pt>
                <c:pt idx="10">
                  <c:v>0.21250000000000002</c:v>
                </c:pt>
                <c:pt idx="11">
                  <c:v>0.23250000000000001</c:v>
                </c:pt>
                <c:pt idx="12">
                  <c:v>0.27750000000000002</c:v>
                </c:pt>
                <c:pt idx="13">
                  <c:v>0.32250000000000001</c:v>
                </c:pt>
                <c:pt idx="14">
                  <c:v>0.375</c:v>
                </c:pt>
                <c:pt idx="15">
                  <c:v>0.41500000000000004</c:v>
                </c:pt>
                <c:pt idx="16">
                  <c:v>0.46250000000000002</c:v>
                </c:pt>
                <c:pt idx="17">
                  <c:v>0.5</c:v>
                </c:pt>
                <c:pt idx="18">
                  <c:v>0.52500000000000002</c:v>
                </c:pt>
                <c:pt idx="19">
                  <c:v>0.52500000000000002</c:v>
                </c:pt>
                <c:pt idx="20">
                  <c:v>0.52500000000000002</c:v>
                </c:pt>
                <c:pt idx="21">
                  <c:v>0.52500000000000002</c:v>
                </c:pt>
                <c:pt idx="22">
                  <c:v>0.52500000000000002</c:v>
                </c:pt>
                <c:pt idx="23">
                  <c:v>0.52500000000000002</c:v>
                </c:pt>
                <c:pt idx="24">
                  <c:v>0.52500000000000002</c:v>
                </c:pt>
                <c:pt idx="25">
                  <c:v>0.52500000000000002</c:v>
                </c:pt>
                <c:pt idx="26">
                  <c:v>0.52500000000000002</c:v>
                </c:pt>
                <c:pt idx="27">
                  <c:v>0.52500000000000002</c:v>
                </c:pt>
                <c:pt idx="28">
                  <c:v>0.5</c:v>
                </c:pt>
                <c:pt idx="29">
                  <c:v>0.46250000000000002</c:v>
                </c:pt>
                <c:pt idx="30">
                  <c:v>0.41500000000000004</c:v>
                </c:pt>
                <c:pt idx="31">
                  <c:v>0.375</c:v>
                </c:pt>
                <c:pt idx="32">
                  <c:v>0.32250000000000001</c:v>
                </c:pt>
                <c:pt idx="33">
                  <c:v>0.27750000000000002</c:v>
                </c:pt>
                <c:pt idx="34">
                  <c:v>0.23250000000000001</c:v>
                </c:pt>
                <c:pt idx="35">
                  <c:v>0.21250000000000002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numCache>
            </c:numRef>
          </c:val>
          <c:smooth val="0"/>
          <c:extLst>
            <c:ext xmlns:c16="http://schemas.microsoft.com/office/drawing/2014/chart" uri="{C3380CC4-5D6E-409C-BE32-E72D297353CC}">
              <c16:uniqueId val="{00000000-9EA5-4AE4-83A8-983EF8734CF8}"/>
            </c:ext>
          </c:extLst>
        </c:ser>
        <c:dLbls>
          <c:showLegendKey val="0"/>
          <c:showVal val="0"/>
          <c:showCatName val="0"/>
          <c:showSerName val="0"/>
          <c:showPercent val="0"/>
          <c:showBubbleSize val="0"/>
        </c:dLbls>
        <c:smooth val="0"/>
        <c:axId val="1711617375"/>
        <c:axId val="1711607391"/>
      </c:lineChart>
      <c:catAx>
        <c:axId val="1711617375"/>
        <c:scaling>
          <c:orientation val="minMax"/>
        </c:scaling>
        <c:delete val="1"/>
        <c:axPos val="b"/>
        <c:numFmt formatCode="General" sourceLinked="1"/>
        <c:majorTickMark val="none"/>
        <c:minorTickMark val="none"/>
        <c:tickLblPos val="nextTo"/>
        <c:crossAx val="1711607391"/>
        <c:crosses val="autoZero"/>
        <c:auto val="1"/>
        <c:lblAlgn val="ctr"/>
        <c:lblOffset val="100"/>
        <c:noMultiLvlLbl val="0"/>
      </c:catAx>
      <c:valAx>
        <c:axId val="1711607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11617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01_80DCA19F.xml><?xml version="1.0" encoding="utf-8"?>
<p188:cmLst xmlns:a="http://schemas.openxmlformats.org/drawingml/2006/main" xmlns:r="http://schemas.openxmlformats.org/officeDocument/2006/relationships" xmlns:p188="http://schemas.microsoft.com/office/powerpoint/2018/8/main">
  <p188:cm id="{8EBFE437-8B28-4BA1-968A-1B52337A6691}" authorId="{12AF1FA0-693F-33DA-E8A0-0886EEF05B0D}" created="2023-10-26T20:27:50.459">
    <ac:deMkLst xmlns:ac="http://schemas.microsoft.com/office/drawing/2013/main/command">
      <pc:docMk xmlns:pc="http://schemas.microsoft.com/office/powerpoint/2013/main/command"/>
      <pc:sldMk xmlns:pc="http://schemas.microsoft.com/office/powerpoint/2013/main/command" cId="2161942943" sldId="257"/>
      <ac:spMk id="3" creationId="{D8A505B4-5ADC-EDFA-953A-5CC60F817994}"/>
    </ac:deMkLst>
    <p188:txBody>
      <a:bodyPr/>
      <a:lstStyle/>
      <a:p>
        <a:r>
          <a:rPr lang="en-US"/>
          <a:t>name each elements of the equation</a:t>
        </a:r>
      </a:p>
    </p188:txBody>
  </p188:cm>
</p188:cmLst>
</file>

<file path=ppt/comments/modernComment_105_3DAC2462.xml><?xml version="1.0" encoding="utf-8"?>
<p188:cmLst xmlns:a="http://schemas.openxmlformats.org/drawingml/2006/main" xmlns:r="http://schemas.openxmlformats.org/officeDocument/2006/relationships" xmlns:p188="http://schemas.microsoft.com/office/powerpoint/2018/8/main">
  <p188:cm id="{0B9D3415-AF90-4351-BA7E-7A966CB81F60}" authorId="{12AF1FA0-693F-33DA-E8A0-0886EEF05B0D}" created="2023-10-26T20:22:39.728">
    <ac:deMkLst xmlns:ac="http://schemas.microsoft.com/office/drawing/2013/main/command">
      <pc:docMk xmlns:pc="http://schemas.microsoft.com/office/powerpoint/2013/main/command"/>
      <pc:sldMk xmlns:pc="http://schemas.microsoft.com/office/powerpoint/2013/main/command" cId="1034691682" sldId="261"/>
      <ac:spMk id="3" creationId="{1041FE61-FB50-9881-1A1F-2162B324DBC9}"/>
    </ac:deMkLst>
    <p188:replyLst>
      <p188:reply id="{2F028304-C4C3-4F65-A01B-3DC277E56BCA}" authorId="{12AF1FA0-693F-33DA-E8A0-0886EEF05B0D}" created="2023-10-26T20:22:51.853">
        <p188:txBody>
          <a:bodyPr/>
          <a:lstStyle/>
          <a:p>
            <a:r>
              <a:rPr lang="en-US"/>
              <a:t>charge injection of the switch</a:t>
            </a:r>
          </a:p>
        </p188:txBody>
      </p188:reply>
    </p188:replyLst>
    <p188:txBody>
      <a:bodyPr/>
      <a:lstStyle/>
      <a:p>
        <a:r>
          <a:rPr lang="en-US"/>
          <a:t>reproducible -&gt; calibratable??</a:t>
        </a:r>
      </a:p>
    </p188:txBody>
  </p188:cm>
</p188:cmLst>
</file>

<file path=ppt/comments/modernComment_109_6F0D30EE.xml><?xml version="1.0" encoding="utf-8"?>
<p188:cmLst xmlns:a="http://schemas.openxmlformats.org/drawingml/2006/main" xmlns:r="http://schemas.openxmlformats.org/officeDocument/2006/relationships" xmlns:p188="http://schemas.microsoft.com/office/powerpoint/2018/8/main">
  <p188:cm id="{9F1F1E5E-727C-4F46-B28C-053F4630505F}" authorId="{286155A4-7008-FEA5-DFA3-EB54BD60A39C}" created="2022-11-21T21:38:01.638">
    <ac:deMkLst xmlns:ac="http://schemas.microsoft.com/office/drawing/2013/main/command">
      <pc:docMk xmlns:pc="http://schemas.microsoft.com/office/powerpoint/2013/main/command"/>
      <pc:sldMk xmlns:pc="http://schemas.microsoft.com/office/powerpoint/2013/main/command" cId="1863135470" sldId="265"/>
      <ac:picMk id="11" creationId="{F8C811A7-3A27-D16A-01D0-2B2642CE652A}"/>
    </ac:deMkLst>
    <p188:txBody>
      <a:bodyPr/>
      <a:lstStyle/>
      <a:p>
        <a:r>
          <a:rPr lang="ko-KR" altLang="en-US"/>
          <a:t>Fig A</a:t>
        </a:r>
      </a:p>
    </p188:txBody>
  </p188:cm>
  <p188:cm id="{73062402-6D0A-4831-BCD8-5771D34E2D0D}" authorId="{286155A4-7008-FEA5-DFA3-EB54BD60A39C}" created="2022-11-21T21:38:10.205">
    <ac:deMkLst xmlns:ac="http://schemas.microsoft.com/office/drawing/2013/main/command">
      <pc:docMk xmlns:pc="http://schemas.microsoft.com/office/powerpoint/2013/main/command"/>
      <pc:sldMk xmlns:pc="http://schemas.microsoft.com/office/powerpoint/2013/main/command" cId="1863135470" sldId="265"/>
      <ac:picMk id="9" creationId="{6EEDEB8B-A51B-E2CE-76D5-EA50F05FA460}"/>
    </ac:deMkLst>
    <p188:txBody>
      <a:bodyPr/>
      <a:lstStyle/>
      <a:p>
        <a:r>
          <a:rPr lang="ko-KR" altLang="en-US"/>
          <a:t>Fig B</a:t>
        </a:r>
      </a:p>
    </p188:txBody>
  </p188:cm>
</p188:cmLst>
</file>

<file path=ppt/comments/modernComment_10A_A042F4C7.xml><?xml version="1.0" encoding="utf-8"?>
<p188:cmLst xmlns:a="http://schemas.openxmlformats.org/drawingml/2006/main" xmlns:r="http://schemas.openxmlformats.org/officeDocument/2006/relationships" xmlns:p188="http://schemas.microsoft.com/office/powerpoint/2018/8/main">
  <p188:cm id="{5CFB184D-C9A2-4B1F-BAE8-A9A03568C36F}" authorId="{286155A4-7008-FEA5-DFA3-EB54BD60A39C}" created="2022-11-21T21:38:24.480">
    <ac:deMkLst xmlns:ac="http://schemas.microsoft.com/office/drawing/2013/main/command">
      <pc:docMk xmlns:pc="http://schemas.microsoft.com/office/powerpoint/2013/main/command"/>
      <pc:sldMk xmlns:pc="http://schemas.microsoft.com/office/powerpoint/2013/main/command" cId="2688742599" sldId="266"/>
      <ac:picMk id="5" creationId="{772DB56B-5456-C3E1-F199-1662451DE0B4}"/>
    </ac:deMkLst>
    <p188:txBody>
      <a:bodyPr/>
      <a:lstStyle/>
      <a:p>
        <a:r>
          <a:rPr lang="ko-KR" altLang="en-US"/>
          <a:t>Fig C</a:t>
        </a:r>
      </a:p>
    </p188:txBody>
  </p188:cm>
</p188:cmLst>
</file>

<file path=ppt/comments/modernComment_112_6522984E.xml><?xml version="1.0" encoding="utf-8"?>
<p188:cmLst xmlns:a="http://schemas.openxmlformats.org/drawingml/2006/main" xmlns:r="http://schemas.openxmlformats.org/officeDocument/2006/relationships" xmlns:p188="http://schemas.microsoft.com/office/powerpoint/2018/8/main">
  <p188:cm id="{731B3B4C-6104-41DD-B8A9-5A685B501FAD}" authorId="{286155A4-7008-FEA5-DFA3-EB54BD60A39C}" created="2023-11-01T03:50:40.673">
    <ac:deMkLst xmlns:ac="http://schemas.microsoft.com/office/drawing/2013/main/command">
      <pc:docMk xmlns:pc="http://schemas.microsoft.com/office/powerpoint/2013/main/command"/>
      <pc:sldMk xmlns:pc="http://schemas.microsoft.com/office/powerpoint/2013/main/command" cId="1696766030" sldId="274"/>
      <ac:picMk id="4" creationId="{6AD9DD28-B7F0-1502-14C6-DAB74C3E4887}"/>
    </ac:deMkLst>
    <p188:txBody>
      <a:bodyPr/>
      <a:lstStyle/>
      <a:p>
        <a:r>
          <a:rPr lang="ko-KR" altLang="en-US"/>
          <a:t>Add Arrow and text, about three</a:t>
        </a:r>
      </a:p>
    </p188:txBody>
  </p188:cm>
</p188:cmLst>
</file>

<file path=ppt/comments/modernComment_11D_1DC80357.xml><?xml version="1.0" encoding="utf-8"?>
<p188:cmLst xmlns:a="http://schemas.openxmlformats.org/drawingml/2006/main" xmlns:r="http://schemas.openxmlformats.org/officeDocument/2006/relationships" xmlns:p188="http://schemas.microsoft.com/office/powerpoint/2018/8/main">
  <p188:cm id="{C8619863-46B7-4ECF-8F70-8578C6FB33A5}" authorId="{286155A4-7008-FEA5-DFA3-EB54BD60A39C}" created="2023-11-01T04:06:38.457">
    <ac:deMkLst xmlns:ac="http://schemas.microsoft.com/office/drawing/2013/main/command">
      <pc:docMk xmlns:pc="http://schemas.microsoft.com/office/powerpoint/2013/main/command"/>
      <pc:sldMk xmlns:pc="http://schemas.microsoft.com/office/powerpoint/2013/main/command" cId="499647319" sldId="285"/>
      <ac:spMk id="3" creationId="{200BADB9-64A6-A1D6-3161-41F161661715}"/>
    </ac:deMkLst>
    <p188:txBody>
      <a:bodyPr/>
      <a:lstStyle/>
      <a:p>
        <a:r>
          <a:rPr lang="ko-KR" altLang="en-US"/>
          <a:t>Wavedrom plot explaining the trigger scheme</a:t>
        </a:r>
      </a:p>
    </p188:txBody>
  </p188:cm>
</p188:cmLst>
</file>

<file path=ppt/comments/modernComment_120_3F268BE0.xml><?xml version="1.0" encoding="utf-8"?>
<p188:cmLst xmlns:a="http://schemas.openxmlformats.org/drawingml/2006/main" xmlns:r="http://schemas.openxmlformats.org/officeDocument/2006/relationships" xmlns:p188="http://schemas.microsoft.com/office/powerpoint/2018/8/main">
  <p188:cm id="{B054E63E-22F1-420F-93D6-A9319F9AB0EB}" authorId="{286155A4-7008-FEA5-DFA3-EB54BD60A39C}" created="2023-11-01T04:01:09.068">
    <pc:sldMkLst xmlns:pc="http://schemas.microsoft.com/office/powerpoint/2013/main/command">
      <pc:docMk/>
      <pc:sldMk cId="1059490784" sldId="288"/>
    </pc:sldMkLst>
    <p188:txBody>
      <a:bodyPr/>
      <a:lstStyle/>
      <a:p>
        <a:r>
          <a:rPr lang="ko-KR" altLang="en-US"/>
          <a:t>Placing 4 buffer in proximity: isn't this inefficient?</a:t>
        </a:r>
      </a:p>
    </p188:txBody>
  </p188:cm>
</p188:cmLst>
</file>

<file path=ppt/comments/modernComment_126_44FCFBF2.xml><?xml version="1.0" encoding="utf-8"?>
<p188:cmLst xmlns:a="http://schemas.openxmlformats.org/drawingml/2006/main" xmlns:r="http://schemas.openxmlformats.org/officeDocument/2006/relationships" xmlns:p188="http://schemas.microsoft.com/office/powerpoint/2018/8/main">
  <p188:cm id="{5E2E49E1-1EFA-4498-BF7C-33EC601D781D}" authorId="{286155A4-7008-FEA5-DFA3-EB54BD60A39C}" created="2022-11-21T21:38:01.638">
    <ac:deMkLst xmlns:ac="http://schemas.microsoft.com/office/drawing/2013/main/command">
      <pc:docMk xmlns:pc="http://schemas.microsoft.com/office/powerpoint/2013/main/command"/>
      <pc:sldMk xmlns:pc="http://schemas.microsoft.com/office/powerpoint/2013/main/command" cId="1157430258" sldId="294"/>
      <ac:cxnSpMk id="11" creationId="{DE38DADC-F506-9F99-864C-F02E9FC6D04B}"/>
    </ac:deMkLst>
    <p188:txBody>
      <a:bodyPr/>
      <a:lstStyle/>
      <a:p>
        <a:r>
          <a:rPr lang="ko-KR" altLang="en-US"/>
          <a:t>Fig A</a:t>
        </a:r>
      </a:p>
    </p188:txBody>
  </p188:cm>
  <p188:cm id="{95F5CA13-1B88-48FA-B6A5-79E40FEC380D}" authorId="{286155A4-7008-FEA5-DFA3-EB54BD60A39C}" created="2022-11-21T21:38:10.205">
    <ac:deMkLst xmlns:ac="http://schemas.microsoft.com/office/drawing/2013/main/command">
      <pc:docMk xmlns:pc="http://schemas.microsoft.com/office/powerpoint/2013/main/command"/>
      <pc:sldMk xmlns:pc="http://schemas.microsoft.com/office/powerpoint/2013/main/command" cId="1157430258" sldId="294"/>
      <ac:cxnSpMk id="9" creationId="{7735A449-6390-818D-2038-F1B59E05797F}"/>
    </ac:deMkLst>
    <p188:txBody>
      <a:bodyPr/>
      <a:lstStyle/>
      <a:p>
        <a:r>
          <a:rPr lang="ko-KR" altLang="en-US"/>
          <a:t>Fig B</a:t>
        </a:r>
      </a:p>
    </p188:txBody>
  </p188:cm>
</p188:cmLst>
</file>

<file path=ppt/comments/modernComment_12A_4A9757C2.xml><?xml version="1.0" encoding="utf-8"?>
<p188:cmLst xmlns:a="http://schemas.openxmlformats.org/drawingml/2006/main" xmlns:r="http://schemas.openxmlformats.org/officeDocument/2006/relationships" xmlns:p188="http://schemas.microsoft.com/office/powerpoint/2018/8/main">
  <p188:cm id="{6340439E-441F-4D55-B250-AE7DA8741865}" authorId="{12AF1FA0-693F-33DA-E8A0-0886EEF05B0D}" created="2023-10-26T20:25:13.922">
    <ac:deMkLst xmlns:ac="http://schemas.microsoft.com/office/drawing/2013/main/command">
      <pc:docMk xmlns:pc="http://schemas.microsoft.com/office/powerpoint/2013/main/command"/>
      <pc:sldMk xmlns:pc="http://schemas.microsoft.com/office/powerpoint/2013/main/command" cId="1251432386" sldId="298"/>
      <ac:spMk id="2" creationId="{C613DA7D-F57A-2B3D-5E30-1B9381B49B50}"/>
    </ac:deMkLst>
    <p188:txBody>
      <a:bodyPr/>
      <a:lstStyle/>
      <a:p>
        <a:r>
          <a:rPr lang="en-US"/>
          <a:t>clarify what vdot is</a:t>
        </a:r>
      </a:p>
    </p188:txBody>
  </p188:cm>
</p188:cmLst>
</file>

<file path=ppt/comments/modernComment_12B_6C19F017.xml><?xml version="1.0" encoding="utf-8"?>
<p188:cmLst xmlns:a="http://schemas.openxmlformats.org/drawingml/2006/main" xmlns:r="http://schemas.openxmlformats.org/officeDocument/2006/relationships" xmlns:p188="http://schemas.microsoft.com/office/powerpoint/2018/8/main">
  <p188:cm id="{D0C61547-11ED-49FE-AEDA-C7EB91603BFD}" authorId="{12AF1FA0-693F-33DA-E8A0-0886EEF05B0D}" created="2023-10-26T20:26:53.488">
    <ac:deMkLst xmlns:ac="http://schemas.microsoft.com/office/drawing/2013/main/command">
      <pc:docMk xmlns:pc="http://schemas.microsoft.com/office/powerpoint/2013/main/command"/>
      <pc:sldMk xmlns:pc="http://schemas.microsoft.com/office/powerpoint/2013/main/command" cId="1813639191" sldId="299"/>
      <ac:spMk id="2" creationId="{C613DA7D-F57A-2B3D-5E30-1B9381B49B50}"/>
    </ac:deMkLst>
    <p188:txBody>
      <a:bodyPr/>
      <a:lstStyle/>
      <a:p>
        <a:r>
          <a:rPr lang="en-US"/>
          <a:t>titles should be explained out a little more</a:t>
        </a:r>
      </a:p>
    </p188:txBody>
  </p188:cm>
</p188:cmLst>
</file>

<file path=ppt/comments/modernComment_135_606D23ED.xml><?xml version="1.0" encoding="utf-8"?>
<p188:cmLst xmlns:a="http://schemas.openxmlformats.org/drawingml/2006/main" xmlns:r="http://schemas.openxmlformats.org/officeDocument/2006/relationships" xmlns:p188="http://schemas.microsoft.com/office/powerpoint/2018/8/main">
  <p188:cm id="{B5EEF185-8249-4F98-86D4-F1A9667EF994}" authorId="{12AF1FA0-693F-33DA-E8A0-0886EEF05B0D}" created="2023-10-26T20:31:12.577">
    <ac:deMkLst xmlns:ac="http://schemas.microsoft.com/office/drawing/2013/main/command">
      <pc:docMk xmlns:pc="http://schemas.microsoft.com/office/powerpoint/2013/main/command"/>
      <pc:sldMk xmlns:pc="http://schemas.microsoft.com/office/powerpoint/2013/main/command" cId="1617765357" sldId="309"/>
      <ac:graphicFrameMk id="4" creationId="{D44B7507-7100-B4FA-FAEE-D001C9107E46}"/>
    </ac:deMkLst>
    <p188:replyLst>
      <p188:reply id="{C377CF76-5330-45D8-9023-A390E9103507}" authorId="{12AF1FA0-693F-33DA-E8A0-0886EEF05B0D}" created="2023-10-26T20:31:36.015">
        <p188:txBody>
          <a:bodyPr/>
          <a:lstStyle/>
          <a:p>
            <a:r>
              <a:rPr lang="en-US"/>
              <a:t>clarify gate capacitance</a:t>
            </a:r>
          </a:p>
        </p188:txBody>
      </p188:reply>
      <p188:reply id="{C9D84D65-FE93-4BD2-A601-AAC1CCED89E8}" authorId="{12AF1FA0-693F-33DA-E8A0-0886EEF05B0D}" created="2023-10-26T20:46:21.160">
        <p188:txBody>
          <a:bodyPr/>
          <a:lstStyle/>
          <a:p>
            <a:r>
              <a:rPr lang="en-US"/>
              <a:t>relative gate capacitance -&gt; worst case capacitance</a:t>
            </a:r>
          </a:p>
        </p188:txBody>
      </p188:reply>
    </p188:replyLst>
    <p188:txBody>
      <a:bodyPr/>
      <a:lstStyle/>
      <a:p>
        <a:r>
          <a:rPr lang="en-US"/>
          <a:t>switch bandwidth. explain the setup</a:t>
        </a:r>
      </a:p>
    </p188:txBody>
  </p188:cm>
</p188:cmLst>
</file>

<file path=ppt/comments/modernComment_138_EC50CB23.xml><?xml version="1.0" encoding="utf-8"?>
<p188:cmLst xmlns:a="http://schemas.openxmlformats.org/drawingml/2006/main" xmlns:r="http://schemas.openxmlformats.org/officeDocument/2006/relationships" xmlns:p188="http://schemas.microsoft.com/office/powerpoint/2018/8/main">
  <p188:cm id="{514582AC-4B2F-4D49-AF0C-D17A851AAC60}" authorId="{286155A4-7008-FEA5-DFA3-EB54BD60A39C}" created="2023-11-01T22:28:07.478">
    <pc:sldMkLst xmlns:pc="http://schemas.microsoft.com/office/powerpoint/2013/main/command">
      <pc:docMk/>
      <pc:sldMk cId="3964717859" sldId="312"/>
    </pc:sldMkLst>
    <p188:txBody>
      <a:bodyPr/>
      <a:lstStyle/>
      <a:p>
        <a:r>
          <a:rPr lang="ko-KR" altLang="en-US"/>
          <a:t>Explain Shift Register / CLK</a:t>
        </a:r>
      </a:p>
    </p188:txBody>
  </p188:cm>
</p188:cmLst>
</file>

<file path=ppt/comments/modernComment_13B_5AEC3CDB.xml><?xml version="1.0" encoding="utf-8"?>
<p188:cmLst xmlns:a="http://schemas.openxmlformats.org/drawingml/2006/main" xmlns:r="http://schemas.openxmlformats.org/officeDocument/2006/relationships" xmlns:p188="http://schemas.microsoft.com/office/powerpoint/2018/8/main">
  <p188:cm id="{152997E5-7E36-4368-82DE-41E00E7CF0A3}" authorId="{12AF1FA0-693F-33DA-E8A0-0886EEF05B0D}" created="2023-10-26T20:48:33.837">
    <pc:sldMkLst xmlns:pc="http://schemas.microsoft.com/office/powerpoint/2013/main/command">
      <pc:docMk/>
      <pc:sldMk cId="1525431515" sldId="315"/>
    </pc:sldMkLst>
    <p188:txBody>
      <a:bodyPr/>
      <a:lstStyle/>
      <a:p>
        <a:r>
          <a:rPr lang="en-US"/>
          <a:t>final msg: we are the right people to develop next generation fast sampling chip, please support us</a:t>
        </a:r>
      </a:p>
    </p188:txBody>
  </p188:cm>
</p188:cmLst>
</file>

<file path=ppt/comments/modernComment_147_5EDF01D0.xml><?xml version="1.0" encoding="utf-8"?>
<p188:cmLst xmlns:a="http://schemas.openxmlformats.org/drawingml/2006/main" xmlns:r="http://schemas.openxmlformats.org/officeDocument/2006/relationships" xmlns:p188="http://schemas.microsoft.com/office/powerpoint/2018/8/main">
  <p188:cm id="{DA41705C-68C9-48EE-9A47-0A2366382B08}" authorId="{12AF1FA0-693F-33DA-E8A0-0886EEF05B0D}" created="2023-10-26T20:27:50.459">
    <ac:deMkLst xmlns:ac="http://schemas.microsoft.com/office/drawing/2013/main/command">
      <pc:docMk xmlns:pc="http://schemas.microsoft.com/office/powerpoint/2013/main/command"/>
      <pc:sldMk xmlns:pc="http://schemas.microsoft.com/office/powerpoint/2013/main/command" cId="1591673296" sldId="327"/>
      <ac:spMk id="3" creationId="{D8A505B4-5ADC-EDFA-953A-5CC60F817994}"/>
    </ac:deMkLst>
    <p188:txBody>
      <a:bodyPr/>
      <a:lstStyle/>
      <a:p>
        <a:r>
          <a:rPr lang="en-US"/>
          <a:t>name each elements of the equation</a:t>
        </a:r>
      </a:p>
    </p188:txBody>
  </p188:cm>
</p188:cmLst>
</file>

<file path=ppt/comments/modernComment_14C_30046998.xml><?xml version="1.0" encoding="utf-8"?>
<p188:cmLst xmlns:a="http://schemas.openxmlformats.org/drawingml/2006/main" xmlns:r="http://schemas.openxmlformats.org/officeDocument/2006/relationships" xmlns:p188="http://schemas.microsoft.com/office/powerpoint/2018/8/main">
  <p188:cm id="{D87F57CB-D774-422C-8B1A-C3BDA8A33D68}" authorId="{286155A4-7008-FEA5-DFA3-EB54BD60A39C}" created="2023-11-01T04:08:01.306">
    <pc:sldMkLst xmlns:pc="http://schemas.microsoft.com/office/powerpoint/2013/main/command">
      <pc:docMk/>
      <pc:sldMk cId="805595544" sldId="332"/>
    </pc:sldMkLst>
    <p188:replyLst>
      <p188:reply id="{CE08795E-1956-444B-BC07-B0B40DB1DA12}" authorId="{286155A4-7008-FEA5-DFA3-EB54BD60A39C}" created="2023-11-01T22:42:06.912">
        <p188:txBody>
          <a:bodyPr/>
          <a:lstStyle/>
          <a:p>
            <a:r>
              <a:rPr lang="ko-KR" altLang="en-US"/>
              <a:t>Make sure that this is a wavesampling chip, not adc.</a:t>
            </a:r>
          </a:p>
        </p188:txBody>
      </p188:reply>
    </p188:replyLst>
    <p188:txBody>
      <a:bodyPr/>
      <a:lstStyle/>
      <a:p>
        <a:r>
          <a:rPr lang="ko-KR" altLang="en-US"/>
          <a:t>Arrow and text, 5</a:t>
        </a:r>
      </a:p>
    </p188:txBody>
  </p188:cm>
</p188:cmLst>
</file>

<file path=ppt/comments/modernComment_159_6B9D346A.xml><?xml version="1.0" encoding="utf-8"?>
<p188:cmLst xmlns:a="http://schemas.openxmlformats.org/drawingml/2006/main" xmlns:r="http://schemas.openxmlformats.org/officeDocument/2006/relationships" xmlns:p188="http://schemas.microsoft.com/office/powerpoint/2018/8/main">
  <p188:cm id="{E9D60AD3-F42E-496B-A111-DA1271BB557F}" authorId="{286155A4-7008-FEA5-DFA3-EB54BD60A39C}" created="2023-11-01T22:35:24.446">
    <pc:sldMkLst xmlns:pc="http://schemas.microsoft.com/office/powerpoint/2013/main/command">
      <pc:docMk/>
      <pc:sldMk cId="1805464682" sldId="345"/>
    </pc:sldMkLst>
    <p188:txBody>
      <a:bodyPr/>
      <a:lstStyle/>
      <a:p>
        <a:r>
          <a:rPr lang="ko-KR" altLang="en-US"/>
          <a:t>Wavedrom diagram</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632A5D-959E-BC4C-9232-4BD22189A5D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31C9844F-CC8A-6248-9AFC-3D332FB3566C}">
      <dgm:prSet phldrT="[Text]" phldr="0"/>
      <dgm:spPr/>
      <dgm:t>
        <a:bodyPr/>
        <a:lstStyle/>
        <a:p>
          <a:r>
            <a:rPr lang="en-US" dirty="0"/>
            <a:t>Input Voltage Buffer 5GHz</a:t>
          </a:r>
        </a:p>
      </dgm:t>
    </dgm:pt>
    <dgm:pt modelId="{3362F5A4-DC94-C945-93D3-29320297BC9F}" type="parTrans" cxnId="{272F31CC-9609-4B41-89C5-68C7DD74A3E0}">
      <dgm:prSet/>
      <dgm:spPr/>
      <dgm:t>
        <a:bodyPr/>
        <a:lstStyle/>
        <a:p>
          <a:endParaRPr lang="en-US"/>
        </a:p>
      </dgm:t>
    </dgm:pt>
    <dgm:pt modelId="{90FDA36D-FD30-A742-93C8-57991901AC3C}" type="sibTrans" cxnId="{272F31CC-9609-4B41-89C5-68C7DD74A3E0}">
      <dgm:prSet/>
      <dgm:spPr/>
      <dgm:t>
        <a:bodyPr/>
        <a:lstStyle/>
        <a:p>
          <a:endParaRPr lang="en-US"/>
        </a:p>
      </dgm:t>
    </dgm:pt>
    <dgm:pt modelId="{A1C95245-F064-684F-A18E-2AB14B16D1B0}">
      <dgm:prSet phldrT="[Text]" phldr="0"/>
      <dgm:spPr/>
      <dgm:t>
        <a:bodyPr/>
        <a:lstStyle/>
        <a:p>
          <a:r>
            <a:rPr lang="en-US" dirty="0"/>
            <a:t>Sample and Hold Capacitors</a:t>
          </a:r>
        </a:p>
        <a:p>
          <a:r>
            <a:rPr lang="en-US" dirty="0"/>
            <a:t>(Discriminator Trigger)</a:t>
          </a:r>
        </a:p>
      </dgm:t>
    </dgm:pt>
    <dgm:pt modelId="{F2C1A1AB-BD5F-364A-8099-CA67AC0F44F7}" type="parTrans" cxnId="{81327C74-8DC0-664D-86C0-7C9E14123989}">
      <dgm:prSet/>
      <dgm:spPr/>
      <dgm:t>
        <a:bodyPr/>
        <a:lstStyle/>
        <a:p>
          <a:endParaRPr lang="en-US"/>
        </a:p>
      </dgm:t>
    </dgm:pt>
    <dgm:pt modelId="{D1331419-9306-C345-86A3-521115EBD707}" type="sibTrans" cxnId="{81327C74-8DC0-664D-86C0-7C9E14123989}">
      <dgm:prSet/>
      <dgm:spPr/>
      <dgm:t>
        <a:bodyPr/>
        <a:lstStyle/>
        <a:p>
          <a:endParaRPr lang="en-US"/>
        </a:p>
      </dgm:t>
    </dgm:pt>
    <dgm:pt modelId="{0FDE585C-497A-9241-89EE-627FB95A1A15}">
      <dgm:prSet phldrT="[Text]" phldr="0"/>
      <dgm:spPr/>
      <dgm:t>
        <a:bodyPr/>
        <a:lstStyle/>
        <a:p>
          <a:r>
            <a:rPr lang="en-US" dirty="0"/>
            <a:t>Output Voltage Buffer 40MHz</a:t>
          </a:r>
        </a:p>
      </dgm:t>
    </dgm:pt>
    <dgm:pt modelId="{865E16B9-235C-5243-94E3-5B26C01081DB}" type="parTrans" cxnId="{4B092DC6-8FF3-7543-9231-6A6B3F612689}">
      <dgm:prSet/>
      <dgm:spPr/>
      <dgm:t>
        <a:bodyPr/>
        <a:lstStyle/>
        <a:p>
          <a:endParaRPr lang="en-US"/>
        </a:p>
      </dgm:t>
    </dgm:pt>
    <dgm:pt modelId="{01AEC55B-92AA-7C41-8866-3068A9E7F8D9}" type="sibTrans" cxnId="{4B092DC6-8FF3-7543-9231-6A6B3F612689}">
      <dgm:prSet/>
      <dgm:spPr/>
      <dgm:t>
        <a:bodyPr/>
        <a:lstStyle/>
        <a:p>
          <a:endParaRPr lang="en-US"/>
        </a:p>
      </dgm:t>
    </dgm:pt>
    <dgm:pt modelId="{21130EE5-F49B-BE43-A8C0-8C7C0550E853}" type="pres">
      <dgm:prSet presAssocID="{D4632A5D-959E-BC4C-9232-4BD22189A5D5}" presName="Name0" presStyleCnt="0">
        <dgm:presLayoutVars>
          <dgm:dir/>
          <dgm:resizeHandles val="exact"/>
        </dgm:presLayoutVars>
      </dgm:prSet>
      <dgm:spPr/>
    </dgm:pt>
    <dgm:pt modelId="{FC0B0BD9-C759-1B48-AC34-14392FF96043}" type="pres">
      <dgm:prSet presAssocID="{31C9844F-CC8A-6248-9AFC-3D332FB3566C}" presName="parTxOnly" presStyleLbl="node1" presStyleIdx="0" presStyleCnt="3">
        <dgm:presLayoutVars>
          <dgm:bulletEnabled val="1"/>
        </dgm:presLayoutVars>
      </dgm:prSet>
      <dgm:spPr/>
    </dgm:pt>
    <dgm:pt modelId="{9C5F0B07-BBF4-5E43-8F02-CC9081C932D4}" type="pres">
      <dgm:prSet presAssocID="{90FDA36D-FD30-A742-93C8-57991901AC3C}" presName="parSpace" presStyleCnt="0"/>
      <dgm:spPr/>
    </dgm:pt>
    <dgm:pt modelId="{2956AFA0-27CC-3444-A4A6-9E2208C9EFEA}" type="pres">
      <dgm:prSet presAssocID="{A1C95245-F064-684F-A18E-2AB14B16D1B0}" presName="parTxOnly" presStyleLbl="node1" presStyleIdx="1" presStyleCnt="3">
        <dgm:presLayoutVars>
          <dgm:bulletEnabled val="1"/>
        </dgm:presLayoutVars>
      </dgm:prSet>
      <dgm:spPr/>
    </dgm:pt>
    <dgm:pt modelId="{AB7D3A7F-A84A-4941-BFB9-FD307057831A}" type="pres">
      <dgm:prSet presAssocID="{D1331419-9306-C345-86A3-521115EBD707}" presName="parSpace" presStyleCnt="0"/>
      <dgm:spPr/>
    </dgm:pt>
    <dgm:pt modelId="{D2E12D48-E014-5644-957D-73DA606DE32B}" type="pres">
      <dgm:prSet presAssocID="{0FDE585C-497A-9241-89EE-627FB95A1A15}" presName="parTxOnly" presStyleLbl="node1" presStyleIdx="2" presStyleCnt="3">
        <dgm:presLayoutVars>
          <dgm:bulletEnabled val="1"/>
        </dgm:presLayoutVars>
      </dgm:prSet>
      <dgm:spPr/>
    </dgm:pt>
  </dgm:ptLst>
  <dgm:cxnLst>
    <dgm:cxn modelId="{0814515C-1EBC-5749-B0E9-F520299C08E9}" type="presOf" srcId="{31C9844F-CC8A-6248-9AFC-3D332FB3566C}" destId="{FC0B0BD9-C759-1B48-AC34-14392FF96043}" srcOrd="0" destOrd="0" presId="urn:microsoft.com/office/officeart/2005/8/layout/hChevron3"/>
    <dgm:cxn modelId="{B6B7EA47-C003-BE4D-B539-4C6B897460BF}" type="presOf" srcId="{D4632A5D-959E-BC4C-9232-4BD22189A5D5}" destId="{21130EE5-F49B-BE43-A8C0-8C7C0550E853}" srcOrd="0" destOrd="0" presId="urn:microsoft.com/office/officeart/2005/8/layout/hChevron3"/>
    <dgm:cxn modelId="{81327C74-8DC0-664D-86C0-7C9E14123989}" srcId="{D4632A5D-959E-BC4C-9232-4BD22189A5D5}" destId="{A1C95245-F064-684F-A18E-2AB14B16D1B0}" srcOrd="1" destOrd="0" parTransId="{F2C1A1AB-BD5F-364A-8099-CA67AC0F44F7}" sibTransId="{D1331419-9306-C345-86A3-521115EBD707}"/>
    <dgm:cxn modelId="{013FC67F-CCD4-E04B-88F1-8282DF3FCD46}" type="presOf" srcId="{A1C95245-F064-684F-A18E-2AB14B16D1B0}" destId="{2956AFA0-27CC-3444-A4A6-9E2208C9EFEA}" srcOrd="0" destOrd="0" presId="urn:microsoft.com/office/officeart/2005/8/layout/hChevron3"/>
    <dgm:cxn modelId="{096D2C92-0FEC-8643-8698-E885B78E2958}" type="presOf" srcId="{0FDE585C-497A-9241-89EE-627FB95A1A15}" destId="{D2E12D48-E014-5644-957D-73DA606DE32B}" srcOrd="0" destOrd="0" presId="urn:microsoft.com/office/officeart/2005/8/layout/hChevron3"/>
    <dgm:cxn modelId="{4B092DC6-8FF3-7543-9231-6A6B3F612689}" srcId="{D4632A5D-959E-BC4C-9232-4BD22189A5D5}" destId="{0FDE585C-497A-9241-89EE-627FB95A1A15}" srcOrd="2" destOrd="0" parTransId="{865E16B9-235C-5243-94E3-5B26C01081DB}" sibTransId="{01AEC55B-92AA-7C41-8866-3068A9E7F8D9}"/>
    <dgm:cxn modelId="{272F31CC-9609-4B41-89C5-68C7DD74A3E0}" srcId="{D4632A5D-959E-BC4C-9232-4BD22189A5D5}" destId="{31C9844F-CC8A-6248-9AFC-3D332FB3566C}" srcOrd="0" destOrd="0" parTransId="{3362F5A4-DC94-C945-93D3-29320297BC9F}" sibTransId="{90FDA36D-FD30-A742-93C8-57991901AC3C}"/>
    <dgm:cxn modelId="{C60C6FF8-C389-5F4D-A201-13462B2B60F6}" type="presParOf" srcId="{21130EE5-F49B-BE43-A8C0-8C7C0550E853}" destId="{FC0B0BD9-C759-1B48-AC34-14392FF96043}" srcOrd="0" destOrd="0" presId="urn:microsoft.com/office/officeart/2005/8/layout/hChevron3"/>
    <dgm:cxn modelId="{FDB52C4E-88C4-5C46-976F-B5D033979FF4}" type="presParOf" srcId="{21130EE5-F49B-BE43-A8C0-8C7C0550E853}" destId="{9C5F0B07-BBF4-5E43-8F02-CC9081C932D4}" srcOrd="1" destOrd="0" presId="urn:microsoft.com/office/officeart/2005/8/layout/hChevron3"/>
    <dgm:cxn modelId="{4A916224-93E5-1D40-A415-E2A07853026F}" type="presParOf" srcId="{21130EE5-F49B-BE43-A8C0-8C7C0550E853}" destId="{2956AFA0-27CC-3444-A4A6-9E2208C9EFEA}" srcOrd="2" destOrd="0" presId="urn:microsoft.com/office/officeart/2005/8/layout/hChevron3"/>
    <dgm:cxn modelId="{EAE1A70B-31EF-2B4C-912D-7BD94A553844}" type="presParOf" srcId="{21130EE5-F49B-BE43-A8C0-8C7C0550E853}" destId="{AB7D3A7F-A84A-4941-BFB9-FD307057831A}" srcOrd="3" destOrd="0" presId="urn:microsoft.com/office/officeart/2005/8/layout/hChevron3"/>
    <dgm:cxn modelId="{FD201C67-7522-8446-A203-4F342DF3B876}" type="presParOf" srcId="{21130EE5-F49B-BE43-A8C0-8C7C0550E853}" destId="{D2E12D48-E014-5644-957D-73DA606DE32B}"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B0BD9-C759-1B48-AC34-14392FF96043}">
      <dsp:nvSpPr>
        <dsp:cNvPr id="0" name=""/>
        <dsp:cNvSpPr/>
      </dsp:nvSpPr>
      <dsp:spPr>
        <a:xfrm>
          <a:off x="3571" y="295944"/>
          <a:ext cx="3123406" cy="12493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Input Voltage Buffer 5GHz</a:t>
          </a:r>
        </a:p>
      </dsp:txBody>
      <dsp:txXfrm>
        <a:off x="3571" y="295944"/>
        <a:ext cx="2811066" cy="1249362"/>
      </dsp:txXfrm>
    </dsp:sp>
    <dsp:sp modelId="{2956AFA0-27CC-3444-A4A6-9E2208C9EFEA}">
      <dsp:nvSpPr>
        <dsp:cNvPr id="0" name=""/>
        <dsp:cNvSpPr/>
      </dsp:nvSpPr>
      <dsp:spPr>
        <a:xfrm>
          <a:off x="2502296" y="295944"/>
          <a:ext cx="3123406" cy="12493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Sample and Hold Capacitors</a:t>
          </a:r>
        </a:p>
        <a:p>
          <a:pPr marL="0" lvl="0" indent="0" algn="ctr" defTabSz="622300">
            <a:lnSpc>
              <a:spcPct val="90000"/>
            </a:lnSpc>
            <a:spcBef>
              <a:spcPct val="0"/>
            </a:spcBef>
            <a:spcAft>
              <a:spcPct val="35000"/>
            </a:spcAft>
            <a:buNone/>
          </a:pPr>
          <a:r>
            <a:rPr lang="en-US" sz="1400" kern="1200" dirty="0"/>
            <a:t>(Discriminator Trigger)</a:t>
          </a:r>
        </a:p>
      </dsp:txBody>
      <dsp:txXfrm>
        <a:off x="3126977" y="295944"/>
        <a:ext cx="1874044" cy="1249362"/>
      </dsp:txXfrm>
    </dsp:sp>
    <dsp:sp modelId="{D2E12D48-E014-5644-957D-73DA606DE32B}">
      <dsp:nvSpPr>
        <dsp:cNvPr id="0" name=""/>
        <dsp:cNvSpPr/>
      </dsp:nvSpPr>
      <dsp:spPr>
        <a:xfrm>
          <a:off x="5001021" y="295944"/>
          <a:ext cx="3123406" cy="12493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Output Voltage Buffer 40MHz</a:t>
          </a:r>
        </a:p>
      </dsp:txBody>
      <dsp:txXfrm>
        <a:off x="5625702" y="295944"/>
        <a:ext cx="1874044" cy="124936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22A91-945C-4EC4-9D40-2217DD8AC2A4}" type="datetimeFigureOut">
              <a:rPr lang="ko-KR" altLang="en-US" smtClean="0"/>
              <a:t>2024-05-30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ACDA7-6B74-4209-BCB3-91F57DA7FC81}" type="slidenum">
              <a:rPr lang="ko-KR" altLang="en-US" smtClean="0"/>
              <a:t>‹#›</a:t>
            </a:fld>
            <a:endParaRPr lang="ko-KR" altLang="en-US"/>
          </a:p>
        </p:txBody>
      </p:sp>
    </p:spTree>
    <p:extLst>
      <p:ext uri="{BB962C8B-B14F-4D97-AF65-F5344CB8AC3E}">
        <p14:creationId xmlns:p14="http://schemas.microsoft.com/office/powerpoint/2010/main" val="3572656078"/>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Hi everyone. I’m Jin, and I will present the new chip we are developing for fast timing.</a:t>
            </a:r>
            <a:endParaRPr lang="ko-KR" altLang="en-US" dirty="0"/>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1</a:t>
            </a:fld>
            <a:endParaRPr lang="ko-KR" altLang="en-US"/>
          </a:p>
        </p:txBody>
      </p:sp>
    </p:spTree>
    <p:extLst>
      <p:ext uri="{BB962C8B-B14F-4D97-AF65-F5344CB8AC3E}">
        <p14:creationId xmlns:p14="http://schemas.microsoft.com/office/powerpoint/2010/main" val="506315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indent="0">
              <a:buNone/>
            </a:pPr>
            <a:r>
              <a:rPr lang="en-US" altLang="ko-KR" sz="1200" dirty="0"/>
              <a:t>We concluded that in terms of timing resolution, the return diminishes as Signal to noise ratios reach 1/1000 or 10 effective bits. (next) In this region, sampling time jitter has a greater impact on the overall timing resolution.</a:t>
            </a:r>
          </a:p>
          <a:p>
            <a:pPr marL="0" indent="0">
              <a:buNone/>
            </a:pPr>
            <a:endParaRPr lang="en-US" altLang="ko-KR" sz="1200" dirty="0"/>
          </a:p>
          <a:p>
            <a:pPr marL="0" indent="0">
              <a:buNone/>
            </a:pPr>
            <a:r>
              <a:rPr lang="en-US" altLang="ko-KR" sz="1200" dirty="0"/>
              <a:t>Time differences between samples are determined by a voltage-controlled delay line, which is an array of transistors, usually MOSFETs, in which a signal propagates through the array at a desired rate.</a:t>
            </a:r>
          </a:p>
          <a:p>
            <a:pPr marL="0" indent="0">
              <a:buNone/>
            </a:pPr>
            <a:r>
              <a:rPr lang="en-US" altLang="ko-KR" sz="1200" dirty="0"/>
              <a:t>However, no chip manufacturing process is perfect, so each element of the VCDL has a different time offset.</a:t>
            </a:r>
          </a:p>
          <a:p>
            <a:pPr marL="0" indent="0">
              <a:buNone/>
            </a:pPr>
            <a:r>
              <a:rPr lang="en-US" altLang="ko-KR" sz="1200" dirty="0"/>
              <a:t>It is necessary to measure each time offset to correctly sample a signal.</a:t>
            </a:r>
          </a:p>
          <a:p>
            <a:endParaRPr lang="ko-KR" altLang="en-US" dirty="0"/>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13</a:t>
            </a:fld>
            <a:endParaRPr lang="ko-KR" altLang="en-US"/>
          </a:p>
        </p:txBody>
      </p:sp>
    </p:spTree>
    <p:extLst>
      <p:ext uri="{BB962C8B-B14F-4D97-AF65-F5344CB8AC3E}">
        <p14:creationId xmlns:p14="http://schemas.microsoft.com/office/powerpoint/2010/main" val="181557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a brief structure of ASIC we have been using for almost a decade now. The signal goes into the chip from the left. First, its DC component is removed and set to a constant voltage, </a:t>
            </a:r>
            <a:r>
              <a:rPr lang="en-US" altLang="ko-KR" dirty="0" err="1"/>
              <a:t>V_ped</a:t>
            </a:r>
            <a:r>
              <a:rPr lang="en-US" altLang="ko-KR" dirty="0"/>
              <a:t>, which can be controlled by an FPGA for example. Then there is an array of capacitors, where each capacitor represent a sample. The last stage of the chip is Wilkinson ADC, where the voltage in each capacitor is compared with a ramp and converted to a 12 bit number.</a:t>
            </a:r>
            <a:endParaRPr lang="ko-KR" altLang="en-US" dirty="0"/>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14</a:t>
            </a:fld>
            <a:endParaRPr lang="ko-KR" altLang="en-US"/>
          </a:p>
        </p:txBody>
      </p:sp>
    </p:spTree>
    <p:extLst>
      <p:ext uri="{BB962C8B-B14F-4D97-AF65-F5344CB8AC3E}">
        <p14:creationId xmlns:p14="http://schemas.microsoft.com/office/powerpoint/2010/main" val="3913783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indent="0">
              <a:buNone/>
            </a:pPr>
            <a:r>
              <a:rPr lang="en-US" altLang="ko-KR" sz="1200" dirty="0"/>
              <a:t>To reduce the sample time uncertainty, we have developed a method to measure the time offset of each sample.</a:t>
            </a:r>
          </a:p>
          <a:p>
            <a:pPr marL="0" indent="0">
              <a:buNone/>
            </a:pPr>
            <a:r>
              <a:rPr lang="en-US" altLang="ko-KR" sz="1200" dirty="0"/>
              <a:t>1. Measure many events of a sine wave.</a:t>
            </a:r>
          </a:p>
          <a:p>
            <a:pPr marL="0" indent="0">
              <a:buNone/>
            </a:pPr>
            <a:r>
              <a:rPr lang="en-US" altLang="ko-KR" sz="1200" dirty="0"/>
              <a:t>2. Plot Summation vs. Difference of two adjacent samples, over all events, should form an ellipse.</a:t>
            </a:r>
          </a:p>
          <a:p>
            <a:pPr marL="0" indent="0">
              <a:buNone/>
            </a:pPr>
            <a:r>
              <a:rPr lang="en-US" altLang="ko-KR" sz="1200" dirty="0"/>
              <a:t>3. Time offset can be determined from the coefficients.</a:t>
            </a:r>
          </a:p>
          <a:p>
            <a:pPr marL="0" indent="0">
              <a:buNone/>
            </a:pPr>
            <a:endParaRPr lang="en-US" altLang="ko-KR" sz="1200" dirty="0"/>
          </a:p>
          <a:p>
            <a:pPr marL="0" indent="0">
              <a:buNone/>
            </a:pPr>
            <a:r>
              <a:rPr lang="en-US" altLang="ko-KR" sz="1200" dirty="0"/>
              <a:t>The diagram explains which event corresponds to which dot in the ellipse plot, which is the actual measurement data of PSEC4.</a:t>
            </a:r>
          </a:p>
          <a:p>
            <a:pPr marL="0" indent="0">
              <a:buNone/>
            </a:pPr>
            <a:endParaRPr lang="en-US" altLang="ko-KR" sz="1200" dirty="0"/>
          </a:p>
          <a:p>
            <a:pPr marL="0" indent="0">
              <a:buNone/>
            </a:pPr>
            <a:r>
              <a:rPr lang="en-US" altLang="ko-KR" sz="1200" dirty="0"/>
              <a:t>When you think about it, the plot does not have to be on two adjacent samples, but samples that are m samples apart. This way the effect of voltage noise of each sample on the time offset is smaller.</a:t>
            </a:r>
          </a:p>
          <a:p>
            <a:pPr marL="0" indent="0">
              <a:buNone/>
            </a:pPr>
            <a:r>
              <a:rPr lang="en-US" altLang="ko-KR" sz="1200" dirty="0"/>
              <a:t>In other words, the sampled curve is more like a smooth ellipse as m gets larger.</a:t>
            </a:r>
          </a:p>
          <a:p>
            <a:pPr marL="0" indent="0">
              <a:buNone/>
            </a:pPr>
            <a:r>
              <a:rPr lang="en-US" altLang="ko-KR" sz="1200" dirty="0"/>
              <a:t>However, the time difference cannot be larger than one fourth of the period of the sine wave, which in our case corresponded to m equal to about 10.</a:t>
            </a:r>
          </a:p>
          <a:p>
            <a:pPr marL="0" indent="0">
              <a:buNone/>
            </a:pPr>
            <a:endParaRPr lang="en-US" altLang="ko-KR" sz="1200" dirty="0"/>
          </a:p>
          <a:p>
            <a:pPr marL="0" indent="0">
              <a:buNone/>
            </a:pPr>
            <a:r>
              <a:rPr lang="en-US" altLang="ko-KR" sz="1200" dirty="0"/>
              <a:t>When we look at the right ellipse plot,</a:t>
            </a:r>
            <a:endParaRPr lang="en-US" altLang="ko-KR" dirty="0"/>
          </a:p>
          <a:p>
            <a:r>
              <a:rPr lang="en-US" altLang="ko-KR" dirty="0"/>
              <a:t>Higher voltage Noise results in a fainter, more spread curve.</a:t>
            </a:r>
          </a:p>
          <a:p>
            <a:r>
              <a:rPr lang="en-US" altLang="ko-KR" dirty="0"/>
              <a:t>The nonlinearity of the overall system results in a distorted curve </a:t>
            </a:r>
            <a:endParaRPr lang="ko-KR" altLang="en-US" dirty="0"/>
          </a:p>
          <a:p>
            <a:endParaRPr lang="ko-KR" altLang="en-US" dirty="0"/>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15</a:t>
            </a:fld>
            <a:endParaRPr lang="ko-KR" altLang="en-US"/>
          </a:p>
        </p:txBody>
      </p:sp>
    </p:spTree>
    <p:extLst>
      <p:ext uri="{BB962C8B-B14F-4D97-AF65-F5344CB8AC3E}">
        <p14:creationId xmlns:p14="http://schemas.microsoft.com/office/powerpoint/2010/main" val="172597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indent="0">
              <a:buNone/>
            </a:pPr>
            <a:r>
              <a:rPr lang="en-US" altLang="ko-KR" sz="1200"/>
              <a:t>To reduce the sample time uncertainty, we have developed a method to measure the time offset of each sample.</a:t>
            </a:r>
          </a:p>
          <a:p>
            <a:pPr marL="0" indent="0">
              <a:buNone/>
            </a:pPr>
            <a:r>
              <a:rPr lang="en-US" altLang="ko-KR" sz="1200"/>
              <a:t>1. Measure many events of a sine wave.</a:t>
            </a:r>
          </a:p>
          <a:p>
            <a:pPr marL="0" indent="0">
              <a:buNone/>
            </a:pPr>
            <a:r>
              <a:rPr lang="en-US" altLang="ko-KR" sz="1200"/>
              <a:t>2. Plot Summation vs. Difference of two adjacent samples, over all events, should form an ellipse.</a:t>
            </a:r>
          </a:p>
          <a:p>
            <a:pPr marL="0" indent="0">
              <a:buNone/>
            </a:pPr>
            <a:r>
              <a:rPr lang="en-US" altLang="ko-KR" sz="1200"/>
              <a:t>3. Time offset can be determined from the coefficients.</a:t>
            </a:r>
          </a:p>
          <a:p>
            <a:pPr marL="0" indent="0">
              <a:buNone/>
            </a:pPr>
            <a:endParaRPr lang="en-US" altLang="ko-KR" sz="1200"/>
          </a:p>
          <a:p>
            <a:pPr marL="0" indent="0">
              <a:buNone/>
            </a:pPr>
            <a:r>
              <a:rPr lang="en-US" altLang="ko-KR" sz="1200"/>
              <a:t>The diagram explains which event corresponds to which dot in the ellipse plot, which is the actual measurement data of PSEC4.</a:t>
            </a:r>
          </a:p>
          <a:p>
            <a:pPr marL="0" indent="0">
              <a:buNone/>
            </a:pPr>
            <a:endParaRPr lang="en-US" altLang="ko-KR" sz="1200"/>
          </a:p>
          <a:p>
            <a:pPr marL="0" indent="0">
              <a:buNone/>
            </a:pPr>
            <a:r>
              <a:rPr lang="en-US" altLang="ko-KR" sz="1200"/>
              <a:t>When you think about it, the plot does not have to be on two adjacent samples, but samples that are m samples apart. This way the effect of voltage noise of each sample on the time offset is smaller.</a:t>
            </a:r>
          </a:p>
          <a:p>
            <a:pPr marL="0" indent="0">
              <a:buNone/>
            </a:pPr>
            <a:r>
              <a:rPr lang="en-US" altLang="ko-KR" sz="1200"/>
              <a:t>In other words, the sampled curve is more like a smooth ellipse as m gets larger.</a:t>
            </a:r>
          </a:p>
          <a:p>
            <a:pPr marL="0" indent="0">
              <a:buNone/>
            </a:pPr>
            <a:r>
              <a:rPr lang="en-US" altLang="ko-KR" sz="1200"/>
              <a:t>However, the time difference cannot be larger than one fourth of the period of the sine wave, which in our case corresponded to m equal to about 10.</a:t>
            </a:r>
          </a:p>
          <a:p>
            <a:pPr marL="0" indent="0">
              <a:buNone/>
            </a:pPr>
            <a:endParaRPr lang="en-US" altLang="ko-KR" sz="1200"/>
          </a:p>
          <a:p>
            <a:pPr marL="0" indent="0">
              <a:buNone/>
            </a:pPr>
            <a:r>
              <a:rPr lang="en-US" altLang="ko-KR" sz="1200"/>
              <a:t>When we look at the right ellipse plot,</a:t>
            </a:r>
            <a:endParaRPr lang="en-US" altLang="ko-KR"/>
          </a:p>
          <a:p>
            <a:r>
              <a:rPr lang="en-US" altLang="ko-KR"/>
              <a:t>Higher voltage Noise results in a fainter, more spread curve.</a:t>
            </a:r>
          </a:p>
          <a:p>
            <a:r>
              <a:rPr lang="en-US" altLang="ko-KR"/>
              <a:t>The nonlinearity of the overall system results in a distorted curve </a:t>
            </a:r>
            <a:endParaRPr lang="ko-KR" altLang="en-US"/>
          </a:p>
          <a:p>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16</a:t>
            </a:fld>
            <a:endParaRPr lang="ko-KR" altLang="en-US"/>
          </a:p>
        </p:txBody>
      </p:sp>
    </p:spTree>
    <p:extLst>
      <p:ext uri="{BB962C8B-B14F-4D97-AF65-F5344CB8AC3E}">
        <p14:creationId xmlns:p14="http://schemas.microsoft.com/office/powerpoint/2010/main" val="2695102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As I said before, we are currently using ring </a:t>
            </a:r>
            <a:r>
              <a:rPr lang="en-US" altLang="ko-KR" err="1"/>
              <a:t>osc</a:t>
            </a:r>
            <a:r>
              <a:rPr lang="en-US" altLang="ko-KR"/>
              <a:t> for the phase locked loop for the Voltage controlled delay line</a:t>
            </a:r>
          </a:p>
          <a:p>
            <a:r>
              <a:rPr lang="en-US" altLang="ko-KR"/>
              <a:t>This can be replaced to LC oscillator based phased locked loop to achieve better timing uncertainty.</a:t>
            </a: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17</a:t>
            </a:fld>
            <a:endParaRPr lang="ko-KR" altLang="en-US"/>
          </a:p>
        </p:txBody>
      </p:sp>
    </p:spTree>
    <p:extLst>
      <p:ext uri="{BB962C8B-B14F-4D97-AF65-F5344CB8AC3E}">
        <p14:creationId xmlns:p14="http://schemas.microsoft.com/office/powerpoint/2010/main" val="3632656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To reduce overall sampling jitter and prevent jitter from cumulating, we used a d flip flop per sample to generate writing strobe, opposed to a delay line. The schematic of a single d flip flop is shown on the screen. In 65nm, it is fast enough to work reliably at 10GHz.</a:t>
            </a:r>
            <a:endParaRPr lang="ko-KR" altLang="en-US" dirty="0"/>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18</a:t>
            </a:fld>
            <a:endParaRPr lang="ko-KR" altLang="en-US"/>
          </a:p>
        </p:txBody>
      </p:sp>
    </p:spTree>
    <p:extLst>
      <p:ext uri="{BB962C8B-B14F-4D97-AF65-F5344CB8AC3E}">
        <p14:creationId xmlns:p14="http://schemas.microsoft.com/office/powerpoint/2010/main" val="854725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p:cNvSpPr>
                <a:spLocks noGrp="1"/>
              </p:cNvSpPr>
              <p:nvPr>
                <p:ph type="body" idx="1"/>
              </p:nvPr>
            </p:nvSpPr>
            <p:spPr/>
            <p:txBody>
              <a:bodyPr/>
              <a:lstStyle/>
              <a:p>
                <a:pPr marL="0" indent="0">
                  <a:buNone/>
                </a:pPr>
                <a:endParaRPr lang="en-US" altLang="ko-KR" sz="2400" dirty="0"/>
              </a:p>
              <a:p>
                <a:pPr marL="0" indent="0">
                  <a:buNone/>
                </a:pPr>
                <a:r>
                  <a:rPr lang="en-US" altLang="ko-KR" sz="2400" dirty="0"/>
                  <a:t>The way we measure the performance of the chip is to measure *time distribution of the sampled signal when sampling the same waveform many times.*</a:t>
                </a:r>
              </a:p>
              <a:p>
                <a:pPr marL="0" indent="0">
                  <a:buNone/>
                </a:pPr>
                <a:r>
                  <a:rPr lang="en-US" altLang="ko-KR" sz="2400" dirty="0"/>
                  <a:t>We set up an experiment where Same signal is fed into two different channels of the same readout board.</a:t>
                </a:r>
              </a:p>
              <a:p>
                <a:pPr marL="0" indent="0">
                  <a:buNone/>
                </a:pPr>
                <a:endParaRPr lang="en-US" altLang="ko-KR" sz="2400" dirty="0"/>
              </a:p>
              <a:p>
                <a:pPr marL="0" indent="0">
                  <a:buNone/>
                </a:pPr>
                <a:r>
                  <a:rPr lang="en-US" altLang="ko-KR" sz="2400" dirty="0"/>
                  <a:t>Then, delta t , the phase difference, is measured for each event the way described in figure on the right side.</a:t>
                </a:r>
              </a:p>
              <a:p>
                <a:pPr marL="0" indent="0">
                  <a:buNone/>
                </a:pPr>
                <a:endParaRPr lang="en-US" altLang="ko-KR" sz="2400" dirty="0"/>
              </a:p>
              <a:p>
                <a:pPr marL="0" indent="0">
                  <a:buNone/>
                </a:pPr>
                <a:r>
                  <a:rPr lang="en-US" altLang="ko-KR" sz="2400" dirty="0">
                    <a:ea typeface="Cambria Math" panose="02040503050406030204" pitchFamily="18" charset="0"/>
                  </a:rPr>
                  <a:t>1. </a:t>
                </a:r>
                <a14:m>
                  <m:oMath xmlns:m="http://schemas.openxmlformats.org/officeDocument/2006/math">
                    <m:r>
                      <m:rPr>
                        <m:sty m:val="p"/>
                      </m:rPr>
                      <a:rPr lang="el-GR" altLang="ko-KR" sz="2400" i="1" smtClean="0">
                        <a:latin typeface="Cambria Math" panose="02040503050406030204" pitchFamily="18" charset="0"/>
                        <a:ea typeface="Cambria Math" panose="02040503050406030204" pitchFamily="18" charset="0"/>
                      </a:rPr>
                      <m:t>Δ</m:t>
                    </m:r>
                    <m:r>
                      <a:rPr lang="en-US" altLang="ko-KR" sz="2400" b="0" i="1" smtClean="0">
                        <a:latin typeface="Cambria Math" panose="02040503050406030204" pitchFamily="18" charset="0"/>
                        <a:ea typeface="Cambria Math" panose="02040503050406030204" pitchFamily="18" charset="0"/>
                      </a:rPr>
                      <m:t>𝑡</m:t>
                    </m:r>
                  </m:oMath>
                </a14:m>
                <a:r>
                  <a:rPr lang="en-US" altLang="ko-KR" sz="2400" dirty="0"/>
                  <a:t> measured for many events.</a:t>
                </a:r>
              </a:p>
              <a:p>
                <a:pPr marL="0" indent="0">
                  <a:buNone/>
                </a:pPr>
                <a:r>
                  <a:rPr lang="en-US" altLang="ko-KR" sz="2400" dirty="0"/>
                  <a:t>2. Distribution of </a:t>
                </a:r>
                <a14:m>
                  <m:oMath xmlns:m="http://schemas.openxmlformats.org/officeDocument/2006/math">
                    <m:r>
                      <m:rPr>
                        <m:sty m:val="p"/>
                      </m:rPr>
                      <a:rPr lang="el-GR" altLang="ko-KR" sz="2400" i="1" smtClean="0">
                        <a:latin typeface="Cambria Math" panose="02040503050406030204" pitchFamily="18" charset="0"/>
                        <a:ea typeface="Cambria Math" panose="02040503050406030204" pitchFamily="18" charset="0"/>
                      </a:rPr>
                      <m:t>Δ</m:t>
                    </m:r>
                    <m:r>
                      <a:rPr lang="en-US" altLang="ko-KR" sz="2400" b="0" i="1" smtClean="0">
                        <a:latin typeface="Cambria Math" panose="02040503050406030204" pitchFamily="18" charset="0"/>
                        <a:ea typeface="Cambria Math" panose="02040503050406030204" pitchFamily="18" charset="0"/>
                      </a:rPr>
                      <m:t>𝑡</m:t>
                    </m:r>
                  </m:oMath>
                </a14:m>
                <a:r>
                  <a:rPr lang="en-US" altLang="ko-KR" sz="2400" dirty="0"/>
                  <a:t> acquired.</a:t>
                </a:r>
              </a:p>
              <a:p>
                <a:pPr marL="0" indent="0">
                  <a:buNone/>
                </a:pPr>
                <a:r>
                  <a:rPr lang="en-US" altLang="ko-KR" sz="2400" dirty="0"/>
                  <a:t>However, one should be aware that delta t depends on the signal source and the algorithm determining where the pulse starts.</a:t>
                </a:r>
              </a:p>
              <a:p>
                <a:endParaRPr lang="ko-KR" altLang="en-US" dirty="0"/>
              </a:p>
            </p:txBody>
          </p:sp>
        </mc:Choice>
        <mc:Fallback xmlns="">
          <p:sp>
            <p:nvSpPr>
              <p:cNvPr id="3" name="슬라이드 노트 개체 틀 2"/>
              <p:cNvSpPr>
                <a:spLocks noGrp="1"/>
              </p:cNvSpPr>
              <p:nvPr>
                <p:ph type="body" idx="1"/>
              </p:nvPr>
            </p:nvSpPr>
            <p:spPr/>
            <p:txBody>
              <a:bodyPr/>
              <a:lstStyle/>
              <a:p>
                <a:pPr marL="0" indent="0">
                  <a:buNone/>
                </a:pPr>
                <a:endParaRPr lang="en-US" altLang="ko-KR" sz="2400" dirty="0"/>
              </a:p>
              <a:p>
                <a:pPr marL="0" indent="0">
                  <a:buNone/>
                </a:pPr>
                <a:r>
                  <a:rPr lang="en-US" altLang="ko-KR" sz="2400" dirty="0"/>
                  <a:t>The way we measure the performance of the chip is to measure *time distribution of the sampled signal when sampling the same waveform many times.*</a:t>
                </a:r>
              </a:p>
              <a:p>
                <a:pPr marL="0" indent="0">
                  <a:buNone/>
                </a:pPr>
                <a:r>
                  <a:rPr lang="en-US" altLang="ko-KR" sz="2400" dirty="0"/>
                  <a:t>We set up an experiment where Same signal is fed into two different channels of the same readout board.</a:t>
                </a:r>
              </a:p>
              <a:p>
                <a:pPr marL="0" indent="0">
                  <a:buNone/>
                </a:pPr>
                <a:endParaRPr lang="en-US" altLang="ko-KR" sz="2400" dirty="0"/>
              </a:p>
              <a:p>
                <a:pPr marL="0" indent="0">
                  <a:buNone/>
                </a:pPr>
                <a:r>
                  <a:rPr lang="en-US" altLang="ko-KR" sz="2400" dirty="0"/>
                  <a:t>Then, delta t , the phase difference, is measured for each event the way described in figure on the right side.</a:t>
                </a:r>
              </a:p>
              <a:p>
                <a:pPr marL="0" indent="0">
                  <a:buNone/>
                </a:pPr>
                <a:endParaRPr lang="en-US" altLang="ko-KR" sz="2400" dirty="0"/>
              </a:p>
              <a:p>
                <a:pPr marL="0" indent="0">
                  <a:buNone/>
                </a:pPr>
                <a:r>
                  <a:rPr lang="en-US" altLang="ko-KR" sz="2400" dirty="0">
                    <a:ea typeface="Cambria Math" panose="02040503050406030204" pitchFamily="18" charset="0"/>
                  </a:rPr>
                  <a:t>1. </a:t>
                </a:r>
                <a:r>
                  <a:rPr lang="el-GR" altLang="ko-KR" sz="2400" i="0">
                    <a:latin typeface="Cambria Math" panose="02040503050406030204" pitchFamily="18" charset="0"/>
                    <a:ea typeface="Cambria Math" panose="02040503050406030204" pitchFamily="18" charset="0"/>
                  </a:rPr>
                  <a:t>Δ</a:t>
                </a:r>
                <a:r>
                  <a:rPr lang="en-US" altLang="ko-KR" sz="2400" b="0" i="0">
                    <a:latin typeface="Cambria Math" panose="02040503050406030204" pitchFamily="18" charset="0"/>
                    <a:ea typeface="Cambria Math" panose="02040503050406030204" pitchFamily="18" charset="0"/>
                  </a:rPr>
                  <a:t>𝑡</a:t>
                </a:r>
                <a:r>
                  <a:rPr lang="en-US" altLang="ko-KR" sz="2400" dirty="0"/>
                  <a:t> measured for many events.</a:t>
                </a:r>
              </a:p>
              <a:p>
                <a:pPr marL="0" indent="0">
                  <a:buNone/>
                </a:pPr>
                <a:r>
                  <a:rPr lang="en-US" altLang="ko-KR" sz="2400" dirty="0"/>
                  <a:t>2. Distribution of </a:t>
                </a:r>
                <a:r>
                  <a:rPr lang="el-GR" altLang="ko-KR" sz="2400" i="0">
                    <a:latin typeface="Cambria Math" panose="02040503050406030204" pitchFamily="18" charset="0"/>
                    <a:ea typeface="Cambria Math" panose="02040503050406030204" pitchFamily="18" charset="0"/>
                  </a:rPr>
                  <a:t>Δ</a:t>
                </a:r>
                <a:r>
                  <a:rPr lang="en-US" altLang="ko-KR" sz="2400" b="0" i="0">
                    <a:latin typeface="Cambria Math" panose="02040503050406030204" pitchFamily="18" charset="0"/>
                    <a:ea typeface="Cambria Math" panose="02040503050406030204" pitchFamily="18" charset="0"/>
                  </a:rPr>
                  <a:t>𝑡</a:t>
                </a:r>
                <a:r>
                  <a:rPr lang="en-US" altLang="ko-KR" sz="2400" dirty="0"/>
                  <a:t> acquired.</a:t>
                </a:r>
              </a:p>
              <a:p>
                <a:pPr marL="0" indent="0">
                  <a:buNone/>
                </a:pPr>
                <a:r>
                  <a:rPr lang="en-US" altLang="ko-KR" sz="2400" dirty="0"/>
                  <a:t>However, one should be aware that delta t depends on the signal source and the algorithm determining where the pulse starts.</a:t>
                </a:r>
              </a:p>
              <a:p>
                <a:endParaRPr lang="ko-KR" altLang="en-US" dirty="0"/>
              </a:p>
            </p:txBody>
          </p:sp>
        </mc:Fallback>
      </mc:AlternateContent>
      <p:sp>
        <p:nvSpPr>
          <p:cNvPr id="4" name="슬라이드 번호 개체 틀 3"/>
          <p:cNvSpPr>
            <a:spLocks noGrp="1"/>
          </p:cNvSpPr>
          <p:nvPr>
            <p:ph type="sldNum" sz="quarter" idx="5"/>
          </p:nvPr>
        </p:nvSpPr>
        <p:spPr/>
        <p:txBody>
          <a:bodyPr/>
          <a:lstStyle/>
          <a:p>
            <a:fld id="{AC5ACDA7-6B74-4209-BCB3-91F57DA7FC81}" type="slidenum">
              <a:rPr lang="ko-KR" altLang="en-US" smtClean="0"/>
              <a:t>19</a:t>
            </a:fld>
            <a:endParaRPr lang="ko-KR" altLang="en-US"/>
          </a:p>
        </p:txBody>
      </p:sp>
    </p:spTree>
    <p:extLst>
      <p:ext uri="{BB962C8B-B14F-4D97-AF65-F5344CB8AC3E}">
        <p14:creationId xmlns:p14="http://schemas.microsoft.com/office/powerpoint/2010/main" val="1071430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First, I want to highlight the importance of fast timing electronics.</a:t>
            </a: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45</a:t>
            </a:fld>
            <a:endParaRPr lang="ko-KR" altLang="en-US"/>
          </a:p>
        </p:txBody>
      </p:sp>
    </p:spTree>
    <p:extLst>
      <p:ext uri="{BB962C8B-B14F-4D97-AF65-F5344CB8AC3E}">
        <p14:creationId xmlns:p14="http://schemas.microsoft.com/office/powerpoint/2010/main" val="2804875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We will look at time of flight system as an example.</a:t>
            </a:r>
          </a:p>
          <a:p>
            <a:r>
              <a:rPr lang="en-US" altLang="ko-KR"/>
              <a:t>When the speed of the particle is close to the speed of light, resolving small difference between v and c determines the momentum of the particle.</a:t>
            </a:r>
          </a:p>
          <a:p>
            <a:endParaRPr lang="en-US" altLang="ko-KR"/>
          </a:p>
          <a:p>
            <a:r>
              <a:rPr lang="en-US" altLang="ko-KR"/>
              <a:t>You can see what time scale we are on from the bottom plot.</a:t>
            </a:r>
          </a:p>
          <a:p>
            <a:endParaRPr lang="en-US" altLang="ko-KR"/>
          </a:p>
          <a:p>
            <a:r>
              <a:rPr lang="en-US" altLang="ko-KR"/>
              <a:t>We will look a few exemplary detector systems which can utilize this high resolving power.</a:t>
            </a:r>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46</a:t>
            </a:fld>
            <a:endParaRPr lang="ko-KR" altLang="en-US"/>
          </a:p>
        </p:txBody>
      </p:sp>
    </p:spTree>
    <p:extLst>
      <p:ext uri="{BB962C8B-B14F-4D97-AF65-F5344CB8AC3E}">
        <p14:creationId xmlns:p14="http://schemas.microsoft.com/office/powerpoint/2010/main" val="3485045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In the Electron-Ion collider in Brookhaven, the momentum resolution of the detector system will be at best 1% at 50 Giga electron volts. Looking back at our diagram of Pion and Kaons, for example, this resolution indeed corresponds to a region of sub picosecond time resolution. So it is evident that we need a fast timing electronics corresponding to the high performance detector system.</a:t>
            </a: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47</a:t>
            </a:fld>
            <a:endParaRPr lang="ko-KR" altLang="en-US"/>
          </a:p>
        </p:txBody>
      </p:sp>
    </p:spTree>
    <p:extLst>
      <p:ext uri="{BB962C8B-B14F-4D97-AF65-F5344CB8AC3E}">
        <p14:creationId xmlns:p14="http://schemas.microsoft.com/office/powerpoint/2010/main" val="241298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 is motivated by a simple fact that there are particle detectors that are capable of achieving very good timing resolution of a scale of </a:t>
            </a:r>
            <a:r>
              <a:rPr lang="en-US" dirty="0" err="1"/>
              <a:t>ps</a:t>
            </a:r>
            <a:r>
              <a:rPr lang="en-US" dirty="0"/>
              <a:t>, such as Micro Channel Plate based Photo </a:t>
            </a:r>
            <a:r>
              <a:rPr lang="en-US" dirty="0" err="1"/>
              <a:t>multiplyer</a:t>
            </a:r>
            <a:r>
              <a:rPr lang="en-US" dirty="0"/>
              <a:t> tubes. We wanted to push the limits of these detectors so that the resolution of future experiments are not restricted by the timing resolution of detectors. (next) That is why we decided to aim for sub </a:t>
            </a:r>
            <a:r>
              <a:rPr lang="en-US" dirty="0" err="1"/>
              <a:t>ps</a:t>
            </a:r>
            <a:r>
              <a:rPr lang="en-US" dirty="0"/>
              <a:t> resolution in front end electronics.</a:t>
            </a:r>
          </a:p>
        </p:txBody>
      </p:sp>
      <p:sp>
        <p:nvSpPr>
          <p:cNvPr id="4" name="Slide Number Placeholder 3"/>
          <p:cNvSpPr>
            <a:spLocks noGrp="1"/>
          </p:cNvSpPr>
          <p:nvPr>
            <p:ph type="sldNum" sz="quarter" idx="5"/>
          </p:nvPr>
        </p:nvSpPr>
        <p:spPr/>
        <p:txBody>
          <a:bodyPr/>
          <a:lstStyle/>
          <a:p>
            <a:fld id="{AC5ACDA7-6B74-4209-BCB3-91F57DA7FC81}" type="slidenum">
              <a:rPr lang="ko-KR" altLang="en-US" smtClean="0"/>
              <a:t>2</a:t>
            </a:fld>
            <a:endParaRPr lang="ko-KR" altLang="en-US"/>
          </a:p>
        </p:txBody>
      </p:sp>
    </p:spTree>
    <p:extLst>
      <p:ext uri="{BB962C8B-B14F-4D97-AF65-F5344CB8AC3E}">
        <p14:creationId xmlns:p14="http://schemas.microsoft.com/office/powerpoint/2010/main" val="3607759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err="1"/>
              <a:t>LHCb</a:t>
            </a:r>
            <a:r>
              <a:rPr lang="en-US" altLang="ko-KR"/>
              <a:t> is another example of detector system with high momentum resolution, again at best 1% at 50 Giga electron volts and higher. And as I said, this indicates that we need a sub picosecond fast timing electronics.</a:t>
            </a: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48</a:t>
            </a:fld>
            <a:endParaRPr lang="ko-KR" altLang="en-US"/>
          </a:p>
        </p:txBody>
      </p:sp>
    </p:spTree>
    <p:extLst>
      <p:ext uri="{BB962C8B-B14F-4D97-AF65-F5344CB8AC3E}">
        <p14:creationId xmlns:p14="http://schemas.microsoft.com/office/powerpoint/2010/main" val="4079530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err="1"/>
              <a:t>Fianally</a:t>
            </a:r>
            <a:r>
              <a:rPr lang="en-US" altLang="ko-KR"/>
              <a:t>, Fermilab test beam facility is the testbed of our chips and detector systems pushing fast timing boundaries.</a:t>
            </a:r>
          </a:p>
          <a:p>
            <a:endParaRPr lang="en-US" altLang="ko-KR"/>
          </a:p>
          <a:p>
            <a:r>
              <a:rPr lang="en-US" altLang="ko-KR"/>
              <a:t>Evan Angelico had set up a prototype time of flight system using our fast timing chip, psec4, and micro channel plate photomultiplier tube based detector which we call LAPPDs, the setup is shown in the diagram.</a:t>
            </a:r>
          </a:p>
          <a:p>
            <a:endParaRPr lang="en-US" altLang="ko-K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a:solidFill>
                  <a:srgbClr val="000000"/>
                </a:solidFill>
                <a:effectLst/>
              </a:rPr>
              <a:t>Further development of the system is now taking place in hands of Joe </a:t>
            </a:r>
            <a:r>
              <a:rPr lang="en-US" altLang="ko-KR" sz="1200" b="0" i="0" err="1">
                <a:solidFill>
                  <a:srgbClr val="000000"/>
                </a:solidFill>
                <a:effectLst/>
              </a:rPr>
              <a:t>Pastika</a:t>
            </a:r>
            <a:r>
              <a:rPr lang="en-US" altLang="ko-KR" sz="1200" b="0" i="0">
                <a:solidFill>
                  <a:srgbClr val="000000"/>
                </a:solidFill>
                <a:effectLst/>
              </a:rPr>
              <a:t>, Fermilab.</a:t>
            </a:r>
          </a:p>
          <a:p>
            <a:endParaRPr lang="en-US" altLang="ko-KR"/>
          </a:p>
          <a:p>
            <a:endParaRPr lang="en-US" altLang="ko-KR"/>
          </a:p>
          <a:p>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49</a:t>
            </a:fld>
            <a:endParaRPr lang="ko-KR" altLang="en-US"/>
          </a:p>
        </p:txBody>
      </p:sp>
    </p:spTree>
    <p:extLst>
      <p:ext uri="{BB962C8B-B14F-4D97-AF65-F5344CB8AC3E}">
        <p14:creationId xmlns:p14="http://schemas.microsoft.com/office/powerpoint/2010/main" val="1269668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Now, I will briefly discuss the structure of the fast timing chip we have right now.</a:t>
            </a: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50</a:t>
            </a:fld>
            <a:endParaRPr lang="ko-KR" altLang="en-US"/>
          </a:p>
        </p:txBody>
      </p:sp>
    </p:spTree>
    <p:extLst>
      <p:ext uri="{BB962C8B-B14F-4D97-AF65-F5344CB8AC3E}">
        <p14:creationId xmlns:p14="http://schemas.microsoft.com/office/powerpoint/2010/main" val="1889405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indent="0">
              <a:buNone/>
            </a:pPr>
            <a:r>
              <a:rPr lang="en-US" altLang="ko-KR" sz="1200"/>
              <a:t>Time difference between samples are determined by a voltage-controlled delay line, which is an array of transistors, usually MOSFETs, which a signal propagates through the array at a desired rate.</a:t>
            </a:r>
          </a:p>
          <a:p>
            <a:pPr marL="0" indent="0">
              <a:buNone/>
            </a:pPr>
            <a:r>
              <a:rPr lang="en-US" altLang="ko-KR" sz="1200"/>
              <a:t>However, no chip manufacturing process is perfect, so each element of the VCDL has different time offset.</a:t>
            </a:r>
          </a:p>
          <a:p>
            <a:pPr marL="0" indent="0">
              <a:buNone/>
            </a:pPr>
            <a:r>
              <a:rPr lang="en-US" altLang="ko-KR" sz="1200"/>
              <a:t>It is necessary to measure each time offset to correctly sample a signal.</a:t>
            </a:r>
          </a:p>
          <a:p>
            <a:pPr marL="0" indent="0">
              <a:buNone/>
            </a:pP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51</a:t>
            </a:fld>
            <a:endParaRPr lang="ko-KR" altLang="en-US"/>
          </a:p>
        </p:txBody>
      </p:sp>
    </p:spTree>
    <p:extLst>
      <p:ext uri="{BB962C8B-B14F-4D97-AF65-F5344CB8AC3E}">
        <p14:creationId xmlns:p14="http://schemas.microsoft.com/office/powerpoint/2010/main" val="1031531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indent="0">
              <a:buNone/>
            </a:pPr>
            <a:r>
              <a:rPr lang="en-US" altLang="ko-KR" sz="1200"/>
              <a:t>We have developed a method to measure time offset of each sample.</a:t>
            </a:r>
          </a:p>
          <a:p>
            <a:pPr marL="0" indent="0">
              <a:buNone/>
            </a:pPr>
            <a:r>
              <a:rPr lang="en-US" altLang="ko-KR" sz="1200"/>
              <a:t>1. Measure many events of a sine wave.</a:t>
            </a:r>
          </a:p>
          <a:p>
            <a:pPr marL="0" indent="0">
              <a:buNone/>
            </a:pPr>
            <a:r>
              <a:rPr lang="en-US" altLang="ko-KR" sz="1200"/>
              <a:t>2. Plot Summation vs. Difference of two adjacent samples, over all events, should form an ellipse.</a:t>
            </a:r>
          </a:p>
          <a:p>
            <a:pPr marL="0" indent="0">
              <a:buNone/>
            </a:pPr>
            <a:r>
              <a:rPr lang="en-US" altLang="ko-KR" sz="1200"/>
              <a:t>3. Time offset can be determined from the coefficients.</a:t>
            </a:r>
          </a:p>
          <a:p>
            <a:pPr marL="0" indent="0">
              <a:buNone/>
            </a:pPr>
            <a:endParaRPr lang="en-US" altLang="ko-KR" sz="1200"/>
          </a:p>
          <a:p>
            <a:pPr marL="0" indent="0">
              <a:buNone/>
            </a:pPr>
            <a:r>
              <a:rPr lang="en-US" altLang="ko-KR" sz="1200"/>
              <a:t>The diagram explains which event corresponds to which dot in the ellipse plot.</a:t>
            </a:r>
          </a:p>
          <a:p>
            <a:pPr marL="0" indent="0">
              <a:buNone/>
            </a:pPr>
            <a:endParaRPr lang="en-US" altLang="ko-KR" sz="1200"/>
          </a:p>
          <a:p>
            <a:pPr marL="0" indent="0">
              <a:buNone/>
            </a:pPr>
            <a:r>
              <a:rPr lang="en-US" altLang="ko-KR" sz="1200"/>
              <a:t>When you think about it, the plot does not have to be on two adjacent samples, but samples which are m samples apart. This way the effect of voltage noise of each sample on the time offset is smaller.</a:t>
            </a:r>
          </a:p>
          <a:p>
            <a:pPr marL="0" indent="0">
              <a:buNone/>
            </a:pPr>
            <a:r>
              <a:rPr lang="en-US" altLang="ko-KR" sz="1200"/>
              <a:t>In other words, the sampled curve is more like a smooth ellipse as m gets larger.</a:t>
            </a:r>
          </a:p>
          <a:p>
            <a:pPr marL="0" indent="0">
              <a:buNone/>
            </a:pPr>
            <a:r>
              <a:rPr lang="en-US" altLang="ko-KR" sz="1200"/>
              <a:t>However, the time difference cannot be larger than one fourth of the period of the sine wave, which in our case corresponded to m equal to about 10.</a:t>
            </a:r>
          </a:p>
          <a:p>
            <a:pPr marL="0" indent="0">
              <a:buNone/>
            </a:pPr>
            <a:endParaRPr lang="en-US" altLang="ko-KR" sz="1200"/>
          </a:p>
          <a:p>
            <a:pPr marL="0" indent="0">
              <a:buNone/>
            </a:pPr>
            <a:r>
              <a:rPr lang="en-US" altLang="ko-KR" sz="1200"/>
              <a:t>When we look at the right ellipse plot,</a:t>
            </a:r>
            <a:endParaRPr lang="en-US" altLang="ko-KR"/>
          </a:p>
          <a:p>
            <a:r>
              <a:rPr lang="en-US" altLang="ko-KR"/>
              <a:t>Higher voltage Noise results in fainter, more spread curve.</a:t>
            </a:r>
          </a:p>
          <a:p>
            <a:r>
              <a:rPr lang="en-US" altLang="ko-KR"/>
              <a:t>Nonlinearity of the overall system results in distorted curve </a:t>
            </a:r>
            <a:endParaRPr lang="ko-KR" altLang="en-US"/>
          </a:p>
          <a:p>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52</a:t>
            </a:fld>
            <a:endParaRPr lang="ko-KR" altLang="en-US"/>
          </a:p>
        </p:txBody>
      </p:sp>
    </p:spTree>
    <p:extLst>
      <p:ext uri="{BB962C8B-B14F-4D97-AF65-F5344CB8AC3E}">
        <p14:creationId xmlns:p14="http://schemas.microsoft.com/office/powerpoint/2010/main" val="1611149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indent="0">
              <a:buNone/>
            </a:pPr>
            <a:r>
              <a:rPr lang="en-US" altLang="ko-KR" sz="1200"/>
              <a:t>What bothered us next is the fact that the capacitors, shown in a green circle in the diagram on the right, lose or gain charges during the short time between signal input and readout, so *the 12-bit number from each ADC and the actual input voltage appear not linear, and they differ for each capacitor.*</a:t>
            </a:r>
          </a:p>
          <a:p>
            <a:pPr marL="0" indent="0">
              <a:buNone/>
            </a:pPr>
            <a:r>
              <a:rPr lang="en-US" altLang="ko-KR" sz="1200"/>
              <a:t>It is necessary to reconstruct input voltage value from 12-bit ADC readout value. We use the curves in the left plot for this, which is a differing characteristic for each capacitor in the array.</a:t>
            </a:r>
          </a:p>
          <a:p>
            <a:pPr marL="0" indent="0">
              <a:buNone/>
            </a:pPr>
            <a:r>
              <a:rPr lang="en-US" altLang="ko-KR" sz="1200"/>
              <a:t>The way we measured this curve is very straightforward.</a:t>
            </a:r>
          </a:p>
          <a:p>
            <a:pPr marL="0" indent="0">
              <a:buNone/>
            </a:pPr>
            <a:r>
              <a:rPr lang="en-US" altLang="ko-KR" sz="1200"/>
              <a:t>1. </a:t>
            </a:r>
            <a:r>
              <a:rPr lang="en-US" altLang="ko-KR" sz="1200" err="1"/>
              <a:t>V_ped</a:t>
            </a:r>
            <a:r>
              <a:rPr lang="en-US" altLang="ko-KR" sz="1200"/>
              <a:t>, in the red circle, is an independent variable which is represented by x axis in the left plot, is set to a voltage of interest, 0.0v-1.2v</a:t>
            </a:r>
          </a:p>
          <a:p>
            <a:pPr marL="0" indent="0">
              <a:buNone/>
            </a:pPr>
            <a:r>
              <a:rPr lang="en-US" altLang="ko-KR" sz="1200"/>
              <a:t>2. PSEC4 is left in sampling mode for a few cycles, so that all capacitors are set to </a:t>
            </a:r>
            <a:r>
              <a:rPr lang="en-US" altLang="ko-KR" sz="1200" err="1"/>
              <a:t>V_ped</a:t>
            </a:r>
            <a:r>
              <a:rPr lang="en-US" altLang="ko-KR" sz="1200"/>
              <a:t>. The signal to noise ratio in this case is 0.5 millivolts.</a:t>
            </a:r>
          </a:p>
          <a:p>
            <a:pPr marL="0" indent="0">
              <a:buNone/>
            </a:pPr>
            <a:r>
              <a:rPr lang="en-US" altLang="ko-KR" sz="1200"/>
              <a:t>3. Each register is read. Each curve corresponds to a capacitor.</a:t>
            </a: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53</a:t>
            </a:fld>
            <a:endParaRPr lang="ko-KR" altLang="en-US"/>
          </a:p>
        </p:txBody>
      </p:sp>
    </p:spTree>
    <p:extLst>
      <p:ext uri="{BB962C8B-B14F-4D97-AF65-F5344CB8AC3E}">
        <p14:creationId xmlns:p14="http://schemas.microsoft.com/office/powerpoint/2010/main" val="2160833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p:cNvSpPr>
                <a:spLocks noGrp="1"/>
              </p:cNvSpPr>
              <p:nvPr>
                <p:ph type="body" idx="1"/>
              </p:nvPr>
            </p:nvSpPr>
            <p:spPr/>
            <p:txBody>
              <a:bodyPr/>
              <a:lstStyle/>
              <a:p>
                <a:pPr marL="0" indent="0">
                  <a:buNone/>
                </a:pPr>
                <a:r>
                  <a:rPr lang="en-US" altLang="ko-KR" sz="2400"/>
                  <a:t>After the forementioned calibration process, </a:t>
                </a:r>
              </a:p>
              <a:p>
                <a:pPr marL="0" indent="0">
                  <a:buNone/>
                </a:pPr>
                <a:r>
                  <a:rPr lang="en-US" altLang="ko-KR" sz="2400"/>
                  <a:t>We finally want to measure the performance of the chip, and one way to do so is to measure *time distribution of the sampled signal when sampling the same waveform many times.*</a:t>
                </a:r>
              </a:p>
              <a:p>
                <a:pPr marL="0" indent="0">
                  <a:buNone/>
                </a:pPr>
                <a:r>
                  <a:rPr lang="en-US" altLang="ko-KR" sz="2400"/>
                  <a:t>We set up an experiment where Same signal is fed into two different channels of the same readout board.</a:t>
                </a:r>
              </a:p>
              <a:p>
                <a:pPr marL="0" indent="0">
                  <a:buNone/>
                </a:pPr>
                <a:endParaRPr lang="en-US" altLang="ko-KR" sz="2400"/>
              </a:p>
              <a:p>
                <a:pPr marL="0" indent="0">
                  <a:buNone/>
                </a:pPr>
                <a:r>
                  <a:rPr lang="en-US" altLang="ko-KR" sz="2400"/>
                  <a:t>Then, delta t , the phase difference, is measured for each event the way described in figure on the right side.</a:t>
                </a:r>
              </a:p>
              <a:p>
                <a:pPr marL="0" indent="0">
                  <a:buNone/>
                </a:pPr>
                <a:endParaRPr lang="en-US" altLang="ko-KR" sz="2400"/>
              </a:p>
              <a:p>
                <a:pPr marL="0" indent="0">
                  <a:buNone/>
                </a:pPr>
                <a:r>
                  <a:rPr lang="en-US" altLang="ko-KR" sz="2400">
                    <a:ea typeface="Cambria Math" panose="02040503050406030204" pitchFamily="18" charset="0"/>
                  </a:rPr>
                  <a:t>1. </a:t>
                </a:r>
                <a14:m>
                  <m:oMath xmlns:m="http://schemas.openxmlformats.org/officeDocument/2006/math">
                    <m:r>
                      <m:rPr>
                        <m:sty m:val="p"/>
                      </m:rPr>
                      <a:rPr lang="el-GR" altLang="ko-KR" sz="2400" i="1" smtClean="0">
                        <a:latin typeface="Cambria Math" panose="02040503050406030204" pitchFamily="18" charset="0"/>
                        <a:ea typeface="Cambria Math" panose="02040503050406030204" pitchFamily="18" charset="0"/>
                      </a:rPr>
                      <m:t>Δ</m:t>
                    </m:r>
                    <m:r>
                      <a:rPr lang="en-US" altLang="ko-KR" sz="2400" b="0" i="1" smtClean="0">
                        <a:latin typeface="Cambria Math" panose="02040503050406030204" pitchFamily="18" charset="0"/>
                        <a:ea typeface="Cambria Math" panose="02040503050406030204" pitchFamily="18" charset="0"/>
                      </a:rPr>
                      <m:t>𝑡</m:t>
                    </m:r>
                  </m:oMath>
                </a14:m>
                <a:r>
                  <a:rPr lang="en-US" altLang="ko-KR" sz="2400"/>
                  <a:t> measured for many events.</a:t>
                </a:r>
              </a:p>
              <a:p>
                <a:pPr marL="0" indent="0">
                  <a:buNone/>
                </a:pPr>
                <a:r>
                  <a:rPr lang="en-US" altLang="ko-KR" sz="2400"/>
                  <a:t>2. Distribution of </a:t>
                </a:r>
                <a14:m>
                  <m:oMath xmlns:m="http://schemas.openxmlformats.org/officeDocument/2006/math">
                    <m:r>
                      <m:rPr>
                        <m:sty m:val="p"/>
                      </m:rPr>
                      <a:rPr lang="el-GR" altLang="ko-KR" sz="2400" i="1" smtClean="0">
                        <a:latin typeface="Cambria Math" panose="02040503050406030204" pitchFamily="18" charset="0"/>
                        <a:ea typeface="Cambria Math" panose="02040503050406030204" pitchFamily="18" charset="0"/>
                      </a:rPr>
                      <m:t>Δ</m:t>
                    </m:r>
                    <m:r>
                      <a:rPr lang="en-US" altLang="ko-KR" sz="2400" b="0" i="1" smtClean="0">
                        <a:latin typeface="Cambria Math" panose="02040503050406030204" pitchFamily="18" charset="0"/>
                        <a:ea typeface="Cambria Math" panose="02040503050406030204" pitchFamily="18" charset="0"/>
                      </a:rPr>
                      <m:t>𝑡</m:t>
                    </m:r>
                  </m:oMath>
                </a14:m>
                <a:r>
                  <a:rPr lang="en-US" altLang="ko-KR" sz="2400"/>
                  <a:t> acquired.</a:t>
                </a:r>
              </a:p>
              <a:p>
                <a:pPr marL="0" indent="0">
                  <a:buNone/>
                </a:pPr>
                <a:r>
                  <a:rPr lang="en-US" altLang="ko-KR" sz="2400"/>
                  <a:t>However, one should be aware that delta t depends on the signal source and the algorithm determining where the pulse starts.</a:t>
                </a:r>
              </a:p>
              <a:p>
                <a:endParaRPr lang="ko-KR" altLang="en-US"/>
              </a:p>
            </p:txBody>
          </p:sp>
        </mc:Choice>
        <mc:Fallback xmlns="">
          <p:sp>
            <p:nvSpPr>
              <p:cNvPr id="3" name="슬라이드 노트 개체 틀 2"/>
              <p:cNvSpPr>
                <a:spLocks noGrp="1"/>
              </p:cNvSpPr>
              <p:nvPr>
                <p:ph type="body" idx="1"/>
              </p:nvPr>
            </p:nvSpPr>
            <p:spPr/>
            <p:txBody>
              <a:bodyPr/>
              <a:lstStyle/>
              <a:p>
                <a:pPr marL="0" indent="0">
                  <a:buNone/>
                </a:pPr>
                <a:r>
                  <a:rPr lang="en-US" altLang="ko-KR" sz="2400"/>
                  <a:t>After the forementioned calibration process, </a:t>
                </a:r>
              </a:p>
              <a:p>
                <a:pPr marL="0" indent="0">
                  <a:buNone/>
                </a:pPr>
                <a:r>
                  <a:rPr lang="en-US" altLang="ko-KR" sz="2400"/>
                  <a:t>We finally want to measure the performance of the chip, and one way to do so is to measure *time distribution of the sampled signal when sampling the same waveform many times.*</a:t>
                </a:r>
              </a:p>
              <a:p>
                <a:pPr marL="0" indent="0">
                  <a:buNone/>
                </a:pPr>
                <a:r>
                  <a:rPr lang="en-US" altLang="ko-KR" sz="2400"/>
                  <a:t>We set up an experiment where Same signal is fed into two different channels of the same readout board.</a:t>
                </a:r>
              </a:p>
              <a:p>
                <a:pPr marL="0" indent="0">
                  <a:buNone/>
                </a:pPr>
                <a:endParaRPr lang="en-US" altLang="ko-KR" sz="2400"/>
              </a:p>
              <a:p>
                <a:pPr marL="0" indent="0">
                  <a:buNone/>
                </a:pPr>
                <a:r>
                  <a:rPr lang="en-US" altLang="ko-KR" sz="2400"/>
                  <a:t>Then, delta t , the phase difference, is measured for each event the way described in figure on the right side.</a:t>
                </a:r>
              </a:p>
              <a:p>
                <a:pPr marL="0" indent="0">
                  <a:buNone/>
                </a:pPr>
                <a:endParaRPr lang="en-US" altLang="ko-KR" sz="2400"/>
              </a:p>
              <a:p>
                <a:pPr marL="0" indent="0">
                  <a:buNone/>
                </a:pPr>
                <a:r>
                  <a:rPr lang="en-US" altLang="ko-KR" sz="2400">
                    <a:ea typeface="Cambria Math" panose="02040503050406030204" pitchFamily="18" charset="0"/>
                  </a:rPr>
                  <a:t>1. </a:t>
                </a:r>
                <a:r>
                  <a:rPr lang="el-GR" altLang="ko-KR" sz="2400" i="0">
                    <a:latin typeface="Cambria Math" panose="02040503050406030204" pitchFamily="18" charset="0"/>
                    <a:ea typeface="Cambria Math" panose="02040503050406030204" pitchFamily="18" charset="0"/>
                  </a:rPr>
                  <a:t>Δ</a:t>
                </a:r>
                <a:r>
                  <a:rPr lang="en-US" altLang="ko-KR" sz="2400" b="0" i="0">
                    <a:latin typeface="Cambria Math" panose="02040503050406030204" pitchFamily="18" charset="0"/>
                    <a:ea typeface="Cambria Math" panose="02040503050406030204" pitchFamily="18" charset="0"/>
                  </a:rPr>
                  <a:t>𝑡</a:t>
                </a:r>
                <a:r>
                  <a:rPr lang="en-US" altLang="ko-KR" sz="2400"/>
                  <a:t> measured for many events.</a:t>
                </a:r>
              </a:p>
              <a:p>
                <a:pPr marL="0" indent="0">
                  <a:buNone/>
                </a:pPr>
                <a:r>
                  <a:rPr lang="en-US" altLang="ko-KR" sz="2400"/>
                  <a:t>2. Distribution of </a:t>
                </a:r>
                <a:r>
                  <a:rPr lang="el-GR" altLang="ko-KR" sz="2400" i="0">
                    <a:latin typeface="Cambria Math" panose="02040503050406030204" pitchFamily="18" charset="0"/>
                    <a:ea typeface="Cambria Math" panose="02040503050406030204" pitchFamily="18" charset="0"/>
                  </a:rPr>
                  <a:t>Δ</a:t>
                </a:r>
                <a:r>
                  <a:rPr lang="en-US" altLang="ko-KR" sz="2400" b="0" i="0">
                    <a:latin typeface="Cambria Math" panose="02040503050406030204" pitchFamily="18" charset="0"/>
                    <a:ea typeface="Cambria Math" panose="02040503050406030204" pitchFamily="18" charset="0"/>
                  </a:rPr>
                  <a:t>𝑡</a:t>
                </a:r>
                <a:r>
                  <a:rPr lang="en-US" altLang="ko-KR" sz="2400"/>
                  <a:t> acquired.</a:t>
                </a:r>
              </a:p>
              <a:p>
                <a:pPr marL="0" indent="0">
                  <a:buNone/>
                </a:pPr>
                <a:r>
                  <a:rPr lang="en-US" altLang="ko-KR" sz="2400"/>
                  <a:t>However, one should be aware that delta t depends on the signal source and the algorithm determining where the pulse starts.</a:t>
                </a:r>
              </a:p>
              <a:p>
                <a:endParaRPr lang="ko-KR" altLang="en-US"/>
              </a:p>
            </p:txBody>
          </p:sp>
        </mc:Fallback>
      </mc:AlternateContent>
      <p:sp>
        <p:nvSpPr>
          <p:cNvPr id="4" name="슬라이드 번호 개체 틀 3"/>
          <p:cNvSpPr>
            <a:spLocks noGrp="1"/>
          </p:cNvSpPr>
          <p:nvPr>
            <p:ph type="sldNum" sz="quarter" idx="5"/>
          </p:nvPr>
        </p:nvSpPr>
        <p:spPr/>
        <p:txBody>
          <a:bodyPr/>
          <a:lstStyle/>
          <a:p>
            <a:fld id="{AC5ACDA7-6B74-4209-BCB3-91F57DA7FC81}" type="slidenum">
              <a:rPr lang="ko-KR" altLang="en-US" smtClean="0"/>
              <a:t>54</a:t>
            </a:fld>
            <a:endParaRPr lang="ko-KR" altLang="en-US"/>
          </a:p>
        </p:txBody>
      </p:sp>
    </p:spTree>
    <p:extLst>
      <p:ext uri="{BB962C8B-B14F-4D97-AF65-F5344CB8AC3E}">
        <p14:creationId xmlns:p14="http://schemas.microsoft.com/office/powerpoint/2010/main" val="1862575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We have acquired timing resolution below 5ps through this method. This histogram displays ten thousand events and the standard deviation is about 3 picoseconds.</a:t>
            </a:r>
          </a:p>
          <a:p>
            <a:r>
              <a:rPr lang="en-US" altLang="ko-KR"/>
              <a:t>Delta T histogram</a:t>
            </a: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55</a:t>
            </a:fld>
            <a:endParaRPr lang="ko-KR" altLang="en-US"/>
          </a:p>
        </p:txBody>
      </p:sp>
    </p:spTree>
    <p:extLst>
      <p:ext uri="{BB962C8B-B14F-4D97-AF65-F5344CB8AC3E}">
        <p14:creationId xmlns:p14="http://schemas.microsoft.com/office/powerpoint/2010/main" val="3415072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indent="0">
              <a:buNone/>
            </a:pPr>
            <a:r>
              <a:rPr lang="en-US" altLang="ko-KR" sz="1200"/>
              <a:t>Same can be done for signal sources a long distance apart, for detector systems like time of flight system.</a:t>
            </a:r>
          </a:p>
          <a:p>
            <a:pPr marL="0" indent="0">
              <a:buNone/>
            </a:pPr>
            <a:endParaRPr lang="en-US" altLang="ko-KR" sz="1200"/>
          </a:p>
          <a:p>
            <a:pPr marL="0" indent="0">
              <a:buNone/>
            </a:pPr>
            <a:r>
              <a:rPr lang="en-US" altLang="ko-KR" sz="1200"/>
              <a:t>Two channels of each chip is used: one for signal, another for synchronization sine wave. So in total four channels are used.</a:t>
            </a:r>
          </a:p>
          <a:p>
            <a:pPr marL="0" indent="0">
              <a:buNone/>
            </a:pPr>
            <a:r>
              <a:rPr lang="en-US" altLang="ko-KR" sz="1200"/>
              <a:t>The sync. Sine wave is generated by a special module, called white rabbit, which outputs phase synchronized sine waves Over long distance like over kilometers, via optical fiber communication. The phase jitter of this sine wave is way below 1ps for our application.</a:t>
            </a:r>
          </a:p>
          <a:p>
            <a:pPr marL="0" indent="0">
              <a:buNone/>
            </a:pPr>
            <a:endParaRPr lang="en-US" altLang="ko-KR" sz="1200"/>
          </a:p>
          <a:p>
            <a:pPr marL="0" indent="0">
              <a:buNone/>
            </a:pPr>
            <a:r>
              <a:rPr lang="en-US" altLang="ko-KR" sz="1200"/>
              <a:t>Sync. is a component of the total timing resolution of detector systems like this.</a:t>
            </a: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56</a:t>
            </a:fld>
            <a:endParaRPr lang="ko-KR" altLang="en-US"/>
          </a:p>
        </p:txBody>
      </p:sp>
    </p:spTree>
    <p:extLst>
      <p:ext uri="{BB962C8B-B14F-4D97-AF65-F5344CB8AC3E}">
        <p14:creationId xmlns:p14="http://schemas.microsoft.com/office/powerpoint/2010/main" val="499234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Again, this is how we determine delta t and t=0. </a:t>
            </a:r>
          </a:p>
          <a:p>
            <a:endParaRPr lang="en-US" altLang="ko-KR"/>
          </a:p>
          <a:p>
            <a:r>
              <a:rPr lang="en-US" altLang="ko-KR"/>
              <a:t>As I said, different algorithms can be used for different waveforms. In this case, the variation of delta t will increase by factor of 2, compared to close distance setup. Because the timing uncertainty of both the signal channel and the synchronization channel must be considered.</a:t>
            </a: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57</a:t>
            </a:fld>
            <a:endParaRPr lang="ko-KR" altLang="en-US"/>
          </a:p>
        </p:txBody>
      </p:sp>
    </p:spTree>
    <p:extLst>
      <p:ext uri="{BB962C8B-B14F-4D97-AF65-F5344CB8AC3E}">
        <p14:creationId xmlns:p14="http://schemas.microsoft.com/office/powerpoint/2010/main" val="325809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PSEC5 is being designed in 65nm TSMC and consists of 16 channels. Each channel having 10-bit depth and 40 </a:t>
            </a:r>
            <a:r>
              <a:rPr lang="en-US" dirty="0" err="1"/>
              <a:t>Gigasamples</a:t>
            </a:r>
            <a:r>
              <a:rPr lang="en-US" dirty="0"/>
              <a:t> per second. It also has 5 Gigahertz analog bandwidth. The aim for peak power consumption is less than 20 milliwatts per channel.</a:t>
            </a:r>
          </a:p>
          <a:p>
            <a:endParaRPr lang="en-US" dirty="0"/>
          </a:p>
          <a:p>
            <a:r>
              <a:rPr lang="en-US" dirty="0"/>
              <a:t>In each channel,</a:t>
            </a:r>
          </a:p>
          <a:p>
            <a:r>
              <a:rPr lang="en-US" dirty="0"/>
              <a:t>(next)</a:t>
            </a:r>
          </a:p>
          <a:p>
            <a:r>
              <a:rPr lang="en-US" dirty="0"/>
              <a:t>Front end 5GHz buffer</a:t>
            </a:r>
          </a:p>
          <a:p>
            <a:r>
              <a:rPr lang="en-US" altLang="ko-KR" dirty="0"/>
              <a:t>(next)</a:t>
            </a:r>
            <a:endParaRPr lang="en-US" dirty="0"/>
          </a:p>
          <a:p>
            <a:r>
              <a:rPr lang="en-US" dirty="0"/>
              <a:t>Four fast banks</a:t>
            </a:r>
          </a:p>
          <a:p>
            <a:r>
              <a:rPr lang="en-US" altLang="ko-KR" dirty="0"/>
              <a:t>(next)</a:t>
            </a:r>
            <a:endParaRPr lang="en-US" dirty="0"/>
          </a:p>
          <a:p>
            <a:r>
              <a:rPr lang="en-US" dirty="0"/>
              <a:t>Single slow bank</a:t>
            </a:r>
          </a:p>
          <a:p>
            <a:r>
              <a:rPr lang="en-US" altLang="ko-KR" dirty="0"/>
              <a:t>(next)</a:t>
            </a:r>
            <a:endParaRPr lang="en-US" dirty="0"/>
          </a:p>
          <a:p>
            <a:r>
              <a:rPr lang="en-US" dirty="0"/>
              <a:t>Trigger logic with discriminator</a:t>
            </a:r>
          </a:p>
          <a:p>
            <a:endParaRPr lang="en-US" dirty="0"/>
          </a:p>
        </p:txBody>
      </p:sp>
      <p:sp>
        <p:nvSpPr>
          <p:cNvPr id="4" name="Slide Number Placeholder 3"/>
          <p:cNvSpPr>
            <a:spLocks noGrp="1"/>
          </p:cNvSpPr>
          <p:nvPr>
            <p:ph type="sldNum" sz="quarter" idx="5"/>
          </p:nvPr>
        </p:nvSpPr>
        <p:spPr/>
        <p:txBody>
          <a:bodyPr/>
          <a:lstStyle/>
          <a:p>
            <a:fld id="{AC5ACDA7-6B74-4209-BCB3-91F57DA7FC81}" type="slidenum">
              <a:rPr lang="ko-KR" altLang="en-US" smtClean="0"/>
              <a:t>4</a:t>
            </a:fld>
            <a:endParaRPr lang="ko-KR" altLang="en-US"/>
          </a:p>
        </p:txBody>
      </p:sp>
    </p:spTree>
    <p:extLst>
      <p:ext uri="{BB962C8B-B14F-4D97-AF65-F5344CB8AC3E}">
        <p14:creationId xmlns:p14="http://schemas.microsoft.com/office/powerpoint/2010/main" val="1299210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Moving toward the end of this talk, I want to assert that now is the right time for a 1 picosecond timing chip.</a:t>
            </a: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58</a:t>
            </a:fld>
            <a:endParaRPr lang="ko-KR" altLang="en-US"/>
          </a:p>
        </p:txBody>
      </p:sp>
    </p:spTree>
    <p:extLst>
      <p:ext uri="{BB962C8B-B14F-4D97-AF65-F5344CB8AC3E}">
        <p14:creationId xmlns:p14="http://schemas.microsoft.com/office/powerpoint/2010/main" val="3057168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a:p>
          <a:p>
            <a:r>
              <a:rPr lang="en-US" altLang="ko-KR"/>
              <a:t>We hope the new chip is better in three aspects we have discussed before in this talk.</a:t>
            </a:r>
          </a:p>
          <a:p>
            <a:endParaRPr lang="en-US" altLang="ko-KR">
              <a:sym typeface="Wingdings" panose="05000000000000000000" pitchFamily="2" charset="2"/>
            </a:endParaRPr>
          </a:p>
          <a:p>
            <a:pPr lvl="2"/>
            <a:r>
              <a:rPr lang="en-US" altLang="ko-KR" b="1">
                <a:solidFill>
                  <a:srgbClr val="C00000"/>
                </a:solidFill>
                <a:sym typeface="Wingdings" panose="05000000000000000000" pitchFamily="2" charset="2"/>
              </a:rPr>
              <a:t>Signal rise time</a:t>
            </a:r>
          </a:p>
          <a:p>
            <a:pPr lvl="2"/>
            <a:r>
              <a:rPr lang="en-US" altLang="ko-KR" b="1">
                <a:solidFill>
                  <a:srgbClr val="C00000"/>
                </a:solidFill>
                <a:sym typeface="Wingdings" panose="05000000000000000000" pitchFamily="2" charset="2"/>
              </a:rPr>
              <a:t>voltage noise of samples</a:t>
            </a:r>
          </a:p>
          <a:p>
            <a:pPr lvl="2"/>
            <a:r>
              <a:rPr lang="en-US" altLang="ko-KR" b="1">
                <a:solidFill>
                  <a:srgbClr val="C00000"/>
                </a:solidFill>
                <a:sym typeface="Wingdings" panose="05000000000000000000" pitchFamily="2" charset="2"/>
              </a:rPr>
              <a:t>sampling time jitter/uncertainty</a:t>
            </a:r>
          </a:p>
          <a:p>
            <a:pPr lvl="2"/>
            <a:endParaRPr lang="en-US" altLang="ko-KR" b="1">
              <a:solidFill>
                <a:srgbClr val="C00000"/>
              </a:solidFill>
              <a:sym typeface="Wingdings" panose="05000000000000000000" pitchFamily="2" charset="2"/>
            </a:endParaRPr>
          </a:p>
          <a:p>
            <a:pPr lvl="2"/>
            <a:r>
              <a:rPr lang="en-US" altLang="ko-KR" b="1">
                <a:solidFill>
                  <a:srgbClr val="C00000"/>
                </a:solidFill>
                <a:sym typeface="Wingdings" panose="05000000000000000000" pitchFamily="2" charset="2"/>
              </a:rPr>
              <a:t>As we can see from the equation at the bottom, these three are the factors contributing to the overall timing resolution.</a:t>
            </a:r>
          </a:p>
          <a:p>
            <a:pPr lvl="2"/>
            <a:endParaRPr lang="en-US" altLang="ko-KR" b="1">
              <a:solidFill>
                <a:srgbClr val="C00000"/>
              </a:solidFill>
              <a:sym typeface="Wingdings" panose="05000000000000000000" pitchFamily="2" charset="2"/>
            </a:endParaRPr>
          </a:p>
          <a:p>
            <a:pPr lvl="2"/>
            <a:r>
              <a:rPr lang="en-US" altLang="ko-KR" b="1">
                <a:solidFill>
                  <a:srgbClr val="C00000"/>
                </a:solidFill>
                <a:sym typeface="Wingdings" panose="05000000000000000000" pitchFamily="2" charset="2"/>
              </a:rPr>
              <a:t>And we will see that the improvements can be achieved by using more modern chipmaking processes.</a:t>
            </a:r>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59</a:t>
            </a:fld>
            <a:endParaRPr lang="ko-KR" altLang="en-US"/>
          </a:p>
        </p:txBody>
      </p:sp>
    </p:spTree>
    <p:extLst>
      <p:ext uri="{BB962C8B-B14F-4D97-AF65-F5344CB8AC3E}">
        <p14:creationId xmlns:p14="http://schemas.microsoft.com/office/powerpoint/2010/main" val="1635862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a:t>Great deal of work needs to be done but</a:t>
            </a:r>
            <a:endParaRPr lang="en-US" altLang="ko-KR"/>
          </a:p>
          <a:p>
            <a:r>
              <a:rPr lang="en-US" altLang="ko-KR"/>
              <a:t>One thing sure is that smaller process nodes give faster transistors. </a:t>
            </a:r>
          </a:p>
          <a:p>
            <a:endParaRPr lang="en-US" altLang="ko-KR"/>
          </a:p>
          <a:p>
            <a:r>
              <a:rPr lang="en-US" altLang="ko-KR"/>
              <a:t>This implies potentially</a:t>
            </a:r>
          </a:p>
          <a:p>
            <a:endParaRPr lang="en-US" altLang="ko-KR" sz="1200" b="1">
              <a:solidFill>
                <a:srgbClr val="C00000"/>
              </a:solidFill>
              <a:sym typeface="Wingdings" panose="05000000000000000000" pitchFamily="2" charset="2"/>
            </a:endParaRPr>
          </a:p>
          <a:p>
            <a:r>
              <a:rPr lang="en-US" altLang="ko-KR" sz="1200" b="1">
                <a:solidFill>
                  <a:srgbClr val="C00000"/>
                </a:solidFill>
                <a:sym typeface="Wingdings" panose="05000000000000000000" pitchFamily="2" charset="2"/>
              </a:rPr>
              <a:t>Improved signal rise time</a:t>
            </a:r>
          </a:p>
          <a:p>
            <a:r>
              <a:rPr lang="en-US" altLang="ko-KR" sz="1200" b="1">
                <a:solidFill>
                  <a:srgbClr val="C00000"/>
                </a:solidFill>
                <a:sym typeface="Wingdings" panose="05000000000000000000" pitchFamily="2" charset="2"/>
              </a:rPr>
              <a:t>Improved or equal voltage noise of samples</a:t>
            </a:r>
          </a:p>
          <a:p>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60</a:t>
            </a:fld>
            <a:endParaRPr lang="ko-KR" altLang="en-US"/>
          </a:p>
        </p:txBody>
      </p:sp>
    </p:spTree>
    <p:extLst>
      <p:ext uri="{BB962C8B-B14F-4D97-AF65-F5344CB8AC3E}">
        <p14:creationId xmlns:p14="http://schemas.microsoft.com/office/powerpoint/2010/main" val="959604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Also, we can improve the rising time of the pulse through better packaging, since shorter trace length results in lower degradation of rising time.</a:t>
            </a: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61</a:t>
            </a:fld>
            <a:endParaRPr lang="ko-KR" altLang="en-US"/>
          </a:p>
        </p:txBody>
      </p:sp>
    </p:spTree>
    <p:extLst>
      <p:ext uri="{BB962C8B-B14F-4D97-AF65-F5344CB8AC3E}">
        <p14:creationId xmlns:p14="http://schemas.microsoft.com/office/powerpoint/2010/main" val="2899157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These three combined, here is the final table of specifications we expect for the new chip.</a:t>
            </a:r>
          </a:p>
          <a:p>
            <a:r>
              <a:rPr lang="en-US" altLang="ko-KR"/>
              <a:t>One final assertion of our team is that</a:t>
            </a:r>
          </a:p>
          <a:p>
            <a:r>
              <a:rPr lang="en-US" altLang="ko-KR" b="1">
                <a:solidFill>
                  <a:srgbClr val="C00000"/>
                </a:solidFill>
              </a:rPr>
              <a:t>1-psec timing chip is possible and it is the right time for it.</a:t>
            </a:r>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62</a:t>
            </a:fld>
            <a:endParaRPr lang="ko-KR" altLang="en-US"/>
          </a:p>
        </p:txBody>
      </p:sp>
    </p:spTree>
    <p:extLst>
      <p:ext uri="{BB962C8B-B14F-4D97-AF65-F5344CB8AC3E}">
        <p14:creationId xmlns:p14="http://schemas.microsoft.com/office/powerpoint/2010/main" val="2990205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63</a:t>
            </a:fld>
            <a:endParaRPr lang="ko-KR" altLang="en-US"/>
          </a:p>
        </p:txBody>
      </p:sp>
    </p:spTree>
    <p:extLst>
      <p:ext uri="{BB962C8B-B14F-4D97-AF65-F5344CB8AC3E}">
        <p14:creationId xmlns:p14="http://schemas.microsoft.com/office/powerpoint/2010/main" val="2425346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ko-KR"/>
              <a:t>The Fermilab Test Beam Facility sits in Fermilab Batavia site and </a:t>
            </a:r>
            <a:r>
              <a:rPr lang="en-US" altLang="ko-KR" sz="1200"/>
              <a:t>Supports a wide program of research and detector R&amp;D</a:t>
            </a:r>
          </a:p>
          <a:p>
            <a:r>
              <a:rPr lang="en-US" altLang="ko-KR"/>
              <a:t>.</a:t>
            </a:r>
          </a:p>
          <a:p>
            <a:r>
              <a:rPr lang="en-US" altLang="ko-KR"/>
              <a:t>The main beam is 120GeV proton with secondaries of various energies. Beam is available all year except summers.</a:t>
            </a:r>
            <a:endParaRPr lang="ko-KR" altLang="en-US"/>
          </a:p>
        </p:txBody>
      </p:sp>
      <p:sp>
        <p:nvSpPr>
          <p:cNvPr id="4" name="슬라이드 번호 개체 틀 3"/>
          <p:cNvSpPr>
            <a:spLocks noGrp="1"/>
          </p:cNvSpPr>
          <p:nvPr>
            <p:ph type="sldNum" sz="quarter" idx="5"/>
          </p:nvPr>
        </p:nvSpPr>
        <p:spPr/>
        <p:txBody>
          <a:bodyPr/>
          <a:lstStyle/>
          <a:p>
            <a:pPr>
              <a:defRPr/>
            </a:pPr>
            <a:fld id="{CAD08E57-B576-F641-BEA6-C3D752DF7F66}" type="slidenum">
              <a:rPr lang="en-US" smtClean="0"/>
              <a:pPr>
                <a:defRPr/>
              </a:pPr>
              <a:t>64</a:t>
            </a:fld>
            <a:endParaRPr lang="en-US"/>
          </a:p>
        </p:txBody>
      </p:sp>
    </p:spTree>
    <p:extLst>
      <p:ext uri="{BB962C8B-B14F-4D97-AF65-F5344CB8AC3E}">
        <p14:creationId xmlns:p14="http://schemas.microsoft.com/office/powerpoint/2010/main" val="596087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This is a few </a:t>
            </a:r>
            <a:endParaRPr lang="ko-KR" altLang="en-US"/>
          </a:p>
        </p:txBody>
      </p:sp>
      <p:sp>
        <p:nvSpPr>
          <p:cNvPr id="4" name="슬라이드 번호 개체 틀 3"/>
          <p:cNvSpPr>
            <a:spLocks noGrp="1"/>
          </p:cNvSpPr>
          <p:nvPr>
            <p:ph type="sldNum" sz="quarter" idx="5"/>
          </p:nvPr>
        </p:nvSpPr>
        <p:spPr/>
        <p:txBody>
          <a:bodyPr/>
          <a:lstStyle/>
          <a:p>
            <a:pPr>
              <a:defRPr/>
            </a:pPr>
            <a:fld id="{CAD08E57-B576-F641-BEA6-C3D752DF7F66}" type="slidenum">
              <a:rPr lang="en-US" smtClean="0"/>
              <a:pPr>
                <a:defRPr/>
              </a:pPr>
              <a:t>65</a:t>
            </a:fld>
            <a:endParaRPr lang="en-US"/>
          </a:p>
        </p:txBody>
      </p:sp>
    </p:spTree>
    <p:extLst>
      <p:ext uri="{BB962C8B-B14F-4D97-AF65-F5344CB8AC3E}">
        <p14:creationId xmlns:p14="http://schemas.microsoft.com/office/powerpoint/2010/main" val="3838662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point of our chip is that it has separate fast and slow banks for the sake of versatility, and achieving both long buffer and good timing resolution. The slow bank captures the entire signal and is used as a timestamp. It is about 200ns long with about 1000 samples. Fast bank captures only the region of interest as it is only 1.6 nanoseconds long, but has a higher sampling rate so that the reconstruction algorithm can achieve better resolution. Since fast banks have higher power consumption, only up to one of the banks is running at any given time to reduce power consumption. Also, there is a separate counter per fast bank to record the trigger position.</a:t>
            </a:r>
          </a:p>
        </p:txBody>
      </p:sp>
      <p:sp>
        <p:nvSpPr>
          <p:cNvPr id="4" name="Slide Number Placeholder 3"/>
          <p:cNvSpPr>
            <a:spLocks noGrp="1"/>
          </p:cNvSpPr>
          <p:nvPr>
            <p:ph type="sldNum" sz="quarter" idx="5"/>
          </p:nvPr>
        </p:nvSpPr>
        <p:spPr/>
        <p:txBody>
          <a:bodyPr/>
          <a:lstStyle/>
          <a:p>
            <a:fld id="{AC5ACDA7-6B74-4209-BCB3-91F57DA7FC81}" type="slidenum">
              <a:rPr lang="ko-KR" altLang="en-US" smtClean="0"/>
              <a:t>7</a:t>
            </a:fld>
            <a:endParaRPr lang="ko-KR" altLang="en-US"/>
          </a:p>
        </p:txBody>
      </p:sp>
    </p:spTree>
    <p:extLst>
      <p:ext uri="{BB962C8B-B14F-4D97-AF65-F5344CB8AC3E}">
        <p14:creationId xmlns:p14="http://schemas.microsoft.com/office/powerpoint/2010/main" val="4162821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point of our chip is that it has separate fast and slow banks for the sake of versatility, and achieving both long buffer and good timing resolution. The slow bank captures the entire signal and is used as a timestamp. It is about 200ns long with about 1000 samples. Fast bank captures only the region of interest as it is only 1.6 nanoseconds long, but has a higher sampling rate so that the reconstruction algorithm can achieve better resolution. Since fast banks have higher power consumption, only up to one of the banks is running at any given time to reduce power consumption. Also, there is a separate counter per fast bank to record the trigger position.</a:t>
            </a:r>
          </a:p>
        </p:txBody>
      </p:sp>
      <p:sp>
        <p:nvSpPr>
          <p:cNvPr id="4" name="Slide Number Placeholder 3"/>
          <p:cNvSpPr>
            <a:spLocks noGrp="1"/>
          </p:cNvSpPr>
          <p:nvPr>
            <p:ph type="sldNum" sz="quarter" idx="5"/>
          </p:nvPr>
        </p:nvSpPr>
        <p:spPr/>
        <p:txBody>
          <a:bodyPr/>
          <a:lstStyle/>
          <a:p>
            <a:fld id="{AC5ACDA7-6B74-4209-BCB3-91F57DA7FC81}" type="slidenum">
              <a:rPr lang="ko-KR" altLang="en-US" smtClean="0"/>
              <a:t>8</a:t>
            </a:fld>
            <a:endParaRPr lang="ko-KR" altLang="en-US"/>
          </a:p>
        </p:txBody>
      </p:sp>
    </p:spTree>
    <p:extLst>
      <p:ext uri="{BB962C8B-B14F-4D97-AF65-F5344CB8AC3E}">
        <p14:creationId xmlns:p14="http://schemas.microsoft.com/office/powerpoint/2010/main" val="1043553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four fast banks are arranged in each channel.  Each fast bank is four 16-sample columns interleaved, each sampling at 10GHz and a phase of zero, ninety, one hundred and eighty, and two hundred and seventeen degrees. This results in an effective 40GHz sampling rate. The green signal line comes from the left of the figure, while the purple clock line comes from the right of the figure. The arrangement of the columns is chosen so that every column retains the maximal signal bandwidth. (next) the length of the signal line is an important consideration for the analog bandwidth.</a:t>
            </a:r>
          </a:p>
        </p:txBody>
      </p:sp>
      <p:sp>
        <p:nvSpPr>
          <p:cNvPr id="4" name="Slide Number Placeholder 3"/>
          <p:cNvSpPr>
            <a:spLocks noGrp="1"/>
          </p:cNvSpPr>
          <p:nvPr>
            <p:ph type="sldNum" sz="quarter" idx="5"/>
          </p:nvPr>
        </p:nvSpPr>
        <p:spPr/>
        <p:txBody>
          <a:bodyPr/>
          <a:lstStyle/>
          <a:p>
            <a:fld id="{AC5ACDA7-6B74-4209-BCB3-91F57DA7FC81}" type="slidenum">
              <a:rPr lang="ko-KR" altLang="en-US" smtClean="0"/>
              <a:t>9</a:t>
            </a:fld>
            <a:endParaRPr lang="ko-KR" altLang="en-US"/>
          </a:p>
        </p:txBody>
      </p:sp>
    </p:spTree>
    <p:extLst>
      <p:ext uri="{BB962C8B-B14F-4D97-AF65-F5344CB8AC3E}">
        <p14:creationId xmlns:p14="http://schemas.microsoft.com/office/powerpoint/2010/main" val="2771620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presenting a single column with 16 cells. We will have a 4x4 array of these column in a single channel.  It’s size is 45 times 25 micrometers. The capacitance of each cell is 35femtofarads. (next) The sampling switch we use is shown in the layout, which is 2.5V </a:t>
            </a:r>
            <a:r>
              <a:rPr lang="en-US" dirty="0" err="1"/>
              <a:t>nMOS</a:t>
            </a:r>
            <a:r>
              <a:rPr lang="en-US" dirty="0"/>
              <a:t> with 4 micrometers wide and 280 nanometers long.</a:t>
            </a:r>
          </a:p>
          <a:p>
            <a:endParaRPr lang="en-US" dirty="0"/>
          </a:p>
        </p:txBody>
      </p:sp>
      <p:sp>
        <p:nvSpPr>
          <p:cNvPr id="4" name="Slide Number Placeholder 3"/>
          <p:cNvSpPr>
            <a:spLocks noGrp="1"/>
          </p:cNvSpPr>
          <p:nvPr>
            <p:ph type="sldNum" sz="quarter" idx="5"/>
          </p:nvPr>
        </p:nvSpPr>
        <p:spPr/>
        <p:txBody>
          <a:bodyPr/>
          <a:lstStyle/>
          <a:p>
            <a:fld id="{AC5ACDA7-6B74-4209-BCB3-91F57DA7FC81}" type="slidenum">
              <a:rPr lang="ko-KR" altLang="en-US" smtClean="0"/>
              <a:t>10</a:t>
            </a:fld>
            <a:endParaRPr lang="ko-KR" altLang="en-US"/>
          </a:p>
        </p:txBody>
      </p:sp>
    </p:spTree>
    <p:extLst>
      <p:ext uri="{BB962C8B-B14F-4D97-AF65-F5344CB8AC3E}">
        <p14:creationId xmlns:p14="http://schemas.microsoft.com/office/powerpoint/2010/main" val="3405572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Switch gate charge injection:</a:t>
            </a:r>
            <a:r>
              <a:rPr lang="ko-KR" altLang="en-US" dirty="0"/>
              <a:t> </a:t>
            </a:r>
            <a:r>
              <a:rPr lang="en-US" altLang="ko-KR" dirty="0"/>
              <a:t>due to capacitance between gate of the switch and the signal route</a:t>
            </a:r>
          </a:p>
          <a:p>
            <a:endParaRPr lang="en-US" altLang="ko-KR" dirty="0"/>
          </a:p>
          <a:p>
            <a:r>
              <a:rPr lang="en-US" altLang="ko-KR" dirty="0" err="1"/>
              <a:t>Resistrive</a:t>
            </a:r>
            <a:r>
              <a:rPr lang="en-US" altLang="ko-KR" dirty="0"/>
              <a:t> drift: due to resistance of the switch while it is switching off.</a:t>
            </a:r>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11</a:t>
            </a:fld>
            <a:endParaRPr lang="ko-KR" altLang="en-US"/>
          </a:p>
        </p:txBody>
      </p:sp>
    </p:spTree>
    <p:extLst>
      <p:ext uri="{BB962C8B-B14F-4D97-AF65-F5344CB8AC3E}">
        <p14:creationId xmlns:p14="http://schemas.microsoft.com/office/powerpoint/2010/main" val="1255326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Switch gate charge injection:</a:t>
            </a:r>
            <a:r>
              <a:rPr lang="ko-KR" altLang="en-US"/>
              <a:t> </a:t>
            </a:r>
            <a:r>
              <a:rPr lang="en-US" altLang="ko-KR"/>
              <a:t>due to capacitance between gate of the switch and the signal route</a:t>
            </a:r>
          </a:p>
          <a:p>
            <a:endParaRPr lang="en-US" altLang="ko-KR"/>
          </a:p>
          <a:p>
            <a:r>
              <a:rPr lang="en-US" altLang="ko-KR" err="1"/>
              <a:t>Resistrive</a:t>
            </a:r>
            <a:r>
              <a:rPr lang="en-US" altLang="ko-KR"/>
              <a:t> drift: due to resistance of the switch while it is switching off.</a:t>
            </a:r>
          </a:p>
        </p:txBody>
      </p:sp>
      <p:sp>
        <p:nvSpPr>
          <p:cNvPr id="4" name="슬라이드 번호 개체 틀 3"/>
          <p:cNvSpPr>
            <a:spLocks noGrp="1"/>
          </p:cNvSpPr>
          <p:nvPr>
            <p:ph type="sldNum" sz="quarter" idx="5"/>
          </p:nvPr>
        </p:nvSpPr>
        <p:spPr/>
        <p:txBody>
          <a:bodyPr/>
          <a:lstStyle/>
          <a:p>
            <a:fld id="{AC5ACDA7-6B74-4209-BCB3-91F57DA7FC81}" type="slidenum">
              <a:rPr lang="ko-KR" altLang="en-US" smtClean="0"/>
              <a:t>12</a:t>
            </a:fld>
            <a:endParaRPr lang="ko-KR" altLang="en-US"/>
          </a:p>
        </p:txBody>
      </p:sp>
    </p:spTree>
    <p:extLst>
      <p:ext uri="{BB962C8B-B14F-4D97-AF65-F5344CB8AC3E}">
        <p14:creationId xmlns:p14="http://schemas.microsoft.com/office/powerpoint/2010/main" val="1894288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E61A905-D7C5-26C6-667E-89301782827D}"/>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dirty="0"/>
              <a:t>마스터 제목 스타일 편집</a:t>
            </a:r>
          </a:p>
        </p:txBody>
      </p:sp>
      <p:sp>
        <p:nvSpPr>
          <p:cNvPr id="3" name="부제목 2">
            <a:extLst>
              <a:ext uri="{FF2B5EF4-FFF2-40B4-BE49-F238E27FC236}">
                <a16:creationId xmlns:a16="http://schemas.microsoft.com/office/drawing/2014/main" id="{7F9ACDFB-0118-D29B-1414-57B6966FB4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B864136C-4119-46DF-8C82-F131BF24631A}"/>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6DBB65C4-B08B-B84A-8276-A0C081A17D3C}"/>
              </a:ext>
            </a:extLst>
          </p:cNvPr>
          <p:cNvSpPr>
            <a:spLocks noGrp="1"/>
          </p:cNvSpPr>
          <p:nvPr>
            <p:ph type="ftr" sz="quarter" idx="11"/>
          </p:nvPr>
        </p:nvSpPr>
        <p:spPr/>
        <p:txBody>
          <a:bodyPr/>
          <a:lstStyle/>
          <a:p>
            <a:r>
              <a:rPr lang="en-US" altLang="ko-KR" dirty="0"/>
              <a:t>PSEC5 / PM2024</a:t>
            </a:r>
            <a:endParaRPr lang="ko-KR" altLang="en-US" dirty="0"/>
          </a:p>
        </p:txBody>
      </p:sp>
      <p:sp>
        <p:nvSpPr>
          <p:cNvPr id="6" name="슬라이드 번호 개체 틀 5">
            <a:extLst>
              <a:ext uri="{FF2B5EF4-FFF2-40B4-BE49-F238E27FC236}">
                <a16:creationId xmlns:a16="http://schemas.microsoft.com/office/drawing/2014/main" id="{E9A17587-5C8A-435E-D722-16B7A255D6B8}"/>
              </a:ext>
            </a:extLst>
          </p:cNvPr>
          <p:cNvSpPr>
            <a:spLocks noGrp="1"/>
          </p:cNvSpPr>
          <p:nvPr>
            <p:ph type="sldNum" sz="quarter" idx="12"/>
          </p:nvPr>
        </p:nvSpPr>
        <p:spPr/>
        <p:txBody>
          <a:bodyPr/>
          <a:lstStyle/>
          <a:p>
            <a:fld id="{23AE57FD-E4DF-4085-ACA4-73605D376608}" type="slidenum">
              <a:rPr lang="ko-KR" altLang="en-US" smtClean="0"/>
              <a:t>‹#›</a:t>
            </a:fld>
            <a:endParaRPr lang="ko-KR" altLang="en-US"/>
          </a:p>
        </p:txBody>
      </p:sp>
    </p:spTree>
    <p:extLst>
      <p:ext uri="{BB962C8B-B14F-4D97-AF65-F5344CB8AC3E}">
        <p14:creationId xmlns:p14="http://schemas.microsoft.com/office/powerpoint/2010/main" val="1924814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004C2B0-4024-C3B5-11FA-C5BD8873D538}"/>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C88A1CF6-2F1C-63EC-5360-811F615FD4F2}"/>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7343F927-0E9E-C687-B8BD-D123C5E818CF}"/>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DCE70322-E2EF-21D6-FF7C-9362B0012676}"/>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E759D071-2A61-9FBD-0664-CEFEF7E1439C}"/>
              </a:ext>
            </a:extLst>
          </p:cNvPr>
          <p:cNvSpPr>
            <a:spLocks noGrp="1"/>
          </p:cNvSpPr>
          <p:nvPr>
            <p:ph type="sldNum" sz="quarter" idx="12"/>
          </p:nvPr>
        </p:nvSpPr>
        <p:spPr/>
        <p:txBody>
          <a:bodyPr/>
          <a:lstStyle/>
          <a:p>
            <a:fld id="{23AE57FD-E4DF-4085-ACA4-73605D376608}" type="slidenum">
              <a:rPr lang="ko-KR" altLang="en-US" smtClean="0"/>
              <a:t>‹#›</a:t>
            </a:fld>
            <a:endParaRPr lang="ko-KR" altLang="en-US"/>
          </a:p>
        </p:txBody>
      </p:sp>
    </p:spTree>
    <p:extLst>
      <p:ext uri="{BB962C8B-B14F-4D97-AF65-F5344CB8AC3E}">
        <p14:creationId xmlns:p14="http://schemas.microsoft.com/office/powerpoint/2010/main" val="241434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99D4AA09-EC65-7AA4-904D-97D728B23BD7}"/>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3E372CC5-EA1A-B4AF-0C2F-404F67477C7D}"/>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75CC82E8-892E-0B52-A927-8576F4F8C41D}"/>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EE1C6906-AD59-C9F0-92E9-7A793389D52E}"/>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F51DDC56-EC4A-2404-1EAC-5C37363D146C}"/>
              </a:ext>
            </a:extLst>
          </p:cNvPr>
          <p:cNvSpPr>
            <a:spLocks noGrp="1"/>
          </p:cNvSpPr>
          <p:nvPr>
            <p:ph type="sldNum" sz="quarter" idx="12"/>
          </p:nvPr>
        </p:nvSpPr>
        <p:spPr/>
        <p:txBody>
          <a:bodyPr/>
          <a:lstStyle/>
          <a:p>
            <a:fld id="{23AE57FD-E4DF-4085-ACA4-73605D376608}" type="slidenum">
              <a:rPr lang="ko-KR" altLang="en-US" smtClean="0"/>
              <a:t>‹#›</a:t>
            </a:fld>
            <a:endParaRPr lang="ko-KR" altLang="en-US"/>
          </a:p>
        </p:txBody>
      </p:sp>
    </p:spTree>
    <p:extLst>
      <p:ext uri="{BB962C8B-B14F-4D97-AF65-F5344CB8AC3E}">
        <p14:creationId xmlns:p14="http://schemas.microsoft.com/office/powerpoint/2010/main" val="19834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9" name="Footer Placeholder 4"/>
          <p:cNvSpPr>
            <a:spLocks noGrp="1"/>
          </p:cNvSpPr>
          <p:nvPr>
            <p:ph type="ftr" sz="quarter" idx="3"/>
          </p:nvPr>
        </p:nvSpPr>
        <p:spPr>
          <a:xfrm>
            <a:off x="3109992" y="6504214"/>
            <a:ext cx="506920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a:t>PSEC5 / PM2024</a:t>
            </a:r>
            <a:endParaRPr lang="en-US" b="1"/>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1254809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D90A897-F3F8-8535-2851-0609586058A1}"/>
              </a:ext>
            </a:extLst>
          </p:cNvPr>
          <p:cNvSpPr>
            <a:spLocks noGrp="1"/>
          </p:cNvSpPr>
          <p:nvPr>
            <p:ph type="title"/>
          </p:nvPr>
        </p:nvSpPr>
        <p:spPr/>
        <p:txBody>
          <a:bodyPr/>
          <a:lstStyle/>
          <a:p>
            <a:r>
              <a:rPr lang="ko-KR" altLang="en-US" dirty="0"/>
              <a:t>마스터 제목 스타일 편집</a:t>
            </a:r>
          </a:p>
        </p:txBody>
      </p:sp>
      <p:sp>
        <p:nvSpPr>
          <p:cNvPr id="3" name="내용 개체 틀 2">
            <a:extLst>
              <a:ext uri="{FF2B5EF4-FFF2-40B4-BE49-F238E27FC236}">
                <a16:creationId xmlns:a16="http://schemas.microsoft.com/office/drawing/2014/main" id="{AF750680-9F74-F2B9-5E6B-F279FEDB77BC}"/>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C0B26DA1-9A15-C2A1-3B1B-21E7FA5D0A20}"/>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9D6C41BD-A4A3-97C2-242E-90036B653DA0}"/>
              </a:ext>
            </a:extLst>
          </p:cNvPr>
          <p:cNvSpPr>
            <a:spLocks noGrp="1"/>
          </p:cNvSpPr>
          <p:nvPr>
            <p:ph type="ftr" sz="quarter" idx="11"/>
          </p:nvPr>
        </p:nvSpPr>
        <p:spPr/>
        <p:txBody>
          <a:bodyPr/>
          <a:lstStyle/>
          <a:p>
            <a:r>
              <a:rPr lang="en-US" altLang="ko-KR" dirty="0"/>
              <a:t>PSEC5 / PM2024</a:t>
            </a:r>
            <a:endParaRPr lang="ko-KR" altLang="en-US" dirty="0"/>
          </a:p>
        </p:txBody>
      </p:sp>
      <p:sp>
        <p:nvSpPr>
          <p:cNvPr id="6" name="슬라이드 번호 개체 틀 5">
            <a:extLst>
              <a:ext uri="{FF2B5EF4-FFF2-40B4-BE49-F238E27FC236}">
                <a16:creationId xmlns:a16="http://schemas.microsoft.com/office/drawing/2014/main" id="{3B1BFC20-7DCF-FE80-9EEE-AADEE448FA18}"/>
              </a:ext>
            </a:extLst>
          </p:cNvPr>
          <p:cNvSpPr>
            <a:spLocks noGrp="1"/>
          </p:cNvSpPr>
          <p:nvPr>
            <p:ph type="sldNum" sz="quarter" idx="12"/>
          </p:nvPr>
        </p:nvSpPr>
        <p:spPr/>
        <p:txBody>
          <a:bodyPr/>
          <a:lstStyle/>
          <a:p>
            <a:fld id="{23AE57FD-E4DF-4085-ACA4-73605D376608}" type="slidenum">
              <a:rPr lang="ko-KR" altLang="en-US" smtClean="0"/>
              <a:t>‹#›</a:t>
            </a:fld>
            <a:endParaRPr lang="ko-KR" altLang="en-US"/>
          </a:p>
        </p:txBody>
      </p:sp>
    </p:spTree>
    <p:extLst>
      <p:ext uri="{BB962C8B-B14F-4D97-AF65-F5344CB8AC3E}">
        <p14:creationId xmlns:p14="http://schemas.microsoft.com/office/powerpoint/2010/main" val="4073906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884F033-6A66-5CE9-4FCF-18FF16B8AFA6}"/>
              </a:ext>
            </a:extLst>
          </p:cNvPr>
          <p:cNvSpPr>
            <a:spLocks noGrp="1"/>
          </p:cNvSpPr>
          <p:nvPr>
            <p:ph type="title"/>
          </p:nvPr>
        </p:nvSpPr>
        <p:spPr>
          <a:xfrm>
            <a:off x="831850" y="1709738"/>
            <a:ext cx="10515600" cy="2852737"/>
          </a:xfrm>
        </p:spPr>
        <p:txBody>
          <a:bodyPr anchor="b"/>
          <a:lstStyle>
            <a:lvl1pPr>
              <a:defRPr sz="6000"/>
            </a:lvl1pPr>
          </a:lstStyle>
          <a:p>
            <a:r>
              <a:rPr lang="ko-KR" altLang="en-US" dirty="0"/>
              <a:t>마스터 제목 스타일 편집</a:t>
            </a:r>
          </a:p>
        </p:txBody>
      </p:sp>
      <p:sp>
        <p:nvSpPr>
          <p:cNvPr id="3" name="텍스트 개체 틀 2">
            <a:extLst>
              <a:ext uri="{FF2B5EF4-FFF2-40B4-BE49-F238E27FC236}">
                <a16:creationId xmlns:a16="http://schemas.microsoft.com/office/drawing/2014/main" id="{C2293543-3FCB-E9D5-AF0B-9485D9F8EA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CF03F205-578C-756F-63D8-398474615B41}"/>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FF893B48-2CF4-E044-0A83-BFE0B68844C5}"/>
              </a:ext>
            </a:extLst>
          </p:cNvPr>
          <p:cNvSpPr>
            <a:spLocks noGrp="1"/>
          </p:cNvSpPr>
          <p:nvPr>
            <p:ph type="ftr" sz="quarter" idx="11"/>
          </p:nvPr>
        </p:nvSpPr>
        <p:spPr/>
        <p:txBody>
          <a:bodyPr/>
          <a:lstStyle/>
          <a:p>
            <a:r>
              <a:rPr lang="en-US" altLang="ko-KR" dirty="0"/>
              <a:t>PSEC5 / PM2024</a:t>
            </a:r>
            <a:endParaRPr lang="ko-KR" altLang="en-US" dirty="0"/>
          </a:p>
        </p:txBody>
      </p:sp>
      <p:sp>
        <p:nvSpPr>
          <p:cNvPr id="6" name="슬라이드 번호 개체 틀 5">
            <a:extLst>
              <a:ext uri="{FF2B5EF4-FFF2-40B4-BE49-F238E27FC236}">
                <a16:creationId xmlns:a16="http://schemas.microsoft.com/office/drawing/2014/main" id="{2D958B50-6CDF-C386-5FAA-14E08604BB84}"/>
              </a:ext>
            </a:extLst>
          </p:cNvPr>
          <p:cNvSpPr>
            <a:spLocks noGrp="1"/>
          </p:cNvSpPr>
          <p:nvPr>
            <p:ph type="sldNum" sz="quarter" idx="12"/>
          </p:nvPr>
        </p:nvSpPr>
        <p:spPr/>
        <p:txBody>
          <a:bodyPr/>
          <a:lstStyle/>
          <a:p>
            <a:fld id="{23AE57FD-E4DF-4085-ACA4-73605D376608}" type="slidenum">
              <a:rPr lang="ko-KR" altLang="en-US" smtClean="0"/>
              <a:t>‹#›</a:t>
            </a:fld>
            <a:endParaRPr lang="ko-KR" altLang="en-US"/>
          </a:p>
        </p:txBody>
      </p:sp>
    </p:spTree>
    <p:extLst>
      <p:ext uri="{BB962C8B-B14F-4D97-AF65-F5344CB8AC3E}">
        <p14:creationId xmlns:p14="http://schemas.microsoft.com/office/powerpoint/2010/main" val="1061605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167CFE9-B398-BA57-6076-E7CF55E7CEB8}"/>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E62E7D2B-E9EE-78AA-1F45-1D02741ED00A}"/>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A7E4D4EA-FC1D-D6C7-1198-7ADB4758C4A5}"/>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3D748AE1-E9E8-385E-ABC6-4B3158D6943B}"/>
              </a:ext>
            </a:extLst>
          </p:cNvPr>
          <p:cNvSpPr>
            <a:spLocks noGrp="1"/>
          </p:cNvSpPr>
          <p:nvPr>
            <p:ph type="dt" sz="half" idx="10"/>
          </p:nvPr>
        </p:nvSpPr>
        <p:spPr/>
        <p:txBody>
          <a:bodyPr/>
          <a:lstStyle/>
          <a:p>
            <a:r>
              <a:rPr lang="en-US" altLang="ko-KR"/>
              <a:t>2024-05-27</a:t>
            </a:r>
            <a:endParaRPr lang="ko-KR" altLang="en-US"/>
          </a:p>
        </p:txBody>
      </p:sp>
      <p:sp>
        <p:nvSpPr>
          <p:cNvPr id="6" name="바닥글 개체 틀 5">
            <a:extLst>
              <a:ext uri="{FF2B5EF4-FFF2-40B4-BE49-F238E27FC236}">
                <a16:creationId xmlns:a16="http://schemas.microsoft.com/office/drawing/2014/main" id="{AEAC180A-1C6B-D056-8DF1-E7073F021DC2}"/>
              </a:ext>
            </a:extLst>
          </p:cNvPr>
          <p:cNvSpPr>
            <a:spLocks noGrp="1"/>
          </p:cNvSpPr>
          <p:nvPr>
            <p:ph type="ftr" sz="quarter" idx="11"/>
          </p:nvPr>
        </p:nvSpPr>
        <p:spPr/>
        <p:txBody>
          <a:bodyPr/>
          <a:lstStyle/>
          <a:p>
            <a:r>
              <a:rPr lang="en-US" altLang="ko-KR" dirty="0"/>
              <a:t>PSEC5 / PM2024</a:t>
            </a:r>
            <a:endParaRPr lang="ko-KR" altLang="en-US" dirty="0"/>
          </a:p>
        </p:txBody>
      </p:sp>
      <p:sp>
        <p:nvSpPr>
          <p:cNvPr id="7" name="슬라이드 번호 개체 틀 6">
            <a:extLst>
              <a:ext uri="{FF2B5EF4-FFF2-40B4-BE49-F238E27FC236}">
                <a16:creationId xmlns:a16="http://schemas.microsoft.com/office/drawing/2014/main" id="{F323B1EF-3A89-D4B9-BB75-48D6A5B8A399}"/>
              </a:ext>
            </a:extLst>
          </p:cNvPr>
          <p:cNvSpPr>
            <a:spLocks noGrp="1"/>
          </p:cNvSpPr>
          <p:nvPr>
            <p:ph type="sldNum" sz="quarter" idx="12"/>
          </p:nvPr>
        </p:nvSpPr>
        <p:spPr/>
        <p:txBody>
          <a:bodyPr/>
          <a:lstStyle/>
          <a:p>
            <a:fld id="{23AE57FD-E4DF-4085-ACA4-73605D376608}" type="slidenum">
              <a:rPr lang="ko-KR" altLang="en-US" smtClean="0"/>
              <a:t>‹#›</a:t>
            </a:fld>
            <a:endParaRPr lang="ko-KR" altLang="en-US"/>
          </a:p>
        </p:txBody>
      </p:sp>
    </p:spTree>
    <p:extLst>
      <p:ext uri="{BB962C8B-B14F-4D97-AF65-F5344CB8AC3E}">
        <p14:creationId xmlns:p14="http://schemas.microsoft.com/office/powerpoint/2010/main" val="332609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31582D1-491D-F7BF-2DA8-1CBA5BA2AF77}"/>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85E30CA3-9EA2-2017-5901-5001600F9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95A0F212-8574-652B-2CA8-8D0BDC846198}"/>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D63A799F-222F-C8B1-6276-7B7F1C4C0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DF550E50-56FB-2121-355D-ABD55D317C1F}"/>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538188F1-B9E0-9AD2-5E87-1A32FCAE350F}"/>
              </a:ext>
            </a:extLst>
          </p:cNvPr>
          <p:cNvSpPr>
            <a:spLocks noGrp="1"/>
          </p:cNvSpPr>
          <p:nvPr>
            <p:ph type="dt" sz="half" idx="10"/>
          </p:nvPr>
        </p:nvSpPr>
        <p:spPr/>
        <p:txBody>
          <a:bodyPr/>
          <a:lstStyle/>
          <a:p>
            <a:r>
              <a:rPr lang="en-US" altLang="ko-KR"/>
              <a:t>2024-05-27</a:t>
            </a:r>
            <a:endParaRPr lang="ko-KR" altLang="en-US" dirty="0"/>
          </a:p>
        </p:txBody>
      </p:sp>
      <p:sp>
        <p:nvSpPr>
          <p:cNvPr id="8" name="바닥글 개체 틀 7">
            <a:extLst>
              <a:ext uri="{FF2B5EF4-FFF2-40B4-BE49-F238E27FC236}">
                <a16:creationId xmlns:a16="http://schemas.microsoft.com/office/drawing/2014/main" id="{4EA11DEB-0E7D-CFB3-05C6-56B962BD8EB8}"/>
              </a:ext>
            </a:extLst>
          </p:cNvPr>
          <p:cNvSpPr>
            <a:spLocks noGrp="1"/>
          </p:cNvSpPr>
          <p:nvPr>
            <p:ph type="ftr" sz="quarter" idx="11"/>
          </p:nvPr>
        </p:nvSpPr>
        <p:spPr/>
        <p:txBody>
          <a:bodyPr/>
          <a:lstStyle/>
          <a:p>
            <a:r>
              <a:rPr lang="en-US" altLang="ko-KR" dirty="0"/>
              <a:t>PSEC5 / PM2024</a:t>
            </a:r>
            <a:endParaRPr lang="ko-KR" altLang="en-US" dirty="0"/>
          </a:p>
        </p:txBody>
      </p:sp>
      <p:sp>
        <p:nvSpPr>
          <p:cNvPr id="9" name="슬라이드 번호 개체 틀 8">
            <a:extLst>
              <a:ext uri="{FF2B5EF4-FFF2-40B4-BE49-F238E27FC236}">
                <a16:creationId xmlns:a16="http://schemas.microsoft.com/office/drawing/2014/main" id="{55CF9847-5F79-348B-DDBD-6178301956AA}"/>
              </a:ext>
            </a:extLst>
          </p:cNvPr>
          <p:cNvSpPr>
            <a:spLocks noGrp="1"/>
          </p:cNvSpPr>
          <p:nvPr>
            <p:ph type="sldNum" sz="quarter" idx="12"/>
          </p:nvPr>
        </p:nvSpPr>
        <p:spPr/>
        <p:txBody>
          <a:bodyPr/>
          <a:lstStyle/>
          <a:p>
            <a:fld id="{23AE57FD-E4DF-4085-ACA4-73605D376608}" type="slidenum">
              <a:rPr lang="ko-KR" altLang="en-US" smtClean="0"/>
              <a:t>‹#›</a:t>
            </a:fld>
            <a:endParaRPr lang="ko-KR" altLang="en-US"/>
          </a:p>
        </p:txBody>
      </p:sp>
    </p:spTree>
    <p:extLst>
      <p:ext uri="{BB962C8B-B14F-4D97-AF65-F5344CB8AC3E}">
        <p14:creationId xmlns:p14="http://schemas.microsoft.com/office/powerpoint/2010/main" val="412712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72326D2-532D-BD10-EC01-EB4AD42BB519}"/>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93DA618D-73E1-0DB3-EBDE-A90B0604CB14}"/>
              </a:ext>
            </a:extLst>
          </p:cNvPr>
          <p:cNvSpPr>
            <a:spLocks noGrp="1"/>
          </p:cNvSpPr>
          <p:nvPr>
            <p:ph type="dt" sz="half" idx="10"/>
          </p:nvPr>
        </p:nvSpPr>
        <p:spPr/>
        <p:txBody>
          <a:bodyPr/>
          <a:lstStyle/>
          <a:p>
            <a:r>
              <a:rPr lang="en-US" altLang="ko-KR"/>
              <a:t>2024-05-27</a:t>
            </a:r>
            <a:endParaRPr lang="ko-KR" altLang="en-US" dirty="0"/>
          </a:p>
        </p:txBody>
      </p:sp>
      <p:sp>
        <p:nvSpPr>
          <p:cNvPr id="4" name="바닥글 개체 틀 3">
            <a:extLst>
              <a:ext uri="{FF2B5EF4-FFF2-40B4-BE49-F238E27FC236}">
                <a16:creationId xmlns:a16="http://schemas.microsoft.com/office/drawing/2014/main" id="{02F40683-B70D-41DA-A4FB-C424D04C11AB}"/>
              </a:ext>
            </a:extLst>
          </p:cNvPr>
          <p:cNvSpPr>
            <a:spLocks noGrp="1"/>
          </p:cNvSpPr>
          <p:nvPr>
            <p:ph type="ftr" sz="quarter" idx="11"/>
          </p:nvPr>
        </p:nvSpPr>
        <p:spPr/>
        <p:txBody>
          <a:bodyPr/>
          <a:lstStyle/>
          <a:p>
            <a:r>
              <a:rPr lang="en-US" altLang="ko-KR" dirty="0"/>
              <a:t>PSEC5 / PM2024</a:t>
            </a:r>
            <a:endParaRPr lang="ko-KR" altLang="en-US" dirty="0"/>
          </a:p>
        </p:txBody>
      </p:sp>
      <p:sp>
        <p:nvSpPr>
          <p:cNvPr id="5" name="슬라이드 번호 개체 틀 4">
            <a:extLst>
              <a:ext uri="{FF2B5EF4-FFF2-40B4-BE49-F238E27FC236}">
                <a16:creationId xmlns:a16="http://schemas.microsoft.com/office/drawing/2014/main" id="{6ECDDE63-11A1-0B98-DC3F-A63F83556173}"/>
              </a:ext>
            </a:extLst>
          </p:cNvPr>
          <p:cNvSpPr>
            <a:spLocks noGrp="1"/>
          </p:cNvSpPr>
          <p:nvPr>
            <p:ph type="sldNum" sz="quarter" idx="12"/>
          </p:nvPr>
        </p:nvSpPr>
        <p:spPr/>
        <p:txBody>
          <a:bodyPr/>
          <a:lstStyle/>
          <a:p>
            <a:fld id="{23AE57FD-E4DF-4085-ACA4-73605D376608}" type="slidenum">
              <a:rPr lang="ko-KR" altLang="en-US" smtClean="0"/>
              <a:t>‹#›</a:t>
            </a:fld>
            <a:endParaRPr lang="ko-KR" altLang="en-US"/>
          </a:p>
        </p:txBody>
      </p:sp>
    </p:spTree>
    <p:extLst>
      <p:ext uri="{BB962C8B-B14F-4D97-AF65-F5344CB8AC3E}">
        <p14:creationId xmlns:p14="http://schemas.microsoft.com/office/powerpoint/2010/main" val="446308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0DDA9395-3C60-9412-900D-60251441D9AC}"/>
              </a:ext>
            </a:extLst>
          </p:cNvPr>
          <p:cNvSpPr>
            <a:spLocks noGrp="1"/>
          </p:cNvSpPr>
          <p:nvPr>
            <p:ph type="dt" sz="half" idx="10"/>
          </p:nvPr>
        </p:nvSpPr>
        <p:spPr/>
        <p:txBody>
          <a:bodyPr/>
          <a:lstStyle/>
          <a:p>
            <a:r>
              <a:rPr lang="en-US" altLang="ko-KR"/>
              <a:t>2024-05-27</a:t>
            </a:r>
            <a:endParaRPr lang="ko-KR" altLang="en-US" dirty="0"/>
          </a:p>
        </p:txBody>
      </p:sp>
      <p:sp>
        <p:nvSpPr>
          <p:cNvPr id="3" name="바닥글 개체 틀 2">
            <a:extLst>
              <a:ext uri="{FF2B5EF4-FFF2-40B4-BE49-F238E27FC236}">
                <a16:creationId xmlns:a16="http://schemas.microsoft.com/office/drawing/2014/main" id="{5C953E0F-34F1-A547-55FA-5C848509C084}"/>
              </a:ext>
            </a:extLst>
          </p:cNvPr>
          <p:cNvSpPr>
            <a:spLocks noGrp="1"/>
          </p:cNvSpPr>
          <p:nvPr>
            <p:ph type="ftr" sz="quarter" idx="11"/>
          </p:nvPr>
        </p:nvSpPr>
        <p:spPr/>
        <p:txBody>
          <a:bodyPr/>
          <a:lstStyle/>
          <a:p>
            <a:r>
              <a:rPr lang="en-US" altLang="ko-KR" dirty="0"/>
              <a:t>PSEC5 / PM2024</a:t>
            </a:r>
            <a:endParaRPr lang="ko-KR" altLang="en-US" dirty="0"/>
          </a:p>
        </p:txBody>
      </p:sp>
      <p:sp>
        <p:nvSpPr>
          <p:cNvPr id="4" name="슬라이드 번호 개체 틀 3">
            <a:extLst>
              <a:ext uri="{FF2B5EF4-FFF2-40B4-BE49-F238E27FC236}">
                <a16:creationId xmlns:a16="http://schemas.microsoft.com/office/drawing/2014/main" id="{0148B907-7556-74D8-4BBD-317A28D8A111}"/>
              </a:ext>
            </a:extLst>
          </p:cNvPr>
          <p:cNvSpPr>
            <a:spLocks noGrp="1"/>
          </p:cNvSpPr>
          <p:nvPr>
            <p:ph type="sldNum" sz="quarter" idx="12"/>
          </p:nvPr>
        </p:nvSpPr>
        <p:spPr/>
        <p:txBody>
          <a:bodyPr/>
          <a:lstStyle/>
          <a:p>
            <a:fld id="{23AE57FD-E4DF-4085-ACA4-73605D376608}" type="slidenum">
              <a:rPr lang="ko-KR" altLang="en-US" smtClean="0"/>
              <a:t>‹#›</a:t>
            </a:fld>
            <a:endParaRPr lang="ko-KR" altLang="en-US"/>
          </a:p>
        </p:txBody>
      </p:sp>
    </p:spTree>
    <p:extLst>
      <p:ext uri="{BB962C8B-B14F-4D97-AF65-F5344CB8AC3E}">
        <p14:creationId xmlns:p14="http://schemas.microsoft.com/office/powerpoint/2010/main" val="1867685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43C8771-CD48-63F6-B640-0E8453C66950}"/>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E2A2F605-7062-6036-B1E6-33B58B1AA4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4C619E11-5F07-57A5-9491-52D3F595D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F2E76300-67D5-D0CC-8E80-1670B563B4D9}"/>
              </a:ext>
            </a:extLst>
          </p:cNvPr>
          <p:cNvSpPr>
            <a:spLocks noGrp="1"/>
          </p:cNvSpPr>
          <p:nvPr>
            <p:ph type="dt" sz="half" idx="10"/>
          </p:nvPr>
        </p:nvSpPr>
        <p:spPr/>
        <p:txBody>
          <a:bodyPr/>
          <a:lstStyle/>
          <a:p>
            <a:r>
              <a:rPr lang="en-US" altLang="ko-KR"/>
              <a:t>2024-05-27</a:t>
            </a:r>
            <a:endParaRPr lang="ko-KR" altLang="en-US"/>
          </a:p>
        </p:txBody>
      </p:sp>
      <p:sp>
        <p:nvSpPr>
          <p:cNvPr id="6" name="바닥글 개체 틀 5">
            <a:extLst>
              <a:ext uri="{FF2B5EF4-FFF2-40B4-BE49-F238E27FC236}">
                <a16:creationId xmlns:a16="http://schemas.microsoft.com/office/drawing/2014/main" id="{25EADE06-ECD6-A74B-63A6-7232D1D6D5CC}"/>
              </a:ext>
            </a:extLst>
          </p:cNvPr>
          <p:cNvSpPr>
            <a:spLocks noGrp="1"/>
          </p:cNvSpPr>
          <p:nvPr>
            <p:ph type="ftr" sz="quarter" idx="11"/>
          </p:nvPr>
        </p:nvSpPr>
        <p:spPr/>
        <p:txBody>
          <a:bodyPr/>
          <a:lstStyle/>
          <a:p>
            <a:r>
              <a:rPr lang="en-US" altLang="ko-KR"/>
              <a:t>PSEC5 / PM2024</a:t>
            </a:r>
            <a:endParaRPr lang="ko-KR" altLang="en-US"/>
          </a:p>
        </p:txBody>
      </p:sp>
      <p:sp>
        <p:nvSpPr>
          <p:cNvPr id="7" name="슬라이드 번호 개체 틀 6">
            <a:extLst>
              <a:ext uri="{FF2B5EF4-FFF2-40B4-BE49-F238E27FC236}">
                <a16:creationId xmlns:a16="http://schemas.microsoft.com/office/drawing/2014/main" id="{FFB7A775-024C-C88E-7647-F0ED6E28BC46}"/>
              </a:ext>
            </a:extLst>
          </p:cNvPr>
          <p:cNvSpPr>
            <a:spLocks noGrp="1"/>
          </p:cNvSpPr>
          <p:nvPr>
            <p:ph type="sldNum" sz="quarter" idx="12"/>
          </p:nvPr>
        </p:nvSpPr>
        <p:spPr/>
        <p:txBody>
          <a:bodyPr/>
          <a:lstStyle/>
          <a:p>
            <a:fld id="{23AE57FD-E4DF-4085-ACA4-73605D376608}" type="slidenum">
              <a:rPr lang="ko-KR" altLang="en-US" smtClean="0"/>
              <a:t>‹#›</a:t>
            </a:fld>
            <a:endParaRPr lang="ko-KR" altLang="en-US"/>
          </a:p>
        </p:txBody>
      </p:sp>
    </p:spTree>
    <p:extLst>
      <p:ext uri="{BB962C8B-B14F-4D97-AF65-F5344CB8AC3E}">
        <p14:creationId xmlns:p14="http://schemas.microsoft.com/office/powerpoint/2010/main" val="204324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F63EF79-6C7D-E8CA-C9A1-11A914ADA321}"/>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0211192B-891C-B979-56C9-0902226F44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6E22D492-D19F-F215-668F-42919469D8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FE6D07A2-2CB2-78C4-5D50-6C0FB7D9AC86}"/>
              </a:ext>
            </a:extLst>
          </p:cNvPr>
          <p:cNvSpPr>
            <a:spLocks noGrp="1"/>
          </p:cNvSpPr>
          <p:nvPr>
            <p:ph type="dt" sz="half" idx="10"/>
          </p:nvPr>
        </p:nvSpPr>
        <p:spPr/>
        <p:txBody>
          <a:bodyPr/>
          <a:lstStyle/>
          <a:p>
            <a:r>
              <a:rPr lang="en-US" altLang="ko-KR"/>
              <a:t>2024-05-27</a:t>
            </a:r>
            <a:endParaRPr lang="ko-KR" altLang="en-US"/>
          </a:p>
        </p:txBody>
      </p:sp>
      <p:sp>
        <p:nvSpPr>
          <p:cNvPr id="6" name="바닥글 개체 틀 5">
            <a:extLst>
              <a:ext uri="{FF2B5EF4-FFF2-40B4-BE49-F238E27FC236}">
                <a16:creationId xmlns:a16="http://schemas.microsoft.com/office/drawing/2014/main" id="{4FF4E73D-0140-9D9E-37E2-750516045D2D}"/>
              </a:ext>
            </a:extLst>
          </p:cNvPr>
          <p:cNvSpPr>
            <a:spLocks noGrp="1"/>
          </p:cNvSpPr>
          <p:nvPr>
            <p:ph type="ftr" sz="quarter" idx="11"/>
          </p:nvPr>
        </p:nvSpPr>
        <p:spPr/>
        <p:txBody>
          <a:bodyPr/>
          <a:lstStyle/>
          <a:p>
            <a:r>
              <a:rPr lang="en-US" altLang="ko-KR"/>
              <a:t>PSEC5 / PM2024</a:t>
            </a:r>
            <a:endParaRPr lang="ko-KR" altLang="en-US"/>
          </a:p>
        </p:txBody>
      </p:sp>
      <p:sp>
        <p:nvSpPr>
          <p:cNvPr id="7" name="슬라이드 번호 개체 틀 6">
            <a:extLst>
              <a:ext uri="{FF2B5EF4-FFF2-40B4-BE49-F238E27FC236}">
                <a16:creationId xmlns:a16="http://schemas.microsoft.com/office/drawing/2014/main" id="{3499563B-F215-B4AD-E36E-CBB3A92054B2}"/>
              </a:ext>
            </a:extLst>
          </p:cNvPr>
          <p:cNvSpPr>
            <a:spLocks noGrp="1"/>
          </p:cNvSpPr>
          <p:nvPr>
            <p:ph type="sldNum" sz="quarter" idx="12"/>
          </p:nvPr>
        </p:nvSpPr>
        <p:spPr/>
        <p:txBody>
          <a:bodyPr/>
          <a:lstStyle/>
          <a:p>
            <a:fld id="{23AE57FD-E4DF-4085-ACA4-73605D376608}" type="slidenum">
              <a:rPr lang="ko-KR" altLang="en-US" smtClean="0"/>
              <a:t>‹#›</a:t>
            </a:fld>
            <a:endParaRPr lang="ko-KR" altLang="en-US"/>
          </a:p>
        </p:txBody>
      </p:sp>
    </p:spTree>
    <p:extLst>
      <p:ext uri="{BB962C8B-B14F-4D97-AF65-F5344CB8AC3E}">
        <p14:creationId xmlns:p14="http://schemas.microsoft.com/office/powerpoint/2010/main" val="3648956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A330F2E3-7EDB-F3FA-B7F2-A5F46FD15A87}"/>
              </a:ext>
            </a:extLst>
          </p:cNvPr>
          <p:cNvSpPr/>
          <p:nvPr userDrawn="1"/>
        </p:nvSpPr>
        <p:spPr>
          <a:xfrm>
            <a:off x="0" y="6271491"/>
            <a:ext cx="12192000" cy="586509"/>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p>
        </p:txBody>
      </p:sp>
      <p:sp>
        <p:nvSpPr>
          <p:cNvPr id="2" name="제목 개체 틀 1">
            <a:extLst>
              <a:ext uri="{FF2B5EF4-FFF2-40B4-BE49-F238E27FC236}">
                <a16:creationId xmlns:a16="http://schemas.microsoft.com/office/drawing/2014/main" id="{76CF95AA-73AC-B37B-21D8-3209972B43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a:extLst>
              <a:ext uri="{FF2B5EF4-FFF2-40B4-BE49-F238E27FC236}">
                <a16:creationId xmlns:a16="http://schemas.microsoft.com/office/drawing/2014/main" id="{7D5AD244-F1ED-22EF-99E1-8F1E8F0EF0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dirty="0"/>
              <a:t>마스터 텍스트 스타일을 편집하려면 클릭</a:t>
            </a:r>
          </a:p>
          <a:p>
            <a:pPr lvl="1"/>
            <a:r>
              <a:rPr lang="ko-KR" altLang="en-US" dirty="0"/>
              <a:t>두 번째 수준</a:t>
            </a:r>
          </a:p>
          <a:p>
            <a:pPr lvl="2"/>
            <a:r>
              <a:rPr lang="ko-KR" altLang="en-US" dirty="0"/>
              <a:t>세 번째 수준</a:t>
            </a:r>
          </a:p>
          <a:p>
            <a:pPr lvl="3"/>
            <a:r>
              <a:rPr lang="ko-KR" altLang="en-US" dirty="0"/>
              <a:t>네 번째 수준</a:t>
            </a:r>
          </a:p>
          <a:p>
            <a:pPr lvl="4"/>
            <a:r>
              <a:rPr lang="ko-KR" altLang="en-US" dirty="0"/>
              <a:t>다섯 번째 수준</a:t>
            </a:r>
          </a:p>
        </p:txBody>
      </p:sp>
      <p:sp>
        <p:nvSpPr>
          <p:cNvPr id="4" name="날짜 개체 틀 3">
            <a:extLst>
              <a:ext uri="{FF2B5EF4-FFF2-40B4-BE49-F238E27FC236}">
                <a16:creationId xmlns:a16="http://schemas.microsoft.com/office/drawing/2014/main" id="{677C3C76-2BAB-6153-7D42-26D5209154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bg1"/>
                </a:solidFill>
                <a:latin typeface="Cascadia Code" panose="020B0609020000020004" pitchFamily="49" charset="0"/>
                <a:cs typeface="Cascadia Code" panose="020B0609020000020004" pitchFamily="49" charset="0"/>
              </a:defRPr>
            </a:lvl1pPr>
          </a:lstStyle>
          <a:p>
            <a:r>
              <a:rPr lang="en-US" altLang="ko-KR"/>
              <a:t>2024-05-27</a:t>
            </a:r>
            <a:endParaRPr lang="ko-KR" altLang="en-US"/>
          </a:p>
        </p:txBody>
      </p:sp>
      <p:sp>
        <p:nvSpPr>
          <p:cNvPr id="5" name="바닥글 개체 틀 4">
            <a:extLst>
              <a:ext uri="{FF2B5EF4-FFF2-40B4-BE49-F238E27FC236}">
                <a16:creationId xmlns:a16="http://schemas.microsoft.com/office/drawing/2014/main" id="{0B7E20CA-4040-E9AC-C02D-172305BB3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bg1"/>
                </a:solidFill>
                <a:latin typeface="Cascadia Code" panose="020B0609020000020004" pitchFamily="49" charset="0"/>
                <a:cs typeface="Cascadia Code" panose="020B0609020000020004" pitchFamily="49" charset="0"/>
              </a:defRPr>
            </a:lvl1pPr>
          </a:lstStyle>
          <a:p>
            <a:r>
              <a:rPr lang="en-US" altLang="ko-KR" dirty="0"/>
              <a:t>PSEC5 / PM2024</a:t>
            </a:r>
            <a:endParaRPr lang="ko-KR" altLang="en-US" dirty="0"/>
          </a:p>
        </p:txBody>
      </p:sp>
      <p:sp>
        <p:nvSpPr>
          <p:cNvPr id="6" name="슬라이드 번호 개체 틀 5">
            <a:extLst>
              <a:ext uri="{FF2B5EF4-FFF2-40B4-BE49-F238E27FC236}">
                <a16:creationId xmlns:a16="http://schemas.microsoft.com/office/drawing/2014/main" id="{B2EC7D11-B0B6-BAD2-CA2E-62E2B1B7D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bg1"/>
                </a:solidFill>
                <a:latin typeface="Cascadia Code" panose="020B0609020000020004" pitchFamily="49" charset="0"/>
                <a:cs typeface="Cascadia Code" panose="020B0609020000020004" pitchFamily="49" charset="0"/>
              </a:defRPr>
            </a:lvl1pPr>
          </a:lstStyle>
          <a:p>
            <a:fld id="{23AE57FD-E4DF-4085-ACA4-73605D376608}" type="slidenum">
              <a:rPr lang="ko-KR" altLang="en-US" smtClean="0"/>
              <a:pPr/>
              <a:t>‹#›</a:t>
            </a:fld>
            <a:endParaRPr lang="ko-KR" altLang="en-US"/>
          </a:p>
        </p:txBody>
      </p:sp>
    </p:spTree>
    <p:extLst>
      <p:ext uri="{BB962C8B-B14F-4D97-AF65-F5344CB8AC3E}">
        <p14:creationId xmlns:p14="http://schemas.microsoft.com/office/powerpoint/2010/main" val="2379322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1" hangingPunct="1">
        <a:lnSpc>
          <a:spcPct val="90000"/>
        </a:lnSpc>
        <a:spcBef>
          <a:spcPct val="0"/>
        </a:spcBef>
        <a:buNone/>
        <a:defRPr sz="4400" kern="1200">
          <a:solidFill>
            <a:schemeClr val="tx1"/>
          </a:solidFill>
          <a:latin typeface="Cascadia Code" panose="020B0609020000020004" pitchFamily="49" charset="0"/>
          <a:ea typeface="+mj-ea"/>
          <a:cs typeface="Cascadia Code" panose="020B0609020000020004" pitchFamily="49" charset="0"/>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7.xml" /><Relationship Id="rId1" Type="http://schemas.openxmlformats.org/officeDocument/2006/relationships/slideLayout" Target="../slideLayouts/slideLayout2.xml" /><Relationship Id="rId6" Type="http://schemas.openxmlformats.org/officeDocument/2006/relationships/image" Target="../media/image9.png" /><Relationship Id="rId5" Type="http://schemas.openxmlformats.org/officeDocument/2006/relationships/image" Target="../media/image12.png" /><Relationship Id="rId4" Type="http://schemas.openxmlformats.org/officeDocument/2006/relationships/image" Target="../media/image11.png" /></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 /><Relationship Id="rId2" Type="http://schemas.openxmlformats.org/officeDocument/2006/relationships/slideLayout" Target="../slideLayouts/slideLayout2.xml" /><Relationship Id="rId1" Type="http://schemas.openxmlformats.org/officeDocument/2006/relationships/tags" Target="../tags/tag2.xml" /><Relationship Id="rId4" Type="http://schemas.openxmlformats.org/officeDocument/2006/relationships/image" Target="../media/image13.png" /></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 /><Relationship Id="rId2" Type="http://schemas.openxmlformats.org/officeDocument/2006/relationships/slideLayout" Target="../slideLayouts/slideLayout2.xml" /><Relationship Id="rId1" Type="http://schemas.openxmlformats.org/officeDocument/2006/relationships/tags" Target="../tags/tag3.xml" /><Relationship Id="rId4" Type="http://schemas.openxmlformats.org/officeDocument/2006/relationships/image" Target="../media/image14.png" /></Relationships>
</file>

<file path=ppt/slides/_rels/slide13.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10.xml" /><Relationship Id="rId1" Type="http://schemas.openxmlformats.org/officeDocument/2006/relationships/slideLayout" Target="../slideLayouts/slideLayout4.xml" /><Relationship Id="rId5" Type="http://schemas.openxmlformats.org/officeDocument/2006/relationships/image" Target="../media/image17.png" /><Relationship Id="rId4" Type="http://schemas.openxmlformats.org/officeDocument/2006/relationships/image" Target="../media/image16.png" /></Relationships>
</file>

<file path=ppt/slides/_rels/slide14.xml.rels><?xml version="1.0" encoding="UTF-8" standalone="yes"?>
<Relationships xmlns="http://schemas.openxmlformats.org/package/2006/relationships"><Relationship Id="rId3" Type="http://schemas.microsoft.com/office/2018/10/relationships/comments" Target="../comments/modernComment_112_6522984E.xml" /><Relationship Id="rId2" Type="http://schemas.openxmlformats.org/officeDocument/2006/relationships/notesSlide" Target="../notesSlides/notesSlide11.xml" /><Relationship Id="rId1" Type="http://schemas.openxmlformats.org/officeDocument/2006/relationships/slideLayout" Target="../slideLayouts/slideLayout2.xml" /><Relationship Id="rId4" Type="http://schemas.openxmlformats.org/officeDocument/2006/relationships/image" Target="../media/image15.png" /></Relationships>
</file>

<file path=ppt/slides/_rels/slide15.xml.rels><?xml version="1.0" encoding="UTF-8" standalone="yes"?>
<Relationships xmlns="http://schemas.openxmlformats.org/package/2006/relationships"><Relationship Id="rId8" Type="http://schemas.openxmlformats.org/officeDocument/2006/relationships/chart" Target="../charts/chart4.xml" /><Relationship Id="rId3" Type="http://schemas.openxmlformats.org/officeDocument/2006/relationships/image" Target="../media/image18.png" /><Relationship Id="rId7" Type="http://schemas.openxmlformats.org/officeDocument/2006/relationships/chart" Target="../charts/chart3.xml" /><Relationship Id="rId2" Type="http://schemas.openxmlformats.org/officeDocument/2006/relationships/notesSlide" Target="../notesSlides/notesSlide12.xml" /><Relationship Id="rId1" Type="http://schemas.openxmlformats.org/officeDocument/2006/relationships/slideLayout" Target="../slideLayouts/slideLayout2.xml" /><Relationship Id="rId6" Type="http://schemas.openxmlformats.org/officeDocument/2006/relationships/image" Target="../media/image21.png" /><Relationship Id="rId11" Type="http://schemas.openxmlformats.org/officeDocument/2006/relationships/image" Target="../media/image22.png" /><Relationship Id="rId5" Type="http://schemas.openxmlformats.org/officeDocument/2006/relationships/image" Target="../media/image20.png" /><Relationship Id="rId10" Type="http://schemas.openxmlformats.org/officeDocument/2006/relationships/chart" Target="../charts/chart6.xml" /><Relationship Id="rId4" Type="http://schemas.openxmlformats.org/officeDocument/2006/relationships/image" Target="../media/image19.png" /><Relationship Id="rId9" Type="http://schemas.openxmlformats.org/officeDocument/2006/relationships/chart" Target="../charts/chart5.xml" /></Relationships>
</file>

<file path=ppt/slides/_rels/slide16.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microsoft.com/office/2018/10/relationships/comments" Target="../comments/modernComment_138_EC50CB23.xml" /><Relationship Id="rId2" Type="http://schemas.openxmlformats.org/officeDocument/2006/relationships/notesSlide" Target="../notesSlides/notesSlide15.xml" /><Relationship Id="rId1" Type="http://schemas.openxmlformats.org/officeDocument/2006/relationships/slideLayout" Target="../slideLayouts/slideLayout2.xml" /><Relationship Id="rId5" Type="http://schemas.openxmlformats.org/officeDocument/2006/relationships/image" Target="../media/image25.png" /><Relationship Id="rId4" Type="http://schemas.openxmlformats.org/officeDocument/2006/relationships/image" Target="../media/image24.jpeg" /></Relationships>
</file>

<file path=ppt/slides/_rels/slide19.xml.rels><?xml version="1.0" encoding="UTF-8" standalone="yes"?>
<Relationships xmlns="http://schemas.openxmlformats.org/package/2006/relationships"><Relationship Id="rId8" Type="http://schemas.openxmlformats.org/officeDocument/2006/relationships/chart" Target="../charts/chart80.xml" /><Relationship Id="rId3" Type="http://schemas.microsoft.com/office/2018/10/relationships/comments" Target="../comments/modernComment_126_44FCFBF2.xml" /><Relationship Id="rId7" Type="http://schemas.openxmlformats.org/officeDocument/2006/relationships/chart" Target="../charts/chart8.xml" /><Relationship Id="rId12" Type="http://schemas.openxmlformats.org/officeDocument/2006/relationships/image" Target="../media/image31.png" /><Relationship Id="rId2" Type="http://schemas.openxmlformats.org/officeDocument/2006/relationships/notesSlide" Target="../notesSlides/notesSlide16.xml" /><Relationship Id="rId1" Type="http://schemas.openxmlformats.org/officeDocument/2006/relationships/slideLayout" Target="../slideLayouts/slideLayout2.xml" /><Relationship Id="rId6" Type="http://schemas.openxmlformats.org/officeDocument/2006/relationships/chart" Target="../charts/chart70.xml" /><Relationship Id="rId11" Type="http://schemas.openxmlformats.org/officeDocument/2006/relationships/image" Target="../media/image26.png" /><Relationship Id="rId5" Type="http://schemas.openxmlformats.org/officeDocument/2006/relationships/chart" Target="../charts/chart7.xml" /><Relationship Id="rId10" Type="http://schemas.openxmlformats.org/officeDocument/2006/relationships/image" Target="../media/image29.png" /><Relationship Id="rId4" Type="http://schemas.openxmlformats.org/officeDocument/2006/relationships/image" Target="../media/image27.png" /><Relationship Id="rId9" Type="http://schemas.openxmlformats.org/officeDocument/2006/relationships/image" Target="../media/image28.png" /></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 /><Relationship Id="rId7" Type="http://schemas.openxmlformats.org/officeDocument/2006/relationships/image" Target="../media/image4.jpeg" /><Relationship Id="rId2" Type="http://schemas.openxmlformats.org/officeDocument/2006/relationships/slideLayout" Target="../slideLayouts/slideLayout2.xml" /><Relationship Id="rId1" Type="http://schemas.openxmlformats.org/officeDocument/2006/relationships/tags" Target="../tags/tag1.xml" /><Relationship Id="rId6" Type="http://schemas.openxmlformats.org/officeDocument/2006/relationships/image" Target="../media/image3.jpeg" /><Relationship Id="rId5" Type="http://schemas.openxmlformats.org/officeDocument/2006/relationships/image" Target="../media/image2.png" /><Relationship Id="rId4" Type="http://schemas.openxmlformats.org/officeDocument/2006/relationships/image" Target="../media/image1.png" /></Relationships>
</file>

<file path=ppt/slides/_rels/slide20.xml.rels><?xml version="1.0" encoding="UTF-8" standalone="yes"?>
<Relationships xmlns="http://schemas.openxmlformats.org/package/2006/relationships"><Relationship Id="rId2" Type="http://schemas.microsoft.com/office/2018/10/relationships/comments" Target="../comments/modernComment_13B_5AEC3CDB.xml"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chart" Target="../charts/chart10.xml" /><Relationship Id="rId2" Type="http://schemas.openxmlformats.org/officeDocument/2006/relationships/chart" Target="../charts/chart9.xm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microsoft.com/office/2018/10/relationships/comments" Target="../comments/modernComment_135_606D23ED.xml"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pdf/1606.05541v1.pdf" TargetMode="External" /><Relationship Id="rId2" Type="http://schemas.microsoft.com/office/2018/10/relationships/comments" Target="../comments/modernComment_101_80DCA19F.xml" /><Relationship Id="rId1" Type="http://schemas.openxmlformats.org/officeDocument/2006/relationships/slideLayout" Target="../slideLayouts/slideLayout2.xml" /><Relationship Id="rId4" Type="http://schemas.openxmlformats.org/officeDocument/2006/relationships/image" Target="../media/image32.png" /></Relationships>
</file>

<file path=ppt/slides/_rels/slide24.xml.rels><?xml version="1.0" encoding="UTF-8" standalone="yes"?>
<Relationships xmlns="http://schemas.openxmlformats.org/package/2006/relationships"><Relationship Id="rId3" Type="http://schemas.openxmlformats.org/officeDocument/2006/relationships/image" Target="../media/image33.png" /><Relationship Id="rId2" Type="http://schemas.microsoft.com/office/2018/10/relationships/comments" Target="../comments/modernComment_147_5EDF01D0.xml"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image" Target="../media/image30.png" /><Relationship Id="rId1" Type="http://schemas.openxmlformats.org/officeDocument/2006/relationships/slideLayout" Target="../slideLayouts/slideLayout4.xml" /></Relationships>
</file>

<file path=ppt/slides/_rels/slide26.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37.png" /><Relationship Id="rId1" Type="http://schemas.openxmlformats.org/officeDocument/2006/relationships/slideLayout" Target="../slideLayouts/slideLayout4.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41.png" /><Relationship Id="rId2" Type="http://schemas.microsoft.com/office/2018/10/relationships/comments" Target="../comments/modernComment_105_3DAC2462.xml" /><Relationship Id="rId1" Type="http://schemas.openxmlformats.org/officeDocument/2006/relationships/slideLayout" Target="../slideLayouts/slideLayout2.xml" /><Relationship Id="rId4" Type="http://schemas.openxmlformats.org/officeDocument/2006/relationships/image" Target="../media/image42.png" /></Relationships>
</file>

<file path=ppt/slides/_rels/slide32.xml.rels><?xml version="1.0" encoding="UTF-8" standalone="yes"?>
<Relationships xmlns="http://schemas.openxmlformats.org/package/2006/relationships"><Relationship Id="rId3" Type="http://schemas.openxmlformats.org/officeDocument/2006/relationships/image" Target="../media/image43.png" /><Relationship Id="rId2" Type="http://schemas.microsoft.com/office/2018/10/relationships/comments" Target="../comments/modernComment_12B_6C19F017.xml"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microsoft.com/office/2018/10/relationships/comments" Target="../comments/modernComment_11D_1DC80357.xml"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microsoft.com/office/2018/10/relationships/comments" Target="../comments/modernComment_14C_30046998.xml" /><Relationship Id="rId2" Type="http://schemas.openxmlformats.org/officeDocument/2006/relationships/notesSlide" Target="../notesSlides/notesSlide3.xml" /><Relationship Id="rId1" Type="http://schemas.openxmlformats.org/officeDocument/2006/relationships/slideLayout" Target="../slideLayouts/slideLayout6.xml" /><Relationship Id="rId4" Type="http://schemas.openxmlformats.org/officeDocument/2006/relationships/image" Target="../media/image5.jpeg" /></Relationships>
</file>

<file path=ppt/slides/_rels/slide40.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openxmlformats.org/officeDocument/2006/relationships/image" Target="../media/image50.png" /><Relationship Id="rId2" Type="http://schemas.microsoft.com/office/2018/10/relationships/comments" Target="../comments/modernComment_12A_4A9757C2.xml" /><Relationship Id="rId1" Type="http://schemas.openxmlformats.org/officeDocument/2006/relationships/slideLayout" Target="../slideLayouts/slideLayout2.xml" /><Relationship Id="rId4" Type="http://schemas.openxmlformats.org/officeDocument/2006/relationships/image" Target="../media/image51.png" /></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3.xml" /></Relationships>
</file>

<file path=ppt/slides/_rels/slide46.xml.rels><?xml version="1.0" encoding="UTF-8" standalone="yes"?>
<Relationships xmlns="http://schemas.openxmlformats.org/package/2006/relationships"><Relationship Id="rId3" Type="http://schemas.openxmlformats.org/officeDocument/2006/relationships/image" Target="../media/image45.png" /><Relationship Id="rId7" Type="http://schemas.openxmlformats.org/officeDocument/2006/relationships/image" Target="../media/image56.png" /><Relationship Id="rId2" Type="http://schemas.openxmlformats.org/officeDocument/2006/relationships/notesSlide" Target="../notesSlides/notesSlide18.xml" /><Relationship Id="rId1" Type="http://schemas.openxmlformats.org/officeDocument/2006/relationships/slideLayout" Target="../slideLayouts/slideLayout2.xml" /><Relationship Id="rId6" Type="http://schemas.openxmlformats.org/officeDocument/2006/relationships/image" Target="../media/image55.png" /><Relationship Id="rId5" Type="http://schemas.openxmlformats.org/officeDocument/2006/relationships/image" Target="../media/image54.png" /><Relationship Id="rId4" Type="http://schemas.openxmlformats.org/officeDocument/2006/relationships/image" Target="../media/image53.png" /></Relationships>
</file>

<file path=ppt/slides/_rels/slide47.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notesSlide" Target="../notesSlides/notesSlide19.xml" /><Relationship Id="rId1" Type="http://schemas.openxmlformats.org/officeDocument/2006/relationships/slideLayout" Target="../slideLayouts/slideLayout2.xml" /><Relationship Id="rId6" Type="http://schemas.openxmlformats.org/officeDocument/2006/relationships/image" Target="../media/image45.png" /><Relationship Id="rId5" Type="http://schemas.openxmlformats.org/officeDocument/2006/relationships/image" Target="../media/image57.png" /><Relationship Id="rId4" Type="http://schemas.openxmlformats.org/officeDocument/2006/relationships/image" Target="../media/image58.png" /></Relationships>
</file>

<file path=ppt/slides/_rels/slide48.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20.xml" /><Relationship Id="rId1" Type="http://schemas.openxmlformats.org/officeDocument/2006/relationships/slideLayout" Target="../slideLayouts/slideLayout2.xml" /><Relationship Id="rId4" Type="http://schemas.openxmlformats.org/officeDocument/2006/relationships/image" Target="../media/image60.jpeg" /></Relationships>
</file>

<file path=ppt/slides/_rels/slide49.xml.rels><?xml version="1.0" encoding="UTF-8" standalone="yes"?>
<Relationships xmlns="http://schemas.openxmlformats.org/package/2006/relationships"><Relationship Id="rId3" Type="http://schemas.openxmlformats.org/officeDocument/2006/relationships/image" Target="../media/image61.jpeg" /><Relationship Id="rId2" Type="http://schemas.openxmlformats.org/officeDocument/2006/relationships/notesSlide" Target="../notesSlides/notesSlide21.xml" /><Relationship Id="rId1" Type="http://schemas.openxmlformats.org/officeDocument/2006/relationships/slideLayout" Target="../slideLayouts/slideLayout2.xml" /><Relationship Id="rId4" Type="http://schemas.openxmlformats.org/officeDocument/2006/relationships/image" Target="../media/image62.png" /></Relationships>
</file>

<file path=ppt/slides/_rels/slide5.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3.xml" /></Relationships>
</file>

<file path=ppt/slides/_rels/slide51.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23.xml"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8" Type="http://schemas.openxmlformats.org/officeDocument/2006/relationships/chart" Target="../charts/chart12.xml" /><Relationship Id="rId3" Type="http://schemas.openxmlformats.org/officeDocument/2006/relationships/image" Target="../media/image18.png" /><Relationship Id="rId7" Type="http://schemas.openxmlformats.org/officeDocument/2006/relationships/chart" Target="../charts/chart11.xml" /><Relationship Id="rId2" Type="http://schemas.openxmlformats.org/officeDocument/2006/relationships/notesSlide" Target="../notesSlides/notesSlide24.xml" /><Relationship Id="rId1" Type="http://schemas.openxmlformats.org/officeDocument/2006/relationships/slideLayout" Target="../slideLayouts/slideLayout2.xml" /><Relationship Id="rId6" Type="http://schemas.openxmlformats.org/officeDocument/2006/relationships/image" Target="../media/image66.png" /><Relationship Id="rId11" Type="http://schemas.openxmlformats.org/officeDocument/2006/relationships/image" Target="../media/image22.png" /><Relationship Id="rId5" Type="http://schemas.openxmlformats.org/officeDocument/2006/relationships/image" Target="../media/image65.png" /><Relationship Id="rId10" Type="http://schemas.openxmlformats.org/officeDocument/2006/relationships/chart" Target="../charts/chart14.xml" /><Relationship Id="rId4" Type="http://schemas.openxmlformats.org/officeDocument/2006/relationships/image" Target="../media/image64.png" /><Relationship Id="rId9" Type="http://schemas.openxmlformats.org/officeDocument/2006/relationships/chart" Target="../charts/chart13.xml" /></Relationships>
</file>

<file path=ppt/slides/_rels/slide53.xml.rels><?xml version="1.0" encoding="UTF-8" standalone="yes"?>
<Relationships xmlns="http://schemas.openxmlformats.org/package/2006/relationships"><Relationship Id="rId3" Type="http://schemas.openxmlformats.org/officeDocument/2006/relationships/image" Target="../media/image67.png" /><Relationship Id="rId2" Type="http://schemas.openxmlformats.org/officeDocument/2006/relationships/notesSlide" Target="../notesSlides/notesSlide25.xml" /><Relationship Id="rId1" Type="http://schemas.openxmlformats.org/officeDocument/2006/relationships/slideLayout" Target="../slideLayouts/slideLayout2.xml" /><Relationship Id="rId5" Type="http://schemas.openxmlformats.org/officeDocument/2006/relationships/image" Target="../media/image15.png" /><Relationship Id="rId4" Type="http://schemas.openxmlformats.org/officeDocument/2006/relationships/image" Target="../media/image63.png" /></Relationships>
</file>

<file path=ppt/slides/_rels/slide54.xml.rels><?xml version="1.0" encoding="UTF-8" standalone="yes"?>
<Relationships xmlns="http://schemas.openxmlformats.org/package/2006/relationships"><Relationship Id="rId8" Type="http://schemas.openxmlformats.org/officeDocument/2006/relationships/chart" Target="../charts/chart160.xml" /><Relationship Id="rId3" Type="http://schemas.microsoft.com/office/2018/10/relationships/comments" Target="../comments/modernComment_109_6F0D30EE.xml" /><Relationship Id="rId7" Type="http://schemas.openxmlformats.org/officeDocument/2006/relationships/chart" Target="../charts/chart16.xml" /><Relationship Id="rId2" Type="http://schemas.openxmlformats.org/officeDocument/2006/relationships/notesSlide" Target="../notesSlides/notesSlide26.xml" /><Relationship Id="rId1" Type="http://schemas.openxmlformats.org/officeDocument/2006/relationships/slideLayout" Target="../slideLayouts/slideLayout2.xml" /><Relationship Id="rId6" Type="http://schemas.openxmlformats.org/officeDocument/2006/relationships/chart" Target="../charts/chart150.xml" /><Relationship Id="rId5" Type="http://schemas.openxmlformats.org/officeDocument/2006/relationships/chart" Target="../charts/chart15.xml" /><Relationship Id="rId4" Type="http://schemas.openxmlformats.org/officeDocument/2006/relationships/image" Target="../media/image69.png" /><Relationship Id="rId9" Type="http://schemas.openxmlformats.org/officeDocument/2006/relationships/image" Target="../media/image28.png" /></Relationships>
</file>

<file path=ppt/slides/_rels/slide55.xml.rels><?xml version="1.0" encoding="UTF-8" standalone="yes"?>
<Relationships xmlns="http://schemas.openxmlformats.org/package/2006/relationships"><Relationship Id="rId8" Type="http://schemas.openxmlformats.org/officeDocument/2006/relationships/chart" Target="../charts/chart18.xml" /><Relationship Id="rId3" Type="http://schemas.openxmlformats.org/officeDocument/2006/relationships/image" Target="../media/image70.png" /><Relationship Id="rId7" Type="http://schemas.openxmlformats.org/officeDocument/2006/relationships/chart" Target="../charts/chart170.xml" /><Relationship Id="rId2" Type="http://schemas.openxmlformats.org/officeDocument/2006/relationships/notesSlide" Target="../notesSlides/notesSlide27.xml" /><Relationship Id="rId1" Type="http://schemas.openxmlformats.org/officeDocument/2006/relationships/slideLayout" Target="../slideLayouts/slideLayout2.xml" /><Relationship Id="rId6" Type="http://schemas.openxmlformats.org/officeDocument/2006/relationships/chart" Target="../charts/chart17.xml" /><Relationship Id="rId5" Type="http://schemas.openxmlformats.org/officeDocument/2006/relationships/image" Target="../media/image71.png" /><Relationship Id="rId10" Type="http://schemas.openxmlformats.org/officeDocument/2006/relationships/image" Target="../media/image72.png" /><Relationship Id="rId4" Type="http://schemas.openxmlformats.org/officeDocument/2006/relationships/image" Target="../media/image26.png" /><Relationship Id="rId9" Type="http://schemas.openxmlformats.org/officeDocument/2006/relationships/chart" Target="../charts/chart180.xml" /></Relationships>
</file>

<file path=ppt/slides/_rels/slide56.xml.rels><?xml version="1.0" encoding="UTF-8" standalone="yes"?>
<Relationships xmlns="http://schemas.openxmlformats.org/package/2006/relationships"><Relationship Id="rId3" Type="http://schemas.microsoft.com/office/2018/10/relationships/comments" Target="../comments/modernComment_10A_A042F4C7.xml" /><Relationship Id="rId2" Type="http://schemas.openxmlformats.org/officeDocument/2006/relationships/notesSlide" Target="../notesSlides/notesSlide28.xml" /><Relationship Id="rId1" Type="http://schemas.openxmlformats.org/officeDocument/2006/relationships/slideLayout" Target="../slideLayouts/slideLayout2.xml" /><Relationship Id="rId5" Type="http://schemas.openxmlformats.org/officeDocument/2006/relationships/image" Target="../media/image64.jpeg" /><Relationship Id="rId4" Type="http://schemas.openxmlformats.org/officeDocument/2006/relationships/image" Target="../media/image73.png" /></Relationships>
</file>

<file path=ppt/slides/_rels/slide57.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notesSlide" Target="../notesSlides/notesSlide29.xml" /><Relationship Id="rId1" Type="http://schemas.openxmlformats.org/officeDocument/2006/relationships/slideLayout" Target="../slideLayouts/slideLayout2.xml" /><Relationship Id="rId5" Type="http://schemas.openxmlformats.org/officeDocument/2006/relationships/chart" Target="../charts/chart20.xml" /><Relationship Id="rId4" Type="http://schemas.openxmlformats.org/officeDocument/2006/relationships/chart" Target="../charts/chart19.xml" /></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 /><Relationship Id="rId1" Type="http://schemas.openxmlformats.org/officeDocument/2006/relationships/slideLayout" Target="../slideLayouts/slideLayout3.xml" /></Relationships>
</file>

<file path=ppt/slides/_rels/slide59.xml.rels><?xml version="1.0" encoding="UTF-8" standalone="yes"?>
<Relationships xmlns="http://schemas.openxmlformats.org/package/2006/relationships"><Relationship Id="rId3" Type="http://schemas.openxmlformats.org/officeDocument/2006/relationships/image" Target="../media/image68.png" /><Relationship Id="rId2" Type="http://schemas.openxmlformats.org/officeDocument/2006/relationships/notesSlide" Target="../notesSlides/notesSlide31.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60.xml.rels><?xml version="1.0" encoding="UTF-8" standalone="yes"?>
<Relationships xmlns="http://schemas.openxmlformats.org/package/2006/relationships"><Relationship Id="rId3" Type="http://schemas.openxmlformats.org/officeDocument/2006/relationships/image" Target="../media/image74.png" /><Relationship Id="rId2" Type="http://schemas.openxmlformats.org/officeDocument/2006/relationships/notesSlide" Target="../notesSlides/notesSlide32.xml" /><Relationship Id="rId1" Type="http://schemas.openxmlformats.org/officeDocument/2006/relationships/slideLayout" Target="../slideLayouts/slideLayout2.xml" /><Relationship Id="rId4" Type="http://schemas.openxmlformats.org/officeDocument/2006/relationships/image" Target="../media/image75.png" /></Relationships>
</file>

<file path=ppt/slides/_rels/slide61.xml.rels><?xml version="1.0" encoding="UTF-8" standalone="yes"?>
<Relationships xmlns="http://schemas.openxmlformats.org/package/2006/relationships"><Relationship Id="rId3" Type="http://schemas.openxmlformats.org/officeDocument/2006/relationships/image" Target="../media/image76.png" /><Relationship Id="rId2" Type="http://schemas.openxmlformats.org/officeDocument/2006/relationships/notesSlide" Target="../notesSlides/notesSlide33.xml" /><Relationship Id="rId1" Type="http://schemas.openxmlformats.org/officeDocument/2006/relationships/slideLayout" Target="../slideLayouts/slideLayout2.xml" /><Relationship Id="rId6" Type="http://schemas.openxmlformats.org/officeDocument/2006/relationships/image" Target="../media/image81.png" /><Relationship Id="rId5" Type="http://schemas.openxmlformats.org/officeDocument/2006/relationships/image" Target="../media/image80.png" /><Relationship Id="rId4" Type="http://schemas.openxmlformats.org/officeDocument/2006/relationships/image" Target="../media/image77.png" /></Relationships>
</file>

<file path=ppt/slides/_rels/slide62.xml.rels><?xml version="1.0" encoding="UTF-8" standalone="yes"?>
<Relationships xmlns="http://schemas.openxmlformats.org/package/2006/relationships"><Relationship Id="rId3" Type="http://schemas.openxmlformats.org/officeDocument/2006/relationships/image" Target="../media/image78.png" /><Relationship Id="rId2" Type="http://schemas.openxmlformats.org/officeDocument/2006/relationships/notesSlide" Target="../notesSlides/notesSlide34.xml"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3" Type="http://schemas.openxmlformats.org/officeDocument/2006/relationships/image" Target="../media/image79.png" /><Relationship Id="rId2" Type="http://schemas.openxmlformats.org/officeDocument/2006/relationships/notesSlide" Target="../notesSlides/notesSlide35.xml" /><Relationship Id="rId1" Type="http://schemas.openxmlformats.org/officeDocument/2006/relationships/slideLayout" Target="../slideLayouts/slideLayout2.xml" /><Relationship Id="rId4" Type="http://schemas.openxmlformats.org/officeDocument/2006/relationships/image" Target="../media/image82.png" /></Relationships>
</file>

<file path=ppt/slides/_rels/slide64.xml.rels><?xml version="1.0" encoding="UTF-8" standalone="yes"?>
<Relationships xmlns="http://schemas.openxmlformats.org/package/2006/relationships"><Relationship Id="rId3" Type="http://schemas.openxmlformats.org/officeDocument/2006/relationships/image" Target="../media/image83.png" /><Relationship Id="rId2" Type="http://schemas.openxmlformats.org/officeDocument/2006/relationships/notesSlide" Target="../notesSlides/notesSlide36.xml" /><Relationship Id="rId1" Type="http://schemas.openxmlformats.org/officeDocument/2006/relationships/slideLayout" Target="../slideLayouts/slideLayout12.xml" /></Relationships>
</file>

<file path=ppt/slides/_rels/slide65.xml.rels><?xml version="1.0" encoding="UTF-8" standalone="yes"?>
<Relationships xmlns="http://schemas.openxmlformats.org/package/2006/relationships"><Relationship Id="rId3" Type="http://schemas.openxmlformats.org/officeDocument/2006/relationships/image" Target="../media/image84.png" /><Relationship Id="rId2" Type="http://schemas.openxmlformats.org/officeDocument/2006/relationships/notesSlide" Target="../notesSlides/notesSlide37.xml" /><Relationship Id="rId1" Type="http://schemas.openxmlformats.org/officeDocument/2006/relationships/slideLayout" Target="../slideLayouts/slideLayout12.xml" /></Relationships>
</file>

<file path=ppt/slides/_rels/slide66.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12.xml" /></Relationships>
</file>

<file path=ppt/slides/_rels/slide67.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12.xml" /></Relationships>
</file>

<file path=ppt/slides/_rels/slide68.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12.xml" /></Relationships>
</file>

<file path=ppt/slides/_rels/slide69.xml.rels><?xml version="1.0" encoding="UTF-8" standalone="yes"?>
<Relationships xmlns="http://schemas.openxmlformats.org/package/2006/relationships"><Relationship Id="rId3" Type="http://schemas.openxmlformats.org/officeDocument/2006/relationships/image" Target="../media/image87.png" /><Relationship Id="rId2" Type="http://schemas.openxmlformats.org/officeDocument/2006/relationships/image" Target="../media/image86.png" /><Relationship Id="rId1" Type="http://schemas.openxmlformats.org/officeDocument/2006/relationships/slideLayout" Target="../slideLayouts/slideLayout12.xml" /></Relationships>
</file>

<file path=ppt/slides/_rels/slide7.xml.rels><?xml version="1.0" encoding="UTF-8" standalone="yes"?>
<Relationships xmlns="http://schemas.openxmlformats.org/package/2006/relationships"><Relationship Id="rId3" Type="http://schemas.microsoft.com/office/2018/10/relationships/comments" Target="../comments/modernComment_159_6B9D346A.xml" /><Relationship Id="rId2" Type="http://schemas.openxmlformats.org/officeDocument/2006/relationships/notesSlide" Target="../notesSlides/notesSlide4.xml" /><Relationship Id="rId1" Type="http://schemas.openxmlformats.org/officeDocument/2006/relationships/slideLayout" Target="../slideLayouts/slideLayout4.xml" /><Relationship Id="rId4" Type="http://schemas.openxmlformats.org/officeDocument/2006/relationships/image" Target="../media/image7.png" /></Relationships>
</file>

<file path=ppt/slides/_rels/slide70.xml.rels><?xml version="1.0" encoding="UTF-8" standalone="yes"?>
<Relationships xmlns="http://schemas.openxmlformats.org/package/2006/relationships"><Relationship Id="rId3" Type="http://schemas.openxmlformats.org/officeDocument/2006/relationships/image" Target="../media/image91.png" /><Relationship Id="rId2" Type="http://schemas.openxmlformats.org/officeDocument/2006/relationships/image" Target="../media/image88.jpeg" /><Relationship Id="rId1" Type="http://schemas.openxmlformats.org/officeDocument/2006/relationships/slideLayout" Target="../slideLayouts/slideLayout12.xml" /></Relationships>
</file>

<file path=ppt/slides/_rels/slide71.xml.rels><?xml version="1.0" encoding="UTF-8" standalone="yes"?>
<Relationships xmlns="http://schemas.openxmlformats.org/package/2006/relationships"><Relationship Id="rId2" Type="http://schemas.openxmlformats.org/officeDocument/2006/relationships/image" Target="../media/image89.png" /><Relationship Id="rId1" Type="http://schemas.openxmlformats.org/officeDocument/2006/relationships/slideLayout" Target="../slideLayouts/slideLayout12.xml" /></Relationships>
</file>

<file path=ppt/slides/_rels/slide72.xml.rels><?xml version="1.0" encoding="UTF-8" standalone="yes"?>
<Relationships xmlns="http://schemas.openxmlformats.org/package/2006/relationships"><Relationship Id="rId2" Type="http://schemas.openxmlformats.org/officeDocument/2006/relationships/image" Target="../media/image90.png" /><Relationship Id="rId1" Type="http://schemas.openxmlformats.org/officeDocument/2006/relationships/slideLayout" Target="../slideLayouts/slideLayout12.xml" /></Relationships>
</file>

<file path=ppt/slides/_rels/slide73.xml.rels><?xml version="1.0" encoding="UTF-8" standalone="yes"?>
<Relationships xmlns="http://schemas.openxmlformats.org/package/2006/relationships"><Relationship Id="rId2" Type="http://schemas.openxmlformats.org/officeDocument/2006/relationships/image" Target="../media/image92.png" /><Relationship Id="rId1" Type="http://schemas.openxmlformats.org/officeDocument/2006/relationships/slideLayout" Target="../slideLayouts/slideLayout12.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chart" Target="../charts/chart1.xml" /><Relationship Id="rId2" Type="http://schemas.openxmlformats.org/officeDocument/2006/relationships/notesSlide" Target="../notesSlides/notesSlide5.xml" /><Relationship Id="rId1" Type="http://schemas.openxmlformats.org/officeDocument/2006/relationships/slideLayout" Target="../slideLayouts/slideLayout4.xml" /><Relationship Id="rId5" Type="http://schemas.openxmlformats.org/officeDocument/2006/relationships/chart" Target="../charts/chart2.xml" /><Relationship Id="rId4" Type="http://schemas.openxmlformats.org/officeDocument/2006/relationships/image" Target="../media/image8.png" /></Relationships>
</file>

<file path=ppt/slides/_rels/slide9.xml.rels><?xml version="1.0" encoding="UTF-8" standalone="yes"?>
<Relationships xmlns="http://schemas.openxmlformats.org/package/2006/relationships"><Relationship Id="rId3" Type="http://schemas.microsoft.com/office/2018/10/relationships/comments" Target="../comments/modernComment_120_3F268BE0.xml" /><Relationship Id="rId2" Type="http://schemas.openxmlformats.org/officeDocument/2006/relationships/notesSlide" Target="../notesSlides/notesSlide6.xml" /><Relationship Id="rId1" Type="http://schemas.openxmlformats.org/officeDocument/2006/relationships/slideLayout" Target="../slideLayouts/slideLayout2.xml" /><Relationship Id="rId4" Type="http://schemas.openxmlformats.org/officeDocument/2006/relationships/image" Target="../media/image9.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8FE1BE1-704E-7BF7-FA6F-E1121E519BA6}"/>
              </a:ext>
            </a:extLst>
          </p:cNvPr>
          <p:cNvSpPr>
            <a:spLocks noGrp="1"/>
          </p:cNvSpPr>
          <p:nvPr>
            <p:ph type="ctrTitle"/>
          </p:nvPr>
        </p:nvSpPr>
        <p:spPr>
          <a:xfrm>
            <a:off x="185057" y="-64181"/>
            <a:ext cx="11821886" cy="2387600"/>
          </a:xfrm>
        </p:spPr>
        <p:txBody>
          <a:bodyPr>
            <a:normAutofit/>
          </a:bodyPr>
          <a:lstStyle/>
          <a:p>
            <a:r>
              <a:rPr lang="en-US" altLang="ko-KR" sz="4000" dirty="0">
                <a:solidFill>
                  <a:srgbClr val="222222"/>
                </a:solidFill>
                <a:latin typeface="Arial" panose="020B0604020202020204" pitchFamily="34" charset="0"/>
              </a:rPr>
              <a:t>Design of a 8 Channel 40 GS/sec 20 </a:t>
            </a:r>
            <a:r>
              <a:rPr lang="en-US" altLang="ko-KR" sz="4000" dirty="0" err="1">
                <a:solidFill>
                  <a:srgbClr val="222222"/>
                </a:solidFill>
                <a:latin typeface="Arial" panose="020B0604020202020204" pitchFamily="34" charset="0"/>
              </a:rPr>
              <a:t>mW</a:t>
            </a:r>
            <a:r>
              <a:rPr lang="en-US" altLang="ko-KR" sz="4000" dirty="0">
                <a:solidFill>
                  <a:srgbClr val="222222"/>
                </a:solidFill>
                <a:latin typeface="Arial" panose="020B0604020202020204" pitchFamily="34" charset="0"/>
              </a:rPr>
              <a:t>/Channel Waveform Sampling ASIC in 65 nm CMOS</a:t>
            </a:r>
            <a:endParaRPr lang="ko-KR" altLang="en-US" sz="4000" dirty="0"/>
          </a:p>
        </p:txBody>
      </p:sp>
      <p:sp>
        <p:nvSpPr>
          <p:cNvPr id="3" name="부제목 2">
            <a:extLst>
              <a:ext uri="{FF2B5EF4-FFF2-40B4-BE49-F238E27FC236}">
                <a16:creationId xmlns:a16="http://schemas.microsoft.com/office/drawing/2014/main" id="{91B5DB8C-9521-62D3-6BE8-75F3F54075B1}"/>
              </a:ext>
            </a:extLst>
          </p:cNvPr>
          <p:cNvSpPr>
            <a:spLocks noGrp="1"/>
          </p:cNvSpPr>
          <p:nvPr>
            <p:ph type="subTitle" idx="1"/>
          </p:nvPr>
        </p:nvSpPr>
        <p:spPr>
          <a:xfrm>
            <a:off x="940443" y="2733369"/>
            <a:ext cx="9962776" cy="3278122"/>
          </a:xfrm>
        </p:spPr>
        <p:txBody>
          <a:bodyPr vert="horz" lIns="91440" tIns="45720" rIns="91440" bIns="45720" rtlCol="0" anchor="t">
            <a:normAutofit/>
          </a:bodyPr>
          <a:lstStyle/>
          <a:p>
            <a:r>
              <a:rPr lang="en-US" u="sng" dirty="0">
                <a:solidFill>
                  <a:srgbClr val="222222"/>
                </a:solidFill>
                <a:latin typeface="Arial"/>
                <a:ea typeface="맑은 고딕"/>
                <a:cs typeface="Arial"/>
              </a:rPr>
              <a:t>Jinseo Park</a:t>
            </a:r>
            <a:r>
              <a:rPr lang="en-US" altLang="ko-KR" baseline="30000" dirty="0">
                <a:solidFill>
                  <a:srgbClr val="222222"/>
                </a:solidFill>
                <a:latin typeface="Arial" panose="020B0604020202020204" pitchFamily="34" charset="0"/>
                <a:ea typeface="맑은 고딕"/>
                <a:cs typeface="Arial"/>
              </a:rPr>
              <a:t>2</a:t>
            </a:r>
            <a:r>
              <a:rPr lang="en-US" dirty="0">
                <a:solidFill>
                  <a:srgbClr val="222222"/>
                </a:solidFill>
                <a:latin typeface="Arial"/>
                <a:ea typeface="맑은 고딕"/>
                <a:cs typeface="Arial"/>
              </a:rPr>
              <a:t>,</a:t>
            </a:r>
          </a:p>
          <a:p>
            <a:r>
              <a:rPr lang="en-US" dirty="0">
                <a:solidFill>
                  <a:srgbClr val="222222"/>
                </a:solidFill>
                <a:latin typeface="Arial"/>
                <a:ea typeface="맑은 고딕"/>
                <a:cs typeface="Arial"/>
              </a:rPr>
              <a:t>D. Braga</a:t>
            </a:r>
            <a:r>
              <a:rPr lang="en-US" baseline="30000" dirty="0">
                <a:solidFill>
                  <a:srgbClr val="222222"/>
                </a:solidFill>
                <a:latin typeface="Arial" panose="020B0604020202020204" pitchFamily="34" charset="0"/>
                <a:ea typeface="맑은 고딕"/>
                <a:cs typeface="Arial"/>
              </a:rPr>
              <a:t>1</a:t>
            </a:r>
            <a:r>
              <a:rPr lang="en-US" dirty="0">
                <a:solidFill>
                  <a:srgbClr val="222222"/>
                </a:solidFill>
                <a:latin typeface="Arial"/>
                <a:ea typeface="맑은 고딕"/>
                <a:cs typeface="Arial"/>
              </a:rPr>
              <a:t>, F. Fahim</a:t>
            </a:r>
            <a:r>
              <a:rPr lang="en-US" altLang="ko-KR" baseline="30000" dirty="0">
                <a:solidFill>
                  <a:srgbClr val="222222"/>
                </a:solidFill>
                <a:latin typeface="Arial" panose="020B0604020202020204" pitchFamily="34" charset="0"/>
                <a:ea typeface="맑은 고딕"/>
                <a:cs typeface="Arial"/>
              </a:rPr>
              <a:t>1</a:t>
            </a:r>
            <a:r>
              <a:rPr lang="en-US" dirty="0">
                <a:solidFill>
                  <a:srgbClr val="222222"/>
                </a:solidFill>
                <a:latin typeface="Arial"/>
                <a:ea typeface="맑은 고딕"/>
                <a:cs typeface="Arial"/>
              </a:rPr>
              <a:t>, N. J. Pastika</a:t>
            </a:r>
            <a:r>
              <a:rPr lang="en-US" altLang="ko-KR" baseline="30000" dirty="0">
                <a:solidFill>
                  <a:srgbClr val="222222"/>
                </a:solidFill>
                <a:latin typeface="Arial" panose="020B0604020202020204" pitchFamily="34" charset="0"/>
                <a:ea typeface="맑은 고딕"/>
                <a:cs typeface="Arial"/>
              </a:rPr>
              <a:t>1</a:t>
            </a:r>
            <a:r>
              <a:rPr lang="en-US" dirty="0">
                <a:solidFill>
                  <a:srgbClr val="222222"/>
                </a:solidFill>
                <a:latin typeface="Arial"/>
                <a:ea typeface="맑은 고딕"/>
                <a:cs typeface="Arial"/>
              </a:rPr>
              <a:t>, P. M. Rubinov</a:t>
            </a:r>
            <a:r>
              <a:rPr lang="en-US" altLang="ko-KR" baseline="30000" dirty="0">
                <a:solidFill>
                  <a:srgbClr val="222222"/>
                </a:solidFill>
                <a:latin typeface="Arial" panose="020B0604020202020204" pitchFamily="34" charset="0"/>
                <a:ea typeface="맑은 고딕"/>
                <a:cs typeface="Arial"/>
              </a:rPr>
              <a:t>1</a:t>
            </a:r>
            <a:r>
              <a:rPr lang="en-US" dirty="0">
                <a:solidFill>
                  <a:srgbClr val="222222"/>
                </a:solidFill>
                <a:latin typeface="Arial"/>
                <a:ea typeface="맑은 고딕"/>
                <a:cs typeface="Arial"/>
              </a:rPr>
              <a:t>, T. N. Zimmerman</a:t>
            </a:r>
            <a:r>
              <a:rPr lang="en-US" altLang="ko-KR" baseline="30000" dirty="0">
                <a:solidFill>
                  <a:srgbClr val="222222"/>
                </a:solidFill>
                <a:latin typeface="Arial" panose="020B0604020202020204" pitchFamily="34" charset="0"/>
                <a:ea typeface="맑은 고딕"/>
                <a:cs typeface="Arial"/>
              </a:rPr>
              <a:t>1</a:t>
            </a:r>
            <a:r>
              <a:rPr lang="en-US" dirty="0">
                <a:solidFill>
                  <a:srgbClr val="222222"/>
                </a:solidFill>
                <a:latin typeface="Arial"/>
                <a:ea typeface="맑은 고딕"/>
                <a:cs typeface="Arial"/>
              </a:rPr>
              <a:t>,</a:t>
            </a:r>
          </a:p>
          <a:p>
            <a:r>
              <a:rPr lang="en-US" dirty="0">
                <a:solidFill>
                  <a:srgbClr val="222222"/>
                </a:solidFill>
                <a:latin typeface="Arial"/>
                <a:ea typeface="맑은 고딕"/>
                <a:cs typeface="Arial"/>
              </a:rPr>
              <a:t>T.</a:t>
            </a:r>
            <a:r>
              <a:rPr lang="ko-KR" altLang="en-US" dirty="0">
                <a:solidFill>
                  <a:srgbClr val="222222"/>
                </a:solidFill>
                <a:latin typeface="Arial"/>
                <a:ea typeface="맑은 고딕"/>
                <a:cs typeface="Arial"/>
              </a:rPr>
              <a:t> </a:t>
            </a:r>
            <a:r>
              <a:rPr lang="en-US" altLang="ko-KR" dirty="0">
                <a:solidFill>
                  <a:srgbClr val="222222"/>
                </a:solidFill>
                <a:latin typeface="Arial"/>
                <a:ea typeface="맑은 고딕"/>
                <a:cs typeface="Arial"/>
              </a:rPr>
              <a:t>England</a:t>
            </a:r>
            <a:r>
              <a:rPr lang="en-US" altLang="ko-KR" baseline="30000" dirty="0">
                <a:solidFill>
                  <a:srgbClr val="222222"/>
                </a:solidFill>
                <a:latin typeface="Arial" panose="020B0604020202020204" pitchFamily="34" charset="0"/>
                <a:ea typeface="맑은 고딕"/>
                <a:cs typeface="Arial"/>
              </a:rPr>
              <a:t>1</a:t>
            </a:r>
            <a:r>
              <a:rPr lang="en-US" altLang="ko-KR" dirty="0">
                <a:solidFill>
                  <a:srgbClr val="222222"/>
                </a:solidFill>
                <a:latin typeface="Arial"/>
                <a:ea typeface="맑은 고딕"/>
                <a:cs typeface="Arial"/>
              </a:rPr>
              <a:t>,</a:t>
            </a:r>
            <a:r>
              <a:rPr lang="ko-KR" altLang="en-US" dirty="0">
                <a:solidFill>
                  <a:srgbClr val="222222"/>
                </a:solidFill>
                <a:latin typeface="Arial"/>
                <a:ea typeface="맑은 고딕"/>
                <a:cs typeface="Arial"/>
              </a:rPr>
              <a:t> </a:t>
            </a:r>
            <a:r>
              <a:rPr lang="en-US" dirty="0">
                <a:solidFill>
                  <a:srgbClr val="222222"/>
                </a:solidFill>
                <a:latin typeface="Arial"/>
                <a:ea typeface="맑은 고딕"/>
                <a:cs typeface="Arial"/>
              </a:rPr>
              <a:t>H. J. Frisch</a:t>
            </a:r>
            <a:r>
              <a:rPr lang="en-US" baseline="30000" dirty="0">
                <a:solidFill>
                  <a:srgbClr val="222222"/>
                </a:solidFill>
                <a:latin typeface="Arial" panose="020B0604020202020204" pitchFamily="34" charset="0"/>
                <a:ea typeface="맑은 고딕"/>
                <a:cs typeface="Arial"/>
              </a:rPr>
              <a:t>2</a:t>
            </a:r>
            <a:r>
              <a:rPr lang="en-US" dirty="0">
                <a:solidFill>
                  <a:srgbClr val="222222"/>
                </a:solidFill>
                <a:latin typeface="Arial"/>
                <a:ea typeface="맑은 고딕"/>
                <a:cs typeface="Arial"/>
              </a:rPr>
              <a:t>, M. Heintz</a:t>
            </a:r>
            <a:r>
              <a:rPr lang="en-US" altLang="ko-KR" baseline="30000" dirty="0">
                <a:solidFill>
                  <a:srgbClr val="222222"/>
                </a:solidFill>
                <a:latin typeface="Arial" panose="020B0604020202020204" pitchFamily="34" charset="0"/>
                <a:ea typeface="맑은 고딕"/>
                <a:cs typeface="Arial"/>
              </a:rPr>
              <a:t>2</a:t>
            </a:r>
            <a:r>
              <a:rPr lang="en-US" dirty="0">
                <a:solidFill>
                  <a:srgbClr val="222222"/>
                </a:solidFill>
                <a:latin typeface="Arial"/>
                <a:ea typeface="맑은 고딕"/>
                <a:cs typeface="Arial"/>
              </a:rPr>
              <a:t>, E. Oberla</a:t>
            </a:r>
            <a:r>
              <a:rPr lang="en-US" altLang="ko-KR" baseline="30000" dirty="0">
                <a:solidFill>
                  <a:srgbClr val="222222"/>
                </a:solidFill>
                <a:latin typeface="Arial" panose="020B0604020202020204" pitchFamily="34" charset="0"/>
                <a:ea typeface="맑은 고딕"/>
                <a:cs typeface="Arial"/>
              </a:rPr>
              <a:t>2</a:t>
            </a:r>
            <a:r>
              <a:rPr lang="en-US" dirty="0">
                <a:solidFill>
                  <a:srgbClr val="222222"/>
                </a:solidFill>
                <a:latin typeface="Arial"/>
                <a:ea typeface="맑은 고딕"/>
                <a:cs typeface="Arial"/>
              </a:rPr>
              <a:t>, C. Poe</a:t>
            </a:r>
            <a:r>
              <a:rPr lang="en-US" altLang="ko-KR" baseline="30000" dirty="0">
                <a:solidFill>
                  <a:srgbClr val="222222"/>
                </a:solidFill>
                <a:latin typeface="Arial" panose="020B0604020202020204" pitchFamily="34" charset="0"/>
                <a:ea typeface="맑은 고딕"/>
                <a:cs typeface="Arial"/>
              </a:rPr>
              <a:t>2</a:t>
            </a:r>
            <a:r>
              <a:rPr lang="en-US" dirty="0">
                <a:solidFill>
                  <a:srgbClr val="222222"/>
                </a:solidFill>
                <a:latin typeface="Arial"/>
                <a:ea typeface="맑은 고딕"/>
                <a:cs typeface="Arial"/>
              </a:rPr>
              <a:t>, Y. R. Yeung</a:t>
            </a:r>
            <a:r>
              <a:rPr lang="en-US" altLang="ko-KR" baseline="30000" dirty="0">
                <a:solidFill>
                  <a:srgbClr val="222222"/>
                </a:solidFill>
                <a:latin typeface="Arial" panose="020B0604020202020204" pitchFamily="34" charset="0"/>
                <a:ea typeface="맑은 고딕"/>
                <a:cs typeface="Arial"/>
              </a:rPr>
              <a:t>2</a:t>
            </a:r>
            <a:r>
              <a:rPr lang="en-US" dirty="0">
                <a:solidFill>
                  <a:srgbClr val="222222"/>
                </a:solidFill>
                <a:latin typeface="Arial"/>
                <a:ea typeface="맑은 고딕"/>
                <a:cs typeface="Arial"/>
              </a:rPr>
              <a:t>,</a:t>
            </a:r>
            <a:endParaRPr lang="en-US" dirty="0"/>
          </a:p>
          <a:p>
            <a:r>
              <a:rPr lang="en-US" altLang="ko-KR" b="0" i="0" dirty="0">
                <a:solidFill>
                  <a:srgbClr val="222222"/>
                </a:solidFill>
                <a:effectLst/>
                <a:latin typeface="Arial" panose="020B0604020202020204" pitchFamily="34" charset="0"/>
              </a:rPr>
              <a:t>C. Ertley</a:t>
            </a:r>
            <a:r>
              <a:rPr lang="en-US" altLang="ko-KR" b="0" i="0" baseline="30000" dirty="0">
                <a:solidFill>
                  <a:srgbClr val="222222"/>
                </a:solidFill>
                <a:effectLst/>
                <a:latin typeface="Arial" panose="020B0604020202020204" pitchFamily="34" charset="0"/>
              </a:rPr>
              <a:t>3</a:t>
            </a:r>
            <a:r>
              <a:rPr lang="en-US" altLang="ko-KR" b="0" i="0" dirty="0">
                <a:solidFill>
                  <a:srgbClr val="222222"/>
                </a:solidFill>
                <a:effectLst/>
                <a:latin typeface="Arial" panose="020B0604020202020204" pitchFamily="34" charset="0"/>
              </a:rPr>
              <a:t>, N. Sullivan</a:t>
            </a:r>
            <a:r>
              <a:rPr lang="en-US" altLang="ko-KR" b="0" i="0" baseline="30000" dirty="0">
                <a:solidFill>
                  <a:srgbClr val="222222"/>
                </a:solidFill>
                <a:effectLst/>
                <a:latin typeface="Arial" panose="020B0604020202020204" pitchFamily="34" charset="0"/>
              </a:rPr>
              <a:t>4</a:t>
            </a:r>
            <a:r>
              <a:rPr lang="en-US" altLang="ko-KR" b="0" i="0" dirty="0">
                <a:solidFill>
                  <a:srgbClr val="222222"/>
                </a:solidFill>
                <a:effectLst/>
                <a:latin typeface="Arial" panose="020B0604020202020204" pitchFamily="34" charset="0"/>
              </a:rPr>
              <a:t>, </a:t>
            </a:r>
          </a:p>
          <a:p>
            <a:r>
              <a:rPr lang="en-US" altLang="ko-KR" b="0" i="0" dirty="0">
                <a:solidFill>
                  <a:srgbClr val="222222"/>
                </a:solidFill>
                <a:effectLst/>
                <a:latin typeface="Arial" panose="020B0604020202020204" pitchFamily="34" charset="0"/>
              </a:rPr>
              <a:t>E. Angelico</a:t>
            </a:r>
            <a:r>
              <a:rPr lang="en-US" altLang="ko-KR" baseline="30000" dirty="0">
                <a:solidFill>
                  <a:srgbClr val="222222"/>
                </a:solidFill>
                <a:latin typeface="Arial" panose="020B0604020202020204" pitchFamily="34" charset="0"/>
              </a:rPr>
              <a:t>5</a:t>
            </a:r>
            <a:r>
              <a:rPr lang="en-US" altLang="ko-KR" b="0" i="0" dirty="0">
                <a:solidFill>
                  <a:srgbClr val="222222"/>
                </a:solidFill>
                <a:effectLst/>
                <a:latin typeface="Arial" panose="020B0604020202020204" pitchFamily="34" charset="0"/>
              </a:rPr>
              <a:t>,</a:t>
            </a:r>
          </a:p>
          <a:p>
            <a:r>
              <a:rPr lang="en-US" altLang="ko-KR" dirty="0">
                <a:solidFill>
                  <a:srgbClr val="222222"/>
                </a:solidFill>
                <a:latin typeface="Arial" panose="020B0604020202020204" pitchFamily="34" charset="0"/>
              </a:rPr>
              <a:t>Hector Rico-Aniles</a:t>
            </a:r>
            <a:r>
              <a:rPr lang="en-US" altLang="ko-KR" baseline="30000" dirty="0">
                <a:solidFill>
                  <a:srgbClr val="222222"/>
                </a:solidFill>
                <a:latin typeface="Arial" panose="020B0604020202020204" pitchFamily="34" charset="0"/>
              </a:rPr>
              <a:t>6</a:t>
            </a:r>
            <a:endParaRPr lang="en-US" altLang="ko-KR" b="0" i="0" dirty="0">
              <a:solidFill>
                <a:srgbClr val="222222"/>
              </a:solidFill>
              <a:effectLst/>
              <a:latin typeface="Arial" panose="020B0604020202020204" pitchFamily="34" charset="0"/>
            </a:endParaRPr>
          </a:p>
        </p:txBody>
      </p:sp>
      <p:sp>
        <p:nvSpPr>
          <p:cNvPr id="4" name="TextBox 3">
            <a:extLst>
              <a:ext uri="{FF2B5EF4-FFF2-40B4-BE49-F238E27FC236}">
                <a16:creationId xmlns:a16="http://schemas.microsoft.com/office/drawing/2014/main" id="{9D654B39-1179-EC81-7FD7-C2E8748A3CB0}"/>
              </a:ext>
            </a:extLst>
          </p:cNvPr>
          <p:cNvSpPr txBox="1"/>
          <p:nvPr/>
        </p:nvSpPr>
        <p:spPr>
          <a:xfrm>
            <a:off x="-32654" y="6236699"/>
            <a:ext cx="11908970" cy="1661993"/>
          </a:xfrm>
          <a:prstGeom prst="rect">
            <a:avLst/>
          </a:prstGeom>
          <a:noFill/>
        </p:spPr>
        <p:txBody>
          <a:bodyPr wrap="square" rtlCol="0">
            <a:spAutoFit/>
          </a:bodyPr>
          <a:lstStyle/>
          <a:p>
            <a:r>
              <a:rPr lang="en-US" altLang="ko-KR" sz="1700" b="0" i="0" dirty="0">
                <a:solidFill>
                  <a:schemeClr val="bg1"/>
                </a:solidFill>
                <a:effectLst/>
                <a:latin typeface="+mj-lt"/>
              </a:rPr>
              <a:t>1. Fermi National Accelerator Laboratory </a:t>
            </a:r>
            <a:r>
              <a:rPr lang="en-US" altLang="ko-KR" sz="1700" dirty="0">
                <a:solidFill>
                  <a:schemeClr val="bg1"/>
                </a:solidFill>
                <a:latin typeface="+mj-lt"/>
              </a:rPr>
              <a:t>2</a:t>
            </a:r>
            <a:r>
              <a:rPr lang="en-US" altLang="ko-KR" sz="1700" b="0" i="0" dirty="0">
                <a:solidFill>
                  <a:schemeClr val="bg1"/>
                </a:solidFill>
                <a:effectLst/>
                <a:latin typeface="+mj-lt"/>
              </a:rPr>
              <a:t>. University of Chicago 3. Southwest Research Institute 4. Angstrom Research Inc. 5. Stanford University 6. North Central College </a:t>
            </a:r>
            <a:endParaRPr lang="ko-KR" altLang="en-US" sz="1700" dirty="0">
              <a:solidFill>
                <a:schemeClr val="bg1"/>
              </a:solidFill>
              <a:latin typeface="+mj-lt"/>
            </a:endParaRPr>
          </a:p>
          <a:p>
            <a:endParaRPr lang="en-US" altLang="ko-KR" sz="1700" b="0" i="0" dirty="0">
              <a:solidFill>
                <a:schemeClr val="bg1"/>
              </a:solidFill>
              <a:effectLst/>
              <a:latin typeface="+mj-lt"/>
            </a:endParaRPr>
          </a:p>
          <a:p>
            <a:endParaRPr lang="en-US" altLang="ko-KR" sz="1700" b="0" i="0" dirty="0">
              <a:solidFill>
                <a:schemeClr val="bg1"/>
              </a:solidFill>
              <a:effectLst/>
              <a:latin typeface="+mj-lt"/>
            </a:endParaRPr>
          </a:p>
          <a:p>
            <a:endParaRPr lang="en-US" altLang="ko-KR" sz="1700" b="0" i="0" dirty="0">
              <a:solidFill>
                <a:schemeClr val="bg1"/>
              </a:solidFill>
              <a:effectLst/>
              <a:latin typeface="+mj-lt"/>
            </a:endParaRPr>
          </a:p>
          <a:p>
            <a:endParaRPr lang="ko-KR" altLang="en-US" sz="1700" dirty="0">
              <a:solidFill>
                <a:schemeClr val="bg1"/>
              </a:solidFill>
              <a:latin typeface="+mj-lt"/>
            </a:endParaRPr>
          </a:p>
        </p:txBody>
      </p:sp>
    </p:spTree>
    <p:extLst>
      <p:ext uri="{BB962C8B-B14F-4D97-AF65-F5344CB8AC3E}">
        <p14:creationId xmlns:p14="http://schemas.microsoft.com/office/powerpoint/2010/main" val="13662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7C3DDBB-AA3C-D44F-D3DC-4D7FCE6EA47B}"/>
              </a:ext>
            </a:extLst>
          </p:cNvPr>
          <p:cNvSpPr>
            <a:spLocks noGrp="1"/>
          </p:cNvSpPr>
          <p:nvPr>
            <p:ph type="title"/>
          </p:nvPr>
        </p:nvSpPr>
        <p:spPr>
          <a:xfrm>
            <a:off x="206829" y="-92077"/>
            <a:ext cx="11778342" cy="1325563"/>
          </a:xfrm>
        </p:spPr>
        <p:txBody>
          <a:bodyPr/>
          <a:lstStyle/>
          <a:p>
            <a:r>
              <a:rPr lang="en-US" altLang="ko-KR"/>
              <a:t>Layout of a single column (16 cells)</a:t>
            </a:r>
            <a:endParaRPr lang="ko-KR" altLang="en-US"/>
          </a:p>
        </p:txBody>
      </p:sp>
      <p:pic>
        <p:nvPicPr>
          <p:cNvPr id="8" name="내용 개체 틀 7">
            <a:extLst>
              <a:ext uri="{FF2B5EF4-FFF2-40B4-BE49-F238E27FC236}">
                <a16:creationId xmlns:a16="http://schemas.microsoft.com/office/drawing/2014/main" id="{16E51C7E-8C37-ECC1-FF8F-B110D015C7EC}"/>
              </a:ext>
            </a:extLst>
          </p:cNvPr>
          <p:cNvPicPr>
            <a:picLocks noGrp="1" noChangeAspect="1"/>
          </p:cNvPicPr>
          <p:nvPr>
            <p:ph idx="1"/>
          </p:nvPr>
        </p:nvPicPr>
        <p:blipFill>
          <a:blip r:embed="rId3"/>
          <a:stretch>
            <a:fillRect/>
          </a:stretch>
        </p:blipFill>
        <p:spPr>
          <a:xfrm>
            <a:off x="206829" y="923684"/>
            <a:ext cx="8948610" cy="5275051"/>
          </a:xfrm>
        </p:spPr>
      </p:pic>
      <p:sp>
        <p:nvSpPr>
          <p:cNvPr id="4" name="날짜 개체 틀 3">
            <a:extLst>
              <a:ext uri="{FF2B5EF4-FFF2-40B4-BE49-F238E27FC236}">
                <a16:creationId xmlns:a16="http://schemas.microsoft.com/office/drawing/2014/main" id="{990F4A68-9250-5157-0F10-8AEA0D1D22E9}"/>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BE14F825-E5C2-A36C-1B96-56E952869631}"/>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AF2548B3-57CA-E718-FE26-22F596092DEC}"/>
              </a:ext>
            </a:extLst>
          </p:cNvPr>
          <p:cNvSpPr>
            <a:spLocks noGrp="1"/>
          </p:cNvSpPr>
          <p:nvPr>
            <p:ph type="sldNum" sz="quarter" idx="12"/>
          </p:nvPr>
        </p:nvSpPr>
        <p:spPr/>
        <p:txBody>
          <a:bodyPr/>
          <a:lstStyle/>
          <a:p>
            <a:fld id="{23AE57FD-E4DF-4085-ACA4-73605D376608}" type="slidenum">
              <a:rPr lang="ko-KR" altLang="en-US" smtClean="0"/>
              <a:t>10</a:t>
            </a:fld>
            <a:endParaRPr lang="ko-KR" alt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D77863-74D7-60B3-D835-7BFE6EA2314A}"/>
                  </a:ext>
                </a:extLst>
              </p:cNvPr>
              <p:cNvSpPr txBox="1"/>
              <p:nvPr/>
            </p:nvSpPr>
            <p:spPr>
              <a:xfrm>
                <a:off x="9361713" y="1099456"/>
                <a:ext cx="2743200" cy="1015663"/>
              </a:xfrm>
              <a:prstGeom prst="rect">
                <a:avLst/>
              </a:prstGeom>
              <a:noFill/>
            </p:spPr>
            <p:txBody>
              <a:bodyPr wrap="square" rtlCol="0">
                <a:spAutoFit/>
              </a:bodyPr>
              <a:lstStyle/>
              <a:p>
                <a:r>
                  <a:rPr lang="en-US" altLang="ko-KR" sz="2000" b="0" dirty="0"/>
                  <a:t>Size: </a:t>
                </a:r>
                <a14:m>
                  <m:oMath xmlns:m="http://schemas.openxmlformats.org/officeDocument/2006/math">
                    <m:r>
                      <a:rPr lang="en-US" altLang="ko-KR" sz="2000" b="0" i="1" smtClean="0">
                        <a:latin typeface="Cambria Math" panose="02040503050406030204" pitchFamily="18" charset="0"/>
                      </a:rPr>
                      <m:t>45</m:t>
                    </m:r>
                    <m:r>
                      <a:rPr lang="ko-KR" altLang="en-US" sz="2000" i="1">
                        <a:latin typeface="Cambria Math" panose="02040503050406030204" pitchFamily="18" charset="0"/>
                      </a:rPr>
                      <m:t>𝜇</m:t>
                    </m:r>
                    <m:r>
                      <a:rPr lang="en-US" altLang="ko-KR" sz="2000" i="1">
                        <a:latin typeface="Cambria Math" panose="02040503050406030204" pitchFamily="18" charset="0"/>
                      </a:rPr>
                      <m:t>𝑚</m:t>
                    </m:r>
                    <m:r>
                      <a:rPr lang="en-US" altLang="ko-KR" sz="2000" b="0" i="1" smtClean="0">
                        <a:latin typeface="Cambria Math" panose="02040503050406030204" pitchFamily="18" charset="0"/>
                        <a:ea typeface="Cambria Math" panose="02040503050406030204" pitchFamily="18" charset="0"/>
                      </a:rPr>
                      <m:t>×25</m:t>
                    </m:r>
                    <m:r>
                      <a:rPr lang="ko-KR" altLang="en-US" sz="2000" i="1">
                        <a:latin typeface="Cambria Math" panose="02040503050406030204" pitchFamily="18" charset="0"/>
                      </a:rPr>
                      <m:t>𝜇</m:t>
                    </m:r>
                    <m:r>
                      <a:rPr lang="en-US" altLang="ko-KR" sz="2000" i="1">
                        <a:latin typeface="Cambria Math" panose="02040503050406030204" pitchFamily="18" charset="0"/>
                      </a:rPr>
                      <m:t>𝑚</m:t>
                    </m:r>
                  </m:oMath>
                </a14:m>
                <a:endParaRPr lang="en-US" altLang="ko-KR" sz="2000" dirty="0"/>
              </a:p>
              <a:p>
                <a:endParaRPr lang="en-US" altLang="ko-KR" sz="2000" dirty="0"/>
              </a:p>
              <a:p>
                <a:r>
                  <a:rPr lang="en-US" altLang="ko-KR" sz="2000" dirty="0"/>
                  <a:t>Capacitor: 35fF</a:t>
                </a:r>
              </a:p>
            </p:txBody>
          </p:sp>
        </mc:Choice>
        <mc:Fallback xmlns="">
          <p:sp>
            <p:nvSpPr>
              <p:cNvPr id="9" name="TextBox 8">
                <a:extLst>
                  <a:ext uri="{FF2B5EF4-FFF2-40B4-BE49-F238E27FC236}">
                    <a16:creationId xmlns:a16="http://schemas.microsoft.com/office/drawing/2014/main" id="{4FD77863-74D7-60B3-D835-7BFE6EA2314A}"/>
                  </a:ext>
                </a:extLst>
              </p:cNvPr>
              <p:cNvSpPr txBox="1">
                <a:spLocks noRot="1" noChangeAspect="1" noMove="1" noResize="1" noEditPoints="1" noAdjustHandles="1" noChangeArrowheads="1" noChangeShapeType="1" noTextEdit="1"/>
              </p:cNvSpPr>
              <p:nvPr/>
            </p:nvSpPr>
            <p:spPr>
              <a:xfrm>
                <a:off x="9361713" y="1099456"/>
                <a:ext cx="2743200" cy="1015663"/>
              </a:xfrm>
              <a:prstGeom prst="rect">
                <a:avLst/>
              </a:prstGeom>
              <a:blipFill>
                <a:blip r:embed="rId4"/>
                <a:stretch>
                  <a:fillRect l="-2444" t="-2994" b="-9581"/>
                </a:stretch>
              </a:blipFill>
            </p:spPr>
            <p:txBody>
              <a:bodyPr/>
              <a:lstStyle/>
              <a:p>
                <a:r>
                  <a:rPr lang="en-US">
                    <a:noFill/>
                  </a:rPr>
                  <a:t> </a:t>
                </a:r>
              </a:p>
            </p:txBody>
          </p:sp>
        </mc:Fallback>
      </mc:AlternateContent>
      <p:cxnSp>
        <p:nvCxnSpPr>
          <p:cNvPr id="10" name="직선 화살표 연결선 9">
            <a:extLst>
              <a:ext uri="{FF2B5EF4-FFF2-40B4-BE49-F238E27FC236}">
                <a16:creationId xmlns:a16="http://schemas.microsoft.com/office/drawing/2014/main" id="{2889074D-C7FC-A0B5-7028-41D9D6C480C8}"/>
              </a:ext>
            </a:extLst>
          </p:cNvPr>
          <p:cNvCxnSpPr>
            <a:cxnSpLocks/>
            <a:stCxn id="12" idx="1"/>
          </p:cNvCxnSpPr>
          <p:nvPr/>
        </p:nvCxnSpPr>
        <p:spPr>
          <a:xfrm flipH="1" flipV="1">
            <a:off x="7909934" y="4252679"/>
            <a:ext cx="1778352" cy="50783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AE29E0-75B9-CBB7-9F09-5DE8119EF5E5}"/>
                  </a:ext>
                </a:extLst>
              </p:cNvPr>
              <p:cNvSpPr txBox="1"/>
              <p:nvPr/>
            </p:nvSpPr>
            <p:spPr>
              <a:xfrm>
                <a:off x="9688286" y="4252679"/>
                <a:ext cx="2743200" cy="1015663"/>
              </a:xfrm>
              <a:prstGeom prst="rect">
                <a:avLst/>
              </a:prstGeom>
              <a:noFill/>
            </p:spPr>
            <p:txBody>
              <a:bodyPr wrap="square" rtlCol="0">
                <a:spAutoFit/>
              </a:bodyPr>
              <a:lstStyle/>
              <a:p>
                <a:r>
                  <a:rPr lang="en-US" altLang="ko-KR" sz="2000" b="0"/>
                  <a:t>Sampling Switch</a:t>
                </a:r>
              </a:p>
              <a:p>
                <a:r>
                  <a:rPr lang="en-US" altLang="ko-KR" sz="2000" b="0"/>
                  <a:t>2.5V NMOS</a:t>
                </a:r>
              </a:p>
              <a:p>
                <a:r>
                  <a:rPr lang="en-US" altLang="ko-KR" sz="2000" b="0"/>
                  <a:t>Size: </a:t>
                </a:r>
                <a14:m>
                  <m:oMath xmlns:m="http://schemas.openxmlformats.org/officeDocument/2006/math">
                    <m:r>
                      <a:rPr lang="en-US" altLang="ko-KR" sz="2000" b="0" i="1" smtClean="0">
                        <a:latin typeface="Cambria Math" panose="02040503050406030204" pitchFamily="18" charset="0"/>
                      </a:rPr>
                      <m:t>4</m:t>
                    </m:r>
                    <m:r>
                      <a:rPr lang="ko-KR" altLang="en-US" sz="2000" i="1">
                        <a:latin typeface="Cambria Math" panose="02040503050406030204" pitchFamily="18" charset="0"/>
                      </a:rPr>
                      <m:t>𝜇</m:t>
                    </m:r>
                    <m:r>
                      <a:rPr lang="en-US" altLang="ko-KR" sz="2000" i="1">
                        <a:latin typeface="Cambria Math" panose="02040503050406030204" pitchFamily="18" charset="0"/>
                      </a:rPr>
                      <m:t>𝑚</m:t>
                    </m:r>
                    <m:r>
                      <a:rPr lang="en-US" altLang="ko-KR" sz="2000" b="0" i="1" smtClean="0">
                        <a:latin typeface="Cambria Math" panose="02040503050406030204" pitchFamily="18" charset="0"/>
                        <a:ea typeface="Cambria Math" panose="02040503050406030204" pitchFamily="18" charset="0"/>
                      </a:rPr>
                      <m:t>×280</m:t>
                    </m:r>
                    <m:r>
                      <a:rPr lang="en-US" altLang="ko-KR" sz="2000" b="0" i="1" smtClean="0">
                        <a:latin typeface="Cambria Math" panose="02040503050406030204" pitchFamily="18" charset="0"/>
                        <a:ea typeface="Cambria Math" panose="02040503050406030204" pitchFamily="18" charset="0"/>
                      </a:rPr>
                      <m:t>𝑛𝑚</m:t>
                    </m:r>
                  </m:oMath>
                </a14:m>
                <a:endParaRPr lang="en-US" altLang="ko-KR" sz="2000"/>
              </a:p>
            </p:txBody>
          </p:sp>
        </mc:Choice>
        <mc:Fallback xmlns="">
          <p:sp>
            <p:nvSpPr>
              <p:cNvPr id="12" name="TextBox 11">
                <a:extLst>
                  <a:ext uri="{FF2B5EF4-FFF2-40B4-BE49-F238E27FC236}">
                    <a16:creationId xmlns:a16="http://schemas.microsoft.com/office/drawing/2014/main" id="{25AE29E0-75B9-CBB7-9F09-5DE8119EF5E5}"/>
                  </a:ext>
                </a:extLst>
              </p:cNvPr>
              <p:cNvSpPr txBox="1">
                <a:spLocks noRot="1" noChangeAspect="1" noMove="1" noResize="1" noEditPoints="1" noAdjustHandles="1" noChangeArrowheads="1" noChangeShapeType="1" noTextEdit="1"/>
              </p:cNvSpPr>
              <p:nvPr/>
            </p:nvSpPr>
            <p:spPr>
              <a:xfrm>
                <a:off x="9688286" y="4252679"/>
                <a:ext cx="2743200" cy="1015663"/>
              </a:xfrm>
              <a:prstGeom prst="rect">
                <a:avLst/>
              </a:prstGeom>
              <a:blipFill>
                <a:blip r:embed="rId5"/>
                <a:stretch>
                  <a:fillRect l="-2222" t="-3614" b="-10241"/>
                </a:stretch>
              </a:blipFill>
            </p:spPr>
            <p:txBody>
              <a:bodyPr/>
              <a:lstStyle/>
              <a:p>
                <a:r>
                  <a:rPr lang="en-US">
                    <a:noFill/>
                  </a:rPr>
                  <a:t> </a:t>
                </a:r>
              </a:p>
            </p:txBody>
          </p:sp>
        </mc:Fallback>
      </mc:AlternateContent>
      <p:pic>
        <p:nvPicPr>
          <p:cNvPr id="7" name="내용 개체 틀 9">
            <a:extLst>
              <a:ext uri="{FF2B5EF4-FFF2-40B4-BE49-F238E27FC236}">
                <a16:creationId xmlns:a16="http://schemas.microsoft.com/office/drawing/2014/main" id="{19ED5AD1-A288-2577-6F8B-B362BB2A9B46}"/>
              </a:ext>
            </a:extLst>
          </p:cNvPr>
          <p:cNvPicPr>
            <a:picLocks noChangeAspect="1"/>
          </p:cNvPicPr>
          <p:nvPr/>
        </p:nvPicPr>
        <p:blipFill>
          <a:blip r:embed="rId6"/>
          <a:stretch>
            <a:fillRect/>
          </a:stretch>
        </p:blipFill>
        <p:spPr>
          <a:xfrm>
            <a:off x="9551590" y="2815832"/>
            <a:ext cx="2118894" cy="1311497"/>
          </a:xfrm>
          <a:prstGeom prst="rect">
            <a:avLst/>
          </a:prstGeom>
        </p:spPr>
      </p:pic>
      <p:cxnSp>
        <p:nvCxnSpPr>
          <p:cNvPr id="14" name="직선 연결선 13">
            <a:extLst>
              <a:ext uri="{FF2B5EF4-FFF2-40B4-BE49-F238E27FC236}">
                <a16:creationId xmlns:a16="http://schemas.microsoft.com/office/drawing/2014/main" id="{751F94EF-0FD1-4495-F070-EE6CE12010DF}"/>
              </a:ext>
            </a:extLst>
          </p:cNvPr>
          <p:cNvCxnSpPr>
            <a:cxnSpLocks/>
          </p:cNvCxnSpPr>
          <p:nvPr/>
        </p:nvCxnSpPr>
        <p:spPr>
          <a:xfrm flipH="1" flipV="1">
            <a:off x="8610600" y="1318646"/>
            <a:ext cx="1133475" cy="19063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96C64E1F-267C-5AC7-AE16-A51E90580A1B}"/>
              </a:ext>
            </a:extLst>
          </p:cNvPr>
          <p:cNvCxnSpPr>
            <a:cxnSpLocks/>
          </p:cNvCxnSpPr>
          <p:nvPr/>
        </p:nvCxnSpPr>
        <p:spPr>
          <a:xfrm flipH="1">
            <a:off x="8668270" y="3454759"/>
            <a:ext cx="1075805" cy="23937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직사각형 23">
            <a:extLst>
              <a:ext uri="{FF2B5EF4-FFF2-40B4-BE49-F238E27FC236}">
                <a16:creationId xmlns:a16="http://schemas.microsoft.com/office/drawing/2014/main" id="{0FE65592-545B-1812-3B79-D9C526EF3A49}"/>
              </a:ext>
            </a:extLst>
          </p:cNvPr>
          <p:cNvSpPr/>
          <p:nvPr/>
        </p:nvSpPr>
        <p:spPr>
          <a:xfrm>
            <a:off x="9744075" y="3224981"/>
            <a:ext cx="481013" cy="2297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1956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5BE7105-7DD9-B462-071F-BC3BC5364F03}"/>
              </a:ext>
            </a:extLst>
          </p:cNvPr>
          <p:cNvSpPr>
            <a:spLocks noGrp="1"/>
          </p:cNvSpPr>
          <p:nvPr>
            <p:ph type="title"/>
          </p:nvPr>
        </p:nvSpPr>
        <p:spPr/>
        <p:txBody>
          <a:bodyPr/>
          <a:lstStyle/>
          <a:p>
            <a:r>
              <a:rPr lang="en-US" altLang="ko-KR" b="1"/>
              <a:t>Switching Drift</a:t>
            </a:r>
            <a:endParaRPr lang="ko-KR" altLang="en-US" b="1"/>
          </a:p>
        </p:txBody>
      </p:sp>
      <p:sp>
        <p:nvSpPr>
          <p:cNvPr id="3" name="내용 개체 틀 2">
            <a:extLst>
              <a:ext uri="{FF2B5EF4-FFF2-40B4-BE49-F238E27FC236}">
                <a16:creationId xmlns:a16="http://schemas.microsoft.com/office/drawing/2014/main" id="{BD4AA825-4E2B-B65D-C38F-8BE7981F6543}"/>
              </a:ext>
            </a:extLst>
          </p:cNvPr>
          <p:cNvSpPr>
            <a:spLocks noGrp="1"/>
          </p:cNvSpPr>
          <p:nvPr>
            <p:ph idx="1"/>
          </p:nvPr>
        </p:nvSpPr>
        <p:spPr>
          <a:xfrm>
            <a:off x="6444344" y="1614834"/>
            <a:ext cx="5442857" cy="4351338"/>
          </a:xfrm>
        </p:spPr>
        <p:txBody>
          <a:bodyPr>
            <a:normAutofit fontScale="92500"/>
          </a:bodyPr>
          <a:lstStyle/>
          <a:p>
            <a:r>
              <a:rPr lang="en-US" altLang="ko-KR" sz="2400"/>
              <a:t>The value of a capacitor </a:t>
            </a:r>
            <a:r>
              <a:rPr lang="en-US" altLang="ko-KR" sz="2400" b="1"/>
              <a:t>drifts while it switches off</a:t>
            </a:r>
            <a:r>
              <a:rPr lang="en-US" altLang="ko-KR" sz="2400"/>
              <a:t> from the signal line.</a:t>
            </a:r>
          </a:p>
          <a:p>
            <a:r>
              <a:rPr lang="en-US" altLang="ko-KR" sz="2400"/>
              <a:t>Drift consists of </a:t>
            </a:r>
            <a:r>
              <a:rPr lang="en-US" altLang="ko-KR" sz="2400" b="1"/>
              <a:t>switch gate charge injection</a:t>
            </a:r>
            <a:r>
              <a:rPr lang="en-US" altLang="ko-KR" sz="2400"/>
              <a:t>, which is a fixed value and is calibratable, and </a:t>
            </a:r>
            <a:r>
              <a:rPr lang="en-US" altLang="ko-KR" sz="2400" b="1"/>
              <a:t>resistive drift</a:t>
            </a:r>
            <a:r>
              <a:rPr lang="en-US" altLang="ko-KR" sz="2400"/>
              <a:t>, which is dependent on signal V.</a:t>
            </a:r>
          </a:p>
          <a:p>
            <a:r>
              <a:rPr lang="en-US" altLang="ko-KR" sz="2400"/>
              <a:t>It is essential to keep the </a:t>
            </a:r>
          </a:p>
          <a:p>
            <a:pPr marL="0" indent="0">
              <a:buNone/>
            </a:pPr>
            <a:r>
              <a:rPr lang="en-US" altLang="ko-KR" sz="2400" b="1"/>
              <a:t>[Sample </a:t>
            </a:r>
            <a:r>
              <a:rPr lang="en-US" altLang="ko-KR" sz="2400" b="1">
                <a:sym typeface="Wingdings" panose="05000000000000000000" pitchFamily="2" charset="2"/>
              </a:rPr>
              <a:t> Hold]</a:t>
            </a:r>
            <a:r>
              <a:rPr lang="en-US" altLang="ko-KR" sz="2400">
                <a:sym typeface="Wingdings" panose="05000000000000000000" pitchFamily="2" charset="2"/>
              </a:rPr>
              <a:t> transition</a:t>
            </a:r>
            <a:r>
              <a:rPr lang="en-US" altLang="ko-KR" sz="2400"/>
              <a:t> time low.</a:t>
            </a:r>
          </a:p>
          <a:p>
            <a:pPr marL="0" indent="0">
              <a:buNone/>
            </a:pPr>
            <a:endParaRPr lang="en-US" altLang="ko-KR" sz="2400">
              <a:sym typeface="Wingdings" panose="05000000000000000000" pitchFamily="2" charset="2"/>
            </a:endParaRPr>
          </a:p>
          <a:p>
            <a:pPr marL="0" indent="0">
              <a:buNone/>
            </a:pPr>
            <a:r>
              <a:rPr lang="en-US" altLang="ko-KR" sz="2400" b="1">
                <a:sym typeface="Wingdings" panose="05000000000000000000" pitchFamily="2" charset="2"/>
              </a:rPr>
              <a:t></a:t>
            </a:r>
            <a:r>
              <a:rPr lang="en-US" altLang="ko-KR" sz="2400" b="1"/>
              <a:t>NMOS instead of CMOS for the sampling switch!</a:t>
            </a:r>
          </a:p>
        </p:txBody>
      </p:sp>
      <p:sp>
        <p:nvSpPr>
          <p:cNvPr id="4" name="날짜 개체 틀 3">
            <a:extLst>
              <a:ext uri="{FF2B5EF4-FFF2-40B4-BE49-F238E27FC236}">
                <a16:creationId xmlns:a16="http://schemas.microsoft.com/office/drawing/2014/main" id="{E936262C-DC2F-85EE-BDC0-59A52DB1693F}"/>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4086EE62-309B-65CB-58C0-7496591D5138}"/>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5D0128F2-C99A-5405-C7FA-D1F152675EF3}"/>
              </a:ext>
            </a:extLst>
          </p:cNvPr>
          <p:cNvSpPr>
            <a:spLocks noGrp="1"/>
          </p:cNvSpPr>
          <p:nvPr>
            <p:ph type="sldNum" sz="quarter" idx="12"/>
          </p:nvPr>
        </p:nvSpPr>
        <p:spPr/>
        <p:txBody>
          <a:bodyPr/>
          <a:lstStyle/>
          <a:p>
            <a:fld id="{23AE57FD-E4DF-4085-ACA4-73605D376608}" type="slidenum">
              <a:rPr lang="ko-KR" altLang="en-US" smtClean="0"/>
              <a:t>11</a:t>
            </a:fld>
            <a:endParaRPr lang="ko-KR" altLang="en-US"/>
          </a:p>
        </p:txBody>
      </p:sp>
      <p:pic>
        <p:nvPicPr>
          <p:cNvPr id="11" name="그림 10">
            <a:extLst>
              <a:ext uri="{FF2B5EF4-FFF2-40B4-BE49-F238E27FC236}">
                <a16:creationId xmlns:a16="http://schemas.microsoft.com/office/drawing/2014/main" id="{4BBC9147-FDFB-BBE5-AC2D-6609CEE145B0}"/>
              </a:ext>
            </a:extLst>
          </p:cNvPr>
          <p:cNvPicPr>
            <a:picLocks noChangeAspect="1"/>
          </p:cNvPicPr>
          <p:nvPr/>
        </p:nvPicPr>
        <p:blipFill>
          <a:blip r:embed="rId4"/>
          <a:stretch>
            <a:fillRect/>
          </a:stretch>
        </p:blipFill>
        <p:spPr>
          <a:xfrm>
            <a:off x="304799" y="1404043"/>
            <a:ext cx="6128657" cy="4772920"/>
          </a:xfrm>
          <a:prstGeom prst="rect">
            <a:avLst/>
          </a:prstGeom>
        </p:spPr>
      </p:pic>
      <p:sp>
        <p:nvSpPr>
          <p:cNvPr id="12" name="TextBox 11">
            <a:extLst>
              <a:ext uri="{FF2B5EF4-FFF2-40B4-BE49-F238E27FC236}">
                <a16:creationId xmlns:a16="http://schemas.microsoft.com/office/drawing/2014/main" id="{6AF1528C-5B36-98D3-3051-0E4CB5798D98}"/>
              </a:ext>
            </a:extLst>
          </p:cNvPr>
          <p:cNvSpPr txBox="1"/>
          <p:nvPr/>
        </p:nvSpPr>
        <p:spPr>
          <a:xfrm>
            <a:off x="879015" y="2717181"/>
            <a:ext cx="2525486" cy="369332"/>
          </a:xfrm>
          <a:prstGeom prst="rect">
            <a:avLst/>
          </a:prstGeom>
          <a:noFill/>
        </p:spPr>
        <p:txBody>
          <a:bodyPr wrap="square" rtlCol="0">
            <a:spAutoFit/>
          </a:bodyPr>
          <a:lstStyle/>
          <a:p>
            <a:r>
              <a:rPr lang="en-US" altLang="ko-KR" b="1">
                <a:solidFill>
                  <a:srgbClr val="00B050"/>
                </a:solidFill>
              </a:rPr>
              <a:t>Switch Gate V</a:t>
            </a:r>
            <a:endParaRPr lang="ko-KR" altLang="en-US" b="1">
              <a:solidFill>
                <a:srgbClr val="00B050"/>
              </a:solidFill>
            </a:endParaRPr>
          </a:p>
        </p:txBody>
      </p:sp>
      <p:sp>
        <p:nvSpPr>
          <p:cNvPr id="13" name="TextBox 12">
            <a:extLst>
              <a:ext uri="{FF2B5EF4-FFF2-40B4-BE49-F238E27FC236}">
                <a16:creationId xmlns:a16="http://schemas.microsoft.com/office/drawing/2014/main" id="{620F0FC8-0BDF-328B-F7AB-DD6055DFADBD}"/>
              </a:ext>
            </a:extLst>
          </p:cNvPr>
          <p:cNvSpPr txBox="1"/>
          <p:nvPr/>
        </p:nvSpPr>
        <p:spPr>
          <a:xfrm>
            <a:off x="843641" y="4907189"/>
            <a:ext cx="2525486" cy="369332"/>
          </a:xfrm>
          <a:prstGeom prst="rect">
            <a:avLst/>
          </a:prstGeom>
          <a:noFill/>
        </p:spPr>
        <p:txBody>
          <a:bodyPr wrap="square" rtlCol="0">
            <a:spAutoFit/>
          </a:bodyPr>
          <a:lstStyle/>
          <a:p>
            <a:r>
              <a:rPr lang="en-US" altLang="ko-KR" b="1">
                <a:solidFill>
                  <a:srgbClr val="FFFF00"/>
                </a:solidFill>
              </a:rPr>
              <a:t>Signal</a:t>
            </a:r>
            <a:endParaRPr lang="ko-KR" altLang="en-US" b="1">
              <a:solidFill>
                <a:srgbClr val="FFFF00"/>
              </a:solidFill>
            </a:endParaRPr>
          </a:p>
        </p:txBody>
      </p:sp>
      <p:sp>
        <p:nvSpPr>
          <p:cNvPr id="14" name="TextBox 13">
            <a:extLst>
              <a:ext uri="{FF2B5EF4-FFF2-40B4-BE49-F238E27FC236}">
                <a16:creationId xmlns:a16="http://schemas.microsoft.com/office/drawing/2014/main" id="{A870D4E1-DE7E-6F1A-885D-893CCA4C600B}"/>
              </a:ext>
            </a:extLst>
          </p:cNvPr>
          <p:cNvSpPr txBox="1"/>
          <p:nvPr/>
        </p:nvSpPr>
        <p:spPr>
          <a:xfrm>
            <a:off x="2041070" y="4616326"/>
            <a:ext cx="2525486" cy="369332"/>
          </a:xfrm>
          <a:prstGeom prst="rect">
            <a:avLst/>
          </a:prstGeom>
          <a:noFill/>
        </p:spPr>
        <p:txBody>
          <a:bodyPr wrap="square" rtlCol="0">
            <a:spAutoFit/>
          </a:bodyPr>
          <a:lstStyle/>
          <a:p>
            <a:r>
              <a:rPr lang="en-US" altLang="ko-KR" b="1" dirty="0">
                <a:solidFill>
                  <a:srgbClr val="FF0000"/>
                </a:solidFill>
              </a:rPr>
              <a:t>Capacitor V</a:t>
            </a:r>
            <a:endParaRPr lang="ko-KR" altLang="en-US" b="1" dirty="0">
              <a:solidFill>
                <a:srgbClr val="FF0000"/>
              </a:solidFill>
            </a:endParaRPr>
          </a:p>
        </p:txBody>
      </p:sp>
      <p:sp>
        <p:nvSpPr>
          <p:cNvPr id="15" name="TextBox 14">
            <a:extLst>
              <a:ext uri="{FF2B5EF4-FFF2-40B4-BE49-F238E27FC236}">
                <a16:creationId xmlns:a16="http://schemas.microsoft.com/office/drawing/2014/main" id="{ACCFFA38-1642-4924-C038-73EB507F8846}"/>
              </a:ext>
            </a:extLst>
          </p:cNvPr>
          <p:cNvSpPr txBox="1"/>
          <p:nvPr/>
        </p:nvSpPr>
        <p:spPr>
          <a:xfrm>
            <a:off x="3042556" y="1824675"/>
            <a:ext cx="2525486" cy="369332"/>
          </a:xfrm>
          <a:prstGeom prst="rect">
            <a:avLst/>
          </a:prstGeom>
          <a:noFill/>
        </p:spPr>
        <p:txBody>
          <a:bodyPr wrap="square" rtlCol="0">
            <a:spAutoFit/>
          </a:bodyPr>
          <a:lstStyle/>
          <a:p>
            <a:r>
              <a:rPr lang="en-US" altLang="ko-KR" b="1">
                <a:solidFill>
                  <a:srgbClr val="00B050"/>
                </a:solidFill>
              </a:rPr>
              <a:t>(Sample)</a:t>
            </a:r>
            <a:endParaRPr lang="ko-KR" altLang="en-US" b="1">
              <a:solidFill>
                <a:srgbClr val="00B050"/>
              </a:solidFill>
            </a:endParaRPr>
          </a:p>
        </p:txBody>
      </p:sp>
      <p:sp>
        <p:nvSpPr>
          <p:cNvPr id="16" name="TextBox 15">
            <a:extLst>
              <a:ext uri="{FF2B5EF4-FFF2-40B4-BE49-F238E27FC236}">
                <a16:creationId xmlns:a16="http://schemas.microsoft.com/office/drawing/2014/main" id="{E146F073-29CD-9A87-D128-CF9582AEF97E}"/>
              </a:ext>
            </a:extLst>
          </p:cNvPr>
          <p:cNvSpPr txBox="1"/>
          <p:nvPr/>
        </p:nvSpPr>
        <p:spPr>
          <a:xfrm>
            <a:off x="4833257" y="5278974"/>
            <a:ext cx="2525486" cy="369332"/>
          </a:xfrm>
          <a:prstGeom prst="rect">
            <a:avLst/>
          </a:prstGeom>
          <a:noFill/>
        </p:spPr>
        <p:txBody>
          <a:bodyPr wrap="square" rtlCol="0">
            <a:spAutoFit/>
          </a:bodyPr>
          <a:lstStyle/>
          <a:p>
            <a:r>
              <a:rPr lang="en-US" altLang="ko-KR" b="1">
                <a:solidFill>
                  <a:srgbClr val="00B050"/>
                </a:solidFill>
              </a:rPr>
              <a:t>(Hold)</a:t>
            </a:r>
            <a:endParaRPr lang="ko-KR" altLang="en-US" b="1">
              <a:solidFill>
                <a:srgbClr val="00B050"/>
              </a:solidFill>
            </a:endParaRPr>
          </a:p>
        </p:txBody>
      </p:sp>
      <p:cxnSp>
        <p:nvCxnSpPr>
          <p:cNvPr id="18" name="직선 화살표 연결선 17">
            <a:extLst>
              <a:ext uri="{FF2B5EF4-FFF2-40B4-BE49-F238E27FC236}">
                <a16:creationId xmlns:a16="http://schemas.microsoft.com/office/drawing/2014/main" id="{B52A3EBC-F065-E280-A4BF-548B10208EE9}"/>
              </a:ext>
            </a:extLst>
          </p:cNvPr>
          <p:cNvCxnSpPr/>
          <p:nvPr/>
        </p:nvCxnSpPr>
        <p:spPr>
          <a:xfrm>
            <a:off x="4566556" y="2797629"/>
            <a:ext cx="353787"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3CE51A-6C6F-90F3-A54F-7CB8F8F2119E}"/>
              </a:ext>
            </a:extLst>
          </p:cNvPr>
          <p:cNvSpPr txBox="1"/>
          <p:nvPr/>
        </p:nvSpPr>
        <p:spPr>
          <a:xfrm>
            <a:off x="3987570" y="1421658"/>
            <a:ext cx="1808391" cy="369332"/>
          </a:xfrm>
          <a:prstGeom prst="rect">
            <a:avLst/>
          </a:prstGeom>
          <a:noFill/>
        </p:spPr>
        <p:txBody>
          <a:bodyPr wrap="square" rtlCol="0">
            <a:spAutoFit/>
          </a:bodyPr>
          <a:lstStyle/>
          <a:p>
            <a:r>
              <a:rPr lang="en-US" altLang="ko-KR">
                <a:solidFill>
                  <a:schemeClr val="bg1"/>
                </a:solidFill>
              </a:rPr>
              <a:t>Transition time</a:t>
            </a:r>
            <a:endParaRPr lang="ko-KR" altLang="en-US">
              <a:solidFill>
                <a:schemeClr val="bg1"/>
              </a:solidFill>
            </a:endParaRPr>
          </a:p>
        </p:txBody>
      </p:sp>
      <p:cxnSp>
        <p:nvCxnSpPr>
          <p:cNvPr id="22" name="직선 연결선 21">
            <a:extLst>
              <a:ext uri="{FF2B5EF4-FFF2-40B4-BE49-F238E27FC236}">
                <a16:creationId xmlns:a16="http://schemas.microsoft.com/office/drawing/2014/main" id="{2A20109C-C664-8131-5662-81B7FDE50446}"/>
              </a:ext>
            </a:extLst>
          </p:cNvPr>
          <p:cNvCxnSpPr/>
          <p:nvPr/>
        </p:nvCxnSpPr>
        <p:spPr>
          <a:xfrm>
            <a:off x="4570635" y="1824675"/>
            <a:ext cx="0" cy="3451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직선 연결선 23">
            <a:extLst>
              <a:ext uri="{FF2B5EF4-FFF2-40B4-BE49-F238E27FC236}">
                <a16:creationId xmlns:a16="http://schemas.microsoft.com/office/drawing/2014/main" id="{4CF2630B-8EA4-DE9F-AA93-AF45ADDEEF69}"/>
              </a:ext>
            </a:extLst>
          </p:cNvPr>
          <p:cNvCxnSpPr/>
          <p:nvPr/>
        </p:nvCxnSpPr>
        <p:spPr>
          <a:xfrm>
            <a:off x="4918978" y="1824675"/>
            <a:ext cx="0" cy="3451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E4D32B3E-60B8-AE6A-5FE4-2360EDA19D4E}"/>
              </a:ext>
            </a:extLst>
          </p:cNvPr>
          <p:cNvCxnSpPr>
            <a:cxnSpLocks/>
          </p:cNvCxnSpPr>
          <p:nvPr/>
        </p:nvCxnSpPr>
        <p:spPr>
          <a:xfrm flipV="1">
            <a:off x="5018312" y="4800992"/>
            <a:ext cx="0" cy="25162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287D57A-24F3-1522-6414-90EF3287F6E8}"/>
              </a:ext>
            </a:extLst>
          </p:cNvPr>
          <p:cNvSpPr txBox="1"/>
          <p:nvPr/>
        </p:nvSpPr>
        <p:spPr>
          <a:xfrm>
            <a:off x="5029201" y="4704130"/>
            <a:ext cx="1808391" cy="369332"/>
          </a:xfrm>
          <a:prstGeom prst="rect">
            <a:avLst/>
          </a:prstGeom>
          <a:noFill/>
        </p:spPr>
        <p:txBody>
          <a:bodyPr wrap="square" rtlCol="0">
            <a:spAutoFit/>
          </a:bodyPr>
          <a:lstStyle/>
          <a:p>
            <a:r>
              <a:rPr lang="en-US" altLang="ko-KR">
                <a:solidFill>
                  <a:srgbClr val="FF0000"/>
                </a:solidFill>
              </a:rPr>
              <a:t>Drift</a:t>
            </a:r>
            <a:endParaRPr lang="ko-KR" altLang="en-US">
              <a:solidFill>
                <a:srgbClr val="FF0000"/>
              </a:solidFill>
            </a:endParaRPr>
          </a:p>
        </p:txBody>
      </p:sp>
    </p:spTree>
    <p:custDataLst>
      <p:tags r:id="rId1"/>
    </p:custDataLst>
    <p:extLst>
      <p:ext uri="{BB962C8B-B14F-4D97-AF65-F5344CB8AC3E}">
        <p14:creationId xmlns:p14="http://schemas.microsoft.com/office/powerpoint/2010/main" val="52960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vls (1).png">
            <a:extLst>
              <a:ext uri="{FF2B5EF4-FFF2-40B4-BE49-F238E27FC236}">
                <a16:creationId xmlns:a16="http://schemas.microsoft.com/office/drawing/2014/main" id="{7BCDA48B-6C64-C318-866B-7F683C9182D0}"/>
              </a:ext>
            </a:extLst>
          </p:cNvPr>
          <p:cNvPicPr>
            <a:picLocks noChangeAspect="1"/>
          </p:cNvPicPr>
          <p:nvPr/>
        </p:nvPicPr>
        <p:blipFill rotWithShape="1">
          <a:blip r:embed="rId4"/>
          <a:srcRect l="-30" r="-58" b="15032"/>
          <a:stretch/>
        </p:blipFill>
        <p:spPr>
          <a:xfrm>
            <a:off x="3426" y="-330814"/>
            <a:ext cx="12188589" cy="6656961"/>
          </a:xfrm>
          <a:prstGeom prst="rect">
            <a:avLst/>
          </a:prstGeom>
        </p:spPr>
      </p:pic>
      <p:sp>
        <p:nvSpPr>
          <p:cNvPr id="2" name="제목 1">
            <a:extLst>
              <a:ext uri="{FF2B5EF4-FFF2-40B4-BE49-F238E27FC236}">
                <a16:creationId xmlns:a16="http://schemas.microsoft.com/office/drawing/2014/main" id="{15BE7105-7DD9-B462-071F-BC3BC5364F03}"/>
              </a:ext>
            </a:extLst>
          </p:cNvPr>
          <p:cNvSpPr>
            <a:spLocks noGrp="1"/>
          </p:cNvSpPr>
          <p:nvPr>
            <p:ph type="title"/>
          </p:nvPr>
        </p:nvSpPr>
        <p:spPr>
          <a:xfrm>
            <a:off x="439396" y="1929"/>
            <a:ext cx="10515600" cy="1325563"/>
          </a:xfrm>
        </p:spPr>
        <p:txBody>
          <a:bodyPr/>
          <a:lstStyle/>
          <a:p>
            <a:r>
              <a:rPr lang="en-US" altLang="ko-KR" b="1">
                <a:solidFill>
                  <a:srgbClr val="FFFFFF"/>
                </a:solidFill>
                <a:latin typeface="Cascadia Code"/>
                <a:ea typeface="맑은 고딕"/>
              </a:rPr>
              <a:t>Voltage Level Shifter</a:t>
            </a:r>
            <a:endParaRPr lang="en-US" altLang="ko-KR">
              <a:solidFill>
                <a:srgbClr val="FFFFFF"/>
              </a:solidFill>
            </a:endParaRPr>
          </a:p>
        </p:txBody>
      </p:sp>
      <p:sp>
        <p:nvSpPr>
          <p:cNvPr id="4" name="날짜 개체 틀 3">
            <a:extLst>
              <a:ext uri="{FF2B5EF4-FFF2-40B4-BE49-F238E27FC236}">
                <a16:creationId xmlns:a16="http://schemas.microsoft.com/office/drawing/2014/main" id="{E936262C-DC2F-85EE-BDC0-59A52DB1693F}"/>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4086EE62-309B-65CB-58C0-7496591D5138}"/>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5D0128F2-C99A-5405-C7FA-D1F152675EF3}"/>
              </a:ext>
            </a:extLst>
          </p:cNvPr>
          <p:cNvSpPr>
            <a:spLocks noGrp="1"/>
          </p:cNvSpPr>
          <p:nvPr>
            <p:ph type="sldNum" sz="quarter" idx="12"/>
          </p:nvPr>
        </p:nvSpPr>
        <p:spPr/>
        <p:txBody>
          <a:bodyPr/>
          <a:lstStyle/>
          <a:p>
            <a:fld id="{23AE57FD-E4DF-4085-ACA4-73605D376608}" type="slidenum">
              <a:rPr lang="ko-KR" altLang="en-US" smtClean="0"/>
              <a:t>12</a:t>
            </a:fld>
            <a:endParaRPr lang="ko-KR" altLang="en-US"/>
          </a:p>
        </p:txBody>
      </p:sp>
    </p:spTree>
    <p:custDataLst>
      <p:tags r:id="rId1"/>
    </p:custDataLst>
    <p:extLst>
      <p:ext uri="{BB962C8B-B14F-4D97-AF65-F5344CB8AC3E}">
        <p14:creationId xmlns:p14="http://schemas.microsoft.com/office/powerpoint/2010/main" val="172883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5062AAE7-285B-3E37-36EB-845927619B53}"/>
              </a:ext>
            </a:extLst>
          </p:cNvPr>
          <p:cNvSpPr>
            <a:spLocks noGrp="1"/>
          </p:cNvSpPr>
          <p:nvPr>
            <p:ph type="title"/>
          </p:nvPr>
        </p:nvSpPr>
        <p:spPr>
          <a:xfrm>
            <a:off x="838200" y="-179161"/>
            <a:ext cx="10515600" cy="1325563"/>
          </a:xfrm>
        </p:spPr>
        <p:txBody>
          <a:bodyPr/>
          <a:lstStyle/>
          <a:p>
            <a:r>
              <a:rPr lang="en-US" altLang="ko-KR" dirty="0">
                <a:solidFill>
                  <a:srgbClr val="C00000"/>
                </a:solidFill>
              </a:rPr>
              <a:t>Point 2. Sampling Time Uncertainty</a:t>
            </a:r>
            <a:endParaRPr lang="ko-KR" altLang="en-US" dirty="0">
              <a:solidFill>
                <a:srgbClr val="C00000"/>
              </a:solidFill>
            </a:endParaRPr>
          </a:p>
        </p:txBody>
      </p:sp>
      <p:sp>
        <p:nvSpPr>
          <p:cNvPr id="4" name="날짜 개체 틀 3">
            <a:extLst>
              <a:ext uri="{FF2B5EF4-FFF2-40B4-BE49-F238E27FC236}">
                <a16:creationId xmlns:a16="http://schemas.microsoft.com/office/drawing/2014/main" id="{4D83FA71-3161-B68C-364B-05A415867B5E}"/>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F4519A88-AC30-42F2-E222-D775E1B1AE62}"/>
              </a:ext>
            </a:extLst>
          </p:cNvPr>
          <p:cNvSpPr>
            <a:spLocks noGrp="1"/>
          </p:cNvSpPr>
          <p:nvPr>
            <p:ph type="ftr" sz="quarter" idx="11"/>
          </p:nvPr>
        </p:nvSpPr>
        <p:spPr/>
        <p:txBody>
          <a:bodyPr/>
          <a:lstStyle/>
          <a:p>
            <a:r>
              <a:rPr lang="en-US" altLang="ko-KR" dirty="0"/>
              <a:t>PSEC5 / PM2024</a:t>
            </a:r>
            <a:endParaRPr lang="ko-KR" altLang="en-US" dirty="0"/>
          </a:p>
        </p:txBody>
      </p:sp>
      <p:sp>
        <p:nvSpPr>
          <p:cNvPr id="6" name="슬라이드 번호 개체 틀 5">
            <a:extLst>
              <a:ext uri="{FF2B5EF4-FFF2-40B4-BE49-F238E27FC236}">
                <a16:creationId xmlns:a16="http://schemas.microsoft.com/office/drawing/2014/main" id="{A116E19A-0EC2-F83E-0280-CA082320F6FD}"/>
              </a:ext>
            </a:extLst>
          </p:cNvPr>
          <p:cNvSpPr>
            <a:spLocks noGrp="1"/>
          </p:cNvSpPr>
          <p:nvPr>
            <p:ph type="sldNum" sz="quarter" idx="12"/>
          </p:nvPr>
        </p:nvSpPr>
        <p:spPr/>
        <p:txBody>
          <a:bodyPr/>
          <a:lstStyle/>
          <a:p>
            <a:fld id="{23AE57FD-E4DF-4085-ACA4-73605D376608}" type="slidenum">
              <a:rPr lang="ko-KR" altLang="en-US" smtClean="0"/>
              <a:t>13</a:t>
            </a:fld>
            <a:endParaRPr lang="ko-KR" altLang="en-US"/>
          </a:p>
        </p:txBody>
      </p:sp>
      <p:sp>
        <p:nvSpPr>
          <p:cNvPr id="11" name="내용 개체 틀 2">
            <a:extLst>
              <a:ext uri="{FF2B5EF4-FFF2-40B4-BE49-F238E27FC236}">
                <a16:creationId xmlns:a16="http://schemas.microsoft.com/office/drawing/2014/main" id="{F36BDF36-0FF9-CD0C-103C-92E13F2F9E9F}"/>
              </a:ext>
            </a:extLst>
          </p:cNvPr>
          <p:cNvSpPr txBox="1">
            <a:spLocks/>
          </p:cNvSpPr>
          <p:nvPr/>
        </p:nvSpPr>
        <p:spPr>
          <a:xfrm>
            <a:off x="4680858" y="907348"/>
            <a:ext cx="6988628" cy="4562031"/>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At &lt;1ps timing resolution region, it is a </a:t>
            </a:r>
            <a:r>
              <a:rPr lang="en-US" altLang="ko-KR" b="1" dirty="0"/>
              <a:t>dominant component</a:t>
            </a:r>
            <a:r>
              <a:rPr lang="en-US" altLang="ko-KR" dirty="0"/>
              <a:t> of the overall uncertainty.</a:t>
            </a:r>
          </a:p>
          <a:p>
            <a:r>
              <a:rPr lang="en-US" altLang="ko-KR" dirty="0"/>
              <a:t>Previous Chip PSEC4 employed Delay Locked Loop (DLL) to control sampling switches.</a:t>
            </a:r>
          </a:p>
          <a:p>
            <a:r>
              <a:rPr lang="en-US" altLang="ko-KR" dirty="0"/>
              <a:t>Process Variation is a major source of systematic timing uncertainty.</a:t>
            </a:r>
            <a:endParaRPr lang="ko-KR" altLang="en-US" dirty="0"/>
          </a:p>
        </p:txBody>
      </p:sp>
      <p:pic>
        <p:nvPicPr>
          <p:cNvPr id="12" name="그림 11">
            <a:extLst>
              <a:ext uri="{FF2B5EF4-FFF2-40B4-BE49-F238E27FC236}">
                <a16:creationId xmlns:a16="http://schemas.microsoft.com/office/drawing/2014/main" id="{881C13EB-68DE-B7C7-8BD2-5052F49DF166}"/>
              </a:ext>
            </a:extLst>
          </p:cNvPr>
          <p:cNvPicPr>
            <a:picLocks noChangeAspect="1"/>
          </p:cNvPicPr>
          <p:nvPr/>
        </p:nvPicPr>
        <p:blipFill rotWithShape="1">
          <a:blip r:embed="rId3"/>
          <a:srcRect l="1410" t="5681" r="6002" b="52507"/>
          <a:stretch/>
        </p:blipFill>
        <p:spPr>
          <a:xfrm>
            <a:off x="4860956" y="4376057"/>
            <a:ext cx="7038259" cy="1641080"/>
          </a:xfrm>
          <a:prstGeom prst="rect">
            <a:avLst/>
          </a:prstGeom>
        </p:spPr>
      </p:pic>
      <p:pic>
        <p:nvPicPr>
          <p:cNvPr id="2053" name="Picture 5">
            <a:extLst>
              <a:ext uri="{FF2B5EF4-FFF2-40B4-BE49-F238E27FC236}">
                <a16:creationId xmlns:a16="http://schemas.microsoft.com/office/drawing/2014/main" id="{A98B0C8C-E6A0-85A1-CB78-754C78C224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44422"/>
            <a:ext cx="4559286" cy="279833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6">
            <a:extLst>
              <a:ext uri="{FF2B5EF4-FFF2-40B4-BE49-F238E27FC236}">
                <a16:creationId xmlns:a16="http://schemas.microsoft.com/office/drawing/2014/main" id="{C939E7B3-4746-EB9B-C732-FAB58EF7E334}"/>
              </a:ext>
            </a:extLst>
          </p:cNvPr>
          <p:cNvSpPr>
            <a:spLocks noChangeArrowheads="1"/>
          </p:cNvSpPr>
          <p:nvPr/>
        </p:nvSpPr>
        <p:spPr bwMode="auto">
          <a:xfrm>
            <a:off x="0" y="32366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ko-KR" altLang="ko-KR" sz="1800" b="0" i="0" u="none" strike="noStrike" cap="none" normalizeH="0" baseline="0">
                <a:ln>
                  <a:noFill/>
                </a:ln>
                <a:solidFill>
                  <a:schemeClr val="tx1"/>
                </a:solidFill>
                <a:effectLst/>
                <a:latin typeface="Arial" panose="020B0604020202020204" pitchFamily="34" charset="0"/>
              </a:rPr>
            </a:br>
            <a:endParaRPr kumimoji="0" lang="ko-KR" altLang="ko-KR" sz="1800" b="0" i="0" u="none" strike="noStrike" cap="none" normalizeH="0" baseline="0">
              <a:ln>
                <a:noFill/>
              </a:ln>
              <a:solidFill>
                <a:schemeClr val="tx1"/>
              </a:solidFill>
              <a:effectLst/>
              <a:latin typeface="Arial" panose="020B0604020202020204" pitchFamily="34" charset="0"/>
            </a:endParaRPr>
          </a:p>
        </p:txBody>
      </p:sp>
      <p:pic>
        <p:nvPicPr>
          <p:cNvPr id="2056" name="Picture 8">
            <a:extLst>
              <a:ext uri="{FF2B5EF4-FFF2-40B4-BE49-F238E27FC236}">
                <a16:creationId xmlns:a16="http://schemas.microsoft.com/office/drawing/2014/main" id="{3895FE91-3CE4-2A78-5B93-E007011EB2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968" y="720311"/>
            <a:ext cx="3938376" cy="27071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82E9467-07FE-ED38-FA2D-C9885EF8288B}"/>
              </a:ext>
            </a:extLst>
          </p:cNvPr>
          <p:cNvSpPr txBox="1"/>
          <p:nvPr/>
        </p:nvSpPr>
        <p:spPr>
          <a:xfrm>
            <a:off x="348343" y="6047646"/>
            <a:ext cx="6096000" cy="276999"/>
          </a:xfrm>
          <a:prstGeom prst="rect">
            <a:avLst/>
          </a:prstGeom>
          <a:noFill/>
        </p:spPr>
        <p:txBody>
          <a:bodyPr wrap="square">
            <a:spAutoFit/>
          </a:bodyPr>
          <a:lstStyle/>
          <a:p>
            <a:r>
              <a:rPr lang="en-US" altLang="ko-KR" sz="1200"/>
              <a:t>Monte Carlo results based on Delagnes, arXiv:1606.05541</a:t>
            </a:r>
            <a:endParaRPr lang="ko-KR" altLang="en-US" sz="1200"/>
          </a:p>
        </p:txBody>
      </p:sp>
      <p:sp>
        <p:nvSpPr>
          <p:cNvPr id="21" name="TextBox 20">
            <a:extLst>
              <a:ext uri="{FF2B5EF4-FFF2-40B4-BE49-F238E27FC236}">
                <a16:creationId xmlns:a16="http://schemas.microsoft.com/office/drawing/2014/main" id="{BD2CFA0F-5780-9A18-BD35-B007E19D00E8}"/>
              </a:ext>
            </a:extLst>
          </p:cNvPr>
          <p:cNvSpPr txBox="1"/>
          <p:nvPr/>
        </p:nvSpPr>
        <p:spPr>
          <a:xfrm>
            <a:off x="2236663" y="1706733"/>
            <a:ext cx="1736621" cy="523220"/>
          </a:xfrm>
          <a:prstGeom prst="rect">
            <a:avLst/>
          </a:prstGeom>
          <a:noFill/>
        </p:spPr>
        <p:txBody>
          <a:bodyPr wrap="square" rtlCol="0">
            <a:spAutoFit/>
          </a:bodyPr>
          <a:lstStyle/>
          <a:p>
            <a:r>
              <a:rPr lang="en-US" altLang="ko-KR" sz="1400">
                <a:solidFill>
                  <a:srgbClr val="FF0000"/>
                </a:solidFill>
              </a:rPr>
              <a:t>Diminishing return above 10 </a:t>
            </a:r>
            <a:r>
              <a:rPr lang="en-US" altLang="ko-KR" sz="1400" err="1">
                <a:solidFill>
                  <a:srgbClr val="FF0000"/>
                </a:solidFill>
              </a:rPr>
              <a:t>ENoB</a:t>
            </a:r>
            <a:endParaRPr lang="ko-KR" altLang="en-US" sz="1400">
              <a:solidFill>
                <a:srgbClr val="FF0000"/>
              </a:solidFill>
            </a:endParaRPr>
          </a:p>
        </p:txBody>
      </p:sp>
      <p:cxnSp>
        <p:nvCxnSpPr>
          <p:cNvPr id="23" name="직선 연결선 22">
            <a:extLst>
              <a:ext uri="{FF2B5EF4-FFF2-40B4-BE49-F238E27FC236}">
                <a16:creationId xmlns:a16="http://schemas.microsoft.com/office/drawing/2014/main" id="{15D25EC4-1107-1181-B86B-CF3F00B80E28}"/>
              </a:ext>
            </a:extLst>
          </p:cNvPr>
          <p:cNvCxnSpPr>
            <a:cxnSpLocks/>
          </p:cNvCxnSpPr>
          <p:nvPr/>
        </p:nvCxnSpPr>
        <p:spPr>
          <a:xfrm flipV="1">
            <a:off x="2236099" y="1001486"/>
            <a:ext cx="0" cy="196541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7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6AD9DD28-B7F0-1502-14C6-DAB74C3E4887}"/>
              </a:ext>
            </a:extLst>
          </p:cNvPr>
          <p:cNvPicPr>
            <a:picLocks noChangeAspect="1"/>
          </p:cNvPicPr>
          <p:nvPr/>
        </p:nvPicPr>
        <p:blipFill rotWithShape="1">
          <a:blip r:embed="rId4"/>
          <a:srcRect l="1707" t="6042" r="290" b="-2736"/>
          <a:stretch/>
        </p:blipFill>
        <p:spPr>
          <a:xfrm>
            <a:off x="2068754" y="1306123"/>
            <a:ext cx="9992412" cy="5090475"/>
          </a:xfrm>
          <a:prstGeom prst="rect">
            <a:avLst/>
          </a:prstGeom>
        </p:spPr>
      </p:pic>
      <p:sp>
        <p:nvSpPr>
          <p:cNvPr id="2" name="TextBox 1">
            <a:extLst>
              <a:ext uri="{FF2B5EF4-FFF2-40B4-BE49-F238E27FC236}">
                <a16:creationId xmlns:a16="http://schemas.microsoft.com/office/drawing/2014/main" id="{E802ABC7-58A1-7E20-2C8D-4B56D6EDB801}"/>
              </a:ext>
            </a:extLst>
          </p:cNvPr>
          <p:cNvSpPr txBox="1"/>
          <p:nvPr/>
        </p:nvSpPr>
        <p:spPr>
          <a:xfrm>
            <a:off x="469129" y="869359"/>
            <a:ext cx="10720977" cy="369332"/>
          </a:xfrm>
          <a:prstGeom prst="rect">
            <a:avLst/>
          </a:prstGeom>
          <a:noFill/>
        </p:spPr>
        <p:txBody>
          <a:bodyPr wrap="square" rtlCol="0">
            <a:spAutoFit/>
          </a:bodyPr>
          <a:lstStyle/>
          <a:p>
            <a:r>
              <a:rPr lang="en-US" altLang="ko-KR" dirty="0"/>
              <a:t>E. </a:t>
            </a:r>
            <a:r>
              <a:rPr lang="en-US" altLang="ko-KR" dirty="0" err="1"/>
              <a:t>Oberla</a:t>
            </a:r>
            <a:r>
              <a:rPr lang="en-US" altLang="ko-KR" dirty="0"/>
              <a:t>, H. Frisch, K. Nishimura, G. Varner, arxiv.org/abs/1309.4397</a:t>
            </a:r>
            <a:endParaRPr lang="ko-KR" altLang="en-US" dirty="0"/>
          </a:p>
        </p:txBody>
      </p:sp>
      <p:sp>
        <p:nvSpPr>
          <p:cNvPr id="6" name="제목 1">
            <a:extLst>
              <a:ext uri="{FF2B5EF4-FFF2-40B4-BE49-F238E27FC236}">
                <a16:creationId xmlns:a16="http://schemas.microsoft.com/office/drawing/2014/main" id="{D56E8959-E469-41C4-8061-A86CF65E7E27}"/>
              </a:ext>
            </a:extLst>
          </p:cNvPr>
          <p:cNvSpPr>
            <a:spLocks noGrp="1"/>
          </p:cNvSpPr>
          <p:nvPr>
            <p:ph type="title"/>
          </p:nvPr>
        </p:nvSpPr>
        <p:spPr>
          <a:xfrm>
            <a:off x="469129" y="-23690"/>
            <a:ext cx="10515600" cy="1325563"/>
          </a:xfrm>
        </p:spPr>
        <p:txBody>
          <a:bodyPr>
            <a:normAutofit/>
          </a:bodyPr>
          <a:lstStyle/>
          <a:p>
            <a:r>
              <a:rPr lang="en-US" altLang="ko-KR" sz="4000" b="1" dirty="0">
                <a:solidFill>
                  <a:srgbClr val="C00000"/>
                </a:solidFill>
              </a:rPr>
              <a:t>PSEC4 ASIC(2014)</a:t>
            </a:r>
            <a:endParaRPr lang="ko-KR" altLang="en-US" sz="4000" b="1" dirty="0">
              <a:solidFill>
                <a:srgbClr val="C00000"/>
              </a:solidFill>
            </a:endParaRPr>
          </a:p>
        </p:txBody>
      </p:sp>
      <p:sp>
        <p:nvSpPr>
          <p:cNvPr id="5" name="슬라이드 번호 개체 틀 4">
            <a:extLst>
              <a:ext uri="{FF2B5EF4-FFF2-40B4-BE49-F238E27FC236}">
                <a16:creationId xmlns:a16="http://schemas.microsoft.com/office/drawing/2014/main" id="{E7077CF6-42BF-D9AE-D334-011D16C03651}"/>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14</a:t>
            </a:fld>
            <a:endParaRPr lang="ko-KR" altLang="en-US"/>
          </a:p>
        </p:txBody>
      </p:sp>
      <p:sp>
        <p:nvSpPr>
          <p:cNvPr id="7" name="TextBox 6">
            <a:extLst>
              <a:ext uri="{FF2B5EF4-FFF2-40B4-BE49-F238E27FC236}">
                <a16:creationId xmlns:a16="http://schemas.microsoft.com/office/drawing/2014/main" id="{98DF6E66-A0C8-7EEA-3833-4E338B943F75}"/>
              </a:ext>
            </a:extLst>
          </p:cNvPr>
          <p:cNvSpPr txBox="1"/>
          <p:nvPr/>
        </p:nvSpPr>
        <p:spPr>
          <a:xfrm>
            <a:off x="262709" y="3608353"/>
            <a:ext cx="3003393" cy="2677656"/>
          </a:xfrm>
          <a:prstGeom prst="rect">
            <a:avLst/>
          </a:prstGeom>
          <a:solidFill>
            <a:schemeClr val="bg1"/>
          </a:solidFill>
          <a:ln>
            <a:solidFill>
              <a:schemeClr val="tx1"/>
            </a:solidFill>
          </a:ln>
        </p:spPr>
        <p:txBody>
          <a:bodyPr wrap="square" rtlCol="0">
            <a:spAutoFit/>
          </a:bodyPr>
          <a:lstStyle/>
          <a:p>
            <a:pPr marL="342900" indent="-342900">
              <a:buFont typeface="Arial" panose="020B0604020202020204" pitchFamily="34" charset="0"/>
              <a:buChar char="•"/>
            </a:pPr>
            <a:r>
              <a:rPr lang="en-US" altLang="ko-KR" sz="2400" dirty="0"/>
              <a:t>12-bit depth</a:t>
            </a:r>
          </a:p>
          <a:p>
            <a:pPr marL="342900" indent="-342900">
              <a:buFont typeface="Arial" panose="020B0604020202020204" pitchFamily="34" charset="0"/>
              <a:buChar char="•"/>
            </a:pPr>
            <a:endParaRPr lang="en-US" altLang="ko-KR" sz="2400" dirty="0"/>
          </a:p>
          <a:p>
            <a:pPr marL="342900" indent="-342900">
              <a:buFont typeface="Arial" panose="020B0604020202020204" pitchFamily="34" charset="0"/>
              <a:buChar char="•"/>
            </a:pPr>
            <a:r>
              <a:rPr lang="en-US" altLang="ko-KR" sz="2400" dirty="0"/>
              <a:t>6 channel/chip</a:t>
            </a:r>
          </a:p>
          <a:p>
            <a:pPr marL="342900" indent="-342900">
              <a:buFont typeface="Arial" panose="020B0604020202020204" pitchFamily="34" charset="0"/>
              <a:buChar char="•"/>
            </a:pPr>
            <a:endParaRPr lang="en-US" altLang="ko-KR" sz="2400" dirty="0"/>
          </a:p>
          <a:p>
            <a:pPr marL="342900" indent="-342900">
              <a:buFont typeface="Arial" panose="020B0604020202020204" pitchFamily="34" charset="0"/>
              <a:buChar char="•"/>
            </a:pPr>
            <a:r>
              <a:rPr lang="en-US" altLang="ko-KR" sz="2400" dirty="0"/>
              <a:t>5ps resolution</a:t>
            </a:r>
          </a:p>
          <a:p>
            <a:pPr marL="342900" indent="-342900">
              <a:buFont typeface="Arial" panose="020B0604020202020204" pitchFamily="34" charset="0"/>
              <a:buChar char="•"/>
            </a:pPr>
            <a:endParaRPr lang="en-US" altLang="ko-KR" sz="2400" dirty="0"/>
          </a:p>
          <a:p>
            <a:pPr marL="342900" indent="-342900">
              <a:buFont typeface="Arial" panose="020B0604020202020204" pitchFamily="34" charset="0"/>
              <a:buChar char="•"/>
            </a:pPr>
            <a:r>
              <a:rPr lang="en-US" altLang="ko-KR" sz="2400" dirty="0"/>
              <a:t>130nm IBM 8RF</a:t>
            </a:r>
            <a:endParaRPr lang="ko-KR" altLang="en-US" sz="2400" dirty="0"/>
          </a:p>
        </p:txBody>
      </p:sp>
      <p:sp>
        <p:nvSpPr>
          <p:cNvPr id="8" name="날짜 개체 틀 7">
            <a:extLst>
              <a:ext uri="{FF2B5EF4-FFF2-40B4-BE49-F238E27FC236}">
                <a16:creationId xmlns:a16="http://schemas.microsoft.com/office/drawing/2014/main" id="{21E3676A-D071-868A-1918-7E4E79033DF7}"/>
              </a:ext>
            </a:extLst>
          </p:cNvPr>
          <p:cNvSpPr>
            <a:spLocks noGrp="1"/>
          </p:cNvSpPr>
          <p:nvPr>
            <p:ph type="dt" sz="half" idx="10"/>
          </p:nvPr>
        </p:nvSpPr>
        <p:spPr/>
        <p:txBody>
          <a:bodyPr/>
          <a:lstStyle/>
          <a:p>
            <a:r>
              <a:rPr lang="en-US" altLang="ko-KR"/>
              <a:t>2024-05-27</a:t>
            </a:r>
            <a:endParaRPr lang="ko-KR" altLang="en-US"/>
          </a:p>
        </p:txBody>
      </p:sp>
      <p:sp>
        <p:nvSpPr>
          <p:cNvPr id="9" name="바닥글 개체 틀 8">
            <a:extLst>
              <a:ext uri="{FF2B5EF4-FFF2-40B4-BE49-F238E27FC236}">
                <a16:creationId xmlns:a16="http://schemas.microsoft.com/office/drawing/2014/main" id="{2EEBD677-4B62-6921-AA97-DDDB7D2B721D}"/>
              </a:ext>
            </a:extLst>
          </p:cNvPr>
          <p:cNvSpPr>
            <a:spLocks noGrp="1"/>
          </p:cNvSpPr>
          <p:nvPr>
            <p:ph type="ftr" sz="quarter" idx="11"/>
          </p:nvPr>
        </p:nvSpPr>
        <p:spPr/>
        <p:txBody>
          <a:bodyPr/>
          <a:lstStyle/>
          <a:p>
            <a:r>
              <a:rPr lang="en-US" altLang="ko-KR"/>
              <a:t>PSEC5 / PM2024</a:t>
            </a:r>
            <a:endParaRPr lang="ko-KR" altLang="en-US"/>
          </a:p>
        </p:txBody>
      </p:sp>
      <p:sp>
        <p:nvSpPr>
          <p:cNvPr id="3" name="TextBox 2">
            <a:extLst>
              <a:ext uri="{FF2B5EF4-FFF2-40B4-BE49-F238E27FC236}">
                <a16:creationId xmlns:a16="http://schemas.microsoft.com/office/drawing/2014/main" id="{4273456E-059A-80AE-8DC2-78417CF2842F}"/>
              </a:ext>
            </a:extLst>
          </p:cNvPr>
          <p:cNvSpPr txBox="1"/>
          <p:nvPr/>
        </p:nvSpPr>
        <p:spPr>
          <a:xfrm>
            <a:off x="469129" y="1369305"/>
            <a:ext cx="3945555" cy="646331"/>
          </a:xfrm>
          <a:prstGeom prst="rect">
            <a:avLst/>
          </a:prstGeom>
          <a:noFill/>
        </p:spPr>
        <p:txBody>
          <a:bodyPr wrap="square" rtlCol="0">
            <a:spAutoFit/>
          </a:bodyPr>
          <a:lstStyle/>
          <a:p>
            <a:r>
              <a:rPr lang="en-US" altLang="ko-KR" sz="1200" dirty="0"/>
              <a:t>E. </a:t>
            </a:r>
            <a:r>
              <a:rPr lang="en-US" altLang="ko-KR" sz="1200" dirty="0" err="1"/>
              <a:t>Oberla</a:t>
            </a:r>
            <a:r>
              <a:rPr lang="en-US" altLang="ko-KR" sz="1200" dirty="0"/>
              <a:t>, Talk at Workshop on Picosecond Photon Sensors, Clermont-Ferrand,</a:t>
            </a:r>
          </a:p>
          <a:p>
            <a:r>
              <a:rPr lang="en-US" altLang="ko-KR" sz="1200" dirty="0"/>
              <a:t>http://lappddocs.uchicago.edu/documents/243 </a:t>
            </a:r>
            <a:endParaRPr lang="ko-KR" altLang="en-US" sz="1200" dirty="0"/>
          </a:p>
        </p:txBody>
      </p:sp>
    </p:spTree>
    <p:extLst>
      <p:ext uri="{BB962C8B-B14F-4D97-AF65-F5344CB8AC3E}">
        <p14:creationId xmlns:p14="http://schemas.microsoft.com/office/powerpoint/2010/main" val="1696766030"/>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01091FA0-DE94-A5EA-89EF-746BCAA84545}"/>
              </a:ext>
            </a:extLst>
          </p:cNvPr>
          <p:cNvSpPr>
            <a:spLocks noGrp="1"/>
          </p:cNvSpPr>
          <p:nvPr>
            <p:ph idx="1"/>
          </p:nvPr>
        </p:nvSpPr>
        <p:spPr>
          <a:xfrm>
            <a:off x="173966" y="136525"/>
            <a:ext cx="10515600" cy="4351338"/>
          </a:xfrm>
        </p:spPr>
        <p:txBody>
          <a:bodyPr>
            <a:normAutofit/>
          </a:bodyPr>
          <a:lstStyle/>
          <a:p>
            <a:pPr marL="0" indent="0">
              <a:buNone/>
            </a:pPr>
            <a:r>
              <a:rPr lang="en-US" altLang="ko-KR" sz="2000" dirty="0"/>
              <a:t>1. Measure many events of a sine wave.</a:t>
            </a:r>
          </a:p>
          <a:p>
            <a:pPr marL="0" indent="0">
              <a:buNone/>
            </a:pPr>
            <a:r>
              <a:rPr lang="en-US" altLang="ko-KR" sz="2000" dirty="0"/>
              <a:t>2. Sum vs. Difference of two adjacent samples, over all events, form an ellipse.</a:t>
            </a:r>
          </a:p>
          <a:p>
            <a:pPr marL="0" indent="0">
              <a:buNone/>
            </a:pPr>
            <a:r>
              <a:rPr lang="en-US" altLang="ko-KR" sz="2000" dirty="0"/>
              <a:t>3. Time offset can be determined from the coefficients.</a:t>
            </a:r>
            <a:endParaRPr lang="ko-KR" altLang="en-US" sz="2000" dirty="0"/>
          </a:p>
        </p:txBody>
      </p:sp>
      <p:sp>
        <p:nvSpPr>
          <p:cNvPr id="4" name="슬라이드 번호 개체 틀 3">
            <a:extLst>
              <a:ext uri="{FF2B5EF4-FFF2-40B4-BE49-F238E27FC236}">
                <a16:creationId xmlns:a16="http://schemas.microsoft.com/office/drawing/2014/main" id="{2B28BF75-7B14-D64A-80BC-DAC349491061}"/>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pPr/>
              <a:t>15</a:t>
            </a:fld>
            <a:endParaRPr lang="ko-KR" altLang="en-US"/>
          </a:p>
        </p:txBody>
      </p:sp>
      <p:pic>
        <p:nvPicPr>
          <p:cNvPr id="7" name="Picture 2">
            <a:extLst>
              <a:ext uri="{FF2B5EF4-FFF2-40B4-BE49-F238E27FC236}">
                <a16:creationId xmlns:a16="http://schemas.microsoft.com/office/drawing/2014/main" id="{2CA29488-100E-A16B-33AD-ABED1DECC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598" y="2652096"/>
            <a:ext cx="4696835" cy="24662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EED4CDC-A5EA-0C3B-7DCF-DA89E1D27459}"/>
                  </a:ext>
                </a:extLst>
              </p:cNvPr>
              <p:cNvSpPr txBox="1"/>
              <p:nvPr/>
            </p:nvSpPr>
            <p:spPr>
              <a:xfrm>
                <a:off x="7127008" y="5118327"/>
                <a:ext cx="1432874"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𝑉</m:t>
                          </m:r>
                        </m:e>
                        <m:sub>
                          <m:r>
                            <a:rPr lang="en-US" altLang="ko-KR" sz="1400" b="0" i="1" smtClean="0">
                              <a:latin typeface="Cambria Math" panose="02040503050406030204" pitchFamily="18" charset="0"/>
                            </a:rPr>
                            <m:t>𝑖</m:t>
                          </m:r>
                        </m:sub>
                      </m:sSub>
                      <m:r>
                        <a:rPr lang="en-US" altLang="ko-KR" sz="1400" b="0" i="1" smtClean="0">
                          <a:latin typeface="Cambria Math" panose="02040503050406030204" pitchFamily="18" charset="0"/>
                        </a:rPr>
                        <m:t>+</m:t>
                      </m:r>
                      <m:sSub>
                        <m:sSubPr>
                          <m:ctrlPr>
                            <a:rPr lang="en-US" altLang="ko-KR" sz="1400" i="1">
                              <a:latin typeface="Cambria Math" panose="02040503050406030204" pitchFamily="18" charset="0"/>
                            </a:rPr>
                          </m:ctrlPr>
                        </m:sSubPr>
                        <m:e>
                          <m:r>
                            <a:rPr lang="en-US" altLang="ko-KR" sz="1400" i="1">
                              <a:latin typeface="Cambria Math" panose="02040503050406030204" pitchFamily="18" charset="0"/>
                            </a:rPr>
                            <m:t>𝑉</m:t>
                          </m:r>
                        </m:e>
                        <m:sub>
                          <m:r>
                            <a:rPr lang="en-US" altLang="ko-KR" sz="1400" b="0" i="1" smtClean="0">
                              <a:latin typeface="Cambria Math" panose="02040503050406030204" pitchFamily="18" charset="0"/>
                            </a:rPr>
                            <m:t>𝑖</m:t>
                          </m:r>
                          <m:r>
                            <a:rPr lang="en-US" altLang="ko-KR" sz="1400" b="0" i="1" smtClean="0">
                              <a:latin typeface="Cambria Math" panose="02040503050406030204" pitchFamily="18" charset="0"/>
                            </a:rPr>
                            <m:t>+</m:t>
                          </m:r>
                          <m:r>
                            <a:rPr lang="en-US" altLang="ko-KR" sz="1400" b="0" i="1" smtClean="0">
                              <a:latin typeface="Cambria Math" panose="02040503050406030204" pitchFamily="18" charset="0"/>
                            </a:rPr>
                            <m:t>𝑚</m:t>
                          </m:r>
                        </m:sub>
                      </m:sSub>
                      <m:r>
                        <a:rPr lang="en-US" altLang="ko-KR" sz="1400" b="0" i="1" smtClean="0">
                          <a:latin typeface="Cambria Math" panose="02040503050406030204" pitchFamily="18" charset="0"/>
                        </a:rPr>
                        <m:t>[</m:t>
                      </m:r>
                      <m:r>
                        <a:rPr lang="en-US" altLang="ko-KR" sz="1400" b="0" i="1" smtClean="0">
                          <a:latin typeface="Cambria Math" panose="02040503050406030204" pitchFamily="18" charset="0"/>
                        </a:rPr>
                        <m:t>𝑉</m:t>
                      </m:r>
                      <m:r>
                        <a:rPr lang="en-US" altLang="ko-KR" sz="1400" b="0" i="1" smtClean="0">
                          <a:latin typeface="Cambria Math" panose="02040503050406030204" pitchFamily="18" charset="0"/>
                        </a:rPr>
                        <m:t>]</m:t>
                      </m:r>
                    </m:oMath>
                  </m:oMathPara>
                </a14:m>
                <a:endParaRPr lang="ko-KR" altLang="en-US" sz="1400" dirty="0"/>
              </a:p>
            </p:txBody>
          </p:sp>
        </mc:Choice>
        <mc:Fallback xmlns="">
          <p:sp>
            <p:nvSpPr>
              <p:cNvPr id="8" name="TextBox 7">
                <a:extLst>
                  <a:ext uri="{FF2B5EF4-FFF2-40B4-BE49-F238E27FC236}">
                    <a16:creationId xmlns:a16="http://schemas.microsoft.com/office/drawing/2014/main" id="{BEED4CDC-A5EA-0C3B-7DCF-DA89E1D27459}"/>
                  </a:ext>
                </a:extLst>
              </p:cNvPr>
              <p:cNvSpPr txBox="1">
                <a:spLocks noRot="1" noChangeAspect="1" noMove="1" noResize="1" noEditPoints="1" noAdjustHandles="1" noChangeArrowheads="1" noChangeShapeType="1" noTextEdit="1"/>
              </p:cNvSpPr>
              <p:nvPr/>
            </p:nvSpPr>
            <p:spPr>
              <a:xfrm>
                <a:off x="7127008" y="5118327"/>
                <a:ext cx="1432874" cy="307777"/>
              </a:xfrm>
              <a:prstGeom prst="rect">
                <a:avLst/>
              </a:prstGeom>
              <a:blipFill>
                <a:blip r:embed="rId4"/>
                <a:stretch>
                  <a:fillRect b="-12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3E16EF6-37F3-E577-1F9E-564BFCACD7E0}"/>
                  </a:ext>
                </a:extLst>
              </p:cNvPr>
              <p:cNvSpPr txBox="1"/>
              <p:nvPr/>
            </p:nvSpPr>
            <p:spPr>
              <a:xfrm rot="5400000">
                <a:off x="9935870" y="3759978"/>
                <a:ext cx="1432874"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𝑉</m:t>
                          </m:r>
                        </m:e>
                        <m:sub>
                          <m:r>
                            <a:rPr lang="en-US" altLang="ko-KR" sz="1400" b="0" i="1" smtClean="0">
                              <a:latin typeface="Cambria Math" panose="02040503050406030204" pitchFamily="18" charset="0"/>
                            </a:rPr>
                            <m:t>𝑖</m:t>
                          </m:r>
                        </m:sub>
                      </m:sSub>
                      <m:r>
                        <a:rPr lang="en-US" altLang="ko-KR" sz="1400" b="0" i="1" smtClean="0">
                          <a:latin typeface="Cambria Math" panose="02040503050406030204" pitchFamily="18" charset="0"/>
                        </a:rPr>
                        <m:t>−</m:t>
                      </m:r>
                      <m:sSub>
                        <m:sSubPr>
                          <m:ctrlPr>
                            <a:rPr lang="en-US" altLang="ko-KR" sz="1400" i="1">
                              <a:latin typeface="Cambria Math" panose="02040503050406030204" pitchFamily="18" charset="0"/>
                            </a:rPr>
                          </m:ctrlPr>
                        </m:sSubPr>
                        <m:e>
                          <m:r>
                            <a:rPr lang="en-US" altLang="ko-KR" sz="1400" i="1">
                              <a:latin typeface="Cambria Math" panose="02040503050406030204" pitchFamily="18" charset="0"/>
                            </a:rPr>
                            <m:t>𝑉</m:t>
                          </m:r>
                        </m:e>
                        <m:sub>
                          <m:r>
                            <a:rPr lang="en-US" altLang="ko-KR" sz="1400" b="0" i="1" smtClean="0">
                              <a:latin typeface="Cambria Math" panose="02040503050406030204" pitchFamily="18" charset="0"/>
                            </a:rPr>
                            <m:t>𝑖</m:t>
                          </m:r>
                          <m:r>
                            <a:rPr lang="en-US" altLang="ko-KR" sz="1400" b="0" i="1" smtClean="0">
                              <a:latin typeface="Cambria Math" panose="02040503050406030204" pitchFamily="18" charset="0"/>
                            </a:rPr>
                            <m:t>+</m:t>
                          </m:r>
                          <m:r>
                            <a:rPr lang="en-US" altLang="ko-KR" sz="1400" b="0" i="1" smtClean="0">
                              <a:latin typeface="Cambria Math" panose="02040503050406030204" pitchFamily="18" charset="0"/>
                            </a:rPr>
                            <m:t>𝑚</m:t>
                          </m:r>
                        </m:sub>
                      </m:sSub>
                      <m:r>
                        <a:rPr lang="en-US" altLang="ko-KR" sz="1400" b="0" i="1" smtClean="0">
                          <a:latin typeface="Cambria Math" panose="02040503050406030204" pitchFamily="18" charset="0"/>
                        </a:rPr>
                        <m:t>[</m:t>
                      </m:r>
                      <m:r>
                        <a:rPr lang="en-US" altLang="ko-KR" sz="1400" b="0" i="1" smtClean="0">
                          <a:latin typeface="Cambria Math" panose="02040503050406030204" pitchFamily="18" charset="0"/>
                        </a:rPr>
                        <m:t>𝑉</m:t>
                      </m:r>
                      <m:r>
                        <a:rPr lang="en-US" altLang="ko-KR" sz="1400" b="0" i="1" smtClean="0">
                          <a:latin typeface="Cambria Math" panose="02040503050406030204" pitchFamily="18" charset="0"/>
                        </a:rPr>
                        <m:t>]</m:t>
                      </m:r>
                    </m:oMath>
                  </m:oMathPara>
                </a14:m>
                <a:endParaRPr lang="ko-KR" altLang="en-US" sz="1400" dirty="0"/>
              </a:p>
            </p:txBody>
          </p:sp>
        </mc:Choice>
        <mc:Fallback>
          <p:sp>
            <p:nvSpPr>
              <p:cNvPr id="9" name="TextBox 8">
                <a:extLst>
                  <a:ext uri="{FF2B5EF4-FFF2-40B4-BE49-F238E27FC236}">
                    <a16:creationId xmlns:a16="http://schemas.microsoft.com/office/drawing/2014/main" id="{D3E16EF6-37F3-E577-1F9E-564BFCACD7E0}"/>
                  </a:ext>
                </a:extLst>
              </p:cNvPr>
              <p:cNvSpPr txBox="1">
                <a:spLocks noRot="1" noChangeAspect="1" noMove="1" noResize="1" noEditPoints="1" noAdjustHandles="1" noChangeArrowheads="1" noChangeShapeType="1" noTextEdit="1"/>
              </p:cNvSpPr>
              <p:nvPr/>
            </p:nvSpPr>
            <p:spPr>
              <a:xfrm rot="5400000">
                <a:off x="9935870" y="3759978"/>
                <a:ext cx="1432874" cy="307777"/>
              </a:xfrm>
              <a:prstGeom prst="rect">
                <a:avLst/>
              </a:prstGeom>
              <a:blipFill>
                <a:blip r:embed="rId5"/>
                <a:stretch>
                  <a:fillRect l="-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652710C-2364-95F7-FB77-093D03635614}"/>
                  </a:ext>
                </a:extLst>
              </p:cNvPr>
              <p:cNvSpPr txBox="1"/>
              <p:nvPr/>
            </p:nvSpPr>
            <p:spPr>
              <a:xfrm>
                <a:off x="6596316" y="3562045"/>
                <a:ext cx="2857997" cy="923330"/>
              </a:xfrm>
              <a:prstGeom prst="rect">
                <a:avLst/>
              </a:prstGeom>
              <a:noFill/>
            </p:spPr>
            <p:txBody>
              <a:bodyPr wrap="square" rtlCol="0">
                <a:spAutoFit/>
              </a:bodyPr>
              <a:lstStyle/>
              <a:p>
                <a:pPr algn="ct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𝑡</m:t>
                        </m:r>
                      </m:e>
                      <m:sub>
                        <m:r>
                          <a:rPr lang="en-US" altLang="ko-KR" b="0" i="1" smtClean="0">
                            <a:latin typeface="Cambria Math" panose="02040503050406030204" pitchFamily="18" charset="0"/>
                          </a:rPr>
                          <m:t>𝑖</m:t>
                        </m:r>
                        <m:r>
                          <a:rPr lang="en-US" altLang="ko-KR" b="0" i="1" smtClean="0">
                            <a:latin typeface="Cambria Math" panose="02040503050406030204" pitchFamily="18" charset="0"/>
                          </a:rPr>
                          <m:t>+</m:t>
                        </m:r>
                        <m:r>
                          <a:rPr lang="en-US" altLang="ko-KR" b="0" i="1" smtClean="0">
                            <a:latin typeface="Cambria Math" panose="02040503050406030204" pitchFamily="18" charset="0"/>
                          </a:rPr>
                          <m:t>𝑚</m:t>
                        </m:r>
                      </m:sub>
                    </m:sSub>
                    <m:r>
                      <a:rPr lang="en-US" altLang="ko-KR" b="0" i="1" smtClean="0">
                        <a:latin typeface="Cambria Math" panose="02040503050406030204" pitchFamily="18" charset="0"/>
                      </a:rPr>
                      <m:t>−</m:t>
                    </m:r>
                    <m:sSub>
                      <m:sSubPr>
                        <m:ctrlPr>
                          <a:rPr lang="en-US" altLang="ko-KR" i="1">
                            <a:latin typeface="Cambria Math" panose="02040503050406030204" pitchFamily="18" charset="0"/>
                          </a:rPr>
                        </m:ctrlPr>
                      </m:sSubPr>
                      <m:e>
                        <m:r>
                          <a:rPr lang="en-US" altLang="ko-KR" b="0" i="1" smtClean="0">
                            <a:latin typeface="Cambria Math" panose="02040503050406030204" pitchFamily="18" charset="0"/>
                          </a:rPr>
                          <m:t>𝑡</m:t>
                        </m:r>
                      </m:e>
                      <m:sub>
                        <m:r>
                          <a:rPr lang="en-US" altLang="ko-KR" b="0" i="1" smtClean="0">
                            <a:latin typeface="Cambria Math" panose="02040503050406030204" pitchFamily="18" charset="0"/>
                          </a:rPr>
                          <m:t>𝑖</m:t>
                        </m:r>
                      </m:sub>
                    </m:sSub>
                  </m:oMath>
                </a14:m>
                <a:r>
                  <a:rPr lang="ko-KR" altLang="en-US" dirty="0"/>
                  <a:t> </a:t>
                </a:r>
                <a:r>
                  <a:rPr lang="en-US" altLang="ko-KR" dirty="0"/>
                  <a:t>determined by eccentricity and rotation.</a:t>
                </a:r>
              </a:p>
              <a:p>
                <a:pPr algn="ctr"/>
                <a:r>
                  <a:rPr lang="en-US" altLang="ko-KR" dirty="0">
                    <a:solidFill>
                      <a:schemeClr val="accent1"/>
                    </a:solidFill>
                  </a:rPr>
                  <a:t>PSEC4 Measurement</a:t>
                </a:r>
                <a:endParaRPr lang="ko-KR" altLang="en-US" dirty="0">
                  <a:solidFill>
                    <a:schemeClr val="accent1"/>
                  </a:solidFill>
                </a:endParaRPr>
              </a:p>
            </p:txBody>
          </p:sp>
        </mc:Choice>
        <mc:Fallback xmlns="">
          <p:sp>
            <p:nvSpPr>
              <p:cNvPr id="10" name="TextBox 9">
                <a:extLst>
                  <a:ext uri="{FF2B5EF4-FFF2-40B4-BE49-F238E27FC236}">
                    <a16:creationId xmlns:a16="http://schemas.microsoft.com/office/drawing/2014/main" id="{C652710C-2364-95F7-FB77-093D03635614}"/>
                  </a:ext>
                </a:extLst>
              </p:cNvPr>
              <p:cNvSpPr txBox="1">
                <a:spLocks noRot="1" noChangeAspect="1" noMove="1" noResize="1" noEditPoints="1" noAdjustHandles="1" noChangeArrowheads="1" noChangeShapeType="1" noTextEdit="1"/>
              </p:cNvSpPr>
              <p:nvPr/>
            </p:nvSpPr>
            <p:spPr>
              <a:xfrm>
                <a:off x="6596316" y="3562045"/>
                <a:ext cx="2857997" cy="923330"/>
              </a:xfrm>
              <a:prstGeom prst="rect">
                <a:avLst/>
              </a:prstGeom>
              <a:blipFill>
                <a:blip r:embed="rId6"/>
                <a:stretch>
                  <a:fillRect l="-213" t="-3289" r="-1066" b="-9211"/>
                </a:stretch>
              </a:blipFill>
            </p:spPr>
            <p:txBody>
              <a:bodyPr/>
              <a:lstStyle/>
              <a:p>
                <a:r>
                  <a:rPr lang="en-US">
                    <a:noFill/>
                  </a:rPr>
                  <a:t> </a:t>
                </a:r>
              </a:p>
            </p:txBody>
          </p:sp>
        </mc:Fallback>
      </mc:AlternateContent>
      <p:graphicFrame>
        <p:nvGraphicFramePr>
          <p:cNvPr id="16" name="차트 15">
            <a:extLst>
              <a:ext uri="{FF2B5EF4-FFF2-40B4-BE49-F238E27FC236}">
                <a16:creationId xmlns:a16="http://schemas.microsoft.com/office/drawing/2014/main" id="{95DAA9A0-7558-44BC-8A4C-4E60D3A3B920}"/>
              </a:ext>
            </a:extLst>
          </p:cNvPr>
          <p:cNvGraphicFramePr>
            <a:graphicFrameLocks/>
          </p:cNvGraphicFramePr>
          <p:nvPr>
            <p:extLst>
              <p:ext uri="{D42A27DB-BD31-4B8C-83A1-F6EECF244321}">
                <p14:modId xmlns:p14="http://schemas.microsoft.com/office/powerpoint/2010/main" val="651388567"/>
              </p:ext>
            </p:extLst>
          </p:nvPr>
        </p:nvGraphicFramePr>
        <p:xfrm>
          <a:off x="509159" y="1250419"/>
          <a:ext cx="4572000" cy="115595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차트 16">
            <a:extLst>
              <a:ext uri="{FF2B5EF4-FFF2-40B4-BE49-F238E27FC236}">
                <a16:creationId xmlns:a16="http://schemas.microsoft.com/office/drawing/2014/main" id="{1E03D28E-DA5E-4AFA-8288-1652F1ED1FFB}"/>
              </a:ext>
            </a:extLst>
          </p:cNvPr>
          <p:cNvGraphicFramePr>
            <a:graphicFrameLocks/>
          </p:cNvGraphicFramePr>
          <p:nvPr>
            <p:extLst>
              <p:ext uri="{D42A27DB-BD31-4B8C-83A1-F6EECF244321}">
                <p14:modId xmlns:p14="http://schemas.microsoft.com/office/powerpoint/2010/main" val="2306834182"/>
              </p:ext>
            </p:extLst>
          </p:nvPr>
        </p:nvGraphicFramePr>
        <p:xfrm>
          <a:off x="509159" y="2356923"/>
          <a:ext cx="4572000" cy="115595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차트 17">
            <a:extLst>
              <a:ext uri="{FF2B5EF4-FFF2-40B4-BE49-F238E27FC236}">
                <a16:creationId xmlns:a16="http://schemas.microsoft.com/office/drawing/2014/main" id="{CF25581F-43E8-4C9D-8430-0B9F312357BD}"/>
              </a:ext>
            </a:extLst>
          </p:cNvPr>
          <p:cNvGraphicFramePr>
            <a:graphicFrameLocks/>
          </p:cNvGraphicFramePr>
          <p:nvPr>
            <p:extLst>
              <p:ext uri="{D42A27DB-BD31-4B8C-83A1-F6EECF244321}">
                <p14:modId xmlns:p14="http://schemas.microsoft.com/office/powerpoint/2010/main" val="878300508"/>
              </p:ext>
            </p:extLst>
          </p:nvPr>
        </p:nvGraphicFramePr>
        <p:xfrm>
          <a:off x="521282" y="3463427"/>
          <a:ext cx="4572000" cy="115595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9" name="차트 18">
            <a:extLst>
              <a:ext uri="{FF2B5EF4-FFF2-40B4-BE49-F238E27FC236}">
                <a16:creationId xmlns:a16="http://schemas.microsoft.com/office/drawing/2014/main" id="{AD2C1870-CCB5-40AE-9B34-EEC04E01C991}"/>
              </a:ext>
            </a:extLst>
          </p:cNvPr>
          <p:cNvGraphicFramePr>
            <a:graphicFrameLocks/>
          </p:cNvGraphicFramePr>
          <p:nvPr>
            <p:extLst>
              <p:ext uri="{D42A27DB-BD31-4B8C-83A1-F6EECF244321}">
                <p14:modId xmlns:p14="http://schemas.microsoft.com/office/powerpoint/2010/main" val="4103981896"/>
              </p:ext>
            </p:extLst>
          </p:nvPr>
        </p:nvGraphicFramePr>
        <p:xfrm>
          <a:off x="509159" y="4569930"/>
          <a:ext cx="4572000" cy="1155956"/>
        </p:xfrm>
        <a:graphic>
          <a:graphicData uri="http://schemas.openxmlformats.org/drawingml/2006/chart">
            <c:chart xmlns:c="http://schemas.openxmlformats.org/drawingml/2006/chart" xmlns:r="http://schemas.openxmlformats.org/officeDocument/2006/relationships" r:id="rId10"/>
          </a:graphicData>
        </a:graphic>
      </p:graphicFrame>
      <p:sp>
        <p:nvSpPr>
          <p:cNvPr id="20" name="TextBox 19">
            <a:extLst>
              <a:ext uri="{FF2B5EF4-FFF2-40B4-BE49-F238E27FC236}">
                <a16:creationId xmlns:a16="http://schemas.microsoft.com/office/drawing/2014/main" id="{98714E5E-AFA7-7E48-E0C5-0E6F493B160C}"/>
              </a:ext>
            </a:extLst>
          </p:cNvPr>
          <p:cNvSpPr txBox="1"/>
          <p:nvPr/>
        </p:nvSpPr>
        <p:spPr>
          <a:xfrm rot="16200000">
            <a:off x="-1058281" y="3278761"/>
            <a:ext cx="2833828" cy="369332"/>
          </a:xfrm>
          <a:prstGeom prst="rect">
            <a:avLst/>
          </a:prstGeom>
          <a:noFill/>
        </p:spPr>
        <p:txBody>
          <a:bodyPr wrap="square" rtlCol="0">
            <a:spAutoFit/>
          </a:bodyPr>
          <a:lstStyle/>
          <a:p>
            <a:pPr algn="ctr"/>
            <a:r>
              <a:rPr lang="en-US" altLang="ko-KR"/>
              <a:t>Input Voltage</a:t>
            </a:r>
            <a:endParaRPr lang="ko-KR" altLang="en-US"/>
          </a:p>
        </p:txBody>
      </p:sp>
      <p:sp>
        <p:nvSpPr>
          <p:cNvPr id="21" name="TextBox 20">
            <a:extLst>
              <a:ext uri="{FF2B5EF4-FFF2-40B4-BE49-F238E27FC236}">
                <a16:creationId xmlns:a16="http://schemas.microsoft.com/office/drawing/2014/main" id="{F721A404-EE5F-6649-2B61-45AF7E223756}"/>
              </a:ext>
            </a:extLst>
          </p:cNvPr>
          <p:cNvSpPr txBox="1"/>
          <p:nvPr/>
        </p:nvSpPr>
        <p:spPr>
          <a:xfrm>
            <a:off x="2078722" y="5655457"/>
            <a:ext cx="1432874" cy="369332"/>
          </a:xfrm>
          <a:prstGeom prst="rect">
            <a:avLst/>
          </a:prstGeom>
          <a:noFill/>
        </p:spPr>
        <p:txBody>
          <a:bodyPr wrap="square" rtlCol="0">
            <a:spAutoFit/>
          </a:bodyPr>
          <a:lstStyle/>
          <a:p>
            <a:pPr algn="ctr"/>
            <a:r>
              <a:rPr lang="en-US" altLang="ko-KR"/>
              <a:t>Time</a:t>
            </a:r>
          </a:p>
        </p:txBody>
      </p:sp>
      <p:cxnSp>
        <p:nvCxnSpPr>
          <p:cNvPr id="25" name="직선 연결선 24">
            <a:extLst>
              <a:ext uri="{FF2B5EF4-FFF2-40B4-BE49-F238E27FC236}">
                <a16:creationId xmlns:a16="http://schemas.microsoft.com/office/drawing/2014/main" id="{B5A2DD1A-5E15-EE3A-090B-0EB1F8808CA4}"/>
              </a:ext>
            </a:extLst>
          </p:cNvPr>
          <p:cNvCxnSpPr>
            <a:cxnSpLocks/>
          </p:cNvCxnSpPr>
          <p:nvPr/>
        </p:nvCxnSpPr>
        <p:spPr>
          <a:xfrm>
            <a:off x="1719943" y="1382485"/>
            <a:ext cx="0" cy="4219272"/>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직선 연결선 26">
            <a:extLst>
              <a:ext uri="{FF2B5EF4-FFF2-40B4-BE49-F238E27FC236}">
                <a16:creationId xmlns:a16="http://schemas.microsoft.com/office/drawing/2014/main" id="{3D2C8D63-AD5A-BDC2-9981-F9458C163DED}"/>
              </a:ext>
            </a:extLst>
          </p:cNvPr>
          <p:cNvCxnSpPr>
            <a:cxnSpLocks/>
          </p:cNvCxnSpPr>
          <p:nvPr/>
        </p:nvCxnSpPr>
        <p:spPr>
          <a:xfrm>
            <a:off x="1981200" y="1382404"/>
            <a:ext cx="0" cy="4219272"/>
          </a:xfrm>
          <a:prstGeom prst="line">
            <a:avLst/>
          </a:prstGeom>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24BF910C-C65B-D420-2DA6-0E6CCAAC8ADC}"/>
              </a:ext>
            </a:extLst>
          </p:cNvPr>
          <p:cNvSpPr txBox="1"/>
          <p:nvPr/>
        </p:nvSpPr>
        <p:spPr>
          <a:xfrm>
            <a:off x="619026" y="1832386"/>
            <a:ext cx="991051" cy="369332"/>
          </a:xfrm>
          <a:prstGeom prst="rect">
            <a:avLst/>
          </a:prstGeom>
          <a:noFill/>
        </p:spPr>
        <p:txBody>
          <a:bodyPr wrap="square" rtlCol="0">
            <a:spAutoFit/>
          </a:bodyPr>
          <a:lstStyle/>
          <a:p>
            <a:r>
              <a:rPr lang="en-US" altLang="ko-KR"/>
              <a:t>Event 1</a:t>
            </a:r>
            <a:endParaRPr lang="ko-KR" altLang="en-US"/>
          </a:p>
        </p:txBody>
      </p:sp>
      <p:sp>
        <p:nvSpPr>
          <p:cNvPr id="30" name="TextBox 29">
            <a:extLst>
              <a:ext uri="{FF2B5EF4-FFF2-40B4-BE49-F238E27FC236}">
                <a16:creationId xmlns:a16="http://schemas.microsoft.com/office/drawing/2014/main" id="{173817B2-1E7B-3C9D-CF58-1EB2893C515D}"/>
              </a:ext>
            </a:extLst>
          </p:cNvPr>
          <p:cNvSpPr txBox="1"/>
          <p:nvPr/>
        </p:nvSpPr>
        <p:spPr>
          <a:xfrm>
            <a:off x="619026" y="2933805"/>
            <a:ext cx="991051" cy="369332"/>
          </a:xfrm>
          <a:prstGeom prst="rect">
            <a:avLst/>
          </a:prstGeom>
          <a:noFill/>
        </p:spPr>
        <p:txBody>
          <a:bodyPr wrap="square" rtlCol="0">
            <a:spAutoFit/>
          </a:bodyPr>
          <a:lstStyle/>
          <a:p>
            <a:r>
              <a:rPr lang="en-US" altLang="ko-KR"/>
              <a:t>Event 2</a:t>
            </a:r>
            <a:endParaRPr lang="ko-KR" altLang="en-US"/>
          </a:p>
        </p:txBody>
      </p:sp>
      <p:sp>
        <p:nvSpPr>
          <p:cNvPr id="31" name="TextBox 30">
            <a:extLst>
              <a:ext uri="{FF2B5EF4-FFF2-40B4-BE49-F238E27FC236}">
                <a16:creationId xmlns:a16="http://schemas.microsoft.com/office/drawing/2014/main" id="{C911FBF4-9214-4F56-81A2-32A003F74FC9}"/>
              </a:ext>
            </a:extLst>
          </p:cNvPr>
          <p:cNvSpPr txBox="1"/>
          <p:nvPr/>
        </p:nvSpPr>
        <p:spPr>
          <a:xfrm>
            <a:off x="619026" y="4040309"/>
            <a:ext cx="991051" cy="369332"/>
          </a:xfrm>
          <a:prstGeom prst="rect">
            <a:avLst/>
          </a:prstGeom>
          <a:noFill/>
        </p:spPr>
        <p:txBody>
          <a:bodyPr wrap="square" rtlCol="0">
            <a:spAutoFit/>
          </a:bodyPr>
          <a:lstStyle/>
          <a:p>
            <a:r>
              <a:rPr lang="en-US" altLang="ko-KR"/>
              <a:t>Event 3</a:t>
            </a:r>
            <a:endParaRPr lang="ko-KR" altLang="en-US"/>
          </a:p>
        </p:txBody>
      </p:sp>
      <p:sp>
        <p:nvSpPr>
          <p:cNvPr id="32" name="TextBox 31">
            <a:extLst>
              <a:ext uri="{FF2B5EF4-FFF2-40B4-BE49-F238E27FC236}">
                <a16:creationId xmlns:a16="http://schemas.microsoft.com/office/drawing/2014/main" id="{51E620DE-1C77-0056-ED49-EE7431C3C4F9}"/>
              </a:ext>
            </a:extLst>
          </p:cNvPr>
          <p:cNvSpPr txBox="1"/>
          <p:nvPr/>
        </p:nvSpPr>
        <p:spPr>
          <a:xfrm>
            <a:off x="619026" y="5198545"/>
            <a:ext cx="991051" cy="369332"/>
          </a:xfrm>
          <a:prstGeom prst="rect">
            <a:avLst/>
          </a:prstGeom>
          <a:noFill/>
        </p:spPr>
        <p:txBody>
          <a:bodyPr wrap="square" rtlCol="0">
            <a:spAutoFit/>
          </a:bodyPr>
          <a:lstStyle/>
          <a:p>
            <a:r>
              <a:rPr lang="en-US" altLang="ko-KR"/>
              <a:t>Event 4</a:t>
            </a:r>
            <a:endParaRPr lang="ko-KR" altLang="en-US"/>
          </a:p>
        </p:txBody>
      </p:sp>
      <p:cxnSp>
        <p:nvCxnSpPr>
          <p:cNvPr id="39" name="연결선: 꺾임 38">
            <a:extLst>
              <a:ext uri="{FF2B5EF4-FFF2-40B4-BE49-F238E27FC236}">
                <a16:creationId xmlns:a16="http://schemas.microsoft.com/office/drawing/2014/main" id="{071EC0B1-0989-D924-DDC4-AA05E9C485CF}"/>
              </a:ext>
            </a:extLst>
          </p:cNvPr>
          <p:cNvCxnSpPr>
            <a:cxnSpLocks/>
          </p:cNvCxnSpPr>
          <p:nvPr/>
        </p:nvCxnSpPr>
        <p:spPr>
          <a:xfrm>
            <a:off x="5093282" y="1832386"/>
            <a:ext cx="4878032" cy="1564935"/>
          </a:xfrm>
          <a:prstGeom prst="bentConnector3">
            <a:avLst>
              <a:gd name="adj1" fmla="val 106236"/>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44" name="연결선: 꺾임 43">
            <a:extLst>
              <a:ext uri="{FF2B5EF4-FFF2-40B4-BE49-F238E27FC236}">
                <a16:creationId xmlns:a16="http://schemas.microsoft.com/office/drawing/2014/main" id="{7FA5162C-9FD3-24C2-D389-6C0B63CEB4C7}"/>
              </a:ext>
            </a:extLst>
          </p:cNvPr>
          <p:cNvCxnSpPr>
            <a:cxnSpLocks/>
          </p:cNvCxnSpPr>
          <p:nvPr/>
        </p:nvCxnSpPr>
        <p:spPr>
          <a:xfrm flipV="1">
            <a:off x="5105405" y="2803896"/>
            <a:ext cx="1745605" cy="134994"/>
          </a:xfrm>
          <a:prstGeom prst="bent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48" name="연결선: 꺾임 47">
            <a:extLst>
              <a:ext uri="{FF2B5EF4-FFF2-40B4-BE49-F238E27FC236}">
                <a16:creationId xmlns:a16="http://schemas.microsoft.com/office/drawing/2014/main" id="{AF16BF1B-4DB4-4009-C5ED-A8605D8263EA}"/>
              </a:ext>
            </a:extLst>
          </p:cNvPr>
          <p:cNvCxnSpPr>
            <a:cxnSpLocks/>
          </p:cNvCxnSpPr>
          <p:nvPr/>
        </p:nvCxnSpPr>
        <p:spPr>
          <a:xfrm flipV="1">
            <a:off x="5093282" y="3913867"/>
            <a:ext cx="687032" cy="136684"/>
          </a:xfrm>
          <a:prstGeom prst="bent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51" name="연결선: 꺾임 50">
            <a:extLst>
              <a:ext uri="{FF2B5EF4-FFF2-40B4-BE49-F238E27FC236}">
                <a16:creationId xmlns:a16="http://schemas.microsoft.com/office/drawing/2014/main" id="{62D114F8-44EF-6EFE-1841-608B4E00C6B9}"/>
              </a:ext>
            </a:extLst>
          </p:cNvPr>
          <p:cNvCxnSpPr>
            <a:cxnSpLocks/>
          </p:cNvCxnSpPr>
          <p:nvPr/>
        </p:nvCxnSpPr>
        <p:spPr>
          <a:xfrm flipV="1">
            <a:off x="5093282" y="5014678"/>
            <a:ext cx="3484661" cy="161639"/>
          </a:xfrm>
          <a:prstGeom prst="bentConnector3">
            <a:avLst>
              <a:gd name="adj1" fmla="val 100295"/>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052EDF6-4C10-4AFB-461F-3AFFDB1A74A0}"/>
              </a:ext>
            </a:extLst>
          </p:cNvPr>
          <p:cNvSpPr txBox="1"/>
          <p:nvPr/>
        </p:nvSpPr>
        <p:spPr>
          <a:xfrm>
            <a:off x="7169375" y="1159143"/>
            <a:ext cx="4696835" cy="584775"/>
          </a:xfrm>
          <a:prstGeom prst="rect">
            <a:avLst/>
          </a:prstGeom>
          <a:solidFill>
            <a:schemeClr val="bg2"/>
          </a:solidFill>
          <a:ln>
            <a:solidFill>
              <a:srgbClr val="9673A6"/>
            </a:solidFill>
          </a:ln>
        </p:spPr>
        <p:txBody>
          <a:bodyPr wrap="square" rtlCol="0">
            <a:spAutoFit/>
          </a:bodyPr>
          <a:lstStyle/>
          <a:p>
            <a:r>
              <a:rPr lang="en-US" altLang="ko-KR" sz="1600" dirty="0">
                <a:sym typeface="Wingdings" panose="05000000000000000000" pitchFamily="2" charset="2"/>
              </a:rPr>
              <a:t>Low SNR </a:t>
            </a:r>
            <a:r>
              <a:rPr lang="en-US" altLang="ko-KR" sz="1600" dirty="0"/>
              <a:t> fainter, more spread curve.</a:t>
            </a:r>
          </a:p>
          <a:p>
            <a:r>
              <a:rPr lang="en-US" altLang="ko-KR" sz="1600" dirty="0"/>
              <a:t>Nonlinearity </a:t>
            </a:r>
            <a:r>
              <a:rPr lang="en-US" altLang="ko-KR" sz="1600" dirty="0">
                <a:sym typeface="Wingdings" panose="05000000000000000000" pitchFamily="2" charset="2"/>
              </a:rPr>
              <a:t></a:t>
            </a:r>
            <a:r>
              <a:rPr lang="en-US" altLang="ko-KR" sz="1600" dirty="0"/>
              <a:t> distorted curve </a:t>
            </a:r>
            <a:endParaRPr lang="ko-KR" altLang="en-US" sz="1600" dirty="0"/>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3DE2123-D11B-B937-F7C4-FDA3761D08DD}"/>
                  </a:ext>
                </a:extLst>
              </p:cNvPr>
              <p:cNvSpPr txBox="1"/>
              <p:nvPr/>
            </p:nvSpPr>
            <p:spPr>
              <a:xfrm>
                <a:off x="1264763" y="5523813"/>
                <a:ext cx="14328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𝑡</m:t>
                          </m:r>
                        </m:e>
                        <m:sub>
                          <m:r>
                            <a:rPr lang="en-US" altLang="ko-KR" b="0" i="1" smtClean="0">
                              <a:latin typeface="Cambria Math" panose="02040503050406030204" pitchFamily="18" charset="0"/>
                            </a:rPr>
                            <m:t>𝑖</m:t>
                          </m:r>
                        </m:sub>
                      </m:sSub>
                      <m:sSub>
                        <m:sSubPr>
                          <m:ctrlPr>
                            <a:rPr lang="en-US" altLang="ko-KR" i="1">
                              <a:latin typeface="Cambria Math" panose="02040503050406030204" pitchFamily="18" charset="0"/>
                            </a:rPr>
                          </m:ctrlPr>
                        </m:sSubPr>
                        <m:e>
                          <m:r>
                            <a:rPr lang="en-US" altLang="ko-KR" b="0" i="1" smtClean="0">
                              <a:latin typeface="Cambria Math" panose="02040503050406030204" pitchFamily="18" charset="0"/>
                            </a:rPr>
                            <m:t> </m:t>
                          </m:r>
                          <m:r>
                            <a:rPr lang="en-US" altLang="ko-KR" b="0" i="1" smtClean="0">
                              <a:latin typeface="Cambria Math" panose="02040503050406030204" pitchFamily="18" charset="0"/>
                            </a:rPr>
                            <m:t>𝑡</m:t>
                          </m:r>
                        </m:e>
                        <m:sub>
                          <m:r>
                            <a:rPr lang="en-US" altLang="ko-KR" b="0" i="1" smtClean="0">
                              <a:latin typeface="Cambria Math" panose="02040503050406030204" pitchFamily="18" charset="0"/>
                            </a:rPr>
                            <m:t>𝑖</m:t>
                          </m:r>
                          <m:r>
                            <a:rPr lang="en-US" altLang="ko-KR" b="0" i="1" smtClean="0">
                              <a:latin typeface="Cambria Math" panose="02040503050406030204" pitchFamily="18" charset="0"/>
                            </a:rPr>
                            <m:t>+</m:t>
                          </m:r>
                          <m:r>
                            <a:rPr lang="en-US" altLang="ko-KR" b="0" i="1" smtClean="0">
                              <a:latin typeface="Cambria Math" panose="02040503050406030204" pitchFamily="18" charset="0"/>
                            </a:rPr>
                            <m:t>𝑚</m:t>
                          </m:r>
                        </m:sub>
                      </m:sSub>
                    </m:oMath>
                  </m:oMathPara>
                </a14:m>
                <a:endParaRPr lang="ko-KR" altLang="en-US"/>
              </a:p>
            </p:txBody>
          </p:sp>
        </mc:Choice>
        <mc:Fallback xmlns="">
          <p:sp>
            <p:nvSpPr>
              <p:cNvPr id="56" name="TextBox 55">
                <a:extLst>
                  <a:ext uri="{FF2B5EF4-FFF2-40B4-BE49-F238E27FC236}">
                    <a16:creationId xmlns:a16="http://schemas.microsoft.com/office/drawing/2014/main" id="{B3DE2123-D11B-B937-F7C4-FDA3761D08DD}"/>
                  </a:ext>
                </a:extLst>
              </p:cNvPr>
              <p:cNvSpPr txBox="1">
                <a:spLocks noRot="1" noChangeAspect="1" noMove="1" noResize="1" noEditPoints="1" noAdjustHandles="1" noChangeArrowheads="1" noChangeShapeType="1" noTextEdit="1"/>
              </p:cNvSpPr>
              <p:nvPr/>
            </p:nvSpPr>
            <p:spPr>
              <a:xfrm>
                <a:off x="1264763" y="5523813"/>
                <a:ext cx="1432874" cy="369332"/>
              </a:xfrm>
              <a:prstGeom prst="rect">
                <a:avLst/>
              </a:prstGeom>
              <a:blipFill>
                <a:blip r:embed="rId11"/>
                <a:stretch>
                  <a:fillRect b="-3279"/>
                </a:stretch>
              </a:blipFill>
            </p:spPr>
            <p:txBody>
              <a:bodyPr/>
              <a:lstStyle/>
              <a:p>
                <a:r>
                  <a:rPr lang="en-US">
                    <a:noFill/>
                  </a:rPr>
                  <a:t> </a:t>
                </a:r>
              </a:p>
            </p:txBody>
          </p:sp>
        </mc:Fallback>
      </mc:AlternateContent>
      <p:sp>
        <p:nvSpPr>
          <p:cNvPr id="2" name="날짜 개체 틀 1">
            <a:extLst>
              <a:ext uri="{FF2B5EF4-FFF2-40B4-BE49-F238E27FC236}">
                <a16:creationId xmlns:a16="http://schemas.microsoft.com/office/drawing/2014/main" id="{9BD56311-1E4D-B123-B698-13CD2C412F4A}"/>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E544C058-204C-43D2-C387-17BA7DA6F220}"/>
              </a:ext>
            </a:extLst>
          </p:cNvPr>
          <p:cNvSpPr>
            <a:spLocks noGrp="1"/>
          </p:cNvSpPr>
          <p:nvPr>
            <p:ph type="ftr" sz="quarter" idx="11"/>
          </p:nvPr>
        </p:nvSpPr>
        <p:spPr/>
        <p:txBody>
          <a:bodyPr/>
          <a:lstStyle/>
          <a:p>
            <a:r>
              <a:rPr lang="en-US" altLang="ko-KR"/>
              <a:t>PSEC5 / PM2024</a:t>
            </a:r>
            <a:endParaRPr lang="ko-KR" altLang="en-US"/>
          </a:p>
        </p:txBody>
      </p:sp>
      <p:sp>
        <p:nvSpPr>
          <p:cNvPr id="11" name="TextBox 10">
            <a:extLst>
              <a:ext uri="{FF2B5EF4-FFF2-40B4-BE49-F238E27FC236}">
                <a16:creationId xmlns:a16="http://schemas.microsoft.com/office/drawing/2014/main" id="{6EB9EE74-E2EE-FAB3-61F6-0DDB6DF45E54}"/>
              </a:ext>
            </a:extLst>
          </p:cNvPr>
          <p:cNvSpPr txBox="1"/>
          <p:nvPr/>
        </p:nvSpPr>
        <p:spPr>
          <a:xfrm>
            <a:off x="5622193" y="5426104"/>
            <a:ext cx="4630720" cy="400110"/>
          </a:xfrm>
          <a:prstGeom prst="rect">
            <a:avLst/>
          </a:prstGeom>
          <a:noFill/>
        </p:spPr>
        <p:txBody>
          <a:bodyPr wrap="square" rtlCol="0">
            <a:spAutoFit/>
          </a:bodyPr>
          <a:lstStyle/>
          <a:p>
            <a:pPr algn="ctr"/>
            <a:r>
              <a:rPr lang="en-US" altLang="ko-KR" sz="2000" dirty="0"/>
              <a:t>sin(</a:t>
            </a:r>
            <a:r>
              <a:rPr lang="el-GR" sz="2000" dirty="0"/>
              <a:t>ω</a:t>
            </a:r>
            <a:r>
              <a:rPr lang="en-US" altLang="ko-KR" sz="2000" dirty="0"/>
              <a:t>t+</a:t>
            </a:r>
            <a:r>
              <a:rPr lang="el-GR" sz="2000" dirty="0"/>
              <a:t>Δ</a:t>
            </a:r>
            <a:r>
              <a:rPr lang="en-US" sz="2000" dirty="0"/>
              <a:t>t</a:t>
            </a:r>
            <a:r>
              <a:rPr lang="en-US" altLang="ko-KR" sz="2000" dirty="0"/>
              <a:t>)+sin(</a:t>
            </a:r>
            <a:r>
              <a:rPr lang="el-GR" sz="2000" dirty="0"/>
              <a:t>ω</a:t>
            </a:r>
            <a:r>
              <a:rPr lang="en-US" altLang="ko-KR" sz="2000" dirty="0"/>
              <a:t>t)</a:t>
            </a:r>
            <a:endParaRPr lang="ko-KR" altLang="en-US" sz="2000" dirty="0"/>
          </a:p>
        </p:txBody>
      </p:sp>
      <p:sp>
        <p:nvSpPr>
          <p:cNvPr id="13" name="TextBox 12">
            <a:extLst>
              <a:ext uri="{FF2B5EF4-FFF2-40B4-BE49-F238E27FC236}">
                <a16:creationId xmlns:a16="http://schemas.microsoft.com/office/drawing/2014/main" id="{1E0E9B5A-DA38-D581-4F72-2C177B324BC4}"/>
              </a:ext>
            </a:extLst>
          </p:cNvPr>
          <p:cNvSpPr txBox="1"/>
          <p:nvPr/>
        </p:nvSpPr>
        <p:spPr>
          <a:xfrm rot="5400000">
            <a:off x="8662997" y="3823655"/>
            <a:ext cx="4630720" cy="400110"/>
          </a:xfrm>
          <a:prstGeom prst="rect">
            <a:avLst/>
          </a:prstGeom>
          <a:noFill/>
        </p:spPr>
        <p:txBody>
          <a:bodyPr wrap="square" rtlCol="0">
            <a:spAutoFit/>
          </a:bodyPr>
          <a:lstStyle/>
          <a:p>
            <a:pPr algn="ctr"/>
            <a:r>
              <a:rPr lang="en-US" altLang="ko-KR" sz="2000" dirty="0"/>
              <a:t>sin(</a:t>
            </a:r>
            <a:r>
              <a:rPr lang="el-GR" sz="2000" dirty="0"/>
              <a:t>ω</a:t>
            </a:r>
            <a:r>
              <a:rPr lang="en-US" altLang="ko-KR" sz="2000" dirty="0"/>
              <a:t>t+</a:t>
            </a:r>
            <a:r>
              <a:rPr lang="el-GR" sz="2000" dirty="0"/>
              <a:t>Δ</a:t>
            </a:r>
            <a:r>
              <a:rPr lang="en-US" sz="2000" dirty="0"/>
              <a:t>t</a:t>
            </a:r>
            <a:r>
              <a:rPr lang="en-US" altLang="ko-KR" sz="2000" dirty="0"/>
              <a:t>)-sin(</a:t>
            </a:r>
            <a:r>
              <a:rPr lang="el-GR" sz="2000" dirty="0"/>
              <a:t>ω</a:t>
            </a:r>
            <a:r>
              <a:rPr lang="en-US" altLang="ko-KR" sz="2000" dirty="0"/>
              <a:t>t)</a:t>
            </a:r>
            <a:endParaRPr lang="ko-KR" altLang="en-US" sz="2000" dirty="0"/>
          </a:p>
        </p:txBody>
      </p:sp>
    </p:spTree>
    <p:extLst>
      <p:ext uri="{BB962C8B-B14F-4D97-AF65-F5344CB8AC3E}">
        <p14:creationId xmlns:p14="http://schemas.microsoft.com/office/powerpoint/2010/main" val="2852021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2B28BF75-7B14-D64A-80BC-DAC349491061}"/>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pPr/>
              <a:t>16</a:t>
            </a:fld>
            <a:endParaRPr lang="ko-KR" altLang="en-US"/>
          </a:p>
        </p:txBody>
      </p:sp>
      <p:sp>
        <p:nvSpPr>
          <p:cNvPr id="2" name="날짜 개체 틀 1">
            <a:extLst>
              <a:ext uri="{FF2B5EF4-FFF2-40B4-BE49-F238E27FC236}">
                <a16:creationId xmlns:a16="http://schemas.microsoft.com/office/drawing/2014/main" id="{9BD56311-1E4D-B123-B698-13CD2C412F4A}"/>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E544C058-204C-43D2-C387-17BA7DA6F220}"/>
              </a:ext>
            </a:extLst>
          </p:cNvPr>
          <p:cNvSpPr>
            <a:spLocks noGrp="1"/>
          </p:cNvSpPr>
          <p:nvPr>
            <p:ph type="ftr" sz="quarter" idx="11"/>
          </p:nvPr>
        </p:nvSpPr>
        <p:spPr/>
        <p:txBody>
          <a:bodyPr/>
          <a:lstStyle/>
          <a:p>
            <a:r>
              <a:rPr lang="en-US" altLang="ko-KR"/>
              <a:t>PSEC5 / PM2024</a:t>
            </a:r>
            <a:endParaRPr lang="ko-KR" altLang="en-US"/>
          </a:p>
        </p:txBody>
      </p:sp>
      <p:pic>
        <p:nvPicPr>
          <p:cNvPr id="12" name="Picture 11" descr="Screenshot_20240530_083020_Microsoft 365 (Office).jpg">
            <a:extLst>
              <a:ext uri="{FF2B5EF4-FFF2-40B4-BE49-F238E27FC236}">
                <a16:creationId xmlns:a16="http://schemas.microsoft.com/office/drawing/2014/main" id="{4E096DCB-E6D8-1540-325B-4815E3C6210F}"/>
              </a:ext>
            </a:extLst>
          </p:cNvPr>
          <p:cNvPicPr>
            <a:picLocks noChangeAspect="1"/>
          </p:cNvPicPr>
          <p:nvPr/>
        </p:nvPicPr>
        <p:blipFill>
          <a:blip r:embed="rId3"/>
          <a:stretch>
            <a:fillRect/>
          </a:stretch>
        </p:blipFill>
        <p:spPr>
          <a:xfrm>
            <a:off x="1524000" y="1022457"/>
            <a:ext cx="9144000" cy="4813085"/>
          </a:xfrm>
          <a:prstGeom prst="rect">
            <a:avLst/>
          </a:prstGeom>
        </p:spPr>
      </p:pic>
      <p:sp>
        <p:nvSpPr>
          <p:cNvPr id="6" name="제목 1">
            <a:extLst>
              <a:ext uri="{FF2B5EF4-FFF2-40B4-BE49-F238E27FC236}">
                <a16:creationId xmlns:a16="http://schemas.microsoft.com/office/drawing/2014/main" id="{0235F86A-DCD5-803C-DE01-F23608322045}"/>
              </a:ext>
            </a:extLst>
          </p:cNvPr>
          <p:cNvSpPr>
            <a:spLocks noGrp="1"/>
          </p:cNvSpPr>
          <p:nvPr>
            <p:ph type="title"/>
          </p:nvPr>
        </p:nvSpPr>
        <p:spPr>
          <a:xfrm>
            <a:off x="469129" y="-23690"/>
            <a:ext cx="10515600" cy="1325563"/>
          </a:xfrm>
        </p:spPr>
        <p:txBody>
          <a:bodyPr>
            <a:normAutofit/>
          </a:bodyPr>
          <a:lstStyle/>
          <a:p>
            <a:r>
              <a:rPr lang="en-US" altLang="ko-KR" sz="4000" b="1" dirty="0">
                <a:solidFill>
                  <a:srgbClr val="C00000"/>
                </a:solidFill>
              </a:rPr>
              <a:t>Sample Time Distribution of PSEC4</a:t>
            </a:r>
            <a:endParaRPr lang="ko-KR" altLang="en-US" sz="4000" b="1" dirty="0">
              <a:solidFill>
                <a:srgbClr val="C00000"/>
              </a:solidFill>
            </a:endParaRPr>
          </a:p>
        </p:txBody>
      </p:sp>
    </p:spTree>
    <p:extLst>
      <p:ext uri="{BB962C8B-B14F-4D97-AF65-F5344CB8AC3E}">
        <p14:creationId xmlns:p14="http://schemas.microsoft.com/office/powerpoint/2010/main" val="3807381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Chart&#10;&#10;Description automatically generated">
            <a:extLst>
              <a:ext uri="{FF2B5EF4-FFF2-40B4-BE49-F238E27FC236}">
                <a16:creationId xmlns:a16="http://schemas.microsoft.com/office/drawing/2014/main" id="{071DBC2B-9A95-D24C-D065-862C0CECD7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01700"/>
            <a:ext cx="6156888" cy="4632325"/>
          </a:xfrm>
        </p:spPr>
      </p:pic>
      <p:sp>
        <p:nvSpPr>
          <p:cNvPr id="2" name="슬라이드 번호 개체 틀 1">
            <a:extLst>
              <a:ext uri="{FF2B5EF4-FFF2-40B4-BE49-F238E27FC236}">
                <a16:creationId xmlns:a16="http://schemas.microsoft.com/office/drawing/2014/main" id="{D95857BD-BE38-D5F6-FD60-9DA14237C542}"/>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17</a:t>
            </a:fld>
            <a:endParaRPr lang="ko-KR" altLang="en-US"/>
          </a:p>
        </p:txBody>
      </p:sp>
      <p:sp>
        <p:nvSpPr>
          <p:cNvPr id="17" name="TextBox 16">
            <a:extLst>
              <a:ext uri="{FF2B5EF4-FFF2-40B4-BE49-F238E27FC236}">
                <a16:creationId xmlns:a16="http://schemas.microsoft.com/office/drawing/2014/main" id="{721F55D0-2DA0-5E62-EAE5-A208DFAA761B}"/>
              </a:ext>
            </a:extLst>
          </p:cNvPr>
          <p:cNvSpPr txBox="1"/>
          <p:nvPr/>
        </p:nvSpPr>
        <p:spPr>
          <a:xfrm>
            <a:off x="324875" y="257174"/>
            <a:ext cx="11453467" cy="461665"/>
          </a:xfrm>
          <a:prstGeom prst="rect">
            <a:avLst/>
          </a:prstGeom>
          <a:noFill/>
        </p:spPr>
        <p:txBody>
          <a:bodyPr wrap="square" rtlCol="0">
            <a:spAutoFit/>
          </a:bodyPr>
          <a:lstStyle/>
          <a:p>
            <a:r>
              <a:rPr lang="en-US" sz="2400" b="1" dirty="0">
                <a:solidFill>
                  <a:srgbClr val="C00000"/>
                </a:solidFill>
              </a:rPr>
              <a:t>Timing uncertainty reduced by an optimized LC-oscillator based PLL</a:t>
            </a:r>
          </a:p>
        </p:txBody>
      </p:sp>
      <p:sp>
        <p:nvSpPr>
          <p:cNvPr id="19" name="TextBox 18">
            <a:extLst>
              <a:ext uri="{FF2B5EF4-FFF2-40B4-BE49-F238E27FC236}">
                <a16:creationId xmlns:a16="http://schemas.microsoft.com/office/drawing/2014/main" id="{1A8A3E9B-43B3-A14E-B620-2E33E0065BBC}"/>
              </a:ext>
            </a:extLst>
          </p:cNvPr>
          <p:cNvSpPr txBox="1"/>
          <p:nvPr/>
        </p:nvSpPr>
        <p:spPr>
          <a:xfrm>
            <a:off x="200026" y="5400497"/>
            <a:ext cx="8967880" cy="461665"/>
          </a:xfrm>
          <a:prstGeom prst="rect">
            <a:avLst/>
          </a:prstGeom>
          <a:noFill/>
        </p:spPr>
        <p:txBody>
          <a:bodyPr wrap="square">
            <a:spAutoFit/>
          </a:bodyPr>
          <a:lstStyle/>
          <a:p>
            <a:r>
              <a:rPr lang="en-US" sz="1200" dirty="0"/>
              <a:t>J. </a:t>
            </a:r>
            <a:r>
              <a:rPr lang="en-US" sz="1200" dirty="0" err="1"/>
              <a:t>Prinzie</a:t>
            </a:r>
            <a:r>
              <a:rPr lang="en-US" sz="1200" dirty="0"/>
              <a:t>, J. Christiansen, P. Moreira, M. </a:t>
            </a:r>
            <a:r>
              <a:rPr lang="en-US" sz="1200" dirty="0" err="1"/>
              <a:t>Steyaert</a:t>
            </a:r>
            <a:r>
              <a:rPr lang="en-US" sz="1200" dirty="0"/>
              <a:t> and P. </a:t>
            </a:r>
            <a:r>
              <a:rPr lang="en-US" sz="1200" dirty="0" err="1"/>
              <a:t>Leroux</a:t>
            </a:r>
            <a:r>
              <a:rPr lang="en-US" sz="1200" dirty="0"/>
              <a:t>, "Comparison of a 65 nm CMOS Ring- and LC-Oscillator Based PLL in Terms of TID and SEU Sensitivity," in </a:t>
            </a:r>
            <a:r>
              <a:rPr lang="en-US" sz="1200" i="1" dirty="0"/>
              <a:t>IEEE Transactions on Nuclear Science</a:t>
            </a:r>
            <a:r>
              <a:rPr lang="en-US" sz="1200" dirty="0"/>
              <a:t>, vol. 64, no. 1, pp. 245-252, Jan. 2017.</a:t>
            </a:r>
          </a:p>
        </p:txBody>
      </p:sp>
      <p:sp>
        <p:nvSpPr>
          <p:cNvPr id="21" name="TextBox 20">
            <a:extLst>
              <a:ext uri="{FF2B5EF4-FFF2-40B4-BE49-F238E27FC236}">
                <a16:creationId xmlns:a16="http://schemas.microsoft.com/office/drawing/2014/main" id="{2F13F296-3557-4B6B-9BF1-B34CC3674AAA}"/>
              </a:ext>
            </a:extLst>
          </p:cNvPr>
          <p:cNvSpPr txBox="1"/>
          <p:nvPr/>
        </p:nvSpPr>
        <p:spPr>
          <a:xfrm>
            <a:off x="5981700" y="1740535"/>
            <a:ext cx="6096000" cy="1754326"/>
          </a:xfrm>
          <a:prstGeom prst="rect">
            <a:avLst/>
          </a:prstGeom>
          <a:noFill/>
        </p:spPr>
        <p:txBody>
          <a:bodyPr wrap="square">
            <a:spAutoFit/>
          </a:bodyPr>
          <a:lstStyle/>
          <a:p>
            <a:r>
              <a:rPr lang="en-US"/>
              <a:t>From abstract:</a:t>
            </a:r>
            <a:br>
              <a:rPr lang="en-US"/>
            </a:br>
            <a:r>
              <a:rPr lang="en-US"/>
              <a:t>“Both independent PLLs have identical loop dynamics to allow a fair comparison …</a:t>
            </a:r>
            <a:br>
              <a:rPr lang="en-US"/>
            </a:br>
            <a:r>
              <a:rPr lang="en-US"/>
              <a:t> Furthermore these circuits consume the same amount of power. The PLLs were processed in a commercial 65 nm CMOS technology.”</a:t>
            </a:r>
          </a:p>
        </p:txBody>
      </p:sp>
      <p:sp>
        <p:nvSpPr>
          <p:cNvPr id="22" name="TextBox 21">
            <a:extLst>
              <a:ext uri="{FF2B5EF4-FFF2-40B4-BE49-F238E27FC236}">
                <a16:creationId xmlns:a16="http://schemas.microsoft.com/office/drawing/2014/main" id="{52233C61-F1F2-9A2F-6E75-6F8A4AB53405}"/>
              </a:ext>
            </a:extLst>
          </p:cNvPr>
          <p:cNvSpPr txBox="1"/>
          <p:nvPr/>
        </p:nvSpPr>
        <p:spPr>
          <a:xfrm>
            <a:off x="1038225" y="3217862"/>
            <a:ext cx="2308787"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a:solidFill>
                  <a:srgbClr val="FF0000"/>
                </a:solidFill>
              </a:rPr>
              <a:t>Ring: 5.6ps jitter</a:t>
            </a:r>
            <a:r>
              <a:rPr lang="en-US" sz="2000" b="1"/>
              <a:t> </a:t>
            </a:r>
          </a:p>
          <a:p>
            <a:r>
              <a:rPr lang="en-US" sz="2000" b="1">
                <a:solidFill>
                  <a:schemeClr val="accent1"/>
                </a:solidFill>
              </a:rPr>
              <a:t>LC: 0.325ps jitter</a:t>
            </a:r>
          </a:p>
        </p:txBody>
      </p:sp>
      <p:sp>
        <p:nvSpPr>
          <p:cNvPr id="3" name="날짜 개체 틀 2">
            <a:extLst>
              <a:ext uri="{FF2B5EF4-FFF2-40B4-BE49-F238E27FC236}">
                <a16:creationId xmlns:a16="http://schemas.microsoft.com/office/drawing/2014/main" id="{3CA46E79-7084-C0BE-0B51-CCBE8A5D8CB6}"/>
              </a:ext>
            </a:extLst>
          </p:cNvPr>
          <p:cNvSpPr>
            <a:spLocks noGrp="1"/>
          </p:cNvSpPr>
          <p:nvPr>
            <p:ph type="dt" sz="half" idx="10"/>
          </p:nvPr>
        </p:nvSpPr>
        <p:spPr/>
        <p:txBody>
          <a:bodyPr/>
          <a:lstStyle/>
          <a:p>
            <a:r>
              <a:rPr lang="en-US" altLang="ko-KR"/>
              <a:t>2024-05-27</a:t>
            </a:r>
            <a:endParaRPr lang="ko-KR" altLang="en-US"/>
          </a:p>
        </p:txBody>
      </p:sp>
      <p:sp>
        <p:nvSpPr>
          <p:cNvPr id="4" name="바닥글 개체 틀 3">
            <a:extLst>
              <a:ext uri="{FF2B5EF4-FFF2-40B4-BE49-F238E27FC236}">
                <a16:creationId xmlns:a16="http://schemas.microsoft.com/office/drawing/2014/main" id="{0A5FFE0A-A9F7-F4CF-BD8E-A578C4BBE6D9}"/>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208699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4DBB5D4-7112-1D35-7D5A-89BCEA69B1F4}"/>
              </a:ext>
            </a:extLst>
          </p:cNvPr>
          <p:cNvSpPr>
            <a:spLocks noGrp="1"/>
          </p:cNvSpPr>
          <p:nvPr>
            <p:ph type="title"/>
          </p:nvPr>
        </p:nvSpPr>
        <p:spPr>
          <a:xfrm>
            <a:off x="-69672" y="-33604"/>
            <a:ext cx="12261672" cy="1325563"/>
          </a:xfrm>
        </p:spPr>
        <p:txBody>
          <a:bodyPr>
            <a:normAutofit/>
          </a:bodyPr>
          <a:lstStyle/>
          <a:p>
            <a:r>
              <a:rPr lang="en-US" altLang="ko-KR" sz="3600" b="1" dirty="0"/>
              <a:t>5GHz Dual Edge Triggered D Flip-Flop</a:t>
            </a:r>
            <a:endParaRPr lang="ko-KR" altLang="en-US" sz="3600" b="1" dirty="0"/>
          </a:p>
        </p:txBody>
      </p:sp>
      <p:sp>
        <p:nvSpPr>
          <p:cNvPr id="3" name="내용 개체 틀 2">
            <a:extLst>
              <a:ext uri="{FF2B5EF4-FFF2-40B4-BE49-F238E27FC236}">
                <a16:creationId xmlns:a16="http://schemas.microsoft.com/office/drawing/2014/main" id="{7972A4F3-0742-CBBD-126C-315613F4FB6E}"/>
              </a:ext>
            </a:extLst>
          </p:cNvPr>
          <p:cNvSpPr>
            <a:spLocks noGrp="1"/>
          </p:cNvSpPr>
          <p:nvPr>
            <p:ph idx="1"/>
          </p:nvPr>
        </p:nvSpPr>
        <p:spPr>
          <a:xfrm>
            <a:off x="838200" y="5674947"/>
            <a:ext cx="10515600" cy="502015"/>
          </a:xfrm>
        </p:spPr>
        <p:txBody>
          <a:bodyPr/>
          <a:lstStyle/>
          <a:p>
            <a:r>
              <a:rPr lang="en-US" altLang="ko-KR" dirty="0"/>
              <a:t>Still, we expect to use similar calibration technique as PSEC4</a:t>
            </a:r>
            <a:endParaRPr lang="ko-KR" altLang="en-US" dirty="0"/>
          </a:p>
        </p:txBody>
      </p:sp>
      <p:sp>
        <p:nvSpPr>
          <p:cNvPr id="4" name="날짜 개체 틀 3">
            <a:extLst>
              <a:ext uri="{FF2B5EF4-FFF2-40B4-BE49-F238E27FC236}">
                <a16:creationId xmlns:a16="http://schemas.microsoft.com/office/drawing/2014/main" id="{5BC49209-14E7-6114-176A-47A01D0CCC66}"/>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2B8A06FC-73E2-DCE4-9E42-B6D730E2DF0E}"/>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32F42D20-F095-F2AB-D49B-09E4CBABA3CC}"/>
              </a:ext>
            </a:extLst>
          </p:cNvPr>
          <p:cNvSpPr>
            <a:spLocks noGrp="1"/>
          </p:cNvSpPr>
          <p:nvPr>
            <p:ph type="sldNum" sz="quarter" idx="12"/>
          </p:nvPr>
        </p:nvSpPr>
        <p:spPr/>
        <p:txBody>
          <a:bodyPr/>
          <a:lstStyle/>
          <a:p>
            <a:fld id="{23AE57FD-E4DF-4085-ACA4-73605D376608}" type="slidenum">
              <a:rPr lang="ko-KR" altLang="en-US" smtClean="0"/>
              <a:t>18</a:t>
            </a:fld>
            <a:endParaRPr lang="ko-KR" altLang="en-US"/>
          </a:p>
        </p:txBody>
      </p:sp>
      <p:sp>
        <p:nvSpPr>
          <p:cNvPr id="9" name="TextBox 8">
            <a:extLst>
              <a:ext uri="{FF2B5EF4-FFF2-40B4-BE49-F238E27FC236}">
                <a16:creationId xmlns:a16="http://schemas.microsoft.com/office/drawing/2014/main" id="{6F98233D-6A55-AECF-364C-DD0393157AFC}"/>
              </a:ext>
            </a:extLst>
          </p:cNvPr>
          <p:cNvSpPr txBox="1"/>
          <p:nvPr/>
        </p:nvSpPr>
        <p:spPr>
          <a:xfrm>
            <a:off x="6161314" y="4800964"/>
            <a:ext cx="927221" cy="369332"/>
          </a:xfrm>
          <a:prstGeom prst="rect">
            <a:avLst/>
          </a:prstGeom>
          <a:noFill/>
        </p:spPr>
        <p:txBody>
          <a:bodyPr wrap="square" rtlCol="0">
            <a:spAutoFit/>
          </a:bodyPr>
          <a:lstStyle/>
          <a:p>
            <a:r>
              <a:rPr lang="en-US" altLang="ko-KR" dirty="0"/>
              <a:t>5GHz</a:t>
            </a:r>
            <a:endParaRPr lang="ko-KR" altLang="en-US" dirty="0"/>
          </a:p>
        </p:txBody>
      </p:sp>
      <p:sp>
        <p:nvSpPr>
          <p:cNvPr id="10" name="TextBox 9">
            <a:extLst>
              <a:ext uri="{FF2B5EF4-FFF2-40B4-BE49-F238E27FC236}">
                <a16:creationId xmlns:a16="http://schemas.microsoft.com/office/drawing/2014/main" id="{1A3573FB-1815-3D04-38A4-313C9B580E92}"/>
              </a:ext>
            </a:extLst>
          </p:cNvPr>
          <p:cNvSpPr txBox="1"/>
          <p:nvPr/>
        </p:nvSpPr>
        <p:spPr>
          <a:xfrm>
            <a:off x="8486054" y="2940700"/>
            <a:ext cx="3418115" cy="369332"/>
          </a:xfrm>
          <a:prstGeom prst="rect">
            <a:avLst/>
          </a:prstGeom>
          <a:noFill/>
        </p:spPr>
        <p:txBody>
          <a:bodyPr wrap="square" rtlCol="0">
            <a:spAutoFit/>
          </a:bodyPr>
          <a:lstStyle/>
          <a:p>
            <a:r>
              <a:rPr lang="en-US" altLang="ko-KR" dirty="0"/>
              <a:t>To each sampling switches</a:t>
            </a:r>
            <a:endParaRPr lang="ko-KR" altLang="en-US" dirty="0"/>
          </a:p>
        </p:txBody>
      </p:sp>
      <p:pic>
        <p:nvPicPr>
          <p:cNvPr id="7" name="Picture 6">
            <a:extLst>
              <a:ext uri="{FF2B5EF4-FFF2-40B4-BE49-F238E27FC236}">
                <a16:creationId xmlns:a16="http://schemas.microsoft.com/office/drawing/2014/main" id="{0D18A47C-6101-938B-B8E8-B3A7B27CE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23" y="992197"/>
            <a:ext cx="8128000" cy="3556441"/>
          </a:xfrm>
          <a:prstGeom prst="rect">
            <a:avLst/>
          </a:prstGeom>
        </p:spPr>
      </p:pic>
      <p:pic>
        <p:nvPicPr>
          <p:cNvPr id="1026" name="Picture 2">
            <a:extLst>
              <a:ext uri="{FF2B5EF4-FFF2-40B4-BE49-F238E27FC236}">
                <a16:creationId xmlns:a16="http://schemas.microsoft.com/office/drawing/2014/main" id="{71AA51AD-48C8-8BC2-F374-E238AA05F8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8865" y="3377691"/>
            <a:ext cx="5564535" cy="195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717859"/>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7ED9F96-9D08-25EF-8519-2A915208B16E}"/>
              </a:ext>
            </a:extLst>
          </p:cNvPr>
          <p:cNvSpPr>
            <a:spLocks noGrp="1"/>
          </p:cNvSpPr>
          <p:nvPr>
            <p:ph type="title"/>
          </p:nvPr>
        </p:nvSpPr>
        <p:spPr>
          <a:xfrm>
            <a:off x="838200" y="-178015"/>
            <a:ext cx="10515600" cy="1325563"/>
          </a:xfrm>
        </p:spPr>
        <p:txBody>
          <a:bodyPr>
            <a:normAutofit/>
          </a:bodyPr>
          <a:lstStyle/>
          <a:p>
            <a:r>
              <a:rPr lang="en-US" altLang="ko-KR" sz="4000" b="1">
                <a:solidFill>
                  <a:srgbClr val="C00000"/>
                </a:solidFill>
              </a:rPr>
              <a:t>Performance Measurement</a:t>
            </a:r>
            <a:endParaRPr lang="ko-KR" altLang="en-US" sz="4000" b="1">
              <a:solidFill>
                <a:srgbClr val="C00000"/>
              </a:solidFill>
            </a:endParaRPr>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5DB2C8FD-F8E1-8850-DA36-7CA733E3E907}"/>
                  </a:ext>
                </a:extLst>
              </p:cNvPr>
              <p:cNvSpPr>
                <a:spLocks noGrp="1"/>
              </p:cNvSpPr>
              <p:nvPr>
                <p:ph idx="1"/>
              </p:nvPr>
            </p:nvSpPr>
            <p:spPr>
              <a:xfrm>
                <a:off x="838200" y="919850"/>
                <a:ext cx="6636096" cy="4351338"/>
              </a:xfrm>
            </p:spPr>
            <p:txBody>
              <a:bodyPr>
                <a:normAutofit/>
              </a:bodyPr>
              <a:lstStyle/>
              <a:p>
                <a:pPr marL="0" indent="0">
                  <a:buNone/>
                </a:pPr>
                <a:r>
                  <a:rPr lang="en-US" altLang="ko-KR" sz="1800"/>
                  <a:t>Same signal fed into two different channels of the same readout board.</a:t>
                </a:r>
              </a:p>
              <a:p>
                <a:pPr marL="0" indent="0">
                  <a:buNone/>
                </a:pPr>
                <a:r>
                  <a:rPr lang="en-US" altLang="ko-KR" sz="1800">
                    <a:ea typeface="Cambria Math" panose="02040503050406030204" pitchFamily="18" charset="0"/>
                  </a:rPr>
                  <a:t>1. </a:t>
                </a:r>
                <a14:m>
                  <m:oMath xmlns:m="http://schemas.openxmlformats.org/officeDocument/2006/math">
                    <m:r>
                      <m:rPr>
                        <m:sty m:val="p"/>
                      </m:rPr>
                      <a:rPr lang="el-GR" altLang="ko-KR" sz="1800" i="1" smtClean="0">
                        <a:latin typeface="Cambria Math" panose="02040503050406030204" pitchFamily="18" charset="0"/>
                        <a:ea typeface="Cambria Math" panose="02040503050406030204" pitchFamily="18" charset="0"/>
                      </a:rPr>
                      <m:t>Δ</m:t>
                    </m:r>
                    <m:r>
                      <a:rPr lang="en-US" altLang="ko-KR" sz="1800" b="0" i="1" smtClean="0">
                        <a:latin typeface="Cambria Math" panose="02040503050406030204" pitchFamily="18" charset="0"/>
                        <a:ea typeface="Cambria Math" panose="02040503050406030204" pitchFamily="18" charset="0"/>
                      </a:rPr>
                      <m:t>𝑡</m:t>
                    </m:r>
                  </m:oMath>
                </a14:m>
                <a:r>
                  <a:rPr lang="en-US" altLang="ko-KR" sz="1800"/>
                  <a:t> measured for many events.</a:t>
                </a:r>
              </a:p>
              <a:p>
                <a:pPr marL="0" indent="0">
                  <a:buNone/>
                </a:pPr>
                <a:r>
                  <a:rPr lang="en-US" altLang="ko-KR" sz="1800"/>
                  <a:t>2. Distribution of </a:t>
                </a:r>
                <a14:m>
                  <m:oMath xmlns:m="http://schemas.openxmlformats.org/officeDocument/2006/math">
                    <m:r>
                      <m:rPr>
                        <m:sty m:val="p"/>
                      </m:rPr>
                      <a:rPr lang="el-GR" altLang="ko-KR" sz="1800" i="1" smtClean="0">
                        <a:latin typeface="Cambria Math" panose="02040503050406030204" pitchFamily="18" charset="0"/>
                        <a:ea typeface="Cambria Math" panose="02040503050406030204" pitchFamily="18" charset="0"/>
                      </a:rPr>
                      <m:t>Δ</m:t>
                    </m:r>
                    <m:r>
                      <a:rPr lang="en-US" altLang="ko-KR" sz="1800" b="0" i="1" smtClean="0">
                        <a:latin typeface="Cambria Math" panose="02040503050406030204" pitchFamily="18" charset="0"/>
                        <a:ea typeface="Cambria Math" panose="02040503050406030204" pitchFamily="18" charset="0"/>
                      </a:rPr>
                      <m:t>𝑡</m:t>
                    </m:r>
                  </m:oMath>
                </a14:m>
                <a:r>
                  <a:rPr lang="en-US" altLang="ko-KR" sz="1800"/>
                  <a:t> acquired.</a:t>
                </a:r>
              </a:p>
              <a:p>
                <a:pPr marL="0" indent="0">
                  <a:buNone/>
                </a:pPr>
                <a:r>
                  <a:rPr lang="en-US" altLang="ko-KR" sz="1800"/>
                  <a:t>Depends on the source</a:t>
                </a:r>
              </a:p>
              <a:p>
                <a:pPr lvl="1"/>
                <a:r>
                  <a:rPr lang="en-US" altLang="ko-KR" sz="1800"/>
                  <a:t>Sin </a:t>
                </a:r>
              </a:p>
              <a:p>
                <a:pPr lvl="1"/>
                <a:r>
                  <a:rPr lang="en-US" altLang="ko-KR" sz="1800"/>
                  <a:t>Pulse/square</a:t>
                </a:r>
              </a:p>
              <a:p>
                <a:pPr marL="0" indent="0">
                  <a:buNone/>
                </a:pPr>
                <a:r>
                  <a:rPr lang="en-US" altLang="ko-KR" sz="1800"/>
                  <a:t>Depends on algorithm determining </a:t>
                </a:r>
                <a14:m>
                  <m:oMath xmlns:m="http://schemas.openxmlformats.org/officeDocument/2006/math">
                    <m:r>
                      <m:rPr>
                        <m:sty m:val="p"/>
                      </m:rPr>
                      <a:rPr lang="el-GR" altLang="ko-KR" sz="1800" i="1" smtClean="0">
                        <a:latin typeface="Cambria Math" panose="02040503050406030204" pitchFamily="18" charset="0"/>
                        <a:ea typeface="Cambria Math" panose="02040503050406030204" pitchFamily="18" charset="0"/>
                      </a:rPr>
                      <m:t>Δ</m:t>
                    </m:r>
                    <m:r>
                      <a:rPr lang="en-US" altLang="ko-KR" sz="1800" b="0" i="1" smtClean="0">
                        <a:latin typeface="Cambria Math" panose="02040503050406030204" pitchFamily="18" charset="0"/>
                        <a:ea typeface="Cambria Math" panose="02040503050406030204" pitchFamily="18" charset="0"/>
                      </a:rPr>
                      <m:t>𝑡</m:t>
                    </m:r>
                  </m:oMath>
                </a14:m>
                <a:r>
                  <a:rPr lang="en-US" altLang="ko-KR" sz="1800"/>
                  <a:t>.</a:t>
                </a:r>
              </a:p>
            </p:txBody>
          </p:sp>
        </mc:Choice>
        <mc:Fallback xmlns="">
          <p:sp>
            <p:nvSpPr>
              <p:cNvPr id="3" name="내용 개체 틀 2">
                <a:extLst>
                  <a:ext uri="{FF2B5EF4-FFF2-40B4-BE49-F238E27FC236}">
                    <a16:creationId xmlns:a16="http://schemas.microsoft.com/office/drawing/2014/main" id="{5DB2C8FD-F8E1-8850-DA36-7CA733E3E907}"/>
                  </a:ext>
                </a:extLst>
              </p:cNvPr>
              <p:cNvSpPr>
                <a:spLocks noGrp="1" noRot="1" noChangeAspect="1" noMove="1" noResize="1" noEditPoints="1" noAdjustHandles="1" noChangeArrowheads="1" noChangeShapeType="1" noTextEdit="1"/>
              </p:cNvSpPr>
              <p:nvPr>
                <p:ph idx="1"/>
              </p:nvPr>
            </p:nvSpPr>
            <p:spPr>
              <a:xfrm>
                <a:off x="838200" y="919850"/>
                <a:ext cx="6636096" cy="4351338"/>
              </a:xfrm>
              <a:blipFill>
                <a:blip r:embed="rId4"/>
                <a:stretch>
                  <a:fillRect l="-827" t="-1541"/>
                </a:stretch>
              </a:blipFill>
            </p:spPr>
            <p:txBody>
              <a:bodyPr/>
              <a:lstStyle/>
              <a:p>
                <a:r>
                  <a:rPr lang="en-US">
                    <a:noFill/>
                  </a:rPr>
                  <a:t> </a:t>
                </a:r>
              </a:p>
            </p:txBody>
          </p:sp>
        </mc:Fallback>
      </mc:AlternateContent>
      <p:sp>
        <p:nvSpPr>
          <p:cNvPr id="16" name="슬라이드 번호 개체 틀 15">
            <a:extLst>
              <a:ext uri="{FF2B5EF4-FFF2-40B4-BE49-F238E27FC236}">
                <a16:creationId xmlns:a16="http://schemas.microsoft.com/office/drawing/2014/main" id="{11B31633-F591-5355-C329-1F7F2EBC31CD}"/>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19</a:t>
            </a:fld>
            <a:endParaRPr lang="ko-KR" altLang="en-US"/>
          </a:p>
        </p:txBody>
      </p:sp>
      <p:grpSp>
        <p:nvGrpSpPr>
          <p:cNvPr id="40" name="그룹 39">
            <a:extLst>
              <a:ext uri="{FF2B5EF4-FFF2-40B4-BE49-F238E27FC236}">
                <a16:creationId xmlns:a16="http://schemas.microsoft.com/office/drawing/2014/main" id="{FDA8ACC3-8326-2A79-F44E-2E5E54C15E4D}"/>
              </a:ext>
            </a:extLst>
          </p:cNvPr>
          <p:cNvGrpSpPr/>
          <p:nvPr/>
        </p:nvGrpSpPr>
        <p:grpSpPr>
          <a:xfrm>
            <a:off x="6566649" y="2110241"/>
            <a:ext cx="1098432" cy="3456182"/>
            <a:chOff x="13612866" y="249632"/>
            <a:chExt cx="1098432" cy="3456182"/>
          </a:xfrm>
        </p:grpSpPr>
        <p:sp>
          <p:nvSpPr>
            <p:cNvPr id="4" name="직사각형 3">
              <a:extLst>
                <a:ext uri="{FF2B5EF4-FFF2-40B4-BE49-F238E27FC236}">
                  <a16:creationId xmlns:a16="http://schemas.microsoft.com/office/drawing/2014/main" id="{D5BE5987-4527-75DE-631B-7D5BA9FBED05}"/>
                </a:ext>
              </a:extLst>
            </p:cNvPr>
            <p:cNvSpPr/>
            <p:nvPr/>
          </p:nvSpPr>
          <p:spPr>
            <a:xfrm>
              <a:off x="13612866" y="2935326"/>
              <a:ext cx="791931" cy="770488"/>
            </a:xfrm>
            <a:prstGeom prst="rect">
              <a:avLst/>
            </a:prstGeom>
            <a:solidFill>
              <a:schemeClr val="tx1">
                <a:lumMod val="50000"/>
                <a:lumOff val="50000"/>
              </a:schemeClr>
            </a:solidFill>
            <a:ln w="254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sz="1600">
                  <a:solidFill>
                    <a:schemeClr val="bg1"/>
                  </a:solidFill>
                </a:rPr>
                <a:t>PSEC4</a:t>
              </a:r>
              <a:endParaRPr lang="ko-KR" altLang="en-US" sz="1600">
                <a:solidFill>
                  <a:schemeClr val="bg1"/>
                </a:solidFill>
              </a:endParaRPr>
            </a:p>
          </p:txBody>
        </p:sp>
        <p:cxnSp>
          <p:nvCxnSpPr>
            <p:cNvPr id="8" name="연결선: 꺾임 7">
              <a:extLst>
                <a:ext uri="{FF2B5EF4-FFF2-40B4-BE49-F238E27FC236}">
                  <a16:creationId xmlns:a16="http://schemas.microsoft.com/office/drawing/2014/main" id="{0DCF20A5-EA3F-615E-282A-5494FD335C96}"/>
                </a:ext>
              </a:extLst>
            </p:cNvPr>
            <p:cNvCxnSpPr>
              <a:cxnSpLocks/>
            </p:cNvCxnSpPr>
            <p:nvPr/>
          </p:nvCxnSpPr>
          <p:spPr>
            <a:xfrm rot="5400000" flipH="1" flipV="1">
              <a:off x="13032580" y="1164813"/>
              <a:ext cx="2593900" cy="763537"/>
            </a:xfrm>
            <a:prstGeom prst="bentConnector3">
              <a:avLst>
                <a:gd name="adj1" fmla="val 100360"/>
              </a:avLst>
            </a:prstGeom>
            <a:ln>
              <a:headEnd type="triangle" w="lg" len="lg"/>
              <a:tailEnd type="none"/>
            </a:ln>
          </p:spPr>
          <p:style>
            <a:lnRef idx="1">
              <a:schemeClr val="dk1"/>
            </a:lnRef>
            <a:fillRef idx="0">
              <a:schemeClr val="dk1"/>
            </a:fillRef>
            <a:effectRef idx="0">
              <a:schemeClr val="dk1"/>
            </a:effectRef>
            <a:fontRef idx="minor">
              <a:schemeClr val="tx1"/>
            </a:fontRef>
          </p:style>
        </p:cxnSp>
        <p:cxnSp>
          <p:nvCxnSpPr>
            <p:cNvPr id="12" name="연결선: 꺾임 11">
              <a:extLst>
                <a:ext uri="{FF2B5EF4-FFF2-40B4-BE49-F238E27FC236}">
                  <a16:creationId xmlns:a16="http://schemas.microsoft.com/office/drawing/2014/main" id="{C49F9FCA-3CE3-2DAD-87F0-9E224B016B14}"/>
                </a:ext>
              </a:extLst>
            </p:cNvPr>
            <p:cNvCxnSpPr>
              <a:cxnSpLocks/>
            </p:cNvCxnSpPr>
            <p:nvPr/>
          </p:nvCxnSpPr>
          <p:spPr>
            <a:xfrm rot="5400000" flipH="1" flipV="1">
              <a:off x="14081447" y="2273836"/>
              <a:ext cx="614943" cy="524446"/>
            </a:xfrm>
            <a:prstGeom prst="bentConnector2">
              <a:avLst/>
            </a:prstGeom>
            <a:ln>
              <a:headEnd type="triangle" w="lg" len="lg"/>
              <a:tailEnd type="none"/>
            </a:ln>
          </p:spPr>
          <p:style>
            <a:lnRef idx="1">
              <a:schemeClr val="dk1"/>
            </a:lnRef>
            <a:fillRef idx="0">
              <a:schemeClr val="dk1"/>
            </a:fillRef>
            <a:effectRef idx="0">
              <a:schemeClr val="dk1"/>
            </a:effectRef>
            <a:fontRef idx="minor">
              <a:schemeClr val="tx1"/>
            </a:fontRef>
          </p:style>
        </p:cxnSp>
      </p:grpSp>
      <p:grpSp>
        <p:nvGrpSpPr>
          <p:cNvPr id="5" name="그룹 4">
            <a:extLst>
              <a:ext uri="{FF2B5EF4-FFF2-40B4-BE49-F238E27FC236}">
                <a16:creationId xmlns:a16="http://schemas.microsoft.com/office/drawing/2014/main" id="{7F8565CF-0586-1A0F-5847-72D1815D469A}"/>
              </a:ext>
            </a:extLst>
          </p:cNvPr>
          <p:cNvGrpSpPr/>
          <p:nvPr/>
        </p:nvGrpSpPr>
        <p:grpSpPr>
          <a:xfrm>
            <a:off x="7469535" y="264079"/>
            <a:ext cx="4576762" cy="5817902"/>
            <a:chOff x="3807619" y="542925"/>
            <a:chExt cx="4576762" cy="5817902"/>
          </a:xfrm>
        </p:grpSpPr>
        <mc:AlternateContent xmlns:mc="http://schemas.openxmlformats.org/markup-compatibility/2006" xmlns:a14="http://schemas.microsoft.com/office/drawing/2010/main">
          <mc:Choice Requires="a14">
            <p:graphicFrame>
              <p:nvGraphicFramePr>
                <p:cNvPr id="6" name="차트 5">
                  <a:extLst>
                    <a:ext uri="{FF2B5EF4-FFF2-40B4-BE49-F238E27FC236}">
                      <a16:creationId xmlns:a16="http://schemas.microsoft.com/office/drawing/2014/main" id="{FF12B1FC-D6B4-9BD7-A5A3-B2F49B130F5D}"/>
                    </a:ext>
                  </a:extLst>
                </p:cNvPr>
                <p:cNvGraphicFramePr>
                  <a:graphicFrameLocks/>
                </p:cNvGraphicFramePr>
                <p:nvPr>
                  <p:extLst>
                    <p:ext uri="{D42A27DB-BD31-4B8C-83A1-F6EECF244321}">
                      <p14:modId xmlns:p14="http://schemas.microsoft.com/office/powerpoint/2010/main" val="2055980386"/>
                    </p:ext>
                  </p:extLst>
                </p:nvPr>
              </p:nvGraphicFramePr>
              <p:xfrm>
                <a:off x="3812381" y="542925"/>
                <a:ext cx="4572000" cy="2743200"/>
              </p:xfrm>
              <a:graphic>
                <a:graphicData uri="http://schemas.openxmlformats.org/drawingml/2006/chart">
                  <c:chart xmlns:c="http://schemas.openxmlformats.org/drawingml/2006/chart" xmlns:r="http://schemas.openxmlformats.org/officeDocument/2006/relationships" r:id="rId5"/>
                </a:graphicData>
              </a:graphic>
            </p:graphicFrame>
          </mc:Choice>
          <mc:Fallback xmlns="">
            <p:graphicFrame>
              <p:nvGraphicFramePr>
                <p:cNvPr id="6" name="차트 5">
                  <a:extLst>
                    <a:ext uri="{FF2B5EF4-FFF2-40B4-BE49-F238E27FC236}">
                      <a16:creationId xmlns:a16="http://schemas.microsoft.com/office/drawing/2014/main" id="{FF12B1FC-D6B4-9BD7-A5A3-B2F49B130F5D}"/>
                    </a:ext>
                  </a:extLst>
                </p:cNvPr>
                <p:cNvGraphicFramePr>
                  <a:graphicFrameLocks/>
                </p:cNvGraphicFramePr>
                <p:nvPr>
                  <p:extLst>
                    <p:ext uri="{D42A27DB-BD31-4B8C-83A1-F6EECF244321}">
                      <p14:modId xmlns:p14="http://schemas.microsoft.com/office/powerpoint/2010/main" val="2055980386"/>
                    </p:ext>
                  </p:extLst>
                </p:nvPr>
              </p:nvGraphicFramePr>
              <p:xfrm>
                <a:off x="3812381" y="542925"/>
                <a:ext cx="4572000" cy="2743200"/>
              </p:xfrm>
              <a:graphic>
                <a:graphicData uri="http://schemas.openxmlformats.org/drawingml/2006/chart">
                  <c:chart xmlns:c="http://schemas.openxmlformats.org/drawingml/2006/chart" xmlns:r="http://schemas.openxmlformats.org/officeDocument/2006/relationships" r:id="rId6"/>
                </a:graphicData>
              </a:graphic>
            </p:graphicFrame>
          </mc:Fallback>
        </mc:AlternateContent>
        <mc:AlternateContent xmlns:mc="http://schemas.openxmlformats.org/markup-compatibility/2006" xmlns:a14="http://schemas.microsoft.com/office/drawing/2010/main">
          <mc:Choice Requires="a14">
            <p:graphicFrame>
              <p:nvGraphicFramePr>
                <p:cNvPr id="7" name="차트 6">
                  <a:extLst>
                    <a:ext uri="{FF2B5EF4-FFF2-40B4-BE49-F238E27FC236}">
                      <a16:creationId xmlns:a16="http://schemas.microsoft.com/office/drawing/2014/main" id="{AF92383D-6FD6-4561-9B02-D41914838582}"/>
                    </a:ext>
                  </a:extLst>
                </p:cNvPr>
                <p:cNvGraphicFramePr>
                  <a:graphicFrameLocks/>
                </p:cNvGraphicFramePr>
                <p:nvPr>
                  <p:extLst>
                    <p:ext uri="{D42A27DB-BD31-4B8C-83A1-F6EECF244321}">
                      <p14:modId xmlns:p14="http://schemas.microsoft.com/office/powerpoint/2010/main" val="3380162604"/>
                    </p:ext>
                  </p:extLst>
                </p:nvPr>
              </p:nvGraphicFramePr>
              <p:xfrm>
                <a:off x="3807619" y="3267074"/>
                <a:ext cx="4572000" cy="3048001"/>
              </p:xfrm>
              <a:graphic>
                <a:graphicData uri="http://schemas.openxmlformats.org/drawingml/2006/chart">
                  <c:chart xmlns:c="http://schemas.openxmlformats.org/drawingml/2006/chart" xmlns:r="http://schemas.openxmlformats.org/officeDocument/2006/relationships" r:id="rId7"/>
                </a:graphicData>
              </a:graphic>
            </p:graphicFrame>
          </mc:Choice>
          <mc:Fallback xmlns="">
            <p:graphicFrame>
              <p:nvGraphicFramePr>
                <p:cNvPr id="7" name="차트 6">
                  <a:extLst>
                    <a:ext uri="{FF2B5EF4-FFF2-40B4-BE49-F238E27FC236}">
                      <a16:creationId xmlns:a16="http://schemas.microsoft.com/office/drawing/2014/main" id="{AF92383D-6FD6-4561-9B02-D41914838582}"/>
                    </a:ext>
                  </a:extLst>
                </p:cNvPr>
                <p:cNvGraphicFramePr>
                  <a:graphicFrameLocks/>
                </p:cNvGraphicFramePr>
                <p:nvPr>
                  <p:extLst>
                    <p:ext uri="{D42A27DB-BD31-4B8C-83A1-F6EECF244321}">
                      <p14:modId xmlns:p14="http://schemas.microsoft.com/office/powerpoint/2010/main" val="3380162604"/>
                    </p:ext>
                  </p:extLst>
                </p:nvPr>
              </p:nvGraphicFramePr>
              <p:xfrm>
                <a:off x="3807619" y="3267074"/>
                <a:ext cx="4572000" cy="3048001"/>
              </p:xfrm>
              <a:graphic>
                <a:graphicData uri="http://schemas.openxmlformats.org/drawingml/2006/chart">
                  <c:chart xmlns:c="http://schemas.openxmlformats.org/drawingml/2006/chart" xmlns:r="http://schemas.openxmlformats.org/officeDocument/2006/relationships" r:id="rId8"/>
                </a:graphicData>
              </a:graphic>
            </p:graphicFrame>
          </mc:Fallback>
        </mc:AlternateContent>
        <p:cxnSp>
          <p:nvCxnSpPr>
            <p:cNvPr id="9" name="직선 연결선 8">
              <a:extLst>
                <a:ext uri="{FF2B5EF4-FFF2-40B4-BE49-F238E27FC236}">
                  <a16:creationId xmlns:a16="http://schemas.microsoft.com/office/drawing/2014/main" id="{7735A449-6390-818D-2038-F1B59E05797F}"/>
                </a:ext>
              </a:extLst>
            </p:cNvPr>
            <p:cNvCxnSpPr>
              <a:cxnSpLocks/>
            </p:cNvCxnSpPr>
            <p:nvPr/>
          </p:nvCxnSpPr>
          <p:spPr>
            <a:xfrm>
              <a:off x="5216434" y="2292702"/>
              <a:ext cx="0" cy="3672669"/>
            </a:xfrm>
            <a:prstGeom prst="line">
              <a:avLst/>
            </a:prstGeom>
          </p:spPr>
          <p:style>
            <a:lnRef idx="1">
              <a:schemeClr val="dk1"/>
            </a:lnRef>
            <a:fillRef idx="0">
              <a:schemeClr val="dk1"/>
            </a:fillRef>
            <a:effectRef idx="0">
              <a:schemeClr val="dk1"/>
            </a:effectRef>
            <a:fontRef idx="minor">
              <a:schemeClr val="tx1"/>
            </a:fontRef>
          </p:style>
        </p:cxnSp>
        <p:cxnSp>
          <p:nvCxnSpPr>
            <p:cNvPr id="10" name="직선 연결선 9">
              <a:extLst>
                <a:ext uri="{FF2B5EF4-FFF2-40B4-BE49-F238E27FC236}">
                  <a16:creationId xmlns:a16="http://schemas.microsoft.com/office/drawing/2014/main" id="{97135156-AF83-4997-6EB7-FFA286E1E52D}"/>
                </a:ext>
              </a:extLst>
            </p:cNvPr>
            <p:cNvCxnSpPr>
              <a:cxnSpLocks/>
            </p:cNvCxnSpPr>
            <p:nvPr/>
          </p:nvCxnSpPr>
          <p:spPr>
            <a:xfrm>
              <a:off x="5477691" y="4769871"/>
              <a:ext cx="0" cy="1195500"/>
            </a:xfrm>
            <a:prstGeom prst="line">
              <a:avLst/>
            </a:prstGeom>
          </p:spPr>
          <p:style>
            <a:lnRef idx="1">
              <a:schemeClr val="dk1"/>
            </a:lnRef>
            <a:fillRef idx="0">
              <a:schemeClr val="dk1"/>
            </a:fillRef>
            <a:effectRef idx="0">
              <a:schemeClr val="dk1"/>
            </a:effectRef>
            <a:fontRef idx="minor">
              <a:schemeClr val="tx1"/>
            </a:fontRef>
          </p:style>
        </p:cxnSp>
        <p:cxnSp>
          <p:nvCxnSpPr>
            <p:cNvPr id="11" name="직선 화살표 연결선 10">
              <a:extLst>
                <a:ext uri="{FF2B5EF4-FFF2-40B4-BE49-F238E27FC236}">
                  <a16:creationId xmlns:a16="http://schemas.microsoft.com/office/drawing/2014/main" id="{DE38DADC-F506-9F99-864C-F02E9FC6D04B}"/>
                </a:ext>
              </a:extLst>
            </p:cNvPr>
            <p:cNvCxnSpPr/>
            <p:nvPr/>
          </p:nvCxnSpPr>
          <p:spPr>
            <a:xfrm>
              <a:off x="5216434" y="5965371"/>
              <a:ext cx="26125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9022192-388D-D0E4-B39A-498F35020504}"/>
                    </a:ext>
                  </a:extLst>
                </p:cNvPr>
                <p:cNvSpPr txBox="1"/>
                <p:nvPr/>
              </p:nvSpPr>
              <p:spPr>
                <a:xfrm>
                  <a:off x="5020490" y="5991495"/>
                  <a:ext cx="6531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Δ</m:t>
                        </m:r>
                        <m:r>
                          <a:rPr lang="en-US" altLang="ko-KR" b="0" i="1" smtClean="0">
                            <a:latin typeface="Cambria Math" panose="02040503050406030204" pitchFamily="18" charset="0"/>
                            <a:ea typeface="Cambria Math" panose="02040503050406030204" pitchFamily="18" charset="0"/>
                          </a:rPr>
                          <m:t>𝑡</m:t>
                        </m:r>
                      </m:oMath>
                    </m:oMathPara>
                  </a14:m>
                  <a:endParaRPr lang="ko-KR" altLang="en-US"/>
                </a:p>
              </p:txBody>
            </p:sp>
          </mc:Choice>
          <mc:Fallback xmlns="">
            <p:sp>
              <p:nvSpPr>
                <p:cNvPr id="13" name="TextBox 12">
                  <a:extLst>
                    <a:ext uri="{FF2B5EF4-FFF2-40B4-BE49-F238E27FC236}">
                      <a16:creationId xmlns:a16="http://schemas.microsoft.com/office/drawing/2014/main" id="{F9022192-388D-D0E4-B39A-498F35020504}"/>
                    </a:ext>
                  </a:extLst>
                </p:cNvPr>
                <p:cNvSpPr txBox="1">
                  <a:spLocks noRot="1" noChangeAspect="1" noMove="1" noResize="1" noEditPoints="1" noAdjustHandles="1" noChangeArrowheads="1" noChangeShapeType="1" noTextEdit="1"/>
                </p:cNvSpPr>
                <p:nvPr/>
              </p:nvSpPr>
              <p:spPr>
                <a:xfrm>
                  <a:off x="5020490" y="5991495"/>
                  <a:ext cx="653143" cy="369332"/>
                </a:xfrm>
                <a:prstGeom prst="rect">
                  <a:avLst/>
                </a:prstGeom>
                <a:blipFill>
                  <a:blip r:embed="rId9"/>
                  <a:stretch>
                    <a:fillRect/>
                  </a:stretch>
                </a:blipFill>
              </p:spPr>
              <p:txBody>
                <a:bodyPr/>
                <a:lstStyle/>
                <a:p>
                  <a:r>
                    <a:rPr lang="en-US">
                      <a:noFill/>
                    </a:rPr>
                    <a:t> </a:t>
                  </a:r>
                </a:p>
              </p:txBody>
            </p:sp>
          </mc:Fallback>
        </mc:AlternateContent>
      </p:grpSp>
      <p:sp>
        <p:nvSpPr>
          <p:cNvPr id="14" name="TextBox 13">
            <a:extLst>
              <a:ext uri="{FF2B5EF4-FFF2-40B4-BE49-F238E27FC236}">
                <a16:creationId xmlns:a16="http://schemas.microsoft.com/office/drawing/2014/main" id="{2765B630-06BF-0C8E-5208-1884412D8C15}"/>
              </a:ext>
            </a:extLst>
          </p:cNvPr>
          <p:cNvSpPr txBox="1"/>
          <p:nvPr/>
        </p:nvSpPr>
        <p:spPr>
          <a:xfrm>
            <a:off x="9755535" y="5814272"/>
            <a:ext cx="2066351" cy="461665"/>
          </a:xfrm>
          <a:prstGeom prst="rect">
            <a:avLst/>
          </a:prstGeom>
          <a:noFill/>
        </p:spPr>
        <p:txBody>
          <a:bodyPr wrap="square" rtlCol="0">
            <a:spAutoFit/>
          </a:bodyPr>
          <a:lstStyle/>
          <a:p>
            <a:r>
              <a:rPr lang="en-US" altLang="ko-KR" sz="1200">
                <a:solidFill>
                  <a:srgbClr val="FF0000"/>
                </a:solidFill>
              </a:rPr>
              <a:t>t=0 when the VCDL loop starts</a:t>
            </a:r>
            <a:endParaRPr lang="ko-KR" altLang="en-US" sz="1200">
              <a:solidFill>
                <a:srgbClr val="FF0000"/>
              </a:solidFill>
            </a:endParaRPr>
          </a:p>
        </p:txBody>
      </p:sp>
      <p:cxnSp>
        <p:nvCxnSpPr>
          <p:cNvPr id="15" name="연결선: 꺾임 14">
            <a:extLst>
              <a:ext uri="{FF2B5EF4-FFF2-40B4-BE49-F238E27FC236}">
                <a16:creationId xmlns:a16="http://schemas.microsoft.com/office/drawing/2014/main" id="{2D8F5E79-EB70-3D3F-E796-26614271368D}"/>
              </a:ext>
            </a:extLst>
          </p:cNvPr>
          <p:cNvCxnSpPr>
            <a:cxnSpLocks/>
            <a:stCxn id="14" idx="1"/>
          </p:cNvCxnSpPr>
          <p:nvPr/>
        </p:nvCxnSpPr>
        <p:spPr>
          <a:xfrm rot="10800000">
            <a:off x="8404221" y="5566425"/>
            <a:ext cx="1351315" cy="478680"/>
          </a:xfrm>
          <a:prstGeom prst="bentConnector3">
            <a:avLst>
              <a:gd name="adj1" fmla="val 99945"/>
            </a:avLst>
          </a:prstGeom>
          <a:ln>
            <a:tailEnd type="triangle"/>
          </a:ln>
        </p:spPr>
        <p:style>
          <a:lnRef idx="1">
            <a:schemeClr val="dk1"/>
          </a:lnRef>
          <a:fillRef idx="0">
            <a:schemeClr val="dk1"/>
          </a:fillRef>
          <a:effectRef idx="0">
            <a:schemeClr val="dk1"/>
          </a:effectRef>
          <a:fontRef idx="minor">
            <a:schemeClr val="tx1"/>
          </a:fontRef>
        </p:style>
      </p:cxnSp>
      <p:sp>
        <p:nvSpPr>
          <p:cNvPr id="22" name="날짜 개체 틀 21">
            <a:extLst>
              <a:ext uri="{FF2B5EF4-FFF2-40B4-BE49-F238E27FC236}">
                <a16:creationId xmlns:a16="http://schemas.microsoft.com/office/drawing/2014/main" id="{D46C4786-ECC4-B6B3-D3DB-A3BE5F9C97E3}"/>
              </a:ext>
            </a:extLst>
          </p:cNvPr>
          <p:cNvSpPr>
            <a:spLocks noGrp="1"/>
          </p:cNvSpPr>
          <p:nvPr>
            <p:ph type="dt" sz="half" idx="10"/>
          </p:nvPr>
        </p:nvSpPr>
        <p:spPr/>
        <p:txBody>
          <a:bodyPr/>
          <a:lstStyle/>
          <a:p>
            <a:r>
              <a:rPr lang="en-US" altLang="ko-KR"/>
              <a:t>2024-05-27</a:t>
            </a:r>
            <a:endParaRPr lang="ko-KR" altLang="en-US"/>
          </a:p>
        </p:txBody>
      </p:sp>
      <p:sp>
        <p:nvSpPr>
          <p:cNvPr id="23" name="바닥글 개체 틀 22">
            <a:extLst>
              <a:ext uri="{FF2B5EF4-FFF2-40B4-BE49-F238E27FC236}">
                <a16:creationId xmlns:a16="http://schemas.microsoft.com/office/drawing/2014/main" id="{467B26F7-9B12-1608-9A38-76996700B62A}"/>
              </a:ext>
            </a:extLst>
          </p:cNvPr>
          <p:cNvSpPr>
            <a:spLocks noGrp="1"/>
          </p:cNvSpPr>
          <p:nvPr>
            <p:ph type="ftr" sz="quarter" idx="11"/>
          </p:nvPr>
        </p:nvSpPr>
        <p:spPr/>
        <p:txBody>
          <a:bodyPr/>
          <a:lstStyle/>
          <a:p>
            <a:r>
              <a:rPr lang="en-US" altLang="ko-KR"/>
              <a:t>PSEC5 / PM2024</a:t>
            </a:r>
            <a:endParaRPr lang="ko-KR" altLang="en-US"/>
          </a:p>
        </p:txBody>
      </p:sp>
      <p:grpSp>
        <p:nvGrpSpPr>
          <p:cNvPr id="49" name="그룹 48">
            <a:extLst>
              <a:ext uri="{FF2B5EF4-FFF2-40B4-BE49-F238E27FC236}">
                <a16:creationId xmlns:a16="http://schemas.microsoft.com/office/drawing/2014/main" id="{94B63313-369D-1651-E6E6-1D5EF7677697}"/>
              </a:ext>
            </a:extLst>
          </p:cNvPr>
          <p:cNvGrpSpPr/>
          <p:nvPr/>
        </p:nvGrpSpPr>
        <p:grpSpPr>
          <a:xfrm>
            <a:off x="749531" y="3608606"/>
            <a:ext cx="5455288" cy="2687569"/>
            <a:chOff x="-303895" y="577579"/>
            <a:chExt cx="11581564" cy="6092191"/>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9DFFF31-8BB4-5539-1A06-A3B2ACC3DA7F}"/>
                    </a:ext>
                  </a:extLst>
                </p:cNvPr>
                <p:cNvSpPr txBox="1"/>
                <p:nvPr/>
              </p:nvSpPr>
              <p:spPr>
                <a:xfrm>
                  <a:off x="5379094" y="5972100"/>
                  <a:ext cx="2774656" cy="697670"/>
                </a:xfrm>
                <a:prstGeom prst="rect">
                  <a:avLst/>
                </a:prstGeom>
                <a:noFill/>
              </p:spPr>
              <p:txBody>
                <a:bodyPr wrap="square" rtlCol="0">
                  <a:spAutoFit/>
                </a:bodyPr>
                <a:lstStyle/>
                <a:p>
                  <a14:m>
                    <m:oMath xmlns:m="http://schemas.openxmlformats.org/officeDocument/2006/math">
                      <m:r>
                        <m:rPr>
                          <m:sty m:val="p"/>
                        </m:rPr>
                        <a:rPr lang="el-GR" altLang="ko-KR" sz="1400" i="1" smtClean="0">
                          <a:latin typeface="Cambria Math" panose="02040503050406030204" pitchFamily="18" charset="0"/>
                          <a:ea typeface="Cambria Math" panose="02040503050406030204" pitchFamily="18" charset="0"/>
                        </a:rPr>
                        <m:t>Δ</m:t>
                      </m:r>
                      <m:r>
                        <a:rPr lang="en-US" altLang="ko-KR" sz="1400" b="0" i="1" smtClean="0">
                          <a:latin typeface="Cambria Math" panose="02040503050406030204" pitchFamily="18" charset="0"/>
                          <a:ea typeface="Cambria Math" panose="02040503050406030204" pitchFamily="18" charset="0"/>
                        </a:rPr>
                        <m:t>𝑡</m:t>
                      </m:r>
                    </m:oMath>
                  </a14:m>
                  <a:r>
                    <a:rPr lang="ko-KR" altLang="en-US" sz="1400"/>
                    <a:t> </a:t>
                  </a:r>
                  <a:r>
                    <a:rPr lang="en-US" altLang="ko-KR" sz="1400"/>
                    <a:t>[</a:t>
                  </a:r>
                  <a:r>
                    <a:rPr lang="en-US" altLang="ko-KR" sz="1400" err="1"/>
                    <a:t>ps</a:t>
                  </a:r>
                  <a:r>
                    <a:rPr lang="en-US" altLang="ko-KR" sz="1400"/>
                    <a:t>]</a:t>
                  </a:r>
                  <a:endParaRPr lang="ko-KR" altLang="en-US" sz="1400"/>
                </a:p>
              </p:txBody>
            </p:sp>
          </mc:Choice>
          <mc:Fallback xmlns="">
            <p:sp>
              <p:nvSpPr>
                <p:cNvPr id="50" name="TextBox 49">
                  <a:extLst>
                    <a:ext uri="{FF2B5EF4-FFF2-40B4-BE49-F238E27FC236}">
                      <a16:creationId xmlns:a16="http://schemas.microsoft.com/office/drawing/2014/main" id="{C9DFFF31-8BB4-5539-1A06-A3B2ACC3DA7F}"/>
                    </a:ext>
                  </a:extLst>
                </p:cNvPr>
                <p:cNvSpPr txBox="1">
                  <a:spLocks noRot="1" noChangeAspect="1" noMove="1" noResize="1" noEditPoints="1" noAdjustHandles="1" noChangeArrowheads="1" noChangeShapeType="1" noTextEdit="1"/>
                </p:cNvSpPr>
                <p:nvPr/>
              </p:nvSpPr>
              <p:spPr>
                <a:xfrm>
                  <a:off x="5379094" y="5972100"/>
                  <a:ext cx="2774656" cy="697670"/>
                </a:xfrm>
                <a:prstGeom prst="rect">
                  <a:avLst/>
                </a:prstGeom>
                <a:blipFill>
                  <a:blip r:embed="rId10"/>
                  <a:stretch>
                    <a:fillRect t="-1961" b="-19608"/>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226DAC9B-EB8E-E250-7255-30D4636A020D}"/>
                </a:ext>
              </a:extLst>
            </p:cNvPr>
            <p:cNvSpPr txBox="1"/>
            <p:nvPr/>
          </p:nvSpPr>
          <p:spPr>
            <a:xfrm rot="16200000">
              <a:off x="-1479587" y="2942316"/>
              <a:ext cx="3004793" cy="653410"/>
            </a:xfrm>
            <a:prstGeom prst="rect">
              <a:avLst/>
            </a:prstGeom>
            <a:noFill/>
          </p:spPr>
          <p:txBody>
            <a:bodyPr wrap="square" rtlCol="0">
              <a:spAutoFit/>
            </a:bodyPr>
            <a:lstStyle/>
            <a:p>
              <a:pPr algn="ctr"/>
              <a:r>
                <a:rPr lang="en-US" altLang="ko-KR" sz="1400"/>
                <a:t># of Events</a:t>
              </a:r>
              <a:endParaRPr lang="ko-KR" altLang="en-US" sz="1400"/>
            </a:p>
          </p:txBody>
        </p:sp>
        <p:pic>
          <p:nvPicPr>
            <p:cNvPr id="52" name="그림 51">
              <a:extLst>
                <a:ext uri="{FF2B5EF4-FFF2-40B4-BE49-F238E27FC236}">
                  <a16:creationId xmlns:a16="http://schemas.microsoft.com/office/drawing/2014/main" id="{6AEC934E-6A45-EE54-0361-674D3290E3F6}"/>
                </a:ext>
              </a:extLst>
            </p:cNvPr>
            <p:cNvPicPr>
              <a:picLocks noChangeAspect="1"/>
            </p:cNvPicPr>
            <p:nvPr/>
          </p:nvPicPr>
          <p:blipFill rotWithShape="1">
            <a:blip r:embed="rId11">
              <a:extLst>
                <a:ext uri="{28A0092B-C50C-407E-A947-70E740481C1C}">
                  <a14:useLocalDpi xmlns:a14="http://schemas.microsoft.com/office/drawing/2010/main" val="0"/>
                </a:ext>
              </a:extLst>
            </a:blip>
            <a:srcRect l="10357" t="9065" r="8036" b="8183"/>
            <a:stretch/>
          </p:blipFill>
          <p:spPr>
            <a:xfrm>
              <a:off x="555173" y="577579"/>
              <a:ext cx="10722496" cy="5502028"/>
            </a:xfrm>
            <a:prstGeom prst="rect">
              <a:avLst/>
            </a:prstGeom>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6542CAD-7B6F-B790-4E87-F7C309AC1E1F}"/>
                    </a:ext>
                  </a:extLst>
                </p:cNvPr>
                <p:cNvSpPr txBox="1"/>
                <p:nvPr/>
              </p:nvSpPr>
              <p:spPr>
                <a:xfrm>
                  <a:off x="2271867" y="2684269"/>
                  <a:ext cx="3678551" cy="912410"/>
                </a:xfrm>
                <a:prstGeom prst="rect">
                  <a:avLst/>
                </a:prstGeom>
                <a:noFill/>
              </p:spPr>
              <p:txBody>
                <a:bodyPr wrap="square" rtlCol="0">
                  <a:spAutoFit/>
                </a:bodyPr>
                <a:lstStyle/>
                <a:p>
                  <a14:m>
                    <m:oMath xmlns:m="http://schemas.openxmlformats.org/officeDocument/2006/math">
                      <m:sSub>
                        <m:sSubPr>
                          <m:ctrlPr>
                            <a:rPr lang="en-US" altLang="ko-KR" sz="1400" b="0" i="1" smtClean="0">
                              <a:latin typeface="Cambria Math" panose="02040503050406030204" pitchFamily="18" charset="0"/>
                              <a:ea typeface="Cambria Math" panose="02040503050406030204" pitchFamily="18" charset="0"/>
                            </a:rPr>
                          </m:ctrlPr>
                        </m:sSubPr>
                        <m:e>
                          <m:r>
                            <a:rPr lang="ko-KR" altLang="en-US" sz="1400" b="0" i="1" smtClean="0">
                              <a:latin typeface="Cambria Math" panose="02040503050406030204" pitchFamily="18" charset="0"/>
                              <a:ea typeface="Cambria Math" panose="02040503050406030204" pitchFamily="18" charset="0"/>
                            </a:rPr>
                            <m:t>𝜎</m:t>
                          </m:r>
                        </m:e>
                        <m:sub>
                          <m:r>
                            <a:rPr lang="en-US" altLang="ko-KR" sz="1400" b="0" i="1" smtClean="0">
                              <a:latin typeface="Cambria Math" panose="02040503050406030204" pitchFamily="18" charset="0"/>
                              <a:ea typeface="Cambria Math" panose="02040503050406030204" pitchFamily="18" charset="0"/>
                            </a:rPr>
                            <m:t>𝑡</m:t>
                          </m:r>
                        </m:sub>
                      </m:sSub>
                      <m:r>
                        <a:rPr lang="en-US" altLang="ko-KR" sz="1400" b="0" i="1" smtClean="0">
                          <a:latin typeface="Cambria Math" panose="02040503050406030204" pitchFamily="18" charset="0"/>
                          <a:ea typeface="Cambria Math" panose="02040503050406030204" pitchFamily="18" charset="0"/>
                        </a:rPr>
                        <m:t>=3.</m:t>
                      </m:r>
                      <m:r>
                        <m:rPr>
                          <m:nor/>
                        </m:rPr>
                        <a:rPr lang="en-US" altLang="ko-KR" sz="1400" b="0" i="0" smtClean="0">
                          <a:latin typeface="Cambria Math" panose="02040503050406030204" pitchFamily="18" charset="0"/>
                          <a:ea typeface="Cambria Math" panose="02040503050406030204" pitchFamily="18" charset="0"/>
                        </a:rPr>
                        <m:t>22</m:t>
                      </m:r>
                      <m:r>
                        <m:rPr>
                          <m:nor/>
                        </m:rPr>
                        <a:rPr lang="en-US" altLang="ko-KR" sz="1400" b="0" i="0" smtClean="0">
                          <a:latin typeface="Cambria Math" panose="02040503050406030204" pitchFamily="18" charset="0"/>
                          <a:ea typeface="Cambria Math" panose="02040503050406030204" pitchFamily="18" charset="0"/>
                        </a:rPr>
                        <m:t>ps</m:t>
                      </m:r>
                    </m:oMath>
                  </a14:m>
                  <a:r>
                    <a:rPr lang="ko-KR" altLang="en-US" sz="1400"/>
                    <a:t> </a:t>
                  </a:r>
                </a:p>
              </p:txBody>
            </p:sp>
          </mc:Choice>
          <mc:Fallback xmlns="">
            <p:sp>
              <p:nvSpPr>
                <p:cNvPr id="53" name="TextBox 52">
                  <a:extLst>
                    <a:ext uri="{FF2B5EF4-FFF2-40B4-BE49-F238E27FC236}">
                      <a16:creationId xmlns:a16="http://schemas.microsoft.com/office/drawing/2014/main" id="{46542CAD-7B6F-B790-4E87-F7C309AC1E1F}"/>
                    </a:ext>
                  </a:extLst>
                </p:cNvPr>
                <p:cNvSpPr txBox="1">
                  <a:spLocks noRot="1" noChangeAspect="1" noMove="1" noResize="1" noEditPoints="1" noAdjustHandles="1" noChangeArrowheads="1" noChangeShapeType="1" noTextEdit="1"/>
                </p:cNvSpPr>
                <p:nvPr/>
              </p:nvSpPr>
              <p:spPr>
                <a:xfrm>
                  <a:off x="2271867" y="2684269"/>
                  <a:ext cx="3678551" cy="912410"/>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5743025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FA6A986-EC02-66F6-7B82-D1B5059C5A15}"/>
              </a:ext>
            </a:extLst>
          </p:cNvPr>
          <p:cNvSpPr>
            <a:spLocks noGrp="1"/>
          </p:cNvSpPr>
          <p:nvPr>
            <p:ph type="title"/>
          </p:nvPr>
        </p:nvSpPr>
        <p:spPr>
          <a:xfrm>
            <a:off x="353961" y="365126"/>
            <a:ext cx="11484078" cy="677094"/>
          </a:xfrm>
        </p:spPr>
        <p:txBody>
          <a:bodyPr>
            <a:normAutofit/>
          </a:bodyPr>
          <a:lstStyle/>
          <a:p>
            <a:r>
              <a:rPr lang="en-US" altLang="ko-KR" sz="3600" dirty="0"/>
              <a:t>Motivation: Detectors with </a:t>
            </a:r>
            <a:r>
              <a:rPr lang="en-US" altLang="ko-KR" sz="3600" dirty="0" err="1"/>
              <a:t>ps</a:t>
            </a:r>
            <a:r>
              <a:rPr lang="en-US" altLang="ko-KR" sz="3600" dirty="0"/>
              <a:t> level resolution</a:t>
            </a:r>
            <a:endParaRPr lang="ko-KR" altLang="en-US" sz="3600" dirty="0"/>
          </a:p>
        </p:txBody>
      </p:sp>
      <p:sp>
        <p:nvSpPr>
          <p:cNvPr id="4" name="날짜 개체 틀 3">
            <a:extLst>
              <a:ext uri="{FF2B5EF4-FFF2-40B4-BE49-F238E27FC236}">
                <a16:creationId xmlns:a16="http://schemas.microsoft.com/office/drawing/2014/main" id="{AB1229FE-92BE-DDED-F738-2F1F0CB06E10}"/>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2370DFE3-0DDF-532F-1CA3-E02DE5A7C9D0}"/>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A7B8ACDD-0736-D0D3-721D-398E22F56279}"/>
              </a:ext>
            </a:extLst>
          </p:cNvPr>
          <p:cNvSpPr>
            <a:spLocks noGrp="1"/>
          </p:cNvSpPr>
          <p:nvPr>
            <p:ph type="sldNum" sz="quarter" idx="12"/>
          </p:nvPr>
        </p:nvSpPr>
        <p:spPr/>
        <p:txBody>
          <a:bodyPr/>
          <a:lstStyle/>
          <a:p>
            <a:fld id="{23AE57FD-E4DF-4085-ACA4-73605D376608}" type="slidenum">
              <a:rPr lang="ko-KR" altLang="en-US" smtClean="0"/>
              <a:t>2</a:t>
            </a:fld>
            <a:endParaRPr lang="ko-KR" altLang="en-US"/>
          </a:p>
        </p:txBody>
      </p:sp>
      <p:sp>
        <p:nvSpPr>
          <p:cNvPr id="7" name="제목 1">
            <a:extLst>
              <a:ext uri="{FF2B5EF4-FFF2-40B4-BE49-F238E27FC236}">
                <a16:creationId xmlns:a16="http://schemas.microsoft.com/office/drawing/2014/main" id="{F92B1956-E6F3-D82F-14EA-A6201BE5713E}"/>
              </a:ext>
            </a:extLst>
          </p:cNvPr>
          <p:cNvSpPr txBox="1">
            <a:spLocks/>
          </p:cNvSpPr>
          <p:nvPr/>
        </p:nvSpPr>
        <p:spPr>
          <a:xfrm>
            <a:off x="838200" y="5244985"/>
            <a:ext cx="11223172"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Cascadia Code" panose="020B0609020000020004" pitchFamily="49" charset="0"/>
                <a:ea typeface="+mj-ea"/>
                <a:cs typeface="Cascadia Code" panose="020B0609020000020004" pitchFamily="49" charset="0"/>
              </a:defRPr>
            </a:lvl1pPr>
          </a:lstStyle>
          <a:p>
            <a:r>
              <a:rPr lang="en-US" altLang="ko-KR" sz="3200" dirty="0"/>
              <a:t>…WE ALSO NEED SUB-PS RESOLUTION FE ELECTRONICS!</a:t>
            </a:r>
            <a:endParaRPr lang="ko-KR" altLang="en-US" sz="3200" dirty="0"/>
          </a:p>
        </p:txBody>
      </p:sp>
      <p:pic>
        <p:nvPicPr>
          <p:cNvPr id="10" name="그림 9">
            <a:extLst>
              <a:ext uri="{FF2B5EF4-FFF2-40B4-BE49-F238E27FC236}">
                <a16:creationId xmlns:a16="http://schemas.microsoft.com/office/drawing/2014/main" id="{A3FE063C-87A0-655D-3070-974AB560933C}"/>
              </a:ext>
            </a:extLst>
          </p:cNvPr>
          <p:cNvPicPr>
            <a:picLocks noChangeAspect="1"/>
          </p:cNvPicPr>
          <p:nvPr/>
        </p:nvPicPr>
        <p:blipFill>
          <a:blip r:embed="rId4"/>
          <a:stretch>
            <a:fillRect/>
          </a:stretch>
        </p:blipFill>
        <p:spPr>
          <a:xfrm>
            <a:off x="1098318" y="3265713"/>
            <a:ext cx="3968532" cy="2351315"/>
          </a:xfrm>
          <a:prstGeom prst="rect">
            <a:avLst/>
          </a:prstGeom>
        </p:spPr>
      </p:pic>
      <p:pic>
        <p:nvPicPr>
          <p:cNvPr id="11" name="그림 10">
            <a:extLst>
              <a:ext uri="{FF2B5EF4-FFF2-40B4-BE49-F238E27FC236}">
                <a16:creationId xmlns:a16="http://schemas.microsoft.com/office/drawing/2014/main" id="{26310744-40EC-FEFA-8708-C93AF112D71D}"/>
              </a:ext>
            </a:extLst>
          </p:cNvPr>
          <p:cNvPicPr>
            <a:picLocks noChangeAspect="1"/>
          </p:cNvPicPr>
          <p:nvPr/>
        </p:nvPicPr>
        <p:blipFill>
          <a:blip r:embed="rId4"/>
          <a:stretch>
            <a:fillRect/>
          </a:stretch>
        </p:blipFill>
        <p:spPr>
          <a:xfrm>
            <a:off x="1532033" y="23090271"/>
            <a:ext cx="0" cy="0"/>
          </a:xfrm>
          <a:prstGeom prst="rect">
            <a:avLst/>
          </a:prstGeom>
        </p:spPr>
      </p:pic>
      <p:pic>
        <p:nvPicPr>
          <p:cNvPr id="14" name="그림 13">
            <a:extLst>
              <a:ext uri="{FF2B5EF4-FFF2-40B4-BE49-F238E27FC236}">
                <a16:creationId xmlns:a16="http://schemas.microsoft.com/office/drawing/2014/main" id="{DCBF4DBA-9AC4-3371-6FFE-B4DE7D30D255}"/>
              </a:ext>
            </a:extLst>
          </p:cNvPr>
          <p:cNvPicPr>
            <a:picLocks noChangeAspect="1"/>
          </p:cNvPicPr>
          <p:nvPr/>
        </p:nvPicPr>
        <p:blipFill rotWithShape="1">
          <a:blip r:embed="rId5"/>
          <a:srcRect b="44459"/>
          <a:stretch/>
        </p:blipFill>
        <p:spPr>
          <a:xfrm>
            <a:off x="666367" y="1139697"/>
            <a:ext cx="4832435" cy="1645593"/>
          </a:xfrm>
          <a:prstGeom prst="rect">
            <a:avLst/>
          </a:prstGeom>
        </p:spPr>
      </p:pic>
      <p:pic>
        <p:nvPicPr>
          <p:cNvPr id="1026" name="Picture 2" descr="Instruments 06 00007 g005 550">
            <a:extLst>
              <a:ext uri="{FF2B5EF4-FFF2-40B4-BE49-F238E27FC236}">
                <a16:creationId xmlns:a16="http://schemas.microsoft.com/office/drawing/2014/main" id="{8EFA6003-BD58-6DA2-09E6-884F98BF07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8040" y="1585588"/>
            <a:ext cx="2385760" cy="3508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E79BCB4-3CEE-0EE5-B441-8877948E2629}"/>
              </a:ext>
            </a:extLst>
          </p:cNvPr>
          <p:cNvSpPr txBox="1"/>
          <p:nvPr/>
        </p:nvSpPr>
        <p:spPr>
          <a:xfrm>
            <a:off x="8935762" y="5030218"/>
            <a:ext cx="2603306" cy="646331"/>
          </a:xfrm>
          <a:prstGeom prst="rect">
            <a:avLst/>
          </a:prstGeom>
          <a:noFill/>
        </p:spPr>
        <p:txBody>
          <a:bodyPr wrap="square" rtlCol="0">
            <a:spAutoFit/>
          </a:bodyPr>
          <a:lstStyle/>
          <a:p>
            <a:r>
              <a:rPr lang="en-US" altLang="ko-KR" dirty="0"/>
              <a:t>Timing resolution for</a:t>
            </a:r>
          </a:p>
          <a:p>
            <a:r>
              <a:rPr lang="en-US" altLang="ko-KR" dirty="0"/>
              <a:t>200 </a:t>
            </a:r>
            <a:r>
              <a:rPr lang="en-US" altLang="ko-KR" dirty="0" err="1"/>
              <a:t>pe</a:t>
            </a:r>
            <a:r>
              <a:rPr lang="en-US" altLang="ko-KR" dirty="0"/>
              <a:t> =~5ps</a:t>
            </a:r>
            <a:endParaRPr lang="ko-KR" altLang="en-US" dirty="0"/>
          </a:p>
        </p:txBody>
      </p:sp>
      <p:pic>
        <p:nvPicPr>
          <p:cNvPr id="1028" name="Picture 4" descr="Instruments 06 00007 g001 550">
            <a:extLst>
              <a:ext uri="{FF2B5EF4-FFF2-40B4-BE49-F238E27FC236}">
                <a16:creationId xmlns:a16="http://schemas.microsoft.com/office/drawing/2014/main" id="{1C244D43-8F7D-DFAE-E567-F7B6BE5635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6865" y="1620120"/>
            <a:ext cx="3216574" cy="24212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133FFC6-A37F-16FF-FCC8-8EF46395AD03}"/>
              </a:ext>
            </a:extLst>
          </p:cNvPr>
          <p:cNvSpPr txBox="1"/>
          <p:nvPr/>
        </p:nvSpPr>
        <p:spPr>
          <a:xfrm>
            <a:off x="5498801" y="4110175"/>
            <a:ext cx="3037287" cy="1015663"/>
          </a:xfrm>
          <a:prstGeom prst="rect">
            <a:avLst/>
          </a:prstGeom>
          <a:noFill/>
        </p:spPr>
        <p:txBody>
          <a:bodyPr wrap="square">
            <a:spAutoFit/>
          </a:bodyPr>
          <a:lstStyle/>
          <a:p>
            <a:r>
              <a:rPr lang="en-US" altLang="ko-KR" sz="1200" b="0" i="0" dirty="0" err="1">
                <a:solidFill>
                  <a:srgbClr val="222222"/>
                </a:solidFill>
                <a:effectLst/>
                <a:latin typeface="Arial" panose="020B0604020202020204" pitchFamily="34" charset="0"/>
              </a:rPr>
              <a:t>Perazzini</a:t>
            </a:r>
            <a:r>
              <a:rPr lang="en-US" altLang="ko-KR" sz="1200" b="0" i="0" dirty="0">
                <a:solidFill>
                  <a:srgbClr val="222222"/>
                </a:solidFill>
                <a:effectLst/>
                <a:latin typeface="Arial" panose="020B0604020202020204" pitchFamily="34" charset="0"/>
              </a:rPr>
              <a:t> S, Ferrari F, </a:t>
            </a:r>
            <a:r>
              <a:rPr lang="en-US" altLang="ko-KR" sz="1200" b="0" i="0" dirty="0" err="1">
                <a:solidFill>
                  <a:srgbClr val="222222"/>
                </a:solidFill>
                <a:effectLst/>
                <a:latin typeface="Arial" panose="020B0604020202020204" pitchFamily="34" charset="0"/>
              </a:rPr>
              <a:t>Vagnoni</a:t>
            </a:r>
            <a:r>
              <a:rPr lang="en-US" altLang="ko-KR" sz="1200" b="0" i="0" dirty="0">
                <a:solidFill>
                  <a:srgbClr val="222222"/>
                </a:solidFill>
                <a:effectLst/>
                <a:latin typeface="Arial" panose="020B0604020202020204" pitchFamily="34" charset="0"/>
              </a:rPr>
              <a:t> VM, on behalf of the </a:t>
            </a:r>
            <a:r>
              <a:rPr lang="en-US" altLang="ko-KR" sz="1200" b="0" i="0" dirty="0" err="1">
                <a:solidFill>
                  <a:srgbClr val="222222"/>
                </a:solidFill>
                <a:effectLst/>
                <a:latin typeface="Arial" panose="020B0604020202020204" pitchFamily="34" charset="0"/>
              </a:rPr>
              <a:t>LHCb</a:t>
            </a:r>
            <a:r>
              <a:rPr lang="en-US" altLang="ko-KR" sz="1200" b="0" i="0" dirty="0">
                <a:solidFill>
                  <a:srgbClr val="222222"/>
                </a:solidFill>
                <a:effectLst/>
                <a:latin typeface="Arial" panose="020B0604020202020204" pitchFamily="34" charset="0"/>
              </a:rPr>
              <a:t> ECAL Upgrade-2 R</a:t>
            </a:r>
            <a:r>
              <a:rPr lang="en-US" altLang="ko-KR" sz="1200" dirty="0">
                <a:solidFill>
                  <a:srgbClr val="222222"/>
                </a:solidFill>
                <a:latin typeface="Arial" panose="020B0604020202020204" pitchFamily="34" charset="0"/>
              </a:rPr>
              <a:t>&amp;</a:t>
            </a:r>
            <a:r>
              <a:rPr lang="en-US" altLang="ko-KR" sz="1200" b="0" i="0" dirty="0">
                <a:solidFill>
                  <a:srgbClr val="222222"/>
                </a:solidFill>
                <a:effectLst/>
                <a:latin typeface="Arial" panose="020B0604020202020204" pitchFamily="34" charset="0"/>
              </a:rPr>
              <a:t>D Group. Development of an MCP-Based Timing Layer for the </a:t>
            </a:r>
            <a:r>
              <a:rPr lang="en-US" altLang="ko-KR" sz="1200" b="0" i="0" dirty="0" err="1">
                <a:solidFill>
                  <a:srgbClr val="222222"/>
                </a:solidFill>
                <a:effectLst/>
                <a:latin typeface="Arial" panose="020B0604020202020204" pitchFamily="34" charset="0"/>
              </a:rPr>
              <a:t>LHCb</a:t>
            </a:r>
            <a:r>
              <a:rPr lang="en-US" altLang="ko-KR" sz="1200" b="0" i="0" dirty="0">
                <a:solidFill>
                  <a:srgbClr val="222222"/>
                </a:solidFill>
                <a:effectLst/>
                <a:latin typeface="Arial" panose="020B0604020202020204" pitchFamily="34" charset="0"/>
              </a:rPr>
              <a:t> ECAL Upgrade-2</a:t>
            </a:r>
            <a:endParaRPr lang="ko-KR" altLang="en-US" sz="1200" dirty="0"/>
          </a:p>
        </p:txBody>
      </p:sp>
      <p:sp>
        <p:nvSpPr>
          <p:cNvPr id="15" name="TextBox 14">
            <a:extLst>
              <a:ext uri="{FF2B5EF4-FFF2-40B4-BE49-F238E27FC236}">
                <a16:creationId xmlns:a16="http://schemas.microsoft.com/office/drawing/2014/main" id="{392B44B8-713D-D3EB-DC86-060A2DC86556}"/>
              </a:ext>
            </a:extLst>
          </p:cNvPr>
          <p:cNvSpPr txBox="1"/>
          <p:nvPr/>
        </p:nvSpPr>
        <p:spPr>
          <a:xfrm>
            <a:off x="854020" y="2846551"/>
            <a:ext cx="3126718" cy="276999"/>
          </a:xfrm>
          <a:prstGeom prst="rect">
            <a:avLst/>
          </a:prstGeom>
          <a:noFill/>
        </p:spPr>
        <p:txBody>
          <a:bodyPr wrap="square">
            <a:spAutoFit/>
          </a:bodyPr>
          <a:lstStyle/>
          <a:p>
            <a:r>
              <a:rPr lang="en-US" altLang="ko-KR" sz="1200" b="0" i="0" dirty="0">
                <a:solidFill>
                  <a:srgbClr val="222222"/>
                </a:solidFill>
                <a:effectLst/>
                <a:latin typeface="Arial" panose="020B0604020202020204" pitchFamily="34" charset="0"/>
              </a:rPr>
              <a:t>LAPPD</a:t>
            </a:r>
            <a:r>
              <a:rPr lang="en-US" altLang="ko-KR" sz="1600" baseline="30000" dirty="0">
                <a:solidFill>
                  <a:srgbClr val="222222"/>
                </a:solidFill>
                <a:latin typeface="Arial" panose="020B0604020202020204" pitchFamily="34" charset="0"/>
              </a:rPr>
              <a:t>TM</a:t>
            </a:r>
            <a:r>
              <a:rPr lang="en-US" altLang="ko-KR" sz="1200" b="0" i="0" dirty="0">
                <a:solidFill>
                  <a:srgbClr val="222222"/>
                </a:solidFill>
                <a:effectLst/>
                <a:latin typeface="Arial" panose="020B0604020202020204" pitchFamily="34" charset="0"/>
              </a:rPr>
              <a:t>, psec.uchicago.edu</a:t>
            </a:r>
            <a:endParaRPr lang="ko-KR" altLang="en-US" sz="1200" dirty="0"/>
          </a:p>
        </p:txBody>
      </p:sp>
    </p:spTree>
    <p:custDataLst>
      <p:tags r:id="rId1"/>
    </p:custDataLst>
    <p:extLst>
      <p:ext uri="{BB962C8B-B14F-4D97-AF65-F5344CB8AC3E}">
        <p14:creationId xmlns:p14="http://schemas.microsoft.com/office/powerpoint/2010/main" val="163552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0A50-691C-9B81-A996-48BC459D766D}"/>
              </a:ext>
            </a:extLst>
          </p:cNvPr>
          <p:cNvSpPr>
            <a:spLocks noGrp="1"/>
          </p:cNvSpPr>
          <p:nvPr>
            <p:ph type="title"/>
          </p:nvPr>
        </p:nvSpPr>
        <p:spPr>
          <a:xfrm>
            <a:off x="119745" y="147411"/>
            <a:ext cx="10515600" cy="1325563"/>
          </a:xfrm>
        </p:spPr>
        <p:txBody>
          <a:bodyPr/>
          <a:lstStyle/>
          <a:p>
            <a:r>
              <a:rPr lang="en-US" dirty="0">
                <a:ea typeface="맑은 고딕"/>
              </a:rPr>
              <a:t>Summary</a:t>
            </a:r>
            <a:endParaRPr lang="en-US" dirty="0"/>
          </a:p>
        </p:txBody>
      </p:sp>
      <p:sp>
        <p:nvSpPr>
          <p:cNvPr id="3" name="Content Placeholder 2">
            <a:extLst>
              <a:ext uri="{FF2B5EF4-FFF2-40B4-BE49-F238E27FC236}">
                <a16:creationId xmlns:a16="http://schemas.microsoft.com/office/drawing/2014/main" id="{2F68F2E2-9439-A128-172C-138E26311D8A}"/>
              </a:ext>
            </a:extLst>
          </p:cNvPr>
          <p:cNvSpPr>
            <a:spLocks noGrp="1"/>
          </p:cNvSpPr>
          <p:nvPr>
            <p:ph idx="1"/>
          </p:nvPr>
        </p:nvSpPr>
        <p:spPr>
          <a:xfrm>
            <a:off x="130834" y="1477283"/>
            <a:ext cx="11930332" cy="4667250"/>
          </a:xfrm>
        </p:spPr>
        <p:txBody>
          <a:bodyPr>
            <a:normAutofit/>
          </a:bodyPr>
          <a:lstStyle/>
          <a:p>
            <a:r>
              <a:rPr lang="en-US" sz="2000" dirty="0"/>
              <a:t>PSEC5 is a reliable, reusable, and cost-efficient </a:t>
            </a:r>
            <a:r>
              <a:rPr lang="en-US" sz="2000" b="1" dirty="0"/>
              <a:t>waveform sampling</a:t>
            </a:r>
            <a:r>
              <a:rPr lang="en-US" sz="2000" dirty="0"/>
              <a:t> ASIC.</a:t>
            </a:r>
          </a:p>
          <a:p>
            <a:pPr lvl="1"/>
            <a:r>
              <a:rPr lang="en-US" sz="1600" dirty="0"/>
              <a:t>Lower power consumption and dead time</a:t>
            </a:r>
          </a:p>
          <a:p>
            <a:pPr lvl="1"/>
            <a:r>
              <a:rPr lang="en-US" sz="1600" dirty="0"/>
              <a:t>Avails various methods of external calibration</a:t>
            </a:r>
          </a:p>
          <a:p>
            <a:pPr lvl="1"/>
            <a:r>
              <a:rPr lang="en-US" sz="1600" b="1" dirty="0"/>
              <a:t>High channel count</a:t>
            </a:r>
            <a:r>
              <a:rPr lang="en-US" sz="1600" dirty="0"/>
              <a:t> per chip</a:t>
            </a:r>
          </a:p>
          <a:p>
            <a:r>
              <a:rPr lang="en-US" sz="2000" dirty="0"/>
              <a:t>The </a:t>
            </a:r>
            <a:r>
              <a:rPr lang="en-US" sz="2000" b="1" dirty="0"/>
              <a:t>fast-slow architecture</a:t>
            </a:r>
            <a:r>
              <a:rPr lang="en-US" sz="2000" dirty="0"/>
              <a:t> of the chip makes it relatively versatile</a:t>
            </a:r>
          </a:p>
          <a:p>
            <a:pPr lvl="1"/>
            <a:r>
              <a:rPr lang="en-US" sz="1600" dirty="0"/>
              <a:t>Long time window (204.8 ns) per event</a:t>
            </a:r>
          </a:p>
          <a:p>
            <a:pPr lvl="1"/>
            <a:r>
              <a:rPr lang="en-US" altLang="ko-KR" sz="1600" dirty="0"/>
              <a:t>While also achieving high timing resolution on regions of interest (6.4 ns)</a:t>
            </a:r>
          </a:p>
          <a:p>
            <a:r>
              <a:rPr lang="en-US" altLang="ko-KR" sz="2000" dirty="0"/>
              <a:t>It can easily be incorporated as a front end of any detector system which requires </a:t>
            </a:r>
            <a:r>
              <a:rPr lang="en-US" sz="2000" b="1" dirty="0">
                <a:solidFill>
                  <a:srgbClr val="FF0000"/>
                </a:solidFill>
              </a:rPr>
              <a:t>&lt;1ps timing resolution.</a:t>
            </a:r>
          </a:p>
          <a:p>
            <a:endParaRPr lang="en-US" altLang="ko-KR" sz="2000" b="1" dirty="0">
              <a:solidFill>
                <a:srgbClr val="FF0000"/>
              </a:solidFill>
            </a:endParaRPr>
          </a:p>
          <a:p>
            <a:pPr marL="0" indent="0">
              <a:buNone/>
            </a:pPr>
            <a:r>
              <a:rPr lang="en-US" altLang="ko-KR" b="1" i="1" dirty="0">
                <a:solidFill>
                  <a:srgbClr val="FF0000"/>
                </a:solidFill>
              </a:rPr>
              <a:t>THANK YOU FOR YOUR ATTENTION!</a:t>
            </a:r>
            <a:endParaRPr lang="en-US" altLang="ko-KR" i="1" dirty="0"/>
          </a:p>
          <a:p>
            <a:endParaRPr lang="en-US" sz="2000" dirty="0"/>
          </a:p>
        </p:txBody>
      </p:sp>
      <p:sp>
        <p:nvSpPr>
          <p:cNvPr id="4" name="Slide Number Placeholder 3">
            <a:extLst>
              <a:ext uri="{FF2B5EF4-FFF2-40B4-BE49-F238E27FC236}">
                <a16:creationId xmlns:a16="http://schemas.microsoft.com/office/drawing/2014/main" id="{B62D9E72-65FD-00D0-03BE-664A43B27D27}"/>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pPr/>
              <a:t>20</a:t>
            </a:fld>
            <a:endParaRPr lang="ko-KR" altLang="en-US"/>
          </a:p>
        </p:txBody>
      </p:sp>
      <p:sp>
        <p:nvSpPr>
          <p:cNvPr id="5" name="날짜 개체 틀 4">
            <a:extLst>
              <a:ext uri="{FF2B5EF4-FFF2-40B4-BE49-F238E27FC236}">
                <a16:creationId xmlns:a16="http://schemas.microsoft.com/office/drawing/2014/main" id="{36659227-F1DB-B780-1C7F-01E527C69D34}"/>
              </a:ext>
            </a:extLst>
          </p:cNvPr>
          <p:cNvSpPr>
            <a:spLocks noGrp="1"/>
          </p:cNvSpPr>
          <p:nvPr>
            <p:ph type="dt" sz="half" idx="10"/>
          </p:nvPr>
        </p:nvSpPr>
        <p:spPr/>
        <p:txBody>
          <a:bodyPr/>
          <a:lstStyle/>
          <a:p>
            <a:r>
              <a:rPr lang="en-US" altLang="ko-KR"/>
              <a:t>2024-05-27</a:t>
            </a:r>
            <a:endParaRPr lang="ko-KR" altLang="en-US"/>
          </a:p>
        </p:txBody>
      </p:sp>
      <p:sp>
        <p:nvSpPr>
          <p:cNvPr id="6" name="바닥글 개체 틀 5">
            <a:extLst>
              <a:ext uri="{FF2B5EF4-FFF2-40B4-BE49-F238E27FC236}">
                <a16:creationId xmlns:a16="http://schemas.microsoft.com/office/drawing/2014/main" id="{8388D5A7-6309-BFE3-E831-102406FB7342}"/>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1525431515"/>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C778FC4-B726-AF89-D1E3-CCC7D08C4A7E}"/>
              </a:ext>
            </a:extLst>
          </p:cNvPr>
          <p:cNvSpPr>
            <a:spLocks noGrp="1"/>
          </p:cNvSpPr>
          <p:nvPr>
            <p:ph type="title"/>
          </p:nvPr>
        </p:nvSpPr>
        <p:spPr/>
        <p:txBody>
          <a:bodyPr/>
          <a:lstStyle/>
          <a:p>
            <a:r>
              <a:rPr lang="en-US" altLang="ko-KR"/>
              <a:t>Trigger via CFD Logic</a:t>
            </a:r>
            <a:endParaRPr lang="ko-KR" altLang="en-US"/>
          </a:p>
        </p:txBody>
      </p:sp>
      <p:sp>
        <p:nvSpPr>
          <p:cNvPr id="3" name="내용 개체 틀 2">
            <a:extLst>
              <a:ext uri="{FF2B5EF4-FFF2-40B4-BE49-F238E27FC236}">
                <a16:creationId xmlns:a16="http://schemas.microsoft.com/office/drawing/2014/main" id="{200BADB9-64A6-A1D6-3161-41F161661715}"/>
              </a:ext>
            </a:extLst>
          </p:cNvPr>
          <p:cNvSpPr>
            <a:spLocks noGrp="1"/>
          </p:cNvSpPr>
          <p:nvPr>
            <p:ph idx="1"/>
          </p:nvPr>
        </p:nvSpPr>
        <p:spPr/>
        <p:txBody>
          <a:bodyPr/>
          <a:lstStyle/>
          <a:p>
            <a:r>
              <a:rPr lang="en-US" altLang="ko-KR"/>
              <a:t>Diagram</a:t>
            </a:r>
            <a:endParaRPr lang="ko-KR" altLang="en-US"/>
          </a:p>
        </p:txBody>
      </p:sp>
      <p:sp>
        <p:nvSpPr>
          <p:cNvPr id="4" name="슬라이드 번호 개체 틀 3">
            <a:extLst>
              <a:ext uri="{FF2B5EF4-FFF2-40B4-BE49-F238E27FC236}">
                <a16:creationId xmlns:a16="http://schemas.microsoft.com/office/drawing/2014/main" id="{4103159E-C289-998D-D538-E122E8886737}"/>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pPr/>
              <a:t>21</a:t>
            </a:fld>
            <a:endParaRPr lang="ko-KR" altLang="en-US"/>
          </a:p>
        </p:txBody>
      </p:sp>
      <p:graphicFrame>
        <p:nvGraphicFramePr>
          <p:cNvPr id="5" name="차트 4">
            <a:extLst>
              <a:ext uri="{FF2B5EF4-FFF2-40B4-BE49-F238E27FC236}">
                <a16:creationId xmlns:a16="http://schemas.microsoft.com/office/drawing/2014/main" id="{8ECB1CC4-2DC4-52CF-EF90-701595C1121D}"/>
              </a:ext>
            </a:extLst>
          </p:cNvPr>
          <p:cNvGraphicFramePr>
            <a:graphicFrameLocks/>
          </p:cNvGraphicFramePr>
          <p:nvPr>
            <p:extLst>
              <p:ext uri="{D42A27DB-BD31-4B8C-83A1-F6EECF244321}">
                <p14:modId xmlns:p14="http://schemas.microsoft.com/office/powerpoint/2010/main" val="1128590318"/>
              </p:ext>
            </p:extLst>
          </p:nvPr>
        </p:nvGraphicFramePr>
        <p:xfrm>
          <a:off x="5569296" y="2354718"/>
          <a:ext cx="4511964" cy="17383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차트 11">
            <a:extLst>
              <a:ext uri="{FF2B5EF4-FFF2-40B4-BE49-F238E27FC236}">
                <a16:creationId xmlns:a16="http://schemas.microsoft.com/office/drawing/2014/main" id="{962F5AFB-10C0-E733-33C2-CE2A8D27A515}"/>
              </a:ext>
            </a:extLst>
          </p:cNvPr>
          <p:cNvGraphicFramePr>
            <a:graphicFrameLocks/>
          </p:cNvGraphicFramePr>
          <p:nvPr>
            <p:extLst>
              <p:ext uri="{D42A27DB-BD31-4B8C-83A1-F6EECF244321}">
                <p14:modId xmlns:p14="http://schemas.microsoft.com/office/powerpoint/2010/main" val="1195268234"/>
              </p:ext>
            </p:extLst>
          </p:nvPr>
        </p:nvGraphicFramePr>
        <p:xfrm>
          <a:off x="5668356" y="1911669"/>
          <a:ext cx="4511964" cy="2402342"/>
        </p:xfrm>
        <a:graphic>
          <a:graphicData uri="http://schemas.openxmlformats.org/drawingml/2006/chart">
            <c:chart xmlns:c="http://schemas.openxmlformats.org/drawingml/2006/chart" xmlns:r="http://schemas.openxmlformats.org/officeDocument/2006/relationships" r:id="rId3"/>
          </a:graphicData>
        </a:graphic>
      </p:graphicFrame>
      <p:sp>
        <p:nvSpPr>
          <p:cNvPr id="13" name="날짜 개체 틀 12">
            <a:extLst>
              <a:ext uri="{FF2B5EF4-FFF2-40B4-BE49-F238E27FC236}">
                <a16:creationId xmlns:a16="http://schemas.microsoft.com/office/drawing/2014/main" id="{8C4E4AC4-AE4A-70CB-C821-BDB59951D783}"/>
              </a:ext>
            </a:extLst>
          </p:cNvPr>
          <p:cNvSpPr>
            <a:spLocks noGrp="1"/>
          </p:cNvSpPr>
          <p:nvPr>
            <p:ph type="dt" sz="half" idx="10"/>
          </p:nvPr>
        </p:nvSpPr>
        <p:spPr/>
        <p:txBody>
          <a:bodyPr/>
          <a:lstStyle/>
          <a:p>
            <a:r>
              <a:rPr lang="en-US" altLang="ko-KR"/>
              <a:t>2024-05-27</a:t>
            </a:r>
            <a:endParaRPr lang="ko-KR" altLang="en-US"/>
          </a:p>
        </p:txBody>
      </p:sp>
      <p:sp>
        <p:nvSpPr>
          <p:cNvPr id="14" name="바닥글 개체 틀 13">
            <a:extLst>
              <a:ext uri="{FF2B5EF4-FFF2-40B4-BE49-F238E27FC236}">
                <a16:creationId xmlns:a16="http://schemas.microsoft.com/office/drawing/2014/main" id="{184D850E-2DE4-316E-525B-FD8562975A95}"/>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3391871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A66E681-0CEF-5053-FA18-C18090BB3A38}"/>
              </a:ext>
            </a:extLst>
          </p:cNvPr>
          <p:cNvSpPr>
            <a:spLocks noGrp="1"/>
          </p:cNvSpPr>
          <p:nvPr>
            <p:ph type="title"/>
          </p:nvPr>
        </p:nvSpPr>
        <p:spPr/>
        <p:txBody>
          <a:bodyPr/>
          <a:lstStyle/>
          <a:p>
            <a:r>
              <a:rPr lang="en-US" altLang="ko-KR"/>
              <a:t>Switch Comparison(@width 32um+80um)</a:t>
            </a:r>
            <a:endParaRPr lang="ko-KR" altLang="en-US"/>
          </a:p>
        </p:txBody>
      </p:sp>
      <p:graphicFrame>
        <p:nvGraphicFramePr>
          <p:cNvPr id="4" name="표 4">
            <a:extLst>
              <a:ext uri="{FF2B5EF4-FFF2-40B4-BE49-F238E27FC236}">
                <a16:creationId xmlns:a16="http://schemas.microsoft.com/office/drawing/2014/main" id="{D44B7507-7100-B4FA-FAEE-D001C9107E46}"/>
              </a:ext>
            </a:extLst>
          </p:cNvPr>
          <p:cNvGraphicFramePr>
            <a:graphicFrameLocks noGrp="1"/>
          </p:cNvGraphicFramePr>
          <p:nvPr>
            <p:ph idx="1"/>
          </p:nvPr>
        </p:nvGraphicFramePr>
        <p:xfrm>
          <a:off x="838200" y="1358584"/>
          <a:ext cx="10515600" cy="4869552"/>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4045540274"/>
                    </a:ext>
                  </a:extLst>
                </a:gridCol>
                <a:gridCol w="1314450">
                  <a:extLst>
                    <a:ext uri="{9D8B030D-6E8A-4147-A177-3AD203B41FA5}">
                      <a16:colId xmlns:a16="http://schemas.microsoft.com/office/drawing/2014/main" val="2249967656"/>
                    </a:ext>
                  </a:extLst>
                </a:gridCol>
                <a:gridCol w="1314450">
                  <a:extLst>
                    <a:ext uri="{9D8B030D-6E8A-4147-A177-3AD203B41FA5}">
                      <a16:colId xmlns:a16="http://schemas.microsoft.com/office/drawing/2014/main" val="760701032"/>
                    </a:ext>
                  </a:extLst>
                </a:gridCol>
                <a:gridCol w="1314450">
                  <a:extLst>
                    <a:ext uri="{9D8B030D-6E8A-4147-A177-3AD203B41FA5}">
                      <a16:colId xmlns:a16="http://schemas.microsoft.com/office/drawing/2014/main" val="2014979300"/>
                    </a:ext>
                  </a:extLst>
                </a:gridCol>
                <a:gridCol w="1314450">
                  <a:extLst>
                    <a:ext uri="{9D8B030D-6E8A-4147-A177-3AD203B41FA5}">
                      <a16:colId xmlns:a16="http://schemas.microsoft.com/office/drawing/2014/main" val="1480337695"/>
                    </a:ext>
                  </a:extLst>
                </a:gridCol>
                <a:gridCol w="1314450">
                  <a:extLst>
                    <a:ext uri="{9D8B030D-6E8A-4147-A177-3AD203B41FA5}">
                      <a16:colId xmlns:a16="http://schemas.microsoft.com/office/drawing/2014/main" val="2535365733"/>
                    </a:ext>
                  </a:extLst>
                </a:gridCol>
                <a:gridCol w="1314450">
                  <a:extLst>
                    <a:ext uri="{9D8B030D-6E8A-4147-A177-3AD203B41FA5}">
                      <a16:colId xmlns:a16="http://schemas.microsoft.com/office/drawing/2014/main" val="1983606613"/>
                    </a:ext>
                  </a:extLst>
                </a:gridCol>
                <a:gridCol w="1314450">
                  <a:extLst>
                    <a:ext uri="{9D8B030D-6E8A-4147-A177-3AD203B41FA5}">
                      <a16:colId xmlns:a16="http://schemas.microsoft.com/office/drawing/2014/main" val="2033666362"/>
                    </a:ext>
                  </a:extLst>
                </a:gridCol>
              </a:tblGrid>
              <a:tr h="659192">
                <a:tc>
                  <a:txBody>
                    <a:bodyPr/>
                    <a:lstStyle/>
                    <a:p>
                      <a:pPr algn="ctr" latinLnBrk="1"/>
                      <a:endParaRPr lang="ko-KR" altLang="en-US"/>
                    </a:p>
                  </a:txBody>
                  <a:tcPr anchor="ctr"/>
                </a:tc>
                <a:tc>
                  <a:txBody>
                    <a:bodyPr/>
                    <a:lstStyle/>
                    <a:p>
                      <a:pPr algn="ctr" latinLnBrk="1"/>
                      <a:r>
                        <a:rPr lang="en-US" altLang="ko-KR" err="1"/>
                        <a:t>Cmos</a:t>
                      </a:r>
                      <a:endParaRPr lang="ko-KR" altLang="en-US"/>
                    </a:p>
                  </a:txBody>
                  <a:tcPr anchor="ctr"/>
                </a:tc>
                <a:tc>
                  <a:txBody>
                    <a:bodyPr/>
                    <a:lstStyle/>
                    <a:p>
                      <a:pPr algn="ctr" latinLnBrk="1"/>
                      <a:r>
                        <a:rPr lang="en-US" altLang="ko-KR"/>
                        <a:t>Cmos-2.5v</a:t>
                      </a:r>
                      <a:endParaRPr lang="ko-KR" altLang="en-US"/>
                    </a:p>
                  </a:txBody>
                  <a:tcPr anchor="ctr"/>
                </a:tc>
                <a:tc>
                  <a:txBody>
                    <a:bodyPr/>
                    <a:lstStyle/>
                    <a:p>
                      <a:pPr algn="ctr" latinLnBrk="1"/>
                      <a:r>
                        <a:rPr lang="en-US" altLang="ko-KR" err="1"/>
                        <a:t>Cmos-lvt</a:t>
                      </a:r>
                      <a:endParaRPr lang="ko-KR" altLang="en-US"/>
                    </a:p>
                  </a:txBody>
                  <a:tcPr anchor="ctr"/>
                </a:tc>
                <a:tc>
                  <a:txBody>
                    <a:bodyPr/>
                    <a:lstStyle/>
                    <a:p>
                      <a:pPr algn="ctr" latinLnBrk="1"/>
                      <a:r>
                        <a:rPr lang="en-US" altLang="ko-KR" err="1"/>
                        <a:t>Nmos</a:t>
                      </a:r>
                      <a:endParaRPr lang="ko-KR" altLang="en-US"/>
                    </a:p>
                  </a:txBody>
                  <a:tcPr anchor="ctr"/>
                </a:tc>
                <a:tc>
                  <a:txBody>
                    <a:bodyPr/>
                    <a:lstStyle/>
                    <a:p>
                      <a:pPr algn="ctr" latinLnBrk="1"/>
                      <a:r>
                        <a:rPr lang="en-US" altLang="ko-KR"/>
                        <a:t>Nmos-2.5v</a:t>
                      </a:r>
                      <a:endParaRPr lang="ko-KR" altLang="en-US"/>
                    </a:p>
                  </a:txBody>
                  <a:tcPr anchor="ctr"/>
                </a:tc>
                <a:tc>
                  <a:txBody>
                    <a:bodyPr/>
                    <a:lstStyle/>
                    <a:p>
                      <a:pPr algn="ctr" latinLnBrk="1"/>
                      <a:r>
                        <a:rPr lang="en-US" altLang="ko-KR" err="1"/>
                        <a:t>Nmos-lvt</a:t>
                      </a:r>
                      <a:endParaRPr lang="ko-KR" altLang="en-US"/>
                    </a:p>
                  </a:txBody>
                  <a:tcPr anchor="ctr"/>
                </a:tc>
                <a:tc>
                  <a:txBody>
                    <a:bodyPr/>
                    <a:lstStyle/>
                    <a:p>
                      <a:pPr algn="ctr" latinLnBrk="1"/>
                      <a:r>
                        <a:rPr lang="en-US" altLang="ko-KR" err="1"/>
                        <a:t>Nmos-hvt</a:t>
                      </a:r>
                      <a:endParaRPr lang="ko-KR" altLang="en-US"/>
                    </a:p>
                  </a:txBody>
                  <a:tcPr anchor="ctr"/>
                </a:tc>
                <a:extLst>
                  <a:ext uri="{0D108BD9-81ED-4DB2-BD59-A6C34878D82A}">
                    <a16:rowId xmlns:a16="http://schemas.microsoft.com/office/drawing/2014/main" val="2940177194"/>
                  </a:ext>
                </a:extLst>
              </a:tr>
              <a:tr h="659192">
                <a:tc>
                  <a:txBody>
                    <a:bodyPr/>
                    <a:lstStyle/>
                    <a:p>
                      <a:pPr algn="ctr" latinLnBrk="1"/>
                      <a:r>
                        <a:rPr lang="en-US" altLang="ko-KR"/>
                        <a:t>V Range</a:t>
                      </a:r>
                      <a:endParaRPr lang="ko-KR" altLang="en-US"/>
                    </a:p>
                  </a:txBody>
                  <a:tcPr anchor="ctr"/>
                </a:tc>
                <a:tc>
                  <a:txBody>
                    <a:bodyPr/>
                    <a:lstStyle/>
                    <a:p>
                      <a:pPr algn="ctr" latinLnBrk="1"/>
                      <a:r>
                        <a:rPr lang="en-US" altLang="ko-KR"/>
                        <a:t>1.2v</a:t>
                      </a:r>
                      <a:endParaRPr lang="ko-KR" altLang="en-US"/>
                    </a:p>
                  </a:txBody>
                  <a:tcPr anchor="ctr"/>
                </a:tc>
                <a:tc>
                  <a:txBody>
                    <a:bodyPr/>
                    <a:lstStyle/>
                    <a:p>
                      <a:pPr algn="ctr" latinLnBrk="1"/>
                      <a:r>
                        <a:rPr lang="en-US" altLang="ko-KR"/>
                        <a:t>2.5v</a:t>
                      </a:r>
                      <a:endParaRPr lang="ko-KR" altLang="en-US"/>
                    </a:p>
                  </a:txBody>
                  <a:tcPr anchor="ctr"/>
                </a:tc>
                <a:tc>
                  <a:txBody>
                    <a:bodyPr/>
                    <a:lstStyle/>
                    <a:p>
                      <a:pPr algn="ctr" latinLnBrk="1"/>
                      <a:r>
                        <a:rPr lang="en-US" altLang="ko-KR"/>
                        <a:t>1.2v</a:t>
                      </a:r>
                      <a:endParaRPr lang="ko-KR" altLang="en-US"/>
                    </a:p>
                  </a:txBody>
                  <a:tcPr anchor="ctr"/>
                </a:tc>
                <a:tc>
                  <a:txBody>
                    <a:bodyPr/>
                    <a:lstStyle/>
                    <a:p>
                      <a:pPr algn="ctr" latinLnBrk="1"/>
                      <a:r>
                        <a:rPr lang="en-US" altLang="ko-KR"/>
                        <a:t>&lt;1.2v*</a:t>
                      </a:r>
                      <a:endParaRPr lang="ko-KR" altLang="en-US"/>
                    </a:p>
                  </a:txBody>
                  <a:tcPr anchor="ctr"/>
                </a:tc>
                <a:tc>
                  <a:txBody>
                    <a:bodyPr/>
                    <a:lstStyle/>
                    <a:p>
                      <a:pPr algn="ctr" latinLnBrk="1"/>
                      <a:r>
                        <a:rPr lang="en-US" altLang="ko-KR"/>
                        <a:t>&lt;2.5v*</a:t>
                      </a:r>
                      <a:endParaRPr lang="ko-KR" altLang="en-US"/>
                    </a:p>
                  </a:txBody>
                  <a:tcPr anchor="ctr"/>
                </a:tc>
                <a:tc>
                  <a:txBody>
                    <a:bodyPr/>
                    <a:lstStyle/>
                    <a:p>
                      <a:pPr algn="ctr" latinLnBrk="1"/>
                      <a:r>
                        <a:rPr lang="en-US" altLang="ko-KR"/>
                        <a:t>&lt;1.2v*</a:t>
                      </a:r>
                      <a:endParaRPr lang="ko-KR" altLang="en-US"/>
                    </a:p>
                  </a:txBody>
                  <a:tcPr anchor="ctr"/>
                </a:tc>
                <a:tc>
                  <a:txBody>
                    <a:bodyPr/>
                    <a:lstStyle/>
                    <a:p>
                      <a:pPr algn="ctr" latinLnBrk="1"/>
                      <a:r>
                        <a:rPr lang="en-US" altLang="ko-KR"/>
                        <a:t>&lt;1.2v*</a:t>
                      </a:r>
                      <a:endParaRPr lang="ko-KR" altLang="en-US"/>
                    </a:p>
                  </a:txBody>
                  <a:tcPr anchor="ctr"/>
                </a:tc>
                <a:extLst>
                  <a:ext uri="{0D108BD9-81ED-4DB2-BD59-A6C34878D82A}">
                    <a16:rowId xmlns:a16="http://schemas.microsoft.com/office/drawing/2014/main" val="1773774083"/>
                  </a:ext>
                </a:extLst>
              </a:tr>
              <a:tr h="659192">
                <a:tc>
                  <a:txBody>
                    <a:bodyPr/>
                    <a:lstStyle/>
                    <a:p>
                      <a:pPr algn="ctr" latinLnBrk="1"/>
                      <a:r>
                        <a:rPr lang="en-US" altLang="ko-KR"/>
                        <a:t>Rel. Gate capacitance</a:t>
                      </a:r>
                      <a:endParaRPr lang="ko-KR" altLang="en-US"/>
                    </a:p>
                  </a:txBody>
                  <a:tcPr anchor="ctr"/>
                </a:tc>
                <a:tc>
                  <a:txBody>
                    <a:bodyPr/>
                    <a:lstStyle/>
                    <a:p>
                      <a:pPr algn="ctr" latinLnBrk="1"/>
                      <a:r>
                        <a:rPr lang="en-US" altLang="ko-KR"/>
                        <a:t>100+250</a:t>
                      </a:r>
                      <a:endParaRPr lang="ko-KR" altLang="en-US"/>
                    </a:p>
                  </a:txBody>
                  <a:tcPr anchor="ctr"/>
                </a:tc>
                <a:tc>
                  <a:txBody>
                    <a:bodyPr/>
                    <a:lstStyle/>
                    <a:p>
                      <a:pPr algn="ctr" latinLnBrk="1"/>
                      <a:r>
                        <a:rPr lang="en-US" altLang="ko-KR"/>
                        <a:t>450+1125</a:t>
                      </a:r>
                      <a:endParaRPr lang="ko-KR" altLang="en-US"/>
                    </a:p>
                  </a:txBody>
                  <a:tcPr anchor="ctr"/>
                </a:tc>
                <a:tc>
                  <a:txBody>
                    <a:bodyPr/>
                    <a:lstStyle/>
                    <a:p>
                      <a:pPr algn="ctr" latinLnBrk="1"/>
                      <a:r>
                        <a:rPr lang="en-US" altLang="ko-KR"/>
                        <a:t>95+240</a:t>
                      </a:r>
                      <a:endParaRPr lang="ko-KR" altLang="en-US"/>
                    </a:p>
                  </a:txBody>
                  <a:tcPr anchor="ctr"/>
                </a:tc>
                <a:tc>
                  <a:txBody>
                    <a:bodyPr/>
                    <a:lstStyle/>
                    <a:p>
                      <a:pPr algn="ctr" latinLnBrk="1"/>
                      <a:r>
                        <a:rPr lang="en-US" altLang="ko-KR"/>
                        <a:t>100***</a:t>
                      </a:r>
                      <a:endParaRPr lang="ko-KR" altLang="en-US"/>
                    </a:p>
                  </a:txBody>
                  <a:tcPr anchor="ctr"/>
                </a:tc>
                <a:tc>
                  <a:txBody>
                    <a:bodyPr/>
                    <a:lstStyle/>
                    <a:p>
                      <a:pPr algn="ctr" latinLnBrk="1"/>
                      <a:r>
                        <a:rPr lang="en-US" altLang="ko-KR"/>
                        <a:t>450</a:t>
                      </a:r>
                      <a:endParaRPr lang="ko-KR" altLang="en-US"/>
                    </a:p>
                  </a:txBody>
                  <a:tcPr anchor="ctr"/>
                </a:tc>
                <a:tc>
                  <a:txBody>
                    <a:bodyPr/>
                    <a:lstStyle/>
                    <a:p>
                      <a:pPr algn="ctr" latinLnBrk="1"/>
                      <a:r>
                        <a:rPr lang="en-US" altLang="ko-KR"/>
                        <a:t>95</a:t>
                      </a:r>
                      <a:endParaRPr lang="ko-KR" altLang="en-US"/>
                    </a:p>
                  </a:txBody>
                  <a:tcPr anchor="ctr"/>
                </a:tc>
                <a:tc>
                  <a:txBody>
                    <a:bodyPr/>
                    <a:lstStyle/>
                    <a:p>
                      <a:pPr algn="ctr" latinLnBrk="1"/>
                      <a:endParaRPr lang="ko-KR" altLang="en-US"/>
                    </a:p>
                  </a:txBody>
                  <a:tcPr anchor="ctr"/>
                </a:tc>
                <a:extLst>
                  <a:ext uri="{0D108BD9-81ED-4DB2-BD59-A6C34878D82A}">
                    <a16:rowId xmlns:a16="http://schemas.microsoft.com/office/drawing/2014/main" val="3735621890"/>
                  </a:ext>
                </a:extLst>
              </a:tr>
              <a:tr h="659192">
                <a:tc>
                  <a:txBody>
                    <a:bodyPr/>
                    <a:lstStyle/>
                    <a:p>
                      <a:pPr algn="ctr" latinLnBrk="1"/>
                      <a:r>
                        <a:rPr lang="en-US" altLang="ko-KR"/>
                        <a:t>Cutoff Freq**</a:t>
                      </a:r>
                      <a:endParaRPr lang="ko-KR" altLang="en-US"/>
                    </a:p>
                  </a:txBody>
                  <a:tcPr anchor="ctr"/>
                </a:tc>
                <a:tc>
                  <a:txBody>
                    <a:bodyPr/>
                    <a:lstStyle/>
                    <a:p>
                      <a:pPr algn="ctr" latinLnBrk="1"/>
                      <a:r>
                        <a:rPr lang="en-US" altLang="ko-KR"/>
                        <a:t>5GHz</a:t>
                      </a:r>
                      <a:endParaRPr lang="ko-KR" altLang="en-US"/>
                    </a:p>
                  </a:txBody>
                  <a:tcPr anchor="ctr"/>
                </a:tc>
                <a:tc>
                  <a:txBody>
                    <a:bodyPr/>
                    <a:lstStyle/>
                    <a:p>
                      <a:pPr algn="ctr" latinLnBrk="1"/>
                      <a:r>
                        <a:rPr lang="en-US" altLang="ko-KR"/>
                        <a:t>27GHz</a:t>
                      </a:r>
                      <a:endParaRPr lang="ko-KR" altLang="en-US"/>
                    </a:p>
                  </a:txBody>
                  <a:tcPr anchor="ctr"/>
                </a:tc>
                <a:tc>
                  <a:txBody>
                    <a:bodyPr/>
                    <a:lstStyle/>
                    <a:p>
                      <a:pPr algn="ctr" latinLnBrk="1"/>
                      <a:r>
                        <a:rPr lang="en-US" altLang="ko-KR"/>
                        <a:t>18GHz</a:t>
                      </a:r>
                      <a:endParaRPr lang="ko-KR" altLang="en-US"/>
                    </a:p>
                  </a:txBody>
                  <a:tcPr anchor="ctr"/>
                </a:tc>
                <a:tc>
                  <a:txBody>
                    <a:bodyPr/>
                    <a:lstStyle/>
                    <a:p>
                      <a:pPr algn="ctr" latinLnBrk="1"/>
                      <a:r>
                        <a:rPr lang="en-US" altLang="ko-KR"/>
                        <a:t>8GHz</a:t>
                      </a:r>
                      <a:endParaRPr lang="ko-KR" altLang="en-US"/>
                    </a:p>
                  </a:txBody>
                  <a:tcPr anchor="ctr"/>
                </a:tc>
                <a:tc>
                  <a:txBody>
                    <a:bodyPr/>
                    <a:lstStyle/>
                    <a:p>
                      <a:pPr algn="ctr" latinLnBrk="1"/>
                      <a:r>
                        <a:rPr lang="en-US" altLang="ko-KR"/>
                        <a:t>48GHz</a:t>
                      </a:r>
                      <a:endParaRPr lang="ko-KR" altLang="en-US"/>
                    </a:p>
                  </a:txBody>
                  <a:tcPr anchor="ctr"/>
                </a:tc>
                <a:tc>
                  <a:txBody>
                    <a:bodyPr/>
                    <a:lstStyle/>
                    <a:p>
                      <a:pPr algn="ctr" latinLnBrk="1"/>
                      <a:r>
                        <a:rPr lang="en-US" altLang="ko-KR"/>
                        <a:t>27GHz</a:t>
                      </a:r>
                      <a:endParaRPr lang="ko-KR" altLang="en-US"/>
                    </a:p>
                  </a:txBody>
                  <a:tcPr anchor="ctr"/>
                </a:tc>
                <a:tc>
                  <a:txBody>
                    <a:bodyPr/>
                    <a:lstStyle/>
                    <a:p>
                      <a:pPr algn="ctr" latinLnBrk="1"/>
                      <a:r>
                        <a:rPr lang="en-US" altLang="ko-KR"/>
                        <a:t>600MHz</a:t>
                      </a:r>
                      <a:endParaRPr lang="ko-KR" altLang="en-US"/>
                    </a:p>
                  </a:txBody>
                  <a:tcPr anchor="ctr"/>
                </a:tc>
                <a:extLst>
                  <a:ext uri="{0D108BD9-81ED-4DB2-BD59-A6C34878D82A}">
                    <a16:rowId xmlns:a16="http://schemas.microsoft.com/office/drawing/2014/main" val="4261894707"/>
                  </a:ext>
                </a:extLst>
              </a:tr>
              <a:tr h="659192">
                <a:tc>
                  <a:txBody>
                    <a:bodyPr/>
                    <a:lstStyle/>
                    <a:p>
                      <a:pPr algn="ctr" latinLnBrk="1"/>
                      <a:r>
                        <a:rPr lang="en-US" altLang="ko-KR"/>
                        <a:t>Length</a:t>
                      </a:r>
                      <a:endParaRPr lang="ko-KR" altLang="en-US"/>
                    </a:p>
                  </a:txBody>
                  <a:tcPr anchor="ctr"/>
                </a:tc>
                <a:tc>
                  <a:txBody>
                    <a:bodyPr/>
                    <a:lstStyle/>
                    <a:p>
                      <a:pPr algn="ctr" latinLnBrk="1"/>
                      <a:r>
                        <a:rPr lang="en-US" altLang="ko-KR"/>
                        <a:t>60n</a:t>
                      </a:r>
                      <a:endParaRPr lang="ko-KR" altLang="en-US"/>
                    </a:p>
                  </a:txBody>
                  <a:tcPr anchor="ctr"/>
                </a:tc>
                <a:tc>
                  <a:txBody>
                    <a:bodyPr/>
                    <a:lstStyle/>
                    <a:p>
                      <a:pPr algn="ctr" latinLnBrk="1"/>
                      <a:r>
                        <a:rPr lang="en-US" altLang="ko-KR"/>
                        <a:t>280n</a:t>
                      </a:r>
                      <a:endParaRPr lang="ko-KR" altLang="en-US"/>
                    </a:p>
                  </a:txBody>
                  <a:tcPr anchor="ctr"/>
                </a:tc>
                <a:tc>
                  <a:txBody>
                    <a:bodyPr/>
                    <a:lstStyle/>
                    <a:p>
                      <a:pPr algn="ctr" latinLnBrk="1"/>
                      <a:r>
                        <a:rPr lang="en-US" altLang="ko-KR"/>
                        <a:t>60n</a:t>
                      </a:r>
                      <a:endParaRPr lang="ko-KR" altLang="en-US"/>
                    </a:p>
                  </a:txBody>
                  <a:tcPr anchor="ctr"/>
                </a:tc>
                <a:tc>
                  <a:txBody>
                    <a:bodyPr/>
                    <a:lstStyle/>
                    <a:p>
                      <a:pPr algn="ctr" latinLnBrk="1"/>
                      <a:r>
                        <a:rPr lang="en-US" altLang="ko-KR"/>
                        <a:t>60n</a:t>
                      </a:r>
                      <a:endParaRPr lang="ko-KR" altLang="en-US"/>
                    </a:p>
                  </a:txBody>
                  <a:tcPr anchor="ctr"/>
                </a:tc>
                <a:tc>
                  <a:txBody>
                    <a:bodyPr/>
                    <a:lstStyle/>
                    <a:p>
                      <a:pPr algn="ctr" latinLnBrk="1"/>
                      <a:r>
                        <a:rPr lang="en-US" altLang="ko-KR"/>
                        <a:t>280n</a:t>
                      </a:r>
                      <a:endParaRPr lang="ko-KR" altLang="en-US"/>
                    </a:p>
                  </a:txBody>
                  <a:tcPr anchor="ctr"/>
                </a:tc>
                <a:tc>
                  <a:txBody>
                    <a:bodyPr/>
                    <a:lstStyle/>
                    <a:p>
                      <a:pPr algn="ctr" latinLnBrk="1"/>
                      <a:r>
                        <a:rPr lang="en-US" altLang="ko-KR"/>
                        <a:t>60n</a:t>
                      </a:r>
                      <a:endParaRPr lang="ko-KR" altLang="en-US"/>
                    </a:p>
                  </a:txBody>
                  <a:tcPr anchor="ctr"/>
                </a:tc>
                <a:tc>
                  <a:txBody>
                    <a:bodyPr/>
                    <a:lstStyle/>
                    <a:p>
                      <a:pPr algn="ctr" latinLnBrk="1"/>
                      <a:r>
                        <a:rPr lang="en-US" altLang="ko-KR"/>
                        <a:t>60n</a:t>
                      </a:r>
                      <a:endParaRPr lang="ko-KR" altLang="en-US"/>
                    </a:p>
                  </a:txBody>
                  <a:tcPr anchor="ctr"/>
                </a:tc>
                <a:extLst>
                  <a:ext uri="{0D108BD9-81ED-4DB2-BD59-A6C34878D82A}">
                    <a16:rowId xmlns:a16="http://schemas.microsoft.com/office/drawing/2014/main" val="1735070746"/>
                  </a:ext>
                </a:extLst>
              </a:tr>
              <a:tr h="659192">
                <a:tc>
                  <a:txBody>
                    <a:bodyPr/>
                    <a:lstStyle/>
                    <a:p>
                      <a:pPr algn="ctr" latinLnBrk="1"/>
                      <a:r>
                        <a:rPr lang="en-US" altLang="ko-KR"/>
                        <a:t>Phase @ 5GHz</a:t>
                      </a:r>
                      <a:endParaRPr lang="ko-KR" altLang="en-US"/>
                    </a:p>
                  </a:txBody>
                  <a:tcPr anchor="ctr"/>
                </a:tc>
                <a:tc>
                  <a:txBody>
                    <a:bodyPr/>
                    <a:lstStyle/>
                    <a:p>
                      <a:pPr algn="ctr" latinLnBrk="1"/>
                      <a:r>
                        <a:rPr lang="en-US" altLang="ko-KR"/>
                        <a:t>-36˚</a:t>
                      </a:r>
                      <a:endParaRPr lang="ko-KR" altLang="en-US"/>
                    </a:p>
                  </a:txBody>
                  <a:tcPr anchor="ctr"/>
                </a:tc>
                <a:tc>
                  <a:txBody>
                    <a:bodyPr/>
                    <a:lstStyle/>
                    <a:p>
                      <a:pPr algn="ctr" latinLnBrk="1"/>
                      <a:r>
                        <a:rPr lang="en-US" altLang="ko-KR"/>
                        <a:t>-9˚</a:t>
                      </a:r>
                      <a:endParaRPr lang="ko-KR" altLang="en-US"/>
                    </a:p>
                  </a:txBody>
                  <a:tcPr anchor="ctr"/>
                </a:tc>
                <a:tc>
                  <a:txBody>
                    <a:bodyPr/>
                    <a:lstStyle/>
                    <a:p>
                      <a:pPr algn="ctr" latinLnBrk="1"/>
                      <a:r>
                        <a:rPr lang="en-US" altLang="ko-KR"/>
                        <a:t>-13˚</a:t>
                      </a:r>
                      <a:endParaRPr lang="ko-KR" altLang="en-US"/>
                    </a:p>
                  </a:txBody>
                  <a:tcPr anchor="ctr"/>
                </a:tc>
                <a:tc>
                  <a:txBody>
                    <a:bodyPr/>
                    <a:lstStyle/>
                    <a:p>
                      <a:pPr algn="ctr" latinLnBrk="1"/>
                      <a:r>
                        <a:rPr lang="en-US" altLang="ko-KR"/>
                        <a:t>-27˚</a:t>
                      </a:r>
                      <a:endParaRPr lang="ko-KR" altLang="en-US"/>
                    </a:p>
                  </a:txBody>
                  <a:tcPr anchor="ctr"/>
                </a:tc>
                <a:tc>
                  <a:txBody>
                    <a:bodyPr/>
                    <a:lstStyle/>
                    <a:p>
                      <a:pPr algn="ctr" latinLnBrk="1"/>
                      <a:r>
                        <a:rPr lang="en-US" altLang="ko-KR"/>
                        <a:t>-5˚</a:t>
                      </a:r>
                      <a:endParaRPr lang="ko-KR" altLang="en-US"/>
                    </a:p>
                  </a:txBody>
                  <a:tcPr anchor="ctr"/>
                </a:tc>
                <a:tc>
                  <a:txBody>
                    <a:bodyPr/>
                    <a:lstStyle/>
                    <a:p>
                      <a:pPr algn="ctr" latinLnBrk="1"/>
                      <a:r>
                        <a:rPr lang="en-US" altLang="ko-KR"/>
                        <a:t>-9˚</a:t>
                      </a:r>
                      <a:endParaRPr lang="ko-KR" altLang="en-US"/>
                    </a:p>
                  </a:txBody>
                  <a:tcPr anchor="ctr"/>
                </a:tc>
                <a:tc>
                  <a:txBody>
                    <a:bodyPr/>
                    <a:lstStyle/>
                    <a:p>
                      <a:pPr algn="ctr" latinLnBrk="1"/>
                      <a:endParaRPr lang="ko-KR" altLang="en-US"/>
                    </a:p>
                  </a:txBody>
                  <a:tcPr anchor="ctr"/>
                </a:tc>
                <a:extLst>
                  <a:ext uri="{0D108BD9-81ED-4DB2-BD59-A6C34878D82A}">
                    <a16:rowId xmlns:a16="http://schemas.microsoft.com/office/drawing/2014/main" val="888255881"/>
                  </a:ext>
                </a:extLst>
              </a:tr>
              <a:tr h="659192">
                <a:tc>
                  <a:txBody>
                    <a:bodyPr/>
                    <a:lstStyle/>
                    <a:p>
                      <a:pPr algn="ctr" latinLnBrk="1"/>
                      <a:r>
                        <a:rPr lang="en-US" altLang="ko-KR"/>
                        <a:t>Hold Time****</a:t>
                      </a:r>
                      <a:endParaRPr lang="ko-KR" altLang="en-US"/>
                    </a:p>
                  </a:txBody>
                  <a:tcPr anchor="ctr"/>
                </a:tc>
                <a:tc>
                  <a:txBody>
                    <a:bodyPr/>
                    <a:lstStyle/>
                    <a:p>
                      <a:pPr algn="ctr" latinLnBrk="1"/>
                      <a:r>
                        <a:rPr lang="en-US" altLang="ko-KR"/>
                        <a:t>68ns</a:t>
                      </a:r>
                      <a:endParaRPr lang="ko-KR" altLang="en-US"/>
                    </a:p>
                  </a:txBody>
                  <a:tcPr anchor="ctr"/>
                </a:tc>
                <a:tc>
                  <a:txBody>
                    <a:bodyPr/>
                    <a:lstStyle/>
                    <a:p>
                      <a:pPr algn="ctr" latinLnBrk="1"/>
                      <a:r>
                        <a:rPr lang="en-US" altLang="ko-KR"/>
                        <a:t>&gt;10us</a:t>
                      </a:r>
                      <a:endParaRPr lang="ko-KR" altLang="en-US"/>
                    </a:p>
                  </a:txBody>
                  <a:tcPr anchor="ctr"/>
                </a:tc>
                <a:tc>
                  <a:txBody>
                    <a:bodyPr/>
                    <a:lstStyle/>
                    <a:p>
                      <a:pPr algn="ctr" latinLnBrk="1"/>
                      <a:r>
                        <a:rPr lang="en-US" altLang="ko-KR"/>
                        <a:t>1.7ns</a:t>
                      </a:r>
                      <a:endParaRPr lang="ko-KR" altLang="en-US"/>
                    </a:p>
                  </a:txBody>
                  <a:tcPr anchor="ctr"/>
                </a:tc>
                <a:tc>
                  <a:txBody>
                    <a:bodyPr/>
                    <a:lstStyle/>
                    <a:p>
                      <a:pPr algn="ctr" latinLnBrk="1"/>
                      <a:r>
                        <a:rPr lang="en-US" altLang="ko-KR"/>
                        <a:t>71ns</a:t>
                      </a:r>
                      <a:endParaRPr lang="ko-KR" altLang="en-US"/>
                    </a:p>
                  </a:txBody>
                  <a:tcPr anchor="ctr"/>
                </a:tc>
                <a:tc>
                  <a:txBody>
                    <a:bodyPr/>
                    <a:lstStyle/>
                    <a:p>
                      <a:pPr algn="ctr" latinLnBrk="1"/>
                      <a:r>
                        <a:rPr lang="en-US" altLang="ko-KR"/>
                        <a:t>&gt;20us</a:t>
                      </a:r>
                      <a:endParaRPr lang="ko-KR" altLang="en-US"/>
                    </a:p>
                  </a:txBody>
                  <a:tcPr anchor="ctr"/>
                </a:tc>
                <a:tc>
                  <a:txBody>
                    <a:bodyPr/>
                    <a:lstStyle/>
                    <a:p>
                      <a:pPr algn="ctr" latinLnBrk="1"/>
                      <a:r>
                        <a:rPr lang="en-US" altLang="ko-KR"/>
                        <a:t>2.6ns</a:t>
                      </a:r>
                      <a:endParaRPr lang="ko-KR" altLang="en-US"/>
                    </a:p>
                  </a:txBody>
                  <a:tcPr anchor="ctr"/>
                </a:tc>
                <a:tc>
                  <a:txBody>
                    <a:bodyPr/>
                    <a:lstStyle/>
                    <a:p>
                      <a:pPr algn="ctr" latinLnBrk="1"/>
                      <a:r>
                        <a:rPr lang="en-US" altLang="ko-KR"/>
                        <a:t>2u</a:t>
                      </a:r>
                      <a:endParaRPr lang="ko-KR" altLang="en-US"/>
                    </a:p>
                  </a:txBody>
                  <a:tcPr anchor="ctr"/>
                </a:tc>
                <a:extLst>
                  <a:ext uri="{0D108BD9-81ED-4DB2-BD59-A6C34878D82A}">
                    <a16:rowId xmlns:a16="http://schemas.microsoft.com/office/drawing/2014/main" val="2308794634"/>
                  </a:ext>
                </a:extLst>
              </a:tr>
            </a:tbl>
          </a:graphicData>
        </a:graphic>
      </p:graphicFrame>
      <p:sp>
        <p:nvSpPr>
          <p:cNvPr id="5" name="TextBox 4">
            <a:extLst>
              <a:ext uri="{FF2B5EF4-FFF2-40B4-BE49-F238E27FC236}">
                <a16:creationId xmlns:a16="http://schemas.microsoft.com/office/drawing/2014/main" id="{14B18894-606F-825A-777F-83F0EBCA7485}"/>
              </a:ext>
            </a:extLst>
          </p:cNvPr>
          <p:cNvSpPr txBox="1"/>
          <p:nvPr/>
        </p:nvSpPr>
        <p:spPr>
          <a:xfrm>
            <a:off x="838199" y="5966460"/>
            <a:ext cx="8593183" cy="369332"/>
          </a:xfrm>
          <a:prstGeom prst="rect">
            <a:avLst/>
          </a:prstGeom>
          <a:noFill/>
        </p:spPr>
        <p:txBody>
          <a:bodyPr wrap="square" rtlCol="0">
            <a:spAutoFit/>
          </a:bodyPr>
          <a:lstStyle/>
          <a:p>
            <a:r>
              <a:rPr lang="en-US" altLang="ko-KR"/>
              <a:t>*Higher impedance as the signal voltage reaches </a:t>
            </a:r>
            <a:r>
              <a:rPr lang="en-US" altLang="ko-KR" err="1"/>
              <a:t>vdd</a:t>
            </a:r>
            <a:r>
              <a:rPr lang="en-US" altLang="ko-KR"/>
              <a:t>, noticeable at V&gt;0.6vdd </a:t>
            </a:r>
            <a:endParaRPr lang="ko-KR" altLang="en-US"/>
          </a:p>
        </p:txBody>
      </p:sp>
      <p:sp>
        <p:nvSpPr>
          <p:cNvPr id="6" name="TextBox 5">
            <a:extLst>
              <a:ext uri="{FF2B5EF4-FFF2-40B4-BE49-F238E27FC236}">
                <a16:creationId xmlns:a16="http://schemas.microsoft.com/office/drawing/2014/main" id="{4FF4815F-BF1E-BC3C-6B10-1E6A1A6B3B46}"/>
              </a:ext>
            </a:extLst>
          </p:cNvPr>
          <p:cNvSpPr txBox="1"/>
          <p:nvPr/>
        </p:nvSpPr>
        <p:spPr>
          <a:xfrm>
            <a:off x="838200" y="6308209"/>
            <a:ext cx="9646920" cy="369332"/>
          </a:xfrm>
          <a:prstGeom prst="rect">
            <a:avLst/>
          </a:prstGeom>
          <a:noFill/>
        </p:spPr>
        <p:txBody>
          <a:bodyPr wrap="square" rtlCol="0">
            <a:spAutoFit/>
          </a:bodyPr>
          <a:lstStyle/>
          <a:p>
            <a:r>
              <a:rPr lang="en-US" altLang="ko-KR"/>
              <a:t>**(Capacitor V Amplitude / Signal V Amplitude) reaches 0.7. ss corner, 0.1v amp </a:t>
            </a:r>
            <a:endParaRPr lang="ko-KR" altLang="en-US"/>
          </a:p>
        </p:txBody>
      </p:sp>
      <p:sp>
        <p:nvSpPr>
          <p:cNvPr id="7" name="TextBox 6">
            <a:extLst>
              <a:ext uri="{FF2B5EF4-FFF2-40B4-BE49-F238E27FC236}">
                <a16:creationId xmlns:a16="http://schemas.microsoft.com/office/drawing/2014/main" id="{FB5F1301-45C3-2A2F-E944-1CF19154B116}"/>
              </a:ext>
            </a:extLst>
          </p:cNvPr>
          <p:cNvSpPr txBox="1"/>
          <p:nvPr/>
        </p:nvSpPr>
        <p:spPr>
          <a:xfrm>
            <a:off x="9347563" y="5972929"/>
            <a:ext cx="1798320" cy="369332"/>
          </a:xfrm>
          <a:prstGeom prst="rect">
            <a:avLst/>
          </a:prstGeom>
          <a:noFill/>
        </p:spPr>
        <p:txBody>
          <a:bodyPr wrap="square" rtlCol="0">
            <a:spAutoFit/>
          </a:bodyPr>
          <a:lstStyle/>
          <a:p>
            <a:r>
              <a:rPr lang="en-US" altLang="ko-KR"/>
              <a:t>***~2fF </a:t>
            </a:r>
            <a:r>
              <a:rPr lang="en-US" altLang="ko-KR" err="1"/>
              <a:t>C_ox</a:t>
            </a:r>
            <a:endParaRPr lang="ko-KR" altLang="en-US"/>
          </a:p>
        </p:txBody>
      </p:sp>
      <p:sp>
        <p:nvSpPr>
          <p:cNvPr id="8" name="TextBox 7">
            <a:extLst>
              <a:ext uri="{FF2B5EF4-FFF2-40B4-BE49-F238E27FC236}">
                <a16:creationId xmlns:a16="http://schemas.microsoft.com/office/drawing/2014/main" id="{8785F771-4863-DDCC-C13D-A81BF8E1DFF8}"/>
              </a:ext>
            </a:extLst>
          </p:cNvPr>
          <p:cNvSpPr txBox="1"/>
          <p:nvPr/>
        </p:nvSpPr>
        <p:spPr>
          <a:xfrm>
            <a:off x="9347562" y="6294286"/>
            <a:ext cx="2844437" cy="646331"/>
          </a:xfrm>
          <a:prstGeom prst="rect">
            <a:avLst/>
          </a:prstGeom>
          <a:noFill/>
        </p:spPr>
        <p:txBody>
          <a:bodyPr wrap="square" rtlCol="0">
            <a:spAutoFit/>
          </a:bodyPr>
          <a:lstStyle/>
          <a:p>
            <a:r>
              <a:rPr lang="en-US" altLang="ko-KR"/>
              <a:t>****ff corner, 10% decay after sampling </a:t>
            </a:r>
            <a:r>
              <a:rPr lang="en-US" altLang="ko-KR" err="1"/>
              <a:t>vdd</a:t>
            </a:r>
            <a:r>
              <a:rPr lang="en-US" altLang="ko-KR"/>
              <a:t>.</a:t>
            </a:r>
            <a:endParaRPr lang="ko-KR" altLang="en-US"/>
          </a:p>
        </p:txBody>
      </p:sp>
      <p:sp>
        <p:nvSpPr>
          <p:cNvPr id="3" name="날짜 개체 틀 2">
            <a:extLst>
              <a:ext uri="{FF2B5EF4-FFF2-40B4-BE49-F238E27FC236}">
                <a16:creationId xmlns:a16="http://schemas.microsoft.com/office/drawing/2014/main" id="{BF8EC7CE-2307-F567-2243-226B5A36EEF6}"/>
              </a:ext>
            </a:extLst>
          </p:cNvPr>
          <p:cNvSpPr>
            <a:spLocks noGrp="1"/>
          </p:cNvSpPr>
          <p:nvPr>
            <p:ph type="dt" sz="half" idx="10"/>
          </p:nvPr>
        </p:nvSpPr>
        <p:spPr/>
        <p:txBody>
          <a:bodyPr/>
          <a:lstStyle/>
          <a:p>
            <a:r>
              <a:rPr lang="en-US" altLang="ko-KR"/>
              <a:t>2024-05-27</a:t>
            </a:r>
            <a:endParaRPr lang="ko-KR" altLang="en-US"/>
          </a:p>
        </p:txBody>
      </p:sp>
      <p:sp>
        <p:nvSpPr>
          <p:cNvPr id="9" name="바닥글 개체 틀 8">
            <a:extLst>
              <a:ext uri="{FF2B5EF4-FFF2-40B4-BE49-F238E27FC236}">
                <a16:creationId xmlns:a16="http://schemas.microsoft.com/office/drawing/2014/main" id="{8810FCCA-05AF-EB1C-5095-1F44394C78B5}"/>
              </a:ext>
            </a:extLst>
          </p:cNvPr>
          <p:cNvSpPr>
            <a:spLocks noGrp="1"/>
          </p:cNvSpPr>
          <p:nvPr>
            <p:ph type="ftr" sz="quarter" idx="11"/>
          </p:nvPr>
        </p:nvSpPr>
        <p:spPr/>
        <p:txBody>
          <a:bodyPr/>
          <a:lstStyle/>
          <a:p>
            <a:r>
              <a:rPr lang="en-US" altLang="ko-KR"/>
              <a:t>PSEC5 / PM2024</a:t>
            </a:r>
            <a:endParaRPr lang="ko-KR" altLang="en-US"/>
          </a:p>
        </p:txBody>
      </p:sp>
      <p:sp>
        <p:nvSpPr>
          <p:cNvPr id="10" name="슬라이드 번호 개체 틀 9">
            <a:extLst>
              <a:ext uri="{FF2B5EF4-FFF2-40B4-BE49-F238E27FC236}">
                <a16:creationId xmlns:a16="http://schemas.microsoft.com/office/drawing/2014/main" id="{9EE4E406-91F9-E67F-C517-B9A579FCEFE4}"/>
              </a:ext>
            </a:extLst>
          </p:cNvPr>
          <p:cNvSpPr>
            <a:spLocks noGrp="1"/>
          </p:cNvSpPr>
          <p:nvPr>
            <p:ph type="sldNum" sz="quarter" idx="12"/>
          </p:nvPr>
        </p:nvSpPr>
        <p:spPr/>
        <p:txBody>
          <a:bodyPr/>
          <a:lstStyle/>
          <a:p>
            <a:fld id="{23AE57FD-E4DF-4085-ACA4-73605D376608}" type="slidenum">
              <a:rPr lang="ko-KR" altLang="en-US" smtClean="0"/>
              <a:t>22</a:t>
            </a:fld>
            <a:endParaRPr lang="ko-KR" altLang="en-US"/>
          </a:p>
        </p:txBody>
      </p:sp>
    </p:spTree>
    <p:extLst>
      <p:ext uri="{BB962C8B-B14F-4D97-AF65-F5344CB8AC3E}">
        <p14:creationId xmlns:p14="http://schemas.microsoft.com/office/powerpoint/2010/main" val="1617765357"/>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FA6A986-EC02-66F6-7B82-D1B5059C5A15}"/>
              </a:ext>
            </a:extLst>
          </p:cNvPr>
          <p:cNvSpPr>
            <a:spLocks noGrp="1"/>
          </p:cNvSpPr>
          <p:nvPr>
            <p:ph type="title"/>
          </p:nvPr>
        </p:nvSpPr>
        <p:spPr/>
        <p:txBody>
          <a:bodyPr/>
          <a:lstStyle/>
          <a:p>
            <a:r>
              <a:rPr lang="en-US" altLang="ko-KR"/>
              <a:t>Template Fitting</a:t>
            </a:r>
            <a:endParaRPr lang="ko-KR" altLang="en-US"/>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D8A505B4-5ADC-EDFA-953A-5CC60F817994}"/>
                  </a:ext>
                </a:extLst>
              </p:cNvPr>
              <p:cNvSpPr>
                <a:spLocks noGrp="1"/>
              </p:cNvSpPr>
              <p:nvPr>
                <p:ph idx="1"/>
              </p:nvPr>
            </p:nvSpPr>
            <p:spPr/>
            <p:txBody>
              <a:bodyPr/>
              <a:lstStyle/>
              <a:p>
                <a:r>
                  <a:rPr lang="en-US" altLang="ko-KR"/>
                  <a:t>In template fitting, </a:t>
                </a:r>
                <a14:m>
                  <m:oMath xmlns:m="http://schemas.openxmlformats.org/officeDocument/2006/math">
                    <m:r>
                      <a:rPr lang="en-US" altLang="ko-KR"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m:t>
                    </m:r>
                    <m:f>
                      <m:fPr>
                        <m:ctrlPr>
                          <a:rPr lang="en-US" altLang="ko-KR" i="1" smtClean="0">
                            <a:latin typeface="Cambria Math" panose="02040503050406030204" pitchFamily="18" charset="0"/>
                          </a:rPr>
                        </m:ctrlPr>
                      </m:fPr>
                      <m:num>
                        <m:r>
                          <a:rPr lang="en-US" altLang="ko-KR"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𝑉</m:t>
                        </m:r>
                      </m:num>
                      <m:den>
                        <m:rad>
                          <m:radPr>
                            <m:degHide m:val="on"/>
                            <m:ctrlPr>
                              <a:rPr lang="en-US" altLang="ko-KR" i="1" smtClean="0">
                                <a:latin typeface="Cambria Math" panose="02040503050406030204" pitchFamily="18" charset="0"/>
                              </a:rPr>
                            </m:ctrlPr>
                          </m:radPr>
                          <m:deg/>
                          <m:e>
                            <m:nary>
                              <m:naryPr>
                                <m:chr m:val="∑"/>
                                <m:subHide m:val="on"/>
                                <m:supHide m:val="on"/>
                                <m:ctrlPr>
                                  <a:rPr lang="en-US" altLang="ko-KR" i="1" smtClean="0">
                                    <a:latin typeface="Cambria Math" panose="02040503050406030204" pitchFamily="18" charset="0"/>
                                  </a:rPr>
                                </m:ctrlPr>
                              </m:naryPr>
                              <m:sub/>
                              <m:sup/>
                              <m:e>
                                <m:sSup>
                                  <m:sSupPr>
                                    <m:ctrlPr>
                                      <a:rPr lang="en-US" altLang="ko-KR" i="1" smtClean="0">
                                        <a:latin typeface="Cambria Math" panose="02040503050406030204" pitchFamily="18" charset="0"/>
                                      </a:rPr>
                                    </m:ctrlPr>
                                  </m:sSupPr>
                                  <m:e>
                                    <m:sSub>
                                      <m:sSubPr>
                                        <m:ctrlPr>
                                          <a:rPr lang="en-US" altLang="ko-KR" i="1">
                                            <a:latin typeface="Cambria Math" panose="02040503050406030204" pitchFamily="18" charset="0"/>
                                          </a:rPr>
                                        </m:ctrlPr>
                                      </m:sSubPr>
                                      <m:e>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𝑉</m:t>
                                            </m:r>
                                          </m:e>
                                        </m:acc>
                                      </m:e>
                                      <m:sub>
                                        <m:r>
                                          <a:rPr lang="en-US" altLang="ko-KR" i="1">
                                            <a:latin typeface="Cambria Math" panose="02040503050406030204" pitchFamily="18" charset="0"/>
                                          </a:rPr>
                                          <m:t>𝑖</m:t>
                                        </m:r>
                                      </m:sub>
                                    </m:sSub>
                                  </m:e>
                                  <m:sup>
                                    <m:r>
                                      <a:rPr lang="en-US" altLang="ko-KR" i="1" smtClean="0">
                                        <a:latin typeface="Cambria Math" panose="02040503050406030204" pitchFamily="18" charset="0"/>
                                      </a:rPr>
                                      <m:t>2</m:t>
                                    </m:r>
                                  </m:sup>
                                </m:sSup>
                              </m:e>
                            </m:nary>
                          </m:e>
                        </m:rad>
                      </m:den>
                    </m:f>
                    <m:r>
                      <a:rPr lang="en-US" altLang="ko-KR" b="0" i="1" smtClean="0">
                        <a:latin typeface="Cambria Math" panose="02040503050406030204" pitchFamily="18" charset="0"/>
                      </a:rPr>
                      <m:t>+</m:t>
                    </m:r>
                    <m:rad>
                      <m:radPr>
                        <m:degHide m:val="on"/>
                        <m:ctrlPr>
                          <a:rPr lang="en-US" altLang="ko-KR" b="0" i="1" smtClean="0">
                            <a:latin typeface="Cambria Math" panose="02040503050406030204" pitchFamily="18" charset="0"/>
                          </a:rPr>
                        </m:ctrlPr>
                      </m:radPr>
                      <m:deg/>
                      <m:e>
                        <m:f>
                          <m:fPr>
                            <m:ctrlPr>
                              <a:rPr lang="en-US" altLang="ko-KR" b="0" i="1" smtClean="0">
                                <a:latin typeface="Cambria Math" panose="02040503050406030204" pitchFamily="18" charset="0"/>
                              </a:rPr>
                            </m:ctrlPr>
                          </m:fPr>
                          <m:num>
                            <m:nary>
                              <m:naryPr>
                                <m:chr m:val="∑"/>
                                <m:subHide m:val="on"/>
                                <m:supHide m:val="on"/>
                                <m:ctrlPr>
                                  <a:rPr lang="en-US" altLang="ko-KR" b="0" i="1" smtClean="0">
                                    <a:latin typeface="Cambria Math" panose="02040503050406030204" pitchFamily="18" charset="0"/>
                                  </a:rPr>
                                </m:ctrlPr>
                              </m:naryPr>
                              <m:sub/>
                              <m:sup/>
                              <m:e>
                                <m:r>
                                  <a:rPr lang="en-US" altLang="ko-KR" b="0" i="1" smtClean="0">
                                    <a:latin typeface="Cambria Math" panose="02040503050406030204" pitchFamily="18" charset="0"/>
                                    <a:ea typeface="Cambria Math" panose="02040503050406030204" pitchFamily="18" charset="0"/>
                                  </a:rPr>
                                  <m:t>∆</m:t>
                                </m:r>
                                <m:sSubSup>
                                  <m:sSubSupPr>
                                    <m:ctrlPr>
                                      <a:rPr lang="en-US" altLang="ko-KR" b="0" i="1" smtClean="0">
                                        <a:latin typeface="Cambria Math" panose="02040503050406030204" pitchFamily="18" charset="0"/>
                                        <a:ea typeface="Cambria Math" panose="02040503050406030204" pitchFamily="18" charset="0"/>
                                      </a:rPr>
                                    </m:ctrlPr>
                                  </m:sSubSupPr>
                                  <m:e>
                                    <m:r>
                                      <a:rPr lang="en-US" altLang="ko-KR" b="0" i="1" smtClean="0">
                                        <a:latin typeface="Cambria Math" panose="02040503050406030204" pitchFamily="18" charset="0"/>
                                        <a:ea typeface="Cambria Math" panose="02040503050406030204" pitchFamily="18" charset="0"/>
                                      </a:rPr>
                                      <m:t>𝑡</m:t>
                                    </m:r>
                                  </m:e>
                                  <m:sub>
                                    <m:r>
                                      <a:rPr lang="en-US" altLang="ko-KR" b="0" i="1" smtClean="0">
                                        <a:latin typeface="Cambria Math" panose="02040503050406030204" pitchFamily="18" charset="0"/>
                                        <a:ea typeface="Cambria Math" panose="02040503050406030204" pitchFamily="18" charset="0"/>
                                      </a:rPr>
                                      <m:t>𝑖</m:t>
                                    </m:r>
                                  </m:sub>
                                  <m:sup>
                                    <m:r>
                                      <a:rPr lang="en-US" altLang="ko-KR" b="0" i="1" smtClean="0">
                                        <a:latin typeface="Cambria Math" panose="02040503050406030204" pitchFamily="18" charset="0"/>
                                        <a:ea typeface="Cambria Math" panose="02040503050406030204" pitchFamily="18" charset="0"/>
                                      </a:rPr>
                                      <m:t>2</m:t>
                                    </m:r>
                                  </m:sup>
                                </m:sSubSup>
                              </m:e>
                            </m:nary>
                          </m:num>
                          <m:den>
                            <m:r>
                              <a:rPr lang="en-US" altLang="ko-KR" b="0" i="1" smtClean="0">
                                <a:latin typeface="Cambria Math" panose="02040503050406030204" pitchFamily="18" charset="0"/>
                              </a:rPr>
                              <m:t>𝑁</m:t>
                            </m:r>
                          </m:den>
                        </m:f>
                      </m:e>
                    </m:rad>
                  </m:oMath>
                </a14:m>
                <a:endParaRPr lang="en-US" altLang="ko-KR"/>
              </a:p>
              <a:p>
                <a:endParaRPr lang="en-US" altLang="ko-KR"/>
              </a:p>
              <a:p>
                <a:r>
                  <a:rPr lang="en-US" altLang="ko-KR">
                    <a:hlinkClick r:id="rId3"/>
                  </a:rPr>
                  <a:t>1606.05541v1.pdf (arxiv.org)</a:t>
                </a:r>
                <a:endParaRPr lang="en-US" altLang="ko-KR"/>
              </a:p>
            </p:txBody>
          </p:sp>
        </mc:Choice>
        <mc:Fallback xmlns="">
          <p:sp>
            <p:nvSpPr>
              <p:cNvPr id="3" name="내용 개체 틀 2">
                <a:extLst>
                  <a:ext uri="{FF2B5EF4-FFF2-40B4-BE49-F238E27FC236}">
                    <a16:creationId xmlns:a16="http://schemas.microsoft.com/office/drawing/2014/main" id="{D8A505B4-5ADC-EDFA-953A-5CC60F817994}"/>
                  </a:ext>
                </a:extLst>
              </p:cNvPr>
              <p:cNvSpPr>
                <a:spLocks noGrp="1" noRot="1" noChangeAspect="1" noMove="1" noResize="1" noEditPoints="1" noAdjustHandles="1" noChangeArrowheads="1" noChangeShapeType="1" noTextEdit="1"/>
              </p:cNvSpPr>
              <p:nvPr>
                <p:ph idx="1"/>
              </p:nvPr>
            </p:nvSpPr>
            <p:spPr>
              <a:blipFill>
                <a:blip r:embed="rId4"/>
                <a:stretch>
                  <a:fillRect l="-1043"/>
                </a:stretch>
              </a:blipFill>
            </p:spPr>
            <p:txBody>
              <a:bodyPr/>
              <a:lstStyle/>
              <a:p>
                <a:r>
                  <a:rPr lang="en-US">
                    <a:noFill/>
                  </a:rPr>
                  <a:t> </a:t>
                </a:r>
              </a:p>
            </p:txBody>
          </p:sp>
        </mc:Fallback>
      </mc:AlternateContent>
      <p:sp>
        <p:nvSpPr>
          <p:cNvPr id="4" name="날짜 개체 틀 3">
            <a:extLst>
              <a:ext uri="{FF2B5EF4-FFF2-40B4-BE49-F238E27FC236}">
                <a16:creationId xmlns:a16="http://schemas.microsoft.com/office/drawing/2014/main" id="{CFE380EC-B78A-B3EB-E510-986BAD987873}"/>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2EABD05C-E1C1-7311-292F-480F80D076CA}"/>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0352043E-BAB9-0CAD-A4C3-B933755B6E75}"/>
              </a:ext>
            </a:extLst>
          </p:cNvPr>
          <p:cNvSpPr>
            <a:spLocks noGrp="1"/>
          </p:cNvSpPr>
          <p:nvPr>
            <p:ph type="sldNum" sz="quarter" idx="12"/>
          </p:nvPr>
        </p:nvSpPr>
        <p:spPr/>
        <p:txBody>
          <a:bodyPr/>
          <a:lstStyle/>
          <a:p>
            <a:fld id="{23AE57FD-E4DF-4085-ACA4-73605D376608}" type="slidenum">
              <a:rPr lang="ko-KR" altLang="en-US" smtClean="0"/>
              <a:t>23</a:t>
            </a:fld>
            <a:endParaRPr lang="ko-KR" altLang="en-US"/>
          </a:p>
        </p:txBody>
      </p:sp>
    </p:spTree>
    <p:extLst>
      <p:ext uri="{BB962C8B-B14F-4D97-AF65-F5344CB8AC3E}">
        <p14:creationId xmlns:p14="http://schemas.microsoft.com/office/powerpoint/2010/main" val="2161942943"/>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FA6A986-EC02-66F6-7B82-D1B5059C5A15}"/>
              </a:ext>
            </a:extLst>
          </p:cNvPr>
          <p:cNvSpPr>
            <a:spLocks noGrp="1"/>
          </p:cNvSpPr>
          <p:nvPr>
            <p:ph type="title"/>
          </p:nvPr>
        </p:nvSpPr>
        <p:spPr/>
        <p:txBody>
          <a:bodyPr/>
          <a:lstStyle/>
          <a:p>
            <a:r>
              <a:rPr lang="en-US" altLang="ko-KR"/>
              <a:t>ODR w/ Monte Carlo</a:t>
            </a:r>
            <a:endParaRPr lang="ko-KR" altLang="en-US"/>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D8A505B4-5ADC-EDFA-953A-5CC60F817994}"/>
                  </a:ext>
                </a:extLst>
              </p:cNvPr>
              <p:cNvSpPr>
                <a:spLocks noGrp="1"/>
              </p:cNvSpPr>
              <p:nvPr>
                <p:ph idx="1"/>
              </p:nvPr>
            </p:nvSpPr>
            <p:spPr/>
            <p:txBody>
              <a:bodyPr/>
              <a:lstStyle/>
              <a:p>
                <a:r>
                  <a:rPr lang="en-US" altLang="ko-KR"/>
                  <a:t>In template fitting, </a:t>
                </a:r>
                <a14:m>
                  <m:oMath xmlns:m="http://schemas.openxmlformats.org/officeDocument/2006/math">
                    <m:r>
                      <a:rPr lang="en-US" altLang="ko-KR"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m:t>
                    </m:r>
                    <m:f>
                      <m:fPr>
                        <m:ctrlPr>
                          <a:rPr lang="en-US" altLang="ko-KR" i="1" smtClean="0">
                            <a:latin typeface="Cambria Math" panose="02040503050406030204" pitchFamily="18" charset="0"/>
                          </a:rPr>
                        </m:ctrlPr>
                      </m:fPr>
                      <m:num>
                        <m:r>
                          <a:rPr lang="en-US" altLang="ko-KR"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𝑉</m:t>
                        </m:r>
                      </m:num>
                      <m:den>
                        <m:rad>
                          <m:radPr>
                            <m:degHide m:val="on"/>
                            <m:ctrlPr>
                              <a:rPr lang="en-US" altLang="ko-KR" i="1" smtClean="0">
                                <a:latin typeface="Cambria Math" panose="02040503050406030204" pitchFamily="18" charset="0"/>
                              </a:rPr>
                            </m:ctrlPr>
                          </m:radPr>
                          <m:deg/>
                          <m:e>
                            <m:nary>
                              <m:naryPr>
                                <m:chr m:val="∑"/>
                                <m:subHide m:val="on"/>
                                <m:supHide m:val="on"/>
                                <m:ctrlPr>
                                  <a:rPr lang="en-US" altLang="ko-KR" i="1" smtClean="0">
                                    <a:latin typeface="Cambria Math" panose="02040503050406030204" pitchFamily="18" charset="0"/>
                                  </a:rPr>
                                </m:ctrlPr>
                              </m:naryPr>
                              <m:sub/>
                              <m:sup/>
                              <m:e>
                                <m:sSup>
                                  <m:sSupPr>
                                    <m:ctrlPr>
                                      <a:rPr lang="en-US" altLang="ko-KR" i="1" smtClean="0">
                                        <a:latin typeface="Cambria Math" panose="02040503050406030204" pitchFamily="18" charset="0"/>
                                      </a:rPr>
                                    </m:ctrlPr>
                                  </m:sSupPr>
                                  <m:e>
                                    <m:sSub>
                                      <m:sSubPr>
                                        <m:ctrlPr>
                                          <a:rPr lang="en-US" altLang="ko-KR" i="1">
                                            <a:latin typeface="Cambria Math" panose="02040503050406030204" pitchFamily="18" charset="0"/>
                                          </a:rPr>
                                        </m:ctrlPr>
                                      </m:sSubPr>
                                      <m:e>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𝑉</m:t>
                                            </m:r>
                                          </m:e>
                                        </m:acc>
                                      </m:e>
                                      <m:sub>
                                        <m:r>
                                          <a:rPr lang="en-US" altLang="ko-KR" i="1">
                                            <a:latin typeface="Cambria Math" panose="02040503050406030204" pitchFamily="18" charset="0"/>
                                          </a:rPr>
                                          <m:t>𝑖</m:t>
                                        </m:r>
                                      </m:sub>
                                    </m:sSub>
                                  </m:e>
                                  <m:sup>
                                    <m:r>
                                      <a:rPr lang="en-US" altLang="ko-KR" i="1" smtClean="0">
                                        <a:latin typeface="Cambria Math" panose="02040503050406030204" pitchFamily="18" charset="0"/>
                                      </a:rPr>
                                      <m:t>2</m:t>
                                    </m:r>
                                  </m:sup>
                                </m:sSup>
                              </m:e>
                            </m:nary>
                          </m:e>
                        </m:rad>
                      </m:den>
                    </m:f>
                    <m:r>
                      <a:rPr lang="en-US" altLang="ko-KR" b="0" i="1" smtClean="0">
                        <a:latin typeface="Cambria Math" panose="02040503050406030204" pitchFamily="18" charset="0"/>
                      </a:rPr>
                      <m:t>+</m:t>
                    </m:r>
                    <m:rad>
                      <m:radPr>
                        <m:degHide m:val="on"/>
                        <m:ctrlPr>
                          <a:rPr lang="en-US" altLang="ko-KR" b="0" i="1" smtClean="0">
                            <a:latin typeface="Cambria Math" panose="02040503050406030204" pitchFamily="18" charset="0"/>
                          </a:rPr>
                        </m:ctrlPr>
                      </m:radPr>
                      <m:deg/>
                      <m:e>
                        <m:f>
                          <m:fPr>
                            <m:ctrlPr>
                              <a:rPr lang="en-US" altLang="ko-KR" b="0" i="1" smtClean="0">
                                <a:latin typeface="Cambria Math" panose="02040503050406030204" pitchFamily="18" charset="0"/>
                              </a:rPr>
                            </m:ctrlPr>
                          </m:fPr>
                          <m:num>
                            <m:nary>
                              <m:naryPr>
                                <m:chr m:val="∑"/>
                                <m:subHide m:val="on"/>
                                <m:supHide m:val="on"/>
                                <m:ctrlPr>
                                  <a:rPr lang="en-US" altLang="ko-KR" b="0" i="1" smtClean="0">
                                    <a:latin typeface="Cambria Math" panose="02040503050406030204" pitchFamily="18" charset="0"/>
                                  </a:rPr>
                                </m:ctrlPr>
                              </m:naryPr>
                              <m:sub/>
                              <m:sup/>
                              <m:e>
                                <m:r>
                                  <a:rPr lang="en-US" altLang="ko-KR" b="0" i="1" smtClean="0">
                                    <a:latin typeface="Cambria Math" panose="02040503050406030204" pitchFamily="18" charset="0"/>
                                    <a:ea typeface="Cambria Math" panose="02040503050406030204" pitchFamily="18" charset="0"/>
                                  </a:rPr>
                                  <m:t>∆</m:t>
                                </m:r>
                                <m:sSubSup>
                                  <m:sSubSupPr>
                                    <m:ctrlPr>
                                      <a:rPr lang="en-US" altLang="ko-KR" b="0" i="1" smtClean="0">
                                        <a:latin typeface="Cambria Math" panose="02040503050406030204" pitchFamily="18" charset="0"/>
                                        <a:ea typeface="Cambria Math" panose="02040503050406030204" pitchFamily="18" charset="0"/>
                                      </a:rPr>
                                    </m:ctrlPr>
                                  </m:sSubSupPr>
                                  <m:e>
                                    <m:r>
                                      <a:rPr lang="en-US" altLang="ko-KR" b="0" i="1" smtClean="0">
                                        <a:latin typeface="Cambria Math" panose="02040503050406030204" pitchFamily="18" charset="0"/>
                                        <a:ea typeface="Cambria Math" panose="02040503050406030204" pitchFamily="18" charset="0"/>
                                      </a:rPr>
                                      <m:t>𝑡</m:t>
                                    </m:r>
                                  </m:e>
                                  <m:sub>
                                    <m:r>
                                      <a:rPr lang="en-US" altLang="ko-KR" b="0" i="1" smtClean="0">
                                        <a:latin typeface="Cambria Math" panose="02040503050406030204" pitchFamily="18" charset="0"/>
                                        <a:ea typeface="Cambria Math" panose="02040503050406030204" pitchFamily="18" charset="0"/>
                                      </a:rPr>
                                      <m:t>𝑖</m:t>
                                    </m:r>
                                  </m:sub>
                                  <m:sup>
                                    <m:r>
                                      <a:rPr lang="en-US" altLang="ko-KR" b="0" i="1" smtClean="0">
                                        <a:latin typeface="Cambria Math" panose="02040503050406030204" pitchFamily="18" charset="0"/>
                                        <a:ea typeface="Cambria Math" panose="02040503050406030204" pitchFamily="18" charset="0"/>
                                      </a:rPr>
                                      <m:t>2</m:t>
                                    </m:r>
                                  </m:sup>
                                </m:sSubSup>
                              </m:e>
                            </m:nary>
                          </m:num>
                          <m:den>
                            <m:r>
                              <a:rPr lang="en-US" altLang="ko-KR" b="0" i="1" smtClean="0">
                                <a:latin typeface="Cambria Math" panose="02040503050406030204" pitchFamily="18" charset="0"/>
                              </a:rPr>
                              <m:t>𝑁</m:t>
                            </m:r>
                          </m:den>
                        </m:f>
                      </m:e>
                    </m:rad>
                  </m:oMath>
                </a14:m>
                <a:endParaRPr lang="en-US" altLang="ko-KR"/>
              </a:p>
            </p:txBody>
          </p:sp>
        </mc:Choice>
        <mc:Fallback xmlns="">
          <p:sp>
            <p:nvSpPr>
              <p:cNvPr id="3" name="내용 개체 틀 2">
                <a:extLst>
                  <a:ext uri="{FF2B5EF4-FFF2-40B4-BE49-F238E27FC236}">
                    <a16:creationId xmlns:a16="http://schemas.microsoft.com/office/drawing/2014/main" id="{D8A505B4-5ADC-EDFA-953A-5CC60F817994}"/>
                  </a:ext>
                </a:extLst>
              </p:cNvPr>
              <p:cNvSpPr>
                <a:spLocks noGrp="1" noRot="1" noChangeAspect="1" noMove="1" noResize="1" noEditPoints="1" noAdjustHandles="1" noChangeArrowheads="1" noChangeShapeType="1" noTextEdit="1"/>
              </p:cNvSpPr>
              <p:nvPr>
                <p:ph idx="1"/>
              </p:nvPr>
            </p:nvSpPr>
            <p:spPr>
              <a:blipFill>
                <a:blip r:embed="rId3"/>
                <a:stretch>
                  <a:fillRect l="-1043"/>
                </a:stretch>
              </a:blipFill>
            </p:spPr>
            <p:txBody>
              <a:bodyPr/>
              <a:lstStyle/>
              <a:p>
                <a:r>
                  <a:rPr lang="en-US">
                    <a:noFill/>
                  </a:rPr>
                  <a:t> </a:t>
                </a:r>
              </a:p>
            </p:txBody>
          </p:sp>
        </mc:Fallback>
      </mc:AlternateContent>
      <p:sp>
        <p:nvSpPr>
          <p:cNvPr id="4" name="날짜 개체 틀 3">
            <a:extLst>
              <a:ext uri="{FF2B5EF4-FFF2-40B4-BE49-F238E27FC236}">
                <a16:creationId xmlns:a16="http://schemas.microsoft.com/office/drawing/2014/main" id="{CFE380EC-B78A-B3EB-E510-986BAD987873}"/>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2EABD05C-E1C1-7311-292F-480F80D076CA}"/>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0352043E-BAB9-0CAD-A4C3-B933755B6E75}"/>
              </a:ext>
            </a:extLst>
          </p:cNvPr>
          <p:cNvSpPr>
            <a:spLocks noGrp="1"/>
          </p:cNvSpPr>
          <p:nvPr>
            <p:ph type="sldNum" sz="quarter" idx="12"/>
          </p:nvPr>
        </p:nvSpPr>
        <p:spPr/>
        <p:txBody>
          <a:bodyPr/>
          <a:lstStyle/>
          <a:p>
            <a:fld id="{23AE57FD-E4DF-4085-ACA4-73605D376608}" type="slidenum">
              <a:rPr lang="ko-KR" altLang="en-US" smtClean="0"/>
              <a:t>24</a:t>
            </a:fld>
            <a:endParaRPr lang="ko-KR" altLang="en-US"/>
          </a:p>
        </p:txBody>
      </p:sp>
    </p:spTree>
    <p:extLst>
      <p:ext uri="{BB962C8B-B14F-4D97-AF65-F5344CB8AC3E}">
        <p14:creationId xmlns:p14="http://schemas.microsoft.com/office/powerpoint/2010/main" val="1591673296"/>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5062AAE7-285B-3E37-36EB-845927619B53}"/>
              </a:ext>
            </a:extLst>
          </p:cNvPr>
          <p:cNvSpPr>
            <a:spLocks noGrp="1"/>
          </p:cNvSpPr>
          <p:nvPr>
            <p:ph type="title"/>
          </p:nvPr>
        </p:nvSpPr>
        <p:spPr/>
        <p:txBody>
          <a:bodyPr/>
          <a:lstStyle/>
          <a:p>
            <a:r>
              <a:rPr lang="en-US" altLang="ko-KR">
                <a:solidFill>
                  <a:srgbClr val="C00000"/>
                </a:solidFill>
              </a:rPr>
              <a:t>Point 1. SNR</a:t>
            </a:r>
            <a:endParaRPr lang="ko-KR" altLang="en-US">
              <a:solidFill>
                <a:srgbClr val="C00000"/>
              </a:solidFill>
            </a:endParaRPr>
          </a:p>
        </p:txBody>
      </p:sp>
      <p:sp>
        <p:nvSpPr>
          <p:cNvPr id="4" name="날짜 개체 틀 3">
            <a:extLst>
              <a:ext uri="{FF2B5EF4-FFF2-40B4-BE49-F238E27FC236}">
                <a16:creationId xmlns:a16="http://schemas.microsoft.com/office/drawing/2014/main" id="{4D83FA71-3161-B68C-364B-05A415867B5E}"/>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F4519A88-AC30-42F2-E222-D775E1B1AE62}"/>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A116E19A-0EC2-F83E-0280-CA082320F6FD}"/>
              </a:ext>
            </a:extLst>
          </p:cNvPr>
          <p:cNvSpPr>
            <a:spLocks noGrp="1"/>
          </p:cNvSpPr>
          <p:nvPr>
            <p:ph type="sldNum" sz="quarter" idx="12"/>
          </p:nvPr>
        </p:nvSpPr>
        <p:spPr/>
        <p:txBody>
          <a:bodyPr/>
          <a:lstStyle/>
          <a:p>
            <a:fld id="{23AE57FD-E4DF-4085-ACA4-73605D376608}" type="slidenum">
              <a:rPr lang="ko-KR" altLang="en-US" smtClean="0"/>
              <a:t>25</a:t>
            </a:fld>
            <a:endParaRPr lang="ko-KR" altLang="en-US"/>
          </a:p>
        </p:txBody>
      </p:sp>
      <p:pic>
        <p:nvPicPr>
          <p:cNvPr id="1028" name="Picture 4">
            <a:extLst>
              <a:ext uri="{FF2B5EF4-FFF2-40B4-BE49-F238E27FC236}">
                <a16:creationId xmlns:a16="http://schemas.microsoft.com/office/drawing/2014/main" id="{DADCE8DF-C1D3-864D-849F-C09351F75DF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44976"/>
            <a:ext cx="5181600" cy="39126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810526F-9BB4-7A1A-A837-10976BD07D5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063585"/>
            <a:ext cx="5181600" cy="3875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009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제목 7">
            <a:extLst>
              <a:ext uri="{FF2B5EF4-FFF2-40B4-BE49-F238E27FC236}">
                <a16:creationId xmlns:a16="http://schemas.microsoft.com/office/drawing/2014/main" id="{D1B408A8-C7A3-0B7F-A7B3-B3F75F6585BC}"/>
              </a:ext>
            </a:extLst>
          </p:cNvPr>
          <p:cNvSpPr>
            <a:spLocks noGrp="1"/>
          </p:cNvSpPr>
          <p:nvPr>
            <p:ph type="title"/>
          </p:nvPr>
        </p:nvSpPr>
        <p:spPr/>
        <p:txBody>
          <a:bodyPr/>
          <a:lstStyle/>
          <a:p>
            <a:endParaRPr lang="ko-KR" altLang="en-US"/>
          </a:p>
        </p:txBody>
      </p:sp>
      <p:sp>
        <p:nvSpPr>
          <p:cNvPr id="4" name="날짜 개체 틀 3">
            <a:extLst>
              <a:ext uri="{FF2B5EF4-FFF2-40B4-BE49-F238E27FC236}">
                <a16:creationId xmlns:a16="http://schemas.microsoft.com/office/drawing/2014/main" id="{4D83FA71-3161-B68C-364B-05A415867B5E}"/>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F4519A88-AC30-42F2-E222-D775E1B1AE62}"/>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A116E19A-0EC2-F83E-0280-CA082320F6FD}"/>
              </a:ext>
            </a:extLst>
          </p:cNvPr>
          <p:cNvSpPr>
            <a:spLocks noGrp="1"/>
          </p:cNvSpPr>
          <p:nvPr>
            <p:ph type="sldNum" sz="quarter" idx="12"/>
          </p:nvPr>
        </p:nvSpPr>
        <p:spPr/>
        <p:txBody>
          <a:bodyPr/>
          <a:lstStyle/>
          <a:p>
            <a:fld id="{23AE57FD-E4DF-4085-ACA4-73605D376608}" type="slidenum">
              <a:rPr lang="ko-KR" altLang="en-US" smtClean="0"/>
              <a:t>26</a:t>
            </a:fld>
            <a:endParaRPr lang="ko-KR" altLang="en-US"/>
          </a:p>
        </p:txBody>
      </p:sp>
      <p:pic>
        <p:nvPicPr>
          <p:cNvPr id="2052" name="Picture 4">
            <a:extLst>
              <a:ext uri="{FF2B5EF4-FFF2-40B4-BE49-F238E27FC236}">
                <a16:creationId xmlns:a16="http://schemas.microsoft.com/office/drawing/2014/main" id="{B578A070-E40E-8AFF-59CC-B345B25496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87037" y="1825625"/>
            <a:ext cx="581792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980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제목 7">
            <a:extLst>
              <a:ext uri="{FF2B5EF4-FFF2-40B4-BE49-F238E27FC236}">
                <a16:creationId xmlns:a16="http://schemas.microsoft.com/office/drawing/2014/main" id="{D1B408A8-C7A3-0B7F-A7B3-B3F75F6585BC}"/>
              </a:ext>
            </a:extLst>
          </p:cNvPr>
          <p:cNvSpPr>
            <a:spLocks noGrp="1"/>
          </p:cNvSpPr>
          <p:nvPr>
            <p:ph type="title"/>
          </p:nvPr>
        </p:nvSpPr>
        <p:spPr/>
        <p:txBody>
          <a:bodyPr/>
          <a:lstStyle/>
          <a:p>
            <a:endParaRPr lang="ko-KR" altLang="en-US"/>
          </a:p>
        </p:txBody>
      </p:sp>
      <p:sp>
        <p:nvSpPr>
          <p:cNvPr id="4" name="날짜 개체 틀 3">
            <a:extLst>
              <a:ext uri="{FF2B5EF4-FFF2-40B4-BE49-F238E27FC236}">
                <a16:creationId xmlns:a16="http://schemas.microsoft.com/office/drawing/2014/main" id="{4D83FA71-3161-B68C-364B-05A415867B5E}"/>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F4519A88-AC30-42F2-E222-D775E1B1AE62}"/>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A116E19A-0EC2-F83E-0280-CA082320F6FD}"/>
              </a:ext>
            </a:extLst>
          </p:cNvPr>
          <p:cNvSpPr>
            <a:spLocks noGrp="1"/>
          </p:cNvSpPr>
          <p:nvPr>
            <p:ph type="sldNum" sz="quarter" idx="12"/>
          </p:nvPr>
        </p:nvSpPr>
        <p:spPr/>
        <p:txBody>
          <a:bodyPr/>
          <a:lstStyle/>
          <a:p>
            <a:fld id="{23AE57FD-E4DF-4085-ACA4-73605D376608}" type="slidenum">
              <a:rPr lang="ko-KR" altLang="en-US" smtClean="0"/>
              <a:t>27</a:t>
            </a:fld>
            <a:endParaRPr lang="ko-KR" altLang="en-US"/>
          </a:p>
        </p:txBody>
      </p:sp>
      <p:pic>
        <p:nvPicPr>
          <p:cNvPr id="3076" name="Picture 4">
            <a:extLst>
              <a:ext uri="{FF2B5EF4-FFF2-40B4-BE49-F238E27FC236}">
                <a16:creationId xmlns:a16="http://schemas.microsoft.com/office/drawing/2014/main" id="{3F9F8AF1-FDED-850D-6ECC-06CA90BBAE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4708" y="1825625"/>
            <a:ext cx="576258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608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165FDFCD-5085-3DF6-BF54-05B4D82E7CB9}"/>
              </a:ext>
            </a:extLst>
          </p:cNvPr>
          <p:cNvSpPr>
            <a:spLocks noGrp="1"/>
          </p:cNvSpPr>
          <p:nvPr>
            <p:ph type="title"/>
          </p:nvPr>
        </p:nvSpPr>
        <p:spPr/>
        <p:txBody>
          <a:bodyPr/>
          <a:lstStyle/>
          <a:p>
            <a:endParaRPr lang="ko-KR" altLang="en-US"/>
          </a:p>
        </p:txBody>
      </p:sp>
      <p:sp>
        <p:nvSpPr>
          <p:cNvPr id="4" name="날짜 개체 틀 3">
            <a:extLst>
              <a:ext uri="{FF2B5EF4-FFF2-40B4-BE49-F238E27FC236}">
                <a16:creationId xmlns:a16="http://schemas.microsoft.com/office/drawing/2014/main" id="{090F4B04-A1E0-376D-869A-F84DCE481824}"/>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7D0053BC-1856-7C1A-33EA-59D6BD8029F6}"/>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BA92A27E-19FA-F242-B826-45493DAEAB48}"/>
              </a:ext>
            </a:extLst>
          </p:cNvPr>
          <p:cNvSpPr>
            <a:spLocks noGrp="1"/>
          </p:cNvSpPr>
          <p:nvPr>
            <p:ph type="sldNum" sz="quarter" idx="12"/>
          </p:nvPr>
        </p:nvSpPr>
        <p:spPr/>
        <p:txBody>
          <a:bodyPr/>
          <a:lstStyle/>
          <a:p>
            <a:fld id="{23AE57FD-E4DF-4085-ACA4-73605D376608}" type="slidenum">
              <a:rPr lang="ko-KR" altLang="en-US" smtClean="0"/>
              <a:t>28</a:t>
            </a:fld>
            <a:endParaRPr lang="ko-KR" altLang="en-US"/>
          </a:p>
        </p:txBody>
      </p:sp>
      <p:pic>
        <p:nvPicPr>
          <p:cNvPr id="4098" name="Picture 2">
            <a:extLst>
              <a:ext uri="{FF2B5EF4-FFF2-40B4-BE49-F238E27FC236}">
                <a16:creationId xmlns:a16="http://schemas.microsoft.com/office/drawing/2014/main" id="{F3AC786F-C368-E018-8BF1-71553717F75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121694"/>
            <a:ext cx="5181600" cy="3759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0707853-2175-8EA2-3AA3-B2720D4C52C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101978"/>
            <a:ext cx="5181600" cy="379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156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6333A7C7-7FB0-044C-470E-F1029679B106}"/>
              </a:ext>
            </a:extLst>
          </p:cNvPr>
          <p:cNvSpPr>
            <a:spLocks noGrp="1"/>
          </p:cNvSpPr>
          <p:nvPr>
            <p:ph type="title"/>
          </p:nvPr>
        </p:nvSpPr>
        <p:spPr/>
        <p:txBody>
          <a:bodyPr/>
          <a:lstStyle/>
          <a:p>
            <a:pPr algn="ctr"/>
            <a:r>
              <a:rPr lang="en-US" altLang="ko-KR" b="1">
                <a:solidFill>
                  <a:srgbClr val="C00000"/>
                </a:solidFill>
              </a:rPr>
              <a:t>PSEC5</a:t>
            </a:r>
            <a:br>
              <a:rPr lang="en-US" altLang="ko-KR" b="1">
                <a:solidFill>
                  <a:srgbClr val="C00000"/>
                </a:solidFill>
              </a:rPr>
            </a:br>
            <a:r>
              <a:rPr lang="en-US" altLang="ko-KR" b="1">
                <a:solidFill>
                  <a:srgbClr val="C00000"/>
                </a:solidFill>
              </a:rPr>
              <a:t>Design decisions</a:t>
            </a:r>
            <a:endParaRPr lang="ko-KR" altLang="en-US"/>
          </a:p>
        </p:txBody>
      </p:sp>
      <p:sp>
        <p:nvSpPr>
          <p:cNvPr id="4" name="날짜 개체 틀 3">
            <a:extLst>
              <a:ext uri="{FF2B5EF4-FFF2-40B4-BE49-F238E27FC236}">
                <a16:creationId xmlns:a16="http://schemas.microsoft.com/office/drawing/2014/main" id="{284178E3-D235-F800-5BB2-5AD4A6DF52CA}"/>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44C8EB47-0762-A818-7F9F-0296E46EA586}"/>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D188D6DD-BBB6-1445-934A-5AF1DD96BE8B}"/>
              </a:ext>
            </a:extLst>
          </p:cNvPr>
          <p:cNvSpPr>
            <a:spLocks noGrp="1"/>
          </p:cNvSpPr>
          <p:nvPr>
            <p:ph type="sldNum" sz="quarter" idx="12"/>
          </p:nvPr>
        </p:nvSpPr>
        <p:spPr/>
        <p:txBody>
          <a:bodyPr/>
          <a:lstStyle/>
          <a:p>
            <a:fld id="{23AE57FD-E4DF-4085-ACA4-73605D376608}" type="slidenum">
              <a:rPr lang="ko-KR" altLang="en-US" smtClean="0"/>
              <a:t>29</a:t>
            </a:fld>
            <a:endParaRPr lang="ko-KR" altLang="en-US"/>
          </a:p>
        </p:txBody>
      </p:sp>
    </p:spTree>
    <p:extLst>
      <p:ext uri="{BB962C8B-B14F-4D97-AF65-F5344CB8AC3E}">
        <p14:creationId xmlns:p14="http://schemas.microsoft.com/office/powerpoint/2010/main" val="3972732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FA6A986-EC02-66F6-7B82-D1B5059C5A15}"/>
              </a:ext>
            </a:extLst>
          </p:cNvPr>
          <p:cNvSpPr>
            <a:spLocks noGrp="1"/>
          </p:cNvSpPr>
          <p:nvPr>
            <p:ph type="title"/>
          </p:nvPr>
        </p:nvSpPr>
        <p:spPr/>
        <p:txBody>
          <a:bodyPr/>
          <a:lstStyle/>
          <a:p>
            <a:r>
              <a:rPr lang="en-US" altLang="ko-KR"/>
              <a:t>Primary goal</a:t>
            </a:r>
            <a:endParaRPr lang="ko-KR" altLang="en-US"/>
          </a:p>
        </p:txBody>
      </p:sp>
      <p:sp>
        <p:nvSpPr>
          <p:cNvPr id="3" name="내용 개체 틀 2">
            <a:extLst>
              <a:ext uri="{FF2B5EF4-FFF2-40B4-BE49-F238E27FC236}">
                <a16:creationId xmlns:a16="http://schemas.microsoft.com/office/drawing/2014/main" id="{D8A505B4-5ADC-EDFA-953A-5CC60F817994}"/>
              </a:ext>
            </a:extLst>
          </p:cNvPr>
          <p:cNvSpPr>
            <a:spLocks noGrp="1"/>
          </p:cNvSpPr>
          <p:nvPr>
            <p:ph idx="1"/>
          </p:nvPr>
        </p:nvSpPr>
        <p:spPr/>
        <p:txBody>
          <a:bodyPr/>
          <a:lstStyle/>
          <a:p>
            <a:r>
              <a:rPr lang="en-US" altLang="ko-KR" dirty="0"/>
              <a:t>Achieve </a:t>
            </a:r>
            <a:r>
              <a:rPr lang="en-US" altLang="ko-KR" b="1" dirty="0"/>
              <a:t>&lt;1ps resolution</a:t>
            </a:r>
            <a:r>
              <a:rPr lang="en-US" altLang="ko-KR" dirty="0"/>
              <a:t> in measuring the arrival time of LAPPD pulses.</a:t>
            </a:r>
          </a:p>
          <a:p>
            <a:endParaRPr lang="en-US" altLang="ko-KR" dirty="0"/>
          </a:p>
          <a:p>
            <a:r>
              <a:rPr lang="en-US" altLang="ko-KR" dirty="0"/>
              <a:t>But we also aim for a versatile chip, so that it is applicable to other fast-timing applications</a:t>
            </a:r>
          </a:p>
          <a:p>
            <a:endParaRPr lang="en-US" altLang="ko-KR" dirty="0"/>
          </a:p>
          <a:p>
            <a:r>
              <a:rPr lang="en-US" altLang="ko-KR" dirty="0"/>
              <a:t>Sample and Hold at very fast frequency, and then digitize the held voltage values using commercial ADC chips. </a:t>
            </a:r>
          </a:p>
        </p:txBody>
      </p:sp>
      <p:sp>
        <p:nvSpPr>
          <p:cNvPr id="4" name="날짜 개체 틀 3">
            <a:extLst>
              <a:ext uri="{FF2B5EF4-FFF2-40B4-BE49-F238E27FC236}">
                <a16:creationId xmlns:a16="http://schemas.microsoft.com/office/drawing/2014/main" id="{19E80B46-E629-CA9C-02A4-8CE8C4BBE4DB}"/>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44B97AD5-D208-8F8D-698A-1395A9AE5526}"/>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29D47CD6-8414-DEAC-37A0-479F9A4368BA}"/>
              </a:ext>
            </a:extLst>
          </p:cNvPr>
          <p:cNvSpPr>
            <a:spLocks noGrp="1"/>
          </p:cNvSpPr>
          <p:nvPr>
            <p:ph type="sldNum" sz="quarter" idx="12"/>
          </p:nvPr>
        </p:nvSpPr>
        <p:spPr/>
        <p:txBody>
          <a:bodyPr/>
          <a:lstStyle/>
          <a:p>
            <a:fld id="{23AE57FD-E4DF-4085-ACA4-73605D376608}" type="slidenum">
              <a:rPr lang="ko-KR" altLang="en-US" smtClean="0"/>
              <a:t>3</a:t>
            </a:fld>
            <a:endParaRPr lang="ko-KR" altLang="en-US"/>
          </a:p>
        </p:txBody>
      </p:sp>
    </p:spTree>
    <p:extLst>
      <p:ext uri="{BB962C8B-B14F-4D97-AF65-F5344CB8AC3E}">
        <p14:creationId xmlns:p14="http://schemas.microsoft.com/office/powerpoint/2010/main" val="2928528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C613DA7D-F57A-2B3D-5E30-1B9381B49B50}"/>
                  </a:ext>
                </a:extLst>
              </p:cNvPr>
              <p:cNvSpPr>
                <a:spLocks noGrp="1"/>
              </p:cNvSpPr>
              <p:nvPr>
                <p:ph type="title"/>
              </p:nvPr>
            </p:nvSpPr>
            <p:spPr/>
            <p:txBody>
              <a:bodyPr/>
              <a:lstStyle/>
              <a:p>
                <a:r>
                  <a:rPr lang="en-US" altLang="ko-KR"/>
                  <a:t>Factors determining SNR(</a:t>
                </a:r>
                <a14:m>
                  <m:oMath xmlns:m="http://schemas.openxmlformats.org/officeDocument/2006/math">
                    <m:r>
                      <a:rPr lang="en-US" altLang="ko-KR"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𝑉</m:t>
                    </m:r>
                  </m:oMath>
                </a14:m>
                <a:r>
                  <a:rPr lang="en-US" altLang="ko-KR"/>
                  <a:t>)</a:t>
                </a:r>
                <a:endParaRPr lang="ko-KR" altLang="en-US"/>
              </a:p>
            </p:txBody>
          </p:sp>
        </mc:Choice>
        <mc:Fallback xmlns="">
          <p:sp>
            <p:nvSpPr>
              <p:cNvPr id="2" name="제목 1">
                <a:extLst>
                  <a:ext uri="{FF2B5EF4-FFF2-40B4-BE49-F238E27FC236}">
                    <a16:creationId xmlns:a16="http://schemas.microsoft.com/office/drawing/2014/main" id="{C613DA7D-F57A-2B3D-5E30-1B9381B49B50}"/>
                  </a:ext>
                </a:extLst>
              </p:cNvPr>
              <p:cNvSpPr>
                <a:spLocks noGrp="1" noRot="1" noChangeAspect="1" noMove="1" noResize="1" noEditPoints="1" noAdjustHandles="1" noChangeArrowheads="1" noChangeShapeType="1" noTextEdit="1"/>
              </p:cNvSpPr>
              <p:nvPr>
                <p:ph type="title"/>
              </p:nvPr>
            </p:nvSpPr>
            <p:spPr>
              <a:blipFill>
                <a:blip r:embed="rId2"/>
                <a:stretch>
                  <a:fillRect l="-2377"/>
                </a:stretch>
              </a:blipFill>
            </p:spPr>
            <p:txBody>
              <a:bodyPr/>
              <a:lstStyle/>
              <a:p>
                <a:r>
                  <a:rPr lang="en-US">
                    <a:noFill/>
                  </a:rPr>
                  <a:t> </a:t>
                </a:r>
              </a:p>
            </p:txBody>
          </p:sp>
        </mc:Fallback>
      </mc:AlternateContent>
      <p:sp>
        <p:nvSpPr>
          <p:cNvPr id="3" name="내용 개체 틀 2">
            <a:extLst>
              <a:ext uri="{FF2B5EF4-FFF2-40B4-BE49-F238E27FC236}">
                <a16:creationId xmlns:a16="http://schemas.microsoft.com/office/drawing/2014/main" id="{1041FE61-FB50-9881-1A1F-2162B324DBC9}"/>
              </a:ext>
            </a:extLst>
          </p:cNvPr>
          <p:cNvSpPr>
            <a:spLocks noGrp="1"/>
          </p:cNvSpPr>
          <p:nvPr>
            <p:ph idx="1"/>
          </p:nvPr>
        </p:nvSpPr>
        <p:spPr/>
        <p:txBody>
          <a:bodyPr vert="horz" lIns="91440" tIns="45720" rIns="91440" bIns="45720" rtlCol="0" anchor="t">
            <a:normAutofit fontScale="85000" lnSpcReduction="20000"/>
          </a:bodyPr>
          <a:lstStyle/>
          <a:p>
            <a:r>
              <a:rPr lang="en-US" altLang="ko-KR"/>
              <a:t>Artifact</a:t>
            </a:r>
          </a:p>
          <a:p>
            <a:pPr lvl="1"/>
            <a:r>
              <a:rPr lang="en-US" altLang="ko-KR">
                <a:ea typeface="맑은 고딕"/>
              </a:rPr>
              <a:t>Memory effect </a:t>
            </a:r>
          </a:p>
          <a:p>
            <a:pPr lvl="1"/>
            <a:r>
              <a:rPr lang="en-US" altLang="ko-KR">
                <a:ea typeface="맑은 고딕"/>
              </a:rPr>
              <a:t>Leak current</a:t>
            </a:r>
            <a:endParaRPr lang="en-US">
              <a:ea typeface="맑은 고딕"/>
            </a:endParaRPr>
          </a:p>
          <a:p>
            <a:pPr lvl="1"/>
            <a:r>
              <a:rPr lang="en-US" altLang="ko-KR"/>
              <a:t>Crosstalk</a:t>
            </a:r>
          </a:p>
          <a:p>
            <a:r>
              <a:rPr lang="en-US" altLang="ko-KR">
                <a:ea typeface="맑은 고딕"/>
              </a:rPr>
              <a:t>Coupling &amp; Supply noise</a:t>
            </a:r>
          </a:p>
          <a:p>
            <a:pPr lvl="1"/>
            <a:r>
              <a:rPr lang="en-US" altLang="ko-KR"/>
              <a:t>Input-output coupling</a:t>
            </a:r>
          </a:p>
          <a:p>
            <a:pPr lvl="1"/>
            <a:r>
              <a:rPr lang="en-US" altLang="ko-KR"/>
              <a:t>Clock coupling (Often reproducible)</a:t>
            </a:r>
          </a:p>
          <a:p>
            <a:pPr lvl="1"/>
            <a:r>
              <a:rPr lang="en-US" altLang="ko-KR"/>
              <a:t>Power Supply Rejection Ratio (PSRR)</a:t>
            </a:r>
          </a:p>
          <a:p>
            <a:r>
              <a:rPr lang="en-US" altLang="ko-KR">
                <a:ea typeface="맑은 고딕"/>
              </a:rPr>
              <a:t>Device</a:t>
            </a:r>
          </a:p>
          <a:p>
            <a:pPr lvl="1"/>
            <a:r>
              <a:rPr lang="en-US" altLang="ko-KR" err="1"/>
              <a:t>kT</a:t>
            </a:r>
            <a:r>
              <a:rPr lang="en-US" altLang="ko-KR"/>
              <a:t>/C (Nyquist)</a:t>
            </a:r>
          </a:p>
          <a:p>
            <a:pPr lvl="1"/>
            <a:r>
              <a:rPr lang="en-US" altLang="ko-KR"/>
              <a:t>Buffer/Filter noise</a:t>
            </a:r>
          </a:p>
          <a:p>
            <a:pPr lvl="1"/>
            <a:r>
              <a:rPr lang="en-US" altLang="ko-KR"/>
              <a:t>Flicker noise (below ~MHz)</a:t>
            </a:r>
          </a:p>
          <a:p>
            <a:r>
              <a:rPr lang="en-US" altLang="ko-KR"/>
              <a:t>ADC readout noise</a:t>
            </a:r>
          </a:p>
        </p:txBody>
      </p:sp>
      <p:sp>
        <p:nvSpPr>
          <p:cNvPr id="4" name="날짜 개체 틀 3">
            <a:extLst>
              <a:ext uri="{FF2B5EF4-FFF2-40B4-BE49-F238E27FC236}">
                <a16:creationId xmlns:a16="http://schemas.microsoft.com/office/drawing/2014/main" id="{0A23D812-0F13-54B7-0BD0-A05EA01EFDBD}"/>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AD456F87-F156-9621-D4B3-C42AB3355974}"/>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252739DC-9504-39DA-F28B-049BF9C4D10B}"/>
              </a:ext>
            </a:extLst>
          </p:cNvPr>
          <p:cNvSpPr>
            <a:spLocks noGrp="1"/>
          </p:cNvSpPr>
          <p:nvPr>
            <p:ph type="sldNum" sz="quarter" idx="12"/>
          </p:nvPr>
        </p:nvSpPr>
        <p:spPr/>
        <p:txBody>
          <a:bodyPr/>
          <a:lstStyle/>
          <a:p>
            <a:fld id="{23AE57FD-E4DF-4085-ACA4-73605D376608}" type="slidenum">
              <a:rPr lang="ko-KR" altLang="en-US" smtClean="0"/>
              <a:t>30</a:t>
            </a:fld>
            <a:endParaRPr lang="ko-KR" altLang="en-US"/>
          </a:p>
        </p:txBody>
      </p:sp>
    </p:spTree>
    <p:extLst>
      <p:ext uri="{BB962C8B-B14F-4D97-AF65-F5344CB8AC3E}">
        <p14:creationId xmlns:p14="http://schemas.microsoft.com/office/powerpoint/2010/main" val="1888598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C613DA7D-F57A-2B3D-5E30-1B9381B49B50}"/>
                  </a:ext>
                </a:extLst>
              </p:cNvPr>
              <p:cNvSpPr>
                <a:spLocks noGrp="1"/>
              </p:cNvSpPr>
              <p:nvPr>
                <p:ph type="title"/>
              </p:nvPr>
            </p:nvSpPr>
            <p:spPr>
              <a:xfrm>
                <a:off x="838199" y="365125"/>
                <a:ext cx="10940143" cy="1325563"/>
              </a:xfrm>
            </p:spPr>
            <p:txBody>
              <a:bodyPr/>
              <a:lstStyle/>
              <a:p>
                <a:r>
                  <a:rPr lang="en-US" altLang="ko-KR"/>
                  <a:t>Factors less relevant to SNR(</a:t>
                </a:r>
                <a14:m>
                  <m:oMath xmlns:m="http://schemas.openxmlformats.org/officeDocument/2006/math">
                    <m:r>
                      <a:rPr lang="en-US" altLang="ko-KR"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𝑉</m:t>
                    </m:r>
                  </m:oMath>
                </a14:m>
                <a:r>
                  <a:rPr lang="en-US" altLang="ko-KR"/>
                  <a:t>)</a:t>
                </a:r>
                <a:endParaRPr lang="ko-KR" altLang="en-US"/>
              </a:p>
            </p:txBody>
          </p:sp>
        </mc:Choice>
        <mc:Fallback xmlns="">
          <p:sp>
            <p:nvSpPr>
              <p:cNvPr id="2" name="제목 1">
                <a:extLst>
                  <a:ext uri="{FF2B5EF4-FFF2-40B4-BE49-F238E27FC236}">
                    <a16:creationId xmlns:a16="http://schemas.microsoft.com/office/drawing/2014/main" id="{C613DA7D-F57A-2B3D-5E30-1B9381B49B50}"/>
                  </a:ext>
                </a:extLst>
              </p:cNvPr>
              <p:cNvSpPr>
                <a:spLocks noGrp="1" noRot="1" noChangeAspect="1" noMove="1" noResize="1" noEditPoints="1" noAdjustHandles="1" noChangeArrowheads="1" noChangeShapeType="1" noTextEdit="1"/>
              </p:cNvSpPr>
              <p:nvPr>
                <p:ph type="title"/>
              </p:nvPr>
            </p:nvSpPr>
            <p:spPr>
              <a:xfrm>
                <a:off x="838199" y="365125"/>
                <a:ext cx="10940143" cy="1325563"/>
              </a:xfrm>
              <a:blipFill>
                <a:blip r:embed="rId3"/>
                <a:stretch>
                  <a:fillRect l="-22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1041FE61-FB50-9881-1A1F-2162B324DBC9}"/>
                  </a:ext>
                </a:extLst>
              </p:cNvPr>
              <p:cNvSpPr>
                <a:spLocks noGrp="1"/>
              </p:cNvSpPr>
              <p:nvPr>
                <p:ph idx="1"/>
              </p:nvPr>
            </p:nvSpPr>
            <p:spPr/>
            <p:txBody>
              <a:bodyPr>
                <a:normAutofit/>
              </a:bodyPr>
              <a:lstStyle/>
              <a:p>
                <a:r>
                  <a:rPr lang="en-US" altLang="ko-KR"/>
                  <a:t>Artifact</a:t>
                </a:r>
              </a:p>
              <a:p>
                <a:pPr lvl="1"/>
                <a:r>
                  <a:rPr lang="en-US" altLang="ko-KR"/>
                  <a:t>Charge injection depending on </a:t>
                </a:r>
                <a14:m>
                  <m:oMath xmlns:m="http://schemas.openxmlformats.org/officeDocument/2006/math">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𝑉</m:t>
                        </m:r>
                      </m:e>
                      <m:sub>
                        <m:r>
                          <a:rPr lang="en-US" altLang="ko-KR" b="0" i="1" smtClean="0">
                            <a:latin typeface="Cambria Math" panose="02040503050406030204" pitchFamily="18" charset="0"/>
                          </a:rPr>
                          <m:t>𝑔𝑠</m:t>
                        </m:r>
                      </m:sub>
                    </m:sSub>
                  </m:oMath>
                </a14:m>
                <a:r>
                  <a:rPr lang="en-US" altLang="ko-KR"/>
                  <a:t> (Reproducible)</a:t>
                </a:r>
              </a:p>
              <a:p>
                <a:r>
                  <a:rPr lang="en-US" altLang="ko-KR"/>
                  <a:t>Distortion</a:t>
                </a:r>
              </a:p>
              <a:p>
                <a:pPr lvl="1"/>
                <a:r>
                  <a:rPr lang="en-US" altLang="ko-KR"/>
                  <a:t>Due to nonuniform </a:t>
                </a:r>
                <a14:m>
                  <m:oMath xmlns:m="http://schemas.openxmlformats.org/officeDocument/2006/math">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𝑅</m:t>
                        </m:r>
                      </m:e>
                      <m:sub>
                        <m:r>
                          <a:rPr lang="en-US" altLang="ko-KR" b="0" i="1" smtClean="0">
                            <a:latin typeface="Cambria Math" panose="02040503050406030204" pitchFamily="18" charset="0"/>
                          </a:rPr>
                          <m:t>𝑜𝑛</m:t>
                        </m:r>
                      </m:sub>
                    </m:sSub>
                  </m:oMath>
                </a14:m>
                <a:r>
                  <a:rPr lang="en-US" altLang="ko-KR"/>
                  <a:t> over voltage range (Reproducible)</a:t>
                </a:r>
              </a:p>
              <a:p>
                <a:pPr lvl="1"/>
                <a:r>
                  <a:rPr lang="en-US" altLang="ko-KR"/>
                  <a:t>Due to nonzero shutoff time (Reproducible)</a:t>
                </a:r>
              </a:p>
              <a:p>
                <a:pPr lvl="1"/>
                <a:r>
                  <a:rPr lang="en-US" altLang="ko-KR"/>
                  <a:t>Due to low bandwidth (Reproducible)</a:t>
                </a:r>
              </a:p>
            </p:txBody>
          </p:sp>
        </mc:Choice>
        <mc:Fallback xmlns="">
          <p:sp>
            <p:nvSpPr>
              <p:cNvPr id="3" name="내용 개체 틀 2">
                <a:extLst>
                  <a:ext uri="{FF2B5EF4-FFF2-40B4-BE49-F238E27FC236}">
                    <a16:creationId xmlns:a16="http://schemas.microsoft.com/office/drawing/2014/main" id="{1041FE61-FB50-9881-1A1F-2162B324DBC9}"/>
                  </a:ext>
                </a:extLst>
              </p:cNvPr>
              <p:cNvSpPr>
                <a:spLocks noGrp="1" noRot="1" noChangeAspect="1" noMove="1" noResize="1" noEditPoints="1" noAdjustHandles="1" noChangeArrowheads="1" noChangeShapeType="1" noTextEdit="1"/>
              </p:cNvSpPr>
              <p:nvPr>
                <p:ph idx="1"/>
              </p:nvPr>
            </p:nvSpPr>
            <p:spPr>
              <a:blipFill>
                <a:blip r:embed="rId4"/>
                <a:stretch>
                  <a:fillRect l="-1043" t="-2381"/>
                </a:stretch>
              </a:blipFill>
            </p:spPr>
            <p:txBody>
              <a:bodyPr/>
              <a:lstStyle/>
              <a:p>
                <a:r>
                  <a:rPr lang="en-US">
                    <a:noFill/>
                  </a:rPr>
                  <a:t> </a:t>
                </a:r>
              </a:p>
            </p:txBody>
          </p:sp>
        </mc:Fallback>
      </mc:AlternateContent>
      <p:sp>
        <p:nvSpPr>
          <p:cNvPr id="4" name="날짜 개체 틀 3">
            <a:extLst>
              <a:ext uri="{FF2B5EF4-FFF2-40B4-BE49-F238E27FC236}">
                <a16:creationId xmlns:a16="http://schemas.microsoft.com/office/drawing/2014/main" id="{54DF53B4-37D0-AAC7-9839-089508BEED4A}"/>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3DA5B278-07B8-73DE-A1E8-20CE3C77277F}"/>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276B04FC-88FC-7B8A-FD60-CD863ADEB155}"/>
              </a:ext>
            </a:extLst>
          </p:cNvPr>
          <p:cNvSpPr>
            <a:spLocks noGrp="1"/>
          </p:cNvSpPr>
          <p:nvPr>
            <p:ph type="sldNum" sz="quarter" idx="12"/>
          </p:nvPr>
        </p:nvSpPr>
        <p:spPr/>
        <p:txBody>
          <a:bodyPr/>
          <a:lstStyle/>
          <a:p>
            <a:fld id="{23AE57FD-E4DF-4085-ACA4-73605D376608}" type="slidenum">
              <a:rPr lang="ko-KR" altLang="en-US" smtClean="0"/>
              <a:t>31</a:t>
            </a:fld>
            <a:endParaRPr lang="ko-KR" altLang="en-US"/>
          </a:p>
        </p:txBody>
      </p:sp>
    </p:spTree>
    <p:extLst>
      <p:ext uri="{BB962C8B-B14F-4D97-AF65-F5344CB8AC3E}">
        <p14:creationId xmlns:p14="http://schemas.microsoft.com/office/powerpoint/2010/main" val="1034691682"/>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C613DA7D-F57A-2B3D-5E30-1B9381B49B50}"/>
                  </a:ext>
                </a:extLst>
              </p:cNvPr>
              <p:cNvSpPr>
                <a:spLocks noGrp="1"/>
              </p:cNvSpPr>
              <p:nvPr>
                <p:ph type="title"/>
              </p:nvPr>
            </p:nvSpPr>
            <p:spPr/>
            <p:txBody>
              <a:bodyPr/>
              <a:lstStyle/>
              <a:p>
                <a:r>
                  <a:rPr lang="en-US" altLang="ko-KR"/>
                  <a:t>Factors determining Jitter(</a:t>
                </a:r>
                <a14:m>
                  <m:oMath xmlns:m="http://schemas.openxmlformats.org/officeDocument/2006/math">
                    <m:sSub>
                      <m:sSubPr>
                        <m:ctrlPr>
                          <a:rPr lang="en-US" altLang="ko-KR" i="1" smtClean="0">
                            <a:latin typeface="Cambria Math" panose="02040503050406030204" pitchFamily="18" charset="0"/>
                          </a:rPr>
                        </m:ctrlPr>
                      </m:sSubPr>
                      <m:e>
                        <m:r>
                          <a:rPr lang="en-US" altLang="ko-KR"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𝑡</m:t>
                        </m:r>
                      </m:e>
                      <m:sub>
                        <m:r>
                          <a:rPr lang="en-US" altLang="ko-KR" i="1">
                            <a:latin typeface="Cambria Math" panose="02040503050406030204" pitchFamily="18" charset="0"/>
                          </a:rPr>
                          <m:t>𝑖</m:t>
                        </m:r>
                      </m:sub>
                    </m:sSub>
                  </m:oMath>
                </a14:m>
                <a:r>
                  <a:rPr lang="en-US" altLang="ko-KR"/>
                  <a:t>)</a:t>
                </a:r>
                <a:endParaRPr lang="ko-KR" altLang="en-US"/>
              </a:p>
            </p:txBody>
          </p:sp>
        </mc:Choice>
        <mc:Fallback xmlns="">
          <p:sp>
            <p:nvSpPr>
              <p:cNvPr id="2" name="제목 1">
                <a:extLst>
                  <a:ext uri="{FF2B5EF4-FFF2-40B4-BE49-F238E27FC236}">
                    <a16:creationId xmlns:a16="http://schemas.microsoft.com/office/drawing/2014/main" id="{C613DA7D-F57A-2B3D-5E30-1B9381B49B50}"/>
                  </a:ext>
                </a:extLst>
              </p:cNvPr>
              <p:cNvSpPr>
                <a:spLocks noGrp="1" noRot="1" noChangeAspect="1" noMove="1" noResize="1" noEditPoints="1" noAdjustHandles="1" noChangeArrowheads="1" noChangeShapeType="1" noTextEdit="1"/>
              </p:cNvSpPr>
              <p:nvPr>
                <p:ph type="title"/>
              </p:nvPr>
            </p:nvSpPr>
            <p:spPr>
              <a:blipFill>
                <a:blip r:embed="rId3"/>
                <a:stretch>
                  <a:fillRect l="-2377"/>
                </a:stretch>
              </a:blipFill>
            </p:spPr>
            <p:txBody>
              <a:bodyPr/>
              <a:lstStyle/>
              <a:p>
                <a:r>
                  <a:rPr lang="en-US">
                    <a:noFill/>
                  </a:rPr>
                  <a:t> </a:t>
                </a:r>
              </a:p>
            </p:txBody>
          </p:sp>
        </mc:Fallback>
      </mc:AlternateContent>
      <p:sp>
        <p:nvSpPr>
          <p:cNvPr id="3" name="내용 개체 틀 2">
            <a:extLst>
              <a:ext uri="{FF2B5EF4-FFF2-40B4-BE49-F238E27FC236}">
                <a16:creationId xmlns:a16="http://schemas.microsoft.com/office/drawing/2014/main" id="{1041FE61-FB50-9881-1A1F-2162B324DBC9}"/>
              </a:ext>
            </a:extLst>
          </p:cNvPr>
          <p:cNvSpPr>
            <a:spLocks noGrp="1"/>
          </p:cNvSpPr>
          <p:nvPr>
            <p:ph idx="1"/>
          </p:nvPr>
        </p:nvSpPr>
        <p:spPr/>
        <p:txBody>
          <a:bodyPr/>
          <a:lstStyle/>
          <a:p>
            <a:r>
              <a:rPr lang="en-US" altLang="ko-KR"/>
              <a:t>LC-PLL jitter</a:t>
            </a:r>
          </a:p>
          <a:p>
            <a:r>
              <a:rPr lang="en-US" altLang="ko-KR"/>
              <a:t>Clock distribution</a:t>
            </a:r>
          </a:p>
          <a:p>
            <a:r>
              <a:rPr lang="en-US" altLang="ko-KR"/>
              <a:t>Shift register jitter</a:t>
            </a:r>
          </a:p>
          <a:p>
            <a:pPr lvl="1"/>
            <a:r>
              <a:rPr lang="en-US" altLang="ko-KR"/>
              <a:t>PSRR</a:t>
            </a:r>
          </a:p>
          <a:p>
            <a:r>
              <a:rPr lang="en-US" altLang="ko-KR"/>
              <a:t>Uncertainty of the off-chip calibration of shift register process variation.</a:t>
            </a:r>
          </a:p>
          <a:p>
            <a:pPr lvl="1"/>
            <a:r>
              <a:rPr lang="en-US" altLang="ko-KR"/>
              <a:t>Given that we use the sine wave fitting method to calibrate the PV,</a:t>
            </a:r>
          </a:p>
          <a:p>
            <a:pPr lvl="2"/>
            <a:r>
              <a:rPr lang="en-US" altLang="ko-KR"/>
              <a:t>3 Distortion factors discussed before matters.</a:t>
            </a:r>
            <a:endParaRPr lang="ko-KR" altLang="en-US"/>
          </a:p>
        </p:txBody>
      </p:sp>
      <p:sp>
        <p:nvSpPr>
          <p:cNvPr id="4" name="날짜 개체 틀 3">
            <a:extLst>
              <a:ext uri="{FF2B5EF4-FFF2-40B4-BE49-F238E27FC236}">
                <a16:creationId xmlns:a16="http://schemas.microsoft.com/office/drawing/2014/main" id="{8923E560-8E21-EC2F-7CE7-37C932D3A1EF}"/>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C509127B-CB53-B29B-C13B-C537ED9BA60D}"/>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17647285-D24A-42B5-7C4B-5A5C0D22ED67}"/>
              </a:ext>
            </a:extLst>
          </p:cNvPr>
          <p:cNvSpPr>
            <a:spLocks noGrp="1"/>
          </p:cNvSpPr>
          <p:nvPr>
            <p:ph type="sldNum" sz="quarter" idx="12"/>
          </p:nvPr>
        </p:nvSpPr>
        <p:spPr/>
        <p:txBody>
          <a:bodyPr/>
          <a:lstStyle/>
          <a:p>
            <a:fld id="{23AE57FD-E4DF-4085-ACA4-73605D376608}" type="slidenum">
              <a:rPr lang="ko-KR" altLang="en-US" smtClean="0"/>
              <a:t>32</a:t>
            </a:fld>
            <a:endParaRPr lang="ko-KR" altLang="en-US"/>
          </a:p>
        </p:txBody>
      </p:sp>
    </p:spTree>
    <p:extLst>
      <p:ext uri="{BB962C8B-B14F-4D97-AF65-F5344CB8AC3E}">
        <p14:creationId xmlns:p14="http://schemas.microsoft.com/office/powerpoint/2010/main" val="1813639191"/>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4B88DCA-B325-52A3-DAC9-8D10AD3DE7C4}"/>
              </a:ext>
            </a:extLst>
          </p:cNvPr>
          <p:cNvSpPr>
            <a:spLocks noGrp="1"/>
          </p:cNvSpPr>
          <p:nvPr>
            <p:ph type="title"/>
          </p:nvPr>
        </p:nvSpPr>
        <p:spPr/>
        <p:txBody>
          <a:bodyPr/>
          <a:lstStyle/>
          <a:p>
            <a:r>
              <a:rPr lang="en-US" altLang="ko-KR"/>
              <a:t>Advantage of 65nm technology</a:t>
            </a:r>
            <a:endParaRPr lang="ko-KR" altLang="en-US"/>
          </a:p>
        </p:txBody>
      </p:sp>
      <p:sp>
        <p:nvSpPr>
          <p:cNvPr id="3" name="내용 개체 틀 2">
            <a:extLst>
              <a:ext uri="{FF2B5EF4-FFF2-40B4-BE49-F238E27FC236}">
                <a16:creationId xmlns:a16="http://schemas.microsoft.com/office/drawing/2014/main" id="{B06408A8-4AF1-DCA0-2F00-70ABF6ACC09B}"/>
              </a:ext>
            </a:extLst>
          </p:cNvPr>
          <p:cNvSpPr>
            <a:spLocks noGrp="1"/>
          </p:cNvSpPr>
          <p:nvPr>
            <p:ph idx="1"/>
          </p:nvPr>
        </p:nvSpPr>
        <p:spPr/>
        <p:txBody>
          <a:bodyPr/>
          <a:lstStyle/>
          <a:p>
            <a:r>
              <a:rPr lang="en-US" altLang="ko-KR"/>
              <a:t>Speed vs Leakage</a:t>
            </a:r>
          </a:p>
          <a:p>
            <a:r>
              <a:rPr lang="en-US" altLang="ko-KR"/>
              <a:t>Cost vs Area</a:t>
            </a:r>
            <a:endParaRPr lang="ko-KR" altLang="en-US"/>
          </a:p>
          <a:p>
            <a:endParaRPr lang="ko-KR" altLang="en-US"/>
          </a:p>
        </p:txBody>
      </p:sp>
      <p:sp>
        <p:nvSpPr>
          <p:cNvPr id="4" name="날짜 개체 틀 3">
            <a:extLst>
              <a:ext uri="{FF2B5EF4-FFF2-40B4-BE49-F238E27FC236}">
                <a16:creationId xmlns:a16="http://schemas.microsoft.com/office/drawing/2014/main" id="{BBD51D71-78E2-EA8A-71A3-2EAEF8F310BD}"/>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04522459-CA68-031A-F76D-D4DE30E164B5}"/>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C7F7DFBB-97CD-9F9C-69C1-0FB7DB7005FB}"/>
              </a:ext>
            </a:extLst>
          </p:cNvPr>
          <p:cNvSpPr>
            <a:spLocks noGrp="1"/>
          </p:cNvSpPr>
          <p:nvPr>
            <p:ph type="sldNum" sz="quarter" idx="12"/>
          </p:nvPr>
        </p:nvSpPr>
        <p:spPr/>
        <p:txBody>
          <a:bodyPr/>
          <a:lstStyle/>
          <a:p>
            <a:fld id="{23AE57FD-E4DF-4085-ACA4-73605D376608}" type="slidenum">
              <a:rPr lang="ko-KR" altLang="en-US" smtClean="0"/>
              <a:t>33</a:t>
            </a:fld>
            <a:endParaRPr lang="ko-KR" altLang="en-US"/>
          </a:p>
        </p:txBody>
      </p:sp>
    </p:spTree>
    <p:extLst>
      <p:ext uri="{BB962C8B-B14F-4D97-AF65-F5344CB8AC3E}">
        <p14:creationId xmlns:p14="http://schemas.microsoft.com/office/powerpoint/2010/main" val="3889157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1FD6E1A-C5C8-5DD4-D04C-115E061F2C4D}"/>
              </a:ext>
            </a:extLst>
          </p:cNvPr>
          <p:cNvSpPr>
            <a:spLocks noGrp="1"/>
          </p:cNvSpPr>
          <p:nvPr>
            <p:ph type="title"/>
          </p:nvPr>
        </p:nvSpPr>
        <p:spPr/>
        <p:txBody>
          <a:bodyPr/>
          <a:lstStyle/>
          <a:p>
            <a:r>
              <a:rPr lang="en-US" altLang="ko-KR" b="1"/>
              <a:t>Key considerations</a:t>
            </a:r>
            <a:endParaRPr lang="ko-KR" altLang="en-US" b="1"/>
          </a:p>
        </p:txBody>
      </p:sp>
      <p:sp>
        <p:nvSpPr>
          <p:cNvPr id="3" name="내용 개체 틀 2">
            <a:extLst>
              <a:ext uri="{FF2B5EF4-FFF2-40B4-BE49-F238E27FC236}">
                <a16:creationId xmlns:a16="http://schemas.microsoft.com/office/drawing/2014/main" id="{94735215-A6BF-F7AC-F103-64CF627A4F14}"/>
              </a:ext>
            </a:extLst>
          </p:cNvPr>
          <p:cNvSpPr>
            <a:spLocks noGrp="1"/>
          </p:cNvSpPr>
          <p:nvPr>
            <p:ph idx="1"/>
          </p:nvPr>
        </p:nvSpPr>
        <p:spPr/>
        <p:txBody>
          <a:bodyPr>
            <a:normAutofit lnSpcReduction="10000"/>
          </a:bodyPr>
          <a:lstStyle/>
          <a:p>
            <a:r>
              <a:rPr lang="en-US" altLang="ko-KR" b="1">
                <a:solidFill>
                  <a:srgbClr val="FF0000"/>
                </a:solidFill>
              </a:rPr>
              <a:t>Impedance</a:t>
            </a:r>
            <a:r>
              <a:rPr lang="en-US" altLang="ko-KR" b="1"/>
              <a:t> when the switch is closed.</a:t>
            </a:r>
          </a:p>
          <a:p>
            <a:pPr lvl="1"/>
            <a:r>
              <a:rPr lang="en-US" altLang="ko-KR" b="1"/>
              <a:t>Introduces frequency-dependent harmonic distortion into the final digitized waveform, which is not trivial to calibrate.</a:t>
            </a:r>
          </a:p>
          <a:p>
            <a:r>
              <a:rPr lang="en-US" altLang="ko-KR" b="1">
                <a:solidFill>
                  <a:srgbClr val="FF0000"/>
                </a:solidFill>
              </a:rPr>
              <a:t>Nyquist(thermal) noise</a:t>
            </a:r>
            <a:r>
              <a:rPr lang="en-US" altLang="ko-KR" b="1"/>
              <a:t> of the sampling capacitor</a:t>
            </a:r>
          </a:p>
          <a:p>
            <a:r>
              <a:rPr lang="en-US" altLang="ko-KR" b="1">
                <a:solidFill>
                  <a:srgbClr val="FF0000"/>
                </a:solidFill>
              </a:rPr>
              <a:t>Power rail noise: </a:t>
            </a:r>
          </a:p>
          <a:p>
            <a:pPr lvl="1"/>
            <a:r>
              <a:rPr lang="en-US" altLang="ko-KR" b="1"/>
              <a:t>1. Switch gate </a:t>
            </a:r>
            <a:r>
              <a:rPr lang="en-US" altLang="ko-KR" b="1">
                <a:sym typeface="Wingdings" panose="05000000000000000000" pitchFamily="2" charset="2"/>
              </a:rPr>
              <a:t> Capacitor</a:t>
            </a:r>
          </a:p>
          <a:p>
            <a:pPr lvl="1"/>
            <a:r>
              <a:rPr lang="en-US" altLang="ko-KR" b="1"/>
              <a:t>2. CC Follower current source </a:t>
            </a:r>
            <a:r>
              <a:rPr lang="en-US" altLang="ko-KR" b="1">
                <a:sym typeface="Wingdings" panose="05000000000000000000" pitchFamily="2" charset="2"/>
              </a:rPr>
              <a:t> ADC Readout</a:t>
            </a:r>
            <a:endParaRPr lang="en-US" altLang="ko-KR" b="1"/>
          </a:p>
          <a:p>
            <a:r>
              <a:rPr lang="en-US" altLang="ko-KR" b="1">
                <a:solidFill>
                  <a:srgbClr val="FF0000"/>
                </a:solidFill>
              </a:rPr>
              <a:t>Voltage range</a:t>
            </a:r>
            <a:r>
              <a:rPr lang="en-US" altLang="ko-KR" b="1"/>
              <a:t> – at least 1000 times the noise level to achieve 10-bit precision.</a:t>
            </a:r>
          </a:p>
          <a:p>
            <a:r>
              <a:rPr lang="en-US" altLang="ko-KR" b="1">
                <a:solidFill>
                  <a:srgbClr val="00B050"/>
                </a:solidFill>
              </a:rPr>
              <a:t>Power consumption</a:t>
            </a:r>
            <a:endParaRPr lang="en-US" altLang="ko-KR" b="1"/>
          </a:p>
          <a:p>
            <a:pPr lvl="1"/>
            <a:endParaRPr lang="ko-KR" altLang="en-US" b="1"/>
          </a:p>
        </p:txBody>
      </p:sp>
      <p:sp>
        <p:nvSpPr>
          <p:cNvPr id="4" name="날짜 개체 틀 3">
            <a:extLst>
              <a:ext uri="{FF2B5EF4-FFF2-40B4-BE49-F238E27FC236}">
                <a16:creationId xmlns:a16="http://schemas.microsoft.com/office/drawing/2014/main" id="{C79889D4-E3DD-BFE8-0CE9-CE5C6CDEFF78}"/>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6ABEE9E4-FA57-6E14-E246-8E43D20282DC}"/>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0A90555A-4F57-DEE7-C665-377FE4A92287}"/>
              </a:ext>
            </a:extLst>
          </p:cNvPr>
          <p:cNvSpPr>
            <a:spLocks noGrp="1"/>
          </p:cNvSpPr>
          <p:nvPr>
            <p:ph type="sldNum" sz="quarter" idx="12"/>
          </p:nvPr>
        </p:nvSpPr>
        <p:spPr/>
        <p:txBody>
          <a:bodyPr/>
          <a:lstStyle/>
          <a:p>
            <a:fld id="{23AE57FD-E4DF-4085-ACA4-73605D376608}" type="slidenum">
              <a:rPr lang="ko-KR" altLang="en-US" smtClean="0"/>
              <a:t>34</a:t>
            </a:fld>
            <a:endParaRPr lang="ko-KR" altLang="en-US"/>
          </a:p>
        </p:txBody>
      </p:sp>
    </p:spTree>
    <p:extLst>
      <p:ext uri="{BB962C8B-B14F-4D97-AF65-F5344CB8AC3E}">
        <p14:creationId xmlns:p14="http://schemas.microsoft.com/office/powerpoint/2010/main" val="2556339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5BE7105-7DD9-B462-071F-BC3BC5364F03}"/>
              </a:ext>
            </a:extLst>
          </p:cNvPr>
          <p:cNvSpPr>
            <a:spLocks noGrp="1"/>
          </p:cNvSpPr>
          <p:nvPr>
            <p:ph type="title"/>
          </p:nvPr>
        </p:nvSpPr>
        <p:spPr/>
        <p:txBody>
          <a:bodyPr/>
          <a:lstStyle/>
          <a:p>
            <a:r>
              <a:rPr lang="en-US" altLang="ko-KR" b="1"/>
              <a:t>Minor considerations</a:t>
            </a:r>
            <a:endParaRPr lang="ko-KR" altLang="en-US" b="1"/>
          </a:p>
        </p:txBody>
      </p:sp>
      <p:sp>
        <p:nvSpPr>
          <p:cNvPr id="3" name="내용 개체 틀 2">
            <a:extLst>
              <a:ext uri="{FF2B5EF4-FFF2-40B4-BE49-F238E27FC236}">
                <a16:creationId xmlns:a16="http://schemas.microsoft.com/office/drawing/2014/main" id="{BD4AA825-4E2B-B65D-C38F-8BE7981F6543}"/>
              </a:ext>
            </a:extLst>
          </p:cNvPr>
          <p:cNvSpPr>
            <a:spLocks noGrp="1"/>
          </p:cNvSpPr>
          <p:nvPr>
            <p:ph idx="1"/>
          </p:nvPr>
        </p:nvSpPr>
        <p:spPr/>
        <p:txBody>
          <a:bodyPr>
            <a:normAutofit lnSpcReduction="10000"/>
          </a:bodyPr>
          <a:lstStyle/>
          <a:p>
            <a:r>
              <a:rPr lang="en-US" altLang="ko-KR" b="1">
                <a:solidFill>
                  <a:srgbClr val="00B050"/>
                </a:solidFill>
              </a:rPr>
              <a:t>Capacitive coupling</a:t>
            </a:r>
            <a:r>
              <a:rPr lang="en-US" altLang="ko-KR" b="1"/>
              <a:t> between the signal transmission line and the sampling capacitor</a:t>
            </a:r>
          </a:p>
          <a:p>
            <a:pPr lvl="1"/>
            <a:r>
              <a:rPr lang="en-US" altLang="ko-KR" b="1"/>
              <a:t>Reason: could be mitigated by </a:t>
            </a:r>
            <a:r>
              <a:rPr lang="en-US" altLang="ko-KR" b="1">
                <a:solidFill>
                  <a:srgbClr val="00B050"/>
                </a:solidFill>
              </a:rPr>
              <a:t>adding another switch</a:t>
            </a:r>
            <a:r>
              <a:rPr lang="en-US" altLang="ko-KR" b="1"/>
              <a:t> in front of the signal line which switches off when the ADC is reading.</a:t>
            </a:r>
          </a:p>
          <a:p>
            <a:r>
              <a:rPr lang="en-US" altLang="ko-KR" b="1">
                <a:solidFill>
                  <a:srgbClr val="00B050"/>
                </a:solidFill>
              </a:rPr>
              <a:t>Hold time</a:t>
            </a:r>
            <a:r>
              <a:rPr lang="en-US" altLang="ko-KR" b="1"/>
              <a:t> of the capacitor; Leak current through the switch</a:t>
            </a:r>
          </a:p>
          <a:p>
            <a:pPr lvl="1"/>
            <a:r>
              <a:rPr lang="en-US" altLang="ko-KR" b="1"/>
              <a:t>Reason: Leak current seems low in 2.5V transistors. Requires discussion.</a:t>
            </a:r>
            <a:endParaRPr lang="en-US" altLang="ko-KR" b="1">
              <a:solidFill>
                <a:srgbClr val="00B050"/>
              </a:solidFill>
            </a:endParaRPr>
          </a:p>
          <a:p>
            <a:r>
              <a:rPr lang="en-US" altLang="ko-KR" b="1">
                <a:solidFill>
                  <a:srgbClr val="00B050"/>
                </a:solidFill>
              </a:rPr>
              <a:t>Charge injection</a:t>
            </a:r>
            <a:r>
              <a:rPr lang="en-US" altLang="ko-KR" b="1"/>
              <a:t> from the switch</a:t>
            </a:r>
          </a:p>
          <a:p>
            <a:pPr lvl="1"/>
            <a:r>
              <a:rPr lang="en-US" altLang="ko-KR" b="1"/>
              <a:t>Reason: Can be calibrated by capacitor-wise voltage-ADC curve measurement.</a:t>
            </a:r>
          </a:p>
        </p:txBody>
      </p:sp>
      <p:sp>
        <p:nvSpPr>
          <p:cNvPr id="4" name="날짜 개체 틀 3">
            <a:extLst>
              <a:ext uri="{FF2B5EF4-FFF2-40B4-BE49-F238E27FC236}">
                <a16:creationId xmlns:a16="http://schemas.microsoft.com/office/drawing/2014/main" id="{E936262C-DC2F-85EE-BDC0-59A52DB1693F}"/>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4086EE62-309B-65CB-58C0-7496591D5138}"/>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5D0128F2-C99A-5405-C7FA-D1F152675EF3}"/>
              </a:ext>
            </a:extLst>
          </p:cNvPr>
          <p:cNvSpPr>
            <a:spLocks noGrp="1"/>
          </p:cNvSpPr>
          <p:nvPr>
            <p:ph type="sldNum" sz="quarter" idx="12"/>
          </p:nvPr>
        </p:nvSpPr>
        <p:spPr/>
        <p:txBody>
          <a:bodyPr/>
          <a:lstStyle/>
          <a:p>
            <a:fld id="{23AE57FD-E4DF-4085-ACA4-73605D376608}" type="slidenum">
              <a:rPr lang="ko-KR" altLang="en-US" smtClean="0"/>
              <a:t>35</a:t>
            </a:fld>
            <a:endParaRPr lang="ko-KR" altLang="en-US"/>
          </a:p>
        </p:txBody>
      </p:sp>
    </p:spTree>
    <p:extLst>
      <p:ext uri="{BB962C8B-B14F-4D97-AF65-F5344CB8AC3E}">
        <p14:creationId xmlns:p14="http://schemas.microsoft.com/office/powerpoint/2010/main" val="3522852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71CE8520-5857-8FA0-6017-DA6D7923C2A1}"/>
                  </a:ext>
                </a:extLst>
              </p:cNvPr>
              <p:cNvSpPr>
                <a:spLocks noGrp="1"/>
              </p:cNvSpPr>
              <p:nvPr>
                <p:ph type="title"/>
              </p:nvPr>
            </p:nvSpPr>
            <p:spPr/>
            <p:txBody>
              <a:bodyPr>
                <a:noAutofit/>
              </a:bodyPr>
              <a:lstStyle/>
              <a:p>
                <a:pPr/>
                <a14:m>
                  <m:oMathPara xmlns:m="http://schemas.openxmlformats.org/officeDocument/2006/math">
                    <m:oMathParaPr>
                      <m:jc m:val="centerGroup"/>
                    </m:oMathParaPr>
                    <m:oMath xmlns:m="http://schemas.openxmlformats.org/officeDocument/2006/math">
                      <m:r>
                        <m:rPr>
                          <m:sty m:val="p"/>
                        </m:rPr>
                        <a:rPr lang="el-GR" altLang="ko-KR" sz="2800" i="1" smtClean="0">
                          <a:latin typeface="Cambria Math" panose="02040503050406030204" pitchFamily="18" charset="0"/>
                          <a:ea typeface="Cambria Math" panose="02040503050406030204" pitchFamily="18" charset="0"/>
                        </a:rPr>
                        <m:t>Δ</m:t>
                      </m:r>
                      <m:sSub>
                        <m:sSubPr>
                          <m:ctrlPr>
                            <a:rPr lang="el-GR" altLang="ko-KR" sz="2800" i="1" smtClean="0">
                              <a:latin typeface="Cambria Math" panose="02040503050406030204" pitchFamily="18" charset="0"/>
                              <a:ea typeface="Cambria Math" panose="02040503050406030204" pitchFamily="18" charset="0"/>
                            </a:rPr>
                          </m:ctrlPr>
                        </m:sSubPr>
                        <m:e>
                          <m:r>
                            <a:rPr lang="en-US" altLang="ko-KR" sz="2800" b="0" i="1" smtClean="0">
                              <a:latin typeface="Cambria Math" panose="02040503050406030204" pitchFamily="18" charset="0"/>
                              <a:ea typeface="Cambria Math" panose="02040503050406030204" pitchFamily="18" charset="0"/>
                            </a:rPr>
                            <m:t>𝑡</m:t>
                          </m:r>
                        </m:e>
                        <m:sub>
                          <m:r>
                            <a:rPr lang="en-US" altLang="ko-KR" sz="2800" b="0" i="1" smtClean="0">
                              <a:latin typeface="Cambria Math" panose="02040503050406030204" pitchFamily="18" charset="0"/>
                              <a:ea typeface="Cambria Math" panose="02040503050406030204" pitchFamily="18" charset="0"/>
                            </a:rPr>
                            <m:t>𝑠𝑙𝑜𝑝𝑒</m:t>
                          </m:r>
                        </m:sub>
                      </m:sSub>
                      <m:r>
                        <a:rPr lang="en-US" altLang="ko-KR" sz="2800" b="0" i="1" smtClean="0">
                          <a:latin typeface="Cambria Math" panose="02040503050406030204" pitchFamily="18" charset="0"/>
                          <a:ea typeface="Cambria Math" panose="02040503050406030204" pitchFamily="18" charset="0"/>
                        </a:rPr>
                        <m:t>=</m:t>
                      </m:r>
                      <m:f>
                        <m:fPr>
                          <m:ctrlPr>
                            <a:rPr lang="en-US" altLang="ko-KR" sz="2800" b="0" i="1" smtClean="0">
                              <a:latin typeface="Cambria Math" panose="02040503050406030204" pitchFamily="18" charset="0"/>
                              <a:ea typeface="Cambria Math" panose="02040503050406030204" pitchFamily="18" charset="0"/>
                            </a:rPr>
                          </m:ctrlPr>
                        </m:fPr>
                        <m:num>
                          <m:r>
                            <a:rPr lang="en-US" altLang="ko-KR" sz="2800" b="0" i="1" smtClean="0">
                              <a:latin typeface="Cambria Math" panose="02040503050406030204" pitchFamily="18" charset="0"/>
                              <a:ea typeface="Cambria Math" panose="02040503050406030204" pitchFamily="18" charset="0"/>
                            </a:rPr>
                            <m:t>𝑆𝑁𝑅</m:t>
                          </m:r>
                        </m:num>
                        <m:den>
                          <m:rad>
                            <m:radPr>
                              <m:degHide m:val="on"/>
                              <m:ctrlPr>
                                <a:rPr lang="en-US" altLang="ko-KR" sz="2800" b="0" i="1" smtClean="0">
                                  <a:latin typeface="Cambria Math" panose="02040503050406030204" pitchFamily="18" charset="0"/>
                                  <a:ea typeface="Cambria Math" panose="02040503050406030204" pitchFamily="18" charset="0"/>
                                </a:rPr>
                              </m:ctrlPr>
                            </m:radPr>
                            <m:deg/>
                            <m:e>
                              <m:r>
                                <a:rPr lang="en-US" altLang="ko-KR" sz="2800" b="0" i="1" smtClean="0">
                                  <a:latin typeface="Cambria Math" panose="02040503050406030204" pitchFamily="18" charset="0"/>
                                  <a:ea typeface="Cambria Math" panose="02040503050406030204" pitchFamily="18" charset="0"/>
                                </a:rPr>
                                <m:t>3×</m:t>
                              </m:r>
                              <m:r>
                                <a:rPr lang="en-US" altLang="ko-KR" sz="2800" b="0" i="1" smtClean="0">
                                  <a:latin typeface="Cambria Math" panose="02040503050406030204" pitchFamily="18" charset="0"/>
                                  <a:ea typeface="Cambria Math" panose="02040503050406030204" pitchFamily="18" charset="0"/>
                                </a:rPr>
                                <m:t>𝐵𝑊</m:t>
                              </m:r>
                              <m:r>
                                <a:rPr lang="en-US" altLang="ko-KR" sz="2800" b="0" i="1" smtClean="0">
                                  <a:latin typeface="Cambria Math" panose="02040503050406030204" pitchFamily="18" charset="0"/>
                                  <a:ea typeface="Cambria Math" panose="02040503050406030204" pitchFamily="18" charset="0"/>
                                </a:rPr>
                                <m:t>×(</m:t>
                              </m:r>
                              <m:r>
                                <a:rPr lang="en-US" altLang="ko-KR" sz="2800" b="0" i="1" smtClean="0">
                                  <a:latin typeface="Cambria Math" panose="02040503050406030204" pitchFamily="18" charset="0"/>
                                  <a:ea typeface="Cambria Math" panose="02040503050406030204" pitchFamily="18" charset="0"/>
                                </a:rPr>
                                <m:t>𝑆𝑎𝑚𝑝𝑙𝑖𝑛𝑔</m:t>
                              </m:r>
                              <m:r>
                                <a:rPr lang="en-US" altLang="ko-KR" sz="2800" b="0" i="1" smtClean="0">
                                  <a:latin typeface="Cambria Math" panose="02040503050406030204" pitchFamily="18" charset="0"/>
                                  <a:ea typeface="Cambria Math" panose="02040503050406030204" pitchFamily="18" charset="0"/>
                                </a:rPr>
                                <m:t> </m:t>
                              </m:r>
                              <m:r>
                                <a:rPr lang="en-US" altLang="ko-KR" sz="2800" b="0" i="1" smtClean="0">
                                  <a:latin typeface="Cambria Math" panose="02040503050406030204" pitchFamily="18" charset="0"/>
                                  <a:ea typeface="Cambria Math" panose="02040503050406030204" pitchFamily="18" charset="0"/>
                                </a:rPr>
                                <m:t>𝑅𝑎𝑡𝑒</m:t>
                              </m:r>
                              <m:r>
                                <a:rPr lang="en-US" altLang="ko-KR" sz="2800" b="0" i="1" smtClean="0">
                                  <a:latin typeface="Cambria Math" panose="02040503050406030204" pitchFamily="18" charset="0"/>
                                  <a:ea typeface="Cambria Math" panose="02040503050406030204" pitchFamily="18" charset="0"/>
                                </a:rPr>
                                <m:t>)</m:t>
                              </m:r>
                            </m:e>
                          </m:rad>
                        </m:den>
                      </m:f>
                    </m:oMath>
                    <m:oMath xmlns:m="http://schemas.openxmlformats.org/officeDocument/2006/math">
                      <m:r>
                        <m:rPr>
                          <m:sty m:val="p"/>
                        </m:rPr>
                        <a:rPr lang="el-GR" altLang="ko-KR" sz="2800" i="1" smtClean="0">
                          <a:latin typeface="Cambria Math" panose="02040503050406030204" pitchFamily="18" charset="0"/>
                          <a:ea typeface="Cambria Math" panose="02040503050406030204" pitchFamily="18" charset="0"/>
                        </a:rPr>
                        <m:t>Δ</m:t>
                      </m:r>
                      <m:r>
                        <a:rPr lang="en-US" altLang="ko-KR" sz="2800" b="0" i="1" smtClean="0">
                          <a:latin typeface="Cambria Math" panose="02040503050406030204" pitchFamily="18" charset="0"/>
                          <a:ea typeface="Cambria Math" panose="02040503050406030204" pitchFamily="18" charset="0"/>
                        </a:rPr>
                        <m:t>𝑡</m:t>
                      </m:r>
                      <m:r>
                        <a:rPr lang="en-US" altLang="ko-KR" sz="2800" b="0" i="1" smtClean="0">
                          <a:latin typeface="Cambria Math" panose="02040503050406030204" pitchFamily="18" charset="0"/>
                          <a:ea typeface="Cambria Math" panose="02040503050406030204" pitchFamily="18" charset="0"/>
                        </a:rPr>
                        <m:t>= </m:t>
                      </m:r>
                      <m:r>
                        <m:rPr>
                          <m:sty m:val="p"/>
                        </m:rPr>
                        <a:rPr lang="el-GR" altLang="ko-KR" sz="2800" i="1" smtClean="0">
                          <a:latin typeface="Cambria Math" panose="02040503050406030204" pitchFamily="18" charset="0"/>
                          <a:ea typeface="Cambria Math" panose="02040503050406030204" pitchFamily="18" charset="0"/>
                        </a:rPr>
                        <m:t>Δ</m:t>
                      </m:r>
                      <m:sSub>
                        <m:sSubPr>
                          <m:ctrlPr>
                            <a:rPr lang="el-GR" altLang="ko-KR" sz="2800" i="1" smtClean="0">
                              <a:latin typeface="Cambria Math" panose="02040503050406030204" pitchFamily="18" charset="0"/>
                              <a:ea typeface="Cambria Math" panose="02040503050406030204" pitchFamily="18" charset="0"/>
                            </a:rPr>
                          </m:ctrlPr>
                        </m:sSubPr>
                        <m:e>
                          <m:r>
                            <a:rPr lang="en-US" altLang="ko-KR" sz="2800" b="0" i="1" smtClean="0">
                              <a:latin typeface="Cambria Math" panose="02040503050406030204" pitchFamily="18" charset="0"/>
                              <a:ea typeface="Cambria Math" panose="02040503050406030204" pitchFamily="18" charset="0"/>
                            </a:rPr>
                            <m:t>𝑡</m:t>
                          </m:r>
                        </m:e>
                        <m:sub>
                          <m:r>
                            <a:rPr lang="en-US" altLang="ko-KR" sz="2800" b="0" i="1" smtClean="0">
                              <a:latin typeface="Cambria Math" panose="02040503050406030204" pitchFamily="18" charset="0"/>
                              <a:ea typeface="Cambria Math" panose="02040503050406030204" pitchFamily="18" charset="0"/>
                            </a:rPr>
                            <m:t>𝑗𝑖𝑡𝑡𝑒𝑟</m:t>
                          </m:r>
                        </m:sub>
                      </m:sSub>
                      <m:r>
                        <a:rPr lang="en-US" altLang="ko-KR" sz="2800" b="0" i="1" smtClean="0">
                          <a:latin typeface="Cambria Math" panose="02040503050406030204" pitchFamily="18" charset="0"/>
                          <a:ea typeface="Cambria Math" panose="02040503050406030204" pitchFamily="18" charset="0"/>
                        </a:rPr>
                        <m:t>+</m:t>
                      </m:r>
                      <m:r>
                        <m:rPr>
                          <m:sty m:val="p"/>
                        </m:rPr>
                        <a:rPr lang="el-GR" altLang="ko-KR" sz="2800" i="1" smtClean="0">
                          <a:latin typeface="Cambria Math" panose="02040503050406030204" pitchFamily="18" charset="0"/>
                          <a:ea typeface="Cambria Math" panose="02040503050406030204" pitchFamily="18" charset="0"/>
                        </a:rPr>
                        <m:t>Δ</m:t>
                      </m:r>
                      <m:sSub>
                        <m:sSubPr>
                          <m:ctrlPr>
                            <a:rPr lang="el-GR" altLang="ko-KR" sz="2800" i="1" smtClean="0">
                              <a:latin typeface="Cambria Math" panose="02040503050406030204" pitchFamily="18" charset="0"/>
                              <a:ea typeface="Cambria Math" panose="02040503050406030204" pitchFamily="18" charset="0"/>
                            </a:rPr>
                          </m:ctrlPr>
                        </m:sSubPr>
                        <m:e>
                          <m:r>
                            <a:rPr lang="en-US" altLang="ko-KR" sz="2800" b="0" i="1" smtClean="0">
                              <a:latin typeface="Cambria Math" panose="02040503050406030204" pitchFamily="18" charset="0"/>
                              <a:ea typeface="Cambria Math" panose="02040503050406030204" pitchFamily="18" charset="0"/>
                            </a:rPr>
                            <m:t>𝑡</m:t>
                          </m:r>
                        </m:e>
                        <m:sub>
                          <m:r>
                            <a:rPr lang="en-US" altLang="ko-KR" sz="2800" b="0" i="1" smtClean="0">
                              <a:latin typeface="Cambria Math" panose="02040503050406030204" pitchFamily="18" charset="0"/>
                              <a:ea typeface="Cambria Math" panose="02040503050406030204" pitchFamily="18" charset="0"/>
                            </a:rPr>
                            <m:t>𝑠𝑙𝑜𝑝𝑒</m:t>
                          </m:r>
                        </m:sub>
                      </m:sSub>
                    </m:oMath>
                  </m:oMathPara>
                </a14:m>
                <a:endParaRPr lang="ko-KR" altLang="en-US" sz="2800"/>
              </a:p>
            </p:txBody>
          </p:sp>
        </mc:Choice>
        <mc:Fallback xmlns="">
          <p:sp>
            <p:nvSpPr>
              <p:cNvPr id="2" name="제목 1">
                <a:extLst>
                  <a:ext uri="{FF2B5EF4-FFF2-40B4-BE49-F238E27FC236}">
                    <a16:creationId xmlns:a16="http://schemas.microsoft.com/office/drawing/2014/main" id="{71CE8520-5857-8FA0-6017-DA6D7923C2A1}"/>
                  </a:ext>
                </a:extLst>
              </p:cNvPr>
              <p:cNvSpPr>
                <a:spLocks noGrp="1" noRot="1" noChangeAspect="1" noMove="1" noResize="1" noEditPoints="1" noAdjustHandles="1" noChangeArrowheads="1" noChangeShapeType="1" noTextEdit="1"/>
              </p:cNvSpPr>
              <p:nvPr>
                <p:ph type="title"/>
              </p:nvPr>
            </p:nvSpPr>
            <p:spPr>
              <a:blipFill>
                <a:blip r:embed="rId2"/>
                <a:stretch>
                  <a:fillRect t="-461" b="-8756"/>
                </a:stretch>
              </a:blipFill>
            </p:spPr>
            <p:txBody>
              <a:bodyPr/>
              <a:lstStyle/>
              <a:p>
                <a:r>
                  <a:rPr lang="en-US">
                    <a:noFill/>
                  </a:rPr>
                  <a:t> </a:t>
                </a:r>
              </a:p>
            </p:txBody>
          </p:sp>
        </mc:Fallback>
      </mc:AlternateContent>
      <p:graphicFrame>
        <p:nvGraphicFramePr>
          <p:cNvPr id="4" name="표 4">
            <a:extLst>
              <a:ext uri="{FF2B5EF4-FFF2-40B4-BE49-F238E27FC236}">
                <a16:creationId xmlns:a16="http://schemas.microsoft.com/office/drawing/2014/main" id="{2B1BC080-F2FC-1910-9B4A-149CF051FEBC}"/>
              </a:ext>
            </a:extLst>
          </p:cNvPr>
          <p:cNvGraphicFramePr>
            <a:graphicFrameLocks noGrp="1"/>
          </p:cNvGraphicFramePr>
          <p:nvPr>
            <p:ph idx="1"/>
          </p:nvPr>
        </p:nvGraphicFramePr>
        <p:xfrm>
          <a:off x="838200" y="1825625"/>
          <a:ext cx="10515600" cy="3849688"/>
        </p:xfrm>
        <a:graphic>
          <a:graphicData uri="http://schemas.openxmlformats.org/drawingml/2006/table">
            <a:tbl>
              <a:tblPr firstRow="1" bandRow="1">
                <a:tableStyleId>{5C22544A-7EE6-4342-B048-85BDC9FD1C3A}</a:tableStyleId>
              </a:tblPr>
              <a:tblGrid>
                <a:gridCol w="1478280">
                  <a:extLst>
                    <a:ext uri="{9D8B030D-6E8A-4147-A177-3AD203B41FA5}">
                      <a16:colId xmlns:a16="http://schemas.microsoft.com/office/drawing/2014/main" val="119257558"/>
                    </a:ext>
                  </a:extLst>
                </a:gridCol>
                <a:gridCol w="2727960">
                  <a:extLst>
                    <a:ext uri="{9D8B030D-6E8A-4147-A177-3AD203B41FA5}">
                      <a16:colId xmlns:a16="http://schemas.microsoft.com/office/drawing/2014/main" val="4212620971"/>
                    </a:ext>
                  </a:extLst>
                </a:gridCol>
                <a:gridCol w="2375263">
                  <a:extLst>
                    <a:ext uri="{9D8B030D-6E8A-4147-A177-3AD203B41FA5}">
                      <a16:colId xmlns:a16="http://schemas.microsoft.com/office/drawing/2014/main" val="2350862998"/>
                    </a:ext>
                  </a:extLst>
                </a:gridCol>
                <a:gridCol w="2246811">
                  <a:extLst>
                    <a:ext uri="{9D8B030D-6E8A-4147-A177-3AD203B41FA5}">
                      <a16:colId xmlns:a16="http://schemas.microsoft.com/office/drawing/2014/main" val="2187745105"/>
                    </a:ext>
                  </a:extLst>
                </a:gridCol>
                <a:gridCol w="1687286">
                  <a:extLst>
                    <a:ext uri="{9D8B030D-6E8A-4147-A177-3AD203B41FA5}">
                      <a16:colId xmlns:a16="http://schemas.microsoft.com/office/drawing/2014/main" val="2811053791"/>
                    </a:ext>
                  </a:extLst>
                </a:gridCol>
              </a:tblGrid>
              <a:tr h="984568">
                <a:tc>
                  <a:txBody>
                    <a:bodyPr/>
                    <a:lstStyle/>
                    <a:p>
                      <a:pPr algn="ctr" latinLnBrk="1"/>
                      <a:r>
                        <a:rPr lang="en-US" altLang="ko-KR"/>
                        <a:t>Nominal sampling rate</a:t>
                      </a:r>
                      <a:endParaRPr lang="ko-KR" altLang="en-US"/>
                    </a:p>
                  </a:txBody>
                  <a:tcPr anchor="ctr"/>
                </a:tc>
                <a:tc>
                  <a:txBody>
                    <a:bodyPr/>
                    <a:lstStyle/>
                    <a:p>
                      <a:pPr algn="ctr" latinLnBrk="1"/>
                      <a:r>
                        <a:rPr lang="en-US" altLang="ko-KR"/>
                        <a:t>1.2v DFF</a:t>
                      </a:r>
                    </a:p>
                    <a:p>
                      <a:pPr algn="ctr" latinLnBrk="1"/>
                      <a:r>
                        <a:rPr lang="en-US" altLang="ko-KR"/>
                        <a:t>(BW = 8GHz)</a:t>
                      </a:r>
                      <a:endParaRPr lang="ko-KR" altLang="en-US"/>
                    </a:p>
                  </a:txBody>
                  <a:tcPr anchor="ctr"/>
                </a:tc>
                <a:tc>
                  <a:txBody>
                    <a:bodyPr/>
                    <a:lstStyle/>
                    <a:p>
                      <a:pPr algn="ctr" latinLnBrk="1"/>
                      <a:r>
                        <a:rPr lang="en-US" altLang="ko-KR"/>
                        <a:t>2.5v DFF</a:t>
                      </a:r>
                    </a:p>
                    <a:p>
                      <a:pPr algn="ctr" latinLnBrk="1"/>
                      <a:r>
                        <a:rPr lang="en-US" altLang="ko-KR"/>
                        <a:t>(BW = 48GHz)</a:t>
                      </a:r>
                      <a:endParaRPr lang="ko-KR" altLang="en-US"/>
                    </a:p>
                  </a:txBody>
                  <a:tcPr anchor="ctr"/>
                </a:tc>
                <a:tc>
                  <a:txBody>
                    <a:bodyPr/>
                    <a:lstStyle/>
                    <a:p>
                      <a:pPr algn="ctr" latinLnBrk="1"/>
                      <a:r>
                        <a:rPr lang="en-US" altLang="ko-KR"/>
                        <a:t>1.2v DLL</a:t>
                      </a:r>
                    </a:p>
                    <a:p>
                      <a:pPr algn="ctr" latinLnBrk="1"/>
                      <a:r>
                        <a:rPr lang="en-US" altLang="ko-KR"/>
                        <a:t>(BW = 8GHz)</a:t>
                      </a:r>
                    </a:p>
                    <a:p>
                      <a:pPr algn="ctr" latinLnBrk="1"/>
                      <a:r>
                        <a:rPr lang="en-US" altLang="ko-KR"/>
                        <a:t>(Jitter = 1ps)</a:t>
                      </a:r>
                      <a:endParaRPr lang="ko-KR" altLang="en-US"/>
                    </a:p>
                  </a:txBody>
                  <a:tcPr anchor="ctr"/>
                </a:tc>
                <a:tc>
                  <a:txBody>
                    <a:bodyPr/>
                    <a:lstStyle/>
                    <a:p>
                      <a:pPr algn="ctr" latinLnBrk="1"/>
                      <a:r>
                        <a:rPr lang="en-US" altLang="ko-KR"/>
                        <a:t>2.5v DLL</a:t>
                      </a:r>
                    </a:p>
                    <a:p>
                      <a:pPr algn="ctr" latinLnBrk="1"/>
                      <a:r>
                        <a:rPr lang="en-US" altLang="ko-KR"/>
                        <a:t>(BW = 48GHz)</a:t>
                      </a:r>
                      <a:endParaRPr lang="ko-KR" altLang="en-US"/>
                    </a:p>
                  </a:txBody>
                  <a:tcPr anchor="ctr"/>
                </a:tc>
                <a:extLst>
                  <a:ext uri="{0D108BD9-81ED-4DB2-BD59-A6C34878D82A}">
                    <a16:rowId xmlns:a16="http://schemas.microsoft.com/office/drawing/2014/main" val="3599397724"/>
                  </a:ext>
                </a:extLst>
              </a:tr>
              <a:tr h="984568">
                <a:tc>
                  <a:txBody>
                    <a:bodyPr/>
                    <a:lstStyle/>
                    <a:p>
                      <a:pPr algn="ctr" latinLnBrk="1"/>
                      <a:r>
                        <a:rPr lang="en-US" altLang="ko-KR"/>
                        <a:t>5GHz</a:t>
                      </a:r>
                      <a:endParaRPr lang="ko-KR" altLang="en-US"/>
                    </a:p>
                  </a:txBody>
                  <a:tcPr anchor="ctr"/>
                </a:tc>
                <a:tc>
                  <a:txBody>
                    <a:bodyPr/>
                    <a:lstStyle/>
                    <a:p>
                      <a:pPr algn="ctr" latinLnBrk="1"/>
                      <a:r>
                        <a:rPr lang="en-US" altLang="ko-KR" sz="1600"/>
                        <a:t>Simulation says the low-power design of DFF can cover this frequency. Rising edge of the clock is ~80ps.</a:t>
                      </a:r>
                      <a:endParaRPr lang="ko-KR" altLang="en-US" sz="1600"/>
                    </a:p>
                  </a:txBody>
                  <a:tcPr anchor="ctr"/>
                </a:tc>
                <a:tc>
                  <a:txBody>
                    <a:bodyPr/>
                    <a:lstStyle/>
                    <a:p>
                      <a:pPr algn="ctr" latinLnBrk="1"/>
                      <a:r>
                        <a:rPr lang="en-US" altLang="ko-KR" sz="1600"/>
                        <a:t>Requires simulation.</a:t>
                      </a:r>
                      <a:endParaRPr lang="ko-KR" altLang="en-US" sz="1600"/>
                    </a:p>
                  </a:txBody>
                  <a:tcPr anchor="ctr"/>
                </a:tc>
                <a:tc>
                  <a:txBody>
                    <a:bodyPr/>
                    <a:lstStyle/>
                    <a:p>
                      <a:pPr algn="ctr" latinLnBrk="1"/>
                      <a:r>
                        <a:rPr lang="en-US" altLang="ko-KR" sz="1600"/>
                        <a:t>Trivial.</a:t>
                      </a:r>
                      <a:endParaRPr lang="ko-KR" altLang="en-US" sz="160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a:t>Works</a:t>
                      </a:r>
                      <a:r>
                        <a:rPr lang="ko-KR" altLang="en-US" sz="1600"/>
                        <a:t> </a:t>
                      </a:r>
                      <a:r>
                        <a:rPr lang="en-US" altLang="ko-KR" sz="1600"/>
                        <a:t>in</a:t>
                      </a:r>
                      <a:r>
                        <a:rPr lang="ko-KR" altLang="en-US" sz="1600"/>
                        <a:t> </a:t>
                      </a:r>
                      <a:r>
                        <a:rPr lang="en-US" altLang="ko-KR" sz="1600"/>
                        <a:t>simulation.</a:t>
                      </a:r>
                      <a:endParaRPr lang="ko-KR" altLang="en-US" sz="1600"/>
                    </a:p>
                    <a:p>
                      <a:pPr algn="ctr" latinLnBrk="1"/>
                      <a:endParaRPr lang="ko-KR" altLang="en-US" sz="1600"/>
                    </a:p>
                  </a:txBody>
                  <a:tcPr anchor="ctr"/>
                </a:tc>
                <a:extLst>
                  <a:ext uri="{0D108BD9-81ED-4DB2-BD59-A6C34878D82A}">
                    <a16:rowId xmlns:a16="http://schemas.microsoft.com/office/drawing/2014/main" val="3689228660"/>
                  </a:ext>
                </a:extLst>
              </a:tr>
              <a:tr h="984568">
                <a:tc>
                  <a:txBody>
                    <a:bodyPr/>
                    <a:lstStyle/>
                    <a:p>
                      <a:pPr algn="ctr" latinLnBrk="1"/>
                      <a:r>
                        <a:rPr lang="en-US" altLang="ko-KR"/>
                        <a:t>10GHz</a:t>
                      </a:r>
                      <a:endParaRPr lang="ko-KR" altLang="en-US"/>
                    </a:p>
                  </a:txBody>
                  <a:tcPr anchor="ctr"/>
                </a:tc>
                <a:tc>
                  <a:txBody>
                    <a:bodyPr/>
                    <a:lstStyle/>
                    <a:p>
                      <a:pPr algn="ctr" latinLnBrk="1"/>
                      <a:r>
                        <a:rPr lang="en-US" altLang="ko-KR" sz="1600"/>
                        <a:t>I was not able to get any design of DFF run at this frequency. Can utilize 10GHz PLL which is under development(2024?).</a:t>
                      </a:r>
                      <a:endParaRPr lang="ko-KR" altLang="en-US" sz="160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a:t>Requires simulation, but design running at this frequency and full voltage range is rare. Can utilize 10GHz PLL with additional complications involved.</a:t>
                      </a:r>
                      <a:endParaRPr lang="ko-KR" altLang="en-US" sz="1600"/>
                    </a:p>
                  </a:txBody>
                  <a:tcPr anchor="ctr"/>
                </a:tc>
                <a:tc>
                  <a:txBody>
                    <a:bodyPr/>
                    <a:lstStyle/>
                    <a:p>
                      <a:pPr algn="ctr" latinLnBrk="1"/>
                      <a:r>
                        <a:rPr lang="en-US" altLang="ko-KR" sz="1600"/>
                        <a:t>Former chip (PSEC4), sampling time jitter measured at ~1ps @ DLL loop length 25ns &amp; 256 delay elements.</a:t>
                      </a:r>
                      <a:endParaRPr lang="ko-KR" altLang="en-US" sz="160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a:t>Works</a:t>
                      </a:r>
                      <a:r>
                        <a:rPr lang="ko-KR" altLang="en-US" sz="1600"/>
                        <a:t> </a:t>
                      </a:r>
                      <a:r>
                        <a:rPr lang="en-US" altLang="ko-KR" sz="1600"/>
                        <a:t>in</a:t>
                      </a:r>
                      <a:r>
                        <a:rPr lang="ko-KR" altLang="en-US" sz="1600"/>
                        <a:t> </a:t>
                      </a:r>
                      <a:r>
                        <a:rPr lang="en-US" altLang="ko-KR" sz="1600"/>
                        <a:t>simulation.  (Optimization TBD)</a:t>
                      </a:r>
                      <a:endParaRPr lang="ko-KR" altLang="en-US" sz="1600"/>
                    </a:p>
                    <a:p>
                      <a:pPr algn="ctr" latinLnBrk="1"/>
                      <a:endParaRPr lang="ko-KR" altLang="en-US" sz="1600"/>
                    </a:p>
                  </a:txBody>
                  <a:tcPr anchor="ctr"/>
                </a:tc>
                <a:extLst>
                  <a:ext uri="{0D108BD9-81ED-4DB2-BD59-A6C34878D82A}">
                    <a16:rowId xmlns:a16="http://schemas.microsoft.com/office/drawing/2014/main" val="1406304547"/>
                  </a:ext>
                </a:extLst>
              </a:tr>
            </a:tbl>
          </a:graphicData>
        </a:graphic>
      </p:graphicFrame>
      <p:sp>
        <p:nvSpPr>
          <p:cNvPr id="3" name="날짜 개체 틀 2">
            <a:extLst>
              <a:ext uri="{FF2B5EF4-FFF2-40B4-BE49-F238E27FC236}">
                <a16:creationId xmlns:a16="http://schemas.microsoft.com/office/drawing/2014/main" id="{2C4BC03C-9671-F3B0-3A8A-FB41228FED40}"/>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28B63B38-33EB-2E08-9283-758CDB547B02}"/>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25D03F3C-D9D9-F06B-E8B9-8EA1EC5F6F31}"/>
              </a:ext>
            </a:extLst>
          </p:cNvPr>
          <p:cNvSpPr>
            <a:spLocks noGrp="1"/>
          </p:cNvSpPr>
          <p:nvPr>
            <p:ph type="sldNum" sz="quarter" idx="12"/>
          </p:nvPr>
        </p:nvSpPr>
        <p:spPr/>
        <p:txBody>
          <a:bodyPr/>
          <a:lstStyle/>
          <a:p>
            <a:fld id="{23AE57FD-E4DF-4085-ACA4-73605D376608}" type="slidenum">
              <a:rPr lang="ko-KR" altLang="en-US" smtClean="0"/>
              <a:t>36</a:t>
            </a:fld>
            <a:endParaRPr lang="ko-KR" altLang="en-US"/>
          </a:p>
        </p:txBody>
      </p:sp>
    </p:spTree>
    <p:extLst>
      <p:ext uri="{BB962C8B-B14F-4D97-AF65-F5344CB8AC3E}">
        <p14:creationId xmlns:p14="http://schemas.microsoft.com/office/powerpoint/2010/main" val="3805811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15C4D63-0AF2-C044-8F75-8095EB0BE37A}"/>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421F3B28-44E9-9600-DEBB-D565B4C7D52E}"/>
              </a:ext>
            </a:extLst>
          </p:cNvPr>
          <p:cNvSpPr>
            <a:spLocks noGrp="1"/>
          </p:cNvSpPr>
          <p:nvPr>
            <p:ph idx="1"/>
          </p:nvPr>
        </p:nvSpPr>
        <p:spPr/>
        <p:txBody>
          <a:bodyPr/>
          <a:lstStyle/>
          <a:p>
            <a:endParaRPr lang="ko-KR" altLang="en-US"/>
          </a:p>
        </p:txBody>
      </p:sp>
      <p:pic>
        <p:nvPicPr>
          <p:cNvPr id="7" name="그림 6">
            <a:extLst>
              <a:ext uri="{FF2B5EF4-FFF2-40B4-BE49-F238E27FC236}">
                <a16:creationId xmlns:a16="http://schemas.microsoft.com/office/drawing/2014/main" id="{FFF91237-C40B-67F5-BB13-07F71BAE68C9}"/>
              </a:ext>
            </a:extLst>
          </p:cNvPr>
          <p:cNvPicPr>
            <a:picLocks noChangeAspect="1"/>
          </p:cNvPicPr>
          <p:nvPr/>
        </p:nvPicPr>
        <p:blipFill>
          <a:blip r:embed="rId2"/>
          <a:stretch>
            <a:fillRect/>
          </a:stretch>
        </p:blipFill>
        <p:spPr>
          <a:xfrm>
            <a:off x="0" y="617125"/>
            <a:ext cx="12192000" cy="5623749"/>
          </a:xfrm>
          <a:prstGeom prst="rect">
            <a:avLst/>
          </a:prstGeom>
        </p:spPr>
      </p:pic>
      <p:sp>
        <p:nvSpPr>
          <p:cNvPr id="4" name="날짜 개체 틀 3">
            <a:extLst>
              <a:ext uri="{FF2B5EF4-FFF2-40B4-BE49-F238E27FC236}">
                <a16:creationId xmlns:a16="http://schemas.microsoft.com/office/drawing/2014/main" id="{F94A6E25-5AD9-9113-3EF9-7E30EEA4AF4B}"/>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2CCC906B-F1B5-8DE7-6FC9-CCED9F1D1999}"/>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8798810D-0481-CC6E-DFED-6EDAAC8F4F87}"/>
              </a:ext>
            </a:extLst>
          </p:cNvPr>
          <p:cNvSpPr>
            <a:spLocks noGrp="1"/>
          </p:cNvSpPr>
          <p:nvPr>
            <p:ph type="sldNum" sz="quarter" idx="12"/>
          </p:nvPr>
        </p:nvSpPr>
        <p:spPr/>
        <p:txBody>
          <a:bodyPr/>
          <a:lstStyle/>
          <a:p>
            <a:fld id="{23AE57FD-E4DF-4085-ACA4-73605D376608}" type="slidenum">
              <a:rPr lang="ko-KR" altLang="en-US" smtClean="0"/>
              <a:t>37</a:t>
            </a:fld>
            <a:endParaRPr lang="ko-KR" altLang="en-US"/>
          </a:p>
        </p:txBody>
      </p:sp>
    </p:spTree>
    <p:extLst>
      <p:ext uri="{BB962C8B-B14F-4D97-AF65-F5344CB8AC3E}">
        <p14:creationId xmlns:p14="http://schemas.microsoft.com/office/powerpoint/2010/main" val="2051957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C778FC4-B726-AF89-D1E3-CCC7D08C4A7E}"/>
              </a:ext>
            </a:extLst>
          </p:cNvPr>
          <p:cNvSpPr>
            <a:spLocks noGrp="1"/>
          </p:cNvSpPr>
          <p:nvPr>
            <p:ph type="title"/>
          </p:nvPr>
        </p:nvSpPr>
        <p:spPr/>
        <p:txBody>
          <a:bodyPr/>
          <a:lstStyle/>
          <a:p>
            <a:r>
              <a:rPr lang="en-US" altLang="ko-KR"/>
              <a:t>Fast &amp; Slow sampling</a:t>
            </a:r>
            <a:endParaRPr lang="ko-KR" altLang="en-US"/>
          </a:p>
        </p:txBody>
      </p:sp>
      <p:sp>
        <p:nvSpPr>
          <p:cNvPr id="3" name="내용 개체 틀 2">
            <a:extLst>
              <a:ext uri="{FF2B5EF4-FFF2-40B4-BE49-F238E27FC236}">
                <a16:creationId xmlns:a16="http://schemas.microsoft.com/office/drawing/2014/main" id="{200BADB9-64A6-A1D6-3161-41F161661715}"/>
              </a:ext>
            </a:extLst>
          </p:cNvPr>
          <p:cNvSpPr>
            <a:spLocks noGrp="1"/>
          </p:cNvSpPr>
          <p:nvPr>
            <p:ph idx="1"/>
          </p:nvPr>
        </p:nvSpPr>
        <p:spPr/>
        <p:txBody>
          <a:bodyPr/>
          <a:lstStyle/>
          <a:p>
            <a:r>
              <a:rPr lang="en-US" altLang="ko-KR"/>
              <a:t>Fast Bank: 4 of them</a:t>
            </a:r>
          </a:p>
          <a:p>
            <a:pPr lvl="1"/>
            <a:r>
              <a:rPr lang="en-US" altLang="ko-KR"/>
              <a:t>64 samples</a:t>
            </a:r>
          </a:p>
          <a:p>
            <a:pPr lvl="1"/>
            <a:r>
              <a:rPr lang="en-US" altLang="ko-KR"/>
              <a:t>1.6ns of sampling window</a:t>
            </a:r>
          </a:p>
          <a:p>
            <a:pPr lvl="1"/>
            <a:r>
              <a:rPr lang="en-US" altLang="ko-KR"/>
              <a:t>High power consumption</a:t>
            </a:r>
          </a:p>
          <a:p>
            <a:pPr lvl="1"/>
            <a:r>
              <a:rPr lang="en-US" altLang="ko-KR"/>
              <a:t>Triggered one by one</a:t>
            </a:r>
          </a:p>
          <a:p>
            <a:r>
              <a:rPr lang="en-US" altLang="ko-KR"/>
              <a:t>Slow Bank</a:t>
            </a:r>
          </a:p>
          <a:p>
            <a:pPr lvl="1"/>
            <a:r>
              <a:rPr lang="en-US" altLang="ko-KR"/>
              <a:t>1024 samples</a:t>
            </a:r>
          </a:p>
          <a:p>
            <a:pPr lvl="1"/>
            <a:r>
              <a:rPr lang="en-US" altLang="ko-KR"/>
              <a:t>204.8ns of sampling window</a:t>
            </a:r>
          </a:p>
          <a:p>
            <a:pPr lvl="1"/>
            <a:r>
              <a:rPr lang="en-US" altLang="ko-KR"/>
              <a:t>Low power consumption</a:t>
            </a:r>
          </a:p>
          <a:p>
            <a:pPr lvl="1"/>
            <a:r>
              <a:rPr lang="en-US" altLang="ko-KR"/>
              <a:t>Fast banks are triggered within the sampling window</a:t>
            </a:r>
          </a:p>
        </p:txBody>
      </p:sp>
      <p:sp>
        <p:nvSpPr>
          <p:cNvPr id="4" name="슬라이드 번호 개체 틀 3">
            <a:extLst>
              <a:ext uri="{FF2B5EF4-FFF2-40B4-BE49-F238E27FC236}">
                <a16:creationId xmlns:a16="http://schemas.microsoft.com/office/drawing/2014/main" id="{4103159E-C289-998D-D538-E122E8886737}"/>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pPr/>
              <a:t>38</a:t>
            </a:fld>
            <a:endParaRPr lang="ko-KR" altLang="en-US"/>
          </a:p>
        </p:txBody>
      </p:sp>
      <p:sp>
        <p:nvSpPr>
          <p:cNvPr id="8" name="날짜 개체 틀 7">
            <a:extLst>
              <a:ext uri="{FF2B5EF4-FFF2-40B4-BE49-F238E27FC236}">
                <a16:creationId xmlns:a16="http://schemas.microsoft.com/office/drawing/2014/main" id="{11271771-2582-50A9-9371-5631E42324CF}"/>
              </a:ext>
            </a:extLst>
          </p:cNvPr>
          <p:cNvSpPr>
            <a:spLocks noGrp="1"/>
          </p:cNvSpPr>
          <p:nvPr>
            <p:ph type="dt" sz="half" idx="10"/>
          </p:nvPr>
        </p:nvSpPr>
        <p:spPr/>
        <p:txBody>
          <a:bodyPr/>
          <a:lstStyle/>
          <a:p>
            <a:r>
              <a:rPr lang="en-US" altLang="ko-KR"/>
              <a:t>2024-05-27</a:t>
            </a:r>
            <a:endParaRPr lang="ko-KR" altLang="en-US"/>
          </a:p>
        </p:txBody>
      </p:sp>
      <p:sp>
        <p:nvSpPr>
          <p:cNvPr id="9" name="바닥글 개체 틀 8">
            <a:extLst>
              <a:ext uri="{FF2B5EF4-FFF2-40B4-BE49-F238E27FC236}">
                <a16:creationId xmlns:a16="http://schemas.microsoft.com/office/drawing/2014/main" id="{1B266663-3C33-7A55-386C-EE01CC119D2B}"/>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499647319"/>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FC727AA-D963-F53C-45D0-59979656A12B}"/>
              </a:ext>
            </a:extLst>
          </p:cNvPr>
          <p:cNvSpPr>
            <a:spLocks noGrp="1"/>
          </p:cNvSpPr>
          <p:nvPr>
            <p:ph type="title"/>
          </p:nvPr>
        </p:nvSpPr>
        <p:spPr/>
        <p:txBody>
          <a:bodyPr/>
          <a:lstStyle/>
          <a:p>
            <a:r>
              <a:rPr lang="en-US" altLang="ko-KR"/>
              <a:t>Dynamic range of PSEC5</a:t>
            </a:r>
            <a:endParaRPr lang="ko-KR" altLang="en-US"/>
          </a:p>
        </p:txBody>
      </p:sp>
      <p:sp>
        <p:nvSpPr>
          <p:cNvPr id="3" name="내용 개체 틀 2">
            <a:extLst>
              <a:ext uri="{FF2B5EF4-FFF2-40B4-BE49-F238E27FC236}">
                <a16:creationId xmlns:a16="http://schemas.microsoft.com/office/drawing/2014/main" id="{9AF23F01-417C-ED61-50AD-065F211384F8}"/>
              </a:ext>
            </a:extLst>
          </p:cNvPr>
          <p:cNvSpPr>
            <a:spLocks noGrp="1"/>
          </p:cNvSpPr>
          <p:nvPr>
            <p:ph idx="1"/>
          </p:nvPr>
        </p:nvSpPr>
        <p:spPr/>
        <p:txBody>
          <a:bodyPr/>
          <a:lstStyle/>
          <a:p>
            <a:r>
              <a:rPr lang="en-US" altLang="ko-KR"/>
              <a:t>Single transistor FE Buffer</a:t>
            </a:r>
          </a:p>
          <a:p>
            <a:r>
              <a:rPr lang="en-US" altLang="ko-KR"/>
              <a:t>2.5V NMOS switch</a:t>
            </a:r>
          </a:p>
          <a:p>
            <a:r>
              <a:rPr lang="en-US" altLang="ko-KR"/>
              <a:t>Read Buffer</a:t>
            </a:r>
          </a:p>
          <a:p>
            <a:endParaRPr lang="ko-KR" altLang="en-US"/>
          </a:p>
        </p:txBody>
      </p:sp>
      <p:sp>
        <p:nvSpPr>
          <p:cNvPr id="4" name="슬라이드 번호 개체 틀 3">
            <a:extLst>
              <a:ext uri="{FF2B5EF4-FFF2-40B4-BE49-F238E27FC236}">
                <a16:creationId xmlns:a16="http://schemas.microsoft.com/office/drawing/2014/main" id="{4E5C5BF0-A719-23AB-85FB-7E17A090E73E}"/>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pPr/>
              <a:t>39</a:t>
            </a:fld>
            <a:endParaRPr lang="ko-KR" altLang="en-US"/>
          </a:p>
        </p:txBody>
      </p:sp>
      <p:sp>
        <p:nvSpPr>
          <p:cNvPr id="5" name="날짜 개체 틀 4">
            <a:extLst>
              <a:ext uri="{FF2B5EF4-FFF2-40B4-BE49-F238E27FC236}">
                <a16:creationId xmlns:a16="http://schemas.microsoft.com/office/drawing/2014/main" id="{EE2D43D4-5D90-9219-7A88-D0A3E2959270}"/>
              </a:ext>
            </a:extLst>
          </p:cNvPr>
          <p:cNvSpPr>
            <a:spLocks noGrp="1"/>
          </p:cNvSpPr>
          <p:nvPr>
            <p:ph type="dt" sz="half" idx="10"/>
          </p:nvPr>
        </p:nvSpPr>
        <p:spPr/>
        <p:txBody>
          <a:bodyPr/>
          <a:lstStyle/>
          <a:p>
            <a:r>
              <a:rPr lang="en-US" altLang="ko-KR"/>
              <a:t>2024-05-27</a:t>
            </a:r>
            <a:endParaRPr lang="ko-KR" altLang="en-US"/>
          </a:p>
        </p:txBody>
      </p:sp>
      <p:sp>
        <p:nvSpPr>
          <p:cNvPr id="6" name="바닥글 개체 틀 5">
            <a:extLst>
              <a:ext uri="{FF2B5EF4-FFF2-40B4-BE49-F238E27FC236}">
                <a16:creationId xmlns:a16="http://schemas.microsoft.com/office/drawing/2014/main" id="{33A92D1E-1AC9-6113-7734-25DADF1DF304}"/>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2354357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4C05542-8B99-0D3C-A732-D5B07611C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680" y="490534"/>
            <a:ext cx="8075826" cy="5595921"/>
          </a:xfrm>
          <a:prstGeom prst="rect">
            <a:avLst/>
          </a:prstGeom>
        </p:spPr>
      </p:pic>
      <p:sp>
        <p:nvSpPr>
          <p:cNvPr id="2" name="제목 1">
            <a:extLst>
              <a:ext uri="{FF2B5EF4-FFF2-40B4-BE49-F238E27FC236}">
                <a16:creationId xmlns:a16="http://schemas.microsoft.com/office/drawing/2014/main" id="{36FCE5F1-B502-1396-47DC-52AD98602E39}"/>
              </a:ext>
            </a:extLst>
          </p:cNvPr>
          <p:cNvSpPr>
            <a:spLocks noGrp="1"/>
          </p:cNvSpPr>
          <p:nvPr>
            <p:ph type="title"/>
          </p:nvPr>
        </p:nvSpPr>
        <p:spPr>
          <a:xfrm>
            <a:off x="500743" y="365125"/>
            <a:ext cx="10515600" cy="1325563"/>
          </a:xfrm>
        </p:spPr>
        <p:txBody>
          <a:bodyPr/>
          <a:lstStyle/>
          <a:p>
            <a:r>
              <a:rPr lang="en-US" altLang="ko-KR" b="1" dirty="0">
                <a:solidFill>
                  <a:srgbClr val="C00000"/>
                </a:solidFill>
              </a:rPr>
              <a:t>PSEC5</a:t>
            </a:r>
            <a:endParaRPr lang="ko-KR" altLang="en-US" dirty="0"/>
          </a:p>
        </p:txBody>
      </p:sp>
      <p:sp>
        <p:nvSpPr>
          <p:cNvPr id="4" name="날짜 개체 틀 3">
            <a:extLst>
              <a:ext uri="{FF2B5EF4-FFF2-40B4-BE49-F238E27FC236}">
                <a16:creationId xmlns:a16="http://schemas.microsoft.com/office/drawing/2014/main" id="{7A27A3F4-A3A9-EDC5-1262-32DBC40F67C8}"/>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CC8596A4-4A3B-109B-D4D2-D34494E73202}"/>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5E07002B-F285-1C48-0493-8CCFDA8F4DE0}"/>
              </a:ext>
            </a:extLst>
          </p:cNvPr>
          <p:cNvSpPr>
            <a:spLocks noGrp="1"/>
          </p:cNvSpPr>
          <p:nvPr>
            <p:ph type="sldNum" sz="quarter" idx="12"/>
          </p:nvPr>
        </p:nvSpPr>
        <p:spPr/>
        <p:txBody>
          <a:bodyPr/>
          <a:lstStyle/>
          <a:p>
            <a:fld id="{23AE57FD-E4DF-4085-ACA4-73605D376608}" type="slidenum">
              <a:rPr lang="ko-KR" altLang="en-US" smtClean="0"/>
              <a:t>4</a:t>
            </a:fld>
            <a:endParaRPr lang="ko-KR" altLang="en-US"/>
          </a:p>
        </p:txBody>
      </p:sp>
      <p:graphicFrame>
        <p:nvGraphicFramePr>
          <p:cNvPr id="10" name="Table 9">
            <a:extLst>
              <a:ext uri="{FF2B5EF4-FFF2-40B4-BE49-F238E27FC236}">
                <a16:creationId xmlns:a16="http://schemas.microsoft.com/office/drawing/2014/main" id="{607A5B5C-763D-11F7-3B23-72EB1C6A6F1D}"/>
              </a:ext>
            </a:extLst>
          </p:cNvPr>
          <p:cNvGraphicFramePr>
            <a:graphicFrameLocks noGrp="1"/>
          </p:cNvGraphicFramePr>
          <p:nvPr>
            <p:extLst>
              <p:ext uri="{D42A27DB-BD31-4B8C-83A1-F6EECF244321}">
                <p14:modId xmlns:p14="http://schemas.microsoft.com/office/powerpoint/2010/main" val="244581392"/>
              </p:ext>
            </p:extLst>
          </p:nvPr>
        </p:nvGraphicFramePr>
        <p:xfrm>
          <a:off x="47759" y="2237176"/>
          <a:ext cx="4386039" cy="3953036"/>
        </p:xfrm>
        <a:graphic>
          <a:graphicData uri="http://schemas.openxmlformats.org/drawingml/2006/table">
            <a:tbl>
              <a:tblPr firstRow="1" bandRow="1">
                <a:tableStyleId>{5940675A-B579-460E-94D1-54222C63F5DA}</a:tableStyleId>
              </a:tblPr>
              <a:tblGrid>
                <a:gridCol w="2332013">
                  <a:extLst>
                    <a:ext uri="{9D8B030D-6E8A-4147-A177-3AD203B41FA5}">
                      <a16:colId xmlns:a16="http://schemas.microsoft.com/office/drawing/2014/main" val="2286207811"/>
                    </a:ext>
                  </a:extLst>
                </a:gridCol>
                <a:gridCol w="2054026">
                  <a:extLst>
                    <a:ext uri="{9D8B030D-6E8A-4147-A177-3AD203B41FA5}">
                      <a16:colId xmlns:a16="http://schemas.microsoft.com/office/drawing/2014/main" val="3645786510"/>
                    </a:ext>
                  </a:extLst>
                </a:gridCol>
              </a:tblGrid>
              <a:tr h="342768">
                <a:tc>
                  <a:txBody>
                    <a:bodyPr/>
                    <a:lstStyle/>
                    <a:p>
                      <a:r>
                        <a:rPr lang="en-US" dirty="0"/>
                        <a:t>Process</a:t>
                      </a:r>
                    </a:p>
                  </a:txBody>
                  <a:tcPr/>
                </a:tc>
                <a:tc>
                  <a:txBody>
                    <a:bodyPr/>
                    <a:lstStyle/>
                    <a:p>
                      <a:r>
                        <a:rPr lang="en-US" dirty="0"/>
                        <a:t>65nm TSMC</a:t>
                      </a:r>
                    </a:p>
                  </a:txBody>
                  <a:tcPr/>
                </a:tc>
                <a:extLst>
                  <a:ext uri="{0D108BD9-81ED-4DB2-BD59-A6C34878D82A}">
                    <a16:rowId xmlns:a16="http://schemas.microsoft.com/office/drawing/2014/main" val="1320983782"/>
                  </a:ext>
                </a:extLst>
              </a:tr>
              <a:tr h="421028">
                <a:tc>
                  <a:txBody>
                    <a:bodyPr/>
                    <a:lstStyle/>
                    <a:p>
                      <a:r>
                        <a:rPr lang="en-US" dirty="0"/>
                        <a:t>Signal </a:t>
                      </a:r>
                      <a:r>
                        <a:rPr lang="en-US"/>
                        <a:t>to Noise</a:t>
                      </a:r>
                      <a:endParaRPr lang="en-US" dirty="0"/>
                    </a:p>
                  </a:txBody>
                  <a:tcPr/>
                </a:tc>
                <a:tc>
                  <a:txBody>
                    <a:bodyPr/>
                    <a:lstStyle/>
                    <a:p>
                      <a:r>
                        <a:rPr lang="en-US" dirty="0"/>
                        <a:t>1000</a:t>
                      </a:r>
                    </a:p>
                  </a:txBody>
                  <a:tcPr/>
                </a:tc>
                <a:extLst>
                  <a:ext uri="{0D108BD9-81ED-4DB2-BD59-A6C34878D82A}">
                    <a16:rowId xmlns:a16="http://schemas.microsoft.com/office/drawing/2014/main" val="1282024362"/>
                  </a:ext>
                </a:extLst>
              </a:tr>
              <a:tr h="421028">
                <a:tc>
                  <a:txBody>
                    <a:bodyPr/>
                    <a:lstStyle/>
                    <a:p>
                      <a:r>
                        <a:rPr lang="en-US" dirty="0"/>
                        <a:t>Sampling Rate</a:t>
                      </a:r>
                    </a:p>
                  </a:txBody>
                  <a:tcPr/>
                </a:tc>
                <a:tc>
                  <a:txBody>
                    <a:bodyPr/>
                    <a:lstStyle/>
                    <a:p>
                      <a:r>
                        <a:rPr lang="en-US" dirty="0"/>
                        <a:t>40GSa/s(5GSa/s)</a:t>
                      </a:r>
                    </a:p>
                  </a:txBody>
                  <a:tcPr/>
                </a:tc>
                <a:extLst>
                  <a:ext uri="{0D108BD9-81ED-4DB2-BD59-A6C34878D82A}">
                    <a16:rowId xmlns:a16="http://schemas.microsoft.com/office/drawing/2014/main" val="657783064"/>
                  </a:ext>
                </a:extLst>
              </a:tr>
              <a:tr h="421028">
                <a:tc>
                  <a:txBody>
                    <a:bodyPr/>
                    <a:lstStyle/>
                    <a:p>
                      <a:r>
                        <a:rPr lang="en-US" dirty="0"/>
                        <a:t>Buffer Length</a:t>
                      </a:r>
                    </a:p>
                  </a:txBody>
                  <a:tcPr/>
                </a:tc>
                <a:tc>
                  <a:txBody>
                    <a:bodyPr/>
                    <a:lstStyle/>
                    <a:p>
                      <a:r>
                        <a:rPr lang="en-US" dirty="0"/>
                        <a:t>6.4ns(204.8ns)</a:t>
                      </a:r>
                    </a:p>
                  </a:txBody>
                  <a:tcPr/>
                </a:tc>
                <a:extLst>
                  <a:ext uri="{0D108BD9-81ED-4DB2-BD59-A6C34878D82A}">
                    <a16:rowId xmlns:a16="http://schemas.microsoft.com/office/drawing/2014/main" val="2259943366"/>
                  </a:ext>
                </a:extLst>
              </a:tr>
              <a:tr h="421028">
                <a:tc>
                  <a:txBody>
                    <a:bodyPr/>
                    <a:lstStyle/>
                    <a:p>
                      <a:r>
                        <a:rPr lang="en-US" dirty="0"/>
                        <a:t>Analog Bandwidth</a:t>
                      </a:r>
                    </a:p>
                  </a:txBody>
                  <a:tcPr/>
                </a:tc>
                <a:tc>
                  <a:txBody>
                    <a:bodyPr/>
                    <a:lstStyle/>
                    <a:p>
                      <a:r>
                        <a:rPr lang="en-US" dirty="0"/>
                        <a:t>5GHz</a:t>
                      </a:r>
                    </a:p>
                  </a:txBody>
                  <a:tcPr/>
                </a:tc>
                <a:extLst>
                  <a:ext uri="{0D108BD9-81ED-4DB2-BD59-A6C34878D82A}">
                    <a16:rowId xmlns:a16="http://schemas.microsoft.com/office/drawing/2014/main" val="3228218519"/>
                  </a:ext>
                </a:extLst>
              </a:tr>
              <a:tr h="421028">
                <a:tc>
                  <a:txBody>
                    <a:bodyPr/>
                    <a:lstStyle/>
                    <a:p>
                      <a:r>
                        <a:rPr lang="en-US" dirty="0"/>
                        <a:t>Channels/Chip</a:t>
                      </a:r>
                    </a:p>
                  </a:txBody>
                  <a:tcPr/>
                </a:tc>
                <a:tc>
                  <a:txBody>
                    <a:bodyPr/>
                    <a:lstStyle/>
                    <a:p>
                      <a:r>
                        <a:rPr lang="en-US" dirty="0"/>
                        <a:t>8</a:t>
                      </a:r>
                    </a:p>
                  </a:txBody>
                  <a:tcPr/>
                </a:tc>
                <a:extLst>
                  <a:ext uri="{0D108BD9-81ED-4DB2-BD59-A6C34878D82A}">
                    <a16:rowId xmlns:a16="http://schemas.microsoft.com/office/drawing/2014/main" val="2033805133"/>
                  </a:ext>
                </a:extLst>
              </a:tr>
              <a:tr h="421028">
                <a:tc>
                  <a:txBody>
                    <a:bodyPr/>
                    <a:lstStyle/>
                    <a:p>
                      <a:r>
                        <a:rPr lang="en-US" dirty="0"/>
                        <a:t>Area</a:t>
                      </a:r>
                    </a:p>
                  </a:txBody>
                  <a:tcPr/>
                </a:tc>
                <a:tc>
                  <a:txBody>
                    <a:bodyPr/>
                    <a:lstStyle/>
                    <a:p>
                      <a:r>
                        <a:rPr lang="en-US" altLang="ko-KR" sz="1800" dirty="0"/>
                        <a:t>2mm</a:t>
                      </a:r>
                      <a:r>
                        <a:rPr lang="en-US" altLang="ko-KR" sz="1800" baseline="30000" dirty="0"/>
                        <a:t>2</a:t>
                      </a:r>
                      <a:endParaRPr lang="en-US" dirty="0"/>
                    </a:p>
                  </a:txBody>
                  <a:tcPr/>
                </a:tc>
                <a:extLst>
                  <a:ext uri="{0D108BD9-81ED-4DB2-BD59-A6C34878D82A}">
                    <a16:rowId xmlns:a16="http://schemas.microsoft.com/office/drawing/2014/main" val="213794855"/>
                  </a:ext>
                </a:extLst>
              </a:tr>
              <a:tr h="421028">
                <a:tc>
                  <a:txBody>
                    <a:bodyPr/>
                    <a:lstStyle/>
                    <a:p>
                      <a:r>
                        <a:rPr lang="en-US" dirty="0"/>
                        <a:t>Max. Readout Rate</a:t>
                      </a:r>
                    </a:p>
                  </a:txBody>
                  <a:tcPr/>
                </a:tc>
                <a:tc>
                  <a:txBody>
                    <a:bodyPr/>
                    <a:lstStyle/>
                    <a:p>
                      <a:r>
                        <a:rPr lang="en-US" dirty="0"/>
                        <a:t>40KHz</a:t>
                      </a:r>
                    </a:p>
                  </a:txBody>
                  <a:tcPr/>
                </a:tc>
                <a:extLst>
                  <a:ext uri="{0D108BD9-81ED-4DB2-BD59-A6C34878D82A}">
                    <a16:rowId xmlns:a16="http://schemas.microsoft.com/office/drawing/2014/main" val="3540454523"/>
                  </a:ext>
                </a:extLst>
              </a:tr>
              <a:tr h="421028">
                <a:tc>
                  <a:txBody>
                    <a:bodyPr/>
                    <a:lstStyle/>
                    <a:p>
                      <a:r>
                        <a:rPr lang="en-US" dirty="0"/>
                        <a:t>Institution</a:t>
                      </a:r>
                    </a:p>
                  </a:txBody>
                  <a:tcPr/>
                </a:tc>
                <a:tc>
                  <a:txBody>
                    <a:bodyPr/>
                    <a:lstStyle/>
                    <a:p>
                      <a:r>
                        <a:rPr lang="en-US" dirty="0" err="1"/>
                        <a:t>UChicago</a:t>
                      </a:r>
                      <a:r>
                        <a:rPr lang="en-US" dirty="0"/>
                        <a:t> &amp;</a:t>
                      </a:r>
                    </a:p>
                    <a:p>
                      <a:r>
                        <a:rPr lang="en-US" dirty="0" err="1"/>
                        <a:t>Fermilab</a:t>
                      </a:r>
                      <a:endParaRPr lang="en-US" dirty="0"/>
                    </a:p>
                  </a:txBody>
                  <a:tcPr/>
                </a:tc>
                <a:extLst>
                  <a:ext uri="{0D108BD9-81ED-4DB2-BD59-A6C34878D82A}">
                    <a16:rowId xmlns:a16="http://schemas.microsoft.com/office/drawing/2014/main" val="384970866"/>
                  </a:ext>
                </a:extLst>
              </a:tr>
            </a:tbl>
          </a:graphicData>
        </a:graphic>
      </p:graphicFrame>
    </p:spTree>
    <p:extLst>
      <p:ext uri="{BB962C8B-B14F-4D97-AF65-F5344CB8AC3E}">
        <p14:creationId xmlns:p14="http://schemas.microsoft.com/office/powerpoint/2010/main" val="805595544"/>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표 7">
                <a:extLst>
                  <a:ext uri="{FF2B5EF4-FFF2-40B4-BE49-F238E27FC236}">
                    <a16:creationId xmlns:a16="http://schemas.microsoft.com/office/drawing/2014/main" id="{637BE555-6C87-12F7-E0E8-6A4837FE3BC2}"/>
                  </a:ext>
                </a:extLst>
              </p:cNvPr>
              <p:cNvGraphicFramePr>
                <a:graphicFrameLocks noGrp="1"/>
              </p:cNvGraphicFramePr>
              <p:nvPr>
                <p:ph idx="1"/>
              </p:nvPr>
            </p:nvGraphicFramePr>
            <p:xfrm>
              <a:off x="0" y="2887"/>
              <a:ext cx="12305211" cy="7047040"/>
            </p:xfrm>
            <a:graphic>
              <a:graphicData uri="http://schemas.openxmlformats.org/drawingml/2006/table">
                <a:tbl>
                  <a:tblPr firstRow="1" bandRow="1">
                    <a:tableStyleId>{5C22544A-7EE6-4342-B048-85BDC9FD1C3A}</a:tableStyleId>
                  </a:tblPr>
                  <a:tblGrid>
                    <a:gridCol w="1619794">
                      <a:extLst>
                        <a:ext uri="{9D8B030D-6E8A-4147-A177-3AD203B41FA5}">
                          <a16:colId xmlns:a16="http://schemas.microsoft.com/office/drawing/2014/main" val="1025340333"/>
                        </a:ext>
                      </a:extLst>
                    </a:gridCol>
                    <a:gridCol w="5059680">
                      <a:extLst>
                        <a:ext uri="{9D8B030D-6E8A-4147-A177-3AD203B41FA5}">
                          <a16:colId xmlns:a16="http://schemas.microsoft.com/office/drawing/2014/main" val="369651050"/>
                        </a:ext>
                      </a:extLst>
                    </a:gridCol>
                    <a:gridCol w="5625737">
                      <a:extLst>
                        <a:ext uri="{9D8B030D-6E8A-4147-A177-3AD203B41FA5}">
                          <a16:colId xmlns:a16="http://schemas.microsoft.com/office/drawing/2014/main" val="3533386984"/>
                        </a:ext>
                      </a:extLst>
                    </a:gridCol>
                  </a:tblGrid>
                  <a:tr h="370840">
                    <a:tc>
                      <a:txBody>
                        <a:bodyPr/>
                        <a:lstStyle/>
                        <a:p>
                          <a:pPr latinLnBrk="1"/>
                          <a:r>
                            <a:rPr lang="en-US" altLang="ko-KR"/>
                            <a:t>Category</a:t>
                          </a:r>
                          <a:endParaRPr lang="ko-KR" altLang="en-US"/>
                        </a:p>
                      </a:txBody>
                      <a:tcPr/>
                    </a:tc>
                    <a:tc>
                      <a:txBody>
                        <a:bodyPr/>
                        <a:lstStyle/>
                        <a:p>
                          <a:pPr latinLnBrk="1"/>
                          <a:r>
                            <a:rPr lang="en-US" altLang="ko-KR"/>
                            <a:t>Factor</a:t>
                          </a:r>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a:t>Simulation of 2.5v </a:t>
                          </a:r>
                          <a:r>
                            <a:rPr lang="en-US" altLang="ko-KR" err="1"/>
                            <a:t>nMOS</a:t>
                          </a:r>
                          <a:r>
                            <a:rPr lang="en-US" altLang="ko-KR"/>
                            <a:t> 280nmx4um, 50fF</a:t>
                          </a:r>
                          <a:endParaRPr lang="ko-KR" altLang="en-US"/>
                        </a:p>
                      </a:txBody>
                      <a:tcPr/>
                    </a:tc>
                    <a:extLst>
                      <a:ext uri="{0D108BD9-81ED-4DB2-BD59-A6C34878D82A}">
                        <a16:rowId xmlns:a16="http://schemas.microsoft.com/office/drawing/2014/main" val="1960712230"/>
                      </a:ext>
                    </a:extLst>
                  </a:tr>
                  <a:tr h="370840">
                    <a:tc rowSpan="3">
                      <a:txBody>
                        <a:bodyPr/>
                        <a:lstStyle/>
                        <a:p>
                          <a:pPr latinLnBrk="1"/>
                          <a:r>
                            <a:rPr lang="en-US" altLang="ko-KR"/>
                            <a:t>Artifact</a:t>
                          </a:r>
                          <a:endParaRPr lang="ko-KR" altLang="en-US"/>
                        </a:p>
                      </a:txBody>
                      <a:tcPr/>
                    </a:tc>
                    <a:tc>
                      <a:txBody>
                        <a:bodyPr/>
                        <a:lstStyle/>
                        <a:p>
                          <a:pPr latinLnBrk="1"/>
                          <a:r>
                            <a:rPr lang="en-US" altLang="ko-KR"/>
                            <a:t>Memory effect</a:t>
                          </a:r>
                          <a:endParaRPr lang="ko-KR" altLang="en-US"/>
                        </a:p>
                      </a:txBody>
                      <a:tcPr/>
                    </a:tc>
                    <a:tc>
                      <a:txBody>
                        <a:bodyPr/>
                        <a:lstStyle/>
                        <a:p>
                          <a:pPr latinLnBrk="1"/>
                          <a:r>
                            <a:rPr lang="en-US" altLang="ko-KR"/>
                            <a:t>None if sampling time &gt; 7RC (~100ps)</a:t>
                          </a:r>
                          <a:endParaRPr lang="ko-KR" altLang="en-US"/>
                        </a:p>
                      </a:txBody>
                      <a:tcPr/>
                    </a:tc>
                    <a:extLst>
                      <a:ext uri="{0D108BD9-81ED-4DB2-BD59-A6C34878D82A}">
                        <a16:rowId xmlns:a16="http://schemas.microsoft.com/office/drawing/2014/main" val="1216135149"/>
                      </a:ext>
                    </a:extLst>
                  </a:tr>
                  <a:tr h="370840">
                    <a:tc vMerge="1">
                      <a:txBody>
                        <a:bodyPr/>
                        <a:lstStyle/>
                        <a:p>
                          <a:pPr latinLnBrk="1"/>
                          <a:endParaRPr lang="ko-KR" altLang="en-US"/>
                        </a:p>
                      </a:txBody>
                      <a:tcPr/>
                    </a:tc>
                    <a:tc>
                      <a:txBody>
                        <a:bodyPr/>
                        <a:lstStyle/>
                        <a:p>
                          <a:pPr latinLnBrk="1"/>
                          <a:r>
                            <a:rPr lang="en-US" altLang="ko-KR"/>
                            <a:t>Leak current</a:t>
                          </a:r>
                          <a:endParaRPr lang="ko-KR" altLang="en-US"/>
                        </a:p>
                      </a:txBody>
                      <a:tcPr/>
                    </a:tc>
                    <a:tc>
                      <a:txBody>
                        <a:bodyPr/>
                        <a:lstStyle/>
                        <a:p>
                          <a:pPr latinLnBrk="1"/>
                          <a:r>
                            <a:rPr lang="en-US" altLang="ko-KR"/>
                            <a:t>&lt;1mV after 1us</a:t>
                          </a:r>
                          <a:endParaRPr lang="ko-KR" altLang="en-US"/>
                        </a:p>
                      </a:txBody>
                      <a:tcPr/>
                    </a:tc>
                    <a:extLst>
                      <a:ext uri="{0D108BD9-81ED-4DB2-BD59-A6C34878D82A}">
                        <a16:rowId xmlns:a16="http://schemas.microsoft.com/office/drawing/2014/main" val="2586230063"/>
                      </a:ext>
                    </a:extLst>
                  </a:tr>
                  <a:tr h="370840">
                    <a:tc vMerge="1">
                      <a:txBody>
                        <a:bodyPr/>
                        <a:lstStyle/>
                        <a:p>
                          <a:pPr latinLnBrk="1"/>
                          <a:endParaRPr lang="ko-KR" altLang="en-US"/>
                        </a:p>
                      </a:txBody>
                      <a:tcPr/>
                    </a:tc>
                    <a:tc>
                      <a:txBody>
                        <a:bodyPr/>
                        <a:lstStyle/>
                        <a:p>
                          <a:pPr latinLnBrk="1"/>
                          <a:r>
                            <a:rPr lang="en-US" altLang="ko-KR"/>
                            <a:t>Crosstalk</a:t>
                          </a:r>
                          <a:endParaRPr lang="ko-KR" altLang="en-US"/>
                        </a:p>
                      </a:txBody>
                      <a:tcPr/>
                    </a:tc>
                    <a:tc>
                      <a:txBody>
                        <a:bodyPr/>
                        <a:lstStyle/>
                        <a:p>
                          <a:pPr latinLnBrk="1"/>
                          <a:r>
                            <a:rPr lang="en-US" altLang="ko-KR"/>
                            <a:t>N/A(&lt;10mV in PSEC4)</a:t>
                          </a:r>
                          <a:endParaRPr lang="ko-KR" altLang="en-US"/>
                        </a:p>
                      </a:txBody>
                      <a:tcPr/>
                    </a:tc>
                    <a:extLst>
                      <a:ext uri="{0D108BD9-81ED-4DB2-BD59-A6C34878D82A}">
                        <a16:rowId xmlns:a16="http://schemas.microsoft.com/office/drawing/2014/main" val="2586686302"/>
                      </a:ext>
                    </a:extLst>
                  </a:tr>
                  <a:tr h="370840">
                    <a:tc rowSpan="3">
                      <a:txBody>
                        <a:bodyPr/>
                        <a:lstStyle/>
                        <a:p>
                          <a:pPr latinLnBrk="1"/>
                          <a:r>
                            <a:rPr lang="en-US" altLang="ko-KR"/>
                            <a:t>Signal path coupling</a:t>
                          </a:r>
                          <a:endParaRPr lang="ko-KR" altLang="en-US"/>
                        </a:p>
                      </a:txBody>
                      <a:tcPr/>
                    </a:tc>
                    <a:tc>
                      <a:txBody>
                        <a:bodyPr/>
                        <a:lstStyle/>
                        <a:p>
                          <a:pPr latinLnBrk="1"/>
                          <a:r>
                            <a:rPr lang="en-US" altLang="ko-KR"/>
                            <a:t>High impedance node noises</a:t>
                          </a:r>
                          <a:endParaRPr lang="ko-KR" altLang="en-US"/>
                        </a:p>
                      </a:txBody>
                      <a:tcPr/>
                    </a:tc>
                    <a:tc>
                      <a:txBody>
                        <a:bodyPr/>
                        <a:lstStyle/>
                        <a:p>
                          <a:pPr latinLnBrk="1"/>
                          <a:r>
                            <a:rPr lang="en-US" altLang="ko-KR"/>
                            <a:t>N/A (Post-layout)</a:t>
                          </a:r>
                          <a:endParaRPr lang="ko-KR" altLang="en-US"/>
                        </a:p>
                      </a:txBody>
                      <a:tcPr/>
                    </a:tc>
                    <a:extLst>
                      <a:ext uri="{0D108BD9-81ED-4DB2-BD59-A6C34878D82A}">
                        <a16:rowId xmlns:a16="http://schemas.microsoft.com/office/drawing/2014/main" val="2064165141"/>
                      </a:ext>
                    </a:extLst>
                  </a:tr>
                  <a:tr h="370840">
                    <a:tc vMerge="1">
                      <a:txBody>
                        <a:bodyPr/>
                        <a:lstStyle/>
                        <a:p>
                          <a:pPr latinLnBrk="1"/>
                          <a:endParaRPr lang="ko-KR" altLang="en-US"/>
                        </a:p>
                      </a:txBody>
                      <a:tcPr/>
                    </a:tc>
                    <a:tc>
                      <a:txBody>
                        <a:bodyPr/>
                        <a:lstStyle/>
                        <a:p>
                          <a:pPr latinLnBrk="1"/>
                          <a:r>
                            <a:rPr lang="en-US" altLang="ko-KR"/>
                            <a:t>Input-output coupling</a:t>
                          </a:r>
                          <a:endParaRPr lang="ko-KR" altLang="en-US"/>
                        </a:p>
                      </a:txBody>
                      <a:tcPr/>
                    </a:tc>
                    <a:tc>
                      <a:txBody>
                        <a:bodyPr/>
                        <a:lstStyle/>
                        <a:p>
                          <a:pPr latinLnBrk="1"/>
                          <a:r>
                            <a:rPr lang="en-US" altLang="ko-KR"/>
                            <a:t>N/A (Post-layout)</a:t>
                          </a:r>
                          <a:endParaRPr lang="ko-KR" altLang="en-US"/>
                        </a:p>
                      </a:txBody>
                      <a:tcPr/>
                    </a:tc>
                    <a:extLst>
                      <a:ext uri="{0D108BD9-81ED-4DB2-BD59-A6C34878D82A}">
                        <a16:rowId xmlns:a16="http://schemas.microsoft.com/office/drawing/2014/main" val="1408286968"/>
                      </a:ext>
                    </a:extLst>
                  </a:tr>
                  <a:tr h="370840">
                    <a:tc vMerge="1">
                      <a:txBody>
                        <a:bodyPr/>
                        <a:lstStyle/>
                        <a:p>
                          <a:pPr latinLnBrk="1"/>
                          <a:endParaRPr lang="ko-KR" altLang="en-US"/>
                        </a:p>
                      </a:txBody>
                      <a:tcPr/>
                    </a:tc>
                    <a:tc>
                      <a:txBody>
                        <a:bodyPr/>
                        <a:lstStyle/>
                        <a:p>
                          <a:pPr latinLnBrk="1"/>
                          <a:r>
                            <a:rPr lang="en-US" altLang="ko-KR"/>
                            <a:t>Clock coupling</a:t>
                          </a:r>
                          <a:endParaRPr lang="ko-KR" altLang="en-US"/>
                        </a:p>
                      </a:txBody>
                      <a:tcPr/>
                    </a:tc>
                    <a:tc>
                      <a:txBody>
                        <a:bodyPr/>
                        <a:lstStyle/>
                        <a:p>
                          <a:pPr latinLnBrk="1"/>
                          <a:r>
                            <a:rPr lang="en-US" altLang="ko-KR"/>
                            <a:t>N/A (Post-layout)</a:t>
                          </a:r>
                          <a:endParaRPr lang="ko-KR" altLang="en-US"/>
                        </a:p>
                      </a:txBody>
                      <a:tcPr/>
                    </a:tc>
                    <a:extLst>
                      <a:ext uri="{0D108BD9-81ED-4DB2-BD59-A6C34878D82A}">
                        <a16:rowId xmlns:a16="http://schemas.microsoft.com/office/drawing/2014/main" val="2472796160"/>
                      </a:ext>
                    </a:extLst>
                  </a:tr>
                  <a:tr h="370840">
                    <a:tc>
                      <a:txBody>
                        <a:bodyPr/>
                        <a:lstStyle/>
                        <a:p>
                          <a:pPr latinLnBrk="1"/>
                          <a:endParaRPr lang="ko-KR" altLang="en-US"/>
                        </a:p>
                      </a:txBody>
                      <a:tcPr/>
                    </a:tc>
                    <a:tc>
                      <a:txBody>
                        <a:bodyPr/>
                        <a:lstStyle/>
                        <a:p>
                          <a:pPr latinLnBrk="1"/>
                          <a:r>
                            <a:rPr lang="en-US" altLang="ko-KR"/>
                            <a:t>PSRR</a:t>
                          </a:r>
                          <a:endParaRPr lang="ko-KR" altLang="en-US"/>
                        </a:p>
                      </a:txBody>
                      <a:tcPr/>
                    </a:tc>
                    <a:tc>
                      <a:txBody>
                        <a:bodyPr/>
                        <a:lstStyle/>
                        <a:p>
                          <a:pPr latinLnBrk="1"/>
                          <a:r>
                            <a:rPr lang="en-US" altLang="ko-KR"/>
                            <a:t>N/A</a:t>
                          </a:r>
                          <a:endParaRPr lang="ko-KR" altLang="en-US"/>
                        </a:p>
                      </a:txBody>
                      <a:tcPr/>
                    </a:tc>
                    <a:extLst>
                      <a:ext uri="{0D108BD9-81ED-4DB2-BD59-A6C34878D82A}">
                        <a16:rowId xmlns:a16="http://schemas.microsoft.com/office/drawing/2014/main" val="268990843"/>
                      </a:ext>
                    </a:extLst>
                  </a:tr>
                  <a:tr h="370840">
                    <a:tc>
                      <a:txBody>
                        <a:bodyPr/>
                        <a:lstStyle/>
                        <a:p>
                          <a:pPr latinLnBrk="1"/>
                          <a:endParaRPr lang="ko-KR" altLang="en-US"/>
                        </a:p>
                      </a:txBody>
                      <a:tcPr/>
                    </a:tc>
                    <a:tc>
                      <a:txBody>
                        <a:bodyPr/>
                        <a:lstStyle/>
                        <a:p>
                          <a:pPr latinLnBrk="1"/>
                          <a:r>
                            <a:rPr lang="en-US" altLang="ko-KR" err="1"/>
                            <a:t>kT</a:t>
                          </a:r>
                          <a:r>
                            <a:rPr lang="en-US" altLang="ko-KR"/>
                            <a:t>/C (Nyquist)</a:t>
                          </a:r>
                          <a:endParaRPr lang="ko-KR" altLang="en-US"/>
                        </a:p>
                      </a:txBody>
                      <a:tcPr/>
                    </a:tc>
                    <a:tc>
                      <a:txBody>
                        <a:bodyPr/>
                        <a:lstStyle/>
                        <a:p>
                          <a:pPr latinLnBrk="1"/>
                          <a:r>
                            <a:rPr lang="en-US" altLang="ko-KR"/>
                            <a:t>0.3mV</a:t>
                          </a:r>
                          <a:endParaRPr lang="ko-KR" altLang="en-US"/>
                        </a:p>
                      </a:txBody>
                      <a:tcPr/>
                    </a:tc>
                    <a:extLst>
                      <a:ext uri="{0D108BD9-81ED-4DB2-BD59-A6C34878D82A}">
                        <a16:rowId xmlns:a16="http://schemas.microsoft.com/office/drawing/2014/main" val="2172317463"/>
                      </a:ext>
                    </a:extLst>
                  </a:tr>
                  <a:tr h="370840">
                    <a:tc>
                      <a:txBody>
                        <a:bodyPr/>
                        <a:lstStyle/>
                        <a:p>
                          <a:pPr latinLnBrk="1"/>
                          <a:endParaRPr lang="ko-KR" altLang="en-US"/>
                        </a:p>
                      </a:txBody>
                      <a:tcPr/>
                    </a:tc>
                    <a:tc>
                      <a:txBody>
                        <a:bodyPr/>
                        <a:lstStyle/>
                        <a:p>
                          <a:pPr latinLnBrk="1"/>
                          <a:r>
                            <a:rPr lang="en-US" altLang="ko-KR"/>
                            <a:t>Buffer &amp; Filter noise</a:t>
                          </a:r>
                          <a:endParaRPr lang="ko-KR" altLang="en-US"/>
                        </a:p>
                      </a:txBody>
                      <a:tcPr/>
                    </a:tc>
                    <a:tc>
                      <a:txBody>
                        <a:bodyPr/>
                        <a:lstStyle/>
                        <a:p>
                          <a:pPr latinLnBrk="1"/>
                          <a:r>
                            <a:rPr lang="en-US" altLang="ko-KR"/>
                            <a:t>N/A</a:t>
                          </a:r>
                          <a:endParaRPr lang="ko-KR" altLang="en-US"/>
                        </a:p>
                      </a:txBody>
                      <a:tcPr/>
                    </a:tc>
                    <a:extLst>
                      <a:ext uri="{0D108BD9-81ED-4DB2-BD59-A6C34878D82A}">
                        <a16:rowId xmlns:a16="http://schemas.microsoft.com/office/drawing/2014/main" val="2443740791"/>
                      </a:ext>
                    </a:extLst>
                  </a:tr>
                  <a:tr h="370840">
                    <a:tc rowSpan="3">
                      <a:txBody>
                        <a:bodyPr/>
                        <a:lstStyle/>
                        <a:p>
                          <a:pPr latinLnBrk="1"/>
                          <a:r>
                            <a:rPr lang="en-US" altLang="ko-KR"/>
                            <a:t>Distortion</a:t>
                          </a:r>
                          <a:endParaRPr lang="ko-KR" altLang="en-US"/>
                        </a:p>
                      </a:txBody>
                      <a:tcPr/>
                    </a:tc>
                    <a:tc>
                      <a:txBody>
                        <a:bodyPr/>
                        <a:lstStyle/>
                        <a:p>
                          <a:pPr latinLnBrk="1"/>
                          <a:r>
                            <a:rPr lang="en-US" altLang="ko-KR"/>
                            <a:t>nonuniform </a:t>
                          </a:r>
                          <a14:m>
                            <m:oMath xmlns:m="http://schemas.openxmlformats.org/officeDocument/2006/math">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𝑅</m:t>
                                  </m:r>
                                </m:e>
                                <m:sub>
                                  <m:r>
                                    <a:rPr lang="en-US" altLang="ko-KR" b="0" i="1" smtClean="0">
                                      <a:latin typeface="Cambria Math" panose="02040503050406030204" pitchFamily="18" charset="0"/>
                                    </a:rPr>
                                    <m:t>𝑜𝑛</m:t>
                                  </m:r>
                                </m:sub>
                              </m:sSub>
                            </m:oMath>
                          </a14:m>
                          <a:endParaRPr lang="ko-KR" altLang="en-US"/>
                        </a:p>
                      </a:txBody>
                      <a:tcPr/>
                    </a:tc>
                    <a:tc>
                      <a:txBody>
                        <a:bodyPr/>
                        <a:lstStyle/>
                        <a:p>
                          <a:pPr latinLnBrk="1"/>
                          <a:r>
                            <a:rPr lang="en-US" altLang="ko-KR"/>
                            <a:t>THD = 1% @ 250MHz</a:t>
                          </a:r>
                          <a:endParaRPr lang="ko-KR" altLang="en-US"/>
                        </a:p>
                      </a:txBody>
                      <a:tcPr/>
                    </a:tc>
                    <a:extLst>
                      <a:ext uri="{0D108BD9-81ED-4DB2-BD59-A6C34878D82A}">
                        <a16:rowId xmlns:a16="http://schemas.microsoft.com/office/drawing/2014/main" val="1277893202"/>
                      </a:ext>
                    </a:extLst>
                  </a:tr>
                  <a:tr h="370840">
                    <a:tc vMerge="1">
                      <a:txBody>
                        <a:bodyPr/>
                        <a:lstStyle/>
                        <a:p>
                          <a:pPr latinLnBrk="1"/>
                          <a:endParaRPr lang="ko-KR" altLang="en-US"/>
                        </a:p>
                      </a:txBody>
                      <a:tcPr/>
                    </a:tc>
                    <a:tc>
                      <a:txBody>
                        <a:bodyPr/>
                        <a:lstStyle/>
                        <a:p>
                          <a:pPr latinLnBrk="1"/>
                          <a:r>
                            <a:rPr lang="en-US" altLang="ko-KR"/>
                            <a:t>nonzero shutoff time</a:t>
                          </a:r>
                          <a:endParaRPr lang="ko-KR" altLang="en-US"/>
                        </a:p>
                      </a:txBody>
                      <a:tcPr/>
                    </a:tc>
                    <a:tc>
                      <a:txBody>
                        <a:bodyPr/>
                        <a:lstStyle/>
                        <a:p>
                          <a:pPr latinLnBrk="1"/>
                          <a:r>
                            <a:rPr lang="en-US" altLang="ko-KR"/>
                            <a:t>20ps, THD = 2% @ 250MHz</a:t>
                          </a:r>
                          <a:endParaRPr lang="ko-KR" altLang="en-US"/>
                        </a:p>
                      </a:txBody>
                      <a:tcPr/>
                    </a:tc>
                    <a:extLst>
                      <a:ext uri="{0D108BD9-81ED-4DB2-BD59-A6C34878D82A}">
                        <a16:rowId xmlns:a16="http://schemas.microsoft.com/office/drawing/2014/main" val="2337836677"/>
                      </a:ext>
                    </a:extLst>
                  </a:tr>
                  <a:tr h="370840">
                    <a:tc vMerge="1">
                      <a:txBody>
                        <a:bodyPr/>
                        <a:lstStyle/>
                        <a:p>
                          <a:pPr latinLnBrk="1"/>
                          <a:endParaRPr lang="ko-KR" altLang="en-US"/>
                        </a:p>
                      </a:txBody>
                      <a:tcPr/>
                    </a:tc>
                    <a:tc>
                      <a:txBody>
                        <a:bodyPr/>
                        <a:lstStyle/>
                        <a:p>
                          <a:pPr latinLnBrk="1"/>
                          <a:r>
                            <a:rPr lang="en-US" altLang="ko-KR"/>
                            <a:t>bandwidth</a:t>
                          </a:r>
                          <a:endParaRPr lang="ko-KR" altLang="en-US"/>
                        </a:p>
                      </a:txBody>
                      <a:tcPr/>
                    </a:tc>
                    <a:tc>
                      <a:txBody>
                        <a:bodyPr/>
                        <a:lstStyle/>
                        <a:p>
                          <a:pPr latinLnBrk="1"/>
                          <a:r>
                            <a:rPr lang="en-US" altLang="ko-KR"/>
                            <a:t>9GHz</a:t>
                          </a:r>
                          <a:endParaRPr lang="ko-KR" altLang="en-US"/>
                        </a:p>
                      </a:txBody>
                      <a:tcPr/>
                    </a:tc>
                    <a:extLst>
                      <a:ext uri="{0D108BD9-81ED-4DB2-BD59-A6C34878D82A}">
                        <a16:rowId xmlns:a16="http://schemas.microsoft.com/office/drawing/2014/main" val="688397861"/>
                      </a:ext>
                    </a:extLst>
                  </a:tr>
                  <a:tr h="370840">
                    <a:tc>
                      <a:txBody>
                        <a:bodyPr/>
                        <a:lstStyle/>
                        <a:p>
                          <a:pPr latinLnBrk="1"/>
                          <a:endParaRPr lang="ko-KR" altLang="en-US"/>
                        </a:p>
                      </a:txBody>
                      <a:tcPr/>
                    </a:tc>
                    <a:tc>
                      <a:txBody>
                        <a:bodyPr/>
                        <a:lstStyle/>
                        <a:p>
                          <a:pPr latinLnBrk="1"/>
                          <a:r>
                            <a:rPr lang="en-US" altLang="ko-KR"/>
                            <a:t>PLL jitter</a:t>
                          </a:r>
                          <a:endParaRPr lang="ko-KR" altLang="en-US"/>
                        </a:p>
                      </a:txBody>
                      <a:tcPr/>
                    </a:tc>
                    <a:tc>
                      <a:txBody>
                        <a:bodyPr/>
                        <a:lstStyle/>
                        <a:p>
                          <a:pPr latinLnBrk="1"/>
                          <a:r>
                            <a:rPr lang="en-US" altLang="ko-KR"/>
                            <a:t>N/A</a:t>
                          </a:r>
                          <a:endParaRPr lang="ko-KR" altLang="en-US"/>
                        </a:p>
                      </a:txBody>
                      <a:tcPr/>
                    </a:tc>
                    <a:extLst>
                      <a:ext uri="{0D108BD9-81ED-4DB2-BD59-A6C34878D82A}">
                        <a16:rowId xmlns:a16="http://schemas.microsoft.com/office/drawing/2014/main" val="3504633683"/>
                      </a:ext>
                    </a:extLst>
                  </a:tr>
                  <a:tr h="370840">
                    <a:tc>
                      <a:txBody>
                        <a:bodyPr/>
                        <a:lstStyle/>
                        <a:p>
                          <a:pPr latinLnBrk="1"/>
                          <a:endParaRPr lang="ko-KR" altLang="en-US"/>
                        </a:p>
                      </a:txBody>
                      <a:tcPr/>
                    </a:tc>
                    <a:tc>
                      <a:txBody>
                        <a:bodyPr/>
                        <a:lstStyle/>
                        <a:p>
                          <a:pPr latinLnBrk="1"/>
                          <a:r>
                            <a:rPr lang="en-US" altLang="ko-KR"/>
                            <a:t>Clock distribution jitter</a:t>
                          </a:r>
                          <a:endParaRPr lang="ko-KR" altLang="en-US"/>
                        </a:p>
                      </a:txBody>
                      <a:tcPr/>
                    </a:tc>
                    <a:tc>
                      <a:txBody>
                        <a:bodyPr/>
                        <a:lstStyle/>
                        <a:p>
                          <a:pPr latinLnBrk="1"/>
                          <a:r>
                            <a:rPr lang="en-US" altLang="ko-KR"/>
                            <a:t>N/A</a:t>
                          </a:r>
                          <a:endParaRPr lang="ko-KR" altLang="en-US"/>
                        </a:p>
                      </a:txBody>
                      <a:tcPr/>
                    </a:tc>
                    <a:extLst>
                      <a:ext uri="{0D108BD9-81ED-4DB2-BD59-A6C34878D82A}">
                        <a16:rowId xmlns:a16="http://schemas.microsoft.com/office/drawing/2014/main" val="698768928"/>
                      </a:ext>
                    </a:extLst>
                  </a:tr>
                  <a:tr h="370840">
                    <a:tc>
                      <a:txBody>
                        <a:bodyPr/>
                        <a:lstStyle/>
                        <a:p>
                          <a:pPr latinLnBrk="1"/>
                          <a:endParaRPr lang="ko-KR" altLang="en-US"/>
                        </a:p>
                      </a:txBody>
                      <a:tcPr/>
                    </a:tc>
                    <a:tc>
                      <a:txBody>
                        <a:bodyPr/>
                        <a:lstStyle/>
                        <a:p>
                          <a:pPr latinLnBrk="1"/>
                          <a:r>
                            <a:rPr lang="en-US" altLang="ko-KR"/>
                            <a:t>Shift register jitter</a:t>
                          </a:r>
                          <a:endParaRPr lang="ko-KR" altLang="en-US"/>
                        </a:p>
                      </a:txBody>
                      <a:tcPr/>
                    </a:tc>
                    <a:tc>
                      <a:txBody>
                        <a:bodyPr/>
                        <a:lstStyle/>
                        <a:p>
                          <a:pPr latinLnBrk="1"/>
                          <a:r>
                            <a:rPr lang="en-US" altLang="ko-KR"/>
                            <a:t>N/A</a:t>
                          </a:r>
                          <a:endParaRPr lang="ko-KR" altLang="en-US"/>
                        </a:p>
                      </a:txBody>
                      <a:tcPr/>
                    </a:tc>
                    <a:extLst>
                      <a:ext uri="{0D108BD9-81ED-4DB2-BD59-A6C34878D82A}">
                        <a16:rowId xmlns:a16="http://schemas.microsoft.com/office/drawing/2014/main" val="1668353280"/>
                      </a:ext>
                    </a:extLst>
                  </a:tr>
                  <a:tr h="370840">
                    <a:tc>
                      <a:txBody>
                        <a:bodyPr/>
                        <a:lstStyle/>
                        <a:p>
                          <a:pPr latinLnBrk="1"/>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t>Uncertainty of the off-chip calibration of PV</a:t>
                          </a:r>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t>TBD</a:t>
                          </a:r>
                          <a:endParaRPr lang="ko-KR" altLang="en-US"/>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99304"/>
                      </a:ext>
                    </a:extLst>
                  </a:tr>
                  <a:tr h="370840">
                    <a:tc rowSpan="2">
                      <a:txBody>
                        <a:bodyPr/>
                        <a:lstStyle/>
                        <a:p>
                          <a:pPr latinLnBrk="1"/>
                          <a:r>
                            <a:rPr lang="en-US" altLang="ko-KR"/>
                            <a:t>Meta</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t>Power consumption per channel</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t>3.2mW x 5</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57263401"/>
                      </a:ext>
                    </a:extLst>
                  </a:tr>
                  <a:tr h="370840">
                    <a:tc vMerge="1">
                      <a:txBody>
                        <a:bodyPr/>
                        <a:lstStyle/>
                        <a:p>
                          <a:pPr latinLnBrk="1"/>
                          <a:endParaRPr lang="ko-KR" altLang="en-US"/>
                        </a:p>
                      </a:txBody>
                      <a:tcPr/>
                    </a:tc>
                    <a:tc>
                      <a:txBody>
                        <a:bodyPr/>
                        <a:lstStyle/>
                        <a:p>
                          <a:pPr latinLnBrk="1"/>
                          <a:r>
                            <a:rPr lang="en-US" altLang="ko-KR"/>
                            <a:t>Area per channel</a:t>
                          </a:r>
                          <a:endParaRPr lang="ko-KR" altLang="en-US"/>
                        </a:p>
                      </a:txBody>
                      <a:tcPr/>
                    </a:tc>
                    <a:tc>
                      <a:txBody>
                        <a:bodyPr/>
                        <a:lstStyle/>
                        <a:p>
                          <a:pPr latinLnBrk="1"/>
                          <a:r>
                            <a:rPr lang="en-US" altLang="ko-KR">
                              <a:solidFill>
                                <a:srgbClr val="FF0000"/>
                              </a:solidFill>
                            </a:rPr>
                            <a:t>(~300)*(16*16+1024) </a:t>
                          </a:r>
                          <a14:m>
                            <m:oMath xmlns:m="http://schemas.openxmlformats.org/officeDocument/2006/math">
                              <m:r>
                                <a:rPr lang="ko-KR" altLang="en-US" i="1" smtClean="0">
                                  <a:solidFill>
                                    <a:srgbClr val="FF0000"/>
                                  </a:solidFill>
                                  <a:latin typeface="Cambria Math" panose="02040503050406030204" pitchFamily="18" charset="0"/>
                                </a:rPr>
                                <m:t>𝜇</m:t>
                              </m:r>
                              <m:sSup>
                                <m:sSupPr>
                                  <m:ctrlPr>
                                    <a:rPr lang="en-US" altLang="ko-KR" i="1" smtClean="0">
                                      <a:solidFill>
                                        <a:srgbClr val="FF0000"/>
                                      </a:solidFill>
                                      <a:latin typeface="Cambria Math" panose="02040503050406030204" pitchFamily="18" charset="0"/>
                                    </a:rPr>
                                  </m:ctrlPr>
                                </m:sSupPr>
                                <m:e>
                                  <m:r>
                                    <a:rPr lang="en-US" altLang="ko-KR" b="0" i="1" smtClean="0">
                                      <a:solidFill>
                                        <a:srgbClr val="FF0000"/>
                                      </a:solidFill>
                                      <a:latin typeface="Cambria Math" panose="02040503050406030204" pitchFamily="18" charset="0"/>
                                    </a:rPr>
                                    <m:t>𝑚</m:t>
                                  </m:r>
                                </m:e>
                                <m:sup>
                                  <m:r>
                                    <a:rPr lang="en-US" altLang="ko-KR" b="0" i="1" smtClean="0">
                                      <a:solidFill>
                                        <a:srgbClr val="FF0000"/>
                                      </a:solidFill>
                                      <a:latin typeface="Cambria Math" panose="02040503050406030204" pitchFamily="18" charset="0"/>
                                    </a:rPr>
                                    <m:t>2</m:t>
                                  </m:r>
                                </m:sup>
                              </m:sSup>
                            </m:oMath>
                          </a14:m>
                          <a:r>
                            <a:rPr lang="ko-KR" altLang="en-US">
                              <a:solidFill>
                                <a:srgbClr val="FF0000"/>
                              </a:solidFill>
                            </a:rPr>
                            <a:t> </a:t>
                          </a:r>
                          <a:r>
                            <a:rPr lang="en-US" altLang="ko-KR">
                              <a:solidFill>
                                <a:srgbClr val="FF0000"/>
                              </a:solidFill>
                            </a:rPr>
                            <a:t>= </a:t>
                          </a:r>
                          <a14:m>
                            <m:oMath xmlns:m="http://schemas.openxmlformats.org/officeDocument/2006/math">
                              <m:r>
                                <a:rPr lang="en-US" altLang="ko-KR" b="0" i="0" smtClean="0">
                                  <a:solidFill>
                                    <a:srgbClr val="FF0000"/>
                                  </a:solidFill>
                                  <a:latin typeface="Cambria Math" panose="02040503050406030204" pitchFamily="18" charset="0"/>
                                </a:rPr>
                                <m:t>384000</m:t>
                              </m:r>
                              <m:r>
                                <a:rPr lang="en-US" altLang="ko-KR" b="0" i="1" smtClean="0">
                                  <a:solidFill>
                                    <a:srgbClr val="FF0000"/>
                                  </a:solidFill>
                                  <a:latin typeface="Cambria Math" panose="02040503050406030204" pitchFamily="18" charset="0"/>
                                </a:rPr>
                                <m:t> </m:t>
                              </m:r>
                              <m:r>
                                <a:rPr lang="ko-KR" altLang="en-US" i="1" smtClean="0">
                                  <a:solidFill>
                                    <a:srgbClr val="FF0000"/>
                                  </a:solidFill>
                                  <a:latin typeface="Cambria Math" panose="02040503050406030204" pitchFamily="18" charset="0"/>
                                </a:rPr>
                                <m:t>𝜇</m:t>
                              </m:r>
                              <m:sSup>
                                <m:sSupPr>
                                  <m:ctrlPr>
                                    <a:rPr lang="en-US" altLang="ko-KR" i="1" smtClean="0">
                                      <a:solidFill>
                                        <a:srgbClr val="FF0000"/>
                                      </a:solidFill>
                                      <a:latin typeface="Cambria Math" panose="02040503050406030204" pitchFamily="18" charset="0"/>
                                    </a:rPr>
                                  </m:ctrlPr>
                                </m:sSupPr>
                                <m:e>
                                  <m:r>
                                    <a:rPr lang="en-US" altLang="ko-KR" b="0" i="1" smtClean="0">
                                      <a:solidFill>
                                        <a:srgbClr val="FF0000"/>
                                      </a:solidFill>
                                      <a:latin typeface="Cambria Math" panose="02040503050406030204" pitchFamily="18" charset="0"/>
                                    </a:rPr>
                                    <m:t>𝑚</m:t>
                                  </m:r>
                                </m:e>
                                <m:sup>
                                  <m:r>
                                    <a:rPr lang="en-US" altLang="ko-KR" b="0" i="1" smtClean="0">
                                      <a:solidFill>
                                        <a:srgbClr val="FF0000"/>
                                      </a:solidFill>
                                      <a:latin typeface="Cambria Math" panose="02040503050406030204" pitchFamily="18" charset="0"/>
                                    </a:rPr>
                                    <m:t>2</m:t>
                                  </m:r>
                                </m:sup>
                              </m:sSup>
                            </m:oMath>
                          </a14:m>
                          <a:endParaRPr lang="ko-KR" altLang="en-US">
                            <a:solidFill>
                              <a:srgbClr val="FF0000"/>
                            </a:solidFill>
                          </a:endParaRPr>
                        </a:p>
                      </a:txBody>
                      <a:tcPr/>
                    </a:tc>
                    <a:extLst>
                      <a:ext uri="{0D108BD9-81ED-4DB2-BD59-A6C34878D82A}">
                        <a16:rowId xmlns:a16="http://schemas.microsoft.com/office/drawing/2014/main" val="1927809240"/>
                      </a:ext>
                    </a:extLst>
                  </a:tr>
                </a:tbl>
              </a:graphicData>
            </a:graphic>
          </p:graphicFrame>
        </mc:Choice>
        <mc:Fallback xmlns="">
          <p:graphicFrame>
            <p:nvGraphicFramePr>
              <p:cNvPr id="7" name="표 7">
                <a:extLst>
                  <a:ext uri="{FF2B5EF4-FFF2-40B4-BE49-F238E27FC236}">
                    <a16:creationId xmlns:a16="http://schemas.microsoft.com/office/drawing/2014/main" id="{637BE555-6C87-12F7-E0E8-6A4837FE3BC2}"/>
                  </a:ext>
                </a:extLst>
              </p:cNvPr>
              <p:cNvGraphicFramePr>
                <a:graphicFrameLocks noGrp="1"/>
              </p:cNvGraphicFramePr>
              <p:nvPr>
                <p:ph idx="1"/>
              </p:nvPr>
            </p:nvGraphicFramePr>
            <p:xfrm>
              <a:off x="0" y="2887"/>
              <a:ext cx="12305211" cy="7045960"/>
            </p:xfrm>
            <a:graphic>
              <a:graphicData uri="http://schemas.openxmlformats.org/drawingml/2006/table">
                <a:tbl>
                  <a:tblPr firstRow="1" bandRow="1">
                    <a:tableStyleId>{5C22544A-7EE6-4342-B048-85BDC9FD1C3A}</a:tableStyleId>
                  </a:tblPr>
                  <a:tblGrid>
                    <a:gridCol w="1619794">
                      <a:extLst>
                        <a:ext uri="{9D8B030D-6E8A-4147-A177-3AD203B41FA5}">
                          <a16:colId xmlns:a16="http://schemas.microsoft.com/office/drawing/2014/main" val="1025340333"/>
                        </a:ext>
                      </a:extLst>
                    </a:gridCol>
                    <a:gridCol w="5059680">
                      <a:extLst>
                        <a:ext uri="{9D8B030D-6E8A-4147-A177-3AD203B41FA5}">
                          <a16:colId xmlns:a16="http://schemas.microsoft.com/office/drawing/2014/main" val="369651050"/>
                        </a:ext>
                      </a:extLst>
                    </a:gridCol>
                    <a:gridCol w="5625737">
                      <a:extLst>
                        <a:ext uri="{9D8B030D-6E8A-4147-A177-3AD203B41FA5}">
                          <a16:colId xmlns:a16="http://schemas.microsoft.com/office/drawing/2014/main" val="3533386984"/>
                        </a:ext>
                      </a:extLst>
                    </a:gridCol>
                  </a:tblGrid>
                  <a:tr h="370840">
                    <a:tc>
                      <a:txBody>
                        <a:bodyPr/>
                        <a:lstStyle/>
                        <a:p>
                          <a:pPr latinLnBrk="1"/>
                          <a:r>
                            <a:rPr lang="en-US" altLang="ko-KR"/>
                            <a:t>Category</a:t>
                          </a:r>
                          <a:endParaRPr lang="ko-KR" altLang="en-US"/>
                        </a:p>
                      </a:txBody>
                      <a:tcPr/>
                    </a:tc>
                    <a:tc>
                      <a:txBody>
                        <a:bodyPr/>
                        <a:lstStyle/>
                        <a:p>
                          <a:pPr latinLnBrk="1"/>
                          <a:r>
                            <a:rPr lang="en-US" altLang="ko-KR"/>
                            <a:t>Factor</a:t>
                          </a:r>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a:t>Simulation of 2.5v </a:t>
                          </a:r>
                          <a:r>
                            <a:rPr lang="en-US" altLang="ko-KR" err="1"/>
                            <a:t>nMOS</a:t>
                          </a:r>
                          <a:r>
                            <a:rPr lang="en-US" altLang="ko-KR"/>
                            <a:t> 280nmx4um, 50fF</a:t>
                          </a:r>
                          <a:endParaRPr lang="ko-KR" altLang="en-US"/>
                        </a:p>
                      </a:txBody>
                      <a:tcPr/>
                    </a:tc>
                    <a:extLst>
                      <a:ext uri="{0D108BD9-81ED-4DB2-BD59-A6C34878D82A}">
                        <a16:rowId xmlns:a16="http://schemas.microsoft.com/office/drawing/2014/main" val="1960712230"/>
                      </a:ext>
                    </a:extLst>
                  </a:tr>
                  <a:tr h="370840">
                    <a:tc rowSpan="3">
                      <a:txBody>
                        <a:bodyPr/>
                        <a:lstStyle/>
                        <a:p>
                          <a:pPr latinLnBrk="1"/>
                          <a:r>
                            <a:rPr lang="en-US" altLang="ko-KR"/>
                            <a:t>Artifact</a:t>
                          </a:r>
                          <a:endParaRPr lang="ko-KR" altLang="en-US"/>
                        </a:p>
                      </a:txBody>
                      <a:tcPr/>
                    </a:tc>
                    <a:tc>
                      <a:txBody>
                        <a:bodyPr/>
                        <a:lstStyle/>
                        <a:p>
                          <a:pPr latinLnBrk="1"/>
                          <a:r>
                            <a:rPr lang="en-US" altLang="ko-KR"/>
                            <a:t>Memory effect</a:t>
                          </a:r>
                          <a:endParaRPr lang="ko-KR" altLang="en-US"/>
                        </a:p>
                      </a:txBody>
                      <a:tcPr/>
                    </a:tc>
                    <a:tc>
                      <a:txBody>
                        <a:bodyPr/>
                        <a:lstStyle/>
                        <a:p>
                          <a:pPr latinLnBrk="1"/>
                          <a:r>
                            <a:rPr lang="en-US" altLang="ko-KR"/>
                            <a:t>None if sampling time &gt; 7RC (~100ps)</a:t>
                          </a:r>
                          <a:endParaRPr lang="ko-KR" altLang="en-US"/>
                        </a:p>
                      </a:txBody>
                      <a:tcPr/>
                    </a:tc>
                    <a:extLst>
                      <a:ext uri="{0D108BD9-81ED-4DB2-BD59-A6C34878D82A}">
                        <a16:rowId xmlns:a16="http://schemas.microsoft.com/office/drawing/2014/main" val="1216135149"/>
                      </a:ext>
                    </a:extLst>
                  </a:tr>
                  <a:tr h="370840">
                    <a:tc vMerge="1">
                      <a:txBody>
                        <a:bodyPr/>
                        <a:lstStyle/>
                        <a:p>
                          <a:pPr latinLnBrk="1"/>
                          <a:endParaRPr lang="ko-KR" altLang="en-US"/>
                        </a:p>
                      </a:txBody>
                      <a:tcPr/>
                    </a:tc>
                    <a:tc>
                      <a:txBody>
                        <a:bodyPr/>
                        <a:lstStyle/>
                        <a:p>
                          <a:pPr latinLnBrk="1"/>
                          <a:r>
                            <a:rPr lang="en-US" altLang="ko-KR"/>
                            <a:t>Leak current</a:t>
                          </a:r>
                          <a:endParaRPr lang="ko-KR" altLang="en-US"/>
                        </a:p>
                      </a:txBody>
                      <a:tcPr/>
                    </a:tc>
                    <a:tc>
                      <a:txBody>
                        <a:bodyPr/>
                        <a:lstStyle/>
                        <a:p>
                          <a:pPr latinLnBrk="1"/>
                          <a:r>
                            <a:rPr lang="en-US" altLang="ko-KR"/>
                            <a:t>&lt;1mV after 1us</a:t>
                          </a:r>
                          <a:endParaRPr lang="ko-KR" altLang="en-US"/>
                        </a:p>
                      </a:txBody>
                      <a:tcPr/>
                    </a:tc>
                    <a:extLst>
                      <a:ext uri="{0D108BD9-81ED-4DB2-BD59-A6C34878D82A}">
                        <a16:rowId xmlns:a16="http://schemas.microsoft.com/office/drawing/2014/main" val="2586230063"/>
                      </a:ext>
                    </a:extLst>
                  </a:tr>
                  <a:tr h="370840">
                    <a:tc vMerge="1">
                      <a:txBody>
                        <a:bodyPr/>
                        <a:lstStyle/>
                        <a:p>
                          <a:pPr latinLnBrk="1"/>
                          <a:endParaRPr lang="ko-KR" altLang="en-US"/>
                        </a:p>
                      </a:txBody>
                      <a:tcPr/>
                    </a:tc>
                    <a:tc>
                      <a:txBody>
                        <a:bodyPr/>
                        <a:lstStyle/>
                        <a:p>
                          <a:pPr latinLnBrk="1"/>
                          <a:r>
                            <a:rPr lang="en-US" altLang="ko-KR"/>
                            <a:t>Crosstalk</a:t>
                          </a:r>
                          <a:endParaRPr lang="ko-KR" altLang="en-US"/>
                        </a:p>
                      </a:txBody>
                      <a:tcPr/>
                    </a:tc>
                    <a:tc>
                      <a:txBody>
                        <a:bodyPr/>
                        <a:lstStyle/>
                        <a:p>
                          <a:pPr latinLnBrk="1"/>
                          <a:r>
                            <a:rPr lang="en-US" altLang="ko-KR"/>
                            <a:t>N/A(&lt;10mV in PSEC4)</a:t>
                          </a:r>
                          <a:endParaRPr lang="ko-KR" altLang="en-US"/>
                        </a:p>
                      </a:txBody>
                      <a:tcPr/>
                    </a:tc>
                    <a:extLst>
                      <a:ext uri="{0D108BD9-81ED-4DB2-BD59-A6C34878D82A}">
                        <a16:rowId xmlns:a16="http://schemas.microsoft.com/office/drawing/2014/main" val="2586686302"/>
                      </a:ext>
                    </a:extLst>
                  </a:tr>
                  <a:tr h="370840">
                    <a:tc rowSpan="3">
                      <a:txBody>
                        <a:bodyPr/>
                        <a:lstStyle/>
                        <a:p>
                          <a:pPr latinLnBrk="1"/>
                          <a:r>
                            <a:rPr lang="en-US" altLang="ko-KR"/>
                            <a:t>Signal path coupling</a:t>
                          </a:r>
                          <a:endParaRPr lang="ko-KR" altLang="en-US"/>
                        </a:p>
                      </a:txBody>
                      <a:tcPr/>
                    </a:tc>
                    <a:tc>
                      <a:txBody>
                        <a:bodyPr/>
                        <a:lstStyle/>
                        <a:p>
                          <a:pPr latinLnBrk="1"/>
                          <a:r>
                            <a:rPr lang="en-US" altLang="ko-KR"/>
                            <a:t>High impedance node noises</a:t>
                          </a:r>
                          <a:endParaRPr lang="ko-KR" altLang="en-US"/>
                        </a:p>
                      </a:txBody>
                      <a:tcPr/>
                    </a:tc>
                    <a:tc>
                      <a:txBody>
                        <a:bodyPr/>
                        <a:lstStyle/>
                        <a:p>
                          <a:pPr latinLnBrk="1"/>
                          <a:r>
                            <a:rPr lang="en-US" altLang="ko-KR"/>
                            <a:t>N/A (Post-layout)</a:t>
                          </a:r>
                          <a:endParaRPr lang="ko-KR" altLang="en-US"/>
                        </a:p>
                      </a:txBody>
                      <a:tcPr/>
                    </a:tc>
                    <a:extLst>
                      <a:ext uri="{0D108BD9-81ED-4DB2-BD59-A6C34878D82A}">
                        <a16:rowId xmlns:a16="http://schemas.microsoft.com/office/drawing/2014/main" val="2064165141"/>
                      </a:ext>
                    </a:extLst>
                  </a:tr>
                  <a:tr h="370840">
                    <a:tc vMerge="1">
                      <a:txBody>
                        <a:bodyPr/>
                        <a:lstStyle/>
                        <a:p>
                          <a:pPr latinLnBrk="1"/>
                          <a:endParaRPr lang="ko-KR" altLang="en-US"/>
                        </a:p>
                      </a:txBody>
                      <a:tcPr/>
                    </a:tc>
                    <a:tc>
                      <a:txBody>
                        <a:bodyPr/>
                        <a:lstStyle/>
                        <a:p>
                          <a:pPr latinLnBrk="1"/>
                          <a:r>
                            <a:rPr lang="en-US" altLang="ko-KR"/>
                            <a:t>Input-output coupling</a:t>
                          </a:r>
                          <a:endParaRPr lang="ko-KR" altLang="en-US"/>
                        </a:p>
                      </a:txBody>
                      <a:tcPr/>
                    </a:tc>
                    <a:tc>
                      <a:txBody>
                        <a:bodyPr/>
                        <a:lstStyle/>
                        <a:p>
                          <a:pPr latinLnBrk="1"/>
                          <a:r>
                            <a:rPr lang="en-US" altLang="ko-KR"/>
                            <a:t>N/A (Post-layout)</a:t>
                          </a:r>
                          <a:endParaRPr lang="ko-KR" altLang="en-US"/>
                        </a:p>
                      </a:txBody>
                      <a:tcPr/>
                    </a:tc>
                    <a:extLst>
                      <a:ext uri="{0D108BD9-81ED-4DB2-BD59-A6C34878D82A}">
                        <a16:rowId xmlns:a16="http://schemas.microsoft.com/office/drawing/2014/main" val="1408286968"/>
                      </a:ext>
                    </a:extLst>
                  </a:tr>
                  <a:tr h="370840">
                    <a:tc vMerge="1">
                      <a:txBody>
                        <a:bodyPr/>
                        <a:lstStyle/>
                        <a:p>
                          <a:pPr latinLnBrk="1"/>
                          <a:endParaRPr lang="ko-KR" altLang="en-US"/>
                        </a:p>
                      </a:txBody>
                      <a:tcPr/>
                    </a:tc>
                    <a:tc>
                      <a:txBody>
                        <a:bodyPr/>
                        <a:lstStyle/>
                        <a:p>
                          <a:pPr latinLnBrk="1"/>
                          <a:r>
                            <a:rPr lang="en-US" altLang="ko-KR"/>
                            <a:t>Clock coupling</a:t>
                          </a:r>
                          <a:endParaRPr lang="ko-KR" altLang="en-US"/>
                        </a:p>
                      </a:txBody>
                      <a:tcPr/>
                    </a:tc>
                    <a:tc>
                      <a:txBody>
                        <a:bodyPr/>
                        <a:lstStyle/>
                        <a:p>
                          <a:pPr latinLnBrk="1"/>
                          <a:r>
                            <a:rPr lang="en-US" altLang="ko-KR"/>
                            <a:t>N/A (Post-layout)</a:t>
                          </a:r>
                          <a:endParaRPr lang="ko-KR" altLang="en-US"/>
                        </a:p>
                      </a:txBody>
                      <a:tcPr/>
                    </a:tc>
                    <a:extLst>
                      <a:ext uri="{0D108BD9-81ED-4DB2-BD59-A6C34878D82A}">
                        <a16:rowId xmlns:a16="http://schemas.microsoft.com/office/drawing/2014/main" val="2472796160"/>
                      </a:ext>
                    </a:extLst>
                  </a:tr>
                  <a:tr h="370840">
                    <a:tc>
                      <a:txBody>
                        <a:bodyPr/>
                        <a:lstStyle/>
                        <a:p>
                          <a:pPr latinLnBrk="1"/>
                          <a:endParaRPr lang="ko-KR" altLang="en-US"/>
                        </a:p>
                      </a:txBody>
                      <a:tcPr/>
                    </a:tc>
                    <a:tc>
                      <a:txBody>
                        <a:bodyPr/>
                        <a:lstStyle/>
                        <a:p>
                          <a:pPr latinLnBrk="1"/>
                          <a:r>
                            <a:rPr lang="en-US" altLang="ko-KR"/>
                            <a:t>PSRR</a:t>
                          </a:r>
                          <a:endParaRPr lang="ko-KR" altLang="en-US"/>
                        </a:p>
                      </a:txBody>
                      <a:tcPr/>
                    </a:tc>
                    <a:tc>
                      <a:txBody>
                        <a:bodyPr/>
                        <a:lstStyle/>
                        <a:p>
                          <a:pPr latinLnBrk="1"/>
                          <a:r>
                            <a:rPr lang="en-US" altLang="ko-KR"/>
                            <a:t>N/A</a:t>
                          </a:r>
                          <a:endParaRPr lang="ko-KR" altLang="en-US"/>
                        </a:p>
                      </a:txBody>
                      <a:tcPr/>
                    </a:tc>
                    <a:extLst>
                      <a:ext uri="{0D108BD9-81ED-4DB2-BD59-A6C34878D82A}">
                        <a16:rowId xmlns:a16="http://schemas.microsoft.com/office/drawing/2014/main" val="268990843"/>
                      </a:ext>
                    </a:extLst>
                  </a:tr>
                  <a:tr h="370840">
                    <a:tc>
                      <a:txBody>
                        <a:bodyPr/>
                        <a:lstStyle/>
                        <a:p>
                          <a:pPr latinLnBrk="1"/>
                          <a:endParaRPr lang="ko-KR" altLang="en-US"/>
                        </a:p>
                      </a:txBody>
                      <a:tcPr/>
                    </a:tc>
                    <a:tc>
                      <a:txBody>
                        <a:bodyPr/>
                        <a:lstStyle/>
                        <a:p>
                          <a:pPr latinLnBrk="1"/>
                          <a:r>
                            <a:rPr lang="en-US" altLang="ko-KR" err="1"/>
                            <a:t>kT</a:t>
                          </a:r>
                          <a:r>
                            <a:rPr lang="en-US" altLang="ko-KR"/>
                            <a:t>/C (Nyquist)</a:t>
                          </a:r>
                          <a:endParaRPr lang="ko-KR" altLang="en-US"/>
                        </a:p>
                      </a:txBody>
                      <a:tcPr/>
                    </a:tc>
                    <a:tc>
                      <a:txBody>
                        <a:bodyPr/>
                        <a:lstStyle/>
                        <a:p>
                          <a:pPr latinLnBrk="1"/>
                          <a:r>
                            <a:rPr lang="en-US" altLang="ko-KR"/>
                            <a:t>0.3mV</a:t>
                          </a:r>
                          <a:endParaRPr lang="ko-KR" altLang="en-US"/>
                        </a:p>
                      </a:txBody>
                      <a:tcPr/>
                    </a:tc>
                    <a:extLst>
                      <a:ext uri="{0D108BD9-81ED-4DB2-BD59-A6C34878D82A}">
                        <a16:rowId xmlns:a16="http://schemas.microsoft.com/office/drawing/2014/main" val="2172317463"/>
                      </a:ext>
                    </a:extLst>
                  </a:tr>
                  <a:tr h="370840">
                    <a:tc>
                      <a:txBody>
                        <a:bodyPr/>
                        <a:lstStyle/>
                        <a:p>
                          <a:pPr latinLnBrk="1"/>
                          <a:endParaRPr lang="ko-KR" altLang="en-US"/>
                        </a:p>
                      </a:txBody>
                      <a:tcPr/>
                    </a:tc>
                    <a:tc>
                      <a:txBody>
                        <a:bodyPr/>
                        <a:lstStyle/>
                        <a:p>
                          <a:pPr latinLnBrk="1"/>
                          <a:r>
                            <a:rPr lang="en-US" altLang="ko-KR"/>
                            <a:t>Buffer &amp; Filter noise</a:t>
                          </a:r>
                          <a:endParaRPr lang="ko-KR" altLang="en-US"/>
                        </a:p>
                      </a:txBody>
                      <a:tcPr/>
                    </a:tc>
                    <a:tc>
                      <a:txBody>
                        <a:bodyPr/>
                        <a:lstStyle/>
                        <a:p>
                          <a:pPr latinLnBrk="1"/>
                          <a:r>
                            <a:rPr lang="en-US" altLang="ko-KR"/>
                            <a:t>N/A</a:t>
                          </a:r>
                          <a:endParaRPr lang="ko-KR" altLang="en-US"/>
                        </a:p>
                      </a:txBody>
                      <a:tcPr/>
                    </a:tc>
                    <a:extLst>
                      <a:ext uri="{0D108BD9-81ED-4DB2-BD59-A6C34878D82A}">
                        <a16:rowId xmlns:a16="http://schemas.microsoft.com/office/drawing/2014/main" val="2443740791"/>
                      </a:ext>
                    </a:extLst>
                  </a:tr>
                  <a:tr h="370840">
                    <a:tc rowSpan="3">
                      <a:txBody>
                        <a:bodyPr/>
                        <a:lstStyle/>
                        <a:p>
                          <a:pPr latinLnBrk="1"/>
                          <a:r>
                            <a:rPr lang="en-US" altLang="ko-KR"/>
                            <a:t>Distortion</a:t>
                          </a:r>
                          <a:endParaRPr lang="ko-KR" altLang="en-US"/>
                        </a:p>
                      </a:txBody>
                      <a:tcPr/>
                    </a:tc>
                    <a:tc>
                      <a:txBody>
                        <a:bodyPr/>
                        <a:lstStyle/>
                        <a:p>
                          <a:endParaRPr lang="en-US"/>
                        </a:p>
                      </a:txBody>
                      <a:tcPr>
                        <a:blipFill>
                          <a:blip r:embed="rId2"/>
                          <a:stretch>
                            <a:fillRect l="-32289" t="-1006557" r="-111687" b="-821311"/>
                          </a:stretch>
                        </a:blipFill>
                      </a:tcPr>
                    </a:tc>
                    <a:tc>
                      <a:txBody>
                        <a:bodyPr/>
                        <a:lstStyle/>
                        <a:p>
                          <a:pPr latinLnBrk="1"/>
                          <a:r>
                            <a:rPr lang="en-US" altLang="ko-KR"/>
                            <a:t>THD = 1% @ 250MHz</a:t>
                          </a:r>
                          <a:endParaRPr lang="ko-KR" altLang="en-US"/>
                        </a:p>
                      </a:txBody>
                      <a:tcPr/>
                    </a:tc>
                    <a:extLst>
                      <a:ext uri="{0D108BD9-81ED-4DB2-BD59-A6C34878D82A}">
                        <a16:rowId xmlns:a16="http://schemas.microsoft.com/office/drawing/2014/main" val="1277893202"/>
                      </a:ext>
                    </a:extLst>
                  </a:tr>
                  <a:tr h="370840">
                    <a:tc vMerge="1">
                      <a:txBody>
                        <a:bodyPr/>
                        <a:lstStyle/>
                        <a:p>
                          <a:pPr latinLnBrk="1"/>
                          <a:endParaRPr lang="ko-KR" altLang="en-US"/>
                        </a:p>
                      </a:txBody>
                      <a:tcPr/>
                    </a:tc>
                    <a:tc>
                      <a:txBody>
                        <a:bodyPr/>
                        <a:lstStyle/>
                        <a:p>
                          <a:pPr latinLnBrk="1"/>
                          <a:r>
                            <a:rPr lang="en-US" altLang="ko-KR"/>
                            <a:t>nonzero shutoff time</a:t>
                          </a:r>
                          <a:endParaRPr lang="ko-KR" altLang="en-US"/>
                        </a:p>
                      </a:txBody>
                      <a:tcPr/>
                    </a:tc>
                    <a:tc>
                      <a:txBody>
                        <a:bodyPr/>
                        <a:lstStyle/>
                        <a:p>
                          <a:pPr latinLnBrk="1"/>
                          <a:r>
                            <a:rPr lang="en-US" altLang="ko-KR"/>
                            <a:t>20ps, THD = 2% @ 250MHz</a:t>
                          </a:r>
                          <a:endParaRPr lang="ko-KR" altLang="en-US"/>
                        </a:p>
                      </a:txBody>
                      <a:tcPr/>
                    </a:tc>
                    <a:extLst>
                      <a:ext uri="{0D108BD9-81ED-4DB2-BD59-A6C34878D82A}">
                        <a16:rowId xmlns:a16="http://schemas.microsoft.com/office/drawing/2014/main" val="2337836677"/>
                      </a:ext>
                    </a:extLst>
                  </a:tr>
                  <a:tr h="370840">
                    <a:tc vMerge="1">
                      <a:txBody>
                        <a:bodyPr/>
                        <a:lstStyle/>
                        <a:p>
                          <a:pPr latinLnBrk="1"/>
                          <a:endParaRPr lang="ko-KR" altLang="en-US"/>
                        </a:p>
                      </a:txBody>
                      <a:tcPr/>
                    </a:tc>
                    <a:tc>
                      <a:txBody>
                        <a:bodyPr/>
                        <a:lstStyle/>
                        <a:p>
                          <a:pPr latinLnBrk="1"/>
                          <a:r>
                            <a:rPr lang="en-US" altLang="ko-KR"/>
                            <a:t>bandwidth</a:t>
                          </a:r>
                          <a:endParaRPr lang="ko-KR" altLang="en-US"/>
                        </a:p>
                      </a:txBody>
                      <a:tcPr/>
                    </a:tc>
                    <a:tc>
                      <a:txBody>
                        <a:bodyPr/>
                        <a:lstStyle/>
                        <a:p>
                          <a:pPr latinLnBrk="1"/>
                          <a:r>
                            <a:rPr lang="en-US" altLang="ko-KR"/>
                            <a:t>9GHz</a:t>
                          </a:r>
                          <a:endParaRPr lang="ko-KR" altLang="en-US"/>
                        </a:p>
                      </a:txBody>
                      <a:tcPr/>
                    </a:tc>
                    <a:extLst>
                      <a:ext uri="{0D108BD9-81ED-4DB2-BD59-A6C34878D82A}">
                        <a16:rowId xmlns:a16="http://schemas.microsoft.com/office/drawing/2014/main" val="688397861"/>
                      </a:ext>
                    </a:extLst>
                  </a:tr>
                  <a:tr h="370840">
                    <a:tc>
                      <a:txBody>
                        <a:bodyPr/>
                        <a:lstStyle/>
                        <a:p>
                          <a:pPr latinLnBrk="1"/>
                          <a:endParaRPr lang="ko-KR" altLang="en-US"/>
                        </a:p>
                      </a:txBody>
                      <a:tcPr/>
                    </a:tc>
                    <a:tc>
                      <a:txBody>
                        <a:bodyPr/>
                        <a:lstStyle/>
                        <a:p>
                          <a:pPr latinLnBrk="1"/>
                          <a:r>
                            <a:rPr lang="en-US" altLang="ko-KR"/>
                            <a:t>PLL jitter</a:t>
                          </a:r>
                          <a:endParaRPr lang="ko-KR" altLang="en-US"/>
                        </a:p>
                      </a:txBody>
                      <a:tcPr/>
                    </a:tc>
                    <a:tc>
                      <a:txBody>
                        <a:bodyPr/>
                        <a:lstStyle/>
                        <a:p>
                          <a:pPr latinLnBrk="1"/>
                          <a:r>
                            <a:rPr lang="en-US" altLang="ko-KR"/>
                            <a:t>N/A</a:t>
                          </a:r>
                          <a:endParaRPr lang="ko-KR" altLang="en-US"/>
                        </a:p>
                      </a:txBody>
                      <a:tcPr/>
                    </a:tc>
                    <a:extLst>
                      <a:ext uri="{0D108BD9-81ED-4DB2-BD59-A6C34878D82A}">
                        <a16:rowId xmlns:a16="http://schemas.microsoft.com/office/drawing/2014/main" val="3504633683"/>
                      </a:ext>
                    </a:extLst>
                  </a:tr>
                  <a:tr h="370840">
                    <a:tc>
                      <a:txBody>
                        <a:bodyPr/>
                        <a:lstStyle/>
                        <a:p>
                          <a:pPr latinLnBrk="1"/>
                          <a:endParaRPr lang="ko-KR" altLang="en-US"/>
                        </a:p>
                      </a:txBody>
                      <a:tcPr/>
                    </a:tc>
                    <a:tc>
                      <a:txBody>
                        <a:bodyPr/>
                        <a:lstStyle/>
                        <a:p>
                          <a:pPr latinLnBrk="1"/>
                          <a:r>
                            <a:rPr lang="en-US" altLang="ko-KR"/>
                            <a:t>Clock distribution jitter</a:t>
                          </a:r>
                          <a:endParaRPr lang="ko-KR" altLang="en-US"/>
                        </a:p>
                      </a:txBody>
                      <a:tcPr/>
                    </a:tc>
                    <a:tc>
                      <a:txBody>
                        <a:bodyPr/>
                        <a:lstStyle/>
                        <a:p>
                          <a:pPr latinLnBrk="1"/>
                          <a:r>
                            <a:rPr lang="en-US" altLang="ko-KR"/>
                            <a:t>N/A</a:t>
                          </a:r>
                          <a:endParaRPr lang="ko-KR" altLang="en-US"/>
                        </a:p>
                      </a:txBody>
                      <a:tcPr/>
                    </a:tc>
                    <a:extLst>
                      <a:ext uri="{0D108BD9-81ED-4DB2-BD59-A6C34878D82A}">
                        <a16:rowId xmlns:a16="http://schemas.microsoft.com/office/drawing/2014/main" val="698768928"/>
                      </a:ext>
                    </a:extLst>
                  </a:tr>
                  <a:tr h="370840">
                    <a:tc>
                      <a:txBody>
                        <a:bodyPr/>
                        <a:lstStyle/>
                        <a:p>
                          <a:pPr latinLnBrk="1"/>
                          <a:endParaRPr lang="ko-KR" altLang="en-US"/>
                        </a:p>
                      </a:txBody>
                      <a:tcPr/>
                    </a:tc>
                    <a:tc>
                      <a:txBody>
                        <a:bodyPr/>
                        <a:lstStyle/>
                        <a:p>
                          <a:pPr latinLnBrk="1"/>
                          <a:r>
                            <a:rPr lang="en-US" altLang="ko-KR"/>
                            <a:t>Shift register jitter</a:t>
                          </a:r>
                          <a:endParaRPr lang="ko-KR" altLang="en-US"/>
                        </a:p>
                      </a:txBody>
                      <a:tcPr/>
                    </a:tc>
                    <a:tc>
                      <a:txBody>
                        <a:bodyPr/>
                        <a:lstStyle/>
                        <a:p>
                          <a:pPr latinLnBrk="1"/>
                          <a:r>
                            <a:rPr lang="en-US" altLang="ko-KR"/>
                            <a:t>N/A</a:t>
                          </a:r>
                          <a:endParaRPr lang="ko-KR" altLang="en-US"/>
                        </a:p>
                      </a:txBody>
                      <a:tcPr/>
                    </a:tc>
                    <a:extLst>
                      <a:ext uri="{0D108BD9-81ED-4DB2-BD59-A6C34878D82A}">
                        <a16:rowId xmlns:a16="http://schemas.microsoft.com/office/drawing/2014/main" val="1668353280"/>
                      </a:ext>
                    </a:extLst>
                  </a:tr>
                  <a:tr h="370840">
                    <a:tc>
                      <a:txBody>
                        <a:bodyPr/>
                        <a:lstStyle/>
                        <a:p>
                          <a:pPr latinLnBrk="1"/>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t>Uncertainty of the off-chip calibration of PV</a:t>
                          </a:r>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t>TBD</a:t>
                          </a:r>
                          <a:endParaRPr lang="ko-KR" altLang="en-US"/>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99304"/>
                      </a:ext>
                    </a:extLst>
                  </a:tr>
                  <a:tr h="370840">
                    <a:tc rowSpan="2">
                      <a:txBody>
                        <a:bodyPr/>
                        <a:lstStyle/>
                        <a:p>
                          <a:pPr latinLnBrk="1"/>
                          <a:r>
                            <a:rPr lang="en-US" altLang="ko-KR"/>
                            <a:t>Meta</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t>Power consumption per channel</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t>3.2mW x 5</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57263401"/>
                      </a:ext>
                    </a:extLst>
                  </a:tr>
                  <a:tr h="370840">
                    <a:tc vMerge="1">
                      <a:txBody>
                        <a:bodyPr/>
                        <a:lstStyle/>
                        <a:p>
                          <a:pPr latinLnBrk="1"/>
                          <a:endParaRPr lang="ko-KR" altLang="en-US"/>
                        </a:p>
                      </a:txBody>
                      <a:tcPr/>
                    </a:tc>
                    <a:tc>
                      <a:txBody>
                        <a:bodyPr/>
                        <a:lstStyle/>
                        <a:p>
                          <a:pPr latinLnBrk="1"/>
                          <a:r>
                            <a:rPr lang="en-US" altLang="ko-KR"/>
                            <a:t>Area per channel</a:t>
                          </a:r>
                          <a:endParaRPr lang="ko-KR" altLang="en-US"/>
                        </a:p>
                      </a:txBody>
                      <a:tcPr/>
                    </a:tc>
                    <a:tc>
                      <a:txBody>
                        <a:bodyPr/>
                        <a:lstStyle/>
                        <a:p>
                          <a:endParaRPr lang="en-US"/>
                        </a:p>
                      </a:txBody>
                      <a:tcPr>
                        <a:blipFill>
                          <a:blip r:embed="rId2"/>
                          <a:stretch>
                            <a:fillRect l="-118960" t="-1804918" r="-433" b="-22951"/>
                          </a:stretch>
                        </a:blipFill>
                      </a:tcPr>
                    </a:tc>
                    <a:extLst>
                      <a:ext uri="{0D108BD9-81ED-4DB2-BD59-A6C34878D82A}">
                        <a16:rowId xmlns:a16="http://schemas.microsoft.com/office/drawing/2014/main" val="1927809240"/>
                      </a:ext>
                    </a:extLst>
                  </a:tr>
                </a:tbl>
              </a:graphicData>
            </a:graphic>
          </p:graphicFrame>
        </mc:Fallback>
      </mc:AlternateContent>
      <p:sp>
        <p:nvSpPr>
          <p:cNvPr id="2" name="날짜 개체 틀 1">
            <a:extLst>
              <a:ext uri="{FF2B5EF4-FFF2-40B4-BE49-F238E27FC236}">
                <a16:creationId xmlns:a16="http://schemas.microsoft.com/office/drawing/2014/main" id="{41A6D189-198D-902E-FEA5-9EE07780EB06}"/>
              </a:ext>
            </a:extLst>
          </p:cNvPr>
          <p:cNvSpPr>
            <a:spLocks noGrp="1"/>
          </p:cNvSpPr>
          <p:nvPr>
            <p:ph type="dt" sz="half" idx="10"/>
          </p:nvPr>
        </p:nvSpPr>
        <p:spPr/>
        <p:txBody>
          <a:bodyPr/>
          <a:lstStyle/>
          <a:p>
            <a:r>
              <a:rPr lang="en-US" altLang="ko-KR"/>
              <a:t>2024-05-27</a:t>
            </a:r>
            <a:endParaRPr lang="ko-KR" altLang="en-US"/>
          </a:p>
        </p:txBody>
      </p:sp>
      <p:sp>
        <p:nvSpPr>
          <p:cNvPr id="3" name="바닥글 개체 틀 2">
            <a:extLst>
              <a:ext uri="{FF2B5EF4-FFF2-40B4-BE49-F238E27FC236}">
                <a16:creationId xmlns:a16="http://schemas.microsoft.com/office/drawing/2014/main" id="{FFAD9391-1999-0B76-D690-80E35B841177}"/>
              </a:ext>
            </a:extLst>
          </p:cNvPr>
          <p:cNvSpPr>
            <a:spLocks noGrp="1"/>
          </p:cNvSpPr>
          <p:nvPr>
            <p:ph type="ftr" sz="quarter" idx="11"/>
          </p:nvPr>
        </p:nvSpPr>
        <p:spPr/>
        <p:txBody>
          <a:bodyPr/>
          <a:lstStyle/>
          <a:p>
            <a:r>
              <a:rPr lang="en-US" altLang="ko-KR"/>
              <a:t>PSEC5 / PM2024</a:t>
            </a:r>
            <a:endParaRPr lang="ko-KR" altLang="en-US"/>
          </a:p>
        </p:txBody>
      </p:sp>
      <p:sp>
        <p:nvSpPr>
          <p:cNvPr id="4" name="슬라이드 번호 개체 틀 3">
            <a:extLst>
              <a:ext uri="{FF2B5EF4-FFF2-40B4-BE49-F238E27FC236}">
                <a16:creationId xmlns:a16="http://schemas.microsoft.com/office/drawing/2014/main" id="{EDE1598E-F74D-8F76-877F-58D08739EC6E}"/>
              </a:ext>
            </a:extLst>
          </p:cNvPr>
          <p:cNvSpPr>
            <a:spLocks noGrp="1"/>
          </p:cNvSpPr>
          <p:nvPr>
            <p:ph type="sldNum" sz="quarter" idx="12"/>
          </p:nvPr>
        </p:nvSpPr>
        <p:spPr/>
        <p:txBody>
          <a:bodyPr/>
          <a:lstStyle/>
          <a:p>
            <a:fld id="{23AE57FD-E4DF-4085-ACA4-73605D376608}" type="slidenum">
              <a:rPr lang="ko-KR" altLang="en-US" smtClean="0"/>
              <a:t>40</a:t>
            </a:fld>
            <a:endParaRPr lang="ko-KR" altLang="en-US"/>
          </a:p>
        </p:txBody>
      </p:sp>
    </p:spTree>
    <p:extLst>
      <p:ext uri="{BB962C8B-B14F-4D97-AF65-F5344CB8AC3E}">
        <p14:creationId xmlns:p14="http://schemas.microsoft.com/office/powerpoint/2010/main" val="3310608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표 7">
                <a:extLst>
                  <a:ext uri="{FF2B5EF4-FFF2-40B4-BE49-F238E27FC236}">
                    <a16:creationId xmlns:a16="http://schemas.microsoft.com/office/drawing/2014/main" id="{637BE555-6C87-12F7-E0E8-6A4837FE3BC2}"/>
                  </a:ext>
                </a:extLst>
              </p:cNvPr>
              <p:cNvGraphicFramePr>
                <a:graphicFrameLocks noGrp="1"/>
              </p:cNvGraphicFramePr>
              <p:nvPr>
                <p:ph idx="1"/>
                <p:extLst>
                  <p:ext uri="{D42A27DB-BD31-4B8C-83A1-F6EECF244321}">
                    <p14:modId xmlns:p14="http://schemas.microsoft.com/office/powerpoint/2010/main" val="588017102"/>
                  </p:ext>
                </p:extLst>
              </p:nvPr>
            </p:nvGraphicFramePr>
            <p:xfrm>
              <a:off x="0" y="0"/>
              <a:ext cx="12305211" cy="7045960"/>
            </p:xfrm>
            <a:graphic>
              <a:graphicData uri="http://schemas.openxmlformats.org/drawingml/2006/table">
                <a:tbl>
                  <a:tblPr firstRow="1" bandRow="1">
                    <a:tableStyleId>{5C22544A-7EE6-4342-B048-85BDC9FD1C3A}</a:tableStyleId>
                  </a:tblPr>
                  <a:tblGrid>
                    <a:gridCol w="1619794">
                      <a:extLst>
                        <a:ext uri="{9D8B030D-6E8A-4147-A177-3AD203B41FA5}">
                          <a16:colId xmlns:a16="http://schemas.microsoft.com/office/drawing/2014/main" val="1025340333"/>
                        </a:ext>
                      </a:extLst>
                    </a:gridCol>
                    <a:gridCol w="5077097">
                      <a:extLst>
                        <a:ext uri="{9D8B030D-6E8A-4147-A177-3AD203B41FA5}">
                          <a16:colId xmlns:a16="http://schemas.microsoft.com/office/drawing/2014/main" val="369651050"/>
                        </a:ext>
                      </a:extLst>
                    </a:gridCol>
                    <a:gridCol w="5608320">
                      <a:extLst>
                        <a:ext uri="{9D8B030D-6E8A-4147-A177-3AD203B41FA5}">
                          <a16:colId xmlns:a16="http://schemas.microsoft.com/office/drawing/2014/main" val="3533386984"/>
                        </a:ext>
                      </a:extLst>
                    </a:gridCol>
                  </a:tblGrid>
                  <a:tr h="370840">
                    <a:tc>
                      <a:txBody>
                        <a:bodyPr/>
                        <a:lstStyle/>
                        <a:p>
                          <a:pPr latinLnBrk="1"/>
                          <a:r>
                            <a:rPr lang="en-US" altLang="ko-KR"/>
                            <a:t>Category</a:t>
                          </a:r>
                          <a:endParaRPr lang="ko-KR" altLang="en-US"/>
                        </a:p>
                      </a:txBody>
                      <a:tcPr/>
                    </a:tc>
                    <a:tc>
                      <a:txBody>
                        <a:bodyPr/>
                        <a:lstStyle/>
                        <a:p>
                          <a:pPr latinLnBrk="1"/>
                          <a:r>
                            <a:rPr lang="en-US" altLang="ko-KR"/>
                            <a:t>Factor</a:t>
                          </a:r>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a:t>Dummy switch</a:t>
                          </a:r>
                          <a:endParaRPr lang="ko-KR" altLang="en-US"/>
                        </a:p>
                      </a:txBody>
                      <a:tcPr/>
                    </a:tc>
                    <a:extLst>
                      <a:ext uri="{0D108BD9-81ED-4DB2-BD59-A6C34878D82A}">
                        <a16:rowId xmlns:a16="http://schemas.microsoft.com/office/drawing/2014/main" val="1960712230"/>
                      </a:ext>
                    </a:extLst>
                  </a:tr>
                  <a:tr h="370840">
                    <a:tc rowSpan="3">
                      <a:txBody>
                        <a:bodyPr/>
                        <a:lstStyle/>
                        <a:p>
                          <a:pPr latinLnBrk="1"/>
                          <a:r>
                            <a:rPr lang="en-US" altLang="ko-KR"/>
                            <a:t>Artifact</a:t>
                          </a:r>
                          <a:endParaRPr lang="ko-KR" altLang="en-US"/>
                        </a:p>
                      </a:txBody>
                      <a:tcPr/>
                    </a:tc>
                    <a:tc>
                      <a:txBody>
                        <a:bodyPr/>
                        <a:lstStyle/>
                        <a:p>
                          <a:pPr latinLnBrk="1"/>
                          <a:r>
                            <a:rPr lang="en-US" altLang="ko-KR"/>
                            <a:t>Memory effect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1216135149"/>
                      </a:ext>
                    </a:extLst>
                  </a:tr>
                  <a:tr h="370840">
                    <a:tc vMerge="1">
                      <a:txBody>
                        <a:bodyPr/>
                        <a:lstStyle/>
                        <a:p>
                          <a:pPr latinLnBrk="1"/>
                          <a:endParaRPr lang="ko-KR" altLang="en-US"/>
                        </a:p>
                      </a:txBody>
                      <a:tcPr/>
                    </a:tc>
                    <a:tc>
                      <a:txBody>
                        <a:bodyPr/>
                        <a:lstStyle/>
                        <a:p>
                          <a:pPr latinLnBrk="1"/>
                          <a:r>
                            <a:rPr lang="en-US" altLang="ko-KR"/>
                            <a:t>Leak current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586230063"/>
                      </a:ext>
                    </a:extLst>
                  </a:tr>
                  <a:tr h="370840">
                    <a:tc vMerge="1">
                      <a:txBody>
                        <a:bodyPr/>
                        <a:lstStyle/>
                        <a:p>
                          <a:pPr latinLnBrk="1"/>
                          <a:endParaRPr lang="ko-KR" altLang="en-US"/>
                        </a:p>
                      </a:txBody>
                      <a:tcPr/>
                    </a:tc>
                    <a:tc>
                      <a:txBody>
                        <a:bodyPr/>
                        <a:lstStyle/>
                        <a:p>
                          <a:pPr latinLnBrk="1"/>
                          <a:r>
                            <a:rPr lang="en-US" altLang="ko-KR"/>
                            <a:t>Crosstalk</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586686302"/>
                      </a:ext>
                    </a:extLst>
                  </a:tr>
                  <a:tr h="370840">
                    <a:tc rowSpan="3">
                      <a:txBody>
                        <a:bodyPr/>
                        <a:lstStyle/>
                        <a:p>
                          <a:pPr latinLnBrk="1"/>
                          <a:r>
                            <a:rPr lang="en-US" altLang="ko-KR"/>
                            <a:t>Signal path coupling</a:t>
                          </a:r>
                          <a:endParaRPr lang="ko-KR" altLang="en-US"/>
                        </a:p>
                      </a:txBody>
                      <a:tcPr/>
                    </a:tc>
                    <a:tc>
                      <a:txBody>
                        <a:bodyPr/>
                        <a:lstStyle/>
                        <a:p>
                          <a:pPr latinLnBrk="1"/>
                          <a:r>
                            <a:rPr lang="en-US" altLang="ko-KR"/>
                            <a:t>High impedance node noises</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064165141"/>
                      </a:ext>
                    </a:extLst>
                  </a:tr>
                  <a:tr h="370840">
                    <a:tc vMerge="1">
                      <a:txBody>
                        <a:bodyPr/>
                        <a:lstStyle/>
                        <a:p>
                          <a:pPr latinLnBrk="1"/>
                          <a:endParaRPr lang="ko-KR" altLang="en-US"/>
                        </a:p>
                      </a:txBody>
                      <a:tcPr/>
                    </a:tc>
                    <a:tc>
                      <a:txBody>
                        <a:bodyPr/>
                        <a:lstStyle/>
                        <a:p>
                          <a:pPr latinLnBrk="1"/>
                          <a:r>
                            <a:rPr lang="en-US" altLang="ko-KR"/>
                            <a:t>Input-output coupling</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1408286968"/>
                      </a:ext>
                    </a:extLst>
                  </a:tr>
                  <a:tr h="370840">
                    <a:tc vMerge="1">
                      <a:txBody>
                        <a:bodyPr/>
                        <a:lstStyle/>
                        <a:p>
                          <a:pPr latinLnBrk="1"/>
                          <a:endParaRPr lang="ko-KR" altLang="en-US"/>
                        </a:p>
                      </a:txBody>
                      <a:tcPr/>
                    </a:tc>
                    <a:tc>
                      <a:txBody>
                        <a:bodyPr/>
                        <a:lstStyle/>
                        <a:p>
                          <a:pPr latinLnBrk="1"/>
                          <a:r>
                            <a:rPr lang="en-US" altLang="ko-KR"/>
                            <a:t>Clock coupling</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472796160"/>
                      </a:ext>
                    </a:extLst>
                  </a:tr>
                  <a:tr h="370840">
                    <a:tc>
                      <a:txBody>
                        <a:bodyPr/>
                        <a:lstStyle/>
                        <a:p>
                          <a:pPr latinLnBrk="1"/>
                          <a:endParaRPr lang="ko-KR" altLang="en-US"/>
                        </a:p>
                      </a:txBody>
                      <a:tcPr/>
                    </a:tc>
                    <a:tc>
                      <a:txBody>
                        <a:bodyPr/>
                        <a:lstStyle/>
                        <a:p>
                          <a:pPr latinLnBrk="1"/>
                          <a:r>
                            <a:rPr lang="en-US" altLang="ko-KR"/>
                            <a:t>PSRR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68990843"/>
                      </a:ext>
                    </a:extLst>
                  </a:tr>
                  <a:tr h="370840">
                    <a:tc>
                      <a:txBody>
                        <a:bodyPr/>
                        <a:lstStyle/>
                        <a:p>
                          <a:pPr latinLnBrk="1"/>
                          <a:endParaRPr lang="ko-KR" altLang="en-US"/>
                        </a:p>
                      </a:txBody>
                      <a:tcPr/>
                    </a:tc>
                    <a:tc>
                      <a:txBody>
                        <a:bodyPr/>
                        <a:lstStyle/>
                        <a:p>
                          <a:pPr latinLnBrk="1"/>
                          <a:r>
                            <a:rPr lang="en-US" altLang="ko-KR" err="1"/>
                            <a:t>kT</a:t>
                          </a:r>
                          <a:r>
                            <a:rPr lang="en-US" altLang="ko-KR"/>
                            <a:t>/C (Nyquist)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172317463"/>
                      </a:ext>
                    </a:extLst>
                  </a:tr>
                  <a:tr h="370840">
                    <a:tc>
                      <a:txBody>
                        <a:bodyPr/>
                        <a:lstStyle/>
                        <a:p>
                          <a:pPr latinLnBrk="1"/>
                          <a:endParaRPr lang="ko-KR" altLang="en-US"/>
                        </a:p>
                      </a:txBody>
                      <a:tcPr/>
                    </a:tc>
                    <a:tc>
                      <a:txBody>
                        <a:bodyPr/>
                        <a:lstStyle/>
                        <a:p>
                          <a:pPr latinLnBrk="1"/>
                          <a:r>
                            <a:rPr lang="en-US" altLang="ko-KR"/>
                            <a:t>Buffer &amp; Filter noise</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3834413808"/>
                      </a:ext>
                    </a:extLst>
                  </a:tr>
                  <a:tr h="370840">
                    <a:tc rowSpan="3">
                      <a:txBody>
                        <a:bodyPr/>
                        <a:lstStyle/>
                        <a:p>
                          <a:pPr latinLnBrk="1"/>
                          <a:r>
                            <a:rPr lang="en-US" altLang="ko-KR"/>
                            <a:t>Distortion</a:t>
                          </a:r>
                          <a:endParaRPr lang="ko-KR" altLang="en-US"/>
                        </a:p>
                      </a:txBody>
                      <a:tcPr/>
                    </a:tc>
                    <a:tc>
                      <a:txBody>
                        <a:bodyPr/>
                        <a:lstStyle/>
                        <a:p>
                          <a:pPr latinLnBrk="1"/>
                          <a:r>
                            <a:rPr lang="en-US" altLang="ko-KR"/>
                            <a:t>nonuniform </a:t>
                          </a:r>
                          <a14:m>
                            <m:oMath xmlns:m="http://schemas.openxmlformats.org/officeDocument/2006/math">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𝑅</m:t>
                                  </m:r>
                                </m:e>
                                <m:sub>
                                  <m:r>
                                    <a:rPr lang="en-US" altLang="ko-KR" b="0" i="1" smtClean="0">
                                      <a:latin typeface="Cambria Math" panose="02040503050406030204" pitchFamily="18" charset="0"/>
                                    </a:rPr>
                                    <m:t>𝑜𝑛</m:t>
                                  </m:r>
                                </m:sub>
                              </m:sSub>
                            </m:oMath>
                          </a14:m>
                          <a:endParaRPr lang="ko-KR" altLang="en-US"/>
                        </a:p>
                      </a:txBody>
                      <a:tcPr/>
                    </a:tc>
                    <a:tc>
                      <a:txBody>
                        <a:bodyPr/>
                        <a:lstStyle/>
                        <a:p>
                          <a:pPr latinLnBrk="1"/>
                          <a:r>
                            <a:rPr lang="en-US" altLang="ko-KR">
                              <a:solidFill>
                                <a:srgbClr val="00B050"/>
                              </a:solidFill>
                            </a:rPr>
                            <a:t>Greatly reduces</a:t>
                          </a:r>
                          <a:endParaRPr lang="ko-KR" altLang="en-US">
                            <a:solidFill>
                              <a:srgbClr val="00B050"/>
                            </a:solidFill>
                          </a:endParaRPr>
                        </a:p>
                      </a:txBody>
                      <a:tcPr/>
                    </a:tc>
                    <a:extLst>
                      <a:ext uri="{0D108BD9-81ED-4DB2-BD59-A6C34878D82A}">
                        <a16:rowId xmlns:a16="http://schemas.microsoft.com/office/drawing/2014/main" val="1277893202"/>
                      </a:ext>
                    </a:extLst>
                  </a:tr>
                  <a:tr h="370840">
                    <a:tc vMerge="1">
                      <a:txBody>
                        <a:bodyPr/>
                        <a:lstStyle/>
                        <a:p>
                          <a:pPr latinLnBrk="1"/>
                          <a:endParaRPr lang="ko-KR" altLang="en-US"/>
                        </a:p>
                      </a:txBody>
                      <a:tcPr/>
                    </a:tc>
                    <a:tc>
                      <a:txBody>
                        <a:bodyPr/>
                        <a:lstStyle/>
                        <a:p>
                          <a:pPr latinLnBrk="1"/>
                          <a:r>
                            <a:rPr lang="en-US" altLang="ko-KR"/>
                            <a:t>nonzero shutoff time</a:t>
                          </a:r>
                          <a:endParaRPr lang="ko-KR" altLang="en-US"/>
                        </a:p>
                      </a:txBody>
                      <a:tcPr/>
                    </a:tc>
                    <a:tc>
                      <a:txBody>
                        <a:bodyPr/>
                        <a:lstStyle/>
                        <a:p>
                          <a:pPr latinLnBrk="1"/>
                          <a:r>
                            <a:rPr lang="en-US" altLang="ko-KR">
                              <a:solidFill>
                                <a:schemeClr val="accent2"/>
                              </a:solidFill>
                            </a:rPr>
                            <a:t>Reduces?</a:t>
                          </a:r>
                          <a:endParaRPr lang="ko-KR" altLang="en-US">
                            <a:solidFill>
                              <a:schemeClr val="accent2"/>
                            </a:solidFill>
                          </a:endParaRPr>
                        </a:p>
                      </a:txBody>
                      <a:tcPr/>
                    </a:tc>
                    <a:extLst>
                      <a:ext uri="{0D108BD9-81ED-4DB2-BD59-A6C34878D82A}">
                        <a16:rowId xmlns:a16="http://schemas.microsoft.com/office/drawing/2014/main" val="2337836677"/>
                      </a:ext>
                    </a:extLst>
                  </a:tr>
                  <a:tr h="370840">
                    <a:tc vMerge="1">
                      <a:txBody>
                        <a:bodyPr/>
                        <a:lstStyle/>
                        <a:p>
                          <a:pPr latinLnBrk="1"/>
                          <a:endParaRPr lang="ko-KR" altLang="en-US"/>
                        </a:p>
                      </a:txBody>
                      <a:tcPr/>
                    </a:tc>
                    <a:tc>
                      <a:txBody>
                        <a:bodyPr/>
                        <a:lstStyle/>
                        <a:p>
                          <a:pPr latinLnBrk="1"/>
                          <a:r>
                            <a:rPr lang="en-US" altLang="ko-KR"/>
                            <a:t>bandwidth</a:t>
                          </a:r>
                          <a:endParaRPr lang="ko-KR" altLang="en-US"/>
                        </a:p>
                      </a:txBody>
                      <a:tcPr/>
                    </a:tc>
                    <a:tc>
                      <a:txBody>
                        <a:bodyPr/>
                        <a:lstStyle/>
                        <a:p>
                          <a:pPr latinLnBrk="1"/>
                          <a:r>
                            <a:rPr lang="en-US" altLang="ko-KR">
                              <a:solidFill>
                                <a:srgbClr val="00B050"/>
                              </a:solidFill>
                            </a:rPr>
                            <a:t>Increases</a:t>
                          </a:r>
                          <a:endParaRPr lang="ko-KR" altLang="en-US">
                            <a:solidFill>
                              <a:srgbClr val="00B050"/>
                            </a:solidFill>
                          </a:endParaRPr>
                        </a:p>
                      </a:txBody>
                      <a:tcPr/>
                    </a:tc>
                    <a:extLst>
                      <a:ext uri="{0D108BD9-81ED-4DB2-BD59-A6C34878D82A}">
                        <a16:rowId xmlns:a16="http://schemas.microsoft.com/office/drawing/2014/main" val="688397861"/>
                      </a:ext>
                    </a:extLst>
                  </a:tr>
                  <a:tr h="370840">
                    <a:tc>
                      <a:txBody>
                        <a:bodyPr/>
                        <a:lstStyle/>
                        <a:p>
                          <a:pPr latinLnBrk="1"/>
                          <a:endParaRPr lang="ko-KR" altLang="en-US"/>
                        </a:p>
                      </a:txBody>
                      <a:tcPr/>
                    </a:tc>
                    <a:tc>
                      <a:txBody>
                        <a:bodyPr/>
                        <a:lstStyle/>
                        <a:p>
                          <a:pPr latinLnBrk="1"/>
                          <a:r>
                            <a:rPr lang="en-US" altLang="ko-KR"/>
                            <a:t>PLL jitter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3504633683"/>
                      </a:ext>
                    </a:extLst>
                  </a:tr>
                  <a:tr h="370840">
                    <a:tc>
                      <a:txBody>
                        <a:bodyPr/>
                        <a:lstStyle/>
                        <a:p>
                          <a:pPr latinLnBrk="1"/>
                          <a:endParaRPr lang="ko-KR" altLang="en-US"/>
                        </a:p>
                      </a:txBody>
                      <a:tcPr/>
                    </a:tc>
                    <a:tc>
                      <a:txBody>
                        <a:bodyPr/>
                        <a:lstStyle/>
                        <a:p>
                          <a:pPr latinLnBrk="1"/>
                          <a:r>
                            <a:rPr lang="en-US" altLang="ko-KR"/>
                            <a:t>Clock distribution jitter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698768928"/>
                      </a:ext>
                    </a:extLst>
                  </a:tr>
                  <a:tr h="370840">
                    <a:tc>
                      <a:txBody>
                        <a:bodyPr/>
                        <a:lstStyle/>
                        <a:p>
                          <a:pPr latinLnBrk="1"/>
                          <a:endParaRPr lang="ko-KR" altLang="en-US"/>
                        </a:p>
                      </a:txBody>
                      <a:tcPr/>
                    </a:tc>
                    <a:tc>
                      <a:txBody>
                        <a:bodyPr/>
                        <a:lstStyle/>
                        <a:p>
                          <a:pPr latinLnBrk="1"/>
                          <a:r>
                            <a:rPr lang="en-US" altLang="ko-KR"/>
                            <a:t>Shift register jitter</a:t>
                          </a:r>
                          <a:endParaRPr lang="ko-KR" altLang="en-US"/>
                        </a:p>
                      </a:txBody>
                      <a:tcPr/>
                    </a:tc>
                    <a:tc>
                      <a:txBody>
                        <a:bodyPr/>
                        <a:lstStyle/>
                        <a:p>
                          <a:pPr latinLnBrk="1"/>
                          <a:r>
                            <a:rPr lang="en-US" altLang="ko-KR">
                              <a:solidFill>
                                <a:srgbClr val="FF0000"/>
                              </a:solidFill>
                            </a:rPr>
                            <a:t>Increases?</a:t>
                          </a:r>
                          <a:endParaRPr lang="ko-KR" altLang="en-US">
                            <a:solidFill>
                              <a:srgbClr val="FF0000"/>
                            </a:solidFill>
                          </a:endParaRPr>
                        </a:p>
                      </a:txBody>
                      <a:tcPr/>
                    </a:tc>
                    <a:extLst>
                      <a:ext uri="{0D108BD9-81ED-4DB2-BD59-A6C34878D82A}">
                        <a16:rowId xmlns:a16="http://schemas.microsoft.com/office/drawing/2014/main" val="1668353280"/>
                      </a:ext>
                    </a:extLst>
                  </a:tr>
                  <a:tr h="370840">
                    <a:tc>
                      <a:txBody>
                        <a:bodyPr/>
                        <a:lstStyle/>
                        <a:p>
                          <a:pPr latinLnBrk="1"/>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t>Uncertainty of the off-chip calibration of PV</a:t>
                          </a:r>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solidFill>
                                <a:srgbClr val="FF0000"/>
                              </a:solidFill>
                            </a:rPr>
                            <a:t>?</a:t>
                          </a:r>
                          <a:endParaRPr lang="ko-KR" altLang="en-US">
                            <a:solidFill>
                              <a:srgbClr val="FF0000"/>
                            </a:solidFil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99304"/>
                      </a:ext>
                    </a:extLst>
                  </a:tr>
                  <a:tr h="370840">
                    <a:tc rowSpan="2">
                      <a:txBody>
                        <a:bodyPr/>
                        <a:lstStyle/>
                        <a:p>
                          <a:pPr latinLnBrk="1"/>
                          <a:r>
                            <a:rPr lang="en-US" altLang="ko-KR"/>
                            <a:t>Meta</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t>Power consumption per channel</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solidFill>
                                <a:schemeClr val="accent2"/>
                              </a:solidFill>
                            </a:rPr>
                            <a:t>Increases</a:t>
                          </a:r>
                          <a:endParaRPr lang="ko-KR" altLang="en-US">
                            <a:solidFill>
                              <a:schemeClr val="accent2"/>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57263401"/>
                      </a:ext>
                    </a:extLst>
                  </a:tr>
                  <a:tr h="370840">
                    <a:tc vMerge="1">
                      <a:txBody>
                        <a:bodyPr/>
                        <a:lstStyle/>
                        <a:p>
                          <a:pPr latinLnBrk="1"/>
                          <a:endParaRPr lang="ko-KR" altLang="en-US"/>
                        </a:p>
                      </a:txBody>
                      <a:tcPr/>
                    </a:tc>
                    <a:tc>
                      <a:txBody>
                        <a:bodyPr/>
                        <a:lstStyle/>
                        <a:p>
                          <a:pPr latinLnBrk="1"/>
                          <a:r>
                            <a:rPr lang="en-US" altLang="ko-KR"/>
                            <a:t>Area per channel</a:t>
                          </a:r>
                          <a:endParaRPr lang="ko-KR" altLang="en-US"/>
                        </a:p>
                      </a:txBody>
                      <a:tcPr/>
                    </a:tc>
                    <a:tc>
                      <a:txBody>
                        <a:bodyPr/>
                        <a:lstStyle/>
                        <a:p>
                          <a:pPr latinLnBrk="1"/>
                          <a:r>
                            <a:rPr lang="en-US" altLang="ko-KR">
                              <a:solidFill>
                                <a:schemeClr val="accent2"/>
                              </a:solidFill>
                            </a:rPr>
                            <a:t>Increases</a:t>
                          </a:r>
                          <a:endParaRPr lang="ko-KR" altLang="en-US">
                            <a:solidFill>
                              <a:schemeClr val="accent2"/>
                            </a:solidFill>
                          </a:endParaRPr>
                        </a:p>
                      </a:txBody>
                      <a:tcPr/>
                    </a:tc>
                    <a:extLst>
                      <a:ext uri="{0D108BD9-81ED-4DB2-BD59-A6C34878D82A}">
                        <a16:rowId xmlns:a16="http://schemas.microsoft.com/office/drawing/2014/main" val="1927809240"/>
                      </a:ext>
                    </a:extLst>
                  </a:tr>
                </a:tbl>
              </a:graphicData>
            </a:graphic>
          </p:graphicFrame>
        </mc:Choice>
        <mc:Fallback xmlns="">
          <p:graphicFrame>
            <p:nvGraphicFramePr>
              <p:cNvPr id="7" name="표 7">
                <a:extLst>
                  <a:ext uri="{FF2B5EF4-FFF2-40B4-BE49-F238E27FC236}">
                    <a16:creationId xmlns:a16="http://schemas.microsoft.com/office/drawing/2014/main" id="{637BE555-6C87-12F7-E0E8-6A4837FE3BC2}"/>
                  </a:ext>
                </a:extLst>
              </p:cNvPr>
              <p:cNvGraphicFramePr>
                <a:graphicFrameLocks noGrp="1"/>
              </p:cNvGraphicFramePr>
              <p:nvPr>
                <p:ph idx="1"/>
                <p:extLst>
                  <p:ext uri="{D42A27DB-BD31-4B8C-83A1-F6EECF244321}">
                    <p14:modId xmlns:p14="http://schemas.microsoft.com/office/powerpoint/2010/main" val="588017102"/>
                  </p:ext>
                </p:extLst>
              </p:nvPr>
            </p:nvGraphicFramePr>
            <p:xfrm>
              <a:off x="0" y="0"/>
              <a:ext cx="12305211" cy="7045960"/>
            </p:xfrm>
            <a:graphic>
              <a:graphicData uri="http://schemas.openxmlformats.org/drawingml/2006/table">
                <a:tbl>
                  <a:tblPr firstRow="1" bandRow="1">
                    <a:tableStyleId>{5C22544A-7EE6-4342-B048-85BDC9FD1C3A}</a:tableStyleId>
                  </a:tblPr>
                  <a:tblGrid>
                    <a:gridCol w="1619794">
                      <a:extLst>
                        <a:ext uri="{9D8B030D-6E8A-4147-A177-3AD203B41FA5}">
                          <a16:colId xmlns:a16="http://schemas.microsoft.com/office/drawing/2014/main" val="1025340333"/>
                        </a:ext>
                      </a:extLst>
                    </a:gridCol>
                    <a:gridCol w="5077097">
                      <a:extLst>
                        <a:ext uri="{9D8B030D-6E8A-4147-A177-3AD203B41FA5}">
                          <a16:colId xmlns:a16="http://schemas.microsoft.com/office/drawing/2014/main" val="369651050"/>
                        </a:ext>
                      </a:extLst>
                    </a:gridCol>
                    <a:gridCol w="5608320">
                      <a:extLst>
                        <a:ext uri="{9D8B030D-6E8A-4147-A177-3AD203B41FA5}">
                          <a16:colId xmlns:a16="http://schemas.microsoft.com/office/drawing/2014/main" val="3533386984"/>
                        </a:ext>
                      </a:extLst>
                    </a:gridCol>
                  </a:tblGrid>
                  <a:tr h="370840">
                    <a:tc>
                      <a:txBody>
                        <a:bodyPr/>
                        <a:lstStyle/>
                        <a:p>
                          <a:pPr latinLnBrk="1"/>
                          <a:r>
                            <a:rPr lang="en-US" altLang="ko-KR"/>
                            <a:t>Category</a:t>
                          </a:r>
                          <a:endParaRPr lang="ko-KR" altLang="en-US"/>
                        </a:p>
                      </a:txBody>
                      <a:tcPr/>
                    </a:tc>
                    <a:tc>
                      <a:txBody>
                        <a:bodyPr/>
                        <a:lstStyle/>
                        <a:p>
                          <a:pPr latinLnBrk="1"/>
                          <a:r>
                            <a:rPr lang="en-US" altLang="ko-KR"/>
                            <a:t>Factor</a:t>
                          </a:r>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a:t>Dummy switch</a:t>
                          </a:r>
                          <a:endParaRPr lang="ko-KR" altLang="en-US"/>
                        </a:p>
                      </a:txBody>
                      <a:tcPr/>
                    </a:tc>
                    <a:extLst>
                      <a:ext uri="{0D108BD9-81ED-4DB2-BD59-A6C34878D82A}">
                        <a16:rowId xmlns:a16="http://schemas.microsoft.com/office/drawing/2014/main" val="1960712230"/>
                      </a:ext>
                    </a:extLst>
                  </a:tr>
                  <a:tr h="370840">
                    <a:tc rowSpan="3">
                      <a:txBody>
                        <a:bodyPr/>
                        <a:lstStyle/>
                        <a:p>
                          <a:pPr latinLnBrk="1"/>
                          <a:r>
                            <a:rPr lang="en-US" altLang="ko-KR"/>
                            <a:t>Artifact</a:t>
                          </a:r>
                          <a:endParaRPr lang="ko-KR" altLang="en-US"/>
                        </a:p>
                      </a:txBody>
                      <a:tcPr/>
                    </a:tc>
                    <a:tc>
                      <a:txBody>
                        <a:bodyPr/>
                        <a:lstStyle/>
                        <a:p>
                          <a:pPr latinLnBrk="1"/>
                          <a:r>
                            <a:rPr lang="en-US" altLang="ko-KR"/>
                            <a:t>Memory effect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1216135149"/>
                      </a:ext>
                    </a:extLst>
                  </a:tr>
                  <a:tr h="370840">
                    <a:tc vMerge="1">
                      <a:txBody>
                        <a:bodyPr/>
                        <a:lstStyle/>
                        <a:p>
                          <a:pPr latinLnBrk="1"/>
                          <a:endParaRPr lang="ko-KR" altLang="en-US"/>
                        </a:p>
                      </a:txBody>
                      <a:tcPr/>
                    </a:tc>
                    <a:tc>
                      <a:txBody>
                        <a:bodyPr/>
                        <a:lstStyle/>
                        <a:p>
                          <a:pPr latinLnBrk="1"/>
                          <a:r>
                            <a:rPr lang="en-US" altLang="ko-KR"/>
                            <a:t>Leak current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586230063"/>
                      </a:ext>
                    </a:extLst>
                  </a:tr>
                  <a:tr h="370840">
                    <a:tc vMerge="1">
                      <a:txBody>
                        <a:bodyPr/>
                        <a:lstStyle/>
                        <a:p>
                          <a:pPr latinLnBrk="1"/>
                          <a:endParaRPr lang="ko-KR" altLang="en-US"/>
                        </a:p>
                      </a:txBody>
                      <a:tcPr/>
                    </a:tc>
                    <a:tc>
                      <a:txBody>
                        <a:bodyPr/>
                        <a:lstStyle/>
                        <a:p>
                          <a:pPr latinLnBrk="1"/>
                          <a:r>
                            <a:rPr lang="en-US" altLang="ko-KR"/>
                            <a:t>Crosstalk</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586686302"/>
                      </a:ext>
                    </a:extLst>
                  </a:tr>
                  <a:tr h="370840">
                    <a:tc rowSpan="3">
                      <a:txBody>
                        <a:bodyPr/>
                        <a:lstStyle/>
                        <a:p>
                          <a:pPr latinLnBrk="1"/>
                          <a:r>
                            <a:rPr lang="en-US" altLang="ko-KR"/>
                            <a:t>Signal path coupling</a:t>
                          </a:r>
                          <a:endParaRPr lang="ko-KR" altLang="en-US"/>
                        </a:p>
                      </a:txBody>
                      <a:tcPr/>
                    </a:tc>
                    <a:tc>
                      <a:txBody>
                        <a:bodyPr/>
                        <a:lstStyle/>
                        <a:p>
                          <a:pPr latinLnBrk="1"/>
                          <a:r>
                            <a:rPr lang="en-US" altLang="ko-KR"/>
                            <a:t>High impedance node noises</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064165141"/>
                      </a:ext>
                    </a:extLst>
                  </a:tr>
                  <a:tr h="370840">
                    <a:tc vMerge="1">
                      <a:txBody>
                        <a:bodyPr/>
                        <a:lstStyle/>
                        <a:p>
                          <a:pPr latinLnBrk="1"/>
                          <a:endParaRPr lang="ko-KR" altLang="en-US"/>
                        </a:p>
                      </a:txBody>
                      <a:tcPr/>
                    </a:tc>
                    <a:tc>
                      <a:txBody>
                        <a:bodyPr/>
                        <a:lstStyle/>
                        <a:p>
                          <a:pPr latinLnBrk="1"/>
                          <a:r>
                            <a:rPr lang="en-US" altLang="ko-KR"/>
                            <a:t>Input-output coupling</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1408286968"/>
                      </a:ext>
                    </a:extLst>
                  </a:tr>
                  <a:tr h="370840">
                    <a:tc vMerge="1">
                      <a:txBody>
                        <a:bodyPr/>
                        <a:lstStyle/>
                        <a:p>
                          <a:pPr latinLnBrk="1"/>
                          <a:endParaRPr lang="ko-KR" altLang="en-US"/>
                        </a:p>
                      </a:txBody>
                      <a:tcPr/>
                    </a:tc>
                    <a:tc>
                      <a:txBody>
                        <a:bodyPr/>
                        <a:lstStyle/>
                        <a:p>
                          <a:pPr latinLnBrk="1"/>
                          <a:r>
                            <a:rPr lang="en-US" altLang="ko-KR"/>
                            <a:t>Clock coupling</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472796160"/>
                      </a:ext>
                    </a:extLst>
                  </a:tr>
                  <a:tr h="370840">
                    <a:tc>
                      <a:txBody>
                        <a:bodyPr/>
                        <a:lstStyle/>
                        <a:p>
                          <a:pPr latinLnBrk="1"/>
                          <a:endParaRPr lang="ko-KR" altLang="en-US"/>
                        </a:p>
                      </a:txBody>
                      <a:tcPr/>
                    </a:tc>
                    <a:tc>
                      <a:txBody>
                        <a:bodyPr/>
                        <a:lstStyle/>
                        <a:p>
                          <a:pPr latinLnBrk="1"/>
                          <a:r>
                            <a:rPr lang="en-US" altLang="ko-KR"/>
                            <a:t>PSRR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68990843"/>
                      </a:ext>
                    </a:extLst>
                  </a:tr>
                  <a:tr h="370840">
                    <a:tc>
                      <a:txBody>
                        <a:bodyPr/>
                        <a:lstStyle/>
                        <a:p>
                          <a:pPr latinLnBrk="1"/>
                          <a:endParaRPr lang="ko-KR" altLang="en-US"/>
                        </a:p>
                      </a:txBody>
                      <a:tcPr/>
                    </a:tc>
                    <a:tc>
                      <a:txBody>
                        <a:bodyPr/>
                        <a:lstStyle/>
                        <a:p>
                          <a:pPr latinLnBrk="1"/>
                          <a:r>
                            <a:rPr lang="en-US" altLang="ko-KR" err="1"/>
                            <a:t>kT</a:t>
                          </a:r>
                          <a:r>
                            <a:rPr lang="en-US" altLang="ko-KR"/>
                            <a:t>/C (Nyquist)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172317463"/>
                      </a:ext>
                    </a:extLst>
                  </a:tr>
                  <a:tr h="370840">
                    <a:tc>
                      <a:txBody>
                        <a:bodyPr/>
                        <a:lstStyle/>
                        <a:p>
                          <a:pPr latinLnBrk="1"/>
                          <a:endParaRPr lang="ko-KR" altLang="en-US"/>
                        </a:p>
                      </a:txBody>
                      <a:tcPr/>
                    </a:tc>
                    <a:tc>
                      <a:txBody>
                        <a:bodyPr/>
                        <a:lstStyle/>
                        <a:p>
                          <a:pPr latinLnBrk="1"/>
                          <a:r>
                            <a:rPr lang="en-US" altLang="ko-KR"/>
                            <a:t>Buffer &amp; Filter noise</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3834413808"/>
                      </a:ext>
                    </a:extLst>
                  </a:tr>
                  <a:tr h="370840">
                    <a:tc rowSpan="3">
                      <a:txBody>
                        <a:bodyPr/>
                        <a:lstStyle/>
                        <a:p>
                          <a:pPr latinLnBrk="1"/>
                          <a:r>
                            <a:rPr lang="en-US" altLang="ko-KR"/>
                            <a:t>Distortion</a:t>
                          </a:r>
                          <a:endParaRPr lang="ko-KR" altLang="en-US"/>
                        </a:p>
                      </a:txBody>
                      <a:tcPr/>
                    </a:tc>
                    <a:tc>
                      <a:txBody>
                        <a:bodyPr/>
                        <a:lstStyle/>
                        <a:p>
                          <a:endParaRPr lang="en-US"/>
                        </a:p>
                      </a:txBody>
                      <a:tcPr>
                        <a:blipFill>
                          <a:blip r:embed="rId2"/>
                          <a:stretch>
                            <a:fillRect l="-32173" t="-1004918" r="-110924" b="-822951"/>
                          </a:stretch>
                        </a:blipFill>
                      </a:tcPr>
                    </a:tc>
                    <a:tc>
                      <a:txBody>
                        <a:bodyPr/>
                        <a:lstStyle/>
                        <a:p>
                          <a:pPr latinLnBrk="1"/>
                          <a:r>
                            <a:rPr lang="en-US" altLang="ko-KR">
                              <a:solidFill>
                                <a:srgbClr val="00B050"/>
                              </a:solidFill>
                            </a:rPr>
                            <a:t>Greatly reduces</a:t>
                          </a:r>
                          <a:endParaRPr lang="ko-KR" altLang="en-US">
                            <a:solidFill>
                              <a:srgbClr val="00B050"/>
                            </a:solidFill>
                          </a:endParaRPr>
                        </a:p>
                      </a:txBody>
                      <a:tcPr/>
                    </a:tc>
                    <a:extLst>
                      <a:ext uri="{0D108BD9-81ED-4DB2-BD59-A6C34878D82A}">
                        <a16:rowId xmlns:a16="http://schemas.microsoft.com/office/drawing/2014/main" val="1277893202"/>
                      </a:ext>
                    </a:extLst>
                  </a:tr>
                  <a:tr h="370840">
                    <a:tc vMerge="1">
                      <a:txBody>
                        <a:bodyPr/>
                        <a:lstStyle/>
                        <a:p>
                          <a:pPr latinLnBrk="1"/>
                          <a:endParaRPr lang="ko-KR" altLang="en-US"/>
                        </a:p>
                      </a:txBody>
                      <a:tcPr/>
                    </a:tc>
                    <a:tc>
                      <a:txBody>
                        <a:bodyPr/>
                        <a:lstStyle/>
                        <a:p>
                          <a:pPr latinLnBrk="1"/>
                          <a:r>
                            <a:rPr lang="en-US" altLang="ko-KR"/>
                            <a:t>nonzero shutoff time</a:t>
                          </a:r>
                          <a:endParaRPr lang="ko-KR" altLang="en-US"/>
                        </a:p>
                      </a:txBody>
                      <a:tcPr/>
                    </a:tc>
                    <a:tc>
                      <a:txBody>
                        <a:bodyPr/>
                        <a:lstStyle/>
                        <a:p>
                          <a:pPr latinLnBrk="1"/>
                          <a:r>
                            <a:rPr lang="en-US" altLang="ko-KR">
                              <a:solidFill>
                                <a:schemeClr val="accent2"/>
                              </a:solidFill>
                            </a:rPr>
                            <a:t>Reduces?</a:t>
                          </a:r>
                          <a:endParaRPr lang="ko-KR" altLang="en-US">
                            <a:solidFill>
                              <a:schemeClr val="accent2"/>
                            </a:solidFill>
                          </a:endParaRPr>
                        </a:p>
                      </a:txBody>
                      <a:tcPr/>
                    </a:tc>
                    <a:extLst>
                      <a:ext uri="{0D108BD9-81ED-4DB2-BD59-A6C34878D82A}">
                        <a16:rowId xmlns:a16="http://schemas.microsoft.com/office/drawing/2014/main" val="2337836677"/>
                      </a:ext>
                    </a:extLst>
                  </a:tr>
                  <a:tr h="370840">
                    <a:tc vMerge="1">
                      <a:txBody>
                        <a:bodyPr/>
                        <a:lstStyle/>
                        <a:p>
                          <a:pPr latinLnBrk="1"/>
                          <a:endParaRPr lang="ko-KR" altLang="en-US"/>
                        </a:p>
                      </a:txBody>
                      <a:tcPr/>
                    </a:tc>
                    <a:tc>
                      <a:txBody>
                        <a:bodyPr/>
                        <a:lstStyle/>
                        <a:p>
                          <a:pPr latinLnBrk="1"/>
                          <a:r>
                            <a:rPr lang="en-US" altLang="ko-KR"/>
                            <a:t>bandwidth</a:t>
                          </a:r>
                          <a:endParaRPr lang="ko-KR" altLang="en-US"/>
                        </a:p>
                      </a:txBody>
                      <a:tcPr/>
                    </a:tc>
                    <a:tc>
                      <a:txBody>
                        <a:bodyPr/>
                        <a:lstStyle/>
                        <a:p>
                          <a:pPr latinLnBrk="1"/>
                          <a:r>
                            <a:rPr lang="en-US" altLang="ko-KR">
                              <a:solidFill>
                                <a:srgbClr val="00B050"/>
                              </a:solidFill>
                            </a:rPr>
                            <a:t>Increases</a:t>
                          </a:r>
                          <a:endParaRPr lang="ko-KR" altLang="en-US">
                            <a:solidFill>
                              <a:srgbClr val="00B050"/>
                            </a:solidFill>
                          </a:endParaRPr>
                        </a:p>
                      </a:txBody>
                      <a:tcPr/>
                    </a:tc>
                    <a:extLst>
                      <a:ext uri="{0D108BD9-81ED-4DB2-BD59-A6C34878D82A}">
                        <a16:rowId xmlns:a16="http://schemas.microsoft.com/office/drawing/2014/main" val="688397861"/>
                      </a:ext>
                    </a:extLst>
                  </a:tr>
                  <a:tr h="370840">
                    <a:tc>
                      <a:txBody>
                        <a:bodyPr/>
                        <a:lstStyle/>
                        <a:p>
                          <a:pPr latinLnBrk="1"/>
                          <a:endParaRPr lang="ko-KR" altLang="en-US"/>
                        </a:p>
                      </a:txBody>
                      <a:tcPr/>
                    </a:tc>
                    <a:tc>
                      <a:txBody>
                        <a:bodyPr/>
                        <a:lstStyle/>
                        <a:p>
                          <a:pPr latinLnBrk="1"/>
                          <a:r>
                            <a:rPr lang="en-US" altLang="ko-KR"/>
                            <a:t>PLL jitter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3504633683"/>
                      </a:ext>
                    </a:extLst>
                  </a:tr>
                  <a:tr h="370840">
                    <a:tc>
                      <a:txBody>
                        <a:bodyPr/>
                        <a:lstStyle/>
                        <a:p>
                          <a:pPr latinLnBrk="1"/>
                          <a:endParaRPr lang="ko-KR" altLang="en-US"/>
                        </a:p>
                      </a:txBody>
                      <a:tcPr/>
                    </a:tc>
                    <a:tc>
                      <a:txBody>
                        <a:bodyPr/>
                        <a:lstStyle/>
                        <a:p>
                          <a:pPr latinLnBrk="1"/>
                          <a:r>
                            <a:rPr lang="en-US" altLang="ko-KR"/>
                            <a:t>Clock distribution jitter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698768928"/>
                      </a:ext>
                    </a:extLst>
                  </a:tr>
                  <a:tr h="370840">
                    <a:tc>
                      <a:txBody>
                        <a:bodyPr/>
                        <a:lstStyle/>
                        <a:p>
                          <a:pPr latinLnBrk="1"/>
                          <a:endParaRPr lang="ko-KR" altLang="en-US"/>
                        </a:p>
                      </a:txBody>
                      <a:tcPr/>
                    </a:tc>
                    <a:tc>
                      <a:txBody>
                        <a:bodyPr/>
                        <a:lstStyle/>
                        <a:p>
                          <a:pPr latinLnBrk="1"/>
                          <a:r>
                            <a:rPr lang="en-US" altLang="ko-KR"/>
                            <a:t>Shift register jitter</a:t>
                          </a:r>
                          <a:endParaRPr lang="ko-KR" altLang="en-US"/>
                        </a:p>
                      </a:txBody>
                      <a:tcPr/>
                    </a:tc>
                    <a:tc>
                      <a:txBody>
                        <a:bodyPr/>
                        <a:lstStyle/>
                        <a:p>
                          <a:pPr latinLnBrk="1"/>
                          <a:r>
                            <a:rPr lang="en-US" altLang="ko-KR">
                              <a:solidFill>
                                <a:srgbClr val="FF0000"/>
                              </a:solidFill>
                            </a:rPr>
                            <a:t>Increases?</a:t>
                          </a:r>
                          <a:endParaRPr lang="ko-KR" altLang="en-US">
                            <a:solidFill>
                              <a:srgbClr val="FF0000"/>
                            </a:solidFill>
                          </a:endParaRPr>
                        </a:p>
                      </a:txBody>
                      <a:tcPr/>
                    </a:tc>
                    <a:extLst>
                      <a:ext uri="{0D108BD9-81ED-4DB2-BD59-A6C34878D82A}">
                        <a16:rowId xmlns:a16="http://schemas.microsoft.com/office/drawing/2014/main" val="1668353280"/>
                      </a:ext>
                    </a:extLst>
                  </a:tr>
                  <a:tr h="370840">
                    <a:tc>
                      <a:txBody>
                        <a:bodyPr/>
                        <a:lstStyle/>
                        <a:p>
                          <a:pPr latinLnBrk="1"/>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t>Uncertainty of the off-chip calibration of PV</a:t>
                          </a:r>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solidFill>
                                <a:srgbClr val="FF0000"/>
                              </a:solidFill>
                            </a:rPr>
                            <a:t>?</a:t>
                          </a:r>
                          <a:endParaRPr lang="ko-KR" altLang="en-US">
                            <a:solidFill>
                              <a:srgbClr val="FF0000"/>
                            </a:solidFil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99304"/>
                      </a:ext>
                    </a:extLst>
                  </a:tr>
                  <a:tr h="370840">
                    <a:tc rowSpan="2">
                      <a:txBody>
                        <a:bodyPr/>
                        <a:lstStyle/>
                        <a:p>
                          <a:pPr latinLnBrk="1"/>
                          <a:r>
                            <a:rPr lang="en-US" altLang="ko-KR"/>
                            <a:t>Meta</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t>Power consumption per channel</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solidFill>
                                <a:schemeClr val="accent2"/>
                              </a:solidFill>
                            </a:rPr>
                            <a:t>Increases</a:t>
                          </a:r>
                          <a:endParaRPr lang="ko-KR" altLang="en-US">
                            <a:solidFill>
                              <a:schemeClr val="accent2"/>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57263401"/>
                      </a:ext>
                    </a:extLst>
                  </a:tr>
                  <a:tr h="370840">
                    <a:tc vMerge="1">
                      <a:txBody>
                        <a:bodyPr/>
                        <a:lstStyle/>
                        <a:p>
                          <a:pPr latinLnBrk="1"/>
                          <a:endParaRPr lang="ko-KR" altLang="en-US"/>
                        </a:p>
                      </a:txBody>
                      <a:tcPr/>
                    </a:tc>
                    <a:tc>
                      <a:txBody>
                        <a:bodyPr/>
                        <a:lstStyle/>
                        <a:p>
                          <a:pPr latinLnBrk="1"/>
                          <a:r>
                            <a:rPr lang="en-US" altLang="ko-KR"/>
                            <a:t>Area per channel</a:t>
                          </a:r>
                          <a:endParaRPr lang="ko-KR" altLang="en-US"/>
                        </a:p>
                      </a:txBody>
                      <a:tcPr/>
                    </a:tc>
                    <a:tc>
                      <a:txBody>
                        <a:bodyPr/>
                        <a:lstStyle/>
                        <a:p>
                          <a:pPr latinLnBrk="1"/>
                          <a:r>
                            <a:rPr lang="en-US" altLang="ko-KR">
                              <a:solidFill>
                                <a:schemeClr val="accent2"/>
                              </a:solidFill>
                            </a:rPr>
                            <a:t>Increases</a:t>
                          </a:r>
                          <a:endParaRPr lang="ko-KR" altLang="en-US">
                            <a:solidFill>
                              <a:schemeClr val="accent2"/>
                            </a:solidFill>
                          </a:endParaRPr>
                        </a:p>
                      </a:txBody>
                      <a:tcPr/>
                    </a:tc>
                    <a:extLst>
                      <a:ext uri="{0D108BD9-81ED-4DB2-BD59-A6C34878D82A}">
                        <a16:rowId xmlns:a16="http://schemas.microsoft.com/office/drawing/2014/main" val="1927809240"/>
                      </a:ext>
                    </a:extLst>
                  </a:tr>
                </a:tbl>
              </a:graphicData>
            </a:graphic>
          </p:graphicFrame>
        </mc:Fallback>
      </mc:AlternateContent>
      <p:sp>
        <p:nvSpPr>
          <p:cNvPr id="2" name="날짜 개체 틀 1">
            <a:extLst>
              <a:ext uri="{FF2B5EF4-FFF2-40B4-BE49-F238E27FC236}">
                <a16:creationId xmlns:a16="http://schemas.microsoft.com/office/drawing/2014/main" id="{30CF8CB3-28BC-BCF7-3570-B84BDA8EDF84}"/>
              </a:ext>
            </a:extLst>
          </p:cNvPr>
          <p:cNvSpPr>
            <a:spLocks noGrp="1"/>
          </p:cNvSpPr>
          <p:nvPr>
            <p:ph type="dt" sz="half" idx="10"/>
          </p:nvPr>
        </p:nvSpPr>
        <p:spPr/>
        <p:txBody>
          <a:bodyPr/>
          <a:lstStyle/>
          <a:p>
            <a:r>
              <a:rPr lang="en-US" altLang="ko-KR"/>
              <a:t>2024-05-27</a:t>
            </a:r>
            <a:endParaRPr lang="ko-KR" altLang="en-US"/>
          </a:p>
        </p:txBody>
      </p:sp>
      <p:sp>
        <p:nvSpPr>
          <p:cNvPr id="3" name="바닥글 개체 틀 2">
            <a:extLst>
              <a:ext uri="{FF2B5EF4-FFF2-40B4-BE49-F238E27FC236}">
                <a16:creationId xmlns:a16="http://schemas.microsoft.com/office/drawing/2014/main" id="{5A0C9653-8747-5298-BB25-9221FC26556B}"/>
              </a:ext>
            </a:extLst>
          </p:cNvPr>
          <p:cNvSpPr>
            <a:spLocks noGrp="1"/>
          </p:cNvSpPr>
          <p:nvPr>
            <p:ph type="ftr" sz="quarter" idx="11"/>
          </p:nvPr>
        </p:nvSpPr>
        <p:spPr/>
        <p:txBody>
          <a:bodyPr/>
          <a:lstStyle/>
          <a:p>
            <a:r>
              <a:rPr lang="en-US" altLang="ko-KR"/>
              <a:t>PSEC5 / PM2024</a:t>
            </a:r>
            <a:endParaRPr lang="ko-KR" altLang="en-US"/>
          </a:p>
        </p:txBody>
      </p:sp>
      <p:sp>
        <p:nvSpPr>
          <p:cNvPr id="4" name="슬라이드 번호 개체 틀 3">
            <a:extLst>
              <a:ext uri="{FF2B5EF4-FFF2-40B4-BE49-F238E27FC236}">
                <a16:creationId xmlns:a16="http://schemas.microsoft.com/office/drawing/2014/main" id="{884E09FC-16F2-09D0-38DD-AE31BC5EACA4}"/>
              </a:ext>
            </a:extLst>
          </p:cNvPr>
          <p:cNvSpPr>
            <a:spLocks noGrp="1"/>
          </p:cNvSpPr>
          <p:nvPr>
            <p:ph type="sldNum" sz="quarter" idx="12"/>
          </p:nvPr>
        </p:nvSpPr>
        <p:spPr/>
        <p:txBody>
          <a:bodyPr/>
          <a:lstStyle/>
          <a:p>
            <a:fld id="{23AE57FD-E4DF-4085-ACA4-73605D376608}" type="slidenum">
              <a:rPr lang="ko-KR" altLang="en-US" smtClean="0"/>
              <a:t>41</a:t>
            </a:fld>
            <a:endParaRPr lang="ko-KR" altLang="en-US"/>
          </a:p>
        </p:txBody>
      </p:sp>
    </p:spTree>
    <p:extLst>
      <p:ext uri="{BB962C8B-B14F-4D97-AF65-F5344CB8AC3E}">
        <p14:creationId xmlns:p14="http://schemas.microsoft.com/office/powerpoint/2010/main" val="4129744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표 7">
                <a:extLst>
                  <a:ext uri="{FF2B5EF4-FFF2-40B4-BE49-F238E27FC236}">
                    <a16:creationId xmlns:a16="http://schemas.microsoft.com/office/drawing/2014/main" id="{637BE555-6C87-12F7-E0E8-6A4837FE3BC2}"/>
                  </a:ext>
                </a:extLst>
              </p:cNvPr>
              <p:cNvGraphicFramePr>
                <a:graphicFrameLocks noGrp="1"/>
              </p:cNvGraphicFramePr>
              <p:nvPr>
                <p:ph idx="1"/>
                <p:extLst>
                  <p:ext uri="{D42A27DB-BD31-4B8C-83A1-F6EECF244321}">
                    <p14:modId xmlns:p14="http://schemas.microsoft.com/office/powerpoint/2010/main" val="3244824061"/>
                  </p:ext>
                </p:extLst>
              </p:nvPr>
            </p:nvGraphicFramePr>
            <p:xfrm>
              <a:off x="0" y="0"/>
              <a:ext cx="12305211" cy="7045960"/>
            </p:xfrm>
            <a:graphic>
              <a:graphicData uri="http://schemas.openxmlformats.org/drawingml/2006/table">
                <a:tbl>
                  <a:tblPr firstRow="1" bandRow="1">
                    <a:tableStyleId>{5C22544A-7EE6-4342-B048-85BDC9FD1C3A}</a:tableStyleId>
                  </a:tblPr>
                  <a:tblGrid>
                    <a:gridCol w="1619794">
                      <a:extLst>
                        <a:ext uri="{9D8B030D-6E8A-4147-A177-3AD203B41FA5}">
                          <a16:colId xmlns:a16="http://schemas.microsoft.com/office/drawing/2014/main" val="1025340333"/>
                        </a:ext>
                      </a:extLst>
                    </a:gridCol>
                    <a:gridCol w="5077097">
                      <a:extLst>
                        <a:ext uri="{9D8B030D-6E8A-4147-A177-3AD203B41FA5}">
                          <a16:colId xmlns:a16="http://schemas.microsoft.com/office/drawing/2014/main" val="369651050"/>
                        </a:ext>
                      </a:extLst>
                    </a:gridCol>
                    <a:gridCol w="5608320">
                      <a:extLst>
                        <a:ext uri="{9D8B030D-6E8A-4147-A177-3AD203B41FA5}">
                          <a16:colId xmlns:a16="http://schemas.microsoft.com/office/drawing/2014/main" val="3533386984"/>
                        </a:ext>
                      </a:extLst>
                    </a:gridCol>
                  </a:tblGrid>
                  <a:tr h="370840">
                    <a:tc>
                      <a:txBody>
                        <a:bodyPr/>
                        <a:lstStyle/>
                        <a:p>
                          <a:pPr latinLnBrk="1"/>
                          <a:r>
                            <a:rPr lang="en-US" altLang="ko-KR"/>
                            <a:t>Category</a:t>
                          </a:r>
                          <a:endParaRPr lang="ko-KR" altLang="en-US"/>
                        </a:p>
                      </a:txBody>
                      <a:tcPr/>
                    </a:tc>
                    <a:tc>
                      <a:txBody>
                        <a:bodyPr/>
                        <a:lstStyle/>
                        <a:p>
                          <a:pPr latinLnBrk="1"/>
                          <a:r>
                            <a:rPr lang="en-US" altLang="ko-KR"/>
                            <a:t>Factor</a:t>
                          </a:r>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a:t>Bootstrap</a:t>
                          </a:r>
                          <a:endParaRPr lang="ko-KR" altLang="en-US"/>
                        </a:p>
                      </a:txBody>
                      <a:tcPr/>
                    </a:tc>
                    <a:extLst>
                      <a:ext uri="{0D108BD9-81ED-4DB2-BD59-A6C34878D82A}">
                        <a16:rowId xmlns:a16="http://schemas.microsoft.com/office/drawing/2014/main" val="1960712230"/>
                      </a:ext>
                    </a:extLst>
                  </a:tr>
                  <a:tr h="370840">
                    <a:tc rowSpan="3">
                      <a:txBody>
                        <a:bodyPr/>
                        <a:lstStyle/>
                        <a:p>
                          <a:pPr latinLnBrk="1"/>
                          <a:r>
                            <a:rPr lang="en-US" altLang="ko-KR"/>
                            <a:t>Artifact</a:t>
                          </a:r>
                          <a:endParaRPr lang="ko-KR" altLang="en-US"/>
                        </a:p>
                      </a:txBody>
                      <a:tcPr/>
                    </a:tc>
                    <a:tc>
                      <a:txBody>
                        <a:bodyPr/>
                        <a:lstStyle/>
                        <a:p>
                          <a:pPr latinLnBrk="1"/>
                          <a:r>
                            <a:rPr lang="en-US" altLang="ko-KR"/>
                            <a:t>Memory effect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1216135149"/>
                      </a:ext>
                    </a:extLst>
                  </a:tr>
                  <a:tr h="370840">
                    <a:tc vMerge="1">
                      <a:txBody>
                        <a:bodyPr/>
                        <a:lstStyle/>
                        <a:p>
                          <a:pPr latinLnBrk="1"/>
                          <a:endParaRPr lang="ko-KR" altLang="en-US"/>
                        </a:p>
                      </a:txBody>
                      <a:tcPr/>
                    </a:tc>
                    <a:tc>
                      <a:txBody>
                        <a:bodyPr/>
                        <a:lstStyle/>
                        <a:p>
                          <a:pPr latinLnBrk="1"/>
                          <a:r>
                            <a:rPr lang="en-US" altLang="ko-KR"/>
                            <a:t>Leak current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586230063"/>
                      </a:ext>
                    </a:extLst>
                  </a:tr>
                  <a:tr h="370840">
                    <a:tc vMerge="1">
                      <a:txBody>
                        <a:bodyPr/>
                        <a:lstStyle/>
                        <a:p>
                          <a:pPr latinLnBrk="1"/>
                          <a:endParaRPr lang="ko-KR" altLang="en-US"/>
                        </a:p>
                      </a:txBody>
                      <a:tcPr/>
                    </a:tc>
                    <a:tc>
                      <a:txBody>
                        <a:bodyPr/>
                        <a:lstStyle/>
                        <a:p>
                          <a:pPr latinLnBrk="1"/>
                          <a:r>
                            <a:rPr lang="en-US" altLang="ko-KR"/>
                            <a:t>Crosstalk</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586686302"/>
                      </a:ext>
                    </a:extLst>
                  </a:tr>
                  <a:tr h="370840">
                    <a:tc rowSpan="3">
                      <a:txBody>
                        <a:bodyPr/>
                        <a:lstStyle/>
                        <a:p>
                          <a:pPr latinLnBrk="1"/>
                          <a:r>
                            <a:rPr lang="en-US" altLang="ko-KR"/>
                            <a:t>Signal path coupling</a:t>
                          </a:r>
                          <a:endParaRPr lang="ko-KR" altLang="en-US"/>
                        </a:p>
                      </a:txBody>
                      <a:tcPr/>
                    </a:tc>
                    <a:tc>
                      <a:txBody>
                        <a:bodyPr/>
                        <a:lstStyle/>
                        <a:p>
                          <a:pPr latinLnBrk="1"/>
                          <a:r>
                            <a:rPr lang="en-US" altLang="ko-KR"/>
                            <a:t>High impedance node noises</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064165141"/>
                      </a:ext>
                    </a:extLst>
                  </a:tr>
                  <a:tr h="370840">
                    <a:tc vMerge="1">
                      <a:txBody>
                        <a:bodyPr/>
                        <a:lstStyle/>
                        <a:p>
                          <a:pPr latinLnBrk="1"/>
                          <a:endParaRPr lang="ko-KR" altLang="en-US"/>
                        </a:p>
                      </a:txBody>
                      <a:tcPr/>
                    </a:tc>
                    <a:tc>
                      <a:txBody>
                        <a:bodyPr/>
                        <a:lstStyle/>
                        <a:p>
                          <a:pPr latinLnBrk="1"/>
                          <a:r>
                            <a:rPr lang="en-US" altLang="ko-KR"/>
                            <a:t>Input-output coupling</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1408286968"/>
                      </a:ext>
                    </a:extLst>
                  </a:tr>
                  <a:tr h="370840">
                    <a:tc vMerge="1">
                      <a:txBody>
                        <a:bodyPr/>
                        <a:lstStyle/>
                        <a:p>
                          <a:pPr latinLnBrk="1"/>
                          <a:endParaRPr lang="ko-KR" altLang="en-US"/>
                        </a:p>
                      </a:txBody>
                      <a:tcPr/>
                    </a:tc>
                    <a:tc>
                      <a:txBody>
                        <a:bodyPr/>
                        <a:lstStyle/>
                        <a:p>
                          <a:pPr latinLnBrk="1"/>
                          <a:r>
                            <a:rPr lang="en-US" altLang="ko-KR"/>
                            <a:t>Clock coupling</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472796160"/>
                      </a:ext>
                    </a:extLst>
                  </a:tr>
                  <a:tr h="370840">
                    <a:tc>
                      <a:txBody>
                        <a:bodyPr/>
                        <a:lstStyle/>
                        <a:p>
                          <a:pPr latinLnBrk="1"/>
                          <a:endParaRPr lang="ko-KR" altLang="en-US"/>
                        </a:p>
                      </a:txBody>
                      <a:tcPr/>
                    </a:tc>
                    <a:tc>
                      <a:txBody>
                        <a:bodyPr/>
                        <a:lstStyle/>
                        <a:p>
                          <a:pPr latinLnBrk="1"/>
                          <a:r>
                            <a:rPr lang="en-US" altLang="ko-KR"/>
                            <a:t>PSRR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68990843"/>
                      </a:ext>
                    </a:extLst>
                  </a:tr>
                  <a:tr h="370840">
                    <a:tc>
                      <a:txBody>
                        <a:bodyPr/>
                        <a:lstStyle/>
                        <a:p>
                          <a:pPr latinLnBrk="1"/>
                          <a:endParaRPr lang="ko-KR" altLang="en-US"/>
                        </a:p>
                      </a:txBody>
                      <a:tcPr/>
                    </a:tc>
                    <a:tc>
                      <a:txBody>
                        <a:bodyPr/>
                        <a:lstStyle/>
                        <a:p>
                          <a:pPr latinLnBrk="1"/>
                          <a:r>
                            <a:rPr lang="en-US" altLang="ko-KR" err="1"/>
                            <a:t>kT</a:t>
                          </a:r>
                          <a:r>
                            <a:rPr lang="en-US" altLang="ko-KR"/>
                            <a:t>/C (Nyquist)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172317463"/>
                      </a:ext>
                    </a:extLst>
                  </a:tr>
                  <a:tr h="370840">
                    <a:tc>
                      <a:txBody>
                        <a:bodyPr/>
                        <a:lstStyle/>
                        <a:p>
                          <a:pPr latinLnBrk="1"/>
                          <a:endParaRPr lang="ko-KR" altLang="en-US"/>
                        </a:p>
                      </a:txBody>
                      <a:tcPr/>
                    </a:tc>
                    <a:tc>
                      <a:txBody>
                        <a:bodyPr/>
                        <a:lstStyle/>
                        <a:p>
                          <a:pPr latinLnBrk="1"/>
                          <a:r>
                            <a:rPr lang="en-US" altLang="ko-KR"/>
                            <a:t>Buffer &amp; Filter noise</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3834413808"/>
                      </a:ext>
                    </a:extLst>
                  </a:tr>
                  <a:tr h="370840">
                    <a:tc rowSpan="3">
                      <a:txBody>
                        <a:bodyPr/>
                        <a:lstStyle/>
                        <a:p>
                          <a:pPr latinLnBrk="1"/>
                          <a:r>
                            <a:rPr lang="en-US" altLang="ko-KR"/>
                            <a:t>Distortion</a:t>
                          </a:r>
                          <a:endParaRPr lang="ko-KR" altLang="en-US"/>
                        </a:p>
                      </a:txBody>
                      <a:tcPr/>
                    </a:tc>
                    <a:tc>
                      <a:txBody>
                        <a:bodyPr/>
                        <a:lstStyle/>
                        <a:p>
                          <a:pPr latinLnBrk="1"/>
                          <a:r>
                            <a:rPr lang="en-US" altLang="ko-KR"/>
                            <a:t>nonuniform </a:t>
                          </a:r>
                          <a14:m>
                            <m:oMath xmlns:m="http://schemas.openxmlformats.org/officeDocument/2006/math">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𝑅</m:t>
                                  </m:r>
                                </m:e>
                                <m:sub>
                                  <m:r>
                                    <a:rPr lang="en-US" altLang="ko-KR" b="0" i="1" smtClean="0">
                                      <a:latin typeface="Cambria Math" panose="02040503050406030204" pitchFamily="18" charset="0"/>
                                    </a:rPr>
                                    <m:t>𝑜𝑛</m:t>
                                  </m:r>
                                </m:sub>
                              </m:sSub>
                            </m:oMath>
                          </a14:m>
                          <a:endParaRPr lang="ko-KR" altLang="en-US"/>
                        </a:p>
                      </a:txBody>
                      <a:tcPr/>
                    </a:tc>
                    <a:tc>
                      <a:txBody>
                        <a:bodyPr/>
                        <a:lstStyle/>
                        <a:p>
                          <a:pPr latinLnBrk="1"/>
                          <a:r>
                            <a:rPr lang="en-US" altLang="ko-KR">
                              <a:solidFill>
                                <a:srgbClr val="00B050"/>
                              </a:solidFill>
                            </a:rPr>
                            <a:t>Greatly reduces</a:t>
                          </a:r>
                          <a:endParaRPr lang="ko-KR" altLang="en-US">
                            <a:solidFill>
                              <a:srgbClr val="00B050"/>
                            </a:solidFill>
                          </a:endParaRPr>
                        </a:p>
                      </a:txBody>
                      <a:tcPr/>
                    </a:tc>
                    <a:extLst>
                      <a:ext uri="{0D108BD9-81ED-4DB2-BD59-A6C34878D82A}">
                        <a16:rowId xmlns:a16="http://schemas.microsoft.com/office/drawing/2014/main" val="1277893202"/>
                      </a:ext>
                    </a:extLst>
                  </a:tr>
                  <a:tr h="370840">
                    <a:tc vMerge="1">
                      <a:txBody>
                        <a:bodyPr/>
                        <a:lstStyle/>
                        <a:p>
                          <a:pPr latinLnBrk="1"/>
                          <a:endParaRPr lang="ko-KR" altLang="en-US"/>
                        </a:p>
                      </a:txBody>
                      <a:tcPr/>
                    </a:tc>
                    <a:tc>
                      <a:txBody>
                        <a:bodyPr/>
                        <a:lstStyle/>
                        <a:p>
                          <a:pPr latinLnBrk="1"/>
                          <a:r>
                            <a:rPr lang="en-US" altLang="ko-KR"/>
                            <a:t>nonzero shutoff time</a:t>
                          </a:r>
                          <a:endParaRPr lang="ko-KR" altLang="en-US"/>
                        </a:p>
                      </a:txBody>
                      <a:tcPr/>
                    </a:tc>
                    <a:tc>
                      <a:txBody>
                        <a:bodyPr/>
                        <a:lstStyle/>
                        <a:p>
                          <a:pPr latinLnBrk="1"/>
                          <a:r>
                            <a:rPr lang="en-US" altLang="ko-KR">
                              <a:solidFill>
                                <a:srgbClr val="00B050"/>
                              </a:solidFill>
                            </a:rPr>
                            <a:t>Greatly</a:t>
                          </a:r>
                          <a:r>
                            <a:rPr lang="en-US" altLang="ko-KR"/>
                            <a:t> </a:t>
                          </a:r>
                          <a:r>
                            <a:rPr lang="en-US" altLang="ko-KR">
                              <a:solidFill>
                                <a:srgbClr val="00B050"/>
                              </a:solidFill>
                            </a:rPr>
                            <a:t>reduces</a:t>
                          </a:r>
                          <a:endParaRPr lang="ko-KR" altLang="en-US">
                            <a:solidFill>
                              <a:srgbClr val="00B050"/>
                            </a:solidFill>
                          </a:endParaRPr>
                        </a:p>
                      </a:txBody>
                      <a:tcPr/>
                    </a:tc>
                    <a:extLst>
                      <a:ext uri="{0D108BD9-81ED-4DB2-BD59-A6C34878D82A}">
                        <a16:rowId xmlns:a16="http://schemas.microsoft.com/office/drawing/2014/main" val="2337836677"/>
                      </a:ext>
                    </a:extLst>
                  </a:tr>
                  <a:tr h="370840">
                    <a:tc vMerge="1">
                      <a:txBody>
                        <a:bodyPr/>
                        <a:lstStyle/>
                        <a:p>
                          <a:pPr latinLnBrk="1"/>
                          <a:endParaRPr lang="ko-KR" altLang="en-US"/>
                        </a:p>
                      </a:txBody>
                      <a:tcPr/>
                    </a:tc>
                    <a:tc>
                      <a:txBody>
                        <a:bodyPr/>
                        <a:lstStyle/>
                        <a:p>
                          <a:pPr latinLnBrk="1"/>
                          <a:r>
                            <a:rPr lang="en-US" altLang="ko-KR"/>
                            <a:t>bandwidth</a:t>
                          </a:r>
                          <a:endParaRPr lang="ko-KR" altLang="en-US"/>
                        </a:p>
                      </a:txBody>
                      <a:tcPr/>
                    </a:tc>
                    <a:tc>
                      <a:txBody>
                        <a:bodyPr/>
                        <a:lstStyle/>
                        <a:p>
                          <a:pPr latinLnBrk="1"/>
                          <a:r>
                            <a:rPr lang="en-US" altLang="ko-KR">
                              <a:solidFill>
                                <a:srgbClr val="00B050"/>
                              </a:solidFill>
                            </a:rPr>
                            <a:t>Increases</a:t>
                          </a:r>
                          <a:endParaRPr lang="ko-KR" altLang="en-US">
                            <a:solidFill>
                              <a:srgbClr val="00B050"/>
                            </a:solidFill>
                          </a:endParaRPr>
                        </a:p>
                      </a:txBody>
                      <a:tcPr/>
                    </a:tc>
                    <a:extLst>
                      <a:ext uri="{0D108BD9-81ED-4DB2-BD59-A6C34878D82A}">
                        <a16:rowId xmlns:a16="http://schemas.microsoft.com/office/drawing/2014/main" val="688397861"/>
                      </a:ext>
                    </a:extLst>
                  </a:tr>
                  <a:tr h="370840">
                    <a:tc>
                      <a:txBody>
                        <a:bodyPr/>
                        <a:lstStyle/>
                        <a:p>
                          <a:pPr latinLnBrk="1"/>
                          <a:endParaRPr lang="ko-KR" altLang="en-US"/>
                        </a:p>
                      </a:txBody>
                      <a:tcPr/>
                    </a:tc>
                    <a:tc>
                      <a:txBody>
                        <a:bodyPr/>
                        <a:lstStyle/>
                        <a:p>
                          <a:pPr latinLnBrk="1"/>
                          <a:r>
                            <a:rPr lang="en-US" altLang="ko-KR"/>
                            <a:t>PLL jitter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3504633683"/>
                      </a:ext>
                    </a:extLst>
                  </a:tr>
                  <a:tr h="370840">
                    <a:tc>
                      <a:txBody>
                        <a:bodyPr/>
                        <a:lstStyle/>
                        <a:p>
                          <a:pPr latinLnBrk="1"/>
                          <a:endParaRPr lang="ko-KR" altLang="en-US"/>
                        </a:p>
                      </a:txBody>
                      <a:tcPr/>
                    </a:tc>
                    <a:tc>
                      <a:txBody>
                        <a:bodyPr/>
                        <a:lstStyle/>
                        <a:p>
                          <a:pPr latinLnBrk="1"/>
                          <a:r>
                            <a:rPr lang="en-US" altLang="ko-KR"/>
                            <a:t>Clock distribution jitter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698768928"/>
                      </a:ext>
                    </a:extLst>
                  </a:tr>
                  <a:tr h="370840">
                    <a:tc>
                      <a:txBody>
                        <a:bodyPr/>
                        <a:lstStyle/>
                        <a:p>
                          <a:pPr latinLnBrk="1"/>
                          <a:endParaRPr lang="ko-KR" altLang="en-US"/>
                        </a:p>
                      </a:txBody>
                      <a:tcPr/>
                    </a:tc>
                    <a:tc>
                      <a:txBody>
                        <a:bodyPr/>
                        <a:lstStyle/>
                        <a:p>
                          <a:pPr latinLnBrk="1"/>
                          <a:r>
                            <a:rPr lang="en-US" altLang="ko-KR"/>
                            <a:t>Shift register jitter</a:t>
                          </a:r>
                          <a:endParaRPr lang="ko-KR" altLang="en-US"/>
                        </a:p>
                      </a:txBody>
                      <a:tcPr/>
                    </a:tc>
                    <a:tc>
                      <a:txBody>
                        <a:bodyPr/>
                        <a:lstStyle/>
                        <a:p>
                          <a:pPr latinLnBrk="1"/>
                          <a:r>
                            <a:rPr lang="en-US" altLang="ko-KR">
                              <a:solidFill>
                                <a:srgbClr val="FF0000"/>
                              </a:solidFill>
                            </a:rPr>
                            <a:t>Increases?</a:t>
                          </a:r>
                          <a:endParaRPr lang="ko-KR" altLang="en-US">
                            <a:solidFill>
                              <a:srgbClr val="FF0000"/>
                            </a:solidFill>
                          </a:endParaRPr>
                        </a:p>
                      </a:txBody>
                      <a:tcPr/>
                    </a:tc>
                    <a:extLst>
                      <a:ext uri="{0D108BD9-81ED-4DB2-BD59-A6C34878D82A}">
                        <a16:rowId xmlns:a16="http://schemas.microsoft.com/office/drawing/2014/main" val="1668353280"/>
                      </a:ext>
                    </a:extLst>
                  </a:tr>
                  <a:tr h="370840">
                    <a:tc>
                      <a:txBody>
                        <a:bodyPr/>
                        <a:lstStyle/>
                        <a:p>
                          <a:pPr latinLnBrk="1"/>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t>Uncertainty of the off-chip calibration of PV</a:t>
                          </a:r>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solidFill>
                                <a:srgbClr val="FF0000"/>
                              </a:solidFill>
                            </a:rPr>
                            <a:t>?</a:t>
                          </a:r>
                          <a:endParaRPr lang="ko-KR" altLang="en-US">
                            <a:solidFill>
                              <a:srgbClr val="FF0000"/>
                            </a:solidFil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99304"/>
                      </a:ext>
                    </a:extLst>
                  </a:tr>
                  <a:tr h="370840">
                    <a:tc rowSpan="2">
                      <a:txBody>
                        <a:bodyPr/>
                        <a:lstStyle/>
                        <a:p>
                          <a:pPr latinLnBrk="1"/>
                          <a:r>
                            <a:rPr lang="en-US" altLang="ko-KR"/>
                            <a:t>Meta</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t>Power consumption per channel</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solidFill>
                                <a:schemeClr val="accent2"/>
                              </a:solidFill>
                            </a:rPr>
                            <a:t>Increases</a:t>
                          </a:r>
                          <a:endParaRPr lang="ko-KR" altLang="en-US">
                            <a:solidFill>
                              <a:schemeClr val="accent2"/>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57263401"/>
                      </a:ext>
                    </a:extLst>
                  </a:tr>
                  <a:tr h="370840">
                    <a:tc vMerge="1">
                      <a:txBody>
                        <a:bodyPr/>
                        <a:lstStyle/>
                        <a:p>
                          <a:pPr latinLnBrk="1"/>
                          <a:endParaRPr lang="ko-KR" altLang="en-US"/>
                        </a:p>
                      </a:txBody>
                      <a:tcPr/>
                    </a:tc>
                    <a:tc>
                      <a:txBody>
                        <a:bodyPr/>
                        <a:lstStyle/>
                        <a:p>
                          <a:pPr latinLnBrk="1"/>
                          <a:r>
                            <a:rPr lang="en-US" altLang="ko-KR"/>
                            <a:t>Area per channel</a:t>
                          </a:r>
                          <a:endParaRPr lang="ko-KR" altLang="en-US"/>
                        </a:p>
                      </a:txBody>
                      <a:tcPr/>
                    </a:tc>
                    <a:tc>
                      <a:txBody>
                        <a:bodyPr/>
                        <a:lstStyle/>
                        <a:p>
                          <a:pPr latinLnBrk="1"/>
                          <a:r>
                            <a:rPr lang="en-US" altLang="ko-KR">
                              <a:solidFill>
                                <a:schemeClr val="accent2"/>
                              </a:solidFill>
                            </a:rPr>
                            <a:t>Increases</a:t>
                          </a:r>
                          <a:endParaRPr lang="ko-KR" altLang="en-US">
                            <a:solidFill>
                              <a:schemeClr val="accent2"/>
                            </a:solidFill>
                          </a:endParaRPr>
                        </a:p>
                      </a:txBody>
                      <a:tcPr/>
                    </a:tc>
                    <a:extLst>
                      <a:ext uri="{0D108BD9-81ED-4DB2-BD59-A6C34878D82A}">
                        <a16:rowId xmlns:a16="http://schemas.microsoft.com/office/drawing/2014/main" val="1927809240"/>
                      </a:ext>
                    </a:extLst>
                  </a:tr>
                </a:tbl>
              </a:graphicData>
            </a:graphic>
          </p:graphicFrame>
        </mc:Choice>
        <mc:Fallback xmlns="">
          <p:graphicFrame>
            <p:nvGraphicFramePr>
              <p:cNvPr id="7" name="표 7">
                <a:extLst>
                  <a:ext uri="{FF2B5EF4-FFF2-40B4-BE49-F238E27FC236}">
                    <a16:creationId xmlns:a16="http://schemas.microsoft.com/office/drawing/2014/main" id="{637BE555-6C87-12F7-E0E8-6A4837FE3BC2}"/>
                  </a:ext>
                </a:extLst>
              </p:cNvPr>
              <p:cNvGraphicFramePr>
                <a:graphicFrameLocks noGrp="1"/>
              </p:cNvGraphicFramePr>
              <p:nvPr>
                <p:ph idx="1"/>
                <p:extLst>
                  <p:ext uri="{D42A27DB-BD31-4B8C-83A1-F6EECF244321}">
                    <p14:modId xmlns:p14="http://schemas.microsoft.com/office/powerpoint/2010/main" val="3244824061"/>
                  </p:ext>
                </p:extLst>
              </p:nvPr>
            </p:nvGraphicFramePr>
            <p:xfrm>
              <a:off x="0" y="0"/>
              <a:ext cx="12305211" cy="7045960"/>
            </p:xfrm>
            <a:graphic>
              <a:graphicData uri="http://schemas.openxmlformats.org/drawingml/2006/table">
                <a:tbl>
                  <a:tblPr firstRow="1" bandRow="1">
                    <a:tableStyleId>{5C22544A-7EE6-4342-B048-85BDC9FD1C3A}</a:tableStyleId>
                  </a:tblPr>
                  <a:tblGrid>
                    <a:gridCol w="1619794">
                      <a:extLst>
                        <a:ext uri="{9D8B030D-6E8A-4147-A177-3AD203B41FA5}">
                          <a16:colId xmlns:a16="http://schemas.microsoft.com/office/drawing/2014/main" val="1025340333"/>
                        </a:ext>
                      </a:extLst>
                    </a:gridCol>
                    <a:gridCol w="5077097">
                      <a:extLst>
                        <a:ext uri="{9D8B030D-6E8A-4147-A177-3AD203B41FA5}">
                          <a16:colId xmlns:a16="http://schemas.microsoft.com/office/drawing/2014/main" val="369651050"/>
                        </a:ext>
                      </a:extLst>
                    </a:gridCol>
                    <a:gridCol w="5608320">
                      <a:extLst>
                        <a:ext uri="{9D8B030D-6E8A-4147-A177-3AD203B41FA5}">
                          <a16:colId xmlns:a16="http://schemas.microsoft.com/office/drawing/2014/main" val="3533386984"/>
                        </a:ext>
                      </a:extLst>
                    </a:gridCol>
                  </a:tblGrid>
                  <a:tr h="370840">
                    <a:tc>
                      <a:txBody>
                        <a:bodyPr/>
                        <a:lstStyle/>
                        <a:p>
                          <a:pPr latinLnBrk="1"/>
                          <a:r>
                            <a:rPr lang="en-US" altLang="ko-KR"/>
                            <a:t>Category</a:t>
                          </a:r>
                          <a:endParaRPr lang="ko-KR" altLang="en-US"/>
                        </a:p>
                      </a:txBody>
                      <a:tcPr/>
                    </a:tc>
                    <a:tc>
                      <a:txBody>
                        <a:bodyPr/>
                        <a:lstStyle/>
                        <a:p>
                          <a:pPr latinLnBrk="1"/>
                          <a:r>
                            <a:rPr lang="en-US" altLang="ko-KR"/>
                            <a:t>Factor</a:t>
                          </a:r>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a:t>Bootstrap</a:t>
                          </a:r>
                          <a:endParaRPr lang="ko-KR" altLang="en-US"/>
                        </a:p>
                      </a:txBody>
                      <a:tcPr/>
                    </a:tc>
                    <a:extLst>
                      <a:ext uri="{0D108BD9-81ED-4DB2-BD59-A6C34878D82A}">
                        <a16:rowId xmlns:a16="http://schemas.microsoft.com/office/drawing/2014/main" val="1960712230"/>
                      </a:ext>
                    </a:extLst>
                  </a:tr>
                  <a:tr h="370840">
                    <a:tc rowSpan="3">
                      <a:txBody>
                        <a:bodyPr/>
                        <a:lstStyle/>
                        <a:p>
                          <a:pPr latinLnBrk="1"/>
                          <a:r>
                            <a:rPr lang="en-US" altLang="ko-KR"/>
                            <a:t>Artifact</a:t>
                          </a:r>
                          <a:endParaRPr lang="ko-KR" altLang="en-US"/>
                        </a:p>
                      </a:txBody>
                      <a:tcPr/>
                    </a:tc>
                    <a:tc>
                      <a:txBody>
                        <a:bodyPr/>
                        <a:lstStyle/>
                        <a:p>
                          <a:pPr latinLnBrk="1"/>
                          <a:r>
                            <a:rPr lang="en-US" altLang="ko-KR"/>
                            <a:t>Memory effect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1216135149"/>
                      </a:ext>
                    </a:extLst>
                  </a:tr>
                  <a:tr h="370840">
                    <a:tc vMerge="1">
                      <a:txBody>
                        <a:bodyPr/>
                        <a:lstStyle/>
                        <a:p>
                          <a:pPr latinLnBrk="1"/>
                          <a:endParaRPr lang="ko-KR" altLang="en-US"/>
                        </a:p>
                      </a:txBody>
                      <a:tcPr/>
                    </a:tc>
                    <a:tc>
                      <a:txBody>
                        <a:bodyPr/>
                        <a:lstStyle/>
                        <a:p>
                          <a:pPr latinLnBrk="1"/>
                          <a:r>
                            <a:rPr lang="en-US" altLang="ko-KR"/>
                            <a:t>Leak current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586230063"/>
                      </a:ext>
                    </a:extLst>
                  </a:tr>
                  <a:tr h="370840">
                    <a:tc vMerge="1">
                      <a:txBody>
                        <a:bodyPr/>
                        <a:lstStyle/>
                        <a:p>
                          <a:pPr latinLnBrk="1"/>
                          <a:endParaRPr lang="ko-KR" altLang="en-US"/>
                        </a:p>
                      </a:txBody>
                      <a:tcPr/>
                    </a:tc>
                    <a:tc>
                      <a:txBody>
                        <a:bodyPr/>
                        <a:lstStyle/>
                        <a:p>
                          <a:pPr latinLnBrk="1"/>
                          <a:r>
                            <a:rPr lang="en-US" altLang="ko-KR"/>
                            <a:t>Crosstalk</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586686302"/>
                      </a:ext>
                    </a:extLst>
                  </a:tr>
                  <a:tr h="370840">
                    <a:tc rowSpan="3">
                      <a:txBody>
                        <a:bodyPr/>
                        <a:lstStyle/>
                        <a:p>
                          <a:pPr latinLnBrk="1"/>
                          <a:r>
                            <a:rPr lang="en-US" altLang="ko-KR"/>
                            <a:t>Signal path coupling</a:t>
                          </a:r>
                          <a:endParaRPr lang="ko-KR" altLang="en-US"/>
                        </a:p>
                      </a:txBody>
                      <a:tcPr/>
                    </a:tc>
                    <a:tc>
                      <a:txBody>
                        <a:bodyPr/>
                        <a:lstStyle/>
                        <a:p>
                          <a:pPr latinLnBrk="1"/>
                          <a:r>
                            <a:rPr lang="en-US" altLang="ko-KR"/>
                            <a:t>High impedance node noises</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064165141"/>
                      </a:ext>
                    </a:extLst>
                  </a:tr>
                  <a:tr h="370840">
                    <a:tc vMerge="1">
                      <a:txBody>
                        <a:bodyPr/>
                        <a:lstStyle/>
                        <a:p>
                          <a:pPr latinLnBrk="1"/>
                          <a:endParaRPr lang="ko-KR" altLang="en-US"/>
                        </a:p>
                      </a:txBody>
                      <a:tcPr/>
                    </a:tc>
                    <a:tc>
                      <a:txBody>
                        <a:bodyPr/>
                        <a:lstStyle/>
                        <a:p>
                          <a:pPr latinLnBrk="1"/>
                          <a:r>
                            <a:rPr lang="en-US" altLang="ko-KR"/>
                            <a:t>Input-output coupling</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1408286968"/>
                      </a:ext>
                    </a:extLst>
                  </a:tr>
                  <a:tr h="370840">
                    <a:tc vMerge="1">
                      <a:txBody>
                        <a:bodyPr/>
                        <a:lstStyle/>
                        <a:p>
                          <a:pPr latinLnBrk="1"/>
                          <a:endParaRPr lang="ko-KR" altLang="en-US"/>
                        </a:p>
                      </a:txBody>
                      <a:tcPr/>
                    </a:tc>
                    <a:tc>
                      <a:txBody>
                        <a:bodyPr/>
                        <a:lstStyle/>
                        <a:p>
                          <a:pPr latinLnBrk="1"/>
                          <a:r>
                            <a:rPr lang="en-US" altLang="ko-KR"/>
                            <a:t>Clock coupling</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472796160"/>
                      </a:ext>
                    </a:extLst>
                  </a:tr>
                  <a:tr h="370840">
                    <a:tc>
                      <a:txBody>
                        <a:bodyPr/>
                        <a:lstStyle/>
                        <a:p>
                          <a:pPr latinLnBrk="1"/>
                          <a:endParaRPr lang="ko-KR" altLang="en-US"/>
                        </a:p>
                      </a:txBody>
                      <a:tcPr/>
                    </a:tc>
                    <a:tc>
                      <a:txBody>
                        <a:bodyPr/>
                        <a:lstStyle/>
                        <a:p>
                          <a:pPr latinLnBrk="1"/>
                          <a:r>
                            <a:rPr lang="en-US" altLang="ko-KR"/>
                            <a:t>PSRR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68990843"/>
                      </a:ext>
                    </a:extLst>
                  </a:tr>
                  <a:tr h="370840">
                    <a:tc>
                      <a:txBody>
                        <a:bodyPr/>
                        <a:lstStyle/>
                        <a:p>
                          <a:pPr latinLnBrk="1"/>
                          <a:endParaRPr lang="ko-KR" altLang="en-US"/>
                        </a:p>
                      </a:txBody>
                      <a:tcPr/>
                    </a:tc>
                    <a:tc>
                      <a:txBody>
                        <a:bodyPr/>
                        <a:lstStyle/>
                        <a:p>
                          <a:pPr latinLnBrk="1"/>
                          <a:r>
                            <a:rPr lang="en-US" altLang="ko-KR" err="1"/>
                            <a:t>kT</a:t>
                          </a:r>
                          <a:r>
                            <a:rPr lang="en-US" altLang="ko-KR"/>
                            <a:t>/C (Nyquist)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172317463"/>
                      </a:ext>
                    </a:extLst>
                  </a:tr>
                  <a:tr h="370840">
                    <a:tc>
                      <a:txBody>
                        <a:bodyPr/>
                        <a:lstStyle/>
                        <a:p>
                          <a:pPr latinLnBrk="1"/>
                          <a:endParaRPr lang="ko-KR" altLang="en-US"/>
                        </a:p>
                      </a:txBody>
                      <a:tcPr/>
                    </a:tc>
                    <a:tc>
                      <a:txBody>
                        <a:bodyPr/>
                        <a:lstStyle/>
                        <a:p>
                          <a:pPr latinLnBrk="1"/>
                          <a:r>
                            <a:rPr lang="en-US" altLang="ko-KR"/>
                            <a:t>Buffer &amp; Filter noise</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3834413808"/>
                      </a:ext>
                    </a:extLst>
                  </a:tr>
                  <a:tr h="370840">
                    <a:tc rowSpan="3">
                      <a:txBody>
                        <a:bodyPr/>
                        <a:lstStyle/>
                        <a:p>
                          <a:pPr latinLnBrk="1"/>
                          <a:r>
                            <a:rPr lang="en-US" altLang="ko-KR"/>
                            <a:t>Distortion</a:t>
                          </a:r>
                          <a:endParaRPr lang="ko-KR" altLang="en-US"/>
                        </a:p>
                      </a:txBody>
                      <a:tcPr/>
                    </a:tc>
                    <a:tc>
                      <a:txBody>
                        <a:bodyPr/>
                        <a:lstStyle/>
                        <a:p>
                          <a:endParaRPr lang="en-US"/>
                        </a:p>
                      </a:txBody>
                      <a:tcPr>
                        <a:blipFill>
                          <a:blip r:embed="rId2"/>
                          <a:stretch>
                            <a:fillRect l="-32173" t="-1004918" r="-110924" b="-822951"/>
                          </a:stretch>
                        </a:blipFill>
                      </a:tcPr>
                    </a:tc>
                    <a:tc>
                      <a:txBody>
                        <a:bodyPr/>
                        <a:lstStyle/>
                        <a:p>
                          <a:pPr latinLnBrk="1"/>
                          <a:r>
                            <a:rPr lang="en-US" altLang="ko-KR">
                              <a:solidFill>
                                <a:srgbClr val="00B050"/>
                              </a:solidFill>
                            </a:rPr>
                            <a:t>Greatly reduces</a:t>
                          </a:r>
                          <a:endParaRPr lang="ko-KR" altLang="en-US">
                            <a:solidFill>
                              <a:srgbClr val="00B050"/>
                            </a:solidFill>
                          </a:endParaRPr>
                        </a:p>
                      </a:txBody>
                      <a:tcPr/>
                    </a:tc>
                    <a:extLst>
                      <a:ext uri="{0D108BD9-81ED-4DB2-BD59-A6C34878D82A}">
                        <a16:rowId xmlns:a16="http://schemas.microsoft.com/office/drawing/2014/main" val="1277893202"/>
                      </a:ext>
                    </a:extLst>
                  </a:tr>
                  <a:tr h="370840">
                    <a:tc vMerge="1">
                      <a:txBody>
                        <a:bodyPr/>
                        <a:lstStyle/>
                        <a:p>
                          <a:pPr latinLnBrk="1"/>
                          <a:endParaRPr lang="ko-KR" altLang="en-US"/>
                        </a:p>
                      </a:txBody>
                      <a:tcPr/>
                    </a:tc>
                    <a:tc>
                      <a:txBody>
                        <a:bodyPr/>
                        <a:lstStyle/>
                        <a:p>
                          <a:pPr latinLnBrk="1"/>
                          <a:r>
                            <a:rPr lang="en-US" altLang="ko-KR"/>
                            <a:t>nonzero shutoff time</a:t>
                          </a:r>
                          <a:endParaRPr lang="ko-KR" altLang="en-US"/>
                        </a:p>
                      </a:txBody>
                      <a:tcPr/>
                    </a:tc>
                    <a:tc>
                      <a:txBody>
                        <a:bodyPr/>
                        <a:lstStyle/>
                        <a:p>
                          <a:pPr latinLnBrk="1"/>
                          <a:r>
                            <a:rPr lang="en-US" altLang="ko-KR">
                              <a:solidFill>
                                <a:srgbClr val="00B050"/>
                              </a:solidFill>
                            </a:rPr>
                            <a:t>Greatly</a:t>
                          </a:r>
                          <a:r>
                            <a:rPr lang="en-US" altLang="ko-KR"/>
                            <a:t> </a:t>
                          </a:r>
                          <a:r>
                            <a:rPr lang="en-US" altLang="ko-KR">
                              <a:solidFill>
                                <a:srgbClr val="00B050"/>
                              </a:solidFill>
                            </a:rPr>
                            <a:t>reduces</a:t>
                          </a:r>
                          <a:endParaRPr lang="ko-KR" altLang="en-US">
                            <a:solidFill>
                              <a:srgbClr val="00B050"/>
                            </a:solidFill>
                          </a:endParaRPr>
                        </a:p>
                      </a:txBody>
                      <a:tcPr/>
                    </a:tc>
                    <a:extLst>
                      <a:ext uri="{0D108BD9-81ED-4DB2-BD59-A6C34878D82A}">
                        <a16:rowId xmlns:a16="http://schemas.microsoft.com/office/drawing/2014/main" val="2337836677"/>
                      </a:ext>
                    </a:extLst>
                  </a:tr>
                  <a:tr h="370840">
                    <a:tc vMerge="1">
                      <a:txBody>
                        <a:bodyPr/>
                        <a:lstStyle/>
                        <a:p>
                          <a:pPr latinLnBrk="1"/>
                          <a:endParaRPr lang="ko-KR" altLang="en-US"/>
                        </a:p>
                      </a:txBody>
                      <a:tcPr/>
                    </a:tc>
                    <a:tc>
                      <a:txBody>
                        <a:bodyPr/>
                        <a:lstStyle/>
                        <a:p>
                          <a:pPr latinLnBrk="1"/>
                          <a:r>
                            <a:rPr lang="en-US" altLang="ko-KR"/>
                            <a:t>bandwidth</a:t>
                          </a:r>
                          <a:endParaRPr lang="ko-KR" altLang="en-US"/>
                        </a:p>
                      </a:txBody>
                      <a:tcPr/>
                    </a:tc>
                    <a:tc>
                      <a:txBody>
                        <a:bodyPr/>
                        <a:lstStyle/>
                        <a:p>
                          <a:pPr latinLnBrk="1"/>
                          <a:r>
                            <a:rPr lang="en-US" altLang="ko-KR">
                              <a:solidFill>
                                <a:srgbClr val="00B050"/>
                              </a:solidFill>
                            </a:rPr>
                            <a:t>Increases</a:t>
                          </a:r>
                          <a:endParaRPr lang="ko-KR" altLang="en-US">
                            <a:solidFill>
                              <a:srgbClr val="00B050"/>
                            </a:solidFill>
                          </a:endParaRPr>
                        </a:p>
                      </a:txBody>
                      <a:tcPr/>
                    </a:tc>
                    <a:extLst>
                      <a:ext uri="{0D108BD9-81ED-4DB2-BD59-A6C34878D82A}">
                        <a16:rowId xmlns:a16="http://schemas.microsoft.com/office/drawing/2014/main" val="688397861"/>
                      </a:ext>
                    </a:extLst>
                  </a:tr>
                  <a:tr h="370840">
                    <a:tc>
                      <a:txBody>
                        <a:bodyPr/>
                        <a:lstStyle/>
                        <a:p>
                          <a:pPr latinLnBrk="1"/>
                          <a:endParaRPr lang="ko-KR" altLang="en-US"/>
                        </a:p>
                      </a:txBody>
                      <a:tcPr/>
                    </a:tc>
                    <a:tc>
                      <a:txBody>
                        <a:bodyPr/>
                        <a:lstStyle/>
                        <a:p>
                          <a:pPr latinLnBrk="1"/>
                          <a:r>
                            <a:rPr lang="en-US" altLang="ko-KR"/>
                            <a:t>PLL jitter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3504633683"/>
                      </a:ext>
                    </a:extLst>
                  </a:tr>
                  <a:tr h="370840">
                    <a:tc>
                      <a:txBody>
                        <a:bodyPr/>
                        <a:lstStyle/>
                        <a:p>
                          <a:pPr latinLnBrk="1"/>
                          <a:endParaRPr lang="ko-KR" altLang="en-US"/>
                        </a:p>
                      </a:txBody>
                      <a:tcPr/>
                    </a:tc>
                    <a:tc>
                      <a:txBody>
                        <a:bodyPr/>
                        <a:lstStyle/>
                        <a:p>
                          <a:pPr latinLnBrk="1"/>
                          <a:r>
                            <a:rPr lang="en-US" altLang="ko-KR"/>
                            <a:t>Clock distribution jitter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698768928"/>
                      </a:ext>
                    </a:extLst>
                  </a:tr>
                  <a:tr h="370840">
                    <a:tc>
                      <a:txBody>
                        <a:bodyPr/>
                        <a:lstStyle/>
                        <a:p>
                          <a:pPr latinLnBrk="1"/>
                          <a:endParaRPr lang="ko-KR" altLang="en-US"/>
                        </a:p>
                      </a:txBody>
                      <a:tcPr/>
                    </a:tc>
                    <a:tc>
                      <a:txBody>
                        <a:bodyPr/>
                        <a:lstStyle/>
                        <a:p>
                          <a:pPr latinLnBrk="1"/>
                          <a:r>
                            <a:rPr lang="en-US" altLang="ko-KR"/>
                            <a:t>Shift register jitter</a:t>
                          </a:r>
                          <a:endParaRPr lang="ko-KR" altLang="en-US"/>
                        </a:p>
                      </a:txBody>
                      <a:tcPr/>
                    </a:tc>
                    <a:tc>
                      <a:txBody>
                        <a:bodyPr/>
                        <a:lstStyle/>
                        <a:p>
                          <a:pPr latinLnBrk="1"/>
                          <a:r>
                            <a:rPr lang="en-US" altLang="ko-KR">
                              <a:solidFill>
                                <a:srgbClr val="FF0000"/>
                              </a:solidFill>
                            </a:rPr>
                            <a:t>Increases?</a:t>
                          </a:r>
                          <a:endParaRPr lang="ko-KR" altLang="en-US">
                            <a:solidFill>
                              <a:srgbClr val="FF0000"/>
                            </a:solidFill>
                          </a:endParaRPr>
                        </a:p>
                      </a:txBody>
                      <a:tcPr/>
                    </a:tc>
                    <a:extLst>
                      <a:ext uri="{0D108BD9-81ED-4DB2-BD59-A6C34878D82A}">
                        <a16:rowId xmlns:a16="http://schemas.microsoft.com/office/drawing/2014/main" val="1668353280"/>
                      </a:ext>
                    </a:extLst>
                  </a:tr>
                  <a:tr h="370840">
                    <a:tc>
                      <a:txBody>
                        <a:bodyPr/>
                        <a:lstStyle/>
                        <a:p>
                          <a:pPr latinLnBrk="1"/>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t>Uncertainty of the off-chip calibration of PV</a:t>
                          </a:r>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solidFill>
                                <a:srgbClr val="FF0000"/>
                              </a:solidFill>
                            </a:rPr>
                            <a:t>?</a:t>
                          </a:r>
                          <a:endParaRPr lang="ko-KR" altLang="en-US">
                            <a:solidFill>
                              <a:srgbClr val="FF0000"/>
                            </a:solidFil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99304"/>
                      </a:ext>
                    </a:extLst>
                  </a:tr>
                  <a:tr h="370840">
                    <a:tc rowSpan="2">
                      <a:txBody>
                        <a:bodyPr/>
                        <a:lstStyle/>
                        <a:p>
                          <a:pPr latinLnBrk="1"/>
                          <a:r>
                            <a:rPr lang="en-US" altLang="ko-KR"/>
                            <a:t>Meta</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t>Power consumption per channel</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solidFill>
                                <a:schemeClr val="accent2"/>
                              </a:solidFill>
                            </a:rPr>
                            <a:t>Increases</a:t>
                          </a:r>
                          <a:endParaRPr lang="ko-KR" altLang="en-US">
                            <a:solidFill>
                              <a:schemeClr val="accent2"/>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57263401"/>
                      </a:ext>
                    </a:extLst>
                  </a:tr>
                  <a:tr h="370840">
                    <a:tc vMerge="1">
                      <a:txBody>
                        <a:bodyPr/>
                        <a:lstStyle/>
                        <a:p>
                          <a:pPr latinLnBrk="1"/>
                          <a:endParaRPr lang="ko-KR" altLang="en-US"/>
                        </a:p>
                      </a:txBody>
                      <a:tcPr/>
                    </a:tc>
                    <a:tc>
                      <a:txBody>
                        <a:bodyPr/>
                        <a:lstStyle/>
                        <a:p>
                          <a:pPr latinLnBrk="1"/>
                          <a:r>
                            <a:rPr lang="en-US" altLang="ko-KR"/>
                            <a:t>Area per channel</a:t>
                          </a:r>
                          <a:endParaRPr lang="ko-KR" altLang="en-US"/>
                        </a:p>
                      </a:txBody>
                      <a:tcPr/>
                    </a:tc>
                    <a:tc>
                      <a:txBody>
                        <a:bodyPr/>
                        <a:lstStyle/>
                        <a:p>
                          <a:pPr latinLnBrk="1"/>
                          <a:r>
                            <a:rPr lang="en-US" altLang="ko-KR">
                              <a:solidFill>
                                <a:schemeClr val="accent2"/>
                              </a:solidFill>
                            </a:rPr>
                            <a:t>Increases</a:t>
                          </a:r>
                          <a:endParaRPr lang="ko-KR" altLang="en-US">
                            <a:solidFill>
                              <a:schemeClr val="accent2"/>
                            </a:solidFill>
                          </a:endParaRPr>
                        </a:p>
                      </a:txBody>
                      <a:tcPr/>
                    </a:tc>
                    <a:extLst>
                      <a:ext uri="{0D108BD9-81ED-4DB2-BD59-A6C34878D82A}">
                        <a16:rowId xmlns:a16="http://schemas.microsoft.com/office/drawing/2014/main" val="1927809240"/>
                      </a:ext>
                    </a:extLst>
                  </a:tr>
                </a:tbl>
              </a:graphicData>
            </a:graphic>
          </p:graphicFrame>
        </mc:Fallback>
      </mc:AlternateContent>
      <p:sp>
        <p:nvSpPr>
          <p:cNvPr id="2" name="날짜 개체 틀 1">
            <a:extLst>
              <a:ext uri="{FF2B5EF4-FFF2-40B4-BE49-F238E27FC236}">
                <a16:creationId xmlns:a16="http://schemas.microsoft.com/office/drawing/2014/main" id="{2198F2DF-1327-EE6D-E8FF-317BDED8A6C8}"/>
              </a:ext>
            </a:extLst>
          </p:cNvPr>
          <p:cNvSpPr>
            <a:spLocks noGrp="1"/>
          </p:cNvSpPr>
          <p:nvPr>
            <p:ph type="dt" sz="half" idx="10"/>
          </p:nvPr>
        </p:nvSpPr>
        <p:spPr/>
        <p:txBody>
          <a:bodyPr/>
          <a:lstStyle/>
          <a:p>
            <a:r>
              <a:rPr lang="en-US" altLang="ko-KR"/>
              <a:t>2024-05-27</a:t>
            </a:r>
            <a:endParaRPr lang="ko-KR" altLang="en-US"/>
          </a:p>
        </p:txBody>
      </p:sp>
      <p:sp>
        <p:nvSpPr>
          <p:cNvPr id="3" name="바닥글 개체 틀 2">
            <a:extLst>
              <a:ext uri="{FF2B5EF4-FFF2-40B4-BE49-F238E27FC236}">
                <a16:creationId xmlns:a16="http://schemas.microsoft.com/office/drawing/2014/main" id="{E1FE8AE6-E233-1095-3038-931E3BB26F13}"/>
              </a:ext>
            </a:extLst>
          </p:cNvPr>
          <p:cNvSpPr>
            <a:spLocks noGrp="1"/>
          </p:cNvSpPr>
          <p:nvPr>
            <p:ph type="ftr" sz="quarter" idx="11"/>
          </p:nvPr>
        </p:nvSpPr>
        <p:spPr/>
        <p:txBody>
          <a:bodyPr/>
          <a:lstStyle/>
          <a:p>
            <a:r>
              <a:rPr lang="en-US" altLang="ko-KR"/>
              <a:t>PSEC5 / PM2024</a:t>
            </a:r>
            <a:endParaRPr lang="ko-KR" altLang="en-US"/>
          </a:p>
        </p:txBody>
      </p:sp>
      <p:sp>
        <p:nvSpPr>
          <p:cNvPr id="4" name="슬라이드 번호 개체 틀 3">
            <a:extLst>
              <a:ext uri="{FF2B5EF4-FFF2-40B4-BE49-F238E27FC236}">
                <a16:creationId xmlns:a16="http://schemas.microsoft.com/office/drawing/2014/main" id="{3C80370A-0764-068E-DF12-D79B34999367}"/>
              </a:ext>
            </a:extLst>
          </p:cNvPr>
          <p:cNvSpPr>
            <a:spLocks noGrp="1"/>
          </p:cNvSpPr>
          <p:nvPr>
            <p:ph type="sldNum" sz="quarter" idx="12"/>
          </p:nvPr>
        </p:nvSpPr>
        <p:spPr/>
        <p:txBody>
          <a:bodyPr/>
          <a:lstStyle/>
          <a:p>
            <a:fld id="{23AE57FD-E4DF-4085-ACA4-73605D376608}" type="slidenum">
              <a:rPr lang="ko-KR" altLang="en-US" smtClean="0"/>
              <a:t>42</a:t>
            </a:fld>
            <a:endParaRPr lang="ko-KR" altLang="en-US"/>
          </a:p>
        </p:txBody>
      </p:sp>
    </p:spTree>
    <p:extLst>
      <p:ext uri="{BB962C8B-B14F-4D97-AF65-F5344CB8AC3E}">
        <p14:creationId xmlns:p14="http://schemas.microsoft.com/office/powerpoint/2010/main" val="1548090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표 7">
                <a:extLst>
                  <a:ext uri="{FF2B5EF4-FFF2-40B4-BE49-F238E27FC236}">
                    <a16:creationId xmlns:a16="http://schemas.microsoft.com/office/drawing/2014/main" id="{637BE555-6C87-12F7-E0E8-6A4837FE3BC2}"/>
                  </a:ext>
                </a:extLst>
              </p:cNvPr>
              <p:cNvGraphicFramePr>
                <a:graphicFrameLocks noGrp="1"/>
              </p:cNvGraphicFramePr>
              <p:nvPr>
                <p:ph idx="1"/>
                <p:extLst>
                  <p:ext uri="{D42A27DB-BD31-4B8C-83A1-F6EECF244321}">
                    <p14:modId xmlns:p14="http://schemas.microsoft.com/office/powerpoint/2010/main" val="1016376321"/>
                  </p:ext>
                </p:extLst>
              </p:nvPr>
            </p:nvGraphicFramePr>
            <p:xfrm>
              <a:off x="0" y="0"/>
              <a:ext cx="12305211" cy="7045960"/>
            </p:xfrm>
            <a:graphic>
              <a:graphicData uri="http://schemas.openxmlformats.org/drawingml/2006/table">
                <a:tbl>
                  <a:tblPr firstRow="1" bandRow="1">
                    <a:tableStyleId>{5C22544A-7EE6-4342-B048-85BDC9FD1C3A}</a:tableStyleId>
                  </a:tblPr>
                  <a:tblGrid>
                    <a:gridCol w="1619794">
                      <a:extLst>
                        <a:ext uri="{9D8B030D-6E8A-4147-A177-3AD203B41FA5}">
                          <a16:colId xmlns:a16="http://schemas.microsoft.com/office/drawing/2014/main" val="1025340333"/>
                        </a:ext>
                      </a:extLst>
                    </a:gridCol>
                    <a:gridCol w="5077097">
                      <a:extLst>
                        <a:ext uri="{9D8B030D-6E8A-4147-A177-3AD203B41FA5}">
                          <a16:colId xmlns:a16="http://schemas.microsoft.com/office/drawing/2014/main" val="369651050"/>
                        </a:ext>
                      </a:extLst>
                    </a:gridCol>
                    <a:gridCol w="5608320">
                      <a:extLst>
                        <a:ext uri="{9D8B030D-6E8A-4147-A177-3AD203B41FA5}">
                          <a16:colId xmlns:a16="http://schemas.microsoft.com/office/drawing/2014/main" val="3533386984"/>
                        </a:ext>
                      </a:extLst>
                    </a:gridCol>
                  </a:tblGrid>
                  <a:tr h="370840">
                    <a:tc>
                      <a:txBody>
                        <a:bodyPr/>
                        <a:lstStyle/>
                        <a:p>
                          <a:pPr latinLnBrk="1"/>
                          <a:r>
                            <a:rPr lang="en-US" altLang="ko-KR"/>
                            <a:t>Category</a:t>
                          </a:r>
                          <a:endParaRPr lang="ko-KR" altLang="en-US"/>
                        </a:p>
                      </a:txBody>
                      <a:tcPr/>
                    </a:tc>
                    <a:tc>
                      <a:txBody>
                        <a:bodyPr/>
                        <a:lstStyle/>
                        <a:p>
                          <a:pPr latinLnBrk="1"/>
                          <a:r>
                            <a:rPr lang="en-US" altLang="ko-KR"/>
                            <a:t>Factor</a:t>
                          </a:r>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a:t>Differential</a:t>
                          </a:r>
                          <a:endParaRPr lang="ko-KR" altLang="en-US"/>
                        </a:p>
                      </a:txBody>
                      <a:tcPr/>
                    </a:tc>
                    <a:extLst>
                      <a:ext uri="{0D108BD9-81ED-4DB2-BD59-A6C34878D82A}">
                        <a16:rowId xmlns:a16="http://schemas.microsoft.com/office/drawing/2014/main" val="1960712230"/>
                      </a:ext>
                    </a:extLst>
                  </a:tr>
                  <a:tr h="370840">
                    <a:tc rowSpan="3">
                      <a:txBody>
                        <a:bodyPr/>
                        <a:lstStyle/>
                        <a:p>
                          <a:pPr latinLnBrk="1"/>
                          <a:r>
                            <a:rPr lang="en-US" altLang="ko-KR"/>
                            <a:t>Artifact</a:t>
                          </a:r>
                          <a:endParaRPr lang="ko-KR" altLang="en-US"/>
                        </a:p>
                      </a:txBody>
                      <a:tcPr/>
                    </a:tc>
                    <a:tc>
                      <a:txBody>
                        <a:bodyPr/>
                        <a:lstStyle/>
                        <a:p>
                          <a:pPr latinLnBrk="1"/>
                          <a:r>
                            <a:rPr lang="en-US" altLang="ko-KR"/>
                            <a:t>Memory effect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1216135149"/>
                      </a:ext>
                    </a:extLst>
                  </a:tr>
                  <a:tr h="370840">
                    <a:tc vMerge="1">
                      <a:txBody>
                        <a:bodyPr/>
                        <a:lstStyle/>
                        <a:p>
                          <a:pPr latinLnBrk="1"/>
                          <a:endParaRPr lang="ko-KR" altLang="en-US"/>
                        </a:p>
                      </a:txBody>
                      <a:tcPr/>
                    </a:tc>
                    <a:tc>
                      <a:txBody>
                        <a:bodyPr/>
                        <a:lstStyle/>
                        <a:p>
                          <a:pPr latinLnBrk="1"/>
                          <a:r>
                            <a:rPr lang="en-US" altLang="ko-KR"/>
                            <a:t>Leak current</a:t>
                          </a:r>
                          <a:endParaRPr lang="ko-KR" altLang="en-US"/>
                        </a:p>
                      </a:txBody>
                      <a:tcPr/>
                    </a:tc>
                    <a:tc>
                      <a:txBody>
                        <a:bodyPr/>
                        <a:lstStyle/>
                        <a:p>
                          <a:pPr latinLnBrk="1"/>
                          <a:r>
                            <a:rPr lang="en-US" altLang="ko-KR"/>
                            <a:t>No effect (?)</a:t>
                          </a:r>
                          <a:endParaRPr lang="ko-KR" altLang="en-US"/>
                        </a:p>
                      </a:txBody>
                      <a:tcPr/>
                    </a:tc>
                    <a:extLst>
                      <a:ext uri="{0D108BD9-81ED-4DB2-BD59-A6C34878D82A}">
                        <a16:rowId xmlns:a16="http://schemas.microsoft.com/office/drawing/2014/main" val="2586230063"/>
                      </a:ext>
                    </a:extLst>
                  </a:tr>
                  <a:tr h="370840">
                    <a:tc vMerge="1">
                      <a:txBody>
                        <a:bodyPr/>
                        <a:lstStyle/>
                        <a:p>
                          <a:pPr latinLnBrk="1"/>
                          <a:endParaRPr lang="ko-KR" altLang="en-US"/>
                        </a:p>
                      </a:txBody>
                      <a:tcPr/>
                    </a:tc>
                    <a:tc>
                      <a:txBody>
                        <a:bodyPr/>
                        <a:lstStyle/>
                        <a:p>
                          <a:pPr latinLnBrk="1"/>
                          <a:r>
                            <a:rPr lang="en-US" altLang="ko-KR"/>
                            <a:t>Crosstalk</a:t>
                          </a:r>
                          <a:endParaRPr lang="ko-KR" altLang="en-US"/>
                        </a:p>
                      </a:txBody>
                      <a:tcPr/>
                    </a:tc>
                    <a:tc>
                      <a:txBody>
                        <a:bodyPr/>
                        <a:lstStyle/>
                        <a:p>
                          <a:pPr latinLnBrk="1"/>
                          <a:r>
                            <a:rPr lang="en-US" altLang="ko-KR">
                              <a:solidFill>
                                <a:srgbClr val="00B050"/>
                              </a:solidFill>
                            </a:rPr>
                            <a:t>Partially cancelled</a:t>
                          </a:r>
                          <a:endParaRPr lang="ko-KR" altLang="en-US">
                            <a:solidFill>
                              <a:srgbClr val="00B050"/>
                            </a:solidFill>
                          </a:endParaRPr>
                        </a:p>
                      </a:txBody>
                      <a:tcPr/>
                    </a:tc>
                    <a:extLst>
                      <a:ext uri="{0D108BD9-81ED-4DB2-BD59-A6C34878D82A}">
                        <a16:rowId xmlns:a16="http://schemas.microsoft.com/office/drawing/2014/main" val="2586686302"/>
                      </a:ext>
                    </a:extLst>
                  </a:tr>
                  <a:tr h="370840">
                    <a:tc rowSpan="3">
                      <a:txBody>
                        <a:bodyPr/>
                        <a:lstStyle/>
                        <a:p>
                          <a:pPr latinLnBrk="1"/>
                          <a:r>
                            <a:rPr lang="en-US" altLang="ko-KR"/>
                            <a:t>Signal path coupling</a:t>
                          </a:r>
                          <a:endParaRPr lang="ko-KR" altLang="en-US"/>
                        </a:p>
                      </a:txBody>
                      <a:tcPr/>
                    </a:tc>
                    <a:tc>
                      <a:txBody>
                        <a:bodyPr/>
                        <a:lstStyle/>
                        <a:p>
                          <a:pPr latinLnBrk="1"/>
                          <a:r>
                            <a:rPr lang="en-US" altLang="ko-KR"/>
                            <a:t>High impedance node noises</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064165141"/>
                      </a:ext>
                    </a:extLst>
                  </a:tr>
                  <a:tr h="370840">
                    <a:tc vMerge="1">
                      <a:txBody>
                        <a:bodyPr/>
                        <a:lstStyle/>
                        <a:p>
                          <a:pPr latinLnBrk="1"/>
                          <a:endParaRPr lang="ko-KR" altLang="en-US"/>
                        </a:p>
                      </a:txBody>
                      <a:tcPr/>
                    </a:tc>
                    <a:tc>
                      <a:txBody>
                        <a:bodyPr/>
                        <a:lstStyle/>
                        <a:p>
                          <a:pPr latinLnBrk="1"/>
                          <a:r>
                            <a:rPr lang="en-US" altLang="ko-KR"/>
                            <a:t>Input-output coupling</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1408286968"/>
                      </a:ext>
                    </a:extLst>
                  </a:tr>
                  <a:tr h="370840">
                    <a:tc vMerge="1">
                      <a:txBody>
                        <a:bodyPr/>
                        <a:lstStyle/>
                        <a:p>
                          <a:pPr latinLnBrk="1"/>
                          <a:endParaRPr lang="ko-KR" altLang="en-US"/>
                        </a:p>
                      </a:txBody>
                      <a:tcPr/>
                    </a:tc>
                    <a:tc>
                      <a:txBody>
                        <a:bodyPr/>
                        <a:lstStyle/>
                        <a:p>
                          <a:pPr latinLnBrk="1"/>
                          <a:r>
                            <a:rPr lang="en-US" altLang="ko-KR"/>
                            <a:t>Clock coupling</a:t>
                          </a:r>
                          <a:endParaRPr lang="ko-KR" altLang="en-US"/>
                        </a:p>
                      </a:txBody>
                      <a:tcPr/>
                    </a:tc>
                    <a:tc>
                      <a:txBody>
                        <a:bodyPr/>
                        <a:lstStyle/>
                        <a:p>
                          <a:pPr latinLnBrk="1"/>
                          <a:r>
                            <a:rPr lang="en-US" altLang="ko-KR">
                              <a:solidFill>
                                <a:srgbClr val="00B050"/>
                              </a:solidFill>
                            </a:rPr>
                            <a:t>Partially cancelled</a:t>
                          </a:r>
                          <a:endParaRPr lang="ko-KR" altLang="en-US"/>
                        </a:p>
                      </a:txBody>
                      <a:tcPr/>
                    </a:tc>
                    <a:extLst>
                      <a:ext uri="{0D108BD9-81ED-4DB2-BD59-A6C34878D82A}">
                        <a16:rowId xmlns:a16="http://schemas.microsoft.com/office/drawing/2014/main" val="2472796160"/>
                      </a:ext>
                    </a:extLst>
                  </a:tr>
                  <a:tr h="370840">
                    <a:tc>
                      <a:txBody>
                        <a:bodyPr/>
                        <a:lstStyle/>
                        <a:p>
                          <a:pPr latinLnBrk="1"/>
                          <a:endParaRPr lang="ko-KR" altLang="en-US"/>
                        </a:p>
                      </a:txBody>
                      <a:tcPr/>
                    </a:tc>
                    <a:tc>
                      <a:txBody>
                        <a:bodyPr/>
                        <a:lstStyle/>
                        <a:p>
                          <a:pPr latinLnBrk="1"/>
                          <a:r>
                            <a:rPr lang="en-US" altLang="ko-KR"/>
                            <a:t>PSRR</a:t>
                          </a:r>
                          <a:endParaRPr lang="ko-KR" altLang="en-US"/>
                        </a:p>
                      </a:txBody>
                      <a:tcPr/>
                    </a:tc>
                    <a:tc>
                      <a:txBody>
                        <a:bodyPr/>
                        <a:lstStyle/>
                        <a:p>
                          <a:pPr latinLnBrk="1"/>
                          <a:r>
                            <a:rPr lang="en-US" altLang="ko-KR">
                              <a:solidFill>
                                <a:srgbClr val="00B050"/>
                              </a:solidFill>
                            </a:rPr>
                            <a:t>Partially cancelled</a:t>
                          </a:r>
                          <a:endParaRPr lang="ko-KR" altLang="en-US"/>
                        </a:p>
                      </a:txBody>
                      <a:tcPr/>
                    </a:tc>
                    <a:extLst>
                      <a:ext uri="{0D108BD9-81ED-4DB2-BD59-A6C34878D82A}">
                        <a16:rowId xmlns:a16="http://schemas.microsoft.com/office/drawing/2014/main" val="268990843"/>
                      </a:ext>
                    </a:extLst>
                  </a:tr>
                  <a:tr h="370840">
                    <a:tc>
                      <a:txBody>
                        <a:bodyPr/>
                        <a:lstStyle/>
                        <a:p>
                          <a:pPr latinLnBrk="1"/>
                          <a:endParaRPr lang="ko-KR" altLang="en-US"/>
                        </a:p>
                      </a:txBody>
                      <a:tcPr/>
                    </a:tc>
                    <a:tc>
                      <a:txBody>
                        <a:bodyPr/>
                        <a:lstStyle/>
                        <a:p>
                          <a:pPr latinLnBrk="1"/>
                          <a:r>
                            <a:rPr lang="en-US" altLang="ko-KR" err="1"/>
                            <a:t>kT</a:t>
                          </a:r>
                          <a:r>
                            <a:rPr lang="en-US" altLang="ko-KR"/>
                            <a:t>/C (Nyquist)</a:t>
                          </a:r>
                          <a:endParaRPr lang="ko-KR" altLang="en-US"/>
                        </a:p>
                      </a:txBody>
                      <a:tcPr/>
                    </a:tc>
                    <a:tc>
                      <a:txBody>
                        <a:bodyPr/>
                        <a:lstStyle/>
                        <a:p>
                          <a:pPr latinLnBrk="1"/>
                          <a:r>
                            <a:rPr lang="en-US" altLang="ko-KR"/>
                            <a:t>No effect (</a:t>
                          </a:r>
                          <a:r>
                            <a:rPr lang="en-US" altLang="ko-KR">
                              <a:solidFill>
                                <a:srgbClr val="00B050"/>
                              </a:solidFill>
                            </a:rPr>
                            <a:t>effectively 70%</a:t>
                          </a:r>
                          <a:r>
                            <a:rPr lang="en-US" altLang="ko-KR"/>
                            <a:t>)</a:t>
                          </a:r>
                          <a:endParaRPr lang="ko-KR" altLang="en-US"/>
                        </a:p>
                      </a:txBody>
                      <a:tcPr/>
                    </a:tc>
                    <a:extLst>
                      <a:ext uri="{0D108BD9-81ED-4DB2-BD59-A6C34878D82A}">
                        <a16:rowId xmlns:a16="http://schemas.microsoft.com/office/drawing/2014/main" val="2172317463"/>
                      </a:ext>
                    </a:extLst>
                  </a:tr>
                  <a:tr h="370840">
                    <a:tc>
                      <a:txBody>
                        <a:bodyPr/>
                        <a:lstStyle/>
                        <a:p>
                          <a:pPr latinLnBrk="1"/>
                          <a:endParaRPr lang="ko-KR" altLang="en-US"/>
                        </a:p>
                      </a:txBody>
                      <a:tcPr/>
                    </a:tc>
                    <a:tc>
                      <a:txBody>
                        <a:bodyPr/>
                        <a:lstStyle/>
                        <a:p>
                          <a:pPr latinLnBrk="1"/>
                          <a:r>
                            <a:rPr lang="en-US" altLang="ko-KR"/>
                            <a:t>Buffer &amp; Filter noise</a:t>
                          </a:r>
                          <a:endParaRPr lang="ko-KR" altLang="en-US"/>
                        </a:p>
                      </a:txBody>
                      <a:tcPr/>
                    </a:tc>
                    <a:tc>
                      <a:txBody>
                        <a:bodyPr/>
                        <a:lstStyle/>
                        <a:p>
                          <a:pPr latinLnBrk="1"/>
                          <a:r>
                            <a:rPr lang="en-US" altLang="ko-KR"/>
                            <a:t>No effect (</a:t>
                          </a:r>
                          <a:r>
                            <a:rPr lang="en-US" altLang="ko-KR">
                              <a:solidFill>
                                <a:srgbClr val="00B050"/>
                              </a:solidFill>
                            </a:rPr>
                            <a:t>effectively 70%</a:t>
                          </a:r>
                          <a:r>
                            <a:rPr lang="en-US" altLang="ko-KR"/>
                            <a:t>)</a:t>
                          </a:r>
                          <a:endParaRPr lang="ko-KR" altLang="en-US"/>
                        </a:p>
                      </a:txBody>
                      <a:tcPr/>
                    </a:tc>
                    <a:extLst>
                      <a:ext uri="{0D108BD9-81ED-4DB2-BD59-A6C34878D82A}">
                        <a16:rowId xmlns:a16="http://schemas.microsoft.com/office/drawing/2014/main" val="1173871415"/>
                      </a:ext>
                    </a:extLst>
                  </a:tr>
                  <a:tr h="370840">
                    <a:tc rowSpan="3">
                      <a:txBody>
                        <a:bodyPr/>
                        <a:lstStyle/>
                        <a:p>
                          <a:pPr latinLnBrk="1"/>
                          <a:r>
                            <a:rPr lang="en-US" altLang="ko-KR"/>
                            <a:t>Distortion</a:t>
                          </a:r>
                          <a:endParaRPr lang="ko-KR" altLang="en-US"/>
                        </a:p>
                      </a:txBody>
                      <a:tcPr/>
                    </a:tc>
                    <a:tc>
                      <a:txBody>
                        <a:bodyPr/>
                        <a:lstStyle/>
                        <a:p>
                          <a:pPr latinLnBrk="1"/>
                          <a:r>
                            <a:rPr lang="en-US" altLang="ko-KR"/>
                            <a:t>nonuniform </a:t>
                          </a:r>
                          <a14:m>
                            <m:oMath xmlns:m="http://schemas.openxmlformats.org/officeDocument/2006/math">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𝑅</m:t>
                                  </m:r>
                                </m:e>
                                <m:sub>
                                  <m:r>
                                    <a:rPr lang="en-US" altLang="ko-KR" b="0" i="1" smtClean="0">
                                      <a:latin typeface="Cambria Math" panose="02040503050406030204" pitchFamily="18" charset="0"/>
                                    </a:rPr>
                                    <m:t>𝑜𝑛</m:t>
                                  </m:r>
                                </m:sub>
                              </m:sSub>
                            </m:oMath>
                          </a14:m>
                          <a:endParaRPr lang="ko-KR" altLang="en-US"/>
                        </a:p>
                      </a:txBody>
                      <a:tcPr/>
                    </a:tc>
                    <a:tc>
                      <a:txBody>
                        <a:bodyPr/>
                        <a:lstStyle/>
                        <a:p>
                          <a:pPr latinLnBrk="1"/>
                          <a:r>
                            <a:rPr lang="en-US" altLang="ko-KR">
                              <a:solidFill>
                                <a:srgbClr val="00B050"/>
                              </a:solidFill>
                            </a:rPr>
                            <a:t>Canceled</a:t>
                          </a:r>
                          <a:endParaRPr lang="ko-KR" altLang="en-US">
                            <a:solidFill>
                              <a:srgbClr val="00B050"/>
                            </a:solidFill>
                          </a:endParaRPr>
                        </a:p>
                      </a:txBody>
                      <a:tcPr/>
                    </a:tc>
                    <a:extLst>
                      <a:ext uri="{0D108BD9-81ED-4DB2-BD59-A6C34878D82A}">
                        <a16:rowId xmlns:a16="http://schemas.microsoft.com/office/drawing/2014/main" val="1277893202"/>
                      </a:ext>
                    </a:extLst>
                  </a:tr>
                  <a:tr h="370840">
                    <a:tc vMerge="1">
                      <a:txBody>
                        <a:bodyPr/>
                        <a:lstStyle/>
                        <a:p>
                          <a:pPr latinLnBrk="1"/>
                          <a:endParaRPr lang="ko-KR" altLang="en-US"/>
                        </a:p>
                      </a:txBody>
                      <a:tcPr/>
                    </a:tc>
                    <a:tc>
                      <a:txBody>
                        <a:bodyPr/>
                        <a:lstStyle/>
                        <a:p>
                          <a:pPr latinLnBrk="1"/>
                          <a:r>
                            <a:rPr lang="en-US" altLang="ko-KR"/>
                            <a:t>nonzero shutoff time</a:t>
                          </a:r>
                          <a:endParaRPr lang="ko-KR" altLang="en-US"/>
                        </a:p>
                      </a:txBody>
                      <a:tcPr/>
                    </a:tc>
                    <a:tc>
                      <a:txBody>
                        <a:bodyPr/>
                        <a:lstStyle/>
                        <a:p>
                          <a:pPr latinLnBrk="1"/>
                          <a:r>
                            <a:rPr lang="en-US" altLang="ko-KR">
                              <a:solidFill>
                                <a:srgbClr val="FF0000"/>
                              </a:solidFill>
                            </a:rPr>
                            <a:t>Increases</a:t>
                          </a:r>
                          <a:endParaRPr lang="ko-KR" altLang="en-US">
                            <a:solidFill>
                              <a:srgbClr val="FF0000"/>
                            </a:solidFill>
                          </a:endParaRPr>
                        </a:p>
                      </a:txBody>
                      <a:tcPr/>
                    </a:tc>
                    <a:extLst>
                      <a:ext uri="{0D108BD9-81ED-4DB2-BD59-A6C34878D82A}">
                        <a16:rowId xmlns:a16="http://schemas.microsoft.com/office/drawing/2014/main" val="2337836677"/>
                      </a:ext>
                    </a:extLst>
                  </a:tr>
                  <a:tr h="370840">
                    <a:tc vMerge="1">
                      <a:txBody>
                        <a:bodyPr/>
                        <a:lstStyle/>
                        <a:p>
                          <a:pPr latinLnBrk="1"/>
                          <a:endParaRPr lang="ko-KR" altLang="en-US"/>
                        </a:p>
                      </a:txBody>
                      <a:tcPr/>
                    </a:tc>
                    <a:tc>
                      <a:txBody>
                        <a:bodyPr/>
                        <a:lstStyle/>
                        <a:p>
                          <a:pPr latinLnBrk="1"/>
                          <a:r>
                            <a:rPr lang="en-US" altLang="ko-KR"/>
                            <a:t>bandwidth</a:t>
                          </a:r>
                          <a:endParaRPr lang="ko-KR" altLang="en-US"/>
                        </a:p>
                      </a:txBody>
                      <a:tcPr/>
                    </a:tc>
                    <a:tc>
                      <a:txBody>
                        <a:bodyPr/>
                        <a:lstStyle/>
                        <a:p>
                          <a:pPr latinLnBrk="1"/>
                          <a:r>
                            <a:rPr lang="en-US" altLang="ko-KR"/>
                            <a:t>No effect</a:t>
                          </a:r>
                          <a:endParaRPr lang="ko-KR" altLang="en-US">
                            <a:solidFill>
                              <a:srgbClr val="00B050"/>
                            </a:solidFill>
                          </a:endParaRPr>
                        </a:p>
                      </a:txBody>
                      <a:tcPr/>
                    </a:tc>
                    <a:extLst>
                      <a:ext uri="{0D108BD9-81ED-4DB2-BD59-A6C34878D82A}">
                        <a16:rowId xmlns:a16="http://schemas.microsoft.com/office/drawing/2014/main" val="688397861"/>
                      </a:ext>
                    </a:extLst>
                  </a:tr>
                  <a:tr h="370840">
                    <a:tc>
                      <a:txBody>
                        <a:bodyPr/>
                        <a:lstStyle/>
                        <a:p>
                          <a:pPr latinLnBrk="1"/>
                          <a:endParaRPr lang="ko-KR" altLang="en-US"/>
                        </a:p>
                      </a:txBody>
                      <a:tcPr/>
                    </a:tc>
                    <a:tc>
                      <a:txBody>
                        <a:bodyPr/>
                        <a:lstStyle/>
                        <a:p>
                          <a:pPr latinLnBrk="1"/>
                          <a:r>
                            <a:rPr lang="en-US" altLang="ko-KR"/>
                            <a:t>PLL jitter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3504633683"/>
                      </a:ext>
                    </a:extLst>
                  </a:tr>
                  <a:tr h="370840">
                    <a:tc>
                      <a:txBody>
                        <a:bodyPr/>
                        <a:lstStyle/>
                        <a:p>
                          <a:pPr latinLnBrk="1"/>
                          <a:endParaRPr lang="ko-KR" altLang="en-US"/>
                        </a:p>
                      </a:txBody>
                      <a:tcPr/>
                    </a:tc>
                    <a:tc>
                      <a:txBody>
                        <a:bodyPr/>
                        <a:lstStyle/>
                        <a:p>
                          <a:pPr latinLnBrk="1"/>
                          <a:r>
                            <a:rPr lang="en-US" altLang="ko-KR"/>
                            <a:t>Clock distribution jitter</a:t>
                          </a:r>
                          <a:endParaRPr lang="ko-KR" altLang="en-US"/>
                        </a:p>
                      </a:txBody>
                      <a:tcPr/>
                    </a:tc>
                    <a:tc>
                      <a:txBody>
                        <a:bodyPr/>
                        <a:lstStyle/>
                        <a:p>
                          <a:pPr latinLnBrk="1"/>
                          <a:r>
                            <a:rPr lang="en-US" altLang="ko-KR">
                              <a:solidFill>
                                <a:srgbClr val="FF0000"/>
                              </a:solidFill>
                            </a:rPr>
                            <a:t>Increases</a:t>
                          </a:r>
                          <a:endParaRPr lang="ko-KR" altLang="en-US"/>
                        </a:p>
                      </a:txBody>
                      <a:tcPr/>
                    </a:tc>
                    <a:extLst>
                      <a:ext uri="{0D108BD9-81ED-4DB2-BD59-A6C34878D82A}">
                        <a16:rowId xmlns:a16="http://schemas.microsoft.com/office/drawing/2014/main" val="698768928"/>
                      </a:ext>
                    </a:extLst>
                  </a:tr>
                  <a:tr h="370840">
                    <a:tc>
                      <a:txBody>
                        <a:bodyPr/>
                        <a:lstStyle/>
                        <a:p>
                          <a:pPr latinLnBrk="1"/>
                          <a:endParaRPr lang="ko-KR" altLang="en-US"/>
                        </a:p>
                      </a:txBody>
                      <a:tcPr/>
                    </a:tc>
                    <a:tc>
                      <a:txBody>
                        <a:bodyPr/>
                        <a:lstStyle/>
                        <a:p>
                          <a:pPr latinLnBrk="1"/>
                          <a:r>
                            <a:rPr lang="en-US" altLang="ko-KR"/>
                            <a:t>Shift register jitter</a:t>
                          </a:r>
                          <a:endParaRPr lang="ko-KR" altLang="en-US"/>
                        </a:p>
                      </a:txBody>
                      <a:tcPr/>
                    </a:tc>
                    <a:tc>
                      <a:txBody>
                        <a:bodyPr/>
                        <a:lstStyle/>
                        <a:p>
                          <a:pPr latinLnBrk="1"/>
                          <a:r>
                            <a:rPr lang="en-US" altLang="ko-KR">
                              <a:solidFill>
                                <a:srgbClr val="FF0000"/>
                              </a:solidFill>
                            </a:rPr>
                            <a:t>Increases + Mismatch (Design dependent)</a:t>
                          </a:r>
                          <a:endParaRPr lang="ko-KR" altLang="en-US">
                            <a:solidFill>
                              <a:srgbClr val="FF0000"/>
                            </a:solidFill>
                          </a:endParaRPr>
                        </a:p>
                      </a:txBody>
                      <a:tcPr/>
                    </a:tc>
                    <a:extLst>
                      <a:ext uri="{0D108BD9-81ED-4DB2-BD59-A6C34878D82A}">
                        <a16:rowId xmlns:a16="http://schemas.microsoft.com/office/drawing/2014/main" val="1668353280"/>
                      </a:ext>
                    </a:extLst>
                  </a:tr>
                  <a:tr h="370840">
                    <a:tc>
                      <a:txBody>
                        <a:bodyPr/>
                        <a:lstStyle/>
                        <a:p>
                          <a:pPr latinLnBrk="1"/>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t>Uncertainty of the off-chip calibration of PV</a:t>
                          </a:r>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solidFill>
                                <a:srgbClr val="FF0000"/>
                              </a:solidFill>
                            </a:rPr>
                            <a:t>?</a:t>
                          </a:r>
                          <a:endParaRPr lang="ko-KR" altLang="en-US">
                            <a:solidFill>
                              <a:srgbClr val="FF0000"/>
                            </a:solidFil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99304"/>
                      </a:ext>
                    </a:extLst>
                  </a:tr>
                  <a:tr h="370840">
                    <a:tc rowSpan="2">
                      <a:txBody>
                        <a:bodyPr/>
                        <a:lstStyle/>
                        <a:p>
                          <a:pPr latinLnBrk="1"/>
                          <a:r>
                            <a:rPr lang="en-US" altLang="ko-KR"/>
                            <a:t>Meta</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t>Power consumption per channel</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solidFill>
                                <a:srgbClr val="FF0000"/>
                              </a:solidFill>
                            </a:rPr>
                            <a:t>x2</a:t>
                          </a:r>
                          <a:endParaRPr lang="ko-KR" altLang="en-US">
                            <a:solidFill>
                              <a:srgbClr val="FF0000"/>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57263401"/>
                      </a:ext>
                    </a:extLst>
                  </a:tr>
                  <a:tr h="370840">
                    <a:tc vMerge="1">
                      <a:txBody>
                        <a:bodyPr/>
                        <a:lstStyle/>
                        <a:p>
                          <a:pPr latinLnBrk="1"/>
                          <a:endParaRPr lang="ko-KR" altLang="en-US"/>
                        </a:p>
                      </a:txBody>
                      <a:tcPr/>
                    </a:tc>
                    <a:tc>
                      <a:txBody>
                        <a:bodyPr/>
                        <a:lstStyle/>
                        <a:p>
                          <a:pPr latinLnBrk="1"/>
                          <a:r>
                            <a:rPr lang="en-US" altLang="ko-KR"/>
                            <a:t>Area per channel</a:t>
                          </a:r>
                          <a:endParaRPr lang="ko-KR" altLang="en-US"/>
                        </a:p>
                      </a:txBody>
                      <a:tcPr/>
                    </a:tc>
                    <a:tc>
                      <a:txBody>
                        <a:bodyPr/>
                        <a:lstStyle/>
                        <a:p>
                          <a:pPr latinLnBrk="1"/>
                          <a:r>
                            <a:rPr lang="en-US" altLang="ko-KR">
                              <a:solidFill>
                                <a:srgbClr val="FF0000"/>
                              </a:solidFill>
                            </a:rPr>
                            <a:t>x2</a:t>
                          </a:r>
                          <a:endParaRPr lang="ko-KR" altLang="en-US">
                            <a:solidFill>
                              <a:srgbClr val="FF0000"/>
                            </a:solidFill>
                          </a:endParaRPr>
                        </a:p>
                      </a:txBody>
                      <a:tcPr/>
                    </a:tc>
                    <a:extLst>
                      <a:ext uri="{0D108BD9-81ED-4DB2-BD59-A6C34878D82A}">
                        <a16:rowId xmlns:a16="http://schemas.microsoft.com/office/drawing/2014/main" val="1927809240"/>
                      </a:ext>
                    </a:extLst>
                  </a:tr>
                </a:tbl>
              </a:graphicData>
            </a:graphic>
          </p:graphicFrame>
        </mc:Choice>
        <mc:Fallback xmlns="">
          <p:graphicFrame>
            <p:nvGraphicFramePr>
              <p:cNvPr id="7" name="표 7">
                <a:extLst>
                  <a:ext uri="{FF2B5EF4-FFF2-40B4-BE49-F238E27FC236}">
                    <a16:creationId xmlns:a16="http://schemas.microsoft.com/office/drawing/2014/main" id="{637BE555-6C87-12F7-E0E8-6A4837FE3BC2}"/>
                  </a:ext>
                </a:extLst>
              </p:cNvPr>
              <p:cNvGraphicFramePr>
                <a:graphicFrameLocks noGrp="1"/>
              </p:cNvGraphicFramePr>
              <p:nvPr>
                <p:ph idx="1"/>
                <p:extLst>
                  <p:ext uri="{D42A27DB-BD31-4B8C-83A1-F6EECF244321}">
                    <p14:modId xmlns:p14="http://schemas.microsoft.com/office/powerpoint/2010/main" val="1016376321"/>
                  </p:ext>
                </p:extLst>
              </p:nvPr>
            </p:nvGraphicFramePr>
            <p:xfrm>
              <a:off x="0" y="0"/>
              <a:ext cx="12305211" cy="7045960"/>
            </p:xfrm>
            <a:graphic>
              <a:graphicData uri="http://schemas.openxmlformats.org/drawingml/2006/table">
                <a:tbl>
                  <a:tblPr firstRow="1" bandRow="1">
                    <a:tableStyleId>{5C22544A-7EE6-4342-B048-85BDC9FD1C3A}</a:tableStyleId>
                  </a:tblPr>
                  <a:tblGrid>
                    <a:gridCol w="1619794">
                      <a:extLst>
                        <a:ext uri="{9D8B030D-6E8A-4147-A177-3AD203B41FA5}">
                          <a16:colId xmlns:a16="http://schemas.microsoft.com/office/drawing/2014/main" val="1025340333"/>
                        </a:ext>
                      </a:extLst>
                    </a:gridCol>
                    <a:gridCol w="5077097">
                      <a:extLst>
                        <a:ext uri="{9D8B030D-6E8A-4147-A177-3AD203B41FA5}">
                          <a16:colId xmlns:a16="http://schemas.microsoft.com/office/drawing/2014/main" val="369651050"/>
                        </a:ext>
                      </a:extLst>
                    </a:gridCol>
                    <a:gridCol w="5608320">
                      <a:extLst>
                        <a:ext uri="{9D8B030D-6E8A-4147-A177-3AD203B41FA5}">
                          <a16:colId xmlns:a16="http://schemas.microsoft.com/office/drawing/2014/main" val="3533386984"/>
                        </a:ext>
                      </a:extLst>
                    </a:gridCol>
                  </a:tblGrid>
                  <a:tr h="370840">
                    <a:tc>
                      <a:txBody>
                        <a:bodyPr/>
                        <a:lstStyle/>
                        <a:p>
                          <a:pPr latinLnBrk="1"/>
                          <a:r>
                            <a:rPr lang="en-US" altLang="ko-KR"/>
                            <a:t>Category</a:t>
                          </a:r>
                          <a:endParaRPr lang="ko-KR" altLang="en-US"/>
                        </a:p>
                      </a:txBody>
                      <a:tcPr/>
                    </a:tc>
                    <a:tc>
                      <a:txBody>
                        <a:bodyPr/>
                        <a:lstStyle/>
                        <a:p>
                          <a:pPr latinLnBrk="1"/>
                          <a:r>
                            <a:rPr lang="en-US" altLang="ko-KR"/>
                            <a:t>Factor</a:t>
                          </a:r>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a:t>Differential</a:t>
                          </a:r>
                          <a:endParaRPr lang="ko-KR" altLang="en-US"/>
                        </a:p>
                      </a:txBody>
                      <a:tcPr/>
                    </a:tc>
                    <a:extLst>
                      <a:ext uri="{0D108BD9-81ED-4DB2-BD59-A6C34878D82A}">
                        <a16:rowId xmlns:a16="http://schemas.microsoft.com/office/drawing/2014/main" val="1960712230"/>
                      </a:ext>
                    </a:extLst>
                  </a:tr>
                  <a:tr h="370840">
                    <a:tc rowSpan="3">
                      <a:txBody>
                        <a:bodyPr/>
                        <a:lstStyle/>
                        <a:p>
                          <a:pPr latinLnBrk="1"/>
                          <a:r>
                            <a:rPr lang="en-US" altLang="ko-KR"/>
                            <a:t>Artifact</a:t>
                          </a:r>
                          <a:endParaRPr lang="ko-KR" altLang="en-US"/>
                        </a:p>
                      </a:txBody>
                      <a:tcPr/>
                    </a:tc>
                    <a:tc>
                      <a:txBody>
                        <a:bodyPr/>
                        <a:lstStyle/>
                        <a:p>
                          <a:pPr latinLnBrk="1"/>
                          <a:r>
                            <a:rPr lang="en-US" altLang="ko-KR"/>
                            <a:t>Memory effect</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1216135149"/>
                      </a:ext>
                    </a:extLst>
                  </a:tr>
                  <a:tr h="370840">
                    <a:tc vMerge="1">
                      <a:txBody>
                        <a:bodyPr/>
                        <a:lstStyle/>
                        <a:p>
                          <a:pPr latinLnBrk="1"/>
                          <a:endParaRPr lang="ko-KR" altLang="en-US"/>
                        </a:p>
                      </a:txBody>
                      <a:tcPr/>
                    </a:tc>
                    <a:tc>
                      <a:txBody>
                        <a:bodyPr/>
                        <a:lstStyle/>
                        <a:p>
                          <a:pPr latinLnBrk="1"/>
                          <a:r>
                            <a:rPr lang="en-US" altLang="ko-KR"/>
                            <a:t>Leak current</a:t>
                          </a:r>
                          <a:endParaRPr lang="ko-KR" altLang="en-US"/>
                        </a:p>
                      </a:txBody>
                      <a:tcPr/>
                    </a:tc>
                    <a:tc>
                      <a:txBody>
                        <a:bodyPr/>
                        <a:lstStyle/>
                        <a:p>
                          <a:pPr latinLnBrk="1"/>
                          <a:r>
                            <a:rPr lang="en-US" altLang="ko-KR"/>
                            <a:t>No effect (?)</a:t>
                          </a:r>
                          <a:endParaRPr lang="ko-KR" altLang="en-US"/>
                        </a:p>
                      </a:txBody>
                      <a:tcPr/>
                    </a:tc>
                    <a:extLst>
                      <a:ext uri="{0D108BD9-81ED-4DB2-BD59-A6C34878D82A}">
                        <a16:rowId xmlns:a16="http://schemas.microsoft.com/office/drawing/2014/main" val="2586230063"/>
                      </a:ext>
                    </a:extLst>
                  </a:tr>
                  <a:tr h="370840">
                    <a:tc vMerge="1">
                      <a:txBody>
                        <a:bodyPr/>
                        <a:lstStyle/>
                        <a:p>
                          <a:pPr latinLnBrk="1"/>
                          <a:endParaRPr lang="ko-KR" altLang="en-US"/>
                        </a:p>
                      </a:txBody>
                      <a:tcPr/>
                    </a:tc>
                    <a:tc>
                      <a:txBody>
                        <a:bodyPr/>
                        <a:lstStyle/>
                        <a:p>
                          <a:pPr latinLnBrk="1"/>
                          <a:r>
                            <a:rPr lang="en-US" altLang="ko-KR"/>
                            <a:t>Crosstalk</a:t>
                          </a:r>
                          <a:endParaRPr lang="ko-KR" altLang="en-US"/>
                        </a:p>
                      </a:txBody>
                      <a:tcPr/>
                    </a:tc>
                    <a:tc>
                      <a:txBody>
                        <a:bodyPr/>
                        <a:lstStyle/>
                        <a:p>
                          <a:pPr latinLnBrk="1"/>
                          <a:r>
                            <a:rPr lang="en-US" altLang="ko-KR">
                              <a:solidFill>
                                <a:srgbClr val="00B050"/>
                              </a:solidFill>
                            </a:rPr>
                            <a:t>Partially cancelled</a:t>
                          </a:r>
                          <a:endParaRPr lang="ko-KR" altLang="en-US">
                            <a:solidFill>
                              <a:srgbClr val="00B050"/>
                            </a:solidFill>
                          </a:endParaRPr>
                        </a:p>
                      </a:txBody>
                      <a:tcPr/>
                    </a:tc>
                    <a:extLst>
                      <a:ext uri="{0D108BD9-81ED-4DB2-BD59-A6C34878D82A}">
                        <a16:rowId xmlns:a16="http://schemas.microsoft.com/office/drawing/2014/main" val="2586686302"/>
                      </a:ext>
                    </a:extLst>
                  </a:tr>
                  <a:tr h="370840">
                    <a:tc rowSpan="3">
                      <a:txBody>
                        <a:bodyPr/>
                        <a:lstStyle/>
                        <a:p>
                          <a:pPr latinLnBrk="1"/>
                          <a:r>
                            <a:rPr lang="en-US" altLang="ko-KR"/>
                            <a:t>Signal path coupling</a:t>
                          </a:r>
                          <a:endParaRPr lang="ko-KR" altLang="en-US"/>
                        </a:p>
                      </a:txBody>
                      <a:tcPr/>
                    </a:tc>
                    <a:tc>
                      <a:txBody>
                        <a:bodyPr/>
                        <a:lstStyle/>
                        <a:p>
                          <a:pPr latinLnBrk="1"/>
                          <a:r>
                            <a:rPr lang="en-US" altLang="ko-KR"/>
                            <a:t>High impedance node noises</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2064165141"/>
                      </a:ext>
                    </a:extLst>
                  </a:tr>
                  <a:tr h="370840">
                    <a:tc vMerge="1">
                      <a:txBody>
                        <a:bodyPr/>
                        <a:lstStyle/>
                        <a:p>
                          <a:pPr latinLnBrk="1"/>
                          <a:endParaRPr lang="ko-KR" altLang="en-US"/>
                        </a:p>
                      </a:txBody>
                      <a:tcPr/>
                    </a:tc>
                    <a:tc>
                      <a:txBody>
                        <a:bodyPr/>
                        <a:lstStyle/>
                        <a:p>
                          <a:pPr latinLnBrk="1"/>
                          <a:r>
                            <a:rPr lang="en-US" altLang="ko-KR"/>
                            <a:t>Input-output coupling</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1408286968"/>
                      </a:ext>
                    </a:extLst>
                  </a:tr>
                  <a:tr h="370840">
                    <a:tc vMerge="1">
                      <a:txBody>
                        <a:bodyPr/>
                        <a:lstStyle/>
                        <a:p>
                          <a:pPr latinLnBrk="1"/>
                          <a:endParaRPr lang="ko-KR" altLang="en-US"/>
                        </a:p>
                      </a:txBody>
                      <a:tcPr/>
                    </a:tc>
                    <a:tc>
                      <a:txBody>
                        <a:bodyPr/>
                        <a:lstStyle/>
                        <a:p>
                          <a:pPr latinLnBrk="1"/>
                          <a:r>
                            <a:rPr lang="en-US" altLang="ko-KR"/>
                            <a:t>Clock coupling</a:t>
                          </a:r>
                          <a:endParaRPr lang="ko-KR" altLang="en-US"/>
                        </a:p>
                      </a:txBody>
                      <a:tcPr/>
                    </a:tc>
                    <a:tc>
                      <a:txBody>
                        <a:bodyPr/>
                        <a:lstStyle/>
                        <a:p>
                          <a:pPr latinLnBrk="1"/>
                          <a:r>
                            <a:rPr lang="en-US" altLang="ko-KR">
                              <a:solidFill>
                                <a:srgbClr val="00B050"/>
                              </a:solidFill>
                            </a:rPr>
                            <a:t>Partially cancelled</a:t>
                          </a:r>
                          <a:endParaRPr lang="ko-KR" altLang="en-US"/>
                        </a:p>
                      </a:txBody>
                      <a:tcPr/>
                    </a:tc>
                    <a:extLst>
                      <a:ext uri="{0D108BD9-81ED-4DB2-BD59-A6C34878D82A}">
                        <a16:rowId xmlns:a16="http://schemas.microsoft.com/office/drawing/2014/main" val="2472796160"/>
                      </a:ext>
                    </a:extLst>
                  </a:tr>
                  <a:tr h="370840">
                    <a:tc>
                      <a:txBody>
                        <a:bodyPr/>
                        <a:lstStyle/>
                        <a:p>
                          <a:pPr latinLnBrk="1"/>
                          <a:endParaRPr lang="ko-KR" altLang="en-US"/>
                        </a:p>
                      </a:txBody>
                      <a:tcPr/>
                    </a:tc>
                    <a:tc>
                      <a:txBody>
                        <a:bodyPr/>
                        <a:lstStyle/>
                        <a:p>
                          <a:pPr latinLnBrk="1"/>
                          <a:r>
                            <a:rPr lang="en-US" altLang="ko-KR"/>
                            <a:t>PSRR</a:t>
                          </a:r>
                          <a:endParaRPr lang="ko-KR" altLang="en-US"/>
                        </a:p>
                      </a:txBody>
                      <a:tcPr/>
                    </a:tc>
                    <a:tc>
                      <a:txBody>
                        <a:bodyPr/>
                        <a:lstStyle/>
                        <a:p>
                          <a:pPr latinLnBrk="1"/>
                          <a:r>
                            <a:rPr lang="en-US" altLang="ko-KR">
                              <a:solidFill>
                                <a:srgbClr val="00B050"/>
                              </a:solidFill>
                            </a:rPr>
                            <a:t>Partially cancelled</a:t>
                          </a:r>
                          <a:endParaRPr lang="ko-KR" altLang="en-US"/>
                        </a:p>
                      </a:txBody>
                      <a:tcPr/>
                    </a:tc>
                    <a:extLst>
                      <a:ext uri="{0D108BD9-81ED-4DB2-BD59-A6C34878D82A}">
                        <a16:rowId xmlns:a16="http://schemas.microsoft.com/office/drawing/2014/main" val="268990843"/>
                      </a:ext>
                    </a:extLst>
                  </a:tr>
                  <a:tr h="370840">
                    <a:tc>
                      <a:txBody>
                        <a:bodyPr/>
                        <a:lstStyle/>
                        <a:p>
                          <a:pPr latinLnBrk="1"/>
                          <a:endParaRPr lang="ko-KR" altLang="en-US"/>
                        </a:p>
                      </a:txBody>
                      <a:tcPr/>
                    </a:tc>
                    <a:tc>
                      <a:txBody>
                        <a:bodyPr/>
                        <a:lstStyle/>
                        <a:p>
                          <a:pPr latinLnBrk="1"/>
                          <a:r>
                            <a:rPr lang="en-US" altLang="ko-KR" err="1"/>
                            <a:t>kT</a:t>
                          </a:r>
                          <a:r>
                            <a:rPr lang="en-US" altLang="ko-KR"/>
                            <a:t>/C (Nyquist)</a:t>
                          </a:r>
                          <a:endParaRPr lang="ko-KR" altLang="en-US"/>
                        </a:p>
                      </a:txBody>
                      <a:tcPr/>
                    </a:tc>
                    <a:tc>
                      <a:txBody>
                        <a:bodyPr/>
                        <a:lstStyle/>
                        <a:p>
                          <a:pPr latinLnBrk="1"/>
                          <a:r>
                            <a:rPr lang="en-US" altLang="ko-KR"/>
                            <a:t>No effect (</a:t>
                          </a:r>
                          <a:r>
                            <a:rPr lang="en-US" altLang="ko-KR">
                              <a:solidFill>
                                <a:srgbClr val="00B050"/>
                              </a:solidFill>
                            </a:rPr>
                            <a:t>effectively 70%</a:t>
                          </a:r>
                          <a:r>
                            <a:rPr lang="en-US" altLang="ko-KR"/>
                            <a:t>)</a:t>
                          </a:r>
                          <a:endParaRPr lang="ko-KR" altLang="en-US"/>
                        </a:p>
                      </a:txBody>
                      <a:tcPr/>
                    </a:tc>
                    <a:extLst>
                      <a:ext uri="{0D108BD9-81ED-4DB2-BD59-A6C34878D82A}">
                        <a16:rowId xmlns:a16="http://schemas.microsoft.com/office/drawing/2014/main" val="2172317463"/>
                      </a:ext>
                    </a:extLst>
                  </a:tr>
                  <a:tr h="370840">
                    <a:tc>
                      <a:txBody>
                        <a:bodyPr/>
                        <a:lstStyle/>
                        <a:p>
                          <a:pPr latinLnBrk="1"/>
                          <a:endParaRPr lang="ko-KR" altLang="en-US"/>
                        </a:p>
                      </a:txBody>
                      <a:tcPr/>
                    </a:tc>
                    <a:tc>
                      <a:txBody>
                        <a:bodyPr/>
                        <a:lstStyle/>
                        <a:p>
                          <a:pPr latinLnBrk="1"/>
                          <a:r>
                            <a:rPr lang="en-US" altLang="ko-KR"/>
                            <a:t>Buffer &amp; Filter noise</a:t>
                          </a:r>
                          <a:endParaRPr lang="ko-KR" altLang="en-US"/>
                        </a:p>
                      </a:txBody>
                      <a:tcPr/>
                    </a:tc>
                    <a:tc>
                      <a:txBody>
                        <a:bodyPr/>
                        <a:lstStyle/>
                        <a:p>
                          <a:pPr latinLnBrk="1"/>
                          <a:r>
                            <a:rPr lang="en-US" altLang="ko-KR"/>
                            <a:t>No effect (</a:t>
                          </a:r>
                          <a:r>
                            <a:rPr lang="en-US" altLang="ko-KR">
                              <a:solidFill>
                                <a:srgbClr val="00B050"/>
                              </a:solidFill>
                            </a:rPr>
                            <a:t>effectively 70%</a:t>
                          </a:r>
                          <a:r>
                            <a:rPr lang="en-US" altLang="ko-KR"/>
                            <a:t>)</a:t>
                          </a:r>
                          <a:endParaRPr lang="ko-KR" altLang="en-US"/>
                        </a:p>
                      </a:txBody>
                      <a:tcPr/>
                    </a:tc>
                    <a:extLst>
                      <a:ext uri="{0D108BD9-81ED-4DB2-BD59-A6C34878D82A}">
                        <a16:rowId xmlns:a16="http://schemas.microsoft.com/office/drawing/2014/main" val="1173871415"/>
                      </a:ext>
                    </a:extLst>
                  </a:tr>
                  <a:tr h="370840">
                    <a:tc rowSpan="3">
                      <a:txBody>
                        <a:bodyPr/>
                        <a:lstStyle/>
                        <a:p>
                          <a:pPr latinLnBrk="1"/>
                          <a:r>
                            <a:rPr lang="en-US" altLang="ko-KR"/>
                            <a:t>Distortion</a:t>
                          </a:r>
                          <a:endParaRPr lang="ko-KR" altLang="en-US"/>
                        </a:p>
                      </a:txBody>
                      <a:tcPr/>
                    </a:tc>
                    <a:tc>
                      <a:txBody>
                        <a:bodyPr/>
                        <a:lstStyle/>
                        <a:p>
                          <a:endParaRPr lang="en-US"/>
                        </a:p>
                      </a:txBody>
                      <a:tcPr>
                        <a:blipFill>
                          <a:blip r:embed="rId2"/>
                          <a:stretch>
                            <a:fillRect l="-32173" t="-1004918" r="-110924" b="-822951"/>
                          </a:stretch>
                        </a:blipFill>
                      </a:tcPr>
                    </a:tc>
                    <a:tc>
                      <a:txBody>
                        <a:bodyPr/>
                        <a:lstStyle/>
                        <a:p>
                          <a:pPr latinLnBrk="1"/>
                          <a:r>
                            <a:rPr lang="en-US" altLang="ko-KR">
                              <a:solidFill>
                                <a:srgbClr val="00B050"/>
                              </a:solidFill>
                            </a:rPr>
                            <a:t>Canceled</a:t>
                          </a:r>
                          <a:endParaRPr lang="ko-KR" altLang="en-US">
                            <a:solidFill>
                              <a:srgbClr val="00B050"/>
                            </a:solidFill>
                          </a:endParaRPr>
                        </a:p>
                      </a:txBody>
                      <a:tcPr/>
                    </a:tc>
                    <a:extLst>
                      <a:ext uri="{0D108BD9-81ED-4DB2-BD59-A6C34878D82A}">
                        <a16:rowId xmlns:a16="http://schemas.microsoft.com/office/drawing/2014/main" val="1277893202"/>
                      </a:ext>
                    </a:extLst>
                  </a:tr>
                  <a:tr h="370840">
                    <a:tc vMerge="1">
                      <a:txBody>
                        <a:bodyPr/>
                        <a:lstStyle/>
                        <a:p>
                          <a:pPr latinLnBrk="1"/>
                          <a:endParaRPr lang="ko-KR" altLang="en-US"/>
                        </a:p>
                      </a:txBody>
                      <a:tcPr/>
                    </a:tc>
                    <a:tc>
                      <a:txBody>
                        <a:bodyPr/>
                        <a:lstStyle/>
                        <a:p>
                          <a:pPr latinLnBrk="1"/>
                          <a:r>
                            <a:rPr lang="en-US" altLang="ko-KR"/>
                            <a:t>nonzero shutoff time</a:t>
                          </a:r>
                          <a:endParaRPr lang="ko-KR" altLang="en-US"/>
                        </a:p>
                      </a:txBody>
                      <a:tcPr/>
                    </a:tc>
                    <a:tc>
                      <a:txBody>
                        <a:bodyPr/>
                        <a:lstStyle/>
                        <a:p>
                          <a:pPr latinLnBrk="1"/>
                          <a:r>
                            <a:rPr lang="en-US" altLang="ko-KR">
                              <a:solidFill>
                                <a:srgbClr val="FF0000"/>
                              </a:solidFill>
                            </a:rPr>
                            <a:t>Increases</a:t>
                          </a:r>
                          <a:endParaRPr lang="ko-KR" altLang="en-US">
                            <a:solidFill>
                              <a:srgbClr val="FF0000"/>
                            </a:solidFill>
                          </a:endParaRPr>
                        </a:p>
                      </a:txBody>
                      <a:tcPr/>
                    </a:tc>
                    <a:extLst>
                      <a:ext uri="{0D108BD9-81ED-4DB2-BD59-A6C34878D82A}">
                        <a16:rowId xmlns:a16="http://schemas.microsoft.com/office/drawing/2014/main" val="2337836677"/>
                      </a:ext>
                    </a:extLst>
                  </a:tr>
                  <a:tr h="370840">
                    <a:tc vMerge="1">
                      <a:txBody>
                        <a:bodyPr/>
                        <a:lstStyle/>
                        <a:p>
                          <a:pPr latinLnBrk="1"/>
                          <a:endParaRPr lang="ko-KR" altLang="en-US"/>
                        </a:p>
                      </a:txBody>
                      <a:tcPr/>
                    </a:tc>
                    <a:tc>
                      <a:txBody>
                        <a:bodyPr/>
                        <a:lstStyle/>
                        <a:p>
                          <a:pPr latinLnBrk="1"/>
                          <a:r>
                            <a:rPr lang="en-US" altLang="ko-KR"/>
                            <a:t>bandwidth</a:t>
                          </a:r>
                          <a:endParaRPr lang="ko-KR" altLang="en-US"/>
                        </a:p>
                      </a:txBody>
                      <a:tcPr/>
                    </a:tc>
                    <a:tc>
                      <a:txBody>
                        <a:bodyPr/>
                        <a:lstStyle/>
                        <a:p>
                          <a:pPr latinLnBrk="1"/>
                          <a:r>
                            <a:rPr lang="en-US" altLang="ko-KR"/>
                            <a:t>No effect</a:t>
                          </a:r>
                          <a:endParaRPr lang="ko-KR" altLang="en-US">
                            <a:solidFill>
                              <a:srgbClr val="00B050"/>
                            </a:solidFill>
                          </a:endParaRPr>
                        </a:p>
                      </a:txBody>
                      <a:tcPr/>
                    </a:tc>
                    <a:extLst>
                      <a:ext uri="{0D108BD9-81ED-4DB2-BD59-A6C34878D82A}">
                        <a16:rowId xmlns:a16="http://schemas.microsoft.com/office/drawing/2014/main" val="688397861"/>
                      </a:ext>
                    </a:extLst>
                  </a:tr>
                  <a:tr h="370840">
                    <a:tc>
                      <a:txBody>
                        <a:bodyPr/>
                        <a:lstStyle/>
                        <a:p>
                          <a:pPr latinLnBrk="1"/>
                          <a:endParaRPr lang="ko-KR" altLang="en-US"/>
                        </a:p>
                      </a:txBody>
                      <a:tcPr/>
                    </a:tc>
                    <a:tc>
                      <a:txBody>
                        <a:bodyPr/>
                        <a:lstStyle/>
                        <a:p>
                          <a:pPr latinLnBrk="1"/>
                          <a:r>
                            <a:rPr lang="en-US" altLang="ko-KR"/>
                            <a:t>PLL jitter</a:t>
                          </a:r>
                          <a:endParaRPr lang="ko-KR" altLang="en-US"/>
                        </a:p>
                      </a:txBody>
                      <a:tcPr/>
                    </a:tc>
                    <a:tc>
                      <a:txBody>
                        <a:bodyPr/>
                        <a:lstStyle/>
                        <a:p>
                          <a:pPr latinLnBrk="1"/>
                          <a:r>
                            <a:rPr lang="en-US" altLang="ko-KR"/>
                            <a:t>No effect</a:t>
                          </a:r>
                          <a:endParaRPr lang="ko-KR" altLang="en-US"/>
                        </a:p>
                      </a:txBody>
                      <a:tcPr/>
                    </a:tc>
                    <a:extLst>
                      <a:ext uri="{0D108BD9-81ED-4DB2-BD59-A6C34878D82A}">
                        <a16:rowId xmlns:a16="http://schemas.microsoft.com/office/drawing/2014/main" val="3504633683"/>
                      </a:ext>
                    </a:extLst>
                  </a:tr>
                  <a:tr h="370840">
                    <a:tc>
                      <a:txBody>
                        <a:bodyPr/>
                        <a:lstStyle/>
                        <a:p>
                          <a:pPr latinLnBrk="1"/>
                          <a:endParaRPr lang="ko-KR" altLang="en-US"/>
                        </a:p>
                      </a:txBody>
                      <a:tcPr/>
                    </a:tc>
                    <a:tc>
                      <a:txBody>
                        <a:bodyPr/>
                        <a:lstStyle/>
                        <a:p>
                          <a:pPr latinLnBrk="1"/>
                          <a:r>
                            <a:rPr lang="en-US" altLang="ko-KR"/>
                            <a:t>Clock distribution jitter</a:t>
                          </a:r>
                          <a:endParaRPr lang="ko-KR" altLang="en-US"/>
                        </a:p>
                      </a:txBody>
                      <a:tcPr/>
                    </a:tc>
                    <a:tc>
                      <a:txBody>
                        <a:bodyPr/>
                        <a:lstStyle/>
                        <a:p>
                          <a:pPr latinLnBrk="1"/>
                          <a:r>
                            <a:rPr lang="en-US" altLang="ko-KR">
                              <a:solidFill>
                                <a:srgbClr val="FF0000"/>
                              </a:solidFill>
                            </a:rPr>
                            <a:t>Increases</a:t>
                          </a:r>
                          <a:endParaRPr lang="ko-KR" altLang="en-US"/>
                        </a:p>
                      </a:txBody>
                      <a:tcPr/>
                    </a:tc>
                    <a:extLst>
                      <a:ext uri="{0D108BD9-81ED-4DB2-BD59-A6C34878D82A}">
                        <a16:rowId xmlns:a16="http://schemas.microsoft.com/office/drawing/2014/main" val="698768928"/>
                      </a:ext>
                    </a:extLst>
                  </a:tr>
                  <a:tr h="370840">
                    <a:tc>
                      <a:txBody>
                        <a:bodyPr/>
                        <a:lstStyle/>
                        <a:p>
                          <a:pPr latinLnBrk="1"/>
                          <a:endParaRPr lang="ko-KR" altLang="en-US"/>
                        </a:p>
                      </a:txBody>
                      <a:tcPr/>
                    </a:tc>
                    <a:tc>
                      <a:txBody>
                        <a:bodyPr/>
                        <a:lstStyle/>
                        <a:p>
                          <a:pPr latinLnBrk="1"/>
                          <a:r>
                            <a:rPr lang="en-US" altLang="ko-KR"/>
                            <a:t>Shift register jitter</a:t>
                          </a:r>
                          <a:endParaRPr lang="ko-KR" altLang="en-US"/>
                        </a:p>
                      </a:txBody>
                      <a:tcPr/>
                    </a:tc>
                    <a:tc>
                      <a:txBody>
                        <a:bodyPr/>
                        <a:lstStyle/>
                        <a:p>
                          <a:pPr latinLnBrk="1"/>
                          <a:r>
                            <a:rPr lang="en-US" altLang="ko-KR">
                              <a:solidFill>
                                <a:srgbClr val="FF0000"/>
                              </a:solidFill>
                            </a:rPr>
                            <a:t>Increases + Mismatch (Design dependent)</a:t>
                          </a:r>
                          <a:endParaRPr lang="ko-KR" altLang="en-US">
                            <a:solidFill>
                              <a:srgbClr val="FF0000"/>
                            </a:solidFill>
                          </a:endParaRPr>
                        </a:p>
                      </a:txBody>
                      <a:tcPr/>
                    </a:tc>
                    <a:extLst>
                      <a:ext uri="{0D108BD9-81ED-4DB2-BD59-A6C34878D82A}">
                        <a16:rowId xmlns:a16="http://schemas.microsoft.com/office/drawing/2014/main" val="1668353280"/>
                      </a:ext>
                    </a:extLst>
                  </a:tr>
                  <a:tr h="370840">
                    <a:tc>
                      <a:txBody>
                        <a:bodyPr/>
                        <a:lstStyle/>
                        <a:p>
                          <a:pPr latinLnBrk="1"/>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t>Uncertainty of the off-chip calibration of PV</a:t>
                          </a:r>
                          <a:endParaRPr lang="ko-KR" altLang="en-US"/>
                        </a:p>
                      </a:txBody>
                      <a:tcPr>
                        <a:lnB w="12700" cap="flat" cmpd="sng" algn="ctr">
                          <a:solidFill>
                            <a:schemeClr val="tx1"/>
                          </a:solidFill>
                          <a:prstDash val="solid"/>
                          <a:round/>
                          <a:headEnd type="none" w="med" len="med"/>
                          <a:tailEnd type="none" w="med" len="med"/>
                        </a:lnB>
                      </a:tcPr>
                    </a:tc>
                    <a:tc>
                      <a:txBody>
                        <a:bodyPr/>
                        <a:lstStyle/>
                        <a:p>
                          <a:pPr latinLnBrk="1"/>
                          <a:r>
                            <a:rPr lang="en-US" altLang="ko-KR">
                              <a:solidFill>
                                <a:srgbClr val="FF0000"/>
                              </a:solidFill>
                            </a:rPr>
                            <a:t>?</a:t>
                          </a:r>
                          <a:endParaRPr lang="ko-KR" altLang="en-US">
                            <a:solidFill>
                              <a:srgbClr val="FF0000"/>
                            </a:solidFil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99304"/>
                      </a:ext>
                    </a:extLst>
                  </a:tr>
                  <a:tr h="370840">
                    <a:tc rowSpan="2">
                      <a:txBody>
                        <a:bodyPr/>
                        <a:lstStyle/>
                        <a:p>
                          <a:pPr latinLnBrk="1"/>
                          <a:r>
                            <a:rPr lang="en-US" altLang="ko-KR"/>
                            <a:t>Meta</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t>Power consumption per channel</a:t>
                          </a:r>
                          <a:endParaRPr lang="ko-KR" altLang="en-US"/>
                        </a:p>
                      </a:txBody>
                      <a:tcPr>
                        <a:lnT w="12700" cap="flat" cmpd="sng" algn="ctr">
                          <a:solidFill>
                            <a:schemeClr val="tx1"/>
                          </a:solidFill>
                          <a:prstDash val="solid"/>
                          <a:round/>
                          <a:headEnd type="none" w="med" len="med"/>
                          <a:tailEnd type="none" w="med" len="med"/>
                        </a:lnT>
                      </a:tcPr>
                    </a:tc>
                    <a:tc>
                      <a:txBody>
                        <a:bodyPr/>
                        <a:lstStyle/>
                        <a:p>
                          <a:pPr latinLnBrk="1"/>
                          <a:r>
                            <a:rPr lang="en-US" altLang="ko-KR">
                              <a:solidFill>
                                <a:srgbClr val="FF0000"/>
                              </a:solidFill>
                            </a:rPr>
                            <a:t>x2</a:t>
                          </a:r>
                          <a:endParaRPr lang="ko-KR" altLang="en-US">
                            <a:solidFill>
                              <a:srgbClr val="FF0000"/>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57263401"/>
                      </a:ext>
                    </a:extLst>
                  </a:tr>
                  <a:tr h="370840">
                    <a:tc vMerge="1">
                      <a:txBody>
                        <a:bodyPr/>
                        <a:lstStyle/>
                        <a:p>
                          <a:pPr latinLnBrk="1"/>
                          <a:endParaRPr lang="ko-KR" altLang="en-US"/>
                        </a:p>
                      </a:txBody>
                      <a:tcPr/>
                    </a:tc>
                    <a:tc>
                      <a:txBody>
                        <a:bodyPr/>
                        <a:lstStyle/>
                        <a:p>
                          <a:pPr latinLnBrk="1"/>
                          <a:r>
                            <a:rPr lang="en-US" altLang="ko-KR"/>
                            <a:t>Area per channel</a:t>
                          </a:r>
                          <a:endParaRPr lang="ko-KR" altLang="en-US"/>
                        </a:p>
                      </a:txBody>
                      <a:tcPr/>
                    </a:tc>
                    <a:tc>
                      <a:txBody>
                        <a:bodyPr/>
                        <a:lstStyle/>
                        <a:p>
                          <a:pPr latinLnBrk="1"/>
                          <a:r>
                            <a:rPr lang="en-US" altLang="ko-KR">
                              <a:solidFill>
                                <a:srgbClr val="FF0000"/>
                              </a:solidFill>
                            </a:rPr>
                            <a:t>x2</a:t>
                          </a:r>
                          <a:endParaRPr lang="ko-KR" altLang="en-US">
                            <a:solidFill>
                              <a:srgbClr val="FF0000"/>
                            </a:solidFill>
                          </a:endParaRPr>
                        </a:p>
                      </a:txBody>
                      <a:tcPr/>
                    </a:tc>
                    <a:extLst>
                      <a:ext uri="{0D108BD9-81ED-4DB2-BD59-A6C34878D82A}">
                        <a16:rowId xmlns:a16="http://schemas.microsoft.com/office/drawing/2014/main" val="1927809240"/>
                      </a:ext>
                    </a:extLst>
                  </a:tr>
                </a:tbl>
              </a:graphicData>
            </a:graphic>
          </p:graphicFrame>
        </mc:Fallback>
      </mc:AlternateContent>
      <p:sp>
        <p:nvSpPr>
          <p:cNvPr id="2" name="날짜 개체 틀 1">
            <a:extLst>
              <a:ext uri="{FF2B5EF4-FFF2-40B4-BE49-F238E27FC236}">
                <a16:creationId xmlns:a16="http://schemas.microsoft.com/office/drawing/2014/main" id="{D045FCE8-AFAE-9B8B-BAB5-6301C05CCBFD}"/>
              </a:ext>
            </a:extLst>
          </p:cNvPr>
          <p:cNvSpPr>
            <a:spLocks noGrp="1"/>
          </p:cNvSpPr>
          <p:nvPr>
            <p:ph type="dt" sz="half" idx="10"/>
          </p:nvPr>
        </p:nvSpPr>
        <p:spPr/>
        <p:txBody>
          <a:bodyPr/>
          <a:lstStyle/>
          <a:p>
            <a:r>
              <a:rPr lang="en-US" altLang="ko-KR"/>
              <a:t>2024-05-27</a:t>
            </a:r>
            <a:endParaRPr lang="ko-KR" altLang="en-US"/>
          </a:p>
        </p:txBody>
      </p:sp>
      <p:sp>
        <p:nvSpPr>
          <p:cNvPr id="3" name="바닥글 개체 틀 2">
            <a:extLst>
              <a:ext uri="{FF2B5EF4-FFF2-40B4-BE49-F238E27FC236}">
                <a16:creationId xmlns:a16="http://schemas.microsoft.com/office/drawing/2014/main" id="{98945205-00EC-3239-14DC-61A0E09ECEDF}"/>
              </a:ext>
            </a:extLst>
          </p:cNvPr>
          <p:cNvSpPr>
            <a:spLocks noGrp="1"/>
          </p:cNvSpPr>
          <p:nvPr>
            <p:ph type="ftr" sz="quarter" idx="11"/>
          </p:nvPr>
        </p:nvSpPr>
        <p:spPr/>
        <p:txBody>
          <a:bodyPr/>
          <a:lstStyle/>
          <a:p>
            <a:r>
              <a:rPr lang="en-US" altLang="ko-KR"/>
              <a:t>PSEC5 / PM2024</a:t>
            </a:r>
            <a:endParaRPr lang="ko-KR" altLang="en-US"/>
          </a:p>
        </p:txBody>
      </p:sp>
      <p:sp>
        <p:nvSpPr>
          <p:cNvPr id="4" name="슬라이드 번호 개체 틀 3">
            <a:extLst>
              <a:ext uri="{FF2B5EF4-FFF2-40B4-BE49-F238E27FC236}">
                <a16:creationId xmlns:a16="http://schemas.microsoft.com/office/drawing/2014/main" id="{DD309E99-E3D4-C728-A4C4-B87619ED65B1}"/>
              </a:ext>
            </a:extLst>
          </p:cNvPr>
          <p:cNvSpPr>
            <a:spLocks noGrp="1"/>
          </p:cNvSpPr>
          <p:nvPr>
            <p:ph type="sldNum" sz="quarter" idx="12"/>
          </p:nvPr>
        </p:nvSpPr>
        <p:spPr/>
        <p:txBody>
          <a:bodyPr/>
          <a:lstStyle/>
          <a:p>
            <a:fld id="{23AE57FD-E4DF-4085-ACA4-73605D376608}" type="slidenum">
              <a:rPr lang="ko-KR" altLang="en-US" smtClean="0"/>
              <a:t>43</a:t>
            </a:fld>
            <a:endParaRPr lang="ko-KR" altLang="en-US"/>
          </a:p>
        </p:txBody>
      </p:sp>
    </p:spTree>
    <p:extLst>
      <p:ext uri="{BB962C8B-B14F-4D97-AF65-F5344CB8AC3E}">
        <p14:creationId xmlns:p14="http://schemas.microsoft.com/office/powerpoint/2010/main" val="2764628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C613DA7D-F57A-2B3D-5E30-1B9381B49B50}"/>
                  </a:ext>
                </a:extLst>
              </p:cNvPr>
              <p:cNvSpPr>
                <a:spLocks noGrp="1"/>
              </p:cNvSpPr>
              <p:nvPr>
                <p:ph type="title"/>
              </p:nvPr>
            </p:nvSpPr>
            <p:spPr/>
            <p:txBody>
              <a:bodyPr/>
              <a:lstStyle/>
              <a:p>
                <a:r>
                  <a:rPr lang="en-US" altLang="ko-KR"/>
                  <a:t>Factors determining </a:t>
                </a:r>
                <a14:m>
                  <m:oMath xmlns:m="http://schemas.openxmlformats.org/officeDocument/2006/math">
                    <m:nary>
                      <m:naryPr>
                        <m:chr m:val="∑"/>
                        <m:subHide m:val="on"/>
                        <m:supHide m:val="on"/>
                        <m:ctrlPr>
                          <a:rPr lang="en-US" altLang="ko-KR" i="1" smtClean="0">
                            <a:latin typeface="Cambria Math" panose="02040503050406030204" pitchFamily="18" charset="0"/>
                          </a:rPr>
                        </m:ctrlPr>
                      </m:naryPr>
                      <m:sub/>
                      <m:sup/>
                      <m:e>
                        <m:sSup>
                          <m:sSupPr>
                            <m:ctrlPr>
                              <a:rPr lang="en-US" altLang="ko-KR" i="1" smtClean="0">
                                <a:latin typeface="Cambria Math" panose="02040503050406030204" pitchFamily="18" charset="0"/>
                              </a:rPr>
                            </m:ctrlPr>
                          </m:sSupPr>
                          <m:e>
                            <m:sSub>
                              <m:sSubPr>
                                <m:ctrlPr>
                                  <a:rPr lang="en-US" altLang="ko-KR" i="1">
                                    <a:latin typeface="Cambria Math" panose="02040503050406030204" pitchFamily="18" charset="0"/>
                                  </a:rPr>
                                </m:ctrlPr>
                              </m:sSubPr>
                              <m:e>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𝑉</m:t>
                                    </m:r>
                                  </m:e>
                                </m:acc>
                              </m:e>
                              <m:sub>
                                <m:r>
                                  <a:rPr lang="en-US" altLang="ko-KR" i="1">
                                    <a:latin typeface="Cambria Math" panose="02040503050406030204" pitchFamily="18" charset="0"/>
                                  </a:rPr>
                                  <m:t>𝑖</m:t>
                                </m:r>
                              </m:sub>
                            </m:sSub>
                          </m:e>
                          <m:sup>
                            <m:r>
                              <a:rPr lang="en-US" altLang="ko-KR" i="1" smtClean="0">
                                <a:latin typeface="Cambria Math" panose="02040503050406030204" pitchFamily="18" charset="0"/>
                              </a:rPr>
                              <m:t>2</m:t>
                            </m:r>
                          </m:sup>
                        </m:sSup>
                      </m:e>
                    </m:nary>
                  </m:oMath>
                </a14:m>
                <a:endParaRPr lang="ko-KR" altLang="en-US"/>
              </a:p>
            </p:txBody>
          </p:sp>
        </mc:Choice>
        <mc:Fallback xmlns="">
          <p:sp>
            <p:nvSpPr>
              <p:cNvPr id="2" name="제목 1">
                <a:extLst>
                  <a:ext uri="{FF2B5EF4-FFF2-40B4-BE49-F238E27FC236}">
                    <a16:creationId xmlns:a16="http://schemas.microsoft.com/office/drawing/2014/main" id="{C613DA7D-F57A-2B3D-5E30-1B9381B49B50}"/>
                  </a:ext>
                </a:extLst>
              </p:cNvPr>
              <p:cNvSpPr>
                <a:spLocks noGrp="1" noRot="1" noChangeAspect="1" noMove="1" noResize="1" noEditPoints="1" noAdjustHandles="1" noChangeArrowheads="1" noChangeShapeType="1" noTextEdit="1"/>
              </p:cNvSpPr>
              <p:nvPr>
                <p:ph type="title"/>
              </p:nvPr>
            </p:nvSpPr>
            <p:spPr>
              <a:blipFill>
                <a:blip r:embed="rId3"/>
                <a:stretch>
                  <a:fillRect l="-2377" b="-36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1041FE61-FB50-9881-1A1F-2162B324DBC9}"/>
                  </a:ext>
                </a:extLst>
              </p:cNvPr>
              <p:cNvSpPr>
                <a:spLocks noGrp="1"/>
              </p:cNvSpPr>
              <p:nvPr>
                <p:ph idx="1"/>
              </p:nvPr>
            </p:nvSpPr>
            <p:spPr/>
            <p:txBody>
              <a:bodyPr/>
              <a:lstStyle/>
              <a:p>
                <a:r>
                  <a:rPr lang="en-US" altLang="ko-KR"/>
                  <a:t>LAPPD &amp; Pickup board</a:t>
                </a:r>
              </a:p>
              <a:p>
                <a:r>
                  <a:rPr lang="en-US" altLang="ko-KR"/>
                  <a:t>Distortion</a:t>
                </a:r>
              </a:p>
              <a:p>
                <a:pPr lvl="1"/>
                <a:r>
                  <a:rPr lang="en-US" altLang="ko-KR"/>
                  <a:t>Due to nonuniform </a:t>
                </a:r>
                <a14:m>
                  <m:oMath xmlns:m="http://schemas.openxmlformats.org/officeDocument/2006/math">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𝑅</m:t>
                        </m:r>
                      </m:e>
                      <m:sub>
                        <m:r>
                          <a:rPr lang="en-US" altLang="ko-KR" b="0" i="1" smtClean="0">
                            <a:latin typeface="Cambria Math" panose="02040503050406030204" pitchFamily="18" charset="0"/>
                          </a:rPr>
                          <m:t>𝑜𝑛</m:t>
                        </m:r>
                      </m:sub>
                    </m:sSub>
                  </m:oMath>
                </a14:m>
                <a:r>
                  <a:rPr lang="en-US" altLang="ko-KR"/>
                  <a:t> over voltage range (Negligible)</a:t>
                </a:r>
              </a:p>
              <a:p>
                <a:pPr lvl="1"/>
                <a:r>
                  <a:rPr lang="en-US" altLang="ko-KR"/>
                  <a:t>Due to nonzero shutoff time (Negligible)</a:t>
                </a:r>
              </a:p>
              <a:p>
                <a:pPr lvl="1"/>
                <a:r>
                  <a:rPr lang="en-US" altLang="ko-KR"/>
                  <a:t>Due to low bandwidth (Decreases slope)</a:t>
                </a:r>
                <a:endParaRPr lang="ko-KR" altLang="en-US"/>
              </a:p>
            </p:txBody>
          </p:sp>
        </mc:Choice>
        <mc:Fallback xmlns="">
          <p:sp>
            <p:nvSpPr>
              <p:cNvPr id="3" name="내용 개체 틀 2">
                <a:extLst>
                  <a:ext uri="{FF2B5EF4-FFF2-40B4-BE49-F238E27FC236}">
                    <a16:creationId xmlns:a16="http://schemas.microsoft.com/office/drawing/2014/main" id="{1041FE61-FB50-9881-1A1F-2162B324DBC9}"/>
                  </a:ext>
                </a:extLst>
              </p:cNvPr>
              <p:cNvSpPr>
                <a:spLocks noGrp="1" noRot="1" noChangeAspect="1" noMove="1" noResize="1" noEditPoints="1" noAdjustHandles="1" noChangeArrowheads="1" noChangeShapeType="1" noTextEdit="1"/>
              </p:cNvSpPr>
              <p:nvPr>
                <p:ph idx="1"/>
              </p:nvPr>
            </p:nvSpPr>
            <p:spPr>
              <a:blipFill>
                <a:blip r:embed="rId4"/>
                <a:stretch>
                  <a:fillRect l="-1043" t="-2381"/>
                </a:stretch>
              </a:blipFill>
            </p:spPr>
            <p:txBody>
              <a:bodyPr/>
              <a:lstStyle/>
              <a:p>
                <a:r>
                  <a:rPr lang="en-US">
                    <a:noFill/>
                  </a:rPr>
                  <a:t> </a:t>
                </a:r>
              </a:p>
            </p:txBody>
          </p:sp>
        </mc:Fallback>
      </mc:AlternateContent>
      <p:sp>
        <p:nvSpPr>
          <p:cNvPr id="4" name="날짜 개체 틀 3">
            <a:extLst>
              <a:ext uri="{FF2B5EF4-FFF2-40B4-BE49-F238E27FC236}">
                <a16:creationId xmlns:a16="http://schemas.microsoft.com/office/drawing/2014/main" id="{E9D7F37C-C5C1-3992-4833-27A45695BF8F}"/>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B38F2E72-CAA1-1062-DBE9-74A98369DFDA}"/>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68173FDA-7835-ECDA-53F1-70415C65F934}"/>
              </a:ext>
            </a:extLst>
          </p:cNvPr>
          <p:cNvSpPr>
            <a:spLocks noGrp="1"/>
          </p:cNvSpPr>
          <p:nvPr>
            <p:ph type="sldNum" sz="quarter" idx="12"/>
          </p:nvPr>
        </p:nvSpPr>
        <p:spPr/>
        <p:txBody>
          <a:bodyPr/>
          <a:lstStyle/>
          <a:p>
            <a:fld id="{23AE57FD-E4DF-4085-ACA4-73605D376608}" type="slidenum">
              <a:rPr lang="ko-KR" altLang="en-US" smtClean="0"/>
              <a:t>44</a:t>
            </a:fld>
            <a:endParaRPr lang="ko-KR" altLang="en-US"/>
          </a:p>
        </p:txBody>
      </p:sp>
    </p:spTree>
    <p:extLst>
      <p:ext uri="{BB962C8B-B14F-4D97-AF65-F5344CB8AC3E}">
        <p14:creationId xmlns:p14="http://schemas.microsoft.com/office/powerpoint/2010/main" val="1251432386"/>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EA8246D2-6A91-7A15-6557-69B3BB855EA5}"/>
              </a:ext>
            </a:extLst>
          </p:cNvPr>
          <p:cNvSpPr>
            <a:spLocks noGrp="1"/>
          </p:cNvSpPr>
          <p:nvPr>
            <p:ph type="title"/>
          </p:nvPr>
        </p:nvSpPr>
        <p:spPr>
          <a:xfrm>
            <a:off x="831850" y="1121909"/>
            <a:ext cx="10515600" cy="2852737"/>
          </a:xfrm>
        </p:spPr>
        <p:txBody>
          <a:bodyPr/>
          <a:lstStyle/>
          <a:p>
            <a:pPr algn="ctr"/>
            <a:r>
              <a:rPr lang="en-US" altLang="ko-KR" sz="6000" b="1">
                <a:solidFill>
                  <a:srgbClr val="C00000"/>
                </a:solidFill>
              </a:rPr>
              <a:t>Why Fast Timing?</a:t>
            </a:r>
            <a:endParaRPr lang="ko-KR" altLang="en-US"/>
          </a:p>
        </p:txBody>
      </p:sp>
      <p:sp>
        <p:nvSpPr>
          <p:cNvPr id="4" name="슬라이드 번호 개체 틀 3">
            <a:extLst>
              <a:ext uri="{FF2B5EF4-FFF2-40B4-BE49-F238E27FC236}">
                <a16:creationId xmlns:a16="http://schemas.microsoft.com/office/drawing/2014/main" id="{9A989CC6-66B3-AD59-43DC-CBBB0A246F73}"/>
              </a:ext>
            </a:extLst>
          </p:cNvPr>
          <p:cNvSpPr>
            <a:spLocks noGrp="1"/>
          </p:cNvSpPr>
          <p:nvPr>
            <p:ph type="sldNum" sz="quarter" idx="12"/>
          </p:nvPr>
        </p:nvSpPr>
        <p:spPr>
          <a:xfrm>
            <a:off x="9329056" y="6356350"/>
            <a:ext cx="2743200" cy="365125"/>
          </a:xfrm>
        </p:spPr>
        <p:txBody>
          <a:bodyPr/>
          <a:lstStyle/>
          <a:p>
            <a:fld id="{C81923B2-94BC-4A4A-8DAF-314F9348B39B}" type="slidenum">
              <a:rPr lang="ko-KR" altLang="en-US" sz="2000" smtClean="0"/>
              <a:pPr/>
              <a:t>45</a:t>
            </a:fld>
            <a:endParaRPr lang="ko-KR" altLang="en-US" sz="2000"/>
          </a:p>
        </p:txBody>
      </p:sp>
      <p:sp>
        <p:nvSpPr>
          <p:cNvPr id="2" name="날짜 개체 틀 1">
            <a:extLst>
              <a:ext uri="{FF2B5EF4-FFF2-40B4-BE49-F238E27FC236}">
                <a16:creationId xmlns:a16="http://schemas.microsoft.com/office/drawing/2014/main" id="{0A3311DA-4151-713C-FFD7-E1838B7BACA0}"/>
              </a:ext>
            </a:extLst>
          </p:cNvPr>
          <p:cNvSpPr>
            <a:spLocks noGrp="1"/>
          </p:cNvSpPr>
          <p:nvPr>
            <p:ph type="dt" sz="half" idx="10"/>
          </p:nvPr>
        </p:nvSpPr>
        <p:spPr/>
        <p:txBody>
          <a:bodyPr/>
          <a:lstStyle/>
          <a:p>
            <a:r>
              <a:rPr lang="en-US" altLang="ko-KR"/>
              <a:t>2024-05-27</a:t>
            </a:r>
            <a:endParaRPr lang="ko-KR" altLang="en-US"/>
          </a:p>
        </p:txBody>
      </p:sp>
      <p:sp>
        <p:nvSpPr>
          <p:cNvPr id="3" name="바닥글 개체 틀 2">
            <a:extLst>
              <a:ext uri="{FF2B5EF4-FFF2-40B4-BE49-F238E27FC236}">
                <a16:creationId xmlns:a16="http://schemas.microsoft.com/office/drawing/2014/main" id="{9FB3574A-C200-98CE-782D-FE3F42C620BC}"/>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395787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B64224D-83E0-D0FB-1DA0-EA377759CBF7}"/>
              </a:ext>
            </a:extLst>
          </p:cNvPr>
          <p:cNvSpPr>
            <a:spLocks noGrp="1"/>
          </p:cNvSpPr>
          <p:nvPr>
            <p:ph type="title"/>
          </p:nvPr>
        </p:nvSpPr>
        <p:spPr>
          <a:xfrm>
            <a:off x="511629" y="0"/>
            <a:ext cx="10515600" cy="1325563"/>
          </a:xfrm>
        </p:spPr>
        <p:txBody>
          <a:bodyPr/>
          <a:lstStyle/>
          <a:p>
            <a:r>
              <a:rPr lang="en-US" altLang="ko-KR" sz="4000" b="1">
                <a:solidFill>
                  <a:srgbClr val="C00000"/>
                </a:solidFill>
              </a:rPr>
              <a:t>Why Fast Timing?</a:t>
            </a:r>
            <a:br>
              <a:rPr lang="en-US" altLang="ko-KR" sz="2800"/>
            </a:br>
            <a:r>
              <a:rPr lang="en-US" altLang="ko-KR" sz="2800"/>
              <a:t>Explained through Time of Flight (</a:t>
            </a:r>
            <a:r>
              <a:rPr lang="en-US" altLang="ko-KR" sz="2800" err="1"/>
              <a:t>ToF</a:t>
            </a:r>
            <a:r>
              <a:rPr lang="en-US" altLang="ko-KR" sz="2800"/>
              <a:t>) system</a:t>
            </a:r>
            <a:endParaRPr lang="ko-KR" altLang="en-US"/>
          </a:p>
        </p:txBody>
      </p:sp>
      <p:sp>
        <p:nvSpPr>
          <p:cNvPr id="6" name="슬라이드 번호 개체 틀 5">
            <a:extLst>
              <a:ext uri="{FF2B5EF4-FFF2-40B4-BE49-F238E27FC236}">
                <a16:creationId xmlns:a16="http://schemas.microsoft.com/office/drawing/2014/main" id="{A6EFF8E9-AA85-B6F7-4163-98BA0469364C}"/>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46</a:t>
            </a:fld>
            <a:endParaRPr lang="ko-KR" altLang="en-US"/>
          </a:p>
        </p:txBody>
      </p:sp>
      <p:pic>
        <p:nvPicPr>
          <p:cNvPr id="4" name="그림 3">
            <a:extLst>
              <a:ext uri="{FF2B5EF4-FFF2-40B4-BE49-F238E27FC236}">
                <a16:creationId xmlns:a16="http://schemas.microsoft.com/office/drawing/2014/main" id="{43E690BF-5C95-97F1-0A33-D02CE6BEBABF}"/>
              </a:ext>
            </a:extLst>
          </p:cNvPr>
          <p:cNvPicPr>
            <a:picLocks noChangeAspect="1"/>
          </p:cNvPicPr>
          <p:nvPr/>
        </p:nvPicPr>
        <p:blipFill>
          <a:blip r:embed="rId3"/>
          <a:stretch>
            <a:fillRect/>
          </a:stretch>
        </p:blipFill>
        <p:spPr>
          <a:xfrm>
            <a:off x="814633" y="2679320"/>
            <a:ext cx="6040582" cy="3979000"/>
          </a:xfrm>
          <a:prstGeom prst="rect">
            <a:avLst/>
          </a:prstGeom>
        </p:spPr>
      </p:pic>
      <p:sp>
        <p:nvSpPr>
          <p:cNvPr id="3" name="직사각형 2">
            <a:extLst>
              <a:ext uri="{FF2B5EF4-FFF2-40B4-BE49-F238E27FC236}">
                <a16:creationId xmlns:a16="http://schemas.microsoft.com/office/drawing/2014/main" id="{91EC4044-DF0F-99F4-C47F-B3F5E8276775}"/>
              </a:ext>
            </a:extLst>
          </p:cNvPr>
          <p:cNvSpPr/>
          <p:nvPr/>
        </p:nvSpPr>
        <p:spPr>
          <a:xfrm>
            <a:off x="1068713" y="1197298"/>
            <a:ext cx="203200" cy="83088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F3F49F6B-BF80-7565-B32D-BA14DFA4F093}"/>
              </a:ext>
            </a:extLst>
          </p:cNvPr>
          <p:cNvSpPr/>
          <p:nvPr/>
        </p:nvSpPr>
        <p:spPr>
          <a:xfrm>
            <a:off x="4566392" y="1197298"/>
            <a:ext cx="203200" cy="83088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화살표 연결선 6">
            <a:extLst>
              <a:ext uri="{FF2B5EF4-FFF2-40B4-BE49-F238E27FC236}">
                <a16:creationId xmlns:a16="http://schemas.microsoft.com/office/drawing/2014/main" id="{575A1435-4E08-3207-BE23-BC0F35BB4952}"/>
              </a:ext>
            </a:extLst>
          </p:cNvPr>
          <p:cNvCxnSpPr>
            <a:cxnSpLocks/>
          </p:cNvCxnSpPr>
          <p:nvPr/>
        </p:nvCxnSpPr>
        <p:spPr>
          <a:xfrm>
            <a:off x="511629" y="1586951"/>
            <a:ext cx="4821381" cy="23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a:extLst>
              <a:ext uri="{FF2B5EF4-FFF2-40B4-BE49-F238E27FC236}">
                <a16:creationId xmlns:a16="http://schemas.microsoft.com/office/drawing/2014/main" id="{2FB01AB7-E3A3-7601-A7D7-89D9E2485C17}"/>
              </a:ext>
            </a:extLst>
          </p:cNvPr>
          <p:cNvCxnSpPr>
            <a:cxnSpLocks/>
          </p:cNvCxnSpPr>
          <p:nvPr/>
        </p:nvCxnSpPr>
        <p:spPr>
          <a:xfrm>
            <a:off x="1159626" y="2555835"/>
            <a:ext cx="3497678" cy="0"/>
          </a:xfrm>
          <a:prstGeom prst="straightConnector1">
            <a:avLst/>
          </a:prstGeom>
          <a:ln w="127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043C28-88CB-2CEF-380A-58F0CBCBB51B}"/>
                  </a:ext>
                </a:extLst>
              </p:cNvPr>
              <p:cNvSpPr txBox="1"/>
              <p:nvPr/>
            </p:nvSpPr>
            <p:spPr>
              <a:xfrm>
                <a:off x="2581893" y="2230828"/>
                <a:ext cx="6531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𝑙</m:t>
                      </m:r>
                    </m:oMath>
                  </m:oMathPara>
                </a14:m>
                <a:endParaRPr lang="ko-KR" altLang="en-US"/>
              </a:p>
            </p:txBody>
          </p:sp>
        </mc:Choice>
        <mc:Fallback xmlns="">
          <p:sp>
            <p:nvSpPr>
              <p:cNvPr id="15" name="TextBox 14">
                <a:extLst>
                  <a:ext uri="{FF2B5EF4-FFF2-40B4-BE49-F238E27FC236}">
                    <a16:creationId xmlns:a16="http://schemas.microsoft.com/office/drawing/2014/main" id="{1B043C28-88CB-2CEF-380A-58F0CBCBB51B}"/>
                  </a:ext>
                </a:extLst>
              </p:cNvPr>
              <p:cNvSpPr txBox="1">
                <a:spLocks noRot="1" noChangeAspect="1" noMove="1" noResize="1" noEditPoints="1" noAdjustHandles="1" noChangeArrowheads="1" noChangeShapeType="1" noTextEdit="1"/>
              </p:cNvSpPr>
              <p:nvPr/>
            </p:nvSpPr>
            <p:spPr>
              <a:xfrm>
                <a:off x="2581893" y="2230828"/>
                <a:ext cx="653143"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0ECD6E0-A8A7-FAC0-FAEE-784EA0D3D97F}"/>
                  </a:ext>
                </a:extLst>
              </p:cNvPr>
              <p:cNvSpPr txBox="1"/>
              <p:nvPr/>
            </p:nvSpPr>
            <p:spPr>
              <a:xfrm>
                <a:off x="5289034" y="1310695"/>
                <a:ext cx="3976837" cy="10594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𝑣</m:t>
                      </m:r>
                      <m:r>
                        <a:rPr lang="en-US" altLang="ko-KR" sz="2000" b="0" i="1" smtClean="0">
                          <a:latin typeface="Cambria Math" panose="02040503050406030204" pitchFamily="18" charset="0"/>
                        </a:rPr>
                        <m:t>= </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𝑙</m:t>
                          </m:r>
                        </m:num>
                        <m:den>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𝑡</m:t>
                              </m:r>
                            </m:e>
                            <m:sub>
                              <m:r>
                                <a:rPr lang="en-US" altLang="ko-KR" sz="2000" b="0" i="1" smtClean="0">
                                  <a:latin typeface="Cambria Math" panose="02040503050406030204" pitchFamily="18" charset="0"/>
                                </a:rPr>
                                <m:t>1</m:t>
                              </m:r>
                            </m:sub>
                          </m:sSub>
                          <m:sSub>
                            <m:sSubPr>
                              <m:ctrlPr>
                                <a:rPr lang="en-US" altLang="ko-KR" sz="2000" i="1">
                                  <a:latin typeface="Cambria Math" panose="02040503050406030204" pitchFamily="18" charset="0"/>
                                </a:rPr>
                              </m:ctrlPr>
                            </m:sSubPr>
                            <m:e>
                              <m:r>
                                <a:rPr lang="en-US" altLang="ko-KR" sz="2000" b="0" i="1" smtClean="0">
                                  <a:latin typeface="Cambria Math" panose="02040503050406030204" pitchFamily="18" charset="0"/>
                                </a:rPr>
                                <m:t>−</m:t>
                              </m:r>
                              <m:r>
                                <a:rPr lang="en-US" altLang="ko-KR" sz="2000" i="1">
                                  <a:latin typeface="Cambria Math" panose="02040503050406030204" pitchFamily="18" charset="0"/>
                                </a:rPr>
                                <m:t>𝑡</m:t>
                              </m:r>
                            </m:e>
                            <m:sub>
                              <m:r>
                                <a:rPr lang="en-US" altLang="ko-KR" sz="2000" b="0" i="1" smtClean="0">
                                  <a:latin typeface="Cambria Math" panose="02040503050406030204" pitchFamily="18" charset="0"/>
                                </a:rPr>
                                <m:t>2</m:t>
                              </m:r>
                            </m:sub>
                          </m:sSub>
                        </m:den>
                      </m:f>
                      <m:r>
                        <a:rPr lang="en-US" altLang="ko-KR" sz="2000" b="0" i="1" smtClean="0">
                          <a:latin typeface="Cambria Math" panose="02040503050406030204" pitchFamily="18" charset="0"/>
                        </a:rPr>
                        <m:t>,  </m:t>
                      </m:r>
                      <m:r>
                        <a:rPr lang="en-US" altLang="ko-KR" sz="2000" b="0" i="1" smtClean="0">
                          <a:latin typeface="Cambria Math" panose="02040503050406030204" pitchFamily="18" charset="0"/>
                        </a:rPr>
                        <m:t>𝑝</m:t>
                      </m:r>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𝑚𝑣</m:t>
                          </m:r>
                        </m:num>
                        <m:den>
                          <m:rad>
                            <m:radPr>
                              <m:degHide m:val="on"/>
                              <m:ctrlPr>
                                <a:rPr lang="en-US" altLang="ko-KR" sz="2000" b="0" i="1" smtClean="0">
                                  <a:latin typeface="Cambria Math" panose="02040503050406030204" pitchFamily="18" charset="0"/>
                                </a:rPr>
                              </m:ctrlPr>
                            </m:radPr>
                            <m:deg/>
                            <m:e>
                              <m:r>
                                <a:rPr lang="en-US" altLang="ko-KR" sz="2000" b="0" i="1" smtClean="0">
                                  <a:latin typeface="Cambria Math" panose="02040503050406030204" pitchFamily="18" charset="0"/>
                                </a:rPr>
                                <m:t>1−</m:t>
                              </m:r>
                              <m:f>
                                <m:fPr>
                                  <m:ctrlPr>
                                    <a:rPr lang="en-US" altLang="ko-KR" sz="2000" b="0" i="1" smtClean="0">
                                      <a:latin typeface="Cambria Math" panose="02040503050406030204" pitchFamily="18" charset="0"/>
                                    </a:rPr>
                                  </m:ctrlPr>
                                </m:fPr>
                                <m:num>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𝑣</m:t>
                                      </m:r>
                                    </m:e>
                                    <m:sup>
                                      <m:r>
                                        <a:rPr lang="en-US" altLang="ko-KR" sz="2000" b="0" i="1" smtClean="0">
                                          <a:latin typeface="Cambria Math" panose="02040503050406030204" pitchFamily="18" charset="0"/>
                                        </a:rPr>
                                        <m:t>2</m:t>
                                      </m:r>
                                    </m:sup>
                                  </m:sSup>
                                </m:num>
                                <m:den>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𝑐</m:t>
                                      </m:r>
                                    </m:e>
                                    <m:sup>
                                      <m:r>
                                        <a:rPr lang="en-US" altLang="ko-KR" sz="2000" b="0" i="1" smtClean="0">
                                          <a:latin typeface="Cambria Math" panose="02040503050406030204" pitchFamily="18" charset="0"/>
                                        </a:rPr>
                                        <m:t>2</m:t>
                                      </m:r>
                                    </m:sup>
                                  </m:sSup>
                                </m:den>
                              </m:f>
                            </m:e>
                          </m:rad>
                        </m:den>
                      </m:f>
                    </m:oMath>
                  </m:oMathPara>
                </a14:m>
                <a:endParaRPr lang="ko-KR" altLang="en-US" sz="2000"/>
              </a:p>
            </p:txBody>
          </p:sp>
        </mc:Choice>
        <mc:Fallback xmlns="">
          <p:sp>
            <p:nvSpPr>
              <p:cNvPr id="22" name="TextBox 21">
                <a:extLst>
                  <a:ext uri="{FF2B5EF4-FFF2-40B4-BE49-F238E27FC236}">
                    <a16:creationId xmlns:a16="http://schemas.microsoft.com/office/drawing/2014/main" id="{90ECD6E0-A8A7-FAC0-FAEE-784EA0D3D97F}"/>
                  </a:ext>
                </a:extLst>
              </p:cNvPr>
              <p:cNvSpPr txBox="1">
                <a:spLocks noRot="1" noChangeAspect="1" noMove="1" noResize="1" noEditPoints="1" noAdjustHandles="1" noChangeArrowheads="1" noChangeShapeType="1" noTextEdit="1"/>
              </p:cNvSpPr>
              <p:nvPr/>
            </p:nvSpPr>
            <p:spPr>
              <a:xfrm>
                <a:off x="5289034" y="1310695"/>
                <a:ext cx="3976837" cy="105945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10EBE86-A045-390F-D7F5-E842FA38754A}"/>
                  </a:ext>
                </a:extLst>
              </p:cNvPr>
              <p:cNvSpPr txBox="1"/>
              <p:nvPr/>
            </p:nvSpPr>
            <p:spPr>
              <a:xfrm>
                <a:off x="833054" y="2107343"/>
                <a:ext cx="6531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𝑡</m:t>
                          </m:r>
                          <m:r>
                            <a:rPr lang="en-US" altLang="ko-KR" b="0" i="1" smtClean="0">
                              <a:latin typeface="Cambria Math" panose="02040503050406030204" pitchFamily="18" charset="0"/>
                            </a:rPr>
                            <m:t>=</m:t>
                          </m:r>
                          <m:r>
                            <a:rPr lang="en-US" altLang="ko-KR" b="0" i="1" smtClean="0">
                              <a:latin typeface="Cambria Math" panose="02040503050406030204" pitchFamily="18" charset="0"/>
                            </a:rPr>
                            <m:t>𝑡</m:t>
                          </m:r>
                        </m:e>
                        <m:sub>
                          <m:r>
                            <a:rPr lang="en-US" altLang="ko-KR" b="0" i="1" smtClean="0">
                              <a:latin typeface="Cambria Math" panose="02040503050406030204" pitchFamily="18" charset="0"/>
                            </a:rPr>
                            <m:t>1</m:t>
                          </m:r>
                        </m:sub>
                      </m:sSub>
                    </m:oMath>
                  </m:oMathPara>
                </a14:m>
                <a:endParaRPr lang="ko-KR" altLang="en-US"/>
              </a:p>
            </p:txBody>
          </p:sp>
        </mc:Choice>
        <mc:Fallback xmlns="">
          <p:sp>
            <p:nvSpPr>
              <p:cNvPr id="23" name="TextBox 22">
                <a:extLst>
                  <a:ext uri="{FF2B5EF4-FFF2-40B4-BE49-F238E27FC236}">
                    <a16:creationId xmlns:a16="http://schemas.microsoft.com/office/drawing/2014/main" id="{410EBE86-A045-390F-D7F5-E842FA38754A}"/>
                  </a:ext>
                </a:extLst>
              </p:cNvPr>
              <p:cNvSpPr txBox="1">
                <a:spLocks noRot="1" noChangeAspect="1" noMove="1" noResize="1" noEditPoints="1" noAdjustHandles="1" noChangeArrowheads="1" noChangeShapeType="1" noTextEdit="1"/>
              </p:cNvSpPr>
              <p:nvPr/>
            </p:nvSpPr>
            <p:spPr>
              <a:xfrm>
                <a:off x="833054" y="2107343"/>
                <a:ext cx="653143" cy="369332"/>
              </a:xfrm>
              <a:prstGeom prst="rect">
                <a:avLst/>
              </a:prstGeom>
              <a:blipFill>
                <a:blip r:embed="rId6"/>
                <a:stretch>
                  <a:fillRect r="-10280"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7719942-7701-90FC-D830-15DEAEC71CE3}"/>
                  </a:ext>
                </a:extLst>
              </p:cNvPr>
              <p:cNvSpPr txBox="1"/>
              <p:nvPr/>
            </p:nvSpPr>
            <p:spPr>
              <a:xfrm>
                <a:off x="4330732" y="2107343"/>
                <a:ext cx="6531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𝑡</m:t>
                          </m:r>
                          <m:r>
                            <a:rPr lang="en-US" altLang="ko-KR" b="0" i="1" smtClean="0">
                              <a:latin typeface="Cambria Math" panose="02040503050406030204" pitchFamily="18" charset="0"/>
                            </a:rPr>
                            <m:t>=</m:t>
                          </m:r>
                          <m:r>
                            <a:rPr lang="en-US" altLang="ko-KR" b="0" i="1" smtClean="0">
                              <a:latin typeface="Cambria Math" panose="02040503050406030204" pitchFamily="18" charset="0"/>
                            </a:rPr>
                            <m:t>𝑡</m:t>
                          </m:r>
                        </m:e>
                        <m:sub>
                          <m:r>
                            <a:rPr lang="en-US" altLang="ko-KR" b="0" i="1" smtClean="0">
                              <a:latin typeface="Cambria Math" panose="02040503050406030204" pitchFamily="18" charset="0"/>
                            </a:rPr>
                            <m:t>2</m:t>
                          </m:r>
                        </m:sub>
                      </m:sSub>
                    </m:oMath>
                  </m:oMathPara>
                </a14:m>
                <a:endParaRPr lang="ko-KR" altLang="en-US"/>
              </a:p>
            </p:txBody>
          </p:sp>
        </mc:Choice>
        <mc:Fallback xmlns="">
          <p:sp>
            <p:nvSpPr>
              <p:cNvPr id="24" name="TextBox 23">
                <a:extLst>
                  <a:ext uri="{FF2B5EF4-FFF2-40B4-BE49-F238E27FC236}">
                    <a16:creationId xmlns:a16="http://schemas.microsoft.com/office/drawing/2014/main" id="{07719942-7701-90FC-D830-15DEAEC71CE3}"/>
                  </a:ext>
                </a:extLst>
              </p:cNvPr>
              <p:cNvSpPr txBox="1">
                <a:spLocks noRot="1" noChangeAspect="1" noMove="1" noResize="1" noEditPoints="1" noAdjustHandles="1" noChangeArrowheads="1" noChangeShapeType="1" noTextEdit="1"/>
              </p:cNvSpPr>
              <p:nvPr/>
            </p:nvSpPr>
            <p:spPr>
              <a:xfrm>
                <a:off x="4330732" y="2107343"/>
                <a:ext cx="653143" cy="369332"/>
              </a:xfrm>
              <a:prstGeom prst="rect">
                <a:avLst/>
              </a:prstGeom>
              <a:blipFill>
                <a:blip r:embed="rId7"/>
                <a:stretch>
                  <a:fillRect r="-11111" b="-3333"/>
                </a:stretch>
              </a:blipFill>
            </p:spPr>
            <p:txBody>
              <a:bodyPr/>
              <a:lstStyle/>
              <a:p>
                <a:r>
                  <a:rPr lang="en-US">
                    <a:noFill/>
                  </a:rPr>
                  <a:t> </a:t>
                </a:r>
              </a:p>
            </p:txBody>
          </p:sp>
        </mc:Fallback>
      </mc:AlternateContent>
      <p:sp>
        <p:nvSpPr>
          <p:cNvPr id="8" name="내용 개체 틀 5">
            <a:extLst>
              <a:ext uri="{FF2B5EF4-FFF2-40B4-BE49-F238E27FC236}">
                <a16:creationId xmlns:a16="http://schemas.microsoft.com/office/drawing/2014/main" id="{6E540564-08D9-B3CD-715D-9C1337C7FD13}"/>
              </a:ext>
            </a:extLst>
          </p:cNvPr>
          <p:cNvSpPr txBox="1">
            <a:spLocks/>
          </p:cNvSpPr>
          <p:nvPr/>
        </p:nvSpPr>
        <p:spPr>
          <a:xfrm>
            <a:off x="7736114" y="5470129"/>
            <a:ext cx="4288971" cy="991846"/>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altLang="ko-KR" sz="2000" b="0" i="0">
                <a:solidFill>
                  <a:srgbClr val="000000"/>
                </a:solidFill>
                <a:effectLst/>
                <a:latin typeface="Roboto" panose="020B0604020202020204" pitchFamily="2" charset="0"/>
              </a:rPr>
              <a:t>W. Badgett</a:t>
            </a:r>
            <a:r>
              <a:rPr lang="en-US" altLang="ko-KR" sz="2000">
                <a:solidFill>
                  <a:srgbClr val="000000"/>
                </a:solidFill>
                <a:latin typeface="Roboto" panose="020B0604020202020204" pitchFamily="2" charset="0"/>
              </a:rPr>
              <a:t> et al.</a:t>
            </a:r>
            <a:r>
              <a:rPr lang="en-US" altLang="ko-KR" sz="2000" b="0" i="0">
                <a:solidFill>
                  <a:srgbClr val="000000"/>
                </a:solidFill>
                <a:effectLst/>
                <a:latin typeface="Roboto" panose="020B0604020202020204" pitchFamily="2" charset="0"/>
              </a:rPr>
              <a:t>, Precision Time-of-Flight at the Fermilab </a:t>
            </a:r>
            <a:r>
              <a:rPr lang="en-US" altLang="ko-KR" sz="2000" b="0" i="0" err="1">
                <a:solidFill>
                  <a:srgbClr val="000000"/>
                </a:solidFill>
                <a:effectLst/>
                <a:latin typeface="Roboto" panose="020B0604020202020204" pitchFamily="2" charset="0"/>
              </a:rPr>
              <a:t>Testbeam</a:t>
            </a:r>
            <a:r>
              <a:rPr lang="en-US" altLang="ko-KR" sz="2000" b="0" i="0">
                <a:solidFill>
                  <a:srgbClr val="000000"/>
                </a:solidFill>
                <a:effectLst/>
                <a:latin typeface="Roboto" panose="020B0604020202020204" pitchFamily="2" charset="0"/>
              </a:rPr>
              <a:t> Facility (2018)</a:t>
            </a:r>
          </a:p>
        </p:txBody>
      </p:sp>
      <p:sp>
        <p:nvSpPr>
          <p:cNvPr id="9" name="날짜 개체 틀 8">
            <a:extLst>
              <a:ext uri="{FF2B5EF4-FFF2-40B4-BE49-F238E27FC236}">
                <a16:creationId xmlns:a16="http://schemas.microsoft.com/office/drawing/2014/main" id="{17CC3B2B-747E-1413-19A2-D35DE360CD5A}"/>
              </a:ext>
            </a:extLst>
          </p:cNvPr>
          <p:cNvSpPr>
            <a:spLocks noGrp="1"/>
          </p:cNvSpPr>
          <p:nvPr>
            <p:ph type="dt" sz="half" idx="10"/>
          </p:nvPr>
        </p:nvSpPr>
        <p:spPr/>
        <p:txBody>
          <a:bodyPr/>
          <a:lstStyle/>
          <a:p>
            <a:r>
              <a:rPr lang="en-US" altLang="ko-KR"/>
              <a:t>2024-05-27</a:t>
            </a:r>
            <a:endParaRPr lang="ko-KR" altLang="en-US"/>
          </a:p>
        </p:txBody>
      </p:sp>
      <p:sp>
        <p:nvSpPr>
          <p:cNvPr id="11" name="바닥글 개체 틀 10">
            <a:extLst>
              <a:ext uri="{FF2B5EF4-FFF2-40B4-BE49-F238E27FC236}">
                <a16:creationId xmlns:a16="http://schemas.microsoft.com/office/drawing/2014/main" id="{89B4C11D-3698-DEB6-9F5C-BB9BF78848DA}"/>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431374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6F03D253-4D14-F68D-48D6-3EA2833273E0}"/>
              </a:ext>
            </a:extLst>
          </p:cNvPr>
          <p:cNvPicPr>
            <a:picLocks noChangeAspect="1"/>
          </p:cNvPicPr>
          <p:nvPr/>
        </p:nvPicPr>
        <p:blipFill>
          <a:blip r:embed="rId3"/>
          <a:stretch>
            <a:fillRect/>
          </a:stretch>
        </p:blipFill>
        <p:spPr>
          <a:xfrm>
            <a:off x="8316690" y="1472852"/>
            <a:ext cx="2960907" cy="1708844"/>
          </a:xfrm>
          <a:prstGeom prst="rect">
            <a:avLst/>
          </a:prstGeom>
        </p:spPr>
      </p:pic>
      <p:sp>
        <p:nvSpPr>
          <p:cNvPr id="2" name="제목 1">
            <a:extLst>
              <a:ext uri="{FF2B5EF4-FFF2-40B4-BE49-F238E27FC236}">
                <a16:creationId xmlns:a16="http://schemas.microsoft.com/office/drawing/2014/main" id="{88DB83E8-BAA6-19D3-68AC-2333BF6833D0}"/>
              </a:ext>
            </a:extLst>
          </p:cNvPr>
          <p:cNvSpPr>
            <a:spLocks noGrp="1"/>
          </p:cNvSpPr>
          <p:nvPr>
            <p:ph type="title"/>
          </p:nvPr>
        </p:nvSpPr>
        <p:spPr>
          <a:xfrm>
            <a:off x="406400" y="0"/>
            <a:ext cx="10515600" cy="1325563"/>
          </a:xfrm>
        </p:spPr>
        <p:txBody>
          <a:bodyPr>
            <a:normAutofit/>
          </a:bodyPr>
          <a:lstStyle/>
          <a:p>
            <a:r>
              <a:rPr lang="en-US" altLang="ko-KR" sz="4000" b="1">
                <a:solidFill>
                  <a:srgbClr val="C00000"/>
                </a:solidFill>
              </a:rPr>
              <a:t>An Electron-Ion Collider Study(2019)</a:t>
            </a:r>
            <a:endParaRPr lang="ko-KR" altLang="en-US" sz="4000" b="1">
              <a:solidFill>
                <a:srgbClr val="C00000"/>
              </a:solidFill>
            </a:endParaRPr>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245E794F-9AA1-F695-D00C-2CBB6CF17D20}"/>
                  </a:ext>
                </a:extLst>
              </p:cNvPr>
              <p:cNvSpPr>
                <a:spLocks noGrp="1"/>
              </p:cNvSpPr>
              <p:nvPr>
                <p:ph idx="1"/>
              </p:nvPr>
            </p:nvSpPr>
            <p:spPr>
              <a:xfrm>
                <a:off x="406400" y="1253331"/>
                <a:ext cx="12896850" cy="851240"/>
              </a:xfrm>
            </p:spPr>
            <p:txBody>
              <a:bodyPr>
                <a:normAutofit/>
              </a:bodyPr>
              <a:lstStyle/>
              <a:p>
                <a:pPr marL="0" indent="0">
                  <a:buNone/>
                </a:pPr>
                <a:r>
                  <a:rPr lang="en-US" altLang="ko-KR" sz="2400"/>
                  <a:t>EIC is the local particle collider at BNL with </a:t>
                </a:r>
                <a14:m>
                  <m:oMath xmlns:m="http://schemas.openxmlformats.org/officeDocument/2006/math">
                    <m:sSub>
                      <m:sSubPr>
                        <m:ctrlPr>
                          <a:rPr lang="en-US" altLang="ko-KR" sz="2400" i="1" smtClean="0">
                            <a:latin typeface="Cambria Math" panose="02040503050406030204" pitchFamily="18" charset="0"/>
                          </a:rPr>
                        </m:ctrlPr>
                      </m:sSubPr>
                      <m:e>
                        <m:r>
                          <a:rPr lang="en-US" altLang="ko-KR" sz="2400" b="0" i="1" smtClean="0">
                            <a:latin typeface="Cambria Math" panose="02040503050406030204" pitchFamily="18" charset="0"/>
                          </a:rPr>
                          <m:t>𝐸</m:t>
                        </m:r>
                      </m:e>
                      <m:sub>
                        <m:r>
                          <a:rPr lang="en-US" altLang="ko-KR" sz="2400" b="0" i="1" smtClean="0">
                            <a:latin typeface="Cambria Math" panose="02040503050406030204" pitchFamily="18" charset="0"/>
                          </a:rPr>
                          <m:t>𝐶𝑀</m:t>
                        </m:r>
                      </m:sub>
                    </m:sSub>
                    <m:r>
                      <a:rPr lang="en-US" altLang="ko-KR" sz="2400" i="1" smtClean="0">
                        <a:latin typeface="Cambria Math" panose="02040503050406030204" pitchFamily="18" charset="0"/>
                        <a:ea typeface="Cambria Math" panose="02040503050406030204" pitchFamily="18" charset="0"/>
                      </a:rPr>
                      <m:t>≈</m:t>
                    </m:r>
                    <m:r>
                      <a:rPr lang="en-US" altLang="ko-KR" sz="2400" b="0" i="1" smtClean="0">
                        <a:latin typeface="Cambria Math" panose="02040503050406030204" pitchFamily="18" charset="0"/>
                        <a:ea typeface="Cambria Math" panose="02040503050406030204" pitchFamily="18" charset="0"/>
                      </a:rPr>
                      <m:t>100</m:t>
                    </m:r>
                    <m:r>
                      <m:rPr>
                        <m:nor/>
                      </m:rPr>
                      <a:rPr lang="en-US" altLang="ko-KR" sz="2400" b="0" i="0" smtClean="0">
                        <a:latin typeface="Cambria Math" panose="02040503050406030204" pitchFamily="18" charset="0"/>
                        <a:ea typeface="Cambria Math" panose="02040503050406030204" pitchFamily="18" charset="0"/>
                      </a:rPr>
                      <m:t>GeV</m:t>
                    </m:r>
                  </m:oMath>
                </a14:m>
                <a:r>
                  <a:rPr lang="ko-KR" altLang="en-US" sz="2400"/>
                  <a:t> </a:t>
                </a:r>
                <a:r>
                  <a:rPr lang="en-US" altLang="ko-KR" sz="2400"/>
                  <a:t>of </a:t>
                </a:r>
                <a14:m>
                  <m:oMath xmlns:m="http://schemas.openxmlformats.org/officeDocument/2006/math">
                    <m:sSup>
                      <m:sSupPr>
                        <m:ctrlPr>
                          <a:rPr lang="en-US" altLang="ko-KR" sz="2400" i="1" smtClean="0">
                            <a:latin typeface="Cambria Math" panose="02040503050406030204" pitchFamily="18" charset="0"/>
                          </a:rPr>
                        </m:ctrlPr>
                      </m:sSupPr>
                      <m:e>
                        <m:r>
                          <a:rPr lang="en-US" altLang="ko-KR" sz="2400" b="0" i="1" smtClean="0">
                            <a:latin typeface="Cambria Math" panose="02040503050406030204" pitchFamily="18" charset="0"/>
                          </a:rPr>
                          <m:t>10</m:t>
                        </m:r>
                      </m:e>
                      <m:sup>
                        <m:r>
                          <a:rPr lang="en-US" altLang="ko-KR" sz="2400" b="0" i="1" smtClean="0">
                            <a:latin typeface="Cambria Math" panose="02040503050406030204" pitchFamily="18" charset="0"/>
                          </a:rPr>
                          <m:t>34</m:t>
                        </m:r>
                      </m:sup>
                    </m:sSup>
                    <m:sSup>
                      <m:sSupPr>
                        <m:ctrlPr>
                          <a:rPr lang="en-US" altLang="ko-KR" sz="2400" b="0" i="1" smtClean="0">
                            <a:latin typeface="Cambria Math" panose="02040503050406030204" pitchFamily="18" charset="0"/>
                          </a:rPr>
                        </m:ctrlPr>
                      </m:sSupPr>
                      <m:e>
                        <m:r>
                          <m:rPr>
                            <m:nor/>
                          </m:rPr>
                          <a:rPr lang="en-US" altLang="ko-KR" sz="2400" b="0" i="0" smtClean="0">
                            <a:latin typeface="Cambria Math" panose="02040503050406030204" pitchFamily="18" charset="0"/>
                          </a:rPr>
                          <m:t>cm</m:t>
                        </m:r>
                      </m:e>
                      <m:sup>
                        <m:r>
                          <a:rPr lang="en-US" altLang="ko-KR" sz="2400" b="0" i="1" smtClean="0">
                            <a:latin typeface="Cambria Math" panose="02040503050406030204" pitchFamily="18" charset="0"/>
                          </a:rPr>
                          <m:t>−2</m:t>
                        </m:r>
                      </m:sup>
                    </m:sSup>
                    <m:sSup>
                      <m:sSupPr>
                        <m:ctrlPr>
                          <a:rPr lang="en-US" altLang="ko-KR" sz="2400" b="0" i="1" smtClean="0">
                            <a:latin typeface="Cambria Math" panose="02040503050406030204" pitchFamily="18" charset="0"/>
                          </a:rPr>
                        </m:ctrlPr>
                      </m:sSupPr>
                      <m:e>
                        <m:r>
                          <m:rPr>
                            <m:nor/>
                          </m:rPr>
                          <a:rPr lang="en-US" altLang="ko-KR" sz="2400" b="0" i="0" smtClean="0">
                            <a:latin typeface="Cambria Math" panose="02040503050406030204" pitchFamily="18" charset="0"/>
                          </a:rPr>
                          <m:t>s</m:t>
                        </m:r>
                      </m:e>
                      <m:sup>
                        <m:r>
                          <a:rPr lang="en-US" altLang="ko-KR" sz="2400" b="0" i="1" smtClean="0">
                            <a:latin typeface="Cambria Math" panose="02040503050406030204" pitchFamily="18" charset="0"/>
                          </a:rPr>
                          <m:t>−1</m:t>
                        </m:r>
                      </m:sup>
                    </m:sSup>
                  </m:oMath>
                </a14:m>
                <a:r>
                  <a:rPr lang="en-US" altLang="ko-KR" sz="2400"/>
                  <a:t>.</a:t>
                </a:r>
                <a:endParaRPr lang="ko-KR" altLang="en-US" sz="2400"/>
              </a:p>
            </p:txBody>
          </p:sp>
        </mc:Choice>
        <mc:Fallback xmlns="">
          <p:sp>
            <p:nvSpPr>
              <p:cNvPr id="3" name="내용 개체 틀 2">
                <a:extLst>
                  <a:ext uri="{FF2B5EF4-FFF2-40B4-BE49-F238E27FC236}">
                    <a16:creationId xmlns:a16="http://schemas.microsoft.com/office/drawing/2014/main" id="{245E794F-9AA1-F695-D00C-2CBB6CF17D20}"/>
                  </a:ext>
                </a:extLst>
              </p:cNvPr>
              <p:cNvSpPr>
                <a:spLocks noGrp="1" noRot="1" noChangeAspect="1" noMove="1" noResize="1" noEditPoints="1" noAdjustHandles="1" noChangeArrowheads="1" noChangeShapeType="1" noTextEdit="1"/>
              </p:cNvSpPr>
              <p:nvPr>
                <p:ph idx="1"/>
              </p:nvPr>
            </p:nvSpPr>
            <p:spPr>
              <a:xfrm>
                <a:off x="406400" y="1253331"/>
                <a:ext cx="12896850" cy="851240"/>
              </a:xfrm>
              <a:blipFill>
                <a:blip r:embed="rId4"/>
                <a:stretch>
                  <a:fillRect l="-757" t="-10072"/>
                </a:stretch>
              </a:blipFill>
            </p:spPr>
            <p:txBody>
              <a:bodyPr/>
              <a:lstStyle/>
              <a:p>
                <a:r>
                  <a:rPr lang="en-US">
                    <a:noFill/>
                  </a:rPr>
                  <a:t> </a:t>
                </a:r>
              </a:p>
            </p:txBody>
          </p:sp>
        </mc:Fallback>
      </mc:AlternateContent>
      <p:sp>
        <p:nvSpPr>
          <p:cNvPr id="6" name="슬라이드 번호 개체 틀 5">
            <a:extLst>
              <a:ext uri="{FF2B5EF4-FFF2-40B4-BE49-F238E27FC236}">
                <a16:creationId xmlns:a16="http://schemas.microsoft.com/office/drawing/2014/main" id="{BC007BE0-8249-6D9D-60E7-948FEA5714F3}"/>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47</a:t>
            </a:fld>
            <a:endParaRPr lang="ko-KR" altLang="en-US"/>
          </a:p>
        </p:txBody>
      </p:sp>
      <p:pic>
        <p:nvPicPr>
          <p:cNvPr id="5" name="그림 4">
            <a:extLst>
              <a:ext uri="{FF2B5EF4-FFF2-40B4-BE49-F238E27FC236}">
                <a16:creationId xmlns:a16="http://schemas.microsoft.com/office/drawing/2014/main" id="{6E488D8C-8EE7-D429-138D-5E881C61D44F}"/>
              </a:ext>
            </a:extLst>
          </p:cNvPr>
          <p:cNvPicPr>
            <a:picLocks noChangeAspect="1"/>
          </p:cNvPicPr>
          <p:nvPr/>
        </p:nvPicPr>
        <p:blipFill>
          <a:blip r:embed="rId5"/>
          <a:stretch>
            <a:fillRect/>
          </a:stretch>
        </p:blipFill>
        <p:spPr>
          <a:xfrm>
            <a:off x="0" y="1916188"/>
            <a:ext cx="8122529" cy="4609324"/>
          </a:xfrm>
          <a:prstGeom prst="rect">
            <a:avLst/>
          </a:prstGeom>
        </p:spPr>
      </p:pic>
      <p:pic>
        <p:nvPicPr>
          <p:cNvPr id="4" name="그림 3">
            <a:extLst>
              <a:ext uri="{FF2B5EF4-FFF2-40B4-BE49-F238E27FC236}">
                <a16:creationId xmlns:a16="http://schemas.microsoft.com/office/drawing/2014/main" id="{DE2FD8E0-50C7-4848-9C2B-4F66E3307C15}"/>
              </a:ext>
            </a:extLst>
          </p:cNvPr>
          <p:cNvPicPr>
            <a:picLocks noChangeAspect="1"/>
          </p:cNvPicPr>
          <p:nvPr/>
        </p:nvPicPr>
        <p:blipFill rotWithShape="1">
          <a:blip r:embed="rId6"/>
          <a:srcRect l="7555" t="45965" r="51187" b="8294"/>
          <a:stretch/>
        </p:blipFill>
        <p:spPr>
          <a:xfrm>
            <a:off x="7712364" y="3335968"/>
            <a:ext cx="4278061" cy="3124228"/>
          </a:xfrm>
          <a:prstGeom prst="rect">
            <a:avLst/>
          </a:prstGeom>
        </p:spPr>
      </p:pic>
      <p:cxnSp>
        <p:nvCxnSpPr>
          <p:cNvPr id="7" name="직선 연결선 6">
            <a:extLst>
              <a:ext uri="{FF2B5EF4-FFF2-40B4-BE49-F238E27FC236}">
                <a16:creationId xmlns:a16="http://schemas.microsoft.com/office/drawing/2014/main" id="{3F117232-0F0F-161E-459F-E49D99414827}"/>
              </a:ext>
            </a:extLst>
          </p:cNvPr>
          <p:cNvCxnSpPr>
            <a:cxnSpLocks/>
          </p:cNvCxnSpPr>
          <p:nvPr/>
        </p:nvCxnSpPr>
        <p:spPr>
          <a:xfrm flipV="1">
            <a:off x="11277600" y="3227468"/>
            <a:ext cx="0" cy="2807855"/>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날짜 개체 틀 7">
            <a:extLst>
              <a:ext uri="{FF2B5EF4-FFF2-40B4-BE49-F238E27FC236}">
                <a16:creationId xmlns:a16="http://schemas.microsoft.com/office/drawing/2014/main" id="{1EFAD63F-F1AF-878F-8164-342B8C7FBC12}"/>
              </a:ext>
            </a:extLst>
          </p:cNvPr>
          <p:cNvSpPr>
            <a:spLocks noGrp="1"/>
          </p:cNvSpPr>
          <p:nvPr>
            <p:ph type="dt" sz="half" idx="10"/>
          </p:nvPr>
        </p:nvSpPr>
        <p:spPr/>
        <p:txBody>
          <a:bodyPr/>
          <a:lstStyle/>
          <a:p>
            <a:r>
              <a:rPr lang="en-US" altLang="ko-KR"/>
              <a:t>2024-05-27</a:t>
            </a:r>
            <a:endParaRPr lang="ko-KR" altLang="en-US"/>
          </a:p>
        </p:txBody>
      </p:sp>
      <p:sp>
        <p:nvSpPr>
          <p:cNvPr id="9" name="바닥글 개체 틀 8">
            <a:extLst>
              <a:ext uri="{FF2B5EF4-FFF2-40B4-BE49-F238E27FC236}">
                <a16:creationId xmlns:a16="http://schemas.microsoft.com/office/drawing/2014/main" id="{7B916757-D396-E2FF-20F0-C70B926DC5F2}"/>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3579553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949D-0A80-94C2-E3F7-9B8E520CC702}"/>
              </a:ext>
            </a:extLst>
          </p:cNvPr>
          <p:cNvSpPr>
            <a:spLocks noGrp="1"/>
          </p:cNvSpPr>
          <p:nvPr>
            <p:ph type="title"/>
          </p:nvPr>
        </p:nvSpPr>
        <p:spPr>
          <a:xfrm>
            <a:off x="469129" y="-23690"/>
            <a:ext cx="10515600" cy="1325563"/>
          </a:xfrm>
        </p:spPr>
        <p:txBody>
          <a:bodyPr>
            <a:normAutofit/>
          </a:bodyPr>
          <a:lstStyle/>
          <a:p>
            <a:r>
              <a:rPr lang="en-US" altLang="ko-KR" sz="4000" b="1" err="1">
                <a:solidFill>
                  <a:srgbClr val="C00000"/>
                </a:solidFill>
              </a:rPr>
              <a:t>LHCb</a:t>
            </a:r>
            <a:r>
              <a:rPr lang="en-US" altLang="ko-KR" sz="4000" b="1">
                <a:solidFill>
                  <a:srgbClr val="C00000"/>
                </a:solidFill>
              </a:rPr>
              <a:t> Detector Performance(2014)</a:t>
            </a:r>
            <a:endParaRPr lang="ko-KR" altLang="en-US" sz="4000" b="1">
              <a:solidFill>
                <a:srgbClr val="C00000"/>
              </a:solidFill>
            </a:endParaRPr>
          </a:p>
        </p:txBody>
      </p:sp>
      <p:sp>
        <p:nvSpPr>
          <p:cNvPr id="3" name="내용 개체 틀 2">
            <a:extLst>
              <a:ext uri="{FF2B5EF4-FFF2-40B4-BE49-F238E27FC236}">
                <a16:creationId xmlns:a16="http://schemas.microsoft.com/office/drawing/2014/main" id="{E07B9795-78F4-BEE1-9DEE-F5CDC18E55E6}"/>
              </a:ext>
            </a:extLst>
          </p:cNvPr>
          <p:cNvSpPr>
            <a:spLocks noGrp="1"/>
          </p:cNvSpPr>
          <p:nvPr>
            <p:ph idx="1"/>
          </p:nvPr>
        </p:nvSpPr>
        <p:spPr>
          <a:xfrm>
            <a:off x="838200" y="5908254"/>
            <a:ext cx="10515600" cy="793469"/>
          </a:xfrm>
        </p:spPr>
        <p:txBody>
          <a:bodyPr>
            <a:normAutofit/>
          </a:bodyPr>
          <a:lstStyle/>
          <a:p>
            <a:pPr marL="0" indent="0">
              <a:buNone/>
            </a:pPr>
            <a:endParaRPr lang="en-US" altLang="ko-KR" sz="2000"/>
          </a:p>
          <a:p>
            <a:pPr marL="0" indent="0">
              <a:buNone/>
            </a:pPr>
            <a:r>
              <a:rPr lang="en-US" altLang="ko-KR" sz="2000"/>
              <a:t>The</a:t>
            </a:r>
            <a:r>
              <a:rPr lang="ko-KR" altLang="en-US" sz="2000"/>
              <a:t> </a:t>
            </a:r>
            <a:r>
              <a:rPr lang="en-US" altLang="ko-KR" sz="2000" err="1"/>
              <a:t>LHCb</a:t>
            </a:r>
            <a:r>
              <a:rPr lang="ko-KR" altLang="en-US" sz="2000"/>
              <a:t> </a:t>
            </a:r>
            <a:r>
              <a:rPr lang="en-US" altLang="ko-KR" sz="2000"/>
              <a:t>collaboration,</a:t>
            </a:r>
            <a:r>
              <a:rPr lang="ko-KR" altLang="en-US" sz="2000"/>
              <a:t> </a:t>
            </a:r>
            <a:r>
              <a:rPr lang="en-US" altLang="ko-KR" sz="2000"/>
              <a:t>https://arxiv.org/pdf/1412.6352.</a:t>
            </a:r>
            <a:endParaRPr lang="ko-KR" altLang="en-US" sz="2000"/>
          </a:p>
        </p:txBody>
      </p:sp>
      <p:sp>
        <p:nvSpPr>
          <p:cNvPr id="4" name="슬라이드 번호 개체 틀 3">
            <a:extLst>
              <a:ext uri="{FF2B5EF4-FFF2-40B4-BE49-F238E27FC236}">
                <a16:creationId xmlns:a16="http://schemas.microsoft.com/office/drawing/2014/main" id="{AB7B4124-AC5C-CC02-8BC9-FE99B6041D26}"/>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48</a:t>
            </a:fld>
            <a:endParaRPr lang="ko-KR" altLang="en-US"/>
          </a:p>
        </p:txBody>
      </p:sp>
      <p:pic>
        <p:nvPicPr>
          <p:cNvPr id="5" name="그림 4">
            <a:extLst>
              <a:ext uri="{FF2B5EF4-FFF2-40B4-BE49-F238E27FC236}">
                <a16:creationId xmlns:a16="http://schemas.microsoft.com/office/drawing/2014/main" id="{CC93E478-C9DD-20C0-C730-4B248B129FEB}"/>
              </a:ext>
            </a:extLst>
          </p:cNvPr>
          <p:cNvPicPr>
            <a:picLocks noChangeAspect="1"/>
          </p:cNvPicPr>
          <p:nvPr/>
        </p:nvPicPr>
        <p:blipFill>
          <a:blip r:embed="rId3"/>
          <a:stretch>
            <a:fillRect/>
          </a:stretch>
        </p:blipFill>
        <p:spPr>
          <a:xfrm>
            <a:off x="570729" y="1841007"/>
            <a:ext cx="5525271" cy="3924848"/>
          </a:xfrm>
          <a:prstGeom prst="rect">
            <a:avLst/>
          </a:prstGeom>
        </p:spPr>
      </p:pic>
      <p:pic>
        <p:nvPicPr>
          <p:cNvPr id="1026" name="Picture 2" descr="LHCb detector along the bending plane">
            <a:extLst>
              <a:ext uri="{FF2B5EF4-FFF2-40B4-BE49-F238E27FC236}">
                <a16:creationId xmlns:a16="http://schemas.microsoft.com/office/drawing/2014/main" id="{03D4117E-5C9D-89C0-C42A-E8B68C303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014" y="1690688"/>
            <a:ext cx="4938786" cy="3478316"/>
          </a:xfrm>
          <a:prstGeom prst="rect">
            <a:avLst/>
          </a:prstGeom>
          <a:noFill/>
          <a:extLst>
            <a:ext uri="{909E8E84-426E-40DD-AFC4-6F175D3DCCD1}">
              <a14:hiddenFill xmlns:a14="http://schemas.microsoft.com/office/drawing/2010/main">
                <a:solidFill>
                  <a:srgbClr val="FFFFFF"/>
                </a:solidFill>
              </a14:hiddenFill>
            </a:ext>
          </a:extLst>
        </p:spPr>
      </p:pic>
      <p:sp>
        <p:nvSpPr>
          <p:cNvPr id="6" name="날짜 개체 틀 5">
            <a:extLst>
              <a:ext uri="{FF2B5EF4-FFF2-40B4-BE49-F238E27FC236}">
                <a16:creationId xmlns:a16="http://schemas.microsoft.com/office/drawing/2014/main" id="{83636FC4-263A-F503-6DB5-4DF3BC47278A}"/>
              </a:ext>
            </a:extLst>
          </p:cNvPr>
          <p:cNvSpPr>
            <a:spLocks noGrp="1"/>
          </p:cNvSpPr>
          <p:nvPr>
            <p:ph type="dt" sz="half" idx="10"/>
          </p:nvPr>
        </p:nvSpPr>
        <p:spPr/>
        <p:txBody>
          <a:bodyPr/>
          <a:lstStyle/>
          <a:p>
            <a:r>
              <a:rPr lang="en-US" altLang="ko-KR"/>
              <a:t>2024-05-27</a:t>
            </a:r>
            <a:endParaRPr lang="ko-KR" altLang="en-US"/>
          </a:p>
        </p:txBody>
      </p:sp>
      <p:sp>
        <p:nvSpPr>
          <p:cNvPr id="7" name="바닥글 개체 틀 6">
            <a:extLst>
              <a:ext uri="{FF2B5EF4-FFF2-40B4-BE49-F238E27FC236}">
                <a16:creationId xmlns:a16="http://schemas.microsoft.com/office/drawing/2014/main" id="{374308A4-6551-72ED-0BEC-BC5ED2593DAF}"/>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1612908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MDB1">
            <a:extLst>
              <a:ext uri="{FF2B5EF4-FFF2-40B4-BE49-F238E27FC236}">
                <a16:creationId xmlns:a16="http://schemas.microsoft.com/office/drawing/2014/main" id="{40B6BB74-82B2-13E3-2926-FE7C848EB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6114" y="351972"/>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그림 3">
            <a:extLst>
              <a:ext uri="{FF2B5EF4-FFF2-40B4-BE49-F238E27FC236}">
                <a16:creationId xmlns:a16="http://schemas.microsoft.com/office/drawing/2014/main" id="{CC341442-27D4-ED8B-528F-C3FB57900FD5}"/>
              </a:ext>
            </a:extLst>
          </p:cNvPr>
          <p:cNvPicPr>
            <a:picLocks noChangeAspect="1"/>
          </p:cNvPicPr>
          <p:nvPr/>
        </p:nvPicPr>
        <p:blipFill rotWithShape="1">
          <a:blip r:embed="rId4"/>
          <a:srcRect t="4533"/>
          <a:stretch/>
        </p:blipFill>
        <p:spPr>
          <a:xfrm>
            <a:off x="539334" y="881742"/>
            <a:ext cx="7196780" cy="5348489"/>
          </a:xfrm>
          <a:prstGeom prst="rect">
            <a:avLst/>
          </a:prstGeom>
        </p:spPr>
      </p:pic>
      <p:sp>
        <p:nvSpPr>
          <p:cNvPr id="5" name="내용 개체 틀 5">
            <a:extLst>
              <a:ext uri="{FF2B5EF4-FFF2-40B4-BE49-F238E27FC236}">
                <a16:creationId xmlns:a16="http://schemas.microsoft.com/office/drawing/2014/main" id="{4E9627E1-CB0E-0A4C-D439-C4EF8EA32998}"/>
              </a:ext>
            </a:extLst>
          </p:cNvPr>
          <p:cNvSpPr txBox="1">
            <a:spLocks/>
          </p:cNvSpPr>
          <p:nvPr/>
        </p:nvSpPr>
        <p:spPr>
          <a:xfrm>
            <a:off x="7736114" y="5238385"/>
            <a:ext cx="4288971" cy="991846"/>
          </a:xfrm>
          <a:prstGeom prst="rect">
            <a:avLst/>
          </a:prstGeom>
        </p:spPr>
        <p:txBody>
          <a:bodyPr vert="horz" lIns="91440" tIns="45720" rIns="91440" bIns="45720" rtlCol="0">
            <a:normAutofit fontScale="92500" lnSpcReduction="2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altLang="ko-KR" sz="2000" b="0" i="0">
                <a:solidFill>
                  <a:srgbClr val="000000"/>
                </a:solidFill>
                <a:effectLst/>
                <a:latin typeface="Roboto" panose="020B0604020202020204" pitchFamily="2" charset="0"/>
              </a:rPr>
              <a:t>E. Angelico, Development of Large-Area MCP-PMT photo-detectors for a Precision Time-of-Flight System at the Fermilab Test Beam Facility(2020)</a:t>
            </a:r>
          </a:p>
        </p:txBody>
      </p:sp>
      <p:sp>
        <p:nvSpPr>
          <p:cNvPr id="2" name="제목 1">
            <a:extLst>
              <a:ext uri="{FF2B5EF4-FFF2-40B4-BE49-F238E27FC236}">
                <a16:creationId xmlns:a16="http://schemas.microsoft.com/office/drawing/2014/main" id="{D0F8949D-0A80-94C2-E3F7-9B8E520CC702}"/>
              </a:ext>
            </a:extLst>
          </p:cNvPr>
          <p:cNvSpPr>
            <a:spLocks noGrp="1"/>
          </p:cNvSpPr>
          <p:nvPr>
            <p:ph type="title"/>
          </p:nvPr>
        </p:nvSpPr>
        <p:spPr>
          <a:xfrm>
            <a:off x="504372" y="18255"/>
            <a:ext cx="10515600" cy="1325563"/>
          </a:xfrm>
        </p:spPr>
        <p:txBody>
          <a:bodyPr>
            <a:normAutofit/>
          </a:bodyPr>
          <a:lstStyle/>
          <a:p>
            <a:r>
              <a:rPr lang="en-US" altLang="ko-KR" sz="4000" b="1">
                <a:solidFill>
                  <a:srgbClr val="C00000"/>
                </a:solidFill>
              </a:rPr>
              <a:t>Fermilab Test Beam Facility</a:t>
            </a:r>
            <a:endParaRPr lang="ko-KR" altLang="en-US" sz="4000" b="1">
              <a:solidFill>
                <a:srgbClr val="C00000"/>
              </a:solidFill>
            </a:endParaRPr>
          </a:p>
        </p:txBody>
      </p:sp>
      <p:sp>
        <p:nvSpPr>
          <p:cNvPr id="3" name="슬라이드 번호 개체 틀 2">
            <a:extLst>
              <a:ext uri="{FF2B5EF4-FFF2-40B4-BE49-F238E27FC236}">
                <a16:creationId xmlns:a16="http://schemas.microsoft.com/office/drawing/2014/main" id="{EA720107-F57E-121E-49BD-3A498BDFB1A4}"/>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49</a:t>
            </a:fld>
            <a:endParaRPr lang="ko-KR" altLang="en-US"/>
          </a:p>
        </p:txBody>
      </p:sp>
      <p:sp>
        <p:nvSpPr>
          <p:cNvPr id="6" name="내용 개체 틀 5">
            <a:extLst>
              <a:ext uri="{FF2B5EF4-FFF2-40B4-BE49-F238E27FC236}">
                <a16:creationId xmlns:a16="http://schemas.microsoft.com/office/drawing/2014/main" id="{55E49961-7392-A0AC-6A51-261DA8600EDF}"/>
              </a:ext>
            </a:extLst>
          </p:cNvPr>
          <p:cNvSpPr txBox="1">
            <a:spLocks/>
          </p:cNvSpPr>
          <p:nvPr/>
        </p:nvSpPr>
        <p:spPr>
          <a:xfrm>
            <a:off x="504372" y="6271477"/>
            <a:ext cx="11426371" cy="365126"/>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altLang="ko-KR" sz="2400" b="0" i="0">
                <a:solidFill>
                  <a:srgbClr val="000000"/>
                </a:solidFill>
                <a:effectLst/>
              </a:rPr>
              <a:t>Further development of the system is now taking place in hands of Joe </a:t>
            </a:r>
            <a:r>
              <a:rPr lang="en-US" altLang="ko-KR" sz="2400" b="0" i="0" err="1">
                <a:solidFill>
                  <a:srgbClr val="000000"/>
                </a:solidFill>
                <a:effectLst/>
              </a:rPr>
              <a:t>Pastika</a:t>
            </a:r>
            <a:r>
              <a:rPr lang="en-US" altLang="ko-KR" sz="2400" b="0" i="0">
                <a:solidFill>
                  <a:srgbClr val="000000"/>
                </a:solidFill>
                <a:effectLst/>
              </a:rPr>
              <a:t>.</a:t>
            </a:r>
          </a:p>
        </p:txBody>
      </p:sp>
      <p:sp>
        <p:nvSpPr>
          <p:cNvPr id="7" name="직사각형 6">
            <a:extLst>
              <a:ext uri="{FF2B5EF4-FFF2-40B4-BE49-F238E27FC236}">
                <a16:creationId xmlns:a16="http://schemas.microsoft.com/office/drawing/2014/main" id="{0203AE86-7B17-753D-67FB-C9DFEBF626AD}"/>
              </a:ext>
            </a:extLst>
          </p:cNvPr>
          <p:cNvSpPr/>
          <p:nvPr/>
        </p:nvSpPr>
        <p:spPr>
          <a:xfrm>
            <a:off x="5464629" y="5987143"/>
            <a:ext cx="1099457" cy="19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날짜 개체 틀 7">
            <a:extLst>
              <a:ext uri="{FF2B5EF4-FFF2-40B4-BE49-F238E27FC236}">
                <a16:creationId xmlns:a16="http://schemas.microsoft.com/office/drawing/2014/main" id="{C8655B33-C04E-7B13-546E-3F6B8B474AA5}"/>
              </a:ext>
            </a:extLst>
          </p:cNvPr>
          <p:cNvSpPr>
            <a:spLocks noGrp="1"/>
          </p:cNvSpPr>
          <p:nvPr>
            <p:ph type="dt" sz="half" idx="10"/>
          </p:nvPr>
        </p:nvSpPr>
        <p:spPr/>
        <p:txBody>
          <a:bodyPr/>
          <a:lstStyle/>
          <a:p>
            <a:r>
              <a:rPr lang="en-US" altLang="ko-KR"/>
              <a:t>2024-05-27</a:t>
            </a:r>
            <a:endParaRPr lang="ko-KR" altLang="en-US"/>
          </a:p>
        </p:txBody>
      </p:sp>
      <p:sp>
        <p:nvSpPr>
          <p:cNvPr id="9" name="바닥글 개체 틀 8">
            <a:extLst>
              <a:ext uri="{FF2B5EF4-FFF2-40B4-BE49-F238E27FC236}">
                <a16:creationId xmlns:a16="http://schemas.microsoft.com/office/drawing/2014/main" id="{640E8CC6-1210-D3FB-2879-9A8972B68C6D}"/>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921058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FA6A986-EC02-66F6-7B82-D1B5059C5A15}"/>
              </a:ext>
            </a:extLst>
          </p:cNvPr>
          <p:cNvSpPr>
            <a:spLocks noGrp="1"/>
          </p:cNvSpPr>
          <p:nvPr>
            <p:ph type="title"/>
          </p:nvPr>
        </p:nvSpPr>
        <p:spPr>
          <a:xfrm>
            <a:off x="838200" y="386489"/>
            <a:ext cx="5915115" cy="1318441"/>
          </a:xfrm>
        </p:spPr>
        <p:txBody>
          <a:bodyPr/>
          <a:lstStyle/>
          <a:p>
            <a:r>
              <a:rPr lang="en-US" altLang="ko-KR" dirty="0"/>
              <a:t>Schedule</a:t>
            </a:r>
            <a:endParaRPr lang="ko-KR" altLang="en-US" dirty="0"/>
          </a:p>
        </p:txBody>
      </p:sp>
      <p:graphicFrame>
        <p:nvGraphicFramePr>
          <p:cNvPr id="7" name="Content Placeholder 6">
            <a:extLst>
              <a:ext uri="{FF2B5EF4-FFF2-40B4-BE49-F238E27FC236}">
                <a16:creationId xmlns:a16="http://schemas.microsoft.com/office/drawing/2014/main" id="{AF71F19B-D248-A693-6894-36DC92C4987B}"/>
              </a:ext>
            </a:extLst>
          </p:cNvPr>
          <p:cNvGraphicFramePr>
            <a:graphicFrameLocks noGrp="1"/>
          </p:cNvGraphicFramePr>
          <p:nvPr>
            <p:ph idx="1"/>
            <p:extLst>
              <p:ext uri="{D42A27DB-BD31-4B8C-83A1-F6EECF244321}">
                <p14:modId xmlns:p14="http://schemas.microsoft.com/office/powerpoint/2010/main" val="749276440"/>
              </p:ext>
            </p:extLst>
          </p:nvPr>
        </p:nvGraphicFramePr>
        <p:xfrm>
          <a:off x="838200" y="1529803"/>
          <a:ext cx="4857376" cy="4276494"/>
        </p:xfrm>
        <a:graphic>
          <a:graphicData uri="http://schemas.openxmlformats.org/drawingml/2006/table">
            <a:tbl>
              <a:tblPr firstRow="1" bandRow="1">
                <a:tableStyleId>{5940675A-B579-460E-94D1-54222C63F5DA}</a:tableStyleId>
              </a:tblPr>
              <a:tblGrid>
                <a:gridCol w="3260714">
                  <a:extLst>
                    <a:ext uri="{9D8B030D-6E8A-4147-A177-3AD203B41FA5}">
                      <a16:colId xmlns:a16="http://schemas.microsoft.com/office/drawing/2014/main" val="627848243"/>
                    </a:ext>
                  </a:extLst>
                </a:gridCol>
                <a:gridCol w="1596662">
                  <a:extLst>
                    <a:ext uri="{9D8B030D-6E8A-4147-A177-3AD203B41FA5}">
                      <a16:colId xmlns:a16="http://schemas.microsoft.com/office/drawing/2014/main" val="3958559799"/>
                    </a:ext>
                  </a:extLst>
                </a:gridCol>
              </a:tblGrid>
              <a:tr h="595909">
                <a:tc>
                  <a:txBody>
                    <a:bodyPr/>
                    <a:lstStyle/>
                    <a:p>
                      <a:r>
                        <a:rPr lang="en-US" sz="2000" dirty="0"/>
                        <a:t>Schematic / Simulation</a:t>
                      </a:r>
                    </a:p>
                  </a:txBody>
                  <a:tcPr/>
                </a:tc>
                <a:tc>
                  <a:txBody>
                    <a:bodyPr/>
                    <a:lstStyle/>
                    <a:p>
                      <a:r>
                        <a:rPr lang="en-US" sz="2000" dirty="0"/>
                        <a:t>Sep. 2023</a:t>
                      </a:r>
                    </a:p>
                  </a:txBody>
                  <a:tcPr>
                    <a:solidFill>
                      <a:srgbClr val="82B366"/>
                    </a:solidFill>
                  </a:tcPr>
                </a:tc>
                <a:extLst>
                  <a:ext uri="{0D108BD9-81ED-4DB2-BD59-A6C34878D82A}">
                    <a16:rowId xmlns:a16="http://schemas.microsoft.com/office/drawing/2014/main" val="2885458253"/>
                  </a:ext>
                </a:extLst>
              </a:tr>
              <a:tr h="595909">
                <a:tc>
                  <a:txBody>
                    <a:bodyPr/>
                    <a:lstStyle/>
                    <a:p>
                      <a:r>
                        <a:rPr lang="en-US" sz="2000" dirty="0"/>
                        <a:t>Layout</a:t>
                      </a:r>
                    </a:p>
                  </a:txBody>
                  <a:tcPr/>
                </a:tc>
                <a:tc>
                  <a:txBody>
                    <a:bodyPr/>
                    <a:lstStyle/>
                    <a:p>
                      <a:r>
                        <a:rPr lang="en-US" sz="2000" dirty="0"/>
                        <a:t>Mar. 2024</a:t>
                      </a:r>
                    </a:p>
                  </a:txBody>
                  <a:tcPr>
                    <a:solidFill>
                      <a:srgbClr val="82B366"/>
                    </a:solidFill>
                  </a:tcPr>
                </a:tc>
                <a:extLst>
                  <a:ext uri="{0D108BD9-81ED-4DB2-BD59-A6C34878D82A}">
                    <a16:rowId xmlns:a16="http://schemas.microsoft.com/office/drawing/2014/main" val="3026559371"/>
                  </a:ext>
                </a:extLst>
              </a:tr>
              <a:tr h="595909">
                <a:tc>
                  <a:txBody>
                    <a:bodyPr/>
                    <a:lstStyle/>
                    <a:p>
                      <a:r>
                        <a:rPr lang="en-US" sz="2000" dirty="0"/>
                        <a:t>Post Layout Simulation</a:t>
                      </a:r>
                    </a:p>
                  </a:txBody>
                  <a:tcPr/>
                </a:tc>
                <a:tc>
                  <a:txBody>
                    <a:bodyPr/>
                    <a:lstStyle/>
                    <a:p>
                      <a:r>
                        <a:rPr lang="en-US" sz="2000" dirty="0"/>
                        <a:t>Apr. 2024</a:t>
                      </a:r>
                    </a:p>
                  </a:txBody>
                  <a:tcPr>
                    <a:solidFill>
                      <a:srgbClr val="82B366"/>
                    </a:solidFill>
                  </a:tcPr>
                </a:tc>
                <a:extLst>
                  <a:ext uri="{0D108BD9-81ED-4DB2-BD59-A6C34878D82A}">
                    <a16:rowId xmlns:a16="http://schemas.microsoft.com/office/drawing/2014/main" val="1646160804"/>
                  </a:ext>
                </a:extLst>
              </a:tr>
              <a:tr h="595909">
                <a:tc>
                  <a:txBody>
                    <a:bodyPr/>
                    <a:lstStyle/>
                    <a:p>
                      <a:r>
                        <a:rPr lang="en-US" sz="2000" dirty="0"/>
                        <a:t>Layout Optimization</a:t>
                      </a:r>
                    </a:p>
                  </a:txBody>
                  <a:tcPr/>
                </a:tc>
                <a:tc>
                  <a:txBody>
                    <a:bodyPr/>
                    <a:lstStyle/>
                    <a:p>
                      <a:pPr marL="0" algn="l" defTabSz="914400" rtl="0" eaLnBrk="1" latinLnBrk="1" hangingPunct="1"/>
                      <a:r>
                        <a:rPr lang="en-US" sz="2000" dirty="0"/>
                        <a:t>Jul. 2024</a:t>
                      </a:r>
                      <a:endParaRPr lang="en-US" sz="2000" kern="1200" dirty="0">
                        <a:solidFill>
                          <a:schemeClr val="tx1"/>
                        </a:solidFill>
                        <a:latin typeface="+mn-lt"/>
                        <a:ea typeface="+mn-ea"/>
                        <a:cs typeface="+mn-cs"/>
                      </a:endParaRPr>
                    </a:p>
                  </a:txBody>
                  <a:tcPr/>
                </a:tc>
                <a:extLst>
                  <a:ext uri="{0D108BD9-81ED-4DB2-BD59-A6C34878D82A}">
                    <a16:rowId xmlns:a16="http://schemas.microsoft.com/office/drawing/2014/main" val="879794898"/>
                  </a:ext>
                </a:extLst>
              </a:tr>
              <a:tr h="687806">
                <a:tc>
                  <a:txBody>
                    <a:bodyPr/>
                    <a:lstStyle/>
                    <a:p>
                      <a:r>
                        <a:rPr lang="en-US" sz="2000" dirty="0" err="1"/>
                        <a:t>Tapeout</a:t>
                      </a:r>
                      <a:r>
                        <a:rPr lang="en-US" sz="2000" dirty="0"/>
                        <a:t> without package</a:t>
                      </a:r>
                    </a:p>
                    <a:p>
                      <a:r>
                        <a:rPr lang="en-US" sz="2000" dirty="0"/>
                        <a:t>(Pre-production)</a:t>
                      </a:r>
                    </a:p>
                  </a:txBody>
                  <a:tcPr/>
                </a:tc>
                <a:tc>
                  <a:txBody>
                    <a:bodyPr/>
                    <a:lstStyle/>
                    <a:p>
                      <a:pPr marL="0" algn="l" defTabSz="914400" rtl="0" eaLnBrk="1" latinLnBrk="1" hangingPunct="1"/>
                      <a:r>
                        <a:rPr lang="en-US" sz="2000" dirty="0"/>
                        <a:t>Sep. 2024</a:t>
                      </a:r>
                      <a:endParaRPr lang="en-US" sz="2000" kern="1200" dirty="0">
                        <a:solidFill>
                          <a:schemeClr val="tx1"/>
                        </a:solidFill>
                        <a:latin typeface="+mn-lt"/>
                        <a:ea typeface="+mn-ea"/>
                        <a:cs typeface="+mn-cs"/>
                      </a:endParaRPr>
                    </a:p>
                  </a:txBody>
                  <a:tcPr/>
                </a:tc>
                <a:extLst>
                  <a:ext uri="{0D108BD9-81ED-4DB2-BD59-A6C34878D82A}">
                    <a16:rowId xmlns:a16="http://schemas.microsoft.com/office/drawing/2014/main" val="523194218"/>
                  </a:ext>
                </a:extLst>
              </a:tr>
              <a:tr h="595909">
                <a:tc>
                  <a:txBody>
                    <a:bodyPr/>
                    <a:lstStyle/>
                    <a:p>
                      <a:r>
                        <a:rPr lang="en-US" sz="2000" dirty="0" err="1"/>
                        <a:t>Testbench</a:t>
                      </a:r>
                      <a:r>
                        <a:rPr lang="en-US" sz="2000" dirty="0"/>
                        <a:t> (Chip on Board)</a:t>
                      </a:r>
                    </a:p>
                  </a:txBody>
                  <a:tcPr/>
                </a:tc>
                <a:tc>
                  <a:txBody>
                    <a:bodyPr/>
                    <a:lstStyle/>
                    <a:p>
                      <a:pPr marL="0" algn="l" defTabSz="914400" rtl="0" eaLnBrk="1" latinLnBrk="1" hangingPunct="1"/>
                      <a:r>
                        <a:rPr lang="en-US" sz="2000" dirty="0"/>
                        <a:t>Dec. 2024</a:t>
                      </a:r>
                      <a:endParaRPr lang="en-US" sz="2000" kern="1200" dirty="0">
                        <a:solidFill>
                          <a:schemeClr val="tx1"/>
                        </a:solidFill>
                        <a:latin typeface="+mn-lt"/>
                        <a:ea typeface="+mn-ea"/>
                        <a:cs typeface="+mn-cs"/>
                      </a:endParaRPr>
                    </a:p>
                  </a:txBody>
                  <a:tcPr/>
                </a:tc>
                <a:extLst>
                  <a:ext uri="{0D108BD9-81ED-4DB2-BD59-A6C34878D82A}">
                    <a16:rowId xmlns:a16="http://schemas.microsoft.com/office/drawing/2014/main" val="2097016867"/>
                  </a:ext>
                </a:extLst>
              </a:tr>
              <a:tr h="595909">
                <a:tc>
                  <a:txBody>
                    <a:bodyPr/>
                    <a:lstStyle/>
                    <a:p>
                      <a:r>
                        <a:rPr lang="en-US" sz="2000" dirty="0"/>
                        <a:t>Production</a:t>
                      </a:r>
                    </a:p>
                  </a:txBody>
                  <a:tcPr/>
                </a:tc>
                <a:tc>
                  <a:txBody>
                    <a:bodyPr/>
                    <a:lstStyle/>
                    <a:p>
                      <a:pPr marL="0" algn="l" defTabSz="914400" rtl="0" eaLnBrk="1" latinLnBrk="1" hangingPunct="1"/>
                      <a:r>
                        <a:rPr lang="en-US" sz="2000" dirty="0"/>
                        <a:t>2025</a:t>
                      </a:r>
                      <a:endParaRPr lang="en-US" sz="2000" kern="1200" dirty="0">
                        <a:solidFill>
                          <a:schemeClr val="tx1"/>
                        </a:solidFill>
                        <a:latin typeface="+mn-lt"/>
                        <a:ea typeface="+mn-ea"/>
                        <a:cs typeface="+mn-cs"/>
                      </a:endParaRPr>
                    </a:p>
                  </a:txBody>
                  <a:tcPr/>
                </a:tc>
                <a:extLst>
                  <a:ext uri="{0D108BD9-81ED-4DB2-BD59-A6C34878D82A}">
                    <a16:rowId xmlns:a16="http://schemas.microsoft.com/office/drawing/2014/main" val="1715994887"/>
                  </a:ext>
                </a:extLst>
              </a:tr>
            </a:tbl>
          </a:graphicData>
        </a:graphic>
      </p:graphicFrame>
      <p:sp>
        <p:nvSpPr>
          <p:cNvPr id="4" name="날짜 개체 틀 3">
            <a:extLst>
              <a:ext uri="{FF2B5EF4-FFF2-40B4-BE49-F238E27FC236}">
                <a16:creationId xmlns:a16="http://schemas.microsoft.com/office/drawing/2014/main" id="{19E80B46-E629-CA9C-02A4-8CE8C4BBE4DB}"/>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44B97AD5-D208-8F8D-698A-1395A9AE5526}"/>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29D47CD6-8414-DEAC-37A0-479F9A4368BA}"/>
              </a:ext>
            </a:extLst>
          </p:cNvPr>
          <p:cNvSpPr>
            <a:spLocks noGrp="1"/>
          </p:cNvSpPr>
          <p:nvPr>
            <p:ph type="sldNum" sz="quarter" idx="12"/>
          </p:nvPr>
        </p:nvSpPr>
        <p:spPr/>
        <p:txBody>
          <a:bodyPr/>
          <a:lstStyle/>
          <a:p>
            <a:fld id="{23AE57FD-E4DF-4085-ACA4-73605D376608}" type="slidenum">
              <a:rPr lang="ko-KR" altLang="en-US" smtClean="0"/>
              <a:t>5</a:t>
            </a:fld>
            <a:endParaRPr lang="ko-KR" altLang="en-US"/>
          </a:p>
        </p:txBody>
      </p:sp>
      <p:pic>
        <p:nvPicPr>
          <p:cNvPr id="3" name="Picture 2">
            <a:extLst>
              <a:ext uri="{FF2B5EF4-FFF2-40B4-BE49-F238E27FC236}">
                <a16:creationId xmlns:a16="http://schemas.microsoft.com/office/drawing/2014/main" id="{D2CC379F-EA73-72B2-F1E5-41C6A2527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377" y="146578"/>
            <a:ext cx="2045447" cy="745198"/>
          </a:xfrm>
          <a:prstGeom prst="rect">
            <a:avLst/>
          </a:prstGeom>
        </p:spPr>
      </p:pic>
      <p:pic>
        <p:nvPicPr>
          <p:cNvPr id="11" name="Picture 10">
            <a:extLst>
              <a:ext uri="{FF2B5EF4-FFF2-40B4-BE49-F238E27FC236}">
                <a16:creationId xmlns:a16="http://schemas.microsoft.com/office/drawing/2014/main" id="{FF10F882-019F-A959-E640-71458D037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377" y="890282"/>
            <a:ext cx="2045447" cy="745198"/>
          </a:xfrm>
          <a:prstGeom prst="rect">
            <a:avLst/>
          </a:prstGeom>
        </p:spPr>
      </p:pic>
      <p:pic>
        <p:nvPicPr>
          <p:cNvPr id="13" name="Picture 12">
            <a:extLst>
              <a:ext uri="{FF2B5EF4-FFF2-40B4-BE49-F238E27FC236}">
                <a16:creationId xmlns:a16="http://schemas.microsoft.com/office/drawing/2014/main" id="{F013ECFB-4ADE-E9AA-505C-F24141B74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377" y="1635480"/>
            <a:ext cx="2045447" cy="745198"/>
          </a:xfrm>
          <a:prstGeom prst="rect">
            <a:avLst/>
          </a:prstGeom>
        </p:spPr>
      </p:pic>
      <p:pic>
        <p:nvPicPr>
          <p:cNvPr id="15" name="Picture 14">
            <a:extLst>
              <a:ext uri="{FF2B5EF4-FFF2-40B4-BE49-F238E27FC236}">
                <a16:creationId xmlns:a16="http://schemas.microsoft.com/office/drawing/2014/main" id="{F50902EB-99DE-7B17-A006-60167F444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377" y="2379184"/>
            <a:ext cx="2045447" cy="745198"/>
          </a:xfrm>
          <a:prstGeom prst="rect">
            <a:avLst/>
          </a:prstGeom>
        </p:spPr>
      </p:pic>
      <p:pic>
        <p:nvPicPr>
          <p:cNvPr id="17" name="Picture 16">
            <a:extLst>
              <a:ext uri="{FF2B5EF4-FFF2-40B4-BE49-F238E27FC236}">
                <a16:creationId xmlns:a16="http://schemas.microsoft.com/office/drawing/2014/main" id="{18E0FEFD-13B6-B4AB-9BED-A01D71CAD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377" y="3119900"/>
            <a:ext cx="2045447" cy="745198"/>
          </a:xfrm>
          <a:prstGeom prst="rect">
            <a:avLst/>
          </a:prstGeom>
        </p:spPr>
      </p:pic>
      <p:pic>
        <p:nvPicPr>
          <p:cNvPr id="19" name="Picture 18">
            <a:extLst>
              <a:ext uri="{FF2B5EF4-FFF2-40B4-BE49-F238E27FC236}">
                <a16:creationId xmlns:a16="http://schemas.microsoft.com/office/drawing/2014/main" id="{02F8E215-4D48-9586-CDC4-08C365F94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377" y="3805543"/>
            <a:ext cx="2045447" cy="745198"/>
          </a:xfrm>
          <a:prstGeom prst="rect">
            <a:avLst/>
          </a:prstGeom>
        </p:spPr>
      </p:pic>
      <p:pic>
        <p:nvPicPr>
          <p:cNvPr id="21" name="Picture 20">
            <a:extLst>
              <a:ext uri="{FF2B5EF4-FFF2-40B4-BE49-F238E27FC236}">
                <a16:creationId xmlns:a16="http://schemas.microsoft.com/office/drawing/2014/main" id="{55818CD8-6BF9-A203-4E11-394C99491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377" y="4550741"/>
            <a:ext cx="2045447" cy="745198"/>
          </a:xfrm>
          <a:prstGeom prst="rect">
            <a:avLst/>
          </a:prstGeom>
        </p:spPr>
      </p:pic>
      <p:pic>
        <p:nvPicPr>
          <p:cNvPr id="23" name="Picture 22">
            <a:extLst>
              <a:ext uri="{FF2B5EF4-FFF2-40B4-BE49-F238E27FC236}">
                <a16:creationId xmlns:a16="http://schemas.microsoft.com/office/drawing/2014/main" id="{00FE6C03-F5AC-1491-1185-3DB45FA7A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376" y="5295939"/>
            <a:ext cx="2045447" cy="745198"/>
          </a:xfrm>
          <a:prstGeom prst="rect">
            <a:avLst/>
          </a:prstGeom>
        </p:spPr>
      </p:pic>
      <p:sp>
        <p:nvSpPr>
          <p:cNvPr id="25" name="TextBox 24">
            <a:extLst>
              <a:ext uri="{FF2B5EF4-FFF2-40B4-BE49-F238E27FC236}">
                <a16:creationId xmlns:a16="http://schemas.microsoft.com/office/drawing/2014/main" id="{EA5037AF-2B91-82DE-5301-8B6513C976E5}"/>
              </a:ext>
            </a:extLst>
          </p:cNvPr>
          <p:cNvSpPr txBox="1"/>
          <p:nvPr/>
        </p:nvSpPr>
        <p:spPr>
          <a:xfrm>
            <a:off x="10391605" y="2762881"/>
            <a:ext cx="461665" cy="1828800"/>
          </a:xfrm>
          <a:prstGeom prst="rect">
            <a:avLst/>
          </a:prstGeom>
          <a:noFill/>
        </p:spPr>
        <p:txBody>
          <a:bodyPr vert="eaVert" wrap="square" rtlCol="0">
            <a:spAutoFit/>
          </a:bodyPr>
          <a:lstStyle/>
          <a:p>
            <a:pPr algn="l"/>
            <a:r>
              <a:rPr lang="en-US" dirty="0"/>
              <a:t>200x8 um</a:t>
            </a:r>
          </a:p>
        </p:txBody>
      </p:sp>
      <p:sp>
        <p:nvSpPr>
          <p:cNvPr id="26" name="TextBox 25">
            <a:extLst>
              <a:ext uri="{FF2B5EF4-FFF2-40B4-BE49-F238E27FC236}">
                <a16:creationId xmlns:a16="http://schemas.microsoft.com/office/drawing/2014/main" id="{99CBDC2C-5A86-2CB7-D988-29356D84B5B4}"/>
              </a:ext>
            </a:extLst>
          </p:cNvPr>
          <p:cNvSpPr txBox="1"/>
          <p:nvPr/>
        </p:nvSpPr>
        <p:spPr>
          <a:xfrm>
            <a:off x="9024470" y="5973694"/>
            <a:ext cx="1828800" cy="369332"/>
          </a:xfrm>
          <a:prstGeom prst="rect">
            <a:avLst/>
          </a:prstGeom>
          <a:noFill/>
        </p:spPr>
        <p:txBody>
          <a:bodyPr wrap="square" rtlCol="0">
            <a:spAutoFit/>
          </a:bodyPr>
          <a:lstStyle/>
          <a:p>
            <a:pPr algn="l"/>
            <a:r>
              <a:rPr lang="en-US" dirty="0"/>
              <a:t>550 um</a:t>
            </a:r>
          </a:p>
        </p:txBody>
      </p:sp>
      <p:sp>
        <p:nvSpPr>
          <p:cNvPr id="30" name="TextBox 29">
            <a:extLst>
              <a:ext uri="{FF2B5EF4-FFF2-40B4-BE49-F238E27FC236}">
                <a16:creationId xmlns:a16="http://schemas.microsoft.com/office/drawing/2014/main" id="{A2183252-EFDC-5195-7703-3B4C743F48C4}"/>
              </a:ext>
            </a:extLst>
          </p:cNvPr>
          <p:cNvSpPr txBox="1"/>
          <p:nvPr/>
        </p:nvSpPr>
        <p:spPr>
          <a:xfrm>
            <a:off x="6284259" y="4700167"/>
            <a:ext cx="2129118" cy="1200329"/>
          </a:xfrm>
          <a:prstGeom prst="rect">
            <a:avLst/>
          </a:prstGeom>
          <a:noFill/>
        </p:spPr>
        <p:txBody>
          <a:bodyPr wrap="square" rtlCol="0">
            <a:spAutoFit/>
          </a:bodyPr>
          <a:lstStyle/>
          <a:p>
            <a:pPr algn="l"/>
            <a:r>
              <a:rPr lang="en-US" dirty="0"/>
              <a:t>Core Layout</a:t>
            </a:r>
          </a:p>
          <a:p>
            <a:pPr algn="l"/>
            <a:r>
              <a:rPr lang="en-US" dirty="0"/>
              <a:t>(Without Digital &amp; Clock generation Block)</a:t>
            </a:r>
          </a:p>
        </p:txBody>
      </p:sp>
    </p:spTree>
    <p:extLst>
      <p:ext uri="{BB962C8B-B14F-4D97-AF65-F5344CB8AC3E}">
        <p14:creationId xmlns:p14="http://schemas.microsoft.com/office/powerpoint/2010/main" val="4009038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EA8246D2-6A91-7A15-6557-69B3BB855EA5}"/>
              </a:ext>
            </a:extLst>
          </p:cNvPr>
          <p:cNvSpPr>
            <a:spLocks noGrp="1"/>
          </p:cNvSpPr>
          <p:nvPr>
            <p:ph type="title"/>
          </p:nvPr>
        </p:nvSpPr>
        <p:spPr>
          <a:xfrm>
            <a:off x="831850" y="1121909"/>
            <a:ext cx="10515600" cy="2852737"/>
          </a:xfrm>
        </p:spPr>
        <p:txBody>
          <a:bodyPr/>
          <a:lstStyle/>
          <a:p>
            <a:pPr algn="ctr"/>
            <a:r>
              <a:rPr lang="en-US" altLang="ko-KR" sz="6000" b="1">
                <a:solidFill>
                  <a:srgbClr val="C00000"/>
                </a:solidFill>
              </a:rPr>
              <a:t>PSEC4 ASIC</a:t>
            </a:r>
            <a:br>
              <a:rPr lang="en-US" altLang="ko-KR" sz="6000" b="1">
                <a:solidFill>
                  <a:srgbClr val="C00000"/>
                </a:solidFill>
              </a:rPr>
            </a:br>
            <a:r>
              <a:rPr lang="en-US" altLang="ko-KR" sz="2800" b="1">
                <a:solidFill>
                  <a:srgbClr val="C00000"/>
                </a:solidFill>
              </a:rPr>
              <a:t>Measurement and Calibration</a:t>
            </a:r>
            <a:endParaRPr lang="ko-KR" altLang="en-US"/>
          </a:p>
        </p:txBody>
      </p:sp>
      <p:sp>
        <p:nvSpPr>
          <p:cNvPr id="4" name="슬라이드 번호 개체 틀 3">
            <a:extLst>
              <a:ext uri="{FF2B5EF4-FFF2-40B4-BE49-F238E27FC236}">
                <a16:creationId xmlns:a16="http://schemas.microsoft.com/office/drawing/2014/main" id="{9A989CC6-66B3-AD59-43DC-CBBB0A246F73}"/>
              </a:ext>
            </a:extLst>
          </p:cNvPr>
          <p:cNvSpPr>
            <a:spLocks noGrp="1"/>
          </p:cNvSpPr>
          <p:nvPr>
            <p:ph type="sldNum" sz="quarter" idx="12"/>
          </p:nvPr>
        </p:nvSpPr>
        <p:spPr>
          <a:xfrm>
            <a:off x="9307288" y="6356350"/>
            <a:ext cx="2743200" cy="365125"/>
          </a:xfrm>
        </p:spPr>
        <p:txBody>
          <a:bodyPr/>
          <a:lstStyle/>
          <a:p>
            <a:fld id="{C81923B2-94BC-4A4A-8DAF-314F9348B39B}" type="slidenum">
              <a:rPr lang="ko-KR" altLang="en-US" sz="2000" smtClean="0"/>
              <a:pPr/>
              <a:t>50</a:t>
            </a:fld>
            <a:endParaRPr lang="ko-KR" altLang="en-US" sz="2000"/>
          </a:p>
        </p:txBody>
      </p:sp>
      <p:sp>
        <p:nvSpPr>
          <p:cNvPr id="2" name="날짜 개체 틀 1">
            <a:extLst>
              <a:ext uri="{FF2B5EF4-FFF2-40B4-BE49-F238E27FC236}">
                <a16:creationId xmlns:a16="http://schemas.microsoft.com/office/drawing/2014/main" id="{E201F65B-97DF-AD0C-682C-F278A07F3741}"/>
              </a:ext>
            </a:extLst>
          </p:cNvPr>
          <p:cNvSpPr>
            <a:spLocks noGrp="1"/>
          </p:cNvSpPr>
          <p:nvPr>
            <p:ph type="dt" sz="half" idx="10"/>
          </p:nvPr>
        </p:nvSpPr>
        <p:spPr/>
        <p:txBody>
          <a:bodyPr/>
          <a:lstStyle/>
          <a:p>
            <a:r>
              <a:rPr lang="en-US" altLang="ko-KR"/>
              <a:t>2024-05-27</a:t>
            </a:r>
            <a:endParaRPr lang="ko-KR" altLang="en-US"/>
          </a:p>
        </p:txBody>
      </p:sp>
      <p:sp>
        <p:nvSpPr>
          <p:cNvPr id="3" name="바닥글 개체 틀 2">
            <a:extLst>
              <a:ext uri="{FF2B5EF4-FFF2-40B4-BE49-F238E27FC236}">
                <a16:creationId xmlns:a16="http://schemas.microsoft.com/office/drawing/2014/main" id="{94C81616-7A32-9A69-3815-7D163FC0C24F}"/>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836016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8E28B2A-D5B8-DEFD-3641-D875DD40A942}"/>
              </a:ext>
            </a:extLst>
          </p:cNvPr>
          <p:cNvSpPr>
            <a:spLocks noGrp="1"/>
          </p:cNvSpPr>
          <p:nvPr>
            <p:ph type="title"/>
          </p:nvPr>
        </p:nvSpPr>
        <p:spPr>
          <a:xfrm>
            <a:off x="838200" y="-152733"/>
            <a:ext cx="10515600" cy="1325563"/>
          </a:xfrm>
        </p:spPr>
        <p:txBody>
          <a:bodyPr>
            <a:normAutofit/>
          </a:bodyPr>
          <a:lstStyle/>
          <a:p>
            <a:r>
              <a:rPr lang="en-US" altLang="ko-KR" sz="4000" b="1">
                <a:solidFill>
                  <a:srgbClr val="C00000"/>
                </a:solidFill>
              </a:rPr>
              <a:t>Sample time calibration</a:t>
            </a:r>
            <a:endParaRPr lang="ko-KR" altLang="en-US" sz="4000" b="1">
              <a:solidFill>
                <a:srgbClr val="C00000"/>
              </a:solidFill>
            </a:endParaRPr>
          </a:p>
        </p:txBody>
      </p:sp>
      <p:sp>
        <p:nvSpPr>
          <p:cNvPr id="3" name="내용 개체 틀 2">
            <a:extLst>
              <a:ext uri="{FF2B5EF4-FFF2-40B4-BE49-F238E27FC236}">
                <a16:creationId xmlns:a16="http://schemas.microsoft.com/office/drawing/2014/main" id="{2D2E9049-45CB-FED6-082A-EE968CDB38D1}"/>
              </a:ext>
            </a:extLst>
          </p:cNvPr>
          <p:cNvSpPr>
            <a:spLocks noGrp="1"/>
          </p:cNvSpPr>
          <p:nvPr>
            <p:ph idx="1"/>
          </p:nvPr>
        </p:nvSpPr>
        <p:spPr>
          <a:xfrm>
            <a:off x="838200" y="856771"/>
            <a:ext cx="11049000" cy="3876220"/>
          </a:xfrm>
        </p:spPr>
        <p:txBody>
          <a:bodyPr>
            <a:normAutofit/>
          </a:bodyPr>
          <a:lstStyle/>
          <a:p>
            <a:pPr marL="0" indent="0">
              <a:buNone/>
            </a:pPr>
            <a:r>
              <a:rPr lang="en-US" altLang="ko-KR" sz="2400"/>
              <a:t>Time between samples are determined by a VCDL.</a:t>
            </a:r>
          </a:p>
          <a:p>
            <a:pPr marL="0" indent="0">
              <a:buNone/>
            </a:pPr>
            <a:r>
              <a:rPr lang="en-US" altLang="ko-KR" sz="2400"/>
              <a:t>Each element of the VCDL has different time offset.</a:t>
            </a:r>
          </a:p>
          <a:p>
            <a:pPr marL="0" indent="0">
              <a:buNone/>
            </a:pPr>
            <a:endParaRPr lang="en-US" altLang="ko-KR" sz="2400"/>
          </a:p>
        </p:txBody>
      </p:sp>
      <p:pic>
        <p:nvPicPr>
          <p:cNvPr id="4" name="그림 3">
            <a:extLst>
              <a:ext uri="{FF2B5EF4-FFF2-40B4-BE49-F238E27FC236}">
                <a16:creationId xmlns:a16="http://schemas.microsoft.com/office/drawing/2014/main" id="{4D9309FC-8380-6C3B-8C0E-C7F9BD252ABD}"/>
              </a:ext>
            </a:extLst>
          </p:cNvPr>
          <p:cNvPicPr>
            <a:picLocks noChangeAspect="1"/>
          </p:cNvPicPr>
          <p:nvPr/>
        </p:nvPicPr>
        <p:blipFill rotWithShape="1">
          <a:blip r:embed="rId3"/>
          <a:srcRect l="1410" t="5681" r="6002" b="52507"/>
          <a:stretch/>
        </p:blipFill>
        <p:spPr>
          <a:xfrm>
            <a:off x="571355" y="2302392"/>
            <a:ext cx="10424345" cy="2430599"/>
          </a:xfrm>
          <a:prstGeom prst="rect">
            <a:avLst/>
          </a:prstGeom>
        </p:spPr>
      </p:pic>
      <p:sp>
        <p:nvSpPr>
          <p:cNvPr id="5" name="직사각형 4">
            <a:extLst>
              <a:ext uri="{FF2B5EF4-FFF2-40B4-BE49-F238E27FC236}">
                <a16:creationId xmlns:a16="http://schemas.microsoft.com/office/drawing/2014/main" id="{C9A81536-A994-FD6B-7FFE-8F2A5FCA0532}"/>
              </a:ext>
            </a:extLst>
          </p:cNvPr>
          <p:cNvSpPr/>
          <p:nvPr/>
        </p:nvSpPr>
        <p:spPr>
          <a:xfrm>
            <a:off x="4385568" y="5058692"/>
            <a:ext cx="3039359" cy="742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날짜 개체 틀 5">
            <a:extLst>
              <a:ext uri="{FF2B5EF4-FFF2-40B4-BE49-F238E27FC236}">
                <a16:creationId xmlns:a16="http://schemas.microsoft.com/office/drawing/2014/main" id="{855A2159-8DCF-418A-1B59-224B2A40D578}"/>
              </a:ext>
            </a:extLst>
          </p:cNvPr>
          <p:cNvSpPr>
            <a:spLocks noGrp="1"/>
          </p:cNvSpPr>
          <p:nvPr>
            <p:ph type="dt" sz="half" idx="10"/>
          </p:nvPr>
        </p:nvSpPr>
        <p:spPr/>
        <p:txBody>
          <a:bodyPr/>
          <a:lstStyle/>
          <a:p>
            <a:r>
              <a:rPr lang="en-US" altLang="ko-KR"/>
              <a:t>2024-05-27</a:t>
            </a:r>
            <a:endParaRPr lang="ko-KR" altLang="en-US"/>
          </a:p>
        </p:txBody>
      </p:sp>
      <p:sp>
        <p:nvSpPr>
          <p:cNvPr id="7" name="바닥글 개체 틀 6">
            <a:extLst>
              <a:ext uri="{FF2B5EF4-FFF2-40B4-BE49-F238E27FC236}">
                <a16:creationId xmlns:a16="http://schemas.microsoft.com/office/drawing/2014/main" id="{57B1BBC9-7AA9-A2F7-6A11-DDF8FAB2F2C3}"/>
              </a:ext>
            </a:extLst>
          </p:cNvPr>
          <p:cNvSpPr>
            <a:spLocks noGrp="1"/>
          </p:cNvSpPr>
          <p:nvPr>
            <p:ph type="ftr" sz="quarter" idx="11"/>
          </p:nvPr>
        </p:nvSpPr>
        <p:spPr/>
        <p:txBody>
          <a:bodyPr/>
          <a:lstStyle/>
          <a:p>
            <a:r>
              <a:rPr lang="en-US" altLang="ko-KR"/>
              <a:t>PSEC5 / PM2024</a:t>
            </a:r>
            <a:endParaRPr lang="ko-KR" altLang="en-US"/>
          </a:p>
        </p:txBody>
      </p:sp>
      <p:sp>
        <p:nvSpPr>
          <p:cNvPr id="8" name="슬라이드 번호 개체 틀 7">
            <a:extLst>
              <a:ext uri="{FF2B5EF4-FFF2-40B4-BE49-F238E27FC236}">
                <a16:creationId xmlns:a16="http://schemas.microsoft.com/office/drawing/2014/main" id="{00275B76-F032-BA3C-C0E3-4CD749E3F26C}"/>
              </a:ext>
            </a:extLst>
          </p:cNvPr>
          <p:cNvSpPr>
            <a:spLocks noGrp="1"/>
          </p:cNvSpPr>
          <p:nvPr>
            <p:ph type="sldNum" sz="quarter" idx="12"/>
          </p:nvPr>
        </p:nvSpPr>
        <p:spPr/>
        <p:txBody>
          <a:bodyPr/>
          <a:lstStyle/>
          <a:p>
            <a:fld id="{23AE57FD-E4DF-4085-ACA4-73605D376608}" type="slidenum">
              <a:rPr lang="ko-KR" altLang="en-US" smtClean="0"/>
              <a:t>51</a:t>
            </a:fld>
            <a:endParaRPr lang="ko-KR" altLang="en-US"/>
          </a:p>
        </p:txBody>
      </p:sp>
    </p:spTree>
    <p:extLst>
      <p:ext uri="{BB962C8B-B14F-4D97-AF65-F5344CB8AC3E}">
        <p14:creationId xmlns:p14="http://schemas.microsoft.com/office/powerpoint/2010/main" val="437358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01091FA0-DE94-A5EA-89EF-746BCAA84545}"/>
              </a:ext>
            </a:extLst>
          </p:cNvPr>
          <p:cNvSpPr>
            <a:spLocks noGrp="1"/>
          </p:cNvSpPr>
          <p:nvPr>
            <p:ph idx="1"/>
          </p:nvPr>
        </p:nvSpPr>
        <p:spPr>
          <a:xfrm>
            <a:off x="173966" y="136525"/>
            <a:ext cx="10515600" cy="4351338"/>
          </a:xfrm>
        </p:spPr>
        <p:txBody>
          <a:bodyPr/>
          <a:lstStyle/>
          <a:p>
            <a:pPr marL="0" indent="0">
              <a:buNone/>
            </a:pPr>
            <a:r>
              <a:rPr lang="en-US" altLang="ko-KR" sz="2800"/>
              <a:t>1. Measure many events of a sine wave.</a:t>
            </a:r>
          </a:p>
          <a:p>
            <a:pPr marL="0" indent="0">
              <a:buNone/>
            </a:pPr>
            <a:r>
              <a:rPr lang="en-US" altLang="ko-KR" sz="2800"/>
              <a:t>2. Sum vs. Difference of two adjacent samples, over all events, form an ellipse.</a:t>
            </a:r>
          </a:p>
          <a:p>
            <a:pPr marL="0" indent="0">
              <a:buNone/>
            </a:pPr>
            <a:r>
              <a:rPr lang="en-US" altLang="ko-KR" sz="2800"/>
              <a:t>3. Time offset can be determined from the coefficients.</a:t>
            </a:r>
            <a:endParaRPr lang="ko-KR" altLang="en-US"/>
          </a:p>
        </p:txBody>
      </p:sp>
      <p:sp>
        <p:nvSpPr>
          <p:cNvPr id="4" name="슬라이드 번호 개체 틀 3">
            <a:extLst>
              <a:ext uri="{FF2B5EF4-FFF2-40B4-BE49-F238E27FC236}">
                <a16:creationId xmlns:a16="http://schemas.microsoft.com/office/drawing/2014/main" id="{2B28BF75-7B14-D64A-80BC-DAC349491061}"/>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pPr/>
              <a:t>52</a:t>
            </a:fld>
            <a:endParaRPr lang="ko-KR" altLang="en-US"/>
          </a:p>
        </p:txBody>
      </p:sp>
      <p:pic>
        <p:nvPicPr>
          <p:cNvPr id="7" name="Picture 2">
            <a:extLst>
              <a:ext uri="{FF2B5EF4-FFF2-40B4-BE49-F238E27FC236}">
                <a16:creationId xmlns:a16="http://schemas.microsoft.com/office/drawing/2014/main" id="{2CA29488-100E-A16B-33AD-ABED1DECC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342" y="3429000"/>
            <a:ext cx="4696835" cy="24662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EED4CDC-A5EA-0C3B-7DCF-DA89E1D27459}"/>
                  </a:ext>
                </a:extLst>
              </p:cNvPr>
              <p:cNvSpPr txBox="1"/>
              <p:nvPr/>
            </p:nvSpPr>
            <p:spPr>
              <a:xfrm>
                <a:off x="9003151" y="5895231"/>
                <a:ext cx="14328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𝑉</m:t>
                          </m:r>
                        </m:e>
                        <m:sub>
                          <m:r>
                            <a:rPr lang="en-US" altLang="ko-KR" b="0" i="1" smtClean="0">
                              <a:latin typeface="Cambria Math" panose="02040503050406030204" pitchFamily="18" charset="0"/>
                            </a:rPr>
                            <m:t>𝑖</m:t>
                          </m:r>
                        </m:sub>
                      </m:sSub>
                      <m:r>
                        <a:rPr lang="en-US" altLang="ko-KR" b="0" i="1" smtClean="0">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𝑉</m:t>
                          </m:r>
                        </m:e>
                        <m:sub>
                          <m:r>
                            <a:rPr lang="en-US" altLang="ko-KR" b="0" i="1" smtClean="0">
                              <a:latin typeface="Cambria Math" panose="02040503050406030204" pitchFamily="18" charset="0"/>
                            </a:rPr>
                            <m:t>𝑖</m:t>
                          </m:r>
                          <m:r>
                            <a:rPr lang="en-US" altLang="ko-KR" b="0" i="1" smtClean="0">
                              <a:latin typeface="Cambria Math" panose="02040503050406030204" pitchFamily="18" charset="0"/>
                            </a:rPr>
                            <m:t>+</m:t>
                          </m:r>
                          <m:r>
                            <a:rPr lang="en-US" altLang="ko-KR" b="0" i="1" smtClean="0">
                              <a:latin typeface="Cambria Math" panose="02040503050406030204" pitchFamily="18" charset="0"/>
                            </a:rPr>
                            <m:t>𝑚</m:t>
                          </m:r>
                        </m:sub>
                      </m:sSub>
                    </m:oMath>
                  </m:oMathPara>
                </a14:m>
                <a:endParaRPr lang="ko-KR" altLang="en-US"/>
              </a:p>
            </p:txBody>
          </p:sp>
        </mc:Choice>
        <mc:Fallback xmlns="">
          <p:sp>
            <p:nvSpPr>
              <p:cNvPr id="8" name="TextBox 7">
                <a:extLst>
                  <a:ext uri="{FF2B5EF4-FFF2-40B4-BE49-F238E27FC236}">
                    <a16:creationId xmlns:a16="http://schemas.microsoft.com/office/drawing/2014/main" id="{BEED4CDC-A5EA-0C3B-7DCF-DA89E1D27459}"/>
                  </a:ext>
                </a:extLst>
              </p:cNvPr>
              <p:cNvSpPr txBox="1">
                <a:spLocks noRot="1" noChangeAspect="1" noMove="1" noResize="1" noEditPoints="1" noAdjustHandles="1" noChangeArrowheads="1" noChangeShapeType="1" noTextEdit="1"/>
              </p:cNvSpPr>
              <p:nvPr/>
            </p:nvSpPr>
            <p:spPr>
              <a:xfrm>
                <a:off x="9003151" y="5895231"/>
                <a:ext cx="1432874" cy="369332"/>
              </a:xfrm>
              <a:prstGeom prst="rect">
                <a:avLst/>
              </a:prstGeom>
              <a:blipFill>
                <a:blip r:embed="rId4"/>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3E16EF6-37F3-E577-1F9E-564BFCACD7E0}"/>
                  </a:ext>
                </a:extLst>
              </p:cNvPr>
              <p:cNvSpPr txBox="1"/>
              <p:nvPr/>
            </p:nvSpPr>
            <p:spPr>
              <a:xfrm rot="16200000">
                <a:off x="6319239" y="4407369"/>
                <a:ext cx="14328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𝑉</m:t>
                          </m:r>
                        </m:e>
                        <m:sub>
                          <m:r>
                            <a:rPr lang="en-US" altLang="ko-KR" b="0" i="1" smtClean="0">
                              <a:latin typeface="Cambria Math" panose="02040503050406030204" pitchFamily="18" charset="0"/>
                            </a:rPr>
                            <m:t>𝑖</m:t>
                          </m:r>
                        </m:sub>
                      </m:sSub>
                      <m:r>
                        <a:rPr lang="en-US" altLang="ko-KR" b="0" i="1" smtClean="0">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𝑉</m:t>
                          </m:r>
                        </m:e>
                        <m:sub>
                          <m:r>
                            <a:rPr lang="en-US" altLang="ko-KR" b="0" i="1" smtClean="0">
                              <a:latin typeface="Cambria Math" panose="02040503050406030204" pitchFamily="18" charset="0"/>
                            </a:rPr>
                            <m:t>𝑖</m:t>
                          </m:r>
                          <m:r>
                            <a:rPr lang="en-US" altLang="ko-KR" b="0" i="1" smtClean="0">
                              <a:latin typeface="Cambria Math" panose="02040503050406030204" pitchFamily="18" charset="0"/>
                            </a:rPr>
                            <m:t>+</m:t>
                          </m:r>
                          <m:r>
                            <a:rPr lang="en-US" altLang="ko-KR" b="0" i="1" smtClean="0">
                              <a:latin typeface="Cambria Math" panose="02040503050406030204" pitchFamily="18" charset="0"/>
                            </a:rPr>
                            <m:t>𝑚</m:t>
                          </m:r>
                        </m:sub>
                      </m:sSub>
                    </m:oMath>
                  </m:oMathPara>
                </a14:m>
                <a:endParaRPr lang="ko-KR" altLang="en-US"/>
              </a:p>
            </p:txBody>
          </p:sp>
        </mc:Choice>
        <mc:Fallback xmlns="">
          <p:sp>
            <p:nvSpPr>
              <p:cNvPr id="9" name="TextBox 8">
                <a:extLst>
                  <a:ext uri="{FF2B5EF4-FFF2-40B4-BE49-F238E27FC236}">
                    <a16:creationId xmlns:a16="http://schemas.microsoft.com/office/drawing/2014/main" id="{D3E16EF6-37F3-E577-1F9E-564BFCACD7E0}"/>
                  </a:ext>
                </a:extLst>
              </p:cNvPr>
              <p:cNvSpPr txBox="1">
                <a:spLocks noRot="1" noChangeAspect="1" noMove="1" noResize="1" noEditPoints="1" noAdjustHandles="1" noChangeArrowheads="1" noChangeShapeType="1" noTextEdit="1"/>
              </p:cNvSpPr>
              <p:nvPr/>
            </p:nvSpPr>
            <p:spPr>
              <a:xfrm rot="16200000">
                <a:off x="6319239" y="4407369"/>
                <a:ext cx="1432874" cy="369332"/>
              </a:xfrm>
              <a:prstGeom prst="rect">
                <a:avLst/>
              </a:prstGeom>
              <a:blipFill>
                <a:blip r:embed="rId5"/>
                <a:stretch>
                  <a:fillRect r="-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652710C-2364-95F7-FB77-093D03635614}"/>
                  </a:ext>
                </a:extLst>
              </p:cNvPr>
              <p:cNvSpPr txBox="1"/>
              <p:nvPr/>
            </p:nvSpPr>
            <p:spPr>
              <a:xfrm>
                <a:off x="8376060" y="4338949"/>
                <a:ext cx="2857997" cy="646331"/>
              </a:xfrm>
              <a:prstGeom prst="rect">
                <a:avLst/>
              </a:prstGeom>
              <a:noFill/>
            </p:spPr>
            <p:txBody>
              <a:bodyPr wrap="square" rtlCol="0">
                <a:spAutoFit/>
              </a:bodyPr>
              <a:lstStyle/>
              <a:p>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𝑡</m:t>
                        </m:r>
                      </m:e>
                      <m:sub>
                        <m:r>
                          <a:rPr lang="en-US" altLang="ko-KR" b="0" i="1" smtClean="0">
                            <a:latin typeface="Cambria Math" panose="02040503050406030204" pitchFamily="18" charset="0"/>
                          </a:rPr>
                          <m:t>𝑖</m:t>
                        </m:r>
                        <m:r>
                          <a:rPr lang="en-US" altLang="ko-KR" b="0" i="1" smtClean="0">
                            <a:latin typeface="Cambria Math" panose="02040503050406030204" pitchFamily="18" charset="0"/>
                          </a:rPr>
                          <m:t>+</m:t>
                        </m:r>
                        <m:r>
                          <a:rPr lang="en-US" altLang="ko-KR" b="0" i="1" smtClean="0">
                            <a:latin typeface="Cambria Math" panose="02040503050406030204" pitchFamily="18" charset="0"/>
                          </a:rPr>
                          <m:t>𝑚</m:t>
                        </m:r>
                      </m:sub>
                    </m:sSub>
                    <m:r>
                      <a:rPr lang="en-US" altLang="ko-KR" b="0" i="1" smtClean="0">
                        <a:latin typeface="Cambria Math" panose="02040503050406030204" pitchFamily="18" charset="0"/>
                      </a:rPr>
                      <m:t>−</m:t>
                    </m:r>
                    <m:sSub>
                      <m:sSubPr>
                        <m:ctrlPr>
                          <a:rPr lang="en-US" altLang="ko-KR" i="1">
                            <a:latin typeface="Cambria Math" panose="02040503050406030204" pitchFamily="18" charset="0"/>
                          </a:rPr>
                        </m:ctrlPr>
                      </m:sSubPr>
                      <m:e>
                        <m:r>
                          <a:rPr lang="en-US" altLang="ko-KR" b="0" i="1" smtClean="0">
                            <a:latin typeface="Cambria Math" panose="02040503050406030204" pitchFamily="18" charset="0"/>
                          </a:rPr>
                          <m:t>𝑡</m:t>
                        </m:r>
                      </m:e>
                      <m:sub>
                        <m:r>
                          <a:rPr lang="en-US" altLang="ko-KR" b="0" i="1" smtClean="0">
                            <a:latin typeface="Cambria Math" panose="02040503050406030204" pitchFamily="18" charset="0"/>
                          </a:rPr>
                          <m:t>𝑖</m:t>
                        </m:r>
                      </m:sub>
                    </m:sSub>
                  </m:oMath>
                </a14:m>
                <a:r>
                  <a:rPr lang="ko-KR" altLang="en-US"/>
                  <a:t> </a:t>
                </a:r>
                <a:r>
                  <a:rPr lang="en-US" altLang="ko-KR"/>
                  <a:t>determined by eccentricity and rotation.</a:t>
                </a:r>
                <a:endParaRPr lang="ko-KR" altLang="en-US"/>
              </a:p>
            </p:txBody>
          </p:sp>
        </mc:Choice>
        <mc:Fallback xmlns="">
          <p:sp>
            <p:nvSpPr>
              <p:cNvPr id="10" name="TextBox 9">
                <a:extLst>
                  <a:ext uri="{FF2B5EF4-FFF2-40B4-BE49-F238E27FC236}">
                    <a16:creationId xmlns:a16="http://schemas.microsoft.com/office/drawing/2014/main" id="{C652710C-2364-95F7-FB77-093D03635614}"/>
                  </a:ext>
                </a:extLst>
              </p:cNvPr>
              <p:cNvSpPr txBox="1">
                <a:spLocks noRot="1" noChangeAspect="1" noMove="1" noResize="1" noEditPoints="1" noAdjustHandles="1" noChangeArrowheads="1" noChangeShapeType="1" noTextEdit="1"/>
              </p:cNvSpPr>
              <p:nvPr/>
            </p:nvSpPr>
            <p:spPr>
              <a:xfrm>
                <a:off x="8376060" y="4338949"/>
                <a:ext cx="2857997" cy="646331"/>
              </a:xfrm>
              <a:prstGeom prst="rect">
                <a:avLst/>
              </a:prstGeom>
              <a:blipFill>
                <a:blip r:embed="rId6"/>
                <a:stretch>
                  <a:fillRect l="-1706" t="-5660" b="-14151"/>
                </a:stretch>
              </a:blipFill>
            </p:spPr>
            <p:txBody>
              <a:bodyPr/>
              <a:lstStyle/>
              <a:p>
                <a:r>
                  <a:rPr lang="en-US">
                    <a:noFill/>
                  </a:rPr>
                  <a:t> </a:t>
                </a:r>
              </a:p>
            </p:txBody>
          </p:sp>
        </mc:Fallback>
      </mc:AlternateContent>
      <p:graphicFrame>
        <p:nvGraphicFramePr>
          <p:cNvPr id="16" name="차트 15">
            <a:extLst>
              <a:ext uri="{FF2B5EF4-FFF2-40B4-BE49-F238E27FC236}">
                <a16:creationId xmlns:a16="http://schemas.microsoft.com/office/drawing/2014/main" id="{95DAA9A0-7558-44BC-8A4C-4E60D3A3B920}"/>
              </a:ext>
            </a:extLst>
          </p:cNvPr>
          <p:cNvGraphicFramePr>
            <a:graphicFrameLocks/>
          </p:cNvGraphicFramePr>
          <p:nvPr>
            <p:extLst>
              <p:ext uri="{D42A27DB-BD31-4B8C-83A1-F6EECF244321}">
                <p14:modId xmlns:p14="http://schemas.microsoft.com/office/powerpoint/2010/main" val="3110743906"/>
              </p:ext>
            </p:extLst>
          </p:nvPr>
        </p:nvGraphicFramePr>
        <p:xfrm>
          <a:off x="509159" y="1947105"/>
          <a:ext cx="4572000" cy="115595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차트 16">
            <a:extLst>
              <a:ext uri="{FF2B5EF4-FFF2-40B4-BE49-F238E27FC236}">
                <a16:creationId xmlns:a16="http://schemas.microsoft.com/office/drawing/2014/main" id="{1E03D28E-DA5E-4AFA-8288-1652F1ED1FFB}"/>
              </a:ext>
            </a:extLst>
          </p:cNvPr>
          <p:cNvGraphicFramePr>
            <a:graphicFrameLocks/>
          </p:cNvGraphicFramePr>
          <p:nvPr>
            <p:extLst>
              <p:ext uri="{D42A27DB-BD31-4B8C-83A1-F6EECF244321}">
                <p14:modId xmlns:p14="http://schemas.microsoft.com/office/powerpoint/2010/main" val="2375483330"/>
              </p:ext>
            </p:extLst>
          </p:nvPr>
        </p:nvGraphicFramePr>
        <p:xfrm>
          <a:off x="509159" y="3053609"/>
          <a:ext cx="4572000" cy="115595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차트 17">
            <a:extLst>
              <a:ext uri="{FF2B5EF4-FFF2-40B4-BE49-F238E27FC236}">
                <a16:creationId xmlns:a16="http://schemas.microsoft.com/office/drawing/2014/main" id="{CF25581F-43E8-4C9D-8430-0B9F312357BD}"/>
              </a:ext>
            </a:extLst>
          </p:cNvPr>
          <p:cNvGraphicFramePr>
            <a:graphicFrameLocks/>
          </p:cNvGraphicFramePr>
          <p:nvPr>
            <p:extLst>
              <p:ext uri="{D42A27DB-BD31-4B8C-83A1-F6EECF244321}">
                <p14:modId xmlns:p14="http://schemas.microsoft.com/office/powerpoint/2010/main" val="2381879628"/>
              </p:ext>
            </p:extLst>
          </p:nvPr>
        </p:nvGraphicFramePr>
        <p:xfrm>
          <a:off x="521282" y="4160113"/>
          <a:ext cx="4572000" cy="115595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9" name="차트 18">
            <a:extLst>
              <a:ext uri="{FF2B5EF4-FFF2-40B4-BE49-F238E27FC236}">
                <a16:creationId xmlns:a16="http://schemas.microsoft.com/office/drawing/2014/main" id="{AD2C1870-CCB5-40AE-9B34-EEC04E01C991}"/>
              </a:ext>
            </a:extLst>
          </p:cNvPr>
          <p:cNvGraphicFramePr>
            <a:graphicFrameLocks/>
          </p:cNvGraphicFramePr>
          <p:nvPr>
            <p:extLst>
              <p:ext uri="{D42A27DB-BD31-4B8C-83A1-F6EECF244321}">
                <p14:modId xmlns:p14="http://schemas.microsoft.com/office/powerpoint/2010/main" val="236364098"/>
              </p:ext>
            </p:extLst>
          </p:nvPr>
        </p:nvGraphicFramePr>
        <p:xfrm>
          <a:off x="509159" y="5266616"/>
          <a:ext cx="4572000" cy="1155956"/>
        </p:xfrm>
        <a:graphic>
          <a:graphicData uri="http://schemas.openxmlformats.org/drawingml/2006/chart">
            <c:chart xmlns:c="http://schemas.openxmlformats.org/drawingml/2006/chart" xmlns:r="http://schemas.openxmlformats.org/officeDocument/2006/relationships" r:id="rId10"/>
          </a:graphicData>
        </a:graphic>
      </p:graphicFrame>
      <p:sp>
        <p:nvSpPr>
          <p:cNvPr id="20" name="TextBox 19">
            <a:extLst>
              <a:ext uri="{FF2B5EF4-FFF2-40B4-BE49-F238E27FC236}">
                <a16:creationId xmlns:a16="http://schemas.microsoft.com/office/drawing/2014/main" id="{98714E5E-AFA7-7E48-E0C5-0E6F493B160C}"/>
              </a:ext>
            </a:extLst>
          </p:cNvPr>
          <p:cNvSpPr txBox="1"/>
          <p:nvPr/>
        </p:nvSpPr>
        <p:spPr>
          <a:xfrm rot="16200000">
            <a:off x="-1058281" y="3975447"/>
            <a:ext cx="2833828" cy="369332"/>
          </a:xfrm>
          <a:prstGeom prst="rect">
            <a:avLst/>
          </a:prstGeom>
          <a:noFill/>
        </p:spPr>
        <p:txBody>
          <a:bodyPr wrap="square" rtlCol="0">
            <a:spAutoFit/>
          </a:bodyPr>
          <a:lstStyle/>
          <a:p>
            <a:pPr algn="ctr"/>
            <a:r>
              <a:rPr lang="en-US" altLang="ko-KR"/>
              <a:t>Input Voltage</a:t>
            </a:r>
            <a:endParaRPr lang="ko-KR" altLang="en-US"/>
          </a:p>
        </p:txBody>
      </p:sp>
      <p:sp>
        <p:nvSpPr>
          <p:cNvPr id="21" name="TextBox 20">
            <a:extLst>
              <a:ext uri="{FF2B5EF4-FFF2-40B4-BE49-F238E27FC236}">
                <a16:creationId xmlns:a16="http://schemas.microsoft.com/office/drawing/2014/main" id="{F721A404-EE5F-6649-2B61-45AF7E223756}"/>
              </a:ext>
            </a:extLst>
          </p:cNvPr>
          <p:cNvSpPr txBox="1"/>
          <p:nvPr/>
        </p:nvSpPr>
        <p:spPr>
          <a:xfrm>
            <a:off x="2078722" y="6352143"/>
            <a:ext cx="1432874" cy="369332"/>
          </a:xfrm>
          <a:prstGeom prst="rect">
            <a:avLst/>
          </a:prstGeom>
          <a:noFill/>
        </p:spPr>
        <p:txBody>
          <a:bodyPr wrap="square" rtlCol="0">
            <a:spAutoFit/>
          </a:bodyPr>
          <a:lstStyle/>
          <a:p>
            <a:pPr algn="ctr"/>
            <a:r>
              <a:rPr lang="en-US" altLang="ko-KR"/>
              <a:t>Time</a:t>
            </a:r>
          </a:p>
        </p:txBody>
      </p:sp>
      <p:cxnSp>
        <p:nvCxnSpPr>
          <p:cNvPr id="25" name="직선 연결선 24">
            <a:extLst>
              <a:ext uri="{FF2B5EF4-FFF2-40B4-BE49-F238E27FC236}">
                <a16:creationId xmlns:a16="http://schemas.microsoft.com/office/drawing/2014/main" id="{B5A2DD1A-5E15-EE3A-090B-0EB1F8808CA4}"/>
              </a:ext>
            </a:extLst>
          </p:cNvPr>
          <p:cNvCxnSpPr>
            <a:cxnSpLocks/>
          </p:cNvCxnSpPr>
          <p:nvPr/>
        </p:nvCxnSpPr>
        <p:spPr>
          <a:xfrm>
            <a:off x="1719943" y="2079171"/>
            <a:ext cx="0" cy="4219272"/>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직선 연결선 26">
            <a:extLst>
              <a:ext uri="{FF2B5EF4-FFF2-40B4-BE49-F238E27FC236}">
                <a16:creationId xmlns:a16="http://schemas.microsoft.com/office/drawing/2014/main" id="{3D2C8D63-AD5A-BDC2-9981-F9458C163DED}"/>
              </a:ext>
            </a:extLst>
          </p:cNvPr>
          <p:cNvCxnSpPr>
            <a:cxnSpLocks/>
          </p:cNvCxnSpPr>
          <p:nvPr/>
        </p:nvCxnSpPr>
        <p:spPr>
          <a:xfrm>
            <a:off x="1981200" y="2079090"/>
            <a:ext cx="0" cy="4219272"/>
          </a:xfrm>
          <a:prstGeom prst="line">
            <a:avLst/>
          </a:prstGeom>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24BF910C-C65B-D420-2DA6-0E6CCAAC8ADC}"/>
              </a:ext>
            </a:extLst>
          </p:cNvPr>
          <p:cNvSpPr txBox="1"/>
          <p:nvPr/>
        </p:nvSpPr>
        <p:spPr>
          <a:xfrm>
            <a:off x="619026" y="2529072"/>
            <a:ext cx="991051" cy="369332"/>
          </a:xfrm>
          <a:prstGeom prst="rect">
            <a:avLst/>
          </a:prstGeom>
          <a:noFill/>
        </p:spPr>
        <p:txBody>
          <a:bodyPr wrap="square" rtlCol="0">
            <a:spAutoFit/>
          </a:bodyPr>
          <a:lstStyle/>
          <a:p>
            <a:r>
              <a:rPr lang="en-US" altLang="ko-KR"/>
              <a:t>Event 1</a:t>
            </a:r>
            <a:endParaRPr lang="ko-KR" altLang="en-US"/>
          </a:p>
        </p:txBody>
      </p:sp>
      <p:sp>
        <p:nvSpPr>
          <p:cNvPr id="30" name="TextBox 29">
            <a:extLst>
              <a:ext uri="{FF2B5EF4-FFF2-40B4-BE49-F238E27FC236}">
                <a16:creationId xmlns:a16="http://schemas.microsoft.com/office/drawing/2014/main" id="{173817B2-1E7B-3C9D-CF58-1EB2893C515D}"/>
              </a:ext>
            </a:extLst>
          </p:cNvPr>
          <p:cNvSpPr txBox="1"/>
          <p:nvPr/>
        </p:nvSpPr>
        <p:spPr>
          <a:xfrm>
            <a:off x="619026" y="3630491"/>
            <a:ext cx="991051" cy="369332"/>
          </a:xfrm>
          <a:prstGeom prst="rect">
            <a:avLst/>
          </a:prstGeom>
          <a:noFill/>
        </p:spPr>
        <p:txBody>
          <a:bodyPr wrap="square" rtlCol="0">
            <a:spAutoFit/>
          </a:bodyPr>
          <a:lstStyle/>
          <a:p>
            <a:r>
              <a:rPr lang="en-US" altLang="ko-KR"/>
              <a:t>Event 2</a:t>
            </a:r>
            <a:endParaRPr lang="ko-KR" altLang="en-US"/>
          </a:p>
        </p:txBody>
      </p:sp>
      <p:sp>
        <p:nvSpPr>
          <p:cNvPr id="31" name="TextBox 30">
            <a:extLst>
              <a:ext uri="{FF2B5EF4-FFF2-40B4-BE49-F238E27FC236}">
                <a16:creationId xmlns:a16="http://schemas.microsoft.com/office/drawing/2014/main" id="{C911FBF4-9214-4F56-81A2-32A003F74FC9}"/>
              </a:ext>
            </a:extLst>
          </p:cNvPr>
          <p:cNvSpPr txBox="1"/>
          <p:nvPr/>
        </p:nvSpPr>
        <p:spPr>
          <a:xfrm>
            <a:off x="619026" y="4736995"/>
            <a:ext cx="991051" cy="369332"/>
          </a:xfrm>
          <a:prstGeom prst="rect">
            <a:avLst/>
          </a:prstGeom>
          <a:noFill/>
        </p:spPr>
        <p:txBody>
          <a:bodyPr wrap="square" rtlCol="0">
            <a:spAutoFit/>
          </a:bodyPr>
          <a:lstStyle/>
          <a:p>
            <a:r>
              <a:rPr lang="en-US" altLang="ko-KR"/>
              <a:t>Event 3</a:t>
            </a:r>
            <a:endParaRPr lang="ko-KR" altLang="en-US"/>
          </a:p>
        </p:txBody>
      </p:sp>
      <p:sp>
        <p:nvSpPr>
          <p:cNvPr id="32" name="TextBox 31">
            <a:extLst>
              <a:ext uri="{FF2B5EF4-FFF2-40B4-BE49-F238E27FC236}">
                <a16:creationId xmlns:a16="http://schemas.microsoft.com/office/drawing/2014/main" id="{51E620DE-1C77-0056-ED49-EE7431C3C4F9}"/>
              </a:ext>
            </a:extLst>
          </p:cNvPr>
          <p:cNvSpPr txBox="1"/>
          <p:nvPr/>
        </p:nvSpPr>
        <p:spPr>
          <a:xfrm>
            <a:off x="619026" y="5895231"/>
            <a:ext cx="991051" cy="369332"/>
          </a:xfrm>
          <a:prstGeom prst="rect">
            <a:avLst/>
          </a:prstGeom>
          <a:noFill/>
        </p:spPr>
        <p:txBody>
          <a:bodyPr wrap="square" rtlCol="0">
            <a:spAutoFit/>
          </a:bodyPr>
          <a:lstStyle/>
          <a:p>
            <a:r>
              <a:rPr lang="en-US" altLang="ko-KR"/>
              <a:t>Event 4</a:t>
            </a:r>
            <a:endParaRPr lang="ko-KR" altLang="en-US"/>
          </a:p>
        </p:txBody>
      </p:sp>
      <p:cxnSp>
        <p:nvCxnSpPr>
          <p:cNvPr id="39" name="연결선: 꺾임 38">
            <a:extLst>
              <a:ext uri="{FF2B5EF4-FFF2-40B4-BE49-F238E27FC236}">
                <a16:creationId xmlns:a16="http://schemas.microsoft.com/office/drawing/2014/main" id="{071EC0B1-0989-D924-DDC4-AA05E9C485CF}"/>
              </a:ext>
            </a:extLst>
          </p:cNvPr>
          <p:cNvCxnSpPr>
            <a:cxnSpLocks/>
          </p:cNvCxnSpPr>
          <p:nvPr/>
        </p:nvCxnSpPr>
        <p:spPr>
          <a:xfrm>
            <a:off x="5093282" y="2529072"/>
            <a:ext cx="6589559" cy="1680493"/>
          </a:xfrm>
          <a:prstGeom prst="bentConnector3">
            <a:avLst>
              <a:gd name="adj1" fmla="val 100055"/>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44" name="연결선: 꺾임 43">
            <a:extLst>
              <a:ext uri="{FF2B5EF4-FFF2-40B4-BE49-F238E27FC236}">
                <a16:creationId xmlns:a16="http://schemas.microsoft.com/office/drawing/2014/main" id="{7FA5162C-9FD3-24C2-D389-6C0B63CEB4C7}"/>
              </a:ext>
            </a:extLst>
          </p:cNvPr>
          <p:cNvCxnSpPr>
            <a:cxnSpLocks/>
          </p:cNvCxnSpPr>
          <p:nvPr/>
        </p:nvCxnSpPr>
        <p:spPr>
          <a:xfrm flipV="1">
            <a:off x="5105405" y="3516010"/>
            <a:ext cx="3690668" cy="119566"/>
          </a:xfrm>
          <a:prstGeom prst="bent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48" name="연결선: 꺾임 47">
            <a:extLst>
              <a:ext uri="{FF2B5EF4-FFF2-40B4-BE49-F238E27FC236}">
                <a16:creationId xmlns:a16="http://schemas.microsoft.com/office/drawing/2014/main" id="{AF16BF1B-4DB4-4009-C5ED-A8605D8263EA}"/>
              </a:ext>
            </a:extLst>
          </p:cNvPr>
          <p:cNvCxnSpPr>
            <a:cxnSpLocks/>
          </p:cNvCxnSpPr>
          <p:nvPr/>
        </p:nvCxnSpPr>
        <p:spPr>
          <a:xfrm>
            <a:off x="5093282" y="4747237"/>
            <a:ext cx="2450518" cy="27655"/>
          </a:xfrm>
          <a:prstGeom prst="bent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51" name="연결선: 꺾임 50">
            <a:extLst>
              <a:ext uri="{FF2B5EF4-FFF2-40B4-BE49-F238E27FC236}">
                <a16:creationId xmlns:a16="http://schemas.microsoft.com/office/drawing/2014/main" id="{62D114F8-44EF-6EFE-1841-608B4E00C6B9}"/>
              </a:ext>
            </a:extLst>
          </p:cNvPr>
          <p:cNvCxnSpPr>
            <a:cxnSpLocks/>
          </p:cNvCxnSpPr>
          <p:nvPr/>
        </p:nvCxnSpPr>
        <p:spPr>
          <a:xfrm flipV="1">
            <a:off x="5093282" y="5717057"/>
            <a:ext cx="5330620" cy="155946"/>
          </a:xfrm>
          <a:prstGeom prst="bentConnector3">
            <a:avLst>
              <a:gd name="adj1" fmla="val 100032"/>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052EDF6-4C10-4AFB-461F-3AFFDB1A74A0}"/>
              </a:ext>
            </a:extLst>
          </p:cNvPr>
          <p:cNvSpPr txBox="1"/>
          <p:nvPr/>
        </p:nvSpPr>
        <p:spPr>
          <a:xfrm>
            <a:off x="7220342" y="6177321"/>
            <a:ext cx="4696835" cy="646331"/>
          </a:xfrm>
          <a:prstGeom prst="rect">
            <a:avLst/>
          </a:prstGeom>
          <a:noFill/>
        </p:spPr>
        <p:txBody>
          <a:bodyPr wrap="square" rtlCol="0">
            <a:spAutoFit/>
          </a:bodyPr>
          <a:lstStyle/>
          <a:p>
            <a:r>
              <a:rPr lang="en-US" altLang="ko-KR"/>
              <a:t>Noise</a:t>
            </a:r>
            <a:r>
              <a:rPr lang="en-US" altLang="ko-KR">
                <a:sym typeface="Wingdings" panose="05000000000000000000" pitchFamily="2" charset="2"/>
              </a:rPr>
              <a:t> </a:t>
            </a:r>
            <a:r>
              <a:rPr lang="en-US" altLang="ko-KR"/>
              <a:t> fainter, more spread curve.</a:t>
            </a:r>
          </a:p>
          <a:p>
            <a:r>
              <a:rPr lang="en-US" altLang="ko-KR"/>
              <a:t>Nonlinearity </a:t>
            </a:r>
            <a:r>
              <a:rPr lang="en-US" altLang="ko-KR">
                <a:sym typeface="Wingdings" panose="05000000000000000000" pitchFamily="2" charset="2"/>
              </a:rPr>
              <a:t></a:t>
            </a:r>
            <a:r>
              <a:rPr lang="en-US" altLang="ko-KR"/>
              <a:t> distorted curve </a:t>
            </a:r>
            <a:endParaRPr lang="ko-KR" alt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3DE2123-D11B-B937-F7C4-FDA3761D08DD}"/>
                  </a:ext>
                </a:extLst>
              </p:cNvPr>
              <p:cNvSpPr txBox="1"/>
              <p:nvPr/>
            </p:nvSpPr>
            <p:spPr>
              <a:xfrm>
                <a:off x="1264763" y="6220499"/>
                <a:ext cx="14328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𝑡</m:t>
                          </m:r>
                        </m:e>
                        <m:sub>
                          <m:r>
                            <a:rPr lang="en-US" altLang="ko-KR" b="0" i="1" smtClean="0">
                              <a:latin typeface="Cambria Math" panose="02040503050406030204" pitchFamily="18" charset="0"/>
                            </a:rPr>
                            <m:t>𝑖</m:t>
                          </m:r>
                        </m:sub>
                      </m:sSub>
                      <m:sSub>
                        <m:sSubPr>
                          <m:ctrlPr>
                            <a:rPr lang="en-US" altLang="ko-KR" i="1">
                              <a:latin typeface="Cambria Math" panose="02040503050406030204" pitchFamily="18" charset="0"/>
                            </a:rPr>
                          </m:ctrlPr>
                        </m:sSubPr>
                        <m:e>
                          <m:r>
                            <a:rPr lang="en-US" altLang="ko-KR" b="0" i="1" smtClean="0">
                              <a:latin typeface="Cambria Math" panose="02040503050406030204" pitchFamily="18" charset="0"/>
                            </a:rPr>
                            <m:t> </m:t>
                          </m:r>
                          <m:r>
                            <a:rPr lang="en-US" altLang="ko-KR" b="0" i="1" smtClean="0">
                              <a:latin typeface="Cambria Math" panose="02040503050406030204" pitchFamily="18" charset="0"/>
                            </a:rPr>
                            <m:t>𝑡</m:t>
                          </m:r>
                        </m:e>
                        <m:sub>
                          <m:r>
                            <a:rPr lang="en-US" altLang="ko-KR" b="0" i="1" smtClean="0">
                              <a:latin typeface="Cambria Math" panose="02040503050406030204" pitchFamily="18" charset="0"/>
                            </a:rPr>
                            <m:t>𝑖</m:t>
                          </m:r>
                          <m:r>
                            <a:rPr lang="en-US" altLang="ko-KR" b="0" i="1" smtClean="0">
                              <a:latin typeface="Cambria Math" panose="02040503050406030204" pitchFamily="18" charset="0"/>
                            </a:rPr>
                            <m:t>+</m:t>
                          </m:r>
                          <m:r>
                            <a:rPr lang="en-US" altLang="ko-KR" b="0" i="1" smtClean="0">
                              <a:latin typeface="Cambria Math" panose="02040503050406030204" pitchFamily="18" charset="0"/>
                            </a:rPr>
                            <m:t>𝑚</m:t>
                          </m:r>
                        </m:sub>
                      </m:sSub>
                    </m:oMath>
                  </m:oMathPara>
                </a14:m>
                <a:endParaRPr lang="ko-KR" altLang="en-US"/>
              </a:p>
            </p:txBody>
          </p:sp>
        </mc:Choice>
        <mc:Fallback xmlns="">
          <p:sp>
            <p:nvSpPr>
              <p:cNvPr id="56" name="TextBox 55">
                <a:extLst>
                  <a:ext uri="{FF2B5EF4-FFF2-40B4-BE49-F238E27FC236}">
                    <a16:creationId xmlns:a16="http://schemas.microsoft.com/office/drawing/2014/main" id="{B3DE2123-D11B-B937-F7C4-FDA3761D08DD}"/>
                  </a:ext>
                </a:extLst>
              </p:cNvPr>
              <p:cNvSpPr txBox="1">
                <a:spLocks noRot="1" noChangeAspect="1" noMove="1" noResize="1" noEditPoints="1" noAdjustHandles="1" noChangeArrowheads="1" noChangeShapeType="1" noTextEdit="1"/>
              </p:cNvSpPr>
              <p:nvPr/>
            </p:nvSpPr>
            <p:spPr>
              <a:xfrm>
                <a:off x="1264763" y="6220499"/>
                <a:ext cx="1432874" cy="369332"/>
              </a:xfrm>
              <a:prstGeom prst="rect">
                <a:avLst/>
              </a:prstGeom>
              <a:blipFill>
                <a:blip r:embed="rId11"/>
                <a:stretch>
                  <a:fillRect b="-3279"/>
                </a:stretch>
              </a:blipFill>
            </p:spPr>
            <p:txBody>
              <a:bodyPr/>
              <a:lstStyle/>
              <a:p>
                <a:r>
                  <a:rPr lang="en-US">
                    <a:noFill/>
                  </a:rPr>
                  <a:t> </a:t>
                </a:r>
              </a:p>
            </p:txBody>
          </p:sp>
        </mc:Fallback>
      </mc:AlternateContent>
      <p:sp>
        <p:nvSpPr>
          <p:cNvPr id="2" name="날짜 개체 틀 1">
            <a:extLst>
              <a:ext uri="{FF2B5EF4-FFF2-40B4-BE49-F238E27FC236}">
                <a16:creationId xmlns:a16="http://schemas.microsoft.com/office/drawing/2014/main" id="{10666AA2-A073-256A-9CA8-2CFCB6E91544}"/>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B669AEE5-B1F6-D0A2-3D32-A86D2C256436}"/>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2422225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8E28B2A-D5B8-DEFD-3641-D875DD40A942}"/>
              </a:ext>
            </a:extLst>
          </p:cNvPr>
          <p:cNvSpPr>
            <a:spLocks noGrp="1"/>
          </p:cNvSpPr>
          <p:nvPr>
            <p:ph type="title"/>
          </p:nvPr>
        </p:nvSpPr>
        <p:spPr>
          <a:xfrm>
            <a:off x="838200" y="-197523"/>
            <a:ext cx="10515600" cy="1325563"/>
          </a:xfrm>
        </p:spPr>
        <p:txBody>
          <a:bodyPr>
            <a:normAutofit/>
          </a:bodyPr>
          <a:lstStyle/>
          <a:p>
            <a:r>
              <a:rPr lang="en-US" altLang="ko-KR" sz="4000" b="1">
                <a:solidFill>
                  <a:srgbClr val="C00000"/>
                </a:solidFill>
              </a:rPr>
              <a:t>Voltage linearization</a:t>
            </a:r>
            <a:endParaRPr lang="ko-KR" altLang="en-US" sz="4000" b="1">
              <a:solidFill>
                <a:srgbClr val="C00000"/>
              </a:solidFill>
            </a:endParaRPr>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2D2E9049-45CB-FED6-082A-EE968CDB38D1}"/>
                  </a:ext>
                </a:extLst>
              </p:cNvPr>
              <p:cNvSpPr>
                <a:spLocks noGrp="1"/>
              </p:cNvSpPr>
              <p:nvPr>
                <p:ph idx="1"/>
              </p:nvPr>
            </p:nvSpPr>
            <p:spPr>
              <a:xfrm>
                <a:off x="838200" y="760779"/>
                <a:ext cx="10515600" cy="4351338"/>
              </a:xfrm>
            </p:spPr>
            <p:txBody>
              <a:bodyPr>
                <a:normAutofit/>
              </a:bodyPr>
              <a:lstStyle/>
              <a:p>
                <a:pPr marL="0" indent="0">
                  <a:buNone/>
                </a:pPr>
                <a:r>
                  <a:rPr lang="en-US" altLang="ko-KR" sz="2400"/>
                  <a:t>It is necessary to reconstruct voltage from ADC value. The curve differs for each capacitor.</a:t>
                </a:r>
              </a:p>
              <a:p>
                <a:pPr marL="0" indent="0">
                  <a:buNone/>
                </a:pPr>
                <a:r>
                  <a:rPr lang="en-US" altLang="ko-KR" sz="2400"/>
                  <a:t>1. </a:t>
                </a:r>
                <a:r>
                  <a:rPr lang="en-US" altLang="ko-KR" sz="2400" err="1"/>
                  <a:t>V_ped</a:t>
                </a:r>
                <a:r>
                  <a:rPr lang="en-US" altLang="ko-KR" sz="2400"/>
                  <a:t> is set to a voltage of interest, 0.0v-1.2v</a:t>
                </a:r>
              </a:p>
              <a:p>
                <a:pPr marL="0" indent="0">
                  <a:buNone/>
                </a:pPr>
                <a:r>
                  <a:rPr lang="en-US" altLang="ko-KR" sz="2400"/>
                  <a:t>2. PSEC4 is left in sampling mode for a few cycles, so that all capacitors are set to </a:t>
                </a:r>
                <a:r>
                  <a:rPr lang="en-US" altLang="ko-KR" sz="2400" err="1"/>
                  <a:t>V_ped</a:t>
                </a:r>
                <a:r>
                  <a:rPr lang="en-US" altLang="ko-KR" sz="2400"/>
                  <a:t>. (</a:t>
                </a:r>
                <a14:m>
                  <m:oMath xmlns:m="http://schemas.openxmlformats.org/officeDocument/2006/math">
                    <m:sSub>
                      <m:sSubPr>
                        <m:ctrlPr>
                          <a:rPr lang="en-US" altLang="ko-KR" sz="2400" i="1" smtClean="0">
                            <a:latin typeface="Cambria Math" panose="02040503050406030204" pitchFamily="18" charset="0"/>
                          </a:rPr>
                        </m:ctrlPr>
                      </m:sSubPr>
                      <m:e>
                        <m:r>
                          <a:rPr lang="ko-KR" altLang="en-US" sz="2400" i="1">
                            <a:latin typeface="Cambria Math" panose="02040503050406030204" pitchFamily="18" charset="0"/>
                          </a:rPr>
                          <m:t>𝜎</m:t>
                        </m:r>
                      </m:e>
                      <m:sub>
                        <m:r>
                          <a:rPr lang="en-US" altLang="ko-KR" sz="2400" b="0" i="1" smtClean="0">
                            <a:latin typeface="Cambria Math" panose="02040503050406030204" pitchFamily="18" charset="0"/>
                          </a:rPr>
                          <m:t>𝑉</m:t>
                        </m:r>
                      </m:sub>
                    </m:sSub>
                    <m:r>
                      <a:rPr lang="en-US" altLang="ko-KR" sz="2400" i="1">
                        <a:latin typeface="Cambria Math" panose="02040503050406030204" pitchFamily="18" charset="0"/>
                        <a:ea typeface="Cambria Math" panose="02040503050406030204" pitchFamily="18" charset="0"/>
                      </a:rPr>
                      <m:t>≈</m:t>
                    </m:r>
                    <m:r>
                      <a:rPr lang="en-US" altLang="ko-KR" sz="2400" b="0" i="1" smtClean="0">
                        <a:latin typeface="Cambria Math" panose="02040503050406030204" pitchFamily="18" charset="0"/>
                        <a:ea typeface="Cambria Math" panose="02040503050406030204" pitchFamily="18" charset="0"/>
                      </a:rPr>
                      <m:t>0.5</m:t>
                    </m:r>
                    <m:r>
                      <a:rPr lang="en-US" altLang="ko-KR" sz="2400" b="0" i="1" smtClean="0">
                        <a:latin typeface="Cambria Math" panose="02040503050406030204" pitchFamily="18" charset="0"/>
                        <a:ea typeface="Cambria Math" panose="02040503050406030204" pitchFamily="18" charset="0"/>
                      </a:rPr>
                      <m:t>𝑚𝑉</m:t>
                    </m:r>
                  </m:oMath>
                </a14:m>
                <a:r>
                  <a:rPr lang="en-US" altLang="ko-KR" sz="2400"/>
                  <a:t>)</a:t>
                </a:r>
              </a:p>
              <a:p>
                <a:pPr marL="0" indent="0">
                  <a:buNone/>
                </a:pPr>
                <a:r>
                  <a:rPr lang="en-US" altLang="ko-KR" sz="2400"/>
                  <a:t>3. Each register is read. Each curve corresponds to a capacitor.</a:t>
                </a:r>
              </a:p>
              <a:p>
                <a:endParaRPr lang="ko-KR" altLang="en-US" sz="2400"/>
              </a:p>
            </p:txBody>
          </p:sp>
        </mc:Choice>
        <mc:Fallback xmlns="">
          <p:sp>
            <p:nvSpPr>
              <p:cNvPr id="3" name="내용 개체 틀 2">
                <a:extLst>
                  <a:ext uri="{FF2B5EF4-FFF2-40B4-BE49-F238E27FC236}">
                    <a16:creationId xmlns:a16="http://schemas.microsoft.com/office/drawing/2014/main" id="{2D2E9049-45CB-FED6-082A-EE968CDB38D1}"/>
                  </a:ext>
                </a:extLst>
              </p:cNvPr>
              <p:cNvSpPr>
                <a:spLocks noGrp="1" noRot="1" noChangeAspect="1" noMove="1" noResize="1" noEditPoints="1" noAdjustHandles="1" noChangeArrowheads="1" noChangeShapeType="1" noTextEdit="1"/>
              </p:cNvSpPr>
              <p:nvPr>
                <p:ph idx="1"/>
              </p:nvPr>
            </p:nvSpPr>
            <p:spPr>
              <a:xfrm>
                <a:off x="838200" y="760779"/>
                <a:ext cx="10515600" cy="4351338"/>
              </a:xfrm>
              <a:blipFill>
                <a:blip r:embed="rId3"/>
                <a:stretch>
                  <a:fillRect l="-928" t="-1961"/>
                </a:stretch>
              </a:blipFill>
            </p:spPr>
            <p:txBody>
              <a:bodyPr/>
              <a:lstStyle/>
              <a:p>
                <a:r>
                  <a:rPr lang="en-US">
                    <a:noFill/>
                  </a:rPr>
                  <a:t> </a:t>
                </a:r>
              </a:p>
            </p:txBody>
          </p:sp>
        </mc:Fallback>
      </mc:AlternateContent>
      <p:sp>
        <p:nvSpPr>
          <p:cNvPr id="9" name="슬라이드 번호 개체 틀 8">
            <a:extLst>
              <a:ext uri="{FF2B5EF4-FFF2-40B4-BE49-F238E27FC236}">
                <a16:creationId xmlns:a16="http://schemas.microsoft.com/office/drawing/2014/main" id="{39C3E9A5-B47C-1F72-F136-7DD055149E1D}"/>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53</a:t>
            </a:fld>
            <a:endParaRPr lang="ko-KR" altLang="en-US"/>
          </a:p>
        </p:txBody>
      </p:sp>
      <p:pic>
        <p:nvPicPr>
          <p:cNvPr id="2050" name="Picture 2">
            <a:extLst>
              <a:ext uri="{FF2B5EF4-FFF2-40B4-BE49-F238E27FC236}">
                <a16:creationId xmlns:a16="http://schemas.microsoft.com/office/drawing/2014/main" id="{C4CD73D1-1906-7125-DC0C-F6C5D9B9D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20" y="3224286"/>
            <a:ext cx="6807651" cy="3633714"/>
          </a:xfrm>
          <a:prstGeom prst="rect">
            <a:avLst/>
          </a:prstGeom>
          <a:noFill/>
          <a:extLst>
            <a:ext uri="{909E8E84-426E-40DD-AFC4-6F175D3DCCD1}">
              <a14:hiddenFill xmlns:a14="http://schemas.microsoft.com/office/drawing/2010/main">
                <a:solidFill>
                  <a:srgbClr val="FFFFFF"/>
                </a:solidFill>
              </a14:hiddenFill>
            </a:ext>
          </a:extLst>
        </p:spPr>
      </p:pic>
      <p:pic>
        <p:nvPicPr>
          <p:cNvPr id="5" name="그림 4">
            <a:extLst>
              <a:ext uri="{FF2B5EF4-FFF2-40B4-BE49-F238E27FC236}">
                <a16:creationId xmlns:a16="http://schemas.microsoft.com/office/drawing/2014/main" id="{27941394-A9EA-DB62-6179-508965208B23}"/>
              </a:ext>
            </a:extLst>
          </p:cNvPr>
          <p:cNvPicPr>
            <a:picLocks noChangeAspect="1"/>
          </p:cNvPicPr>
          <p:nvPr/>
        </p:nvPicPr>
        <p:blipFill rotWithShape="1">
          <a:blip r:embed="rId5"/>
          <a:srcRect l="2331" t="33000" r="49045" b="20775"/>
          <a:stretch/>
        </p:blipFill>
        <p:spPr>
          <a:xfrm>
            <a:off x="7164370" y="3895377"/>
            <a:ext cx="4957713" cy="2433480"/>
          </a:xfrm>
          <a:prstGeom prst="rect">
            <a:avLst/>
          </a:prstGeom>
        </p:spPr>
      </p:pic>
      <p:cxnSp>
        <p:nvCxnSpPr>
          <p:cNvPr id="6" name="직선 연결선 5">
            <a:extLst>
              <a:ext uri="{FF2B5EF4-FFF2-40B4-BE49-F238E27FC236}">
                <a16:creationId xmlns:a16="http://schemas.microsoft.com/office/drawing/2014/main" id="{76A5E9CC-41E2-3BA7-E76A-B331A757AD07}"/>
              </a:ext>
            </a:extLst>
          </p:cNvPr>
          <p:cNvCxnSpPr>
            <a:cxnSpLocks/>
          </p:cNvCxnSpPr>
          <p:nvPr/>
        </p:nvCxnSpPr>
        <p:spPr>
          <a:xfrm flipV="1">
            <a:off x="2139885" y="3280527"/>
            <a:ext cx="0" cy="3233394"/>
          </a:xfrm>
          <a:prstGeom prst="line">
            <a:avLst/>
          </a:prstGeom>
        </p:spPr>
        <p:style>
          <a:lnRef idx="1">
            <a:schemeClr val="dk1"/>
          </a:lnRef>
          <a:fillRef idx="0">
            <a:schemeClr val="dk1"/>
          </a:fillRef>
          <a:effectRef idx="0">
            <a:schemeClr val="dk1"/>
          </a:effectRef>
          <a:fontRef idx="minor">
            <a:schemeClr val="tx1"/>
          </a:fontRef>
        </p:style>
      </p:cxnSp>
      <p:cxnSp>
        <p:nvCxnSpPr>
          <p:cNvPr id="8" name="직선 연결선 7">
            <a:extLst>
              <a:ext uri="{FF2B5EF4-FFF2-40B4-BE49-F238E27FC236}">
                <a16:creationId xmlns:a16="http://schemas.microsoft.com/office/drawing/2014/main" id="{17AA3E99-0E59-2D9E-1080-1F25D6495389}"/>
              </a:ext>
            </a:extLst>
          </p:cNvPr>
          <p:cNvCxnSpPr>
            <a:cxnSpLocks/>
          </p:cNvCxnSpPr>
          <p:nvPr/>
        </p:nvCxnSpPr>
        <p:spPr>
          <a:xfrm>
            <a:off x="5627802" y="3280527"/>
            <a:ext cx="0" cy="3233394"/>
          </a:xfrm>
          <a:prstGeom prst="line">
            <a:avLst/>
          </a:prstGeom>
        </p:spPr>
        <p:style>
          <a:lnRef idx="1">
            <a:schemeClr val="dk1"/>
          </a:lnRef>
          <a:fillRef idx="0">
            <a:schemeClr val="dk1"/>
          </a:fillRef>
          <a:effectRef idx="0">
            <a:schemeClr val="dk1"/>
          </a:effectRef>
          <a:fontRef idx="minor">
            <a:schemeClr val="tx1"/>
          </a:fontRef>
        </p:style>
      </p:cxnSp>
      <p:cxnSp>
        <p:nvCxnSpPr>
          <p:cNvPr id="14" name="직선 화살표 연결선 13">
            <a:extLst>
              <a:ext uri="{FF2B5EF4-FFF2-40B4-BE49-F238E27FC236}">
                <a16:creationId xmlns:a16="http://schemas.microsoft.com/office/drawing/2014/main" id="{3A8362B7-3C04-117E-DD0C-F9BE7717DD4D}"/>
              </a:ext>
            </a:extLst>
          </p:cNvPr>
          <p:cNvCxnSpPr/>
          <p:nvPr/>
        </p:nvCxnSpPr>
        <p:spPr>
          <a:xfrm>
            <a:off x="2139885" y="6183984"/>
            <a:ext cx="348791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9B41758A-8891-CB90-AD7D-739E93ABD869}"/>
              </a:ext>
            </a:extLst>
          </p:cNvPr>
          <p:cNvSpPr txBox="1"/>
          <p:nvPr/>
        </p:nvSpPr>
        <p:spPr>
          <a:xfrm>
            <a:off x="2964729" y="5207717"/>
            <a:ext cx="1838227" cy="923330"/>
          </a:xfrm>
          <a:prstGeom prst="rect">
            <a:avLst/>
          </a:prstGeom>
          <a:noFill/>
        </p:spPr>
        <p:txBody>
          <a:bodyPr wrap="square" rtlCol="0">
            <a:spAutoFit/>
          </a:bodyPr>
          <a:lstStyle/>
          <a:p>
            <a:pPr algn="ctr"/>
            <a:r>
              <a:rPr lang="en-US" altLang="ko-KR"/>
              <a:t>Linearizable Domain</a:t>
            </a:r>
          </a:p>
          <a:p>
            <a:pPr algn="ctr"/>
            <a:r>
              <a:rPr lang="en-US" altLang="ko-KR"/>
              <a:t>~0.75V</a:t>
            </a:r>
            <a:endParaRPr lang="ko-KR" altLang="en-US"/>
          </a:p>
        </p:txBody>
      </p:sp>
      <p:sp>
        <p:nvSpPr>
          <p:cNvPr id="4" name="타원 3">
            <a:extLst>
              <a:ext uri="{FF2B5EF4-FFF2-40B4-BE49-F238E27FC236}">
                <a16:creationId xmlns:a16="http://schemas.microsoft.com/office/drawing/2014/main" id="{EFDD9C66-DDD4-E332-AA5B-3E4CA0A84861}"/>
              </a:ext>
            </a:extLst>
          </p:cNvPr>
          <p:cNvSpPr/>
          <p:nvPr/>
        </p:nvSpPr>
        <p:spPr>
          <a:xfrm>
            <a:off x="8386354" y="5869577"/>
            <a:ext cx="1384663" cy="6443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타원 6">
            <a:extLst>
              <a:ext uri="{FF2B5EF4-FFF2-40B4-BE49-F238E27FC236}">
                <a16:creationId xmlns:a16="http://schemas.microsoft.com/office/drawing/2014/main" id="{A572B546-AB9A-F725-BBDC-BE246ECB2807}"/>
              </a:ext>
            </a:extLst>
          </p:cNvPr>
          <p:cNvSpPr/>
          <p:nvPr/>
        </p:nvSpPr>
        <p:spPr>
          <a:xfrm>
            <a:off x="10261600" y="4410173"/>
            <a:ext cx="1860483" cy="644344"/>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날짜 개체 틀 9">
            <a:extLst>
              <a:ext uri="{FF2B5EF4-FFF2-40B4-BE49-F238E27FC236}">
                <a16:creationId xmlns:a16="http://schemas.microsoft.com/office/drawing/2014/main" id="{5CED3E5F-A916-F3A5-F275-C9BB80ECEF83}"/>
              </a:ext>
            </a:extLst>
          </p:cNvPr>
          <p:cNvSpPr>
            <a:spLocks noGrp="1"/>
          </p:cNvSpPr>
          <p:nvPr>
            <p:ph type="dt" sz="half" idx="10"/>
          </p:nvPr>
        </p:nvSpPr>
        <p:spPr/>
        <p:txBody>
          <a:bodyPr/>
          <a:lstStyle/>
          <a:p>
            <a:r>
              <a:rPr lang="en-US" altLang="ko-KR"/>
              <a:t>2024-05-27</a:t>
            </a:r>
            <a:endParaRPr lang="ko-KR" altLang="en-US"/>
          </a:p>
        </p:txBody>
      </p:sp>
      <p:sp>
        <p:nvSpPr>
          <p:cNvPr id="11" name="바닥글 개체 틀 10">
            <a:extLst>
              <a:ext uri="{FF2B5EF4-FFF2-40B4-BE49-F238E27FC236}">
                <a16:creationId xmlns:a16="http://schemas.microsoft.com/office/drawing/2014/main" id="{BDCB8A7F-AAD1-DFC9-C0D1-2D4E1DE031D2}"/>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4000084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7ED9F96-9D08-25EF-8519-2A915208B16E}"/>
              </a:ext>
            </a:extLst>
          </p:cNvPr>
          <p:cNvSpPr>
            <a:spLocks noGrp="1"/>
          </p:cNvSpPr>
          <p:nvPr>
            <p:ph type="title"/>
          </p:nvPr>
        </p:nvSpPr>
        <p:spPr>
          <a:xfrm>
            <a:off x="838200" y="-178015"/>
            <a:ext cx="10515600" cy="1325563"/>
          </a:xfrm>
        </p:spPr>
        <p:txBody>
          <a:bodyPr>
            <a:normAutofit/>
          </a:bodyPr>
          <a:lstStyle/>
          <a:p>
            <a:r>
              <a:rPr lang="en-US" altLang="ko-KR" sz="4000" b="1">
                <a:solidFill>
                  <a:srgbClr val="C00000"/>
                </a:solidFill>
              </a:rPr>
              <a:t>Performance Measurement</a:t>
            </a:r>
            <a:endParaRPr lang="ko-KR" altLang="en-US" sz="4000" b="1">
              <a:solidFill>
                <a:srgbClr val="C00000"/>
              </a:solidFill>
            </a:endParaRPr>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5DB2C8FD-F8E1-8850-DA36-7CA733E3E907}"/>
                  </a:ext>
                </a:extLst>
              </p:cNvPr>
              <p:cNvSpPr>
                <a:spLocks noGrp="1"/>
              </p:cNvSpPr>
              <p:nvPr>
                <p:ph idx="1"/>
              </p:nvPr>
            </p:nvSpPr>
            <p:spPr>
              <a:xfrm>
                <a:off x="838200" y="919850"/>
                <a:ext cx="6636096" cy="4351338"/>
              </a:xfrm>
            </p:spPr>
            <p:txBody>
              <a:bodyPr>
                <a:normAutofit/>
              </a:bodyPr>
              <a:lstStyle/>
              <a:p>
                <a:pPr marL="0" indent="0">
                  <a:buNone/>
                </a:pPr>
                <a:r>
                  <a:rPr lang="en-US" altLang="ko-KR" sz="2400"/>
                  <a:t>Same signal fed into two different channels of the same readout board.</a:t>
                </a:r>
              </a:p>
              <a:p>
                <a:pPr marL="0" indent="0">
                  <a:buNone/>
                </a:pPr>
                <a:r>
                  <a:rPr lang="en-US" altLang="ko-KR" sz="2400">
                    <a:ea typeface="Cambria Math" panose="02040503050406030204" pitchFamily="18" charset="0"/>
                  </a:rPr>
                  <a:t>1. </a:t>
                </a:r>
                <a14:m>
                  <m:oMath xmlns:m="http://schemas.openxmlformats.org/officeDocument/2006/math">
                    <m:r>
                      <m:rPr>
                        <m:sty m:val="p"/>
                      </m:rPr>
                      <a:rPr lang="el-GR" altLang="ko-KR" sz="2400" i="1" smtClean="0">
                        <a:latin typeface="Cambria Math" panose="02040503050406030204" pitchFamily="18" charset="0"/>
                        <a:ea typeface="Cambria Math" panose="02040503050406030204" pitchFamily="18" charset="0"/>
                      </a:rPr>
                      <m:t>Δ</m:t>
                    </m:r>
                    <m:r>
                      <a:rPr lang="en-US" altLang="ko-KR" sz="2400" b="0" i="1" smtClean="0">
                        <a:latin typeface="Cambria Math" panose="02040503050406030204" pitchFamily="18" charset="0"/>
                        <a:ea typeface="Cambria Math" panose="02040503050406030204" pitchFamily="18" charset="0"/>
                      </a:rPr>
                      <m:t>𝑡</m:t>
                    </m:r>
                  </m:oMath>
                </a14:m>
                <a:r>
                  <a:rPr lang="en-US" altLang="ko-KR" sz="2400"/>
                  <a:t> measured for many events.</a:t>
                </a:r>
              </a:p>
              <a:p>
                <a:pPr marL="0" indent="0">
                  <a:buNone/>
                </a:pPr>
                <a:r>
                  <a:rPr lang="en-US" altLang="ko-KR" sz="2400"/>
                  <a:t>2. Distribution of </a:t>
                </a:r>
                <a14:m>
                  <m:oMath xmlns:m="http://schemas.openxmlformats.org/officeDocument/2006/math">
                    <m:r>
                      <m:rPr>
                        <m:sty m:val="p"/>
                      </m:rPr>
                      <a:rPr lang="el-GR" altLang="ko-KR" sz="2400" i="1" smtClean="0">
                        <a:latin typeface="Cambria Math" panose="02040503050406030204" pitchFamily="18" charset="0"/>
                        <a:ea typeface="Cambria Math" panose="02040503050406030204" pitchFamily="18" charset="0"/>
                      </a:rPr>
                      <m:t>Δ</m:t>
                    </m:r>
                    <m:r>
                      <a:rPr lang="en-US" altLang="ko-KR" sz="2400" b="0" i="1" smtClean="0">
                        <a:latin typeface="Cambria Math" panose="02040503050406030204" pitchFamily="18" charset="0"/>
                        <a:ea typeface="Cambria Math" panose="02040503050406030204" pitchFamily="18" charset="0"/>
                      </a:rPr>
                      <m:t>𝑡</m:t>
                    </m:r>
                  </m:oMath>
                </a14:m>
                <a:r>
                  <a:rPr lang="en-US" altLang="ko-KR" sz="2400"/>
                  <a:t> acquired.</a:t>
                </a:r>
              </a:p>
              <a:p>
                <a:pPr marL="0" indent="0">
                  <a:buNone/>
                </a:pPr>
                <a:r>
                  <a:rPr lang="en-US" altLang="ko-KR" sz="2400"/>
                  <a:t>Depends on the source</a:t>
                </a:r>
              </a:p>
              <a:p>
                <a:pPr lvl="1"/>
                <a:r>
                  <a:rPr lang="en-US" altLang="ko-KR"/>
                  <a:t>Sin </a:t>
                </a:r>
              </a:p>
              <a:p>
                <a:pPr lvl="1"/>
                <a:r>
                  <a:rPr lang="en-US" altLang="ko-KR"/>
                  <a:t>Pulse/square</a:t>
                </a:r>
              </a:p>
              <a:p>
                <a:pPr marL="0" indent="0">
                  <a:buNone/>
                </a:pPr>
                <a:r>
                  <a:rPr lang="en-US" altLang="ko-KR" sz="2400"/>
                  <a:t>Depends on algorithm determining </a:t>
                </a:r>
                <a14:m>
                  <m:oMath xmlns:m="http://schemas.openxmlformats.org/officeDocument/2006/math">
                    <m:r>
                      <m:rPr>
                        <m:sty m:val="p"/>
                      </m:rPr>
                      <a:rPr lang="el-GR" altLang="ko-KR" sz="2400" i="1" smtClean="0">
                        <a:latin typeface="Cambria Math" panose="02040503050406030204" pitchFamily="18" charset="0"/>
                        <a:ea typeface="Cambria Math" panose="02040503050406030204" pitchFamily="18" charset="0"/>
                      </a:rPr>
                      <m:t>Δ</m:t>
                    </m:r>
                    <m:r>
                      <a:rPr lang="en-US" altLang="ko-KR" sz="2400" b="0" i="1" smtClean="0">
                        <a:latin typeface="Cambria Math" panose="02040503050406030204" pitchFamily="18" charset="0"/>
                        <a:ea typeface="Cambria Math" panose="02040503050406030204" pitchFamily="18" charset="0"/>
                      </a:rPr>
                      <m:t>𝑡</m:t>
                    </m:r>
                  </m:oMath>
                </a14:m>
                <a:r>
                  <a:rPr lang="en-US" altLang="ko-KR" sz="2400"/>
                  <a:t>.</a:t>
                </a:r>
              </a:p>
            </p:txBody>
          </p:sp>
        </mc:Choice>
        <mc:Fallback xmlns="">
          <p:sp>
            <p:nvSpPr>
              <p:cNvPr id="3" name="내용 개체 틀 2">
                <a:extLst>
                  <a:ext uri="{FF2B5EF4-FFF2-40B4-BE49-F238E27FC236}">
                    <a16:creationId xmlns:a16="http://schemas.microsoft.com/office/drawing/2014/main" id="{5DB2C8FD-F8E1-8850-DA36-7CA733E3E907}"/>
                  </a:ext>
                </a:extLst>
              </p:cNvPr>
              <p:cNvSpPr>
                <a:spLocks noGrp="1" noRot="1" noChangeAspect="1" noMove="1" noResize="1" noEditPoints="1" noAdjustHandles="1" noChangeArrowheads="1" noChangeShapeType="1" noTextEdit="1"/>
              </p:cNvSpPr>
              <p:nvPr>
                <p:ph idx="1"/>
              </p:nvPr>
            </p:nvSpPr>
            <p:spPr>
              <a:xfrm>
                <a:off x="838200" y="919850"/>
                <a:ext cx="6636096" cy="4351338"/>
              </a:xfrm>
              <a:blipFill>
                <a:blip r:embed="rId4"/>
                <a:stretch>
                  <a:fillRect l="-1471" t="-1961" r="-2849"/>
                </a:stretch>
              </a:blipFill>
            </p:spPr>
            <p:txBody>
              <a:bodyPr/>
              <a:lstStyle/>
              <a:p>
                <a:r>
                  <a:rPr lang="en-US">
                    <a:noFill/>
                  </a:rPr>
                  <a:t> </a:t>
                </a:r>
              </a:p>
            </p:txBody>
          </p:sp>
        </mc:Fallback>
      </mc:AlternateContent>
      <p:sp>
        <p:nvSpPr>
          <p:cNvPr id="16" name="슬라이드 번호 개체 틀 15">
            <a:extLst>
              <a:ext uri="{FF2B5EF4-FFF2-40B4-BE49-F238E27FC236}">
                <a16:creationId xmlns:a16="http://schemas.microsoft.com/office/drawing/2014/main" id="{11B31633-F591-5355-C329-1F7F2EBC31CD}"/>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54</a:t>
            </a:fld>
            <a:endParaRPr lang="ko-KR" altLang="en-US"/>
          </a:p>
        </p:txBody>
      </p:sp>
      <p:grpSp>
        <p:nvGrpSpPr>
          <p:cNvPr id="40" name="그룹 39">
            <a:extLst>
              <a:ext uri="{FF2B5EF4-FFF2-40B4-BE49-F238E27FC236}">
                <a16:creationId xmlns:a16="http://schemas.microsoft.com/office/drawing/2014/main" id="{FDA8ACC3-8326-2A79-F44E-2E5E54C15E4D}"/>
              </a:ext>
            </a:extLst>
          </p:cNvPr>
          <p:cNvGrpSpPr/>
          <p:nvPr/>
        </p:nvGrpSpPr>
        <p:grpSpPr>
          <a:xfrm>
            <a:off x="721470" y="4622662"/>
            <a:ext cx="3846137" cy="1628877"/>
            <a:chOff x="7767687" y="2762053"/>
            <a:chExt cx="3846137" cy="1628877"/>
          </a:xfrm>
        </p:grpSpPr>
        <p:sp>
          <p:nvSpPr>
            <p:cNvPr id="4" name="직사각형 3">
              <a:extLst>
                <a:ext uri="{FF2B5EF4-FFF2-40B4-BE49-F238E27FC236}">
                  <a16:creationId xmlns:a16="http://schemas.microsoft.com/office/drawing/2014/main" id="{D5BE5987-4527-75DE-631B-7D5BA9FBED05}"/>
                </a:ext>
              </a:extLst>
            </p:cNvPr>
            <p:cNvSpPr/>
            <p:nvPr/>
          </p:nvSpPr>
          <p:spPr>
            <a:xfrm>
              <a:off x="9228927" y="3181779"/>
              <a:ext cx="1291472" cy="1209151"/>
            </a:xfrm>
            <a:prstGeom prst="rect">
              <a:avLst/>
            </a:prstGeom>
            <a:noFill/>
            <a:ln w="254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sz="2800">
                  <a:solidFill>
                    <a:schemeClr val="tx1"/>
                  </a:solidFill>
                </a:rPr>
                <a:t>PSEC4</a:t>
              </a:r>
              <a:endParaRPr lang="ko-KR" altLang="en-US" sz="2800">
                <a:solidFill>
                  <a:schemeClr val="tx1"/>
                </a:solidFill>
              </a:endParaRPr>
            </a:p>
          </p:txBody>
        </p:sp>
        <p:cxnSp>
          <p:nvCxnSpPr>
            <p:cNvPr id="8" name="연결선: 꺾임 7">
              <a:extLst>
                <a:ext uri="{FF2B5EF4-FFF2-40B4-BE49-F238E27FC236}">
                  <a16:creationId xmlns:a16="http://schemas.microsoft.com/office/drawing/2014/main" id="{0DCF20A5-EA3F-615E-282A-5494FD335C96}"/>
                </a:ext>
              </a:extLst>
            </p:cNvPr>
            <p:cNvCxnSpPr>
              <a:cxnSpLocks/>
            </p:cNvCxnSpPr>
            <p:nvPr/>
          </p:nvCxnSpPr>
          <p:spPr>
            <a:xfrm rot="10800000" flipV="1">
              <a:off x="8163615" y="3516198"/>
              <a:ext cx="1065313" cy="1"/>
            </a:xfrm>
            <a:prstGeom prst="bentConnector3">
              <a:avLst/>
            </a:prstGeom>
            <a:ln>
              <a:headEnd type="triangle" w="lg" len="lg"/>
              <a:tailEnd type="none"/>
            </a:ln>
          </p:spPr>
          <p:style>
            <a:lnRef idx="1">
              <a:schemeClr val="dk1"/>
            </a:lnRef>
            <a:fillRef idx="0">
              <a:schemeClr val="dk1"/>
            </a:fillRef>
            <a:effectRef idx="0">
              <a:schemeClr val="dk1"/>
            </a:effectRef>
            <a:fontRef idx="minor">
              <a:schemeClr val="tx1"/>
            </a:fontRef>
          </p:style>
        </p:cxnSp>
        <p:cxnSp>
          <p:nvCxnSpPr>
            <p:cNvPr id="12" name="연결선: 꺾임 11">
              <a:extLst>
                <a:ext uri="{FF2B5EF4-FFF2-40B4-BE49-F238E27FC236}">
                  <a16:creationId xmlns:a16="http://schemas.microsoft.com/office/drawing/2014/main" id="{C49F9FCA-3CE3-2DAD-87F0-9E224B016B14}"/>
                </a:ext>
              </a:extLst>
            </p:cNvPr>
            <p:cNvCxnSpPr>
              <a:cxnSpLocks/>
            </p:cNvCxnSpPr>
            <p:nvPr/>
          </p:nvCxnSpPr>
          <p:spPr>
            <a:xfrm rot="10800000" flipV="1">
              <a:off x="8163614" y="4001294"/>
              <a:ext cx="1065313" cy="1"/>
            </a:xfrm>
            <a:prstGeom prst="bentConnector3">
              <a:avLst/>
            </a:prstGeom>
            <a:ln>
              <a:headEnd type="triangle" w="lg" len="lg"/>
              <a:tailEnd type="none"/>
            </a:ln>
          </p:spPr>
          <p:style>
            <a:lnRef idx="1">
              <a:schemeClr val="dk1"/>
            </a:lnRef>
            <a:fillRef idx="0">
              <a:schemeClr val="dk1"/>
            </a:fillRef>
            <a:effectRef idx="0">
              <a:schemeClr val="dk1"/>
            </a:effectRef>
            <a:fontRef idx="minor">
              <a:schemeClr val="tx1"/>
            </a:fontRef>
          </p:style>
        </p:cxnSp>
        <p:cxnSp>
          <p:nvCxnSpPr>
            <p:cNvPr id="17" name="직선 연결선 16">
              <a:extLst>
                <a:ext uri="{FF2B5EF4-FFF2-40B4-BE49-F238E27FC236}">
                  <a16:creationId xmlns:a16="http://schemas.microsoft.com/office/drawing/2014/main" id="{9028EE6E-6C50-C8CD-CB80-94385C995F9D}"/>
                </a:ext>
              </a:extLst>
            </p:cNvPr>
            <p:cNvCxnSpPr/>
            <p:nvPr/>
          </p:nvCxnSpPr>
          <p:spPr>
            <a:xfrm>
              <a:off x="8163614" y="3181779"/>
              <a:ext cx="0" cy="819515"/>
            </a:xfrm>
            <a:prstGeom prst="line">
              <a:avLst/>
            </a:prstGeom>
          </p:spPr>
          <p:style>
            <a:lnRef idx="1">
              <a:schemeClr val="dk1"/>
            </a:lnRef>
            <a:fillRef idx="0">
              <a:schemeClr val="dk1"/>
            </a:fillRef>
            <a:effectRef idx="0">
              <a:schemeClr val="dk1"/>
            </a:effectRef>
            <a:fontRef idx="minor">
              <a:schemeClr val="tx1"/>
            </a:fontRef>
          </p:style>
        </p:cxnSp>
        <p:sp>
          <p:nvSpPr>
            <p:cNvPr id="18" name="타원 17">
              <a:extLst>
                <a:ext uri="{FF2B5EF4-FFF2-40B4-BE49-F238E27FC236}">
                  <a16:creationId xmlns:a16="http://schemas.microsoft.com/office/drawing/2014/main" id="{3C1BAB9C-9B04-096F-D3C3-889D8191D448}"/>
                </a:ext>
              </a:extLst>
            </p:cNvPr>
            <p:cNvSpPr/>
            <p:nvPr/>
          </p:nvSpPr>
          <p:spPr>
            <a:xfrm>
              <a:off x="8135333" y="3120274"/>
              <a:ext cx="54000" cy="54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19" name="TextBox 18">
              <a:extLst>
                <a:ext uri="{FF2B5EF4-FFF2-40B4-BE49-F238E27FC236}">
                  <a16:creationId xmlns:a16="http://schemas.microsoft.com/office/drawing/2014/main" id="{6E1BAF76-41C2-A39B-7013-CF86CADF86A4}"/>
                </a:ext>
              </a:extLst>
            </p:cNvPr>
            <p:cNvSpPr txBox="1"/>
            <p:nvPr/>
          </p:nvSpPr>
          <p:spPr>
            <a:xfrm>
              <a:off x="7767687" y="2762053"/>
              <a:ext cx="904973" cy="369332"/>
            </a:xfrm>
            <a:prstGeom prst="rect">
              <a:avLst/>
            </a:prstGeom>
            <a:noFill/>
          </p:spPr>
          <p:txBody>
            <a:bodyPr wrap="square" rtlCol="0">
              <a:spAutoFit/>
            </a:bodyPr>
            <a:lstStyle/>
            <a:p>
              <a:r>
                <a:rPr lang="en-US" altLang="ko-KR"/>
                <a:t>Signal</a:t>
              </a:r>
              <a:endParaRPr lang="ko-KR" altLang="en-US"/>
            </a:p>
          </p:txBody>
        </p:sp>
        <p:sp>
          <p:nvSpPr>
            <p:cNvPr id="20" name="TextBox 19">
              <a:extLst>
                <a:ext uri="{FF2B5EF4-FFF2-40B4-BE49-F238E27FC236}">
                  <a16:creationId xmlns:a16="http://schemas.microsoft.com/office/drawing/2014/main" id="{41F09C90-154C-43DB-6E2B-0BED027B7C61}"/>
                </a:ext>
              </a:extLst>
            </p:cNvPr>
            <p:cNvSpPr txBox="1"/>
            <p:nvPr/>
          </p:nvSpPr>
          <p:spPr>
            <a:xfrm>
              <a:off x="8418884" y="3174275"/>
              <a:ext cx="904973" cy="369332"/>
            </a:xfrm>
            <a:prstGeom prst="rect">
              <a:avLst/>
            </a:prstGeom>
            <a:noFill/>
          </p:spPr>
          <p:txBody>
            <a:bodyPr wrap="square" rtlCol="0">
              <a:spAutoFit/>
            </a:bodyPr>
            <a:lstStyle/>
            <a:p>
              <a:r>
                <a:rPr lang="en-US" altLang="ko-KR"/>
                <a:t>Ch. 1</a:t>
              </a:r>
              <a:endParaRPr lang="ko-KR" altLang="en-US"/>
            </a:p>
          </p:txBody>
        </p:sp>
        <p:sp>
          <p:nvSpPr>
            <p:cNvPr id="21" name="TextBox 20">
              <a:extLst>
                <a:ext uri="{FF2B5EF4-FFF2-40B4-BE49-F238E27FC236}">
                  <a16:creationId xmlns:a16="http://schemas.microsoft.com/office/drawing/2014/main" id="{0371827C-2B6F-20D3-4B72-A47C0EC47692}"/>
                </a:ext>
              </a:extLst>
            </p:cNvPr>
            <p:cNvSpPr txBox="1"/>
            <p:nvPr/>
          </p:nvSpPr>
          <p:spPr>
            <a:xfrm>
              <a:off x="8418884" y="3674063"/>
              <a:ext cx="904973" cy="369332"/>
            </a:xfrm>
            <a:prstGeom prst="rect">
              <a:avLst/>
            </a:prstGeom>
            <a:noFill/>
          </p:spPr>
          <p:txBody>
            <a:bodyPr wrap="square" rtlCol="0">
              <a:spAutoFit/>
            </a:bodyPr>
            <a:lstStyle/>
            <a:p>
              <a:r>
                <a:rPr lang="en-US" altLang="ko-KR"/>
                <a:t>Ch. 2</a:t>
              </a:r>
              <a:endParaRPr lang="ko-KR" altLang="en-US"/>
            </a:p>
          </p:txBody>
        </p:sp>
        <p:cxnSp>
          <p:nvCxnSpPr>
            <p:cNvPr id="25" name="연결선: 꺾임 24">
              <a:extLst>
                <a:ext uri="{FF2B5EF4-FFF2-40B4-BE49-F238E27FC236}">
                  <a16:creationId xmlns:a16="http://schemas.microsoft.com/office/drawing/2014/main" id="{E961C8D3-5FE9-15BB-C6DB-91E8BF45376E}"/>
                </a:ext>
              </a:extLst>
            </p:cNvPr>
            <p:cNvCxnSpPr>
              <a:cxnSpLocks/>
              <a:stCxn id="4" idx="3"/>
              <a:endCxn id="27" idx="4"/>
            </p:cNvCxnSpPr>
            <p:nvPr/>
          </p:nvCxnSpPr>
          <p:spPr>
            <a:xfrm flipV="1">
              <a:off x="10520399" y="3301204"/>
              <a:ext cx="620804" cy="485151"/>
            </a:xfrm>
            <a:prstGeom prst="bentConnector2">
              <a:avLst/>
            </a:prstGeom>
            <a:ln>
              <a:headEnd type="triangle" w="lg" len="lg"/>
              <a:tailEnd type="none" w="lg" len="lg"/>
            </a:ln>
          </p:spPr>
          <p:style>
            <a:lnRef idx="1">
              <a:schemeClr val="dk1"/>
            </a:lnRef>
            <a:fillRef idx="0">
              <a:schemeClr val="dk1"/>
            </a:fillRef>
            <a:effectRef idx="0">
              <a:schemeClr val="dk1"/>
            </a:effectRef>
            <a:fontRef idx="minor">
              <a:schemeClr val="tx1"/>
            </a:fontRef>
          </p:style>
        </p:cxnSp>
        <p:sp>
          <p:nvSpPr>
            <p:cNvPr id="27" name="타원 26">
              <a:extLst>
                <a:ext uri="{FF2B5EF4-FFF2-40B4-BE49-F238E27FC236}">
                  <a16:creationId xmlns:a16="http://schemas.microsoft.com/office/drawing/2014/main" id="{75A81073-BBD7-732C-29A7-553D5B219DC8}"/>
                </a:ext>
              </a:extLst>
            </p:cNvPr>
            <p:cNvSpPr/>
            <p:nvPr/>
          </p:nvSpPr>
          <p:spPr>
            <a:xfrm>
              <a:off x="11114203" y="3247204"/>
              <a:ext cx="54000" cy="54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30" name="TextBox 29">
              <a:extLst>
                <a:ext uri="{FF2B5EF4-FFF2-40B4-BE49-F238E27FC236}">
                  <a16:creationId xmlns:a16="http://schemas.microsoft.com/office/drawing/2014/main" id="{B77A1A78-B984-2E27-AA7E-002CDABD6422}"/>
                </a:ext>
              </a:extLst>
            </p:cNvPr>
            <p:cNvSpPr txBox="1"/>
            <p:nvPr/>
          </p:nvSpPr>
          <p:spPr>
            <a:xfrm>
              <a:off x="10708851" y="2828042"/>
              <a:ext cx="904973" cy="369332"/>
            </a:xfrm>
            <a:prstGeom prst="rect">
              <a:avLst/>
            </a:prstGeom>
            <a:noFill/>
          </p:spPr>
          <p:txBody>
            <a:bodyPr wrap="square" rtlCol="0">
              <a:spAutoFit/>
            </a:bodyPr>
            <a:lstStyle/>
            <a:p>
              <a:r>
                <a:rPr lang="en-US" altLang="ko-KR"/>
                <a:t>Trigger</a:t>
              </a:r>
              <a:endParaRPr lang="ko-KR" altLang="en-US"/>
            </a:p>
          </p:txBody>
        </p:sp>
      </p:grpSp>
      <p:grpSp>
        <p:nvGrpSpPr>
          <p:cNvPr id="5" name="그룹 4">
            <a:extLst>
              <a:ext uri="{FF2B5EF4-FFF2-40B4-BE49-F238E27FC236}">
                <a16:creationId xmlns:a16="http://schemas.microsoft.com/office/drawing/2014/main" id="{7F8565CF-0586-1A0F-5847-72D1815D469A}"/>
              </a:ext>
            </a:extLst>
          </p:cNvPr>
          <p:cNvGrpSpPr/>
          <p:nvPr/>
        </p:nvGrpSpPr>
        <p:grpSpPr>
          <a:xfrm>
            <a:off x="7469535" y="753937"/>
            <a:ext cx="4576762" cy="5817902"/>
            <a:chOff x="3807619" y="542925"/>
            <a:chExt cx="4576762" cy="5817902"/>
          </a:xfrm>
        </p:grpSpPr>
        <mc:AlternateContent xmlns:mc="http://schemas.openxmlformats.org/markup-compatibility/2006" xmlns:a14="http://schemas.microsoft.com/office/drawing/2010/main">
          <mc:Choice Requires="a14">
            <p:graphicFrame>
              <p:nvGraphicFramePr>
                <p:cNvPr id="6" name="차트 5">
                  <a:extLst>
                    <a:ext uri="{FF2B5EF4-FFF2-40B4-BE49-F238E27FC236}">
                      <a16:creationId xmlns:a16="http://schemas.microsoft.com/office/drawing/2014/main" id="{FF12B1FC-D6B4-9BD7-A5A3-B2F49B130F5D}"/>
                    </a:ext>
                  </a:extLst>
                </p:cNvPr>
                <p:cNvGraphicFramePr>
                  <a:graphicFrameLocks/>
                </p:cNvGraphicFramePr>
                <p:nvPr>
                  <p:extLst>
                    <p:ext uri="{D42A27DB-BD31-4B8C-83A1-F6EECF244321}">
                      <p14:modId xmlns:p14="http://schemas.microsoft.com/office/powerpoint/2010/main" val="269312315"/>
                    </p:ext>
                  </p:extLst>
                </p:nvPr>
              </p:nvGraphicFramePr>
              <p:xfrm>
                <a:off x="3812381" y="542925"/>
                <a:ext cx="4572000" cy="2743200"/>
              </p:xfrm>
              <a:graphic>
                <a:graphicData uri="http://schemas.openxmlformats.org/drawingml/2006/chart">
                  <c:chart xmlns:c="http://schemas.openxmlformats.org/drawingml/2006/chart" xmlns:r="http://schemas.openxmlformats.org/officeDocument/2006/relationships" r:id="rId5"/>
                </a:graphicData>
              </a:graphic>
            </p:graphicFrame>
          </mc:Choice>
          <mc:Fallback xmlns="">
            <p:graphicFrame>
              <p:nvGraphicFramePr>
                <p:cNvPr id="6" name="차트 5">
                  <a:extLst>
                    <a:ext uri="{FF2B5EF4-FFF2-40B4-BE49-F238E27FC236}">
                      <a16:creationId xmlns:a16="http://schemas.microsoft.com/office/drawing/2014/main" id="{FF12B1FC-D6B4-9BD7-A5A3-B2F49B130F5D}"/>
                    </a:ext>
                  </a:extLst>
                </p:cNvPr>
                <p:cNvGraphicFramePr>
                  <a:graphicFrameLocks/>
                </p:cNvGraphicFramePr>
                <p:nvPr>
                  <p:extLst>
                    <p:ext uri="{D42A27DB-BD31-4B8C-83A1-F6EECF244321}">
                      <p14:modId xmlns:p14="http://schemas.microsoft.com/office/powerpoint/2010/main" val="269312315"/>
                    </p:ext>
                  </p:extLst>
                </p:nvPr>
              </p:nvGraphicFramePr>
              <p:xfrm>
                <a:off x="3812381" y="542925"/>
                <a:ext cx="4572000" cy="2743200"/>
              </p:xfrm>
              <a:graphic>
                <a:graphicData uri="http://schemas.openxmlformats.org/drawingml/2006/chart">
                  <c:chart xmlns:c="http://schemas.openxmlformats.org/drawingml/2006/chart" xmlns:r="http://schemas.openxmlformats.org/officeDocument/2006/relationships" r:id="rId6"/>
                </a:graphicData>
              </a:graphic>
            </p:graphicFrame>
          </mc:Fallback>
        </mc:AlternateContent>
        <mc:AlternateContent xmlns:mc="http://schemas.openxmlformats.org/markup-compatibility/2006" xmlns:a14="http://schemas.microsoft.com/office/drawing/2010/main">
          <mc:Choice Requires="a14">
            <p:graphicFrame>
              <p:nvGraphicFramePr>
                <p:cNvPr id="7" name="차트 6">
                  <a:extLst>
                    <a:ext uri="{FF2B5EF4-FFF2-40B4-BE49-F238E27FC236}">
                      <a16:creationId xmlns:a16="http://schemas.microsoft.com/office/drawing/2014/main" id="{AF92383D-6FD6-4561-9B02-D41914838582}"/>
                    </a:ext>
                  </a:extLst>
                </p:cNvPr>
                <p:cNvGraphicFramePr>
                  <a:graphicFrameLocks/>
                </p:cNvGraphicFramePr>
                <p:nvPr>
                  <p:extLst>
                    <p:ext uri="{D42A27DB-BD31-4B8C-83A1-F6EECF244321}">
                      <p14:modId xmlns:p14="http://schemas.microsoft.com/office/powerpoint/2010/main" val="2120272793"/>
                    </p:ext>
                  </p:extLst>
                </p:nvPr>
              </p:nvGraphicFramePr>
              <p:xfrm>
                <a:off x="3807619" y="3267074"/>
                <a:ext cx="4572000" cy="3048001"/>
              </p:xfrm>
              <a:graphic>
                <a:graphicData uri="http://schemas.openxmlformats.org/drawingml/2006/chart">
                  <c:chart xmlns:c="http://schemas.openxmlformats.org/drawingml/2006/chart" xmlns:r="http://schemas.openxmlformats.org/officeDocument/2006/relationships" r:id="rId7"/>
                </a:graphicData>
              </a:graphic>
            </p:graphicFrame>
          </mc:Choice>
          <mc:Fallback xmlns="">
            <p:graphicFrame>
              <p:nvGraphicFramePr>
                <p:cNvPr id="7" name="차트 6">
                  <a:extLst>
                    <a:ext uri="{FF2B5EF4-FFF2-40B4-BE49-F238E27FC236}">
                      <a16:creationId xmlns:a16="http://schemas.microsoft.com/office/drawing/2014/main" id="{AF92383D-6FD6-4561-9B02-D41914838582}"/>
                    </a:ext>
                  </a:extLst>
                </p:cNvPr>
                <p:cNvGraphicFramePr>
                  <a:graphicFrameLocks/>
                </p:cNvGraphicFramePr>
                <p:nvPr>
                  <p:extLst>
                    <p:ext uri="{D42A27DB-BD31-4B8C-83A1-F6EECF244321}">
                      <p14:modId xmlns:p14="http://schemas.microsoft.com/office/powerpoint/2010/main" val="2120272793"/>
                    </p:ext>
                  </p:extLst>
                </p:nvPr>
              </p:nvGraphicFramePr>
              <p:xfrm>
                <a:off x="3807619" y="3267074"/>
                <a:ext cx="4572000" cy="3048001"/>
              </p:xfrm>
              <a:graphic>
                <a:graphicData uri="http://schemas.openxmlformats.org/drawingml/2006/chart">
                  <c:chart xmlns:c="http://schemas.openxmlformats.org/drawingml/2006/chart" xmlns:r="http://schemas.openxmlformats.org/officeDocument/2006/relationships" r:id="rId8"/>
                </a:graphicData>
              </a:graphic>
            </p:graphicFrame>
          </mc:Fallback>
        </mc:AlternateContent>
        <p:cxnSp>
          <p:nvCxnSpPr>
            <p:cNvPr id="9" name="직선 연결선 8">
              <a:extLst>
                <a:ext uri="{FF2B5EF4-FFF2-40B4-BE49-F238E27FC236}">
                  <a16:creationId xmlns:a16="http://schemas.microsoft.com/office/drawing/2014/main" id="{7735A449-6390-818D-2038-F1B59E05797F}"/>
                </a:ext>
              </a:extLst>
            </p:cNvPr>
            <p:cNvCxnSpPr>
              <a:cxnSpLocks/>
            </p:cNvCxnSpPr>
            <p:nvPr/>
          </p:nvCxnSpPr>
          <p:spPr>
            <a:xfrm>
              <a:off x="5216434" y="2292702"/>
              <a:ext cx="0" cy="3672669"/>
            </a:xfrm>
            <a:prstGeom prst="line">
              <a:avLst/>
            </a:prstGeom>
          </p:spPr>
          <p:style>
            <a:lnRef idx="1">
              <a:schemeClr val="dk1"/>
            </a:lnRef>
            <a:fillRef idx="0">
              <a:schemeClr val="dk1"/>
            </a:fillRef>
            <a:effectRef idx="0">
              <a:schemeClr val="dk1"/>
            </a:effectRef>
            <a:fontRef idx="minor">
              <a:schemeClr val="tx1"/>
            </a:fontRef>
          </p:style>
        </p:cxnSp>
        <p:cxnSp>
          <p:nvCxnSpPr>
            <p:cNvPr id="10" name="직선 연결선 9">
              <a:extLst>
                <a:ext uri="{FF2B5EF4-FFF2-40B4-BE49-F238E27FC236}">
                  <a16:creationId xmlns:a16="http://schemas.microsoft.com/office/drawing/2014/main" id="{97135156-AF83-4997-6EB7-FFA286E1E52D}"/>
                </a:ext>
              </a:extLst>
            </p:cNvPr>
            <p:cNvCxnSpPr>
              <a:cxnSpLocks/>
            </p:cNvCxnSpPr>
            <p:nvPr/>
          </p:nvCxnSpPr>
          <p:spPr>
            <a:xfrm>
              <a:off x="5477691" y="4769871"/>
              <a:ext cx="0" cy="1195500"/>
            </a:xfrm>
            <a:prstGeom prst="line">
              <a:avLst/>
            </a:prstGeom>
          </p:spPr>
          <p:style>
            <a:lnRef idx="1">
              <a:schemeClr val="dk1"/>
            </a:lnRef>
            <a:fillRef idx="0">
              <a:schemeClr val="dk1"/>
            </a:fillRef>
            <a:effectRef idx="0">
              <a:schemeClr val="dk1"/>
            </a:effectRef>
            <a:fontRef idx="minor">
              <a:schemeClr val="tx1"/>
            </a:fontRef>
          </p:style>
        </p:cxnSp>
        <p:cxnSp>
          <p:nvCxnSpPr>
            <p:cNvPr id="11" name="직선 화살표 연결선 10">
              <a:extLst>
                <a:ext uri="{FF2B5EF4-FFF2-40B4-BE49-F238E27FC236}">
                  <a16:creationId xmlns:a16="http://schemas.microsoft.com/office/drawing/2014/main" id="{DE38DADC-F506-9F99-864C-F02E9FC6D04B}"/>
                </a:ext>
              </a:extLst>
            </p:cNvPr>
            <p:cNvCxnSpPr/>
            <p:nvPr/>
          </p:nvCxnSpPr>
          <p:spPr>
            <a:xfrm>
              <a:off x="5216434" y="5965371"/>
              <a:ext cx="26125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9022192-388D-D0E4-B39A-498F35020504}"/>
                    </a:ext>
                  </a:extLst>
                </p:cNvPr>
                <p:cNvSpPr txBox="1"/>
                <p:nvPr/>
              </p:nvSpPr>
              <p:spPr>
                <a:xfrm>
                  <a:off x="5020490" y="5991495"/>
                  <a:ext cx="6531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Δ</m:t>
                        </m:r>
                        <m:r>
                          <a:rPr lang="en-US" altLang="ko-KR" b="0" i="1" smtClean="0">
                            <a:latin typeface="Cambria Math" panose="02040503050406030204" pitchFamily="18" charset="0"/>
                            <a:ea typeface="Cambria Math" panose="02040503050406030204" pitchFamily="18" charset="0"/>
                          </a:rPr>
                          <m:t>𝑡</m:t>
                        </m:r>
                      </m:oMath>
                    </m:oMathPara>
                  </a14:m>
                  <a:endParaRPr lang="ko-KR" altLang="en-US"/>
                </a:p>
              </p:txBody>
            </p:sp>
          </mc:Choice>
          <mc:Fallback xmlns="">
            <p:sp>
              <p:nvSpPr>
                <p:cNvPr id="13" name="TextBox 12">
                  <a:extLst>
                    <a:ext uri="{FF2B5EF4-FFF2-40B4-BE49-F238E27FC236}">
                      <a16:creationId xmlns:a16="http://schemas.microsoft.com/office/drawing/2014/main" id="{F9022192-388D-D0E4-B39A-498F35020504}"/>
                    </a:ext>
                  </a:extLst>
                </p:cNvPr>
                <p:cNvSpPr txBox="1">
                  <a:spLocks noRot="1" noChangeAspect="1" noMove="1" noResize="1" noEditPoints="1" noAdjustHandles="1" noChangeArrowheads="1" noChangeShapeType="1" noTextEdit="1"/>
                </p:cNvSpPr>
                <p:nvPr/>
              </p:nvSpPr>
              <p:spPr>
                <a:xfrm>
                  <a:off x="5020490" y="5991495"/>
                  <a:ext cx="653143" cy="369332"/>
                </a:xfrm>
                <a:prstGeom prst="rect">
                  <a:avLst/>
                </a:prstGeom>
                <a:blipFill>
                  <a:blip r:embed="rId9"/>
                  <a:stretch>
                    <a:fillRect/>
                  </a:stretch>
                </a:blipFill>
              </p:spPr>
              <p:txBody>
                <a:bodyPr/>
                <a:lstStyle/>
                <a:p>
                  <a:r>
                    <a:rPr lang="en-US">
                      <a:noFill/>
                    </a:rPr>
                    <a:t> </a:t>
                  </a:r>
                </a:p>
              </p:txBody>
            </p:sp>
          </mc:Fallback>
        </mc:AlternateContent>
      </p:grpSp>
      <p:sp>
        <p:nvSpPr>
          <p:cNvPr id="14" name="TextBox 13">
            <a:extLst>
              <a:ext uri="{FF2B5EF4-FFF2-40B4-BE49-F238E27FC236}">
                <a16:creationId xmlns:a16="http://schemas.microsoft.com/office/drawing/2014/main" id="{2765B630-06BF-0C8E-5208-1884412D8C15}"/>
              </a:ext>
            </a:extLst>
          </p:cNvPr>
          <p:cNvSpPr txBox="1"/>
          <p:nvPr/>
        </p:nvSpPr>
        <p:spPr>
          <a:xfrm>
            <a:off x="9755535" y="6332180"/>
            <a:ext cx="2066351" cy="584775"/>
          </a:xfrm>
          <a:prstGeom prst="rect">
            <a:avLst/>
          </a:prstGeom>
          <a:noFill/>
        </p:spPr>
        <p:txBody>
          <a:bodyPr wrap="square" rtlCol="0">
            <a:spAutoFit/>
          </a:bodyPr>
          <a:lstStyle/>
          <a:p>
            <a:r>
              <a:rPr lang="en-US" altLang="ko-KR" sz="1600">
                <a:solidFill>
                  <a:srgbClr val="FF0000"/>
                </a:solidFill>
              </a:rPr>
              <a:t>t=0 when the VCDL loop starts</a:t>
            </a:r>
            <a:endParaRPr lang="ko-KR" altLang="en-US" sz="1600">
              <a:solidFill>
                <a:srgbClr val="FF0000"/>
              </a:solidFill>
            </a:endParaRPr>
          </a:p>
        </p:txBody>
      </p:sp>
      <p:cxnSp>
        <p:nvCxnSpPr>
          <p:cNvPr id="15" name="연결선: 꺾임 14">
            <a:extLst>
              <a:ext uri="{FF2B5EF4-FFF2-40B4-BE49-F238E27FC236}">
                <a16:creationId xmlns:a16="http://schemas.microsoft.com/office/drawing/2014/main" id="{2D8F5E79-EB70-3D3F-E796-26614271368D}"/>
              </a:ext>
            </a:extLst>
          </p:cNvPr>
          <p:cNvCxnSpPr>
            <a:cxnSpLocks/>
            <a:stCxn id="14" idx="1"/>
          </p:cNvCxnSpPr>
          <p:nvPr/>
        </p:nvCxnSpPr>
        <p:spPr>
          <a:xfrm rot="10800000">
            <a:off x="8389865" y="6012874"/>
            <a:ext cx="1365671" cy="611694"/>
          </a:xfrm>
          <a:prstGeom prst="bentConnector3">
            <a:avLst>
              <a:gd name="adj1" fmla="val 100217"/>
            </a:avLst>
          </a:prstGeom>
          <a:ln>
            <a:tailEnd type="triangle"/>
          </a:ln>
        </p:spPr>
        <p:style>
          <a:lnRef idx="1">
            <a:schemeClr val="dk1"/>
          </a:lnRef>
          <a:fillRef idx="0">
            <a:schemeClr val="dk1"/>
          </a:fillRef>
          <a:effectRef idx="0">
            <a:schemeClr val="dk1"/>
          </a:effectRef>
          <a:fontRef idx="minor">
            <a:schemeClr val="tx1"/>
          </a:fontRef>
        </p:style>
      </p:cxnSp>
      <p:sp>
        <p:nvSpPr>
          <p:cNvPr id="22" name="날짜 개체 틀 21">
            <a:extLst>
              <a:ext uri="{FF2B5EF4-FFF2-40B4-BE49-F238E27FC236}">
                <a16:creationId xmlns:a16="http://schemas.microsoft.com/office/drawing/2014/main" id="{8DB33EE5-B7E3-82BA-2604-92CE81CEF8F0}"/>
              </a:ext>
            </a:extLst>
          </p:cNvPr>
          <p:cNvSpPr>
            <a:spLocks noGrp="1"/>
          </p:cNvSpPr>
          <p:nvPr>
            <p:ph type="dt" sz="half" idx="10"/>
          </p:nvPr>
        </p:nvSpPr>
        <p:spPr/>
        <p:txBody>
          <a:bodyPr/>
          <a:lstStyle/>
          <a:p>
            <a:r>
              <a:rPr lang="en-US" altLang="ko-KR"/>
              <a:t>2024-05-27</a:t>
            </a:r>
            <a:endParaRPr lang="ko-KR" altLang="en-US"/>
          </a:p>
        </p:txBody>
      </p:sp>
      <p:sp>
        <p:nvSpPr>
          <p:cNvPr id="23" name="바닥글 개체 틀 22">
            <a:extLst>
              <a:ext uri="{FF2B5EF4-FFF2-40B4-BE49-F238E27FC236}">
                <a16:creationId xmlns:a16="http://schemas.microsoft.com/office/drawing/2014/main" id="{F1CC954B-0957-F728-540F-3E03C0320C07}"/>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1863135470"/>
      </p:ext>
    </p:extLst>
  </p:cSld>
  <p:clrMapOvr>
    <a:masterClrMapping/>
  </p:clrMapOvr>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E3693D62-A505-DE5B-37BB-97FD807CACC9}"/>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pPr/>
              <a:t>55</a:t>
            </a:fld>
            <a:endParaRPr lang="ko-KR" alt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B146CF5-F402-820F-9D9D-FCD26F961084}"/>
                  </a:ext>
                </a:extLst>
              </p:cNvPr>
              <p:cNvSpPr txBox="1"/>
              <p:nvPr/>
            </p:nvSpPr>
            <p:spPr>
              <a:xfrm>
                <a:off x="5581124" y="6149665"/>
                <a:ext cx="1029749" cy="400110"/>
              </a:xfrm>
              <a:prstGeom prst="rect">
                <a:avLst/>
              </a:prstGeom>
              <a:noFill/>
            </p:spPr>
            <p:txBody>
              <a:bodyPr wrap="square" rtlCol="0">
                <a:spAutoFit/>
              </a:bodyPr>
              <a:lstStyle/>
              <a:p>
                <a14:m>
                  <m:oMath xmlns:m="http://schemas.openxmlformats.org/officeDocument/2006/math">
                    <m:r>
                      <m:rPr>
                        <m:sty m:val="p"/>
                      </m:rPr>
                      <a:rPr lang="el-GR" altLang="ko-KR" sz="2000" i="1" smtClean="0">
                        <a:latin typeface="Cambria Math" panose="02040503050406030204" pitchFamily="18" charset="0"/>
                        <a:ea typeface="Cambria Math" panose="02040503050406030204" pitchFamily="18" charset="0"/>
                      </a:rPr>
                      <m:t>Δ</m:t>
                    </m:r>
                    <m:r>
                      <a:rPr lang="en-US" altLang="ko-KR" sz="2000" b="0" i="1" smtClean="0">
                        <a:latin typeface="Cambria Math" panose="02040503050406030204" pitchFamily="18" charset="0"/>
                        <a:ea typeface="Cambria Math" panose="02040503050406030204" pitchFamily="18" charset="0"/>
                      </a:rPr>
                      <m:t>𝑡</m:t>
                    </m:r>
                  </m:oMath>
                </a14:m>
                <a:r>
                  <a:rPr lang="ko-KR" altLang="en-US" sz="2000"/>
                  <a:t> </a:t>
                </a:r>
                <a:r>
                  <a:rPr lang="en-US" altLang="ko-KR" sz="2000"/>
                  <a:t>[</a:t>
                </a:r>
                <a:r>
                  <a:rPr lang="en-US" altLang="ko-KR" sz="2000" err="1"/>
                  <a:t>ps</a:t>
                </a:r>
                <a:r>
                  <a:rPr lang="en-US" altLang="ko-KR" sz="2000"/>
                  <a:t>]</a:t>
                </a:r>
                <a:endParaRPr lang="ko-KR" altLang="en-US" sz="2000"/>
              </a:p>
            </p:txBody>
          </p:sp>
        </mc:Choice>
        <mc:Fallback xmlns="">
          <p:sp>
            <p:nvSpPr>
              <p:cNvPr id="9" name="TextBox 8">
                <a:extLst>
                  <a:ext uri="{FF2B5EF4-FFF2-40B4-BE49-F238E27FC236}">
                    <a16:creationId xmlns:a16="http://schemas.microsoft.com/office/drawing/2014/main" id="{BB146CF5-F402-820F-9D9D-FCD26F961084}"/>
                  </a:ext>
                </a:extLst>
              </p:cNvPr>
              <p:cNvSpPr txBox="1">
                <a:spLocks noRot="1" noChangeAspect="1" noMove="1" noResize="1" noEditPoints="1" noAdjustHandles="1" noChangeArrowheads="1" noChangeShapeType="1" noTextEdit="1"/>
              </p:cNvSpPr>
              <p:nvPr/>
            </p:nvSpPr>
            <p:spPr>
              <a:xfrm>
                <a:off x="5581124" y="6149665"/>
                <a:ext cx="1029749" cy="400110"/>
              </a:xfrm>
              <a:prstGeom prst="rect">
                <a:avLst/>
              </a:prstGeom>
              <a:blipFill>
                <a:blip r:embed="rId3"/>
                <a:stretch>
                  <a:fillRect t="-9231" b="-2769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3D85B5F-A377-2769-73D1-30E233D8A337}"/>
              </a:ext>
            </a:extLst>
          </p:cNvPr>
          <p:cNvSpPr txBox="1"/>
          <p:nvPr/>
        </p:nvSpPr>
        <p:spPr>
          <a:xfrm rot="16200000">
            <a:off x="-682417" y="3036392"/>
            <a:ext cx="2075068" cy="400110"/>
          </a:xfrm>
          <a:prstGeom prst="rect">
            <a:avLst/>
          </a:prstGeom>
          <a:noFill/>
        </p:spPr>
        <p:txBody>
          <a:bodyPr wrap="square" rtlCol="0">
            <a:spAutoFit/>
          </a:bodyPr>
          <a:lstStyle/>
          <a:p>
            <a:pPr algn="ctr"/>
            <a:r>
              <a:rPr lang="en-US" altLang="ko-KR" sz="2000"/>
              <a:t># of Events</a:t>
            </a:r>
            <a:endParaRPr lang="ko-KR" altLang="en-US" sz="2000"/>
          </a:p>
        </p:txBody>
      </p:sp>
      <p:pic>
        <p:nvPicPr>
          <p:cNvPr id="3" name="그림 2">
            <a:extLst>
              <a:ext uri="{FF2B5EF4-FFF2-40B4-BE49-F238E27FC236}">
                <a16:creationId xmlns:a16="http://schemas.microsoft.com/office/drawing/2014/main" id="{659686BB-9C63-690A-F03F-ABDC47518775}"/>
              </a:ext>
            </a:extLst>
          </p:cNvPr>
          <p:cNvPicPr>
            <a:picLocks noChangeAspect="1"/>
          </p:cNvPicPr>
          <p:nvPr/>
        </p:nvPicPr>
        <p:blipFill rotWithShape="1">
          <a:blip r:embed="rId4">
            <a:extLst>
              <a:ext uri="{28A0092B-C50C-407E-A947-70E740481C1C}">
                <a14:useLocalDpi xmlns:a14="http://schemas.microsoft.com/office/drawing/2010/main" val="0"/>
              </a:ext>
            </a:extLst>
          </a:blip>
          <a:srcRect l="10357" t="9065" r="8036" b="8183"/>
          <a:stretch/>
        </p:blipFill>
        <p:spPr>
          <a:xfrm>
            <a:off x="555173" y="577579"/>
            <a:ext cx="10722496" cy="550202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E3B3DE1-D95F-1729-0A4C-0C7BFF8A9414}"/>
                  </a:ext>
                </a:extLst>
              </p:cNvPr>
              <p:cNvSpPr txBox="1"/>
              <p:nvPr/>
            </p:nvSpPr>
            <p:spPr>
              <a:xfrm>
                <a:off x="4013581" y="2149617"/>
                <a:ext cx="1712305" cy="400110"/>
              </a:xfrm>
              <a:prstGeom prst="rect">
                <a:avLst/>
              </a:prstGeom>
              <a:noFill/>
            </p:spPr>
            <p:txBody>
              <a:bodyPr wrap="square" rtlCol="0">
                <a:spAutoFit/>
              </a:bodyPr>
              <a:lstStyle/>
              <a:p>
                <a14:m>
                  <m:oMath xmlns:m="http://schemas.openxmlformats.org/officeDocument/2006/math">
                    <m:sSub>
                      <m:sSubPr>
                        <m:ctrlPr>
                          <a:rPr lang="en-US" altLang="ko-KR" sz="2000" b="0" i="1" smtClean="0">
                            <a:latin typeface="Cambria Math" panose="02040503050406030204" pitchFamily="18" charset="0"/>
                            <a:ea typeface="Cambria Math" panose="02040503050406030204" pitchFamily="18" charset="0"/>
                          </a:rPr>
                        </m:ctrlPr>
                      </m:sSubPr>
                      <m:e>
                        <m:r>
                          <a:rPr lang="ko-KR" altLang="en-US" sz="2000" b="0" i="1" smtClean="0">
                            <a:latin typeface="Cambria Math" panose="02040503050406030204" pitchFamily="18" charset="0"/>
                            <a:ea typeface="Cambria Math" panose="02040503050406030204" pitchFamily="18" charset="0"/>
                          </a:rPr>
                          <m:t>𝜎</m:t>
                        </m:r>
                      </m:e>
                      <m:sub>
                        <m:r>
                          <a:rPr lang="en-US" altLang="ko-KR" sz="2000" b="0" i="1" smtClean="0">
                            <a:latin typeface="Cambria Math" panose="02040503050406030204" pitchFamily="18" charset="0"/>
                            <a:ea typeface="Cambria Math" panose="02040503050406030204" pitchFamily="18" charset="0"/>
                          </a:rPr>
                          <m:t>𝑡</m:t>
                        </m:r>
                      </m:sub>
                    </m:sSub>
                    <m:r>
                      <a:rPr lang="en-US" altLang="ko-KR" sz="2000" b="0" i="1" smtClean="0">
                        <a:latin typeface="Cambria Math" panose="02040503050406030204" pitchFamily="18" charset="0"/>
                        <a:ea typeface="Cambria Math" panose="02040503050406030204" pitchFamily="18" charset="0"/>
                      </a:rPr>
                      <m:t>=3.</m:t>
                    </m:r>
                    <m:r>
                      <m:rPr>
                        <m:nor/>
                      </m:rPr>
                      <a:rPr lang="en-US" altLang="ko-KR" sz="2000" b="0" i="0" smtClean="0">
                        <a:latin typeface="Cambria Math" panose="02040503050406030204" pitchFamily="18" charset="0"/>
                        <a:ea typeface="Cambria Math" panose="02040503050406030204" pitchFamily="18" charset="0"/>
                      </a:rPr>
                      <m:t>22</m:t>
                    </m:r>
                    <m:r>
                      <m:rPr>
                        <m:nor/>
                      </m:rPr>
                      <a:rPr lang="en-US" altLang="ko-KR" sz="2000" b="0" i="0" smtClean="0">
                        <a:latin typeface="Cambria Math" panose="02040503050406030204" pitchFamily="18" charset="0"/>
                        <a:ea typeface="Cambria Math" panose="02040503050406030204" pitchFamily="18" charset="0"/>
                      </a:rPr>
                      <m:t>ps</m:t>
                    </m:r>
                  </m:oMath>
                </a14:m>
                <a:r>
                  <a:rPr lang="ko-KR" altLang="en-US" sz="2000"/>
                  <a:t> </a:t>
                </a:r>
              </a:p>
            </p:txBody>
          </p:sp>
        </mc:Choice>
        <mc:Fallback xmlns="">
          <p:sp>
            <p:nvSpPr>
              <p:cNvPr id="5" name="TextBox 4">
                <a:extLst>
                  <a:ext uri="{FF2B5EF4-FFF2-40B4-BE49-F238E27FC236}">
                    <a16:creationId xmlns:a16="http://schemas.microsoft.com/office/drawing/2014/main" id="{8E3B3DE1-D95F-1729-0A4C-0C7BFF8A9414}"/>
                  </a:ext>
                </a:extLst>
              </p:cNvPr>
              <p:cNvSpPr txBox="1">
                <a:spLocks noRot="1" noChangeAspect="1" noMove="1" noResize="1" noEditPoints="1" noAdjustHandles="1" noChangeArrowheads="1" noChangeShapeType="1" noTextEdit="1"/>
              </p:cNvSpPr>
              <p:nvPr/>
            </p:nvSpPr>
            <p:spPr>
              <a:xfrm>
                <a:off x="4013581" y="2149617"/>
                <a:ext cx="1712305" cy="400110"/>
              </a:xfrm>
              <a:prstGeom prst="rect">
                <a:avLst/>
              </a:prstGeom>
              <a:blipFill>
                <a:blip r:embed="rId5"/>
                <a:stretch>
                  <a:fillRect b="-16923"/>
                </a:stretch>
              </a:blipFill>
            </p:spPr>
            <p:txBody>
              <a:bodyPr/>
              <a:lstStyle/>
              <a:p>
                <a:r>
                  <a:rPr lang="en-US">
                    <a:noFill/>
                  </a:rPr>
                  <a:t> </a:t>
                </a:r>
              </a:p>
            </p:txBody>
          </p:sp>
        </mc:Fallback>
      </mc:AlternateContent>
      <p:grpSp>
        <p:nvGrpSpPr>
          <p:cNvPr id="2" name="그룹 1">
            <a:extLst>
              <a:ext uri="{FF2B5EF4-FFF2-40B4-BE49-F238E27FC236}">
                <a16:creationId xmlns:a16="http://schemas.microsoft.com/office/drawing/2014/main" id="{3D0E1A62-242D-E049-49A4-E6D6E0E6B797}"/>
              </a:ext>
            </a:extLst>
          </p:cNvPr>
          <p:cNvGrpSpPr/>
          <p:nvPr/>
        </p:nvGrpSpPr>
        <p:grpSpPr>
          <a:xfrm>
            <a:off x="7413171" y="938994"/>
            <a:ext cx="3461349" cy="2367137"/>
            <a:chOff x="3807619" y="542925"/>
            <a:chExt cx="4576762" cy="6529982"/>
          </a:xfrm>
        </p:grpSpPr>
        <mc:AlternateContent xmlns:mc="http://schemas.openxmlformats.org/markup-compatibility/2006" xmlns:a14="http://schemas.microsoft.com/office/drawing/2010/main">
          <mc:Choice Requires="a14">
            <p:graphicFrame>
              <p:nvGraphicFramePr>
                <p:cNvPr id="6" name="차트 5">
                  <a:extLst>
                    <a:ext uri="{FF2B5EF4-FFF2-40B4-BE49-F238E27FC236}">
                      <a16:creationId xmlns:a16="http://schemas.microsoft.com/office/drawing/2014/main" id="{BAC3571A-6718-0D6A-FAD2-86BB48BFFBF2}"/>
                    </a:ext>
                  </a:extLst>
                </p:cNvPr>
                <p:cNvGraphicFramePr>
                  <a:graphicFrameLocks/>
                </p:cNvGraphicFramePr>
                <p:nvPr>
                  <p:extLst>
                    <p:ext uri="{D42A27DB-BD31-4B8C-83A1-F6EECF244321}">
                      <p14:modId xmlns:p14="http://schemas.microsoft.com/office/powerpoint/2010/main" val="3893679814"/>
                    </p:ext>
                  </p:extLst>
                </p:nvPr>
              </p:nvGraphicFramePr>
              <p:xfrm>
                <a:off x="3812381" y="542925"/>
                <a:ext cx="4572000" cy="2743200"/>
              </p:xfrm>
              <a:graphic>
                <a:graphicData uri="http://schemas.openxmlformats.org/drawingml/2006/chart">
                  <c:chart xmlns:c="http://schemas.openxmlformats.org/drawingml/2006/chart" xmlns:r="http://schemas.openxmlformats.org/officeDocument/2006/relationships" r:id="rId6"/>
                </a:graphicData>
              </a:graphic>
            </p:graphicFrame>
          </mc:Choice>
          <mc:Fallback xmlns="">
            <p:graphicFrame>
              <p:nvGraphicFramePr>
                <p:cNvPr id="6" name="차트 5">
                  <a:extLst>
                    <a:ext uri="{FF2B5EF4-FFF2-40B4-BE49-F238E27FC236}">
                      <a16:creationId xmlns:a16="http://schemas.microsoft.com/office/drawing/2014/main" id="{BAC3571A-6718-0D6A-FAD2-86BB48BFFBF2}"/>
                    </a:ext>
                  </a:extLst>
                </p:cNvPr>
                <p:cNvGraphicFramePr>
                  <a:graphicFrameLocks/>
                </p:cNvGraphicFramePr>
                <p:nvPr>
                  <p:extLst>
                    <p:ext uri="{D42A27DB-BD31-4B8C-83A1-F6EECF244321}">
                      <p14:modId xmlns:p14="http://schemas.microsoft.com/office/powerpoint/2010/main" val="3893679814"/>
                    </p:ext>
                  </p:extLst>
                </p:nvPr>
              </p:nvGraphicFramePr>
              <p:xfrm>
                <a:off x="3812381" y="542925"/>
                <a:ext cx="4572000" cy="2743200"/>
              </p:xfrm>
              <a:graphic>
                <a:graphicData uri="http://schemas.openxmlformats.org/drawingml/2006/chart">
                  <c:chart xmlns:c="http://schemas.openxmlformats.org/drawingml/2006/chart" xmlns:r="http://schemas.openxmlformats.org/officeDocument/2006/relationships" r:id="rId7"/>
                </a:graphicData>
              </a:graphic>
            </p:graphicFrame>
          </mc:Fallback>
        </mc:AlternateContent>
        <mc:AlternateContent xmlns:mc="http://schemas.openxmlformats.org/markup-compatibility/2006" xmlns:a14="http://schemas.microsoft.com/office/drawing/2010/main">
          <mc:Choice Requires="a14">
            <p:graphicFrame>
              <p:nvGraphicFramePr>
                <p:cNvPr id="7" name="차트 6">
                  <a:extLst>
                    <a:ext uri="{FF2B5EF4-FFF2-40B4-BE49-F238E27FC236}">
                      <a16:creationId xmlns:a16="http://schemas.microsoft.com/office/drawing/2014/main" id="{594936ED-8548-881E-5B67-BBAF3915BF9E}"/>
                    </a:ext>
                  </a:extLst>
                </p:cNvPr>
                <p:cNvGraphicFramePr>
                  <a:graphicFrameLocks/>
                </p:cNvGraphicFramePr>
                <p:nvPr>
                  <p:extLst>
                    <p:ext uri="{D42A27DB-BD31-4B8C-83A1-F6EECF244321}">
                      <p14:modId xmlns:p14="http://schemas.microsoft.com/office/powerpoint/2010/main" val="1575117237"/>
                    </p:ext>
                  </p:extLst>
                </p:nvPr>
              </p:nvGraphicFramePr>
              <p:xfrm>
                <a:off x="3807619" y="3267074"/>
                <a:ext cx="4572000" cy="3048001"/>
              </p:xfrm>
              <a:graphic>
                <a:graphicData uri="http://schemas.openxmlformats.org/drawingml/2006/chart">
                  <c:chart xmlns:c="http://schemas.openxmlformats.org/drawingml/2006/chart" xmlns:r="http://schemas.openxmlformats.org/officeDocument/2006/relationships" r:id="rId8"/>
                </a:graphicData>
              </a:graphic>
            </p:graphicFrame>
          </mc:Choice>
          <mc:Fallback xmlns="">
            <p:graphicFrame>
              <p:nvGraphicFramePr>
                <p:cNvPr id="7" name="차트 6">
                  <a:extLst>
                    <a:ext uri="{FF2B5EF4-FFF2-40B4-BE49-F238E27FC236}">
                      <a16:creationId xmlns:a16="http://schemas.microsoft.com/office/drawing/2014/main" id="{594936ED-8548-881E-5B67-BBAF3915BF9E}"/>
                    </a:ext>
                  </a:extLst>
                </p:cNvPr>
                <p:cNvGraphicFramePr>
                  <a:graphicFrameLocks/>
                </p:cNvGraphicFramePr>
                <p:nvPr>
                  <p:extLst>
                    <p:ext uri="{D42A27DB-BD31-4B8C-83A1-F6EECF244321}">
                      <p14:modId xmlns:p14="http://schemas.microsoft.com/office/powerpoint/2010/main" val="1575117237"/>
                    </p:ext>
                  </p:extLst>
                </p:nvPr>
              </p:nvGraphicFramePr>
              <p:xfrm>
                <a:off x="3807619" y="3267074"/>
                <a:ext cx="4572000" cy="3048001"/>
              </p:xfrm>
              <a:graphic>
                <a:graphicData uri="http://schemas.openxmlformats.org/drawingml/2006/chart">
                  <c:chart xmlns:c="http://schemas.openxmlformats.org/drawingml/2006/chart" xmlns:r="http://schemas.openxmlformats.org/officeDocument/2006/relationships" r:id="rId9"/>
                </a:graphicData>
              </a:graphic>
            </p:graphicFrame>
          </mc:Fallback>
        </mc:AlternateContent>
        <p:cxnSp>
          <p:nvCxnSpPr>
            <p:cNvPr id="8" name="직선 연결선 7">
              <a:extLst>
                <a:ext uri="{FF2B5EF4-FFF2-40B4-BE49-F238E27FC236}">
                  <a16:creationId xmlns:a16="http://schemas.microsoft.com/office/drawing/2014/main" id="{3FACB4BB-1B73-49D9-8D12-35635EFAB2A5}"/>
                </a:ext>
              </a:extLst>
            </p:cNvPr>
            <p:cNvCxnSpPr>
              <a:cxnSpLocks/>
            </p:cNvCxnSpPr>
            <p:nvPr/>
          </p:nvCxnSpPr>
          <p:spPr>
            <a:xfrm>
              <a:off x="4745256" y="2487045"/>
              <a:ext cx="0" cy="4190406"/>
            </a:xfrm>
            <a:prstGeom prst="line">
              <a:avLst/>
            </a:prstGeom>
          </p:spPr>
          <p:style>
            <a:lnRef idx="1">
              <a:schemeClr val="dk1"/>
            </a:lnRef>
            <a:fillRef idx="0">
              <a:schemeClr val="dk1"/>
            </a:fillRef>
            <a:effectRef idx="0">
              <a:schemeClr val="dk1"/>
            </a:effectRef>
            <a:fontRef idx="minor">
              <a:schemeClr val="tx1"/>
            </a:fontRef>
          </p:style>
        </p:cxnSp>
        <p:cxnSp>
          <p:nvCxnSpPr>
            <p:cNvPr id="11" name="직선 연결선 10">
              <a:extLst>
                <a:ext uri="{FF2B5EF4-FFF2-40B4-BE49-F238E27FC236}">
                  <a16:creationId xmlns:a16="http://schemas.microsoft.com/office/drawing/2014/main" id="{A8FD73ED-1729-5434-EF6F-1283E41AEB82}"/>
                </a:ext>
              </a:extLst>
            </p:cNvPr>
            <p:cNvCxnSpPr>
              <a:cxnSpLocks/>
            </p:cNvCxnSpPr>
            <p:nvPr/>
          </p:nvCxnSpPr>
          <p:spPr>
            <a:xfrm>
              <a:off x="5006512" y="5481951"/>
              <a:ext cx="0" cy="1195500"/>
            </a:xfrm>
            <a:prstGeom prst="line">
              <a:avLst/>
            </a:prstGeom>
          </p:spPr>
          <p:style>
            <a:lnRef idx="1">
              <a:schemeClr val="dk1"/>
            </a:lnRef>
            <a:fillRef idx="0">
              <a:schemeClr val="dk1"/>
            </a:fillRef>
            <a:effectRef idx="0">
              <a:schemeClr val="dk1"/>
            </a:effectRef>
            <a:fontRef idx="minor">
              <a:schemeClr val="tx1"/>
            </a:fontRef>
          </p:style>
        </p:cxnSp>
        <p:cxnSp>
          <p:nvCxnSpPr>
            <p:cNvPr id="12" name="직선 화살표 연결선 11">
              <a:extLst>
                <a:ext uri="{FF2B5EF4-FFF2-40B4-BE49-F238E27FC236}">
                  <a16:creationId xmlns:a16="http://schemas.microsoft.com/office/drawing/2014/main" id="{76DB9D48-6642-BEF1-B04C-0A4297F36C14}"/>
                </a:ext>
              </a:extLst>
            </p:cNvPr>
            <p:cNvCxnSpPr/>
            <p:nvPr/>
          </p:nvCxnSpPr>
          <p:spPr>
            <a:xfrm>
              <a:off x="4745256" y="6703575"/>
              <a:ext cx="261256"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C04EC78-7A65-182C-129E-B7CF602DB839}"/>
                    </a:ext>
                  </a:extLst>
                </p:cNvPr>
                <p:cNvSpPr txBox="1"/>
                <p:nvPr/>
              </p:nvSpPr>
              <p:spPr>
                <a:xfrm>
                  <a:off x="4549310" y="6703575"/>
                  <a:ext cx="6531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Δ</m:t>
                        </m:r>
                        <m:r>
                          <a:rPr lang="en-US" altLang="ko-KR" b="0" i="1" smtClean="0">
                            <a:latin typeface="Cambria Math" panose="02040503050406030204" pitchFamily="18" charset="0"/>
                            <a:ea typeface="Cambria Math" panose="02040503050406030204" pitchFamily="18" charset="0"/>
                          </a:rPr>
                          <m:t>𝑡</m:t>
                        </m:r>
                      </m:oMath>
                    </m:oMathPara>
                  </a14:m>
                  <a:endParaRPr lang="ko-KR" altLang="en-US"/>
                </a:p>
              </p:txBody>
            </p:sp>
          </mc:Choice>
          <mc:Fallback xmlns="">
            <p:sp>
              <p:nvSpPr>
                <p:cNvPr id="13" name="TextBox 12">
                  <a:extLst>
                    <a:ext uri="{FF2B5EF4-FFF2-40B4-BE49-F238E27FC236}">
                      <a16:creationId xmlns:a16="http://schemas.microsoft.com/office/drawing/2014/main" id="{8C04EC78-7A65-182C-129E-B7CF602DB839}"/>
                    </a:ext>
                  </a:extLst>
                </p:cNvPr>
                <p:cNvSpPr txBox="1">
                  <a:spLocks noRot="1" noChangeAspect="1" noMove="1" noResize="1" noEditPoints="1" noAdjustHandles="1" noChangeArrowheads="1" noChangeShapeType="1" noTextEdit="1"/>
                </p:cNvSpPr>
                <p:nvPr/>
              </p:nvSpPr>
              <p:spPr>
                <a:xfrm>
                  <a:off x="4549310" y="6703575"/>
                  <a:ext cx="653143" cy="369332"/>
                </a:xfrm>
                <a:prstGeom prst="rect">
                  <a:avLst/>
                </a:prstGeom>
                <a:blipFill>
                  <a:blip r:embed="rId10"/>
                  <a:stretch>
                    <a:fillRect b="-163636"/>
                  </a:stretch>
                </a:blipFill>
              </p:spPr>
              <p:txBody>
                <a:bodyPr/>
                <a:lstStyle/>
                <a:p>
                  <a:r>
                    <a:rPr lang="en-US">
                      <a:noFill/>
                    </a:rPr>
                    <a:t> </a:t>
                  </a:r>
                </a:p>
              </p:txBody>
            </p:sp>
          </mc:Fallback>
        </mc:AlternateContent>
      </p:grpSp>
      <p:sp>
        <p:nvSpPr>
          <p:cNvPr id="14" name="날짜 개체 틀 13">
            <a:extLst>
              <a:ext uri="{FF2B5EF4-FFF2-40B4-BE49-F238E27FC236}">
                <a16:creationId xmlns:a16="http://schemas.microsoft.com/office/drawing/2014/main" id="{155A6AD1-55DC-E37C-6048-B9E717F2E2AC}"/>
              </a:ext>
            </a:extLst>
          </p:cNvPr>
          <p:cNvSpPr>
            <a:spLocks noGrp="1"/>
          </p:cNvSpPr>
          <p:nvPr>
            <p:ph type="dt" sz="half" idx="10"/>
          </p:nvPr>
        </p:nvSpPr>
        <p:spPr/>
        <p:txBody>
          <a:bodyPr/>
          <a:lstStyle/>
          <a:p>
            <a:r>
              <a:rPr lang="en-US" altLang="ko-KR"/>
              <a:t>2024-05-27</a:t>
            </a:r>
            <a:endParaRPr lang="ko-KR" altLang="en-US"/>
          </a:p>
        </p:txBody>
      </p:sp>
      <p:sp>
        <p:nvSpPr>
          <p:cNvPr id="15" name="바닥글 개체 틀 14">
            <a:extLst>
              <a:ext uri="{FF2B5EF4-FFF2-40B4-BE49-F238E27FC236}">
                <a16:creationId xmlns:a16="http://schemas.microsoft.com/office/drawing/2014/main" id="{5C2B0637-E7A0-6E41-A179-F5CE16C075BA}"/>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180490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7ED9F96-9D08-25EF-8519-2A915208B16E}"/>
              </a:ext>
            </a:extLst>
          </p:cNvPr>
          <p:cNvSpPr>
            <a:spLocks noGrp="1"/>
          </p:cNvSpPr>
          <p:nvPr>
            <p:ph type="title"/>
          </p:nvPr>
        </p:nvSpPr>
        <p:spPr>
          <a:xfrm>
            <a:off x="838200" y="25491"/>
            <a:ext cx="10515600" cy="1014067"/>
          </a:xfrm>
        </p:spPr>
        <p:txBody>
          <a:bodyPr>
            <a:normAutofit/>
          </a:bodyPr>
          <a:lstStyle/>
          <a:p>
            <a:r>
              <a:rPr lang="en-US" altLang="ko-KR" sz="4000" b="1">
                <a:solidFill>
                  <a:srgbClr val="C00000"/>
                </a:solidFill>
              </a:rPr>
              <a:t>Setup over a distance</a:t>
            </a:r>
            <a:endParaRPr lang="ko-KR" altLang="en-US" sz="4000" b="1">
              <a:solidFill>
                <a:srgbClr val="C00000"/>
              </a:solidFill>
            </a:endParaRPr>
          </a:p>
        </p:txBody>
      </p:sp>
      <p:sp>
        <p:nvSpPr>
          <p:cNvPr id="3" name="내용 개체 틀 2">
            <a:extLst>
              <a:ext uri="{FF2B5EF4-FFF2-40B4-BE49-F238E27FC236}">
                <a16:creationId xmlns:a16="http://schemas.microsoft.com/office/drawing/2014/main" id="{5DB2C8FD-F8E1-8850-DA36-7CA733E3E907}"/>
              </a:ext>
            </a:extLst>
          </p:cNvPr>
          <p:cNvSpPr>
            <a:spLocks noGrp="1"/>
          </p:cNvSpPr>
          <p:nvPr>
            <p:ph idx="1"/>
          </p:nvPr>
        </p:nvSpPr>
        <p:spPr>
          <a:xfrm>
            <a:off x="838200" y="1319320"/>
            <a:ext cx="10515600" cy="4351338"/>
          </a:xfrm>
        </p:spPr>
        <p:txBody>
          <a:bodyPr>
            <a:normAutofit/>
          </a:bodyPr>
          <a:lstStyle/>
          <a:p>
            <a:pPr marL="0" indent="0">
              <a:buNone/>
            </a:pPr>
            <a:r>
              <a:rPr lang="en-US" altLang="ko-KR" sz="2400"/>
              <a:t>Two channels of each chip is used: one for signal, one for synchronization sine wave.</a:t>
            </a:r>
          </a:p>
          <a:p>
            <a:pPr marL="0" indent="0">
              <a:buNone/>
            </a:pPr>
            <a:r>
              <a:rPr lang="en-US" altLang="ko-KR" sz="2400"/>
              <a:t>Sync. is a component of the total timing resolution.</a:t>
            </a:r>
          </a:p>
          <a:p>
            <a:pPr marL="0" indent="0">
              <a:buNone/>
            </a:pPr>
            <a:endParaRPr lang="ko-KR" altLang="en-US" sz="2400"/>
          </a:p>
        </p:txBody>
      </p:sp>
      <p:sp>
        <p:nvSpPr>
          <p:cNvPr id="5" name="슬라이드 번호 개체 틀 4">
            <a:extLst>
              <a:ext uri="{FF2B5EF4-FFF2-40B4-BE49-F238E27FC236}">
                <a16:creationId xmlns:a16="http://schemas.microsoft.com/office/drawing/2014/main" id="{46E25489-A5AB-6E1F-BF59-F9019736E2BC}"/>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56</a:t>
            </a:fld>
            <a:endParaRPr lang="ko-KR" altLang="en-US"/>
          </a:p>
        </p:txBody>
      </p:sp>
      <p:sp>
        <p:nvSpPr>
          <p:cNvPr id="4" name="직사각형 3">
            <a:extLst>
              <a:ext uri="{FF2B5EF4-FFF2-40B4-BE49-F238E27FC236}">
                <a16:creationId xmlns:a16="http://schemas.microsoft.com/office/drawing/2014/main" id="{4C8BC9BB-F29E-DE3F-B614-B00A73E3E623}"/>
              </a:ext>
            </a:extLst>
          </p:cNvPr>
          <p:cNvSpPr/>
          <p:nvPr/>
        </p:nvSpPr>
        <p:spPr>
          <a:xfrm>
            <a:off x="2299440" y="3848726"/>
            <a:ext cx="1291472" cy="1209151"/>
          </a:xfrm>
          <a:prstGeom prst="rect">
            <a:avLst/>
          </a:prstGeom>
          <a:noFill/>
          <a:ln w="254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sz="2800">
                <a:solidFill>
                  <a:schemeClr val="tx1"/>
                </a:solidFill>
              </a:rPr>
              <a:t>PSEC4</a:t>
            </a:r>
            <a:endParaRPr lang="ko-KR" altLang="en-US" sz="2800">
              <a:solidFill>
                <a:schemeClr val="tx1"/>
              </a:solidFill>
            </a:endParaRPr>
          </a:p>
        </p:txBody>
      </p:sp>
      <p:cxnSp>
        <p:nvCxnSpPr>
          <p:cNvPr id="6" name="연결선: 꺾임 5">
            <a:extLst>
              <a:ext uri="{FF2B5EF4-FFF2-40B4-BE49-F238E27FC236}">
                <a16:creationId xmlns:a16="http://schemas.microsoft.com/office/drawing/2014/main" id="{226343A1-EF3F-7A1F-E688-E90FEEC36F37}"/>
              </a:ext>
            </a:extLst>
          </p:cNvPr>
          <p:cNvCxnSpPr>
            <a:cxnSpLocks/>
          </p:cNvCxnSpPr>
          <p:nvPr/>
        </p:nvCxnSpPr>
        <p:spPr>
          <a:xfrm rot="10800000" flipV="1">
            <a:off x="1234128" y="4183145"/>
            <a:ext cx="1065313" cy="1"/>
          </a:xfrm>
          <a:prstGeom prst="bentConnector3">
            <a:avLst/>
          </a:prstGeom>
          <a:ln>
            <a:headEnd type="triangle" w="lg" len="lg"/>
            <a:tailEnd type="none"/>
          </a:ln>
        </p:spPr>
        <p:style>
          <a:lnRef idx="1">
            <a:schemeClr val="dk1"/>
          </a:lnRef>
          <a:fillRef idx="0">
            <a:schemeClr val="dk1"/>
          </a:fillRef>
          <a:effectRef idx="0">
            <a:schemeClr val="dk1"/>
          </a:effectRef>
          <a:fontRef idx="minor">
            <a:schemeClr val="tx1"/>
          </a:fontRef>
        </p:style>
      </p:cxnSp>
      <p:cxnSp>
        <p:nvCxnSpPr>
          <p:cNvPr id="8" name="직선 연결선 7">
            <a:extLst>
              <a:ext uri="{FF2B5EF4-FFF2-40B4-BE49-F238E27FC236}">
                <a16:creationId xmlns:a16="http://schemas.microsoft.com/office/drawing/2014/main" id="{EEE20879-EAB3-C6B1-BED0-88CCABAD7EE7}"/>
              </a:ext>
            </a:extLst>
          </p:cNvPr>
          <p:cNvCxnSpPr>
            <a:cxnSpLocks/>
          </p:cNvCxnSpPr>
          <p:nvPr/>
        </p:nvCxnSpPr>
        <p:spPr>
          <a:xfrm>
            <a:off x="1234127" y="3848726"/>
            <a:ext cx="0" cy="334419"/>
          </a:xfrm>
          <a:prstGeom prst="line">
            <a:avLst/>
          </a:prstGeom>
        </p:spPr>
        <p:style>
          <a:lnRef idx="1">
            <a:schemeClr val="dk1"/>
          </a:lnRef>
          <a:fillRef idx="0">
            <a:schemeClr val="dk1"/>
          </a:fillRef>
          <a:effectRef idx="0">
            <a:schemeClr val="dk1"/>
          </a:effectRef>
          <a:fontRef idx="minor">
            <a:schemeClr val="tx1"/>
          </a:fontRef>
        </p:style>
      </p:cxnSp>
      <p:sp>
        <p:nvSpPr>
          <p:cNvPr id="9" name="타원 8">
            <a:extLst>
              <a:ext uri="{FF2B5EF4-FFF2-40B4-BE49-F238E27FC236}">
                <a16:creationId xmlns:a16="http://schemas.microsoft.com/office/drawing/2014/main" id="{3E122E4C-79F4-8B3A-E5F9-4A4EC6F2D40B}"/>
              </a:ext>
            </a:extLst>
          </p:cNvPr>
          <p:cNvSpPr/>
          <p:nvPr/>
        </p:nvSpPr>
        <p:spPr>
          <a:xfrm>
            <a:off x="1205846" y="3787221"/>
            <a:ext cx="54000" cy="54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10" name="TextBox 9">
            <a:extLst>
              <a:ext uri="{FF2B5EF4-FFF2-40B4-BE49-F238E27FC236}">
                <a16:creationId xmlns:a16="http://schemas.microsoft.com/office/drawing/2014/main" id="{628D84A7-7981-7478-0186-5C345CDCC7E4}"/>
              </a:ext>
            </a:extLst>
          </p:cNvPr>
          <p:cNvSpPr txBox="1"/>
          <p:nvPr/>
        </p:nvSpPr>
        <p:spPr>
          <a:xfrm>
            <a:off x="614110" y="3429000"/>
            <a:ext cx="1291471" cy="369332"/>
          </a:xfrm>
          <a:prstGeom prst="rect">
            <a:avLst/>
          </a:prstGeom>
          <a:noFill/>
        </p:spPr>
        <p:txBody>
          <a:bodyPr wrap="square" rtlCol="0">
            <a:spAutoFit/>
          </a:bodyPr>
          <a:lstStyle/>
          <a:p>
            <a:r>
              <a:rPr lang="en-US" altLang="ko-KR"/>
              <a:t>Detector 1</a:t>
            </a:r>
            <a:endParaRPr lang="ko-KR" altLang="en-US"/>
          </a:p>
        </p:txBody>
      </p:sp>
      <p:cxnSp>
        <p:nvCxnSpPr>
          <p:cNvPr id="13" name="연결선: 꺾임 12">
            <a:extLst>
              <a:ext uri="{FF2B5EF4-FFF2-40B4-BE49-F238E27FC236}">
                <a16:creationId xmlns:a16="http://schemas.microsoft.com/office/drawing/2014/main" id="{27E2BCC3-D0BB-D265-7500-69B41E28ACB5}"/>
              </a:ext>
            </a:extLst>
          </p:cNvPr>
          <p:cNvCxnSpPr>
            <a:cxnSpLocks/>
            <a:stCxn id="4" idx="3"/>
            <a:endCxn id="14" idx="4"/>
          </p:cNvCxnSpPr>
          <p:nvPr/>
        </p:nvCxnSpPr>
        <p:spPr>
          <a:xfrm flipV="1">
            <a:off x="3590912" y="3968151"/>
            <a:ext cx="620804" cy="485151"/>
          </a:xfrm>
          <a:prstGeom prst="bentConnector2">
            <a:avLst/>
          </a:prstGeom>
          <a:ln>
            <a:headEnd type="triangle" w="lg" len="lg"/>
            <a:tailEnd type="none" w="lg" len="lg"/>
          </a:ln>
        </p:spPr>
        <p:style>
          <a:lnRef idx="1">
            <a:schemeClr val="dk1"/>
          </a:lnRef>
          <a:fillRef idx="0">
            <a:schemeClr val="dk1"/>
          </a:fillRef>
          <a:effectRef idx="0">
            <a:schemeClr val="dk1"/>
          </a:effectRef>
          <a:fontRef idx="minor">
            <a:schemeClr val="tx1"/>
          </a:fontRef>
        </p:style>
      </p:cxnSp>
      <p:sp>
        <p:nvSpPr>
          <p:cNvPr id="14" name="타원 13">
            <a:extLst>
              <a:ext uri="{FF2B5EF4-FFF2-40B4-BE49-F238E27FC236}">
                <a16:creationId xmlns:a16="http://schemas.microsoft.com/office/drawing/2014/main" id="{4C5371A9-7BAA-0802-CFA6-44F43FA2B178}"/>
              </a:ext>
            </a:extLst>
          </p:cNvPr>
          <p:cNvSpPr/>
          <p:nvPr/>
        </p:nvSpPr>
        <p:spPr>
          <a:xfrm>
            <a:off x="4184716" y="3914151"/>
            <a:ext cx="54000" cy="54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15" name="TextBox 14">
            <a:extLst>
              <a:ext uri="{FF2B5EF4-FFF2-40B4-BE49-F238E27FC236}">
                <a16:creationId xmlns:a16="http://schemas.microsoft.com/office/drawing/2014/main" id="{270E8AF8-3810-470C-7E50-FA94C975D2B2}"/>
              </a:ext>
            </a:extLst>
          </p:cNvPr>
          <p:cNvSpPr txBox="1"/>
          <p:nvPr/>
        </p:nvSpPr>
        <p:spPr>
          <a:xfrm>
            <a:off x="3779364" y="3494989"/>
            <a:ext cx="904973" cy="369332"/>
          </a:xfrm>
          <a:prstGeom prst="rect">
            <a:avLst/>
          </a:prstGeom>
          <a:noFill/>
        </p:spPr>
        <p:txBody>
          <a:bodyPr wrap="square" rtlCol="0">
            <a:spAutoFit/>
          </a:bodyPr>
          <a:lstStyle/>
          <a:p>
            <a:r>
              <a:rPr lang="en-US" altLang="ko-KR"/>
              <a:t>Trigger</a:t>
            </a:r>
            <a:endParaRPr lang="ko-KR" altLang="en-US"/>
          </a:p>
        </p:txBody>
      </p:sp>
      <p:sp>
        <p:nvSpPr>
          <p:cNvPr id="17" name="직사각형 16">
            <a:extLst>
              <a:ext uri="{FF2B5EF4-FFF2-40B4-BE49-F238E27FC236}">
                <a16:creationId xmlns:a16="http://schemas.microsoft.com/office/drawing/2014/main" id="{F71AA7F4-9B80-43B3-D87F-777FD47000EC}"/>
              </a:ext>
            </a:extLst>
          </p:cNvPr>
          <p:cNvSpPr/>
          <p:nvPr/>
        </p:nvSpPr>
        <p:spPr>
          <a:xfrm>
            <a:off x="7220915" y="3848726"/>
            <a:ext cx="1291472" cy="1209151"/>
          </a:xfrm>
          <a:prstGeom prst="rect">
            <a:avLst/>
          </a:prstGeom>
          <a:noFill/>
          <a:ln w="254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sz="2800">
                <a:solidFill>
                  <a:schemeClr val="tx1"/>
                </a:solidFill>
              </a:rPr>
              <a:t>PSEC4</a:t>
            </a:r>
            <a:endParaRPr lang="ko-KR" altLang="en-US" sz="2800">
              <a:solidFill>
                <a:schemeClr val="tx1"/>
              </a:solidFill>
            </a:endParaRPr>
          </a:p>
        </p:txBody>
      </p:sp>
      <p:cxnSp>
        <p:nvCxnSpPr>
          <p:cNvPr id="18" name="연결선: 꺾임 17">
            <a:extLst>
              <a:ext uri="{FF2B5EF4-FFF2-40B4-BE49-F238E27FC236}">
                <a16:creationId xmlns:a16="http://schemas.microsoft.com/office/drawing/2014/main" id="{6BBDE0C2-8889-CD5F-6D61-4D6A8D80240B}"/>
              </a:ext>
            </a:extLst>
          </p:cNvPr>
          <p:cNvCxnSpPr>
            <a:cxnSpLocks/>
          </p:cNvCxnSpPr>
          <p:nvPr/>
        </p:nvCxnSpPr>
        <p:spPr>
          <a:xfrm rot="10800000" flipV="1">
            <a:off x="6155603" y="4183145"/>
            <a:ext cx="1065313" cy="1"/>
          </a:xfrm>
          <a:prstGeom prst="bentConnector3">
            <a:avLst/>
          </a:prstGeom>
          <a:ln>
            <a:headEnd type="triangle" w="lg" len="lg"/>
            <a:tailEnd type="none"/>
          </a:ln>
        </p:spPr>
        <p:style>
          <a:lnRef idx="1">
            <a:schemeClr val="dk1"/>
          </a:lnRef>
          <a:fillRef idx="0">
            <a:schemeClr val="dk1"/>
          </a:fillRef>
          <a:effectRef idx="0">
            <a:schemeClr val="dk1"/>
          </a:effectRef>
          <a:fontRef idx="minor">
            <a:schemeClr val="tx1"/>
          </a:fontRef>
        </p:style>
      </p:cxnSp>
      <p:cxnSp>
        <p:nvCxnSpPr>
          <p:cNvPr id="19" name="직선 연결선 18">
            <a:extLst>
              <a:ext uri="{FF2B5EF4-FFF2-40B4-BE49-F238E27FC236}">
                <a16:creationId xmlns:a16="http://schemas.microsoft.com/office/drawing/2014/main" id="{227ECA34-5214-B8E5-B5EB-B046078EC3FD}"/>
              </a:ext>
            </a:extLst>
          </p:cNvPr>
          <p:cNvCxnSpPr>
            <a:cxnSpLocks/>
          </p:cNvCxnSpPr>
          <p:nvPr/>
        </p:nvCxnSpPr>
        <p:spPr>
          <a:xfrm>
            <a:off x="6155602" y="3848726"/>
            <a:ext cx="0" cy="334419"/>
          </a:xfrm>
          <a:prstGeom prst="line">
            <a:avLst/>
          </a:prstGeom>
        </p:spPr>
        <p:style>
          <a:lnRef idx="1">
            <a:schemeClr val="dk1"/>
          </a:lnRef>
          <a:fillRef idx="0">
            <a:schemeClr val="dk1"/>
          </a:fillRef>
          <a:effectRef idx="0">
            <a:schemeClr val="dk1"/>
          </a:effectRef>
          <a:fontRef idx="minor">
            <a:schemeClr val="tx1"/>
          </a:fontRef>
        </p:style>
      </p:cxnSp>
      <p:sp>
        <p:nvSpPr>
          <p:cNvPr id="20" name="타원 19">
            <a:extLst>
              <a:ext uri="{FF2B5EF4-FFF2-40B4-BE49-F238E27FC236}">
                <a16:creationId xmlns:a16="http://schemas.microsoft.com/office/drawing/2014/main" id="{51D6F484-91DC-1C95-0CC7-049F2A737E21}"/>
              </a:ext>
            </a:extLst>
          </p:cNvPr>
          <p:cNvSpPr/>
          <p:nvPr/>
        </p:nvSpPr>
        <p:spPr>
          <a:xfrm>
            <a:off x="6127321" y="3787221"/>
            <a:ext cx="54000" cy="54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21" name="TextBox 20">
            <a:extLst>
              <a:ext uri="{FF2B5EF4-FFF2-40B4-BE49-F238E27FC236}">
                <a16:creationId xmlns:a16="http://schemas.microsoft.com/office/drawing/2014/main" id="{D9A04D8D-D86F-FF0B-315B-65C63D0AF3CB}"/>
              </a:ext>
            </a:extLst>
          </p:cNvPr>
          <p:cNvSpPr txBox="1"/>
          <p:nvPr/>
        </p:nvSpPr>
        <p:spPr>
          <a:xfrm>
            <a:off x="5535585" y="3429000"/>
            <a:ext cx="1291471" cy="369332"/>
          </a:xfrm>
          <a:prstGeom prst="rect">
            <a:avLst/>
          </a:prstGeom>
          <a:noFill/>
        </p:spPr>
        <p:txBody>
          <a:bodyPr wrap="square" rtlCol="0">
            <a:spAutoFit/>
          </a:bodyPr>
          <a:lstStyle/>
          <a:p>
            <a:r>
              <a:rPr lang="en-US" altLang="ko-KR"/>
              <a:t>Detector 2</a:t>
            </a:r>
            <a:endParaRPr lang="ko-KR" altLang="en-US"/>
          </a:p>
        </p:txBody>
      </p:sp>
      <p:cxnSp>
        <p:nvCxnSpPr>
          <p:cNvPr id="23" name="연결선: 꺾임 22">
            <a:extLst>
              <a:ext uri="{FF2B5EF4-FFF2-40B4-BE49-F238E27FC236}">
                <a16:creationId xmlns:a16="http://schemas.microsoft.com/office/drawing/2014/main" id="{2F99BE29-6600-F877-ED72-D74ACCBF3B77}"/>
              </a:ext>
            </a:extLst>
          </p:cNvPr>
          <p:cNvCxnSpPr>
            <a:cxnSpLocks/>
            <a:stCxn id="17" idx="3"/>
            <a:endCxn id="24" idx="4"/>
          </p:cNvCxnSpPr>
          <p:nvPr/>
        </p:nvCxnSpPr>
        <p:spPr>
          <a:xfrm flipV="1">
            <a:off x="8512387" y="3968151"/>
            <a:ext cx="620804" cy="485151"/>
          </a:xfrm>
          <a:prstGeom prst="bentConnector2">
            <a:avLst/>
          </a:prstGeom>
          <a:ln>
            <a:headEnd type="triangle" w="lg" len="lg"/>
            <a:tailEnd type="none" w="lg" len="lg"/>
          </a:ln>
        </p:spPr>
        <p:style>
          <a:lnRef idx="1">
            <a:schemeClr val="dk1"/>
          </a:lnRef>
          <a:fillRef idx="0">
            <a:schemeClr val="dk1"/>
          </a:fillRef>
          <a:effectRef idx="0">
            <a:schemeClr val="dk1"/>
          </a:effectRef>
          <a:fontRef idx="minor">
            <a:schemeClr val="tx1"/>
          </a:fontRef>
        </p:style>
      </p:cxnSp>
      <p:sp>
        <p:nvSpPr>
          <p:cNvPr id="24" name="타원 23">
            <a:extLst>
              <a:ext uri="{FF2B5EF4-FFF2-40B4-BE49-F238E27FC236}">
                <a16:creationId xmlns:a16="http://schemas.microsoft.com/office/drawing/2014/main" id="{B20AF26E-D8B9-EB2D-02AD-B6EF6FE61C1F}"/>
              </a:ext>
            </a:extLst>
          </p:cNvPr>
          <p:cNvSpPr/>
          <p:nvPr/>
        </p:nvSpPr>
        <p:spPr>
          <a:xfrm>
            <a:off x="9106191" y="3914151"/>
            <a:ext cx="54000" cy="54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25" name="TextBox 24">
            <a:extLst>
              <a:ext uri="{FF2B5EF4-FFF2-40B4-BE49-F238E27FC236}">
                <a16:creationId xmlns:a16="http://schemas.microsoft.com/office/drawing/2014/main" id="{01E3AD3F-1A36-E754-9F7E-63F86AF4E4FB}"/>
              </a:ext>
            </a:extLst>
          </p:cNvPr>
          <p:cNvSpPr txBox="1"/>
          <p:nvPr/>
        </p:nvSpPr>
        <p:spPr>
          <a:xfrm>
            <a:off x="8700839" y="3494989"/>
            <a:ext cx="904973" cy="369332"/>
          </a:xfrm>
          <a:prstGeom prst="rect">
            <a:avLst/>
          </a:prstGeom>
          <a:noFill/>
        </p:spPr>
        <p:txBody>
          <a:bodyPr wrap="square" rtlCol="0">
            <a:spAutoFit/>
          </a:bodyPr>
          <a:lstStyle/>
          <a:p>
            <a:r>
              <a:rPr lang="en-US" altLang="ko-KR"/>
              <a:t>Trigger</a:t>
            </a:r>
            <a:endParaRPr lang="ko-KR" altLang="en-US"/>
          </a:p>
        </p:txBody>
      </p:sp>
      <p:sp>
        <p:nvSpPr>
          <p:cNvPr id="27" name="직사각형 26">
            <a:extLst>
              <a:ext uri="{FF2B5EF4-FFF2-40B4-BE49-F238E27FC236}">
                <a16:creationId xmlns:a16="http://schemas.microsoft.com/office/drawing/2014/main" id="{CAD59005-3384-2301-B83A-A3A1A3C3EA27}"/>
              </a:ext>
            </a:extLst>
          </p:cNvPr>
          <p:cNvSpPr/>
          <p:nvPr/>
        </p:nvSpPr>
        <p:spPr>
          <a:xfrm>
            <a:off x="2299440" y="6012000"/>
            <a:ext cx="1291472" cy="476387"/>
          </a:xfrm>
          <a:prstGeom prst="rect">
            <a:avLst/>
          </a:prstGeom>
          <a:noFill/>
          <a:ln w="254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sz="2800">
                <a:solidFill>
                  <a:schemeClr val="tx1"/>
                </a:solidFill>
              </a:rPr>
              <a:t>WR</a:t>
            </a:r>
            <a:endParaRPr lang="ko-KR" altLang="en-US" sz="2800">
              <a:solidFill>
                <a:schemeClr val="tx1"/>
              </a:solidFill>
            </a:endParaRPr>
          </a:p>
        </p:txBody>
      </p:sp>
      <p:sp>
        <p:nvSpPr>
          <p:cNvPr id="28" name="직사각형 27">
            <a:extLst>
              <a:ext uri="{FF2B5EF4-FFF2-40B4-BE49-F238E27FC236}">
                <a16:creationId xmlns:a16="http://schemas.microsoft.com/office/drawing/2014/main" id="{0C566A70-3A45-6378-C2EE-505221401696}"/>
              </a:ext>
            </a:extLst>
          </p:cNvPr>
          <p:cNvSpPr/>
          <p:nvPr/>
        </p:nvSpPr>
        <p:spPr>
          <a:xfrm>
            <a:off x="7221600" y="6012000"/>
            <a:ext cx="1291472" cy="476387"/>
          </a:xfrm>
          <a:prstGeom prst="rect">
            <a:avLst/>
          </a:prstGeom>
          <a:noFill/>
          <a:ln w="254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sz="2800">
                <a:solidFill>
                  <a:schemeClr val="tx1"/>
                </a:solidFill>
              </a:rPr>
              <a:t>WR</a:t>
            </a:r>
            <a:endParaRPr lang="ko-KR" altLang="en-US" sz="2800">
              <a:solidFill>
                <a:schemeClr val="tx1"/>
              </a:solidFill>
            </a:endParaRPr>
          </a:p>
        </p:txBody>
      </p:sp>
      <p:cxnSp>
        <p:nvCxnSpPr>
          <p:cNvPr id="30" name="연결선: 꺾임 29">
            <a:extLst>
              <a:ext uri="{FF2B5EF4-FFF2-40B4-BE49-F238E27FC236}">
                <a16:creationId xmlns:a16="http://schemas.microsoft.com/office/drawing/2014/main" id="{39CCB780-2A8A-B3CB-E450-E5DCC9034967}"/>
              </a:ext>
            </a:extLst>
          </p:cNvPr>
          <p:cNvCxnSpPr>
            <a:stCxn id="27" idx="3"/>
            <a:endCxn id="28" idx="1"/>
          </p:cNvCxnSpPr>
          <p:nvPr/>
        </p:nvCxnSpPr>
        <p:spPr>
          <a:xfrm>
            <a:off x="3590912" y="6250194"/>
            <a:ext cx="3630688" cy="12700"/>
          </a:xfrm>
          <a:prstGeom prst="bentConnector3">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1" name="연결선: 꺾임 30">
            <a:extLst>
              <a:ext uri="{FF2B5EF4-FFF2-40B4-BE49-F238E27FC236}">
                <a16:creationId xmlns:a16="http://schemas.microsoft.com/office/drawing/2014/main" id="{42774336-B023-F439-B19A-261F8232C264}"/>
              </a:ext>
            </a:extLst>
          </p:cNvPr>
          <p:cNvCxnSpPr/>
          <p:nvPr/>
        </p:nvCxnSpPr>
        <p:spPr>
          <a:xfrm>
            <a:off x="3595531" y="6291762"/>
            <a:ext cx="3630688" cy="12700"/>
          </a:xfrm>
          <a:prstGeom prst="bentConnector3">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3" name="연결선: 꺾임 42">
            <a:extLst>
              <a:ext uri="{FF2B5EF4-FFF2-40B4-BE49-F238E27FC236}">
                <a16:creationId xmlns:a16="http://schemas.microsoft.com/office/drawing/2014/main" id="{F2848ACE-F66C-7AC4-4145-C2B6970939C9}"/>
              </a:ext>
            </a:extLst>
          </p:cNvPr>
          <p:cNvCxnSpPr>
            <a:cxnSpLocks/>
            <a:stCxn id="27" idx="0"/>
            <a:endCxn id="4" idx="1"/>
          </p:cNvCxnSpPr>
          <p:nvPr/>
        </p:nvCxnSpPr>
        <p:spPr>
          <a:xfrm rot="16200000" flipV="1">
            <a:off x="1842959" y="4909783"/>
            <a:ext cx="1558698" cy="645736"/>
          </a:xfrm>
          <a:prstGeom prst="bentConnector4">
            <a:avLst>
              <a:gd name="adj1" fmla="val 30606"/>
              <a:gd name="adj2" fmla="val 13540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46" name="연결선: 꺾임 45">
            <a:extLst>
              <a:ext uri="{FF2B5EF4-FFF2-40B4-BE49-F238E27FC236}">
                <a16:creationId xmlns:a16="http://schemas.microsoft.com/office/drawing/2014/main" id="{25970DB7-EE30-3731-07D7-3C1B7B963DE8}"/>
              </a:ext>
            </a:extLst>
          </p:cNvPr>
          <p:cNvCxnSpPr>
            <a:cxnSpLocks/>
          </p:cNvCxnSpPr>
          <p:nvPr/>
        </p:nvCxnSpPr>
        <p:spPr>
          <a:xfrm rot="16200000" flipV="1">
            <a:off x="6769738" y="4909783"/>
            <a:ext cx="1558698" cy="645736"/>
          </a:xfrm>
          <a:prstGeom prst="bentConnector4">
            <a:avLst>
              <a:gd name="adj1" fmla="val 30606"/>
              <a:gd name="adj2" fmla="val 135401"/>
            </a:avLst>
          </a:prstGeom>
          <a:ln>
            <a:tailEnd type="triangle" w="lg" len="lg"/>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B1094BE-FB52-F1BB-625E-A594E2C0E750}"/>
                  </a:ext>
                </a:extLst>
              </p:cNvPr>
              <p:cNvSpPr txBox="1"/>
              <p:nvPr/>
            </p:nvSpPr>
            <p:spPr>
              <a:xfrm>
                <a:off x="1205846" y="5080939"/>
                <a:ext cx="1291471" cy="1200329"/>
              </a:xfrm>
              <a:prstGeom prst="rect">
                <a:avLst/>
              </a:prstGeom>
              <a:noFill/>
            </p:spPr>
            <p:txBody>
              <a:bodyPr wrap="square" rtlCol="0">
                <a:spAutoFit/>
              </a:bodyPr>
              <a:lstStyle/>
              <a:p>
                <a:r>
                  <a:rPr lang="en-US" altLang="ko-KR"/>
                  <a:t>Phase Sync’d</a:t>
                </a:r>
              </a:p>
              <a:p>
                <a:r>
                  <a:rPr lang="en-US" altLang="ko-KR"/>
                  <a:t>Sine wave</a:t>
                </a:r>
              </a:p>
              <a:p>
                <a14:m>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Δ</m:t>
                    </m:r>
                    <m:r>
                      <a:rPr lang="en-US" altLang="ko-KR" b="0" i="1" smtClean="0">
                        <a:latin typeface="Cambria Math" panose="02040503050406030204" pitchFamily="18" charset="0"/>
                        <a:ea typeface="Cambria Math" panose="02040503050406030204" pitchFamily="18" charset="0"/>
                      </a:rPr>
                      <m:t>𝑡</m:t>
                    </m:r>
                    <m:r>
                      <a:rPr lang="en-US" altLang="ko-KR" i="1">
                        <a:latin typeface="Cambria Math" panose="02040503050406030204" pitchFamily="18" charset="0"/>
                        <a:ea typeface="Cambria Math" panose="02040503050406030204" pitchFamily="18" charset="0"/>
                      </a:rPr>
                      <m:t>≪</m:t>
                    </m:r>
                  </m:oMath>
                </a14:m>
                <a:r>
                  <a:rPr lang="en-US" altLang="ko-KR"/>
                  <a:t>1ps</a:t>
                </a:r>
                <a:endParaRPr lang="ko-KR" altLang="en-US"/>
              </a:p>
            </p:txBody>
          </p:sp>
        </mc:Choice>
        <mc:Fallback xmlns="">
          <p:sp>
            <p:nvSpPr>
              <p:cNvPr id="47" name="TextBox 46">
                <a:extLst>
                  <a:ext uri="{FF2B5EF4-FFF2-40B4-BE49-F238E27FC236}">
                    <a16:creationId xmlns:a16="http://schemas.microsoft.com/office/drawing/2014/main" id="{8B1094BE-FB52-F1BB-625E-A594E2C0E750}"/>
                  </a:ext>
                </a:extLst>
              </p:cNvPr>
              <p:cNvSpPr txBox="1">
                <a:spLocks noRot="1" noChangeAspect="1" noMove="1" noResize="1" noEditPoints="1" noAdjustHandles="1" noChangeArrowheads="1" noChangeShapeType="1" noTextEdit="1"/>
              </p:cNvSpPr>
              <p:nvPr/>
            </p:nvSpPr>
            <p:spPr>
              <a:xfrm>
                <a:off x="1205846" y="5080939"/>
                <a:ext cx="1291471" cy="1200329"/>
              </a:xfrm>
              <a:prstGeom prst="rect">
                <a:avLst/>
              </a:prstGeom>
              <a:blipFill>
                <a:blip r:embed="rId4"/>
                <a:stretch>
                  <a:fillRect l="-4245" t="-2538" b="-7107"/>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9D837DBC-2163-615B-A8B1-E952246089D7}"/>
              </a:ext>
            </a:extLst>
          </p:cNvPr>
          <p:cNvSpPr txBox="1"/>
          <p:nvPr/>
        </p:nvSpPr>
        <p:spPr>
          <a:xfrm>
            <a:off x="4411130" y="5544972"/>
            <a:ext cx="2009480" cy="646331"/>
          </a:xfrm>
          <a:prstGeom prst="rect">
            <a:avLst/>
          </a:prstGeom>
          <a:noFill/>
        </p:spPr>
        <p:txBody>
          <a:bodyPr wrap="square" rtlCol="0">
            <a:spAutoFit/>
          </a:bodyPr>
          <a:lstStyle/>
          <a:p>
            <a:r>
              <a:rPr lang="en-US" altLang="ko-KR"/>
              <a:t>Synchronization</a:t>
            </a:r>
            <a:r>
              <a:rPr lang="ko-KR" altLang="en-US"/>
              <a:t> </a:t>
            </a:r>
            <a:r>
              <a:rPr lang="en-US" altLang="ko-KR"/>
              <a:t>via</a:t>
            </a:r>
            <a:r>
              <a:rPr lang="ko-KR" altLang="en-US"/>
              <a:t> </a:t>
            </a:r>
            <a:r>
              <a:rPr lang="en-US" altLang="ko-KR"/>
              <a:t>optical</a:t>
            </a:r>
            <a:r>
              <a:rPr lang="ko-KR" altLang="en-US"/>
              <a:t> </a:t>
            </a:r>
            <a:r>
              <a:rPr lang="en-US" altLang="ko-KR"/>
              <a:t>fiber</a:t>
            </a:r>
          </a:p>
        </p:txBody>
      </p:sp>
      <p:sp>
        <p:nvSpPr>
          <p:cNvPr id="49" name="TextBox 48">
            <a:extLst>
              <a:ext uri="{FF2B5EF4-FFF2-40B4-BE49-F238E27FC236}">
                <a16:creationId xmlns:a16="http://schemas.microsoft.com/office/drawing/2014/main" id="{182F76AB-1D2B-1229-558D-1C32C213037D}"/>
              </a:ext>
            </a:extLst>
          </p:cNvPr>
          <p:cNvSpPr txBox="1"/>
          <p:nvPr/>
        </p:nvSpPr>
        <p:spPr>
          <a:xfrm>
            <a:off x="1407400" y="3854336"/>
            <a:ext cx="1291471" cy="369332"/>
          </a:xfrm>
          <a:prstGeom prst="rect">
            <a:avLst/>
          </a:prstGeom>
          <a:noFill/>
        </p:spPr>
        <p:txBody>
          <a:bodyPr wrap="square" rtlCol="0">
            <a:spAutoFit/>
          </a:bodyPr>
          <a:lstStyle/>
          <a:p>
            <a:r>
              <a:rPr lang="en-US" altLang="ko-KR"/>
              <a:t>Ch. 1</a:t>
            </a:r>
            <a:endParaRPr lang="ko-KR" altLang="en-US"/>
          </a:p>
        </p:txBody>
      </p:sp>
      <p:sp>
        <p:nvSpPr>
          <p:cNvPr id="50" name="TextBox 49">
            <a:extLst>
              <a:ext uri="{FF2B5EF4-FFF2-40B4-BE49-F238E27FC236}">
                <a16:creationId xmlns:a16="http://schemas.microsoft.com/office/drawing/2014/main" id="{B35991EC-AFAE-F393-079F-87297940E046}"/>
              </a:ext>
            </a:extLst>
          </p:cNvPr>
          <p:cNvSpPr txBox="1"/>
          <p:nvPr/>
        </p:nvSpPr>
        <p:spPr>
          <a:xfrm>
            <a:off x="1407400" y="4301469"/>
            <a:ext cx="1291471" cy="369332"/>
          </a:xfrm>
          <a:prstGeom prst="rect">
            <a:avLst/>
          </a:prstGeom>
          <a:noFill/>
        </p:spPr>
        <p:txBody>
          <a:bodyPr wrap="square" rtlCol="0">
            <a:spAutoFit/>
          </a:bodyPr>
          <a:lstStyle/>
          <a:p>
            <a:r>
              <a:rPr lang="en-US" altLang="ko-KR"/>
              <a:t>Ch. 2</a:t>
            </a:r>
            <a:endParaRPr lang="ko-KR" altLang="en-US"/>
          </a:p>
        </p:txBody>
      </p:sp>
      <p:sp>
        <p:nvSpPr>
          <p:cNvPr id="51" name="TextBox 50">
            <a:extLst>
              <a:ext uri="{FF2B5EF4-FFF2-40B4-BE49-F238E27FC236}">
                <a16:creationId xmlns:a16="http://schemas.microsoft.com/office/drawing/2014/main" id="{8DC941E9-C9B8-26B7-2BC7-993DA935A232}"/>
              </a:ext>
            </a:extLst>
          </p:cNvPr>
          <p:cNvSpPr txBox="1"/>
          <p:nvPr/>
        </p:nvSpPr>
        <p:spPr>
          <a:xfrm>
            <a:off x="6352614" y="3854336"/>
            <a:ext cx="1291471" cy="369332"/>
          </a:xfrm>
          <a:prstGeom prst="rect">
            <a:avLst/>
          </a:prstGeom>
          <a:noFill/>
        </p:spPr>
        <p:txBody>
          <a:bodyPr wrap="square" rtlCol="0">
            <a:spAutoFit/>
          </a:bodyPr>
          <a:lstStyle/>
          <a:p>
            <a:r>
              <a:rPr lang="en-US" altLang="ko-KR"/>
              <a:t>Ch. 1</a:t>
            </a:r>
            <a:endParaRPr lang="ko-KR" altLang="en-US"/>
          </a:p>
        </p:txBody>
      </p:sp>
      <p:sp>
        <p:nvSpPr>
          <p:cNvPr id="52" name="TextBox 51">
            <a:extLst>
              <a:ext uri="{FF2B5EF4-FFF2-40B4-BE49-F238E27FC236}">
                <a16:creationId xmlns:a16="http://schemas.microsoft.com/office/drawing/2014/main" id="{5E1BF108-F80C-4332-1D7E-29A27763055A}"/>
              </a:ext>
            </a:extLst>
          </p:cNvPr>
          <p:cNvSpPr txBox="1"/>
          <p:nvPr/>
        </p:nvSpPr>
        <p:spPr>
          <a:xfrm>
            <a:off x="6352614" y="4301469"/>
            <a:ext cx="1291471" cy="369332"/>
          </a:xfrm>
          <a:prstGeom prst="rect">
            <a:avLst/>
          </a:prstGeom>
          <a:noFill/>
        </p:spPr>
        <p:txBody>
          <a:bodyPr wrap="square" rtlCol="0">
            <a:spAutoFit/>
          </a:bodyPr>
          <a:lstStyle/>
          <a:p>
            <a:r>
              <a:rPr lang="en-US" altLang="ko-KR"/>
              <a:t>Ch. 2</a:t>
            </a:r>
            <a:endParaRPr lang="ko-KR" altLang="en-US"/>
          </a:p>
        </p:txBody>
      </p:sp>
      <p:pic>
        <p:nvPicPr>
          <p:cNvPr id="1026" name="Picture 2" descr="Ac Source Symbol Vector for Free Download | FreeImages">
            <a:extLst>
              <a:ext uri="{FF2B5EF4-FFF2-40B4-BE49-F238E27FC236}">
                <a16:creationId xmlns:a16="http://schemas.microsoft.com/office/drawing/2014/main" id="{2D1CF394-691D-0C38-00A5-82CB5E37B4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91" t="22273" r="12691" b="22273"/>
          <a:stretch/>
        </p:blipFill>
        <p:spPr bwMode="auto">
          <a:xfrm>
            <a:off x="2299440" y="5275375"/>
            <a:ext cx="289433" cy="215097"/>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직선 연결선 53">
            <a:extLst>
              <a:ext uri="{FF2B5EF4-FFF2-40B4-BE49-F238E27FC236}">
                <a16:creationId xmlns:a16="http://schemas.microsoft.com/office/drawing/2014/main" id="{718CEBDD-B763-A21E-A8F3-06FBFC6EF197}"/>
              </a:ext>
            </a:extLst>
          </p:cNvPr>
          <p:cNvCxnSpPr>
            <a:stCxn id="1026" idx="1"/>
            <a:endCxn id="1026" idx="3"/>
          </p:cNvCxnSpPr>
          <p:nvPr/>
        </p:nvCxnSpPr>
        <p:spPr>
          <a:xfrm>
            <a:off x="2299440" y="5382924"/>
            <a:ext cx="289433" cy="0"/>
          </a:xfrm>
          <a:prstGeom prst="line">
            <a:avLst/>
          </a:prstGeom>
        </p:spPr>
        <p:style>
          <a:lnRef idx="1">
            <a:schemeClr val="dk1"/>
          </a:lnRef>
          <a:fillRef idx="0">
            <a:schemeClr val="dk1"/>
          </a:fillRef>
          <a:effectRef idx="0">
            <a:schemeClr val="dk1"/>
          </a:effectRef>
          <a:fontRef idx="minor">
            <a:schemeClr val="tx1"/>
          </a:fontRef>
        </p:style>
      </p:cxnSp>
      <p:pic>
        <p:nvPicPr>
          <p:cNvPr id="57" name="Picture 2" descr="Ac Source Symbol Vector for Free Download | FreeImages">
            <a:extLst>
              <a:ext uri="{FF2B5EF4-FFF2-40B4-BE49-F238E27FC236}">
                <a16:creationId xmlns:a16="http://schemas.microsoft.com/office/drawing/2014/main" id="{EA63B9D0-9253-2F5C-E675-7EC6E93CBB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91" t="22273" r="12691" b="22273"/>
          <a:stretch/>
        </p:blipFill>
        <p:spPr bwMode="auto">
          <a:xfrm>
            <a:off x="7223343" y="5275375"/>
            <a:ext cx="289433" cy="215097"/>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직선 연결선 57">
            <a:extLst>
              <a:ext uri="{FF2B5EF4-FFF2-40B4-BE49-F238E27FC236}">
                <a16:creationId xmlns:a16="http://schemas.microsoft.com/office/drawing/2014/main" id="{B97FAE9E-55B4-B4B1-D315-2110ACC721BA}"/>
              </a:ext>
            </a:extLst>
          </p:cNvPr>
          <p:cNvCxnSpPr>
            <a:stCxn id="57" idx="1"/>
            <a:endCxn id="57" idx="3"/>
          </p:cNvCxnSpPr>
          <p:nvPr/>
        </p:nvCxnSpPr>
        <p:spPr>
          <a:xfrm>
            <a:off x="7223343" y="5382924"/>
            <a:ext cx="289433" cy="0"/>
          </a:xfrm>
          <a:prstGeom prst="line">
            <a:avLst/>
          </a:prstGeom>
        </p:spPr>
        <p:style>
          <a:lnRef idx="1">
            <a:schemeClr val="dk1"/>
          </a:lnRef>
          <a:fillRef idx="0">
            <a:schemeClr val="dk1"/>
          </a:fillRef>
          <a:effectRef idx="0">
            <a:schemeClr val="dk1"/>
          </a:effectRef>
          <a:fontRef idx="minor">
            <a:schemeClr val="tx1"/>
          </a:fontRef>
        </p:style>
      </p:cxnSp>
      <p:cxnSp>
        <p:nvCxnSpPr>
          <p:cNvPr id="7" name="직선 연결선 6">
            <a:extLst>
              <a:ext uri="{FF2B5EF4-FFF2-40B4-BE49-F238E27FC236}">
                <a16:creationId xmlns:a16="http://schemas.microsoft.com/office/drawing/2014/main" id="{F5E528D6-D4DD-7E20-933E-570857EFF441}"/>
              </a:ext>
            </a:extLst>
          </p:cNvPr>
          <p:cNvCxnSpPr/>
          <p:nvPr/>
        </p:nvCxnSpPr>
        <p:spPr>
          <a:xfrm>
            <a:off x="5329644" y="3157391"/>
            <a:ext cx="0" cy="2440641"/>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AA4ECFB3-A3BE-C209-1D11-CDE0116894F7}"/>
              </a:ext>
            </a:extLst>
          </p:cNvPr>
          <p:cNvSpPr txBox="1"/>
          <p:nvPr/>
        </p:nvSpPr>
        <p:spPr>
          <a:xfrm>
            <a:off x="4828901" y="2769900"/>
            <a:ext cx="1001487" cy="369332"/>
          </a:xfrm>
          <a:prstGeom prst="rect">
            <a:avLst/>
          </a:prstGeom>
          <a:noFill/>
        </p:spPr>
        <p:txBody>
          <a:bodyPr wrap="square" rtlCol="0">
            <a:spAutoFit/>
          </a:bodyPr>
          <a:lstStyle/>
          <a:p>
            <a:r>
              <a:rPr lang="en-US" altLang="ko-KR"/>
              <a:t>&gt;100m</a:t>
            </a:r>
            <a:endParaRPr lang="ko-KR" altLang="en-US"/>
          </a:p>
        </p:txBody>
      </p:sp>
      <p:sp>
        <p:nvSpPr>
          <p:cNvPr id="33" name="Rectangle 5">
            <a:extLst>
              <a:ext uri="{FF2B5EF4-FFF2-40B4-BE49-F238E27FC236}">
                <a16:creationId xmlns:a16="http://schemas.microsoft.com/office/drawing/2014/main" id="{27099E2F-1F71-3DC6-BDA6-9E4F78E62FD9}"/>
              </a:ext>
            </a:extLst>
          </p:cNvPr>
          <p:cNvSpPr>
            <a:spLocks noChangeArrowheads="1"/>
          </p:cNvSpPr>
          <p:nvPr/>
        </p:nvSpPr>
        <p:spPr bwMode="auto">
          <a:xfrm>
            <a:off x="9179283" y="4290866"/>
            <a:ext cx="3043883" cy="18158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atinLnBrk="0"/>
            <a:r>
              <a:rPr kumimoji="0" lang="ko-KR" altLang="ko-KR" sz="1400" b="0" i="0" u="none" strike="noStrike" cap="none" normalizeH="0" baseline="0" err="1">
                <a:ln>
                  <a:noFill/>
                </a:ln>
                <a:solidFill>
                  <a:srgbClr val="222222"/>
                </a:solidFill>
                <a:effectLst/>
                <a:cs typeface="Arial" panose="020B0604020202020204" pitchFamily="34" charset="0"/>
              </a:rPr>
              <a:t>F</a:t>
            </a:r>
            <a:r>
              <a:rPr kumimoji="0" lang="ko-KR"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Girela-Lopez</a:t>
            </a:r>
            <a:r>
              <a:rPr kumimoji="0" lang="ko-KR"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J</a:t>
            </a:r>
            <a:r>
              <a:rPr kumimoji="0" lang="ko-KR"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Lopez-Jimenez</a:t>
            </a:r>
            <a:r>
              <a:rPr kumimoji="0" lang="ko-KR"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M</a:t>
            </a:r>
            <a:r>
              <a:rPr kumimoji="0" lang="ko-KR" altLang="ko-KR" sz="1400" b="0" i="0" u="none" strike="noStrike" cap="none" normalizeH="0" baseline="0">
                <a:ln>
                  <a:noFill/>
                </a:ln>
                <a:solidFill>
                  <a:srgbClr val="222222"/>
                </a:solidFill>
                <a:effectLst/>
                <a:cs typeface="Arial" panose="020B0604020202020204" pitchFamily="34" charset="0"/>
              </a:rPr>
              <a:t>.</a:t>
            </a:r>
            <a:r>
              <a:rPr kumimoji="0" lang="en-US"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Jimenez-Lopez</a:t>
            </a:r>
            <a:r>
              <a:rPr kumimoji="0" lang="ko-KR"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R</a:t>
            </a:r>
            <a:r>
              <a:rPr kumimoji="0" lang="ko-KR"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Rodriguez</a:t>
            </a:r>
            <a:r>
              <a:rPr kumimoji="0" lang="ko-KR" altLang="ko-KR" sz="1400" b="0" i="0" u="none" strike="noStrike" cap="none" normalizeH="0" baseline="0">
                <a:ln>
                  <a:noFill/>
                </a:ln>
                <a:solidFill>
                  <a:srgbClr val="222222"/>
                </a:solidFill>
                <a:effectLst/>
                <a:cs typeface="Arial" panose="020B0604020202020204" pitchFamily="34" charset="0"/>
              </a:rPr>
              <a:t>,</a:t>
            </a:r>
            <a:br>
              <a:rPr kumimoji="0" lang="ko-KR" altLang="ko-KR" sz="1400" b="0" i="0" u="none" strike="noStrike" cap="none" normalizeH="0" baseline="0">
                <a:ln>
                  <a:noFill/>
                </a:ln>
                <a:solidFill>
                  <a:schemeClr val="tx1"/>
                </a:solidFill>
                <a:effectLst/>
              </a:rPr>
            </a:br>
            <a:r>
              <a:rPr kumimoji="0" lang="ko-KR" altLang="ko-KR" sz="1400" b="0" i="0" u="none" strike="noStrike" cap="none" normalizeH="0" baseline="0" err="1">
                <a:ln>
                  <a:noFill/>
                </a:ln>
                <a:solidFill>
                  <a:srgbClr val="222222"/>
                </a:solidFill>
                <a:effectLst/>
                <a:cs typeface="Arial" panose="020B0604020202020204" pitchFamily="34" charset="0"/>
              </a:rPr>
              <a:t>E</a:t>
            </a:r>
            <a:r>
              <a:rPr kumimoji="0" lang="ko-KR"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Ros</a:t>
            </a:r>
            <a:r>
              <a:rPr kumimoji="0" lang="ko-KR" altLang="ko-KR" sz="1400" b="0" i="0" u="none" strike="noStrike" cap="none" normalizeH="0" baseline="0">
                <a:ln>
                  <a:noFill/>
                </a:ln>
                <a:solidFill>
                  <a:srgbClr val="222222"/>
                </a:solidFill>
                <a:effectLst/>
                <a:cs typeface="Arial" panose="020B0604020202020204" pitchFamily="34" charset="0"/>
              </a:rPr>
              <a:t> and </a:t>
            </a:r>
            <a:r>
              <a:rPr kumimoji="0" lang="ko-KR" altLang="ko-KR" sz="1400" b="0" i="0" u="none" strike="noStrike" cap="none" normalizeH="0" baseline="0" err="1">
                <a:ln>
                  <a:noFill/>
                </a:ln>
                <a:solidFill>
                  <a:srgbClr val="222222"/>
                </a:solidFill>
                <a:effectLst/>
                <a:cs typeface="Arial" panose="020B0604020202020204" pitchFamily="34" charset="0"/>
              </a:rPr>
              <a:t>J</a:t>
            </a:r>
            <a:r>
              <a:rPr kumimoji="0" lang="ko-KR"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Díaz</a:t>
            </a:r>
            <a:r>
              <a:rPr kumimoji="0" lang="ko-KR" altLang="ko-KR" sz="1400" b="0" i="0" u="none" strike="noStrike" cap="none" normalizeH="0" baseline="0">
                <a:ln>
                  <a:noFill/>
                </a:ln>
                <a:solidFill>
                  <a:srgbClr val="222222"/>
                </a:solidFill>
                <a:effectLst/>
                <a:cs typeface="Arial" panose="020B0604020202020204" pitchFamily="34" charset="0"/>
              </a:rPr>
              <a:t>,</a:t>
            </a:r>
            <a:endParaRPr kumimoji="0" lang="en-US" altLang="ko-KR" sz="1400" b="0" i="0" u="none" strike="noStrike" cap="none" normalizeH="0" baseline="0">
              <a:ln>
                <a:noFill/>
              </a:ln>
              <a:solidFill>
                <a:srgbClr val="222222"/>
              </a:solidFill>
              <a:effectLst/>
              <a:cs typeface="Arial" panose="020B0604020202020204" pitchFamily="34" charset="0"/>
            </a:endParaRPr>
          </a:p>
          <a:p>
            <a:pPr latinLnBrk="0"/>
            <a:r>
              <a:rPr kumimoji="0" lang="ko-KR" altLang="ko-KR" sz="1400" b="0" i="0" u="none" strike="noStrike" cap="none" normalizeH="0" baseline="0">
                <a:ln>
                  <a:noFill/>
                </a:ln>
                <a:solidFill>
                  <a:srgbClr val="222222"/>
                </a:solidFill>
                <a:effectLst/>
                <a:cs typeface="Arial" panose="020B0604020202020204" pitchFamily="34" charset="0"/>
              </a:rPr>
              <a:t>IEEE 1588 </a:t>
            </a:r>
            <a:r>
              <a:rPr kumimoji="0" lang="ko-KR" altLang="ko-KR" sz="1400" b="0" i="0" u="none" strike="noStrike" cap="none" normalizeH="0" baseline="0" err="1">
                <a:ln>
                  <a:noFill/>
                </a:ln>
                <a:solidFill>
                  <a:srgbClr val="222222"/>
                </a:solidFill>
                <a:effectLst/>
                <a:cs typeface="Arial" panose="020B0604020202020204" pitchFamily="34" charset="0"/>
              </a:rPr>
              <a:t>High</a:t>
            </a:r>
            <a:r>
              <a:rPr kumimoji="0" lang="ko-KR"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Accuracy</a:t>
            </a:r>
            <a:r>
              <a:rPr kumimoji="0" lang="ko-KR"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Default</a:t>
            </a:r>
            <a:r>
              <a:rPr kumimoji="0" lang="ko-KR"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Profile</a:t>
            </a:r>
            <a:r>
              <a:rPr kumimoji="0" lang="ko-KR" altLang="ko-KR" sz="1400" b="0" i="0" u="none" strike="noStrike" cap="none" normalizeH="0" baseline="0">
                <a:ln>
                  <a:noFill/>
                </a:ln>
                <a:solidFill>
                  <a:srgbClr val="222222"/>
                </a:solidFill>
                <a:effectLst/>
                <a:cs typeface="Arial" panose="020B0604020202020204" pitchFamily="34" charset="0"/>
              </a:rPr>
              <a:t>:</a:t>
            </a:r>
            <a:r>
              <a:rPr kumimoji="0" lang="en-US" altLang="ko-KR" sz="1400" b="0" i="0" u="none" strike="noStrike" cap="none" normalizeH="0" baseline="0">
                <a:ln>
                  <a:noFill/>
                </a:ln>
                <a:solidFill>
                  <a:srgbClr val="222222"/>
                </a:solidFill>
                <a:effectLst/>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Applications</a:t>
            </a:r>
            <a:r>
              <a:rPr kumimoji="0" lang="ko-KR" altLang="ko-KR" sz="1400" b="0" i="0" u="none" strike="noStrike" cap="none" normalizeH="0" baseline="0">
                <a:ln>
                  <a:noFill/>
                </a:ln>
                <a:solidFill>
                  <a:srgbClr val="222222"/>
                </a:solidFill>
                <a:effectLst/>
                <a:cs typeface="Arial" panose="020B0604020202020204" pitchFamily="34" charset="0"/>
              </a:rPr>
              <a:t> and </a:t>
            </a:r>
            <a:r>
              <a:rPr kumimoji="0" lang="ko-KR" altLang="ko-KR" sz="1400" b="0" i="0" u="none" strike="noStrike" cap="none" normalizeH="0" baseline="0" err="1">
                <a:ln>
                  <a:noFill/>
                </a:ln>
                <a:solidFill>
                  <a:srgbClr val="222222"/>
                </a:solidFill>
                <a:effectLst/>
                <a:cs typeface="Arial" panose="020B0604020202020204" pitchFamily="34" charset="0"/>
              </a:rPr>
              <a:t>Challenges</a:t>
            </a:r>
            <a:r>
              <a:rPr lang="en-US" altLang="ko-KR" sz="1400">
                <a:solidFill>
                  <a:srgbClr val="222222"/>
                </a:solidFill>
                <a:cs typeface="Arial" panose="020B0604020202020204" pitchFamily="34" charset="0"/>
              </a:rPr>
              <a:t> </a:t>
            </a:r>
            <a:r>
              <a:rPr kumimoji="0" lang="ko-KR" altLang="ko-KR" sz="1400" b="0" i="0" u="none" strike="noStrike" cap="none" normalizeH="0" baseline="0" err="1">
                <a:ln>
                  <a:noFill/>
                </a:ln>
                <a:solidFill>
                  <a:srgbClr val="222222"/>
                </a:solidFill>
                <a:effectLst/>
                <a:cs typeface="Arial" panose="020B0604020202020204" pitchFamily="34" charset="0"/>
              </a:rPr>
              <a:t>in</a:t>
            </a:r>
            <a:r>
              <a:rPr kumimoji="0" lang="ko-KR" altLang="ko-KR" sz="1400" b="0" i="0" u="none" strike="noStrike" cap="none" normalizeH="0" baseline="0">
                <a:ln>
                  <a:noFill/>
                </a:ln>
                <a:solidFill>
                  <a:srgbClr val="222222"/>
                </a:solidFill>
                <a:effectLst/>
                <a:cs typeface="Arial" panose="020B0604020202020204" pitchFamily="34" charset="0"/>
              </a:rPr>
              <a:t> IEEE Access, </a:t>
            </a:r>
            <a:r>
              <a:rPr kumimoji="0" lang="ko-KR" altLang="ko-KR" sz="1400" b="0" i="0" u="none" strike="noStrike" cap="none" normalizeH="0" baseline="0" err="1">
                <a:ln>
                  <a:noFill/>
                </a:ln>
                <a:solidFill>
                  <a:srgbClr val="222222"/>
                </a:solidFill>
                <a:effectLst/>
                <a:cs typeface="Arial" panose="020B0604020202020204" pitchFamily="34" charset="0"/>
              </a:rPr>
              <a:t>vol</a:t>
            </a:r>
            <a:r>
              <a:rPr kumimoji="0" lang="ko-KR" altLang="ko-KR" sz="1400" b="0" i="0" u="none" strike="noStrike" cap="none" normalizeH="0" baseline="0">
                <a:ln>
                  <a:noFill/>
                </a:ln>
                <a:solidFill>
                  <a:srgbClr val="222222"/>
                </a:solidFill>
                <a:effectLst/>
                <a:cs typeface="Arial" panose="020B0604020202020204" pitchFamily="34" charset="0"/>
              </a:rPr>
              <a:t>. 8, </a:t>
            </a:r>
            <a:r>
              <a:rPr kumimoji="0" lang="ko-KR" altLang="ko-KR" sz="1400" b="0" i="0" u="none" strike="noStrike" cap="none" normalizeH="0" baseline="0" err="1">
                <a:ln>
                  <a:noFill/>
                </a:ln>
                <a:solidFill>
                  <a:srgbClr val="222222"/>
                </a:solidFill>
                <a:effectLst/>
                <a:cs typeface="Arial" panose="020B0604020202020204" pitchFamily="34" charset="0"/>
              </a:rPr>
              <a:t>pp</a:t>
            </a:r>
            <a:r>
              <a:rPr kumimoji="0" lang="ko-KR" altLang="ko-KR" sz="1400" b="0" i="0" u="none" strike="noStrike" cap="none" normalizeH="0" baseline="0">
                <a:ln>
                  <a:noFill/>
                </a:ln>
                <a:solidFill>
                  <a:srgbClr val="222222"/>
                </a:solidFill>
                <a:effectLst/>
                <a:cs typeface="Arial" panose="020B0604020202020204" pitchFamily="34" charset="0"/>
              </a:rPr>
              <a:t>. 45211-45220,</a:t>
            </a:r>
            <a:br>
              <a:rPr kumimoji="0" lang="ko-KR" altLang="ko-KR" sz="1400" b="0" i="0" u="none" strike="noStrike" cap="none" normalizeH="0" baseline="0">
                <a:ln>
                  <a:noFill/>
                </a:ln>
                <a:solidFill>
                  <a:schemeClr val="tx1"/>
                </a:solidFill>
                <a:effectLst/>
              </a:rPr>
            </a:br>
            <a:r>
              <a:rPr kumimoji="0" lang="ko-KR" altLang="ko-KR" sz="1400" b="0" i="0" u="none" strike="noStrike" cap="none" normalizeH="0" baseline="0">
                <a:ln>
                  <a:noFill/>
                </a:ln>
                <a:solidFill>
                  <a:srgbClr val="222222"/>
                </a:solidFill>
                <a:effectLst/>
                <a:cs typeface="Arial" panose="020B0604020202020204" pitchFamily="34" charset="0"/>
              </a:rPr>
              <a:t>2020</a:t>
            </a:r>
            <a:endParaRPr kumimoji="0" lang="ko-KR" altLang="ko-KR" sz="1400" b="0" i="0" u="none" strike="noStrike" cap="none" normalizeH="0" baseline="0">
              <a:ln>
                <a:noFill/>
              </a:ln>
              <a:solidFill>
                <a:schemeClr val="tx1"/>
              </a:solidFill>
              <a:effectLst/>
            </a:endParaRPr>
          </a:p>
        </p:txBody>
      </p:sp>
      <p:sp>
        <p:nvSpPr>
          <p:cNvPr id="11" name="날짜 개체 틀 10">
            <a:extLst>
              <a:ext uri="{FF2B5EF4-FFF2-40B4-BE49-F238E27FC236}">
                <a16:creationId xmlns:a16="http://schemas.microsoft.com/office/drawing/2014/main" id="{6496E909-4BE9-2D6E-5A22-073D1D1C9358}"/>
              </a:ext>
            </a:extLst>
          </p:cNvPr>
          <p:cNvSpPr>
            <a:spLocks noGrp="1"/>
          </p:cNvSpPr>
          <p:nvPr>
            <p:ph type="dt" sz="half" idx="10"/>
          </p:nvPr>
        </p:nvSpPr>
        <p:spPr/>
        <p:txBody>
          <a:bodyPr/>
          <a:lstStyle/>
          <a:p>
            <a:r>
              <a:rPr lang="en-US" altLang="ko-KR"/>
              <a:t>2024-05-27</a:t>
            </a:r>
            <a:endParaRPr lang="ko-KR" altLang="en-US"/>
          </a:p>
        </p:txBody>
      </p:sp>
      <p:sp>
        <p:nvSpPr>
          <p:cNvPr id="16" name="바닥글 개체 틀 15">
            <a:extLst>
              <a:ext uri="{FF2B5EF4-FFF2-40B4-BE49-F238E27FC236}">
                <a16:creationId xmlns:a16="http://schemas.microsoft.com/office/drawing/2014/main" id="{BB0CE7B7-73FF-97EF-C498-E01368FB0237}"/>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2688742599"/>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그룹 3">
            <a:extLst>
              <a:ext uri="{FF2B5EF4-FFF2-40B4-BE49-F238E27FC236}">
                <a16:creationId xmlns:a16="http://schemas.microsoft.com/office/drawing/2014/main" id="{1F6AB008-B7A6-F334-2CAA-85A8F0EBACF3}"/>
              </a:ext>
            </a:extLst>
          </p:cNvPr>
          <p:cNvGrpSpPr/>
          <p:nvPr/>
        </p:nvGrpSpPr>
        <p:grpSpPr>
          <a:xfrm>
            <a:off x="4845697" y="2305109"/>
            <a:ext cx="653143" cy="3748256"/>
            <a:chOff x="5020490" y="2612571"/>
            <a:chExt cx="653143" cy="3748256"/>
          </a:xfrm>
        </p:grpSpPr>
        <p:cxnSp>
          <p:nvCxnSpPr>
            <p:cNvPr id="7" name="직선 연결선 6">
              <a:extLst>
                <a:ext uri="{FF2B5EF4-FFF2-40B4-BE49-F238E27FC236}">
                  <a16:creationId xmlns:a16="http://schemas.microsoft.com/office/drawing/2014/main" id="{95581A17-FF79-93C0-CC6F-7AAC8C1AE141}"/>
                </a:ext>
              </a:extLst>
            </p:cNvPr>
            <p:cNvCxnSpPr>
              <a:cxnSpLocks/>
            </p:cNvCxnSpPr>
            <p:nvPr/>
          </p:nvCxnSpPr>
          <p:spPr>
            <a:xfrm>
              <a:off x="5216434" y="2612571"/>
              <a:ext cx="0" cy="3352800"/>
            </a:xfrm>
            <a:prstGeom prst="line">
              <a:avLst/>
            </a:prstGeom>
          </p:spPr>
          <p:style>
            <a:lnRef idx="1">
              <a:schemeClr val="dk1"/>
            </a:lnRef>
            <a:fillRef idx="0">
              <a:schemeClr val="dk1"/>
            </a:fillRef>
            <a:effectRef idx="0">
              <a:schemeClr val="dk1"/>
            </a:effectRef>
            <a:fontRef idx="minor">
              <a:schemeClr val="tx1"/>
            </a:fontRef>
          </p:style>
        </p:cxnSp>
        <p:cxnSp>
          <p:nvCxnSpPr>
            <p:cNvPr id="8" name="직선 연결선 7">
              <a:extLst>
                <a:ext uri="{FF2B5EF4-FFF2-40B4-BE49-F238E27FC236}">
                  <a16:creationId xmlns:a16="http://schemas.microsoft.com/office/drawing/2014/main" id="{B3EBAD98-87D3-8024-52C4-9298A998ED46}"/>
                </a:ext>
              </a:extLst>
            </p:cNvPr>
            <p:cNvCxnSpPr>
              <a:cxnSpLocks/>
            </p:cNvCxnSpPr>
            <p:nvPr/>
          </p:nvCxnSpPr>
          <p:spPr>
            <a:xfrm>
              <a:off x="5477691" y="5033553"/>
              <a:ext cx="0" cy="931818"/>
            </a:xfrm>
            <a:prstGeom prst="line">
              <a:avLst/>
            </a:prstGeom>
          </p:spPr>
          <p:style>
            <a:lnRef idx="1">
              <a:schemeClr val="dk1"/>
            </a:lnRef>
            <a:fillRef idx="0">
              <a:schemeClr val="dk1"/>
            </a:fillRef>
            <a:effectRef idx="0">
              <a:schemeClr val="dk1"/>
            </a:effectRef>
            <a:fontRef idx="minor">
              <a:schemeClr val="tx1"/>
            </a:fontRef>
          </p:style>
        </p:cxnSp>
        <p:cxnSp>
          <p:nvCxnSpPr>
            <p:cNvPr id="9" name="직선 화살표 연결선 8">
              <a:extLst>
                <a:ext uri="{FF2B5EF4-FFF2-40B4-BE49-F238E27FC236}">
                  <a16:creationId xmlns:a16="http://schemas.microsoft.com/office/drawing/2014/main" id="{CB69D10A-9CCC-C275-F9D2-BBF33FAB6BB6}"/>
                </a:ext>
              </a:extLst>
            </p:cNvPr>
            <p:cNvCxnSpPr/>
            <p:nvPr/>
          </p:nvCxnSpPr>
          <p:spPr>
            <a:xfrm>
              <a:off x="5216434" y="5965371"/>
              <a:ext cx="26125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E3EC39C-CB07-9F9B-2316-F5B64E24D4FA}"/>
                    </a:ext>
                  </a:extLst>
                </p:cNvPr>
                <p:cNvSpPr txBox="1"/>
                <p:nvPr/>
              </p:nvSpPr>
              <p:spPr>
                <a:xfrm>
                  <a:off x="5020490" y="5991495"/>
                  <a:ext cx="6531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Δ</m:t>
                        </m:r>
                        <m:r>
                          <a:rPr lang="en-US" altLang="ko-KR" b="0" i="1" smtClean="0">
                            <a:latin typeface="Cambria Math" panose="02040503050406030204" pitchFamily="18" charset="0"/>
                            <a:ea typeface="Cambria Math" panose="02040503050406030204" pitchFamily="18" charset="0"/>
                          </a:rPr>
                          <m:t>𝑡</m:t>
                        </m:r>
                      </m:oMath>
                    </m:oMathPara>
                  </a14:m>
                  <a:endParaRPr lang="ko-KR" altLang="en-US"/>
                </a:p>
              </p:txBody>
            </p:sp>
          </mc:Choice>
          <mc:Fallback xmlns="">
            <p:sp>
              <p:nvSpPr>
                <p:cNvPr id="10" name="TextBox 9">
                  <a:extLst>
                    <a:ext uri="{FF2B5EF4-FFF2-40B4-BE49-F238E27FC236}">
                      <a16:creationId xmlns:a16="http://schemas.microsoft.com/office/drawing/2014/main" id="{5E3EC39C-CB07-9F9B-2316-F5B64E24D4FA}"/>
                    </a:ext>
                  </a:extLst>
                </p:cNvPr>
                <p:cNvSpPr txBox="1">
                  <a:spLocks noRot="1" noChangeAspect="1" noMove="1" noResize="1" noEditPoints="1" noAdjustHandles="1" noChangeArrowheads="1" noChangeShapeType="1" noTextEdit="1"/>
                </p:cNvSpPr>
                <p:nvPr/>
              </p:nvSpPr>
              <p:spPr>
                <a:xfrm>
                  <a:off x="5020490" y="5991495"/>
                  <a:ext cx="653143" cy="369332"/>
                </a:xfrm>
                <a:prstGeom prst="rect">
                  <a:avLst/>
                </a:prstGeom>
                <a:blipFill>
                  <a:blip r:embed="rId3"/>
                  <a:stretch>
                    <a:fillRect/>
                  </a:stretch>
                </a:blipFill>
              </p:spPr>
              <p:txBody>
                <a:bodyPr/>
                <a:lstStyle/>
                <a:p>
                  <a:r>
                    <a:rPr lang="en-US">
                      <a:noFill/>
                    </a:rPr>
                    <a:t> </a:t>
                  </a:r>
                </a:p>
              </p:txBody>
            </p:sp>
          </mc:Fallback>
        </mc:AlternateContent>
      </p:grpSp>
      <p:sp>
        <p:nvSpPr>
          <p:cNvPr id="11" name="TextBox 10">
            <a:extLst>
              <a:ext uri="{FF2B5EF4-FFF2-40B4-BE49-F238E27FC236}">
                <a16:creationId xmlns:a16="http://schemas.microsoft.com/office/drawing/2014/main" id="{0179009C-C143-BB70-0CA9-D391CDCE60E4}"/>
              </a:ext>
            </a:extLst>
          </p:cNvPr>
          <p:cNvSpPr txBox="1"/>
          <p:nvPr/>
        </p:nvSpPr>
        <p:spPr>
          <a:xfrm>
            <a:off x="6083028" y="5868136"/>
            <a:ext cx="2513088" cy="584775"/>
          </a:xfrm>
          <a:prstGeom prst="rect">
            <a:avLst/>
          </a:prstGeom>
          <a:noFill/>
        </p:spPr>
        <p:txBody>
          <a:bodyPr wrap="square" rtlCol="0">
            <a:spAutoFit/>
          </a:bodyPr>
          <a:lstStyle/>
          <a:p>
            <a:r>
              <a:rPr lang="en-US" altLang="ko-KR" sz="1600">
                <a:solidFill>
                  <a:srgbClr val="FF0000"/>
                </a:solidFill>
              </a:rPr>
              <a:t>t=0 when the sine wave crosses zero.</a:t>
            </a:r>
            <a:endParaRPr lang="ko-KR" altLang="en-US" sz="1600">
              <a:solidFill>
                <a:srgbClr val="FF0000"/>
              </a:solidFill>
            </a:endParaRPr>
          </a:p>
        </p:txBody>
      </p:sp>
      <p:cxnSp>
        <p:nvCxnSpPr>
          <p:cNvPr id="12" name="연결선: 꺾임 11">
            <a:extLst>
              <a:ext uri="{FF2B5EF4-FFF2-40B4-BE49-F238E27FC236}">
                <a16:creationId xmlns:a16="http://schemas.microsoft.com/office/drawing/2014/main" id="{E4235796-B24F-DDDD-006B-7B9A9E2C8D92}"/>
              </a:ext>
            </a:extLst>
          </p:cNvPr>
          <p:cNvCxnSpPr>
            <a:cxnSpLocks/>
          </p:cNvCxnSpPr>
          <p:nvPr/>
        </p:nvCxnSpPr>
        <p:spPr>
          <a:xfrm rot="10800000">
            <a:off x="4553148" y="5494400"/>
            <a:ext cx="1529881" cy="649402"/>
          </a:xfrm>
          <a:prstGeom prst="bentConnector3">
            <a:avLst>
              <a:gd name="adj1" fmla="val 99910"/>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5" name="차트 4">
            <a:extLst>
              <a:ext uri="{FF2B5EF4-FFF2-40B4-BE49-F238E27FC236}">
                <a16:creationId xmlns:a16="http://schemas.microsoft.com/office/drawing/2014/main" id="{26ED15C2-28DD-3778-7A62-FBEFE4B826EF}"/>
              </a:ext>
            </a:extLst>
          </p:cNvPr>
          <p:cNvGraphicFramePr>
            <a:graphicFrameLocks/>
          </p:cNvGraphicFramePr>
          <p:nvPr>
            <p:extLst>
              <p:ext uri="{D42A27DB-BD31-4B8C-83A1-F6EECF244321}">
                <p14:modId xmlns:p14="http://schemas.microsoft.com/office/powerpoint/2010/main" val="738557624"/>
              </p:ext>
            </p:extLst>
          </p:nvPr>
        </p:nvGraphicFramePr>
        <p:xfrm>
          <a:off x="3652723" y="281215"/>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차트 5">
            <a:extLst>
              <a:ext uri="{FF2B5EF4-FFF2-40B4-BE49-F238E27FC236}">
                <a16:creationId xmlns:a16="http://schemas.microsoft.com/office/drawing/2014/main" id="{10D3E264-6250-4814-A8F3-DBF3AE3E6557}"/>
              </a:ext>
            </a:extLst>
          </p:cNvPr>
          <p:cNvGraphicFramePr>
            <a:graphicFrameLocks/>
          </p:cNvGraphicFramePr>
          <p:nvPr>
            <p:extLst>
              <p:ext uri="{D42A27DB-BD31-4B8C-83A1-F6EECF244321}">
                <p14:modId xmlns:p14="http://schemas.microsoft.com/office/powerpoint/2010/main" val="1923613983"/>
              </p:ext>
            </p:extLst>
          </p:nvPr>
        </p:nvGraphicFramePr>
        <p:xfrm>
          <a:off x="3647961" y="3005364"/>
          <a:ext cx="4572000" cy="3048001"/>
        </p:xfrm>
        <a:graphic>
          <a:graphicData uri="http://schemas.openxmlformats.org/drawingml/2006/chart">
            <c:chart xmlns:c="http://schemas.openxmlformats.org/drawingml/2006/chart" xmlns:r="http://schemas.openxmlformats.org/officeDocument/2006/relationships" r:id="rId5"/>
          </a:graphicData>
        </a:graphic>
      </p:graphicFrame>
      <p:sp>
        <p:nvSpPr>
          <p:cNvPr id="2" name="슬라이드 번호 개체 틀 1">
            <a:extLst>
              <a:ext uri="{FF2B5EF4-FFF2-40B4-BE49-F238E27FC236}">
                <a16:creationId xmlns:a16="http://schemas.microsoft.com/office/drawing/2014/main" id="{F5EAF94E-FD6B-87F4-AB49-980537371C32}"/>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57</a:t>
            </a:fld>
            <a:endParaRPr lang="ko-KR" altLang="en-US"/>
          </a:p>
        </p:txBody>
      </p:sp>
      <p:sp>
        <p:nvSpPr>
          <p:cNvPr id="3" name="날짜 개체 틀 2">
            <a:extLst>
              <a:ext uri="{FF2B5EF4-FFF2-40B4-BE49-F238E27FC236}">
                <a16:creationId xmlns:a16="http://schemas.microsoft.com/office/drawing/2014/main" id="{F7E7CF55-D4D7-5A8A-9B2A-1CD0C151E2AB}"/>
              </a:ext>
            </a:extLst>
          </p:cNvPr>
          <p:cNvSpPr>
            <a:spLocks noGrp="1"/>
          </p:cNvSpPr>
          <p:nvPr>
            <p:ph type="dt" sz="half" idx="10"/>
          </p:nvPr>
        </p:nvSpPr>
        <p:spPr/>
        <p:txBody>
          <a:bodyPr/>
          <a:lstStyle/>
          <a:p>
            <a:r>
              <a:rPr lang="en-US" altLang="ko-KR"/>
              <a:t>2024-05-27</a:t>
            </a:r>
            <a:endParaRPr lang="ko-KR" altLang="en-US"/>
          </a:p>
        </p:txBody>
      </p:sp>
      <p:sp>
        <p:nvSpPr>
          <p:cNvPr id="13" name="바닥글 개체 틀 12">
            <a:extLst>
              <a:ext uri="{FF2B5EF4-FFF2-40B4-BE49-F238E27FC236}">
                <a16:creationId xmlns:a16="http://schemas.microsoft.com/office/drawing/2014/main" id="{51B7AB59-E7D9-1982-4B0F-614CF161E918}"/>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150786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EA8246D2-6A91-7A15-6557-69B3BB855EA5}"/>
              </a:ext>
            </a:extLst>
          </p:cNvPr>
          <p:cNvSpPr>
            <a:spLocks noGrp="1"/>
          </p:cNvSpPr>
          <p:nvPr>
            <p:ph type="title"/>
          </p:nvPr>
        </p:nvSpPr>
        <p:spPr>
          <a:xfrm>
            <a:off x="831850" y="1121909"/>
            <a:ext cx="10515600" cy="2852737"/>
          </a:xfrm>
        </p:spPr>
        <p:txBody>
          <a:bodyPr/>
          <a:lstStyle/>
          <a:p>
            <a:pPr algn="ctr"/>
            <a:r>
              <a:rPr lang="en-US" altLang="ko-KR" b="1">
                <a:solidFill>
                  <a:srgbClr val="C00000"/>
                </a:solidFill>
              </a:rPr>
              <a:t>Future</a:t>
            </a:r>
            <a:r>
              <a:rPr lang="en-US" altLang="ko-KR" sz="6000" b="1">
                <a:solidFill>
                  <a:srgbClr val="C00000"/>
                </a:solidFill>
              </a:rPr>
              <a:t> &lt;1ps chip</a:t>
            </a:r>
            <a:endParaRPr lang="ko-KR" altLang="en-US"/>
          </a:p>
        </p:txBody>
      </p:sp>
      <p:sp>
        <p:nvSpPr>
          <p:cNvPr id="4" name="슬라이드 번호 개체 틀 3">
            <a:extLst>
              <a:ext uri="{FF2B5EF4-FFF2-40B4-BE49-F238E27FC236}">
                <a16:creationId xmlns:a16="http://schemas.microsoft.com/office/drawing/2014/main" id="{9A989CC6-66B3-AD59-43DC-CBBB0A246F73}"/>
              </a:ext>
            </a:extLst>
          </p:cNvPr>
          <p:cNvSpPr>
            <a:spLocks noGrp="1"/>
          </p:cNvSpPr>
          <p:nvPr>
            <p:ph type="sldNum" sz="quarter" idx="12"/>
          </p:nvPr>
        </p:nvSpPr>
        <p:spPr>
          <a:xfrm>
            <a:off x="9318172" y="6356350"/>
            <a:ext cx="2743200" cy="365125"/>
          </a:xfrm>
        </p:spPr>
        <p:txBody>
          <a:bodyPr/>
          <a:lstStyle/>
          <a:p>
            <a:fld id="{C81923B2-94BC-4A4A-8DAF-314F9348B39B}" type="slidenum">
              <a:rPr lang="ko-KR" altLang="en-US" sz="2000" smtClean="0"/>
              <a:pPr/>
              <a:t>58</a:t>
            </a:fld>
            <a:endParaRPr lang="ko-KR" altLang="en-US" sz="2000"/>
          </a:p>
        </p:txBody>
      </p:sp>
      <p:sp>
        <p:nvSpPr>
          <p:cNvPr id="2" name="날짜 개체 틀 1">
            <a:extLst>
              <a:ext uri="{FF2B5EF4-FFF2-40B4-BE49-F238E27FC236}">
                <a16:creationId xmlns:a16="http://schemas.microsoft.com/office/drawing/2014/main" id="{B411E357-8B4B-EE00-6DE6-7FC0B55AEC89}"/>
              </a:ext>
            </a:extLst>
          </p:cNvPr>
          <p:cNvSpPr>
            <a:spLocks noGrp="1"/>
          </p:cNvSpPr>
          <p:nvPr>
            <p:ph type="dt" sz="half" idx="10"/>
          </p:nvPr>
        </p:nvSpPr>
        <p:spPr/>
        <p:txBody>
          <a:bodyPr/>
          <a:lstStyle/>
          <a:p>
            <a:r>
              <a:rPr lang="en-US" altLang="ko-KR"/>
              <a:t>2024-05-27</a:t>
            </a:r>
            <a:endParaRPr lang="ko-KR" altLang="en-US"/>
          </a:p>
        </p:txBody>
      </p:sp>
      <p:sp>
        <p:nvSpPr>
          <p:cNvPr id="3" name="바닥글 개체 틀 2">
            <a:extLst>
              <a:ext uri="{FF2B5EF4-FFF2-40B4-BE49-F238E27FC236}">
                <a16:creationId xmlns:a16="http://schemas.microsoft.com/office/drawing/2014/main" id="{20CA0FAA-169F-D3CC-EE87-1B5F831B82DB}"/>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3274377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69155A-324A-3D2A-0D26-B77F13107D4D}"/>
              </a:ext>
            </a:extLst>
          </p:cNvPr>
          <p:cNvSpPr>
            <a:spLocks noGrp="1"/>
          </p:cNvSpPr>
          <p:nvPr>
            <p:ph type="title"/>
          </p:nvPr>
        </p:nvSpPr>
        <p:spPr>
          <a:xfrm>
            <a:off x="564205" y="165101"/>
            <a:ext cx="10515600" cy="625474"/>
          </a:xfrm>
        </p:spPr>
        <p:txBody>
          <a:bodyPr>
            <a:normAutofit fontScale="90000"/>
          </a:bodyPr>
          <a:lstStyle/>
          <a:p>
            <a:r>
              <a:rPr lang="en-US" b="1">
                <a:solidFill>
                  <a:srgbClr val="C00000"/>
                </a:solidFill>
              </a:rPr>
              <a:t>Time is right for a 1-psec timing chip</a:t>
            </a:r>
          </a:p>
        </p:txBody>
      </p:sp>
      <p:sp>
        <p:nvSpPr>
          <p:cNvPr id="5" name="Content Placeholder 4">
            <a:extLst>
              <a:ext uri="{FF2B5EF4-FFF2-40B4-BE49-F238E27FC236}">
                <a16:creationId xmlns:a16="http://schemas.microsoft.com/office/drawing/2014/main" id="{CF26AFA6-83C5-62D8-C0FE-4FD10D6929F8}"/>
              </a:ext>
            </a:extLst>
          </p:cNvPr>
          <p:cNvSpPr>
            <a:spLocks noGrp="1"/>
          </p:cNvSpPr>
          <p:nvPr>
            <p:ph idx="1"/>
          </p:nvPr>
        </p:nvSpPr>
        <p:spPr>
          <a:xfrm>
            <a:off x="564205" y="790575"/>
            <a:ext cx="10515600" cy="5224463"/>
          </a:xfrm>
        </p:spPr>
        <p:txBody>
          <a:bodyPr/>
          <a:lstStyle/>
          <a:p>
            <a:pPr lvl="1"/>
            <a:r>
              <a:rPr lang="en-US">
                <a:sym typeface="Wingdings" panose="05000000000000000000" pitchFamily="2" charset="2"/>
              </a:rPr>
              <a:t>Must optimize three aspects:</a:t>
            </a:r>
          </a:p>
          <a:p>
            <a:pPr lvl="2"/>
            <a:r>
              <a:rPr lang="en-US" b="1">
                <a:solidFill>
                  <a:srgbClr val="C00000"/>
                </a:solidFill>
                <a:sym typeface="Wingdings" panose="05000000000000000000" pitchFamily="2" charset="2"/>
              </a:rPr>
              <a:t>Signal rise time</a:t>
            </a:r>
          </a:p>
          <a:p>
            <a:pPr lvl="2"/>
            <a:r>
              <a:rPr lang="en-US" b="1">
                <a:solidFill>
                  <a:srgbClr val="C00000"/>
                </a:solidFill>
                <a:sym typeface="Wingdings" panose="05000000000000000000" pitchFamily="2" charset="2"/>
              </a:rPr>
              <a:t>voltage noise of samples</a:t>
            </a:r>
          </a:p>
          <a:p>
            <a:pPr lvl="2"/>
            <a:r>
              <a:rPr lang="en-US" b="1">
                <a:solidFill>
                  <a:srgbClr val="C00000"/>
                </a:solidFill>
                <a:sym typeface="Wingdings" panose="05000000000000000000" pitchFamily="2" charset="2"/>
              </a:rPr>
              <a:t>sampling time jitter/uncertainty</a:t>
            </a:r>
          </a:p>
          <a:p>
            <a:pPr lvl="1"/>
            <a:endParaRPr lang="en-US"/>
          </a:p>
        </p:txBody>
      </p:sp>
      <p:sp>
        <p:nvSpPr>
          <p:cNvPr id="2" name="슬라이드 번호 개체 틀 1">
            <a:extLst>
              <a:ext uri="{FF2B5EF4-FFF2-40B4-BE49-F238E27FC236}">
                <a16:creationId xmlns:a16="http://schemas.microsoft.com/office/drawing/2014/main" id="{FF85AF7D-D521-E182-F0FA-74963937EF13}"/>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59</a:t>
            </a:fld>
            <a:endParaRPr lang="ko-KR" altLang="en-US"/>
          </a:p>
        </p:txBody>
      </p:sp>
      <p:pic>
        <p:nvPicPr>
          <p:cNvPr id="9" name="Picture 8" descr="Chart, diagram, line chart&#10;&#10;Description automatically generated">
            <a:extLst>
              <a:ext uri="{FF2B5EF4-FFF2-40B4-BE49-F238E27FC236}">
                <a16:creationId xmlns:a16="http://schemas.microsoft.com/office/drawing/2014/main" id="{5C0D950A-77AE-0249-36A6-94D7C4975A7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4205" y="3118586"/>
            <a:ext cx="5845926" cy="3739413"/>
          </a:xfrm>
          <a:prstGeom prst="rect">
            <a:avLst/>
          </a:prstGeom>
        </p:spPr>
      </p:pic>
      <p:sp>
        <p:nvSpPr>
          <p:cNvPr id="10" name="TextBox 9">
            <a:extLst>
              <a:ext uri="{FF2B5EF4-FFF2-40B4-BE49-F238E27FC236}">
                <a16:creationId xmlns:a16="http://schemas.microsoft.com/office/drawing/2014/main" id="{53DDB803-282C-E004-9615-AE48BB21A07F}"/>
              </a:ext>
            </a:extLst>
          </p:cNvPr>
          <p:cNvSpPr txBox="1"/>
          <p:nvPr/>
        </p:nvSpPr>
        <p:spPr>
          <a:xfrm>
            <a:off x="6830730" y="5738723"/>
            <a:ext cx="4212077" cy="1200329"/>
          </a:xfrm>
          <a:prstGeom prst="rect">
            <a:avLst/>
          </a:prstGeom>
          <a:noFill/>
        </p:spPr>
        <p:txBody>
          <a:bodyPr wrap="square" rtlCol="0">
            <a:spAutoFit/>
          </a:bodyPr>
          <a:lstStyle/>
          <a:p>
            <a:r>
              <a:rPr lang="en-US"/>
              <a:t>Adopted from Stefan </a:t>
            </a:r>
            <a:r>
              <a:rPr lang="en-US" err="1"/>
              <a:t>Ritt</a:t>
            </a:r>
            <a:r>
              <a:rPr lang="en-US"/>
              <a:t> “</a:t>
            </a:r>
            <a:r>
              <a:rPr lang="de-DE" altLang="en-US" sz="1800" b="1">
                <a:latin typeface="Arial Narrow" panose="020B0606020202030204" pitchFamily="34" charset="0"/>
              </a:rPr>
              <a:t>The role of analog bandwidth and signal-to-noise in timing for waveform digitizing“</a:t>
            </a:r>
            <a:endParaRPr lang="de-DE" altLang="en-US" sz="2000" b="1">
              <a:latin typeface="Arial Narrow" panose="020B0606020202030204" pitchFamily="34" charset="0"/>
            </a:endParaRPr>
          </a:p>
          <a:p>
            <a:endParaRPr lang="en-US"/>
          </a:p>
        </p:txBody>
      </p:sp>
      <p:sp>
        <p:nvSpPr>
          <p:cNvPr id="3" name="직사각형 2">
            <a:extLst>
              <a:ext uri="{FF2B5EF4-FFF2-40B4-BE49-F238E27FC236}">
                <a16:creationId xmlns:a16="http://schemas.microsoft.com/office/drawing/2014/main" id="{847F9617-C682-183E-7111-821134FFB728}"/>
              </a:ext>
            </a:extLst>
          </p:cNvPr>
          <p:cNvSpPr/>
          <p:nvPr/>
        </p:nvSpPr>
        <p:spPr>
          <a:xfrm>
            <a:off x="3995057" y="6015038"/>
            <a:ext cx="859972" cy="8429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날짜 개체 틀 5">
            <a:extLst>
              <a:ext uri="{FF2B5EF4-FFF2-40B4-BE49-F238E27FC236}">
                <a16:creationId xmlns:a16="http://schemas.microsoft.com/office/drawing/2014/main" id="{69A45266-869E-81A1-1BC2-2695DAA26D7F}"/>
              </a:ext>
            </a:extLst>
          </p:cNvPr>
          <p:cNvSpPr>
            <a:spLocks noGrp="1"/>
          </p:cNvSpPr>
          <p:nvPr>
            <p:ph type="dt" sz="half" idx="10"/>
          </p:nvPr>
        </p:nvSpPr>
        <p:spPr/>
        <p:txBody>
          <a:bodyPr/>
          <a:lstStyle/>
          <a:p>
            <a:r>
              <a:rPr lang="en-US" altLang="ko-KR"/>
              <a:t>2024-05-27</a:t>
            </a:r>
            <a:endParaRPr lang="ko-KR" altLang="en-US"/>
          </a:p>
        </p:txBody>
      </p:sp>
      <p:sp>
        <p:nvSpPr>
          <p:cNvPr id="7" name="바닥글 개체 틀 6">
            <a:extLst>
              <a:ext uri="{FF2B5EF4-FFF2-40B4-BE49-F238E27FC236}">
                <a16:creationId xmlns:a16="http://schemas.microsoft.com/office/drawing/2014/main" id="{BF525D37-DADF-72D8-3474-DCA83E9AF580}"/>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248332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FA6A986-EC02-66F6-7B82-D1B5059C5A15}"/>
              </a:ext>
            </a:extLst>
          </p:cNvPr>
          <p:cNvSpPr>
            <a:spLocks noGrp="1"/>
          </p:cNvSpPr>
          <p:nvPr>
            <p:ph type="title"/>
          </p:nvPr>
        </p:nvSpPr>
        <p:spPr/>
        <p:txBody>
          <a:bodyPr/>
          <a:lstStyle/>
          <a:p>
            <a:r>
              <a:rPr lang="en-US" altLang="ko-KR" dirty="0"/>
              <a:t>Comparison with Oscilloscope</a:t>
            </a:r>
            <a:endParaRPr lang="ko-KR" altLang="en-US" dirty="0"/>
          </a:p>
        </p:txBody>
      </p:sp>
      <p:graphicFrame>
        <p:nvGraphicFramePr>
          <p:cNvPr id="7" name="Content Placeholder 6">
            <a:extLst>
              <a:ext uri="{FF2B5EF4-FFF2-40B4-BE49-F238E27FC236}">
                <a16:creationId xmlns:a16="http://schemas.microsoft.com/office/drawing/2014/main" id="{AF71F19B-D248-A693-6894-36DC92C4987B}"/>
              </a:ext>
            </a:extLst>
          </p:cNvPr>
          <p:cNvGraphicFramePr>
            <a:graphicFrameLocks noGrp="1"/>
          </p:cNvGraphicFramePr>
          <p:nvPr>
            <p:ph idx="1"/>
            <p:extLst>
              <p:ext uri="{D42A27DB-BD31-4B8C-83A1-F6EECF244321}">
                <p14:modId xmlns:p14="http://schemas.microsoft.com/office/powerpoint/2010/main" val="822898533"/>
              </p:ext>
            </p:extLst>
          </p:nvPr>
        </p:nvGraphicFramePr>
        <p:xfrm>
          <a:off x="838200" y="1825625"/>
          <a:ext cx="8829165" cy="2399740"/>
        </p:xfrm>
        <a:graphic>
          <a:graphicData uri="http://schemas.openxmlformats.org/drawingml/2006/table">
            <a:tbl>
              <a:tblPr firstRow="1" bandRow="1">
                <a:tableStyleId>{5940675A-B579-460E-94D1-54222C63F5DA}</a:tableStyleId>
              </a:tblPr>
              <a:tblGrid>
                <a:gridCol w="1818767">
                  <a:extLst>
                    <a:ext uri="{9D8B030D-6E8A-4147-A177-3AD203B41FA5}">
                      <a16:colId xmlns:a16="http://schemas.microsoft.com/office/drawing/2014/main" val="627848243"/>
                    </a:ext>
                  </a:extLst>
                </a:gridCol>
                <a:gridCol w="3505199">
                  <a:extLst>
                    <a:ext uri="{9D8B030D-6E8A-4147-A177-3AD203B41FA5}">
                      <a16:colId xmlns:a16="http://schemas.microsoft.com/office/drawing/2014/main" val="3958559799"/>
                    </a:ext>
                  </a:extLst>
                </a:gridCol>
                <a:gridCol w="3505199">
                  <a:extLst>
                    <a:ext uri="{9D8B030D-6E8A-4147-A177-3AD203B41FA5}">
                      <a16:colId xmlns:a16="http://schemas.microsoft.com/office/drawing/2014/main" val="4125637887"/>
                    </a:ext>
                  </a:extLst>
                </a:gridCol>
              </a:tblGrid>
              <a:tr h="479948">
                <a:tc>
                  <a:txBody>
                    <a:bodyPr/>
                    <a:lstStyle/>
                    <a:p>
                      <a:endParaRPr lang="en-US" dirty="0"/>
                    </a:p>
                  </a:txBody>
                  <a:tcPr/>
                </a:tc>
                <a:tc>
                  <a:txBody>
                    <a:bodyPr/>
                    <a:lstStyle/>
                    <a:p>
                      <a:pPr algn="ctr"/>
                      <a:r>
                        <a:rPr lang="en-US" dirty="0"/>
                        <a:t>PSEC5</a:t>
                      </a:r>
                    </a:p>
                  </a:txBody>
                  <a:tcPr/>
                </a:tc>
                <a:tc>
                  <a:txBody>
                    <a:bodyPr/>
                    <a:lstStyle/>
                    <a:p>
                      <a:pPr algn="ctr"/>
                      <a:r>
                        <a:rPr lang="en-US" dirty="0"/>
                        <a:t>Oscilloscope</a:t>
                      </a:r>
                    </a:p>
                  </a:txBody>
                  <a:tcPr/>
                </a:tc>
                <a:extLst>
                  <a:ext uri="{0D108BD9-81ED-4DB2-BD59-A6C34878D82A}">
                    <a16:rowId xmlns:a16="http://schemas.microsoft.com/office/drawing/2014/main" val="2885458253"/>
                  </a:ext>
                </a:extLst>
              </a:tr>
              <a:tr h="479948">
                <a:tc>
                  <a:txBody>
                    <a:bodyPr/>
                    <a:lstStyle/>
                    <a:p>
                      <a:r>
                        <a:rPr lang="en-US" dirty="0"/>
                        <a:t>Power/Channel</a:t>
                      </a:r>
                    </a:p>
                  </a:txBody>
                  <a:tcPr/>
                </a:tc>
                <a:tc>
                  <a:txBody>
                    <a:bodyPr/>
                    <a:lstStyle/>
                    <a:p>
                      <a:pPr algn="ctr"/>
                      <a:r>
                        <a:rPr lang="en-US" dirty="0"/>
                        <a:t>Low(20mW/</a:t>
                      </a:r>
                      <a:r>
                        <a:rPr lang="en-US" dirty="0" err="1"/>
                        <a:t>Ch</a:t>
                      </a:r>
                      <a:r>
                        <a:rPr lang="en-US" dirty="0"/>
                        <a:t>)</a:t>
                      </a:r>
                    </a:p>
                  </a:txBody>
                  <a:tcPr/>
                </a:tc>
                <a:tc>
                  <a:txBody>
                    <a:bodyPr/>
                    <a:lstStyle/>
                    <a:p>
                      <a:pPr algn="ctr"/>
                      <a:r>
                        <a:rPr lang="en-US" dirty="0"/>
                        <a:t>High</a:t>
                      </a:r>
                    </a:p>
                  </a:txBody>
                  <a:tcPr/>
                </a:tc>
                <a:extLst>
                  <a:ext uri="{0D108BD9-81ED-4DB2-BD59-A6C34878D82A}">
                    <a16:rowId xmlns:a16="http://schemas.microsoft.com/office/drawing/2014/main" val="3026559371"/>
                  </a:ext>
                </a:extLst>
              </a:tr>
              <a:tr h="479948">
                <a:tc>
                  <a:txBody>
                    <a:bodyPr/>
                    <a:lstStyle/>
                    <a:p>
                      <a:r>
                        <a:rPr lang="en-US" dirty="0"/>
                        <a:t>Output</a:t>
                      </a:r>
                    </a:p>
                  </a:txBody>
                  <a:tcPr/>
                </a:tc>
                <a:tc>
                  <a:txBody>
                    <a:bodyPr/>
                    <a:lstStyle/>
                    <a:p>
                      <a:pPr algn="ctr"/>
                      <a:r>
                        <a:rPr lang="en-US" dirty="0"/>
                        <a:t>Analog</a:t>
                      </a:r>
                    </a:p>
                  </a:txBody>
                  <a:tcPr/>
                </a:tc>
                <a:tc>
                  <a:txBody>
                    <a:bodyPr/>
                    <a:lstStyle/>
                    <a:p>
                      <a:pPr algn="ctr"/>
                      <a:r>
                        <a:rPr lang="en-US" dirty="0"/>
                        <a:t>Digital</a:t>
                      </a:r>
                    </a:p>
                  </a:txBody>
                  <a:tcPr/>
                </a:tc>
                <a:extLst>
                  <a:ext uri="{0D108BD9-81ED-4DB2-BD59-A6C34878D82A}">
                    <a16:rowId xmlns:a16="http://schemas.microsoft.com/office/drawing/2014/main" val="2240090172"/>
                  </a:ext>
                </a:extLst>
              </a:tr>
              <a:tr h="479948">
                <a:tc>
                  <a:txBody>
                    <a:bodyPr/>
                    <a:lstStyle/>
                    <a:p>
                      <a:r>
                        <a:rPr lang="en-US" dirty="0"/>
                        <a:t>Real Time</a:t>
                      </a:r>
                    </a:p>
                  </a:txBody>
                  <a:tcPr/>
                </a:tc>
                <a:tc>
                  <a:txBody>
                    <a:bodyPr/>
                    <a:lstStyle/>
                    <a:p>
                      <a:pPr algn="ctr"/>
                      <a:r>
                        <a:rPr lang="en-US" dirty="0"/>
                        <a:t>No(40k events/s)</a:t>
                      </a:r>
                    </a:p>
                  </a:txBody>
                  <a:tcPr/>
                </a:tc>
                <a:tc>
                  <a:txBody>
                    <a:bodyPr/>
                    <a:lstStyle/>
                    <a:p>
                      <a:pPr algn="ctr"/>
                      <a:r>
                        <a:rPr lang="en-US" dirty="0"/>
                        <a:t>Yes</a:t>
                      </a:r>
                    </a:p>
                  </a:txBody>
                  <a:tcPr/>
                </a:tc>
                <a:extLst>
                  <a:ext uri="{0D108BD9-81ED-4DB2-BD59-A6C34878D82A}">
                    <a16:rowId xmlns:a16="http://schemas.microsoft.com/office/drawing/2014/main" val="1646160804"/>
                  </a:ext>
                </a:extLst>
              </a:tr>
              <a:tr h="479948">
                <a:tc>
                  <a:txBody>
                    <a:bodyPr/>
                    <a:lstStyle/>
                    <a:p>
                      <a:r>
                        <a:rPr lang="en-US" dirty="0"/>
                        <a:t>Cost/Channel</a:t>
                      </a:r>
                    </a:p>
                  </a:txBody>
                  <a:tcPr/>
                </a:tc>
                <a:tc>
                  <a:txBody>
                    <a:bodyPr/>
                    <a:lstStyle/>
                    <a:p>
                      <a:pPr algn="ctr"/>
                      <a:r>
                        <a:rPr lang="en-US" dirty="0"/>
                        <a:t>Low</a:t>
                      </a:r>
                    </a:p>
                  </a:txBody>
                  <a:tcPr/>
                </a:tc>
                <a:tc>
                  <a:txBody>
                    <a:bodyPr/>
                    <a:lstStyle/>
                    <a:p>
                      <a:pPr algn="ctr"/>
                      <a:r>
                        <a:rPr lang="en-US" dirty="0"/>
                        <a:t>High</a:t>
                      </a:r>
                    </a:p>
                  </a:txBody>
                  <a:tcPr/>
                </a:tc>
                <a:extLst>
                  <a:ext uri="{0D108BD9-81ED-4DB2-BD59-A6C34878D82A}">
                    <a16:rowId xmlns:a16="http://schemas.microsoft.com/office/drawing/2014/main" val="1746552529"/>
                  </a:ext>
                </a:extLst>
              </a:tr>
            </a:tbl>
          </a:graphicData>
        </a:graphic>
      </p:graphicFrame>
      <p:sp>
        <p:nvSpPr>
          <p:cNvPr id="4" name="날짜 개체 틀 3">
            <a:extLst>
              <a:ext uri="{FF2B5EF4-FFF2-40B4-BE49-F238E27FC236}">
                <a16:creationId xmlns:a16="http://schemas.microsoft.com/office/drawing/2014/main" id="{19E80B46-E629-CA9C-02A4-8CE8C4BBE4DB}"/>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44B97AD5-D208-8F8D-698A-1395A9AE5526}"/>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29D47CD6-8414-DEAC-37A0-479F9A4368BA}"/>
              </a:ext>
            </a:extLst>
          </p:cNvPr>
          <p:cNvSpPr>
            <a:spLocks noGrp="1"/>
          </p:cNvSpPr>
          <p:nvPr>
            <p:ph type="sldNum" sz="quarter" idx="12"/>
          </p:nvPr>
        </p:nvSpPr>
        <p:spPr/>
        <p:txBody>
          <a:bodyPr/>
          <a:lstStyle/>
          <a:p>
            <a:fld id="{23AE57FD-E4DF-4085-ACA4-73605D376608}" type="slidenum">
              <a:rPr lang="ko-KR" altLang="en-US" smtClean="0"/>
              <a:t>6</a:t>
            </a:fld>
            <a:endParaRPr lang="ko-KR" altLang="en-US"/>
          </a:p>
        </p:txBody>
      </p:sp>
      <p:graphicFrame>
        <p:nvGraphicFramePr>
          <p:cNvPr id="3" name="Diagram 2">
            <a:extLst>
              <a:ext uri="{FF2B5EF4-FFF2-40B4-BE49-F238E27FC236}">
                <a16:creationId xmlns:a16="http://schemas.microsoft.com/office/drawing/2014/main" id="{F74D10C2-F25A-A0C7-02B5-74307BF7E5DF}"/>
              </a:ext>
            </a:extLst>
          </p:cNvPr>
          <p:cNvGraphicFramePr/>
          <p:nvPr>
            <p:extLst>
              <p:ext uri="{D42A27DB-BD31-4B8C-83A1-F6EECF244321}">
                <p14:modId xmlns:p14="http://schemas.microsoft.com/office/powerpoint/2010/main" val="3656720794"/>
              </p:ext>
            </p:extLst>
          </p:nvPr>
        </p:nvGraphicFramePr>
        <p:xfrm>
          <a:off x="926350" y="4297082"/>
          <a:ext cx="8128000" cy="1841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0335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5889A-FB26-82BE-EE65-2E89751CF4F8}"/>
              </a:ext>
            </a:extLst>
          </p:cNvPr>
          <p:cNvSpPr>
            <a:spLocks noGrp="1"/>
          </p:cNvSpPr>
          <p:nvPr>
            <p:ph idx="1"/>
          </p:nvPr>
        </p:nvSpPr>
        <p:spPr>
          <a:xfrm>
            <a:off x="228599" y="144444"/>
            <a:ext cx="11462658" cy="901830"/>
          </a:xfrm>
        </p:spPr>
        <p:txBody>
          <a:bodyPr>
            <a:normAutofit fontScale="92500" lnSpcReduction="10000"/>
          </a:bodyPr>
          <a:lstStyle/>
          <a:p>
            <a:r>
              <a:rPr lang="en-US" sz="2000"/>
              <a:t>Great deal of work needs to be done but clear that 65nm CMOS technology superior characteristic to 130nm and older</a:t>
            </a:r>
          </a:p>
          <a:p>
            <a:r>
              <a:rPr lang="en-US" sz="1900" b="1">
                <a:solidFill>
                  <a:srgbClr val="C00000"/>
                </a:solidFill>
              </a:rPr>
              <a:t>Smaller process nodes give intrinsically faster transistors</a:t>
            </a:r>
          </a:p>
          <a:p>
            <a:endParaRPr lang="en-US" sz="2000"/>
          </a:p>
          <a:p>
            <a:endParaRPr lang="en-US"/>
          </a:p>
          <a:p>
            <a:pPr marL="0" indent="0">
              <a:buNone/>
            </a:pPr>
            <a:endParaRPr lang="en-US"/>
          </a:p>
        </p:txBody>
      </p:sp>
      <p:sp>
        <p:nvSpPr>
          <p:cNvPr id="2" name="슬라이드 번호 개체 틀 1">
            <a:extLst>
              <a:ext uri="{FF2B5EF4-FFF2-40B4-BE49-F238E27FC236}">
                <a16:creationId xmlns:a16="http://schemas.microsoft.com/office/drawing/2014/main" id="{65FFDA49-E6B8-C7DA-B9D3-BEBD1CB9DB29}"/>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60</a:t>
            </a:fld>
            <a:endParaRPr lang="ko-KR" altLang="en-US"/>
          </a:p>
        </p:txBody>
      </p:sp>
      <p:grpSp>
        <p:nvGrpSpPr>
          <p:cNvPr id="13" name="Group 12">
            <a:extLst>
              <a:ext uri="{FF2B5EF4-FFF2-40B4-BE49-F238E27FC236}">
                <a16:creationId xmlns:a16="http://schemas.microsoft.com/office/drawing/2014/main" id="{CDB82BE0-29A9-B7A9-8376-B41237A2A2C7}"/>
              </a:ext>
            </a:extLst>
          </p:cNvPr>
          <p:cNvGrpSpPr/>
          <p:nvPr/>
        </p:nvGrpSpPr>
        <p:grpSpPr>
          <a:xfrm>
            <a:off x="228600" y="1046274"/>
            <a:ext cx="10515600" cy="5568182"/>
            <a:chOff x="340492" y="1636912"/>
            <a:chExt cx="10515600" cy="5568182"/>
          </a:xfrm>
        </p:grpSpPr>
        <p:pic>
          <p:nvPicPr>
            <p:cNvPr id="5" name="Picture 4" descr="Chart, line chart&#10;&#10;Description automatically generated">
              <a:extLst>
                <a:ext uri="{FF2B5EF4-FFF2-40B4-BE49-F238E27FC236}">
                  <a16:creationId xmlns:a16="http://schemas.microsoft.com/office/drawing/2014/main" id="{C011FDAC-6C98-6088-0EDD-5A7722CCB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94" y="1636912"/>
              <a:ext cx="4271357" cy="3044929"/>
            </a:xfrm>
            <a:prstGeom prst="rect">
              <a:avLst/>
            </a:prstGeom>
          </p:spPr>
        </p:pic>
        <p:sp>
          <p:nvSpPr>
            <p:cNvPr id="7" name="TextBox 6">
              <a:extLst>
                <a:ext uri="{FF2B5EF4-FFF2-40B4-BE49-F238E27FC236}">
                  <a16:creationId xmlns:a16="http://schemas.microsoft.com/office/drawing/2014/main" id="{81CD183B-CF0C-B875-BB1A-AB23A3CD9672}"/>
                </a:ext>
              </a:extLst>
            </p:cNvPr>
            <p:cNvSpPr txBox="1"/>
            <p:nvPr/>
          </p:nvSpPr>
          <p:spPr>
            <a:xfrm>
              <a:off x="5271939" y="1782538"/>
              <a:ext cx="3437587" cy="954107"/>
            </a:xfrm>
            <a:prstGeom prst="rect">
              <a:avLst/>
            </a:prstGeom>
            <a:noFill/>
          </p:spPr>
          <p:txBody>
            <a:bodyPr wrap="square">
              <a:spAutoFit/>
            </a:bodyPr>
            <a:lstStyle/>
            <a:p>
              <a:r>
                <a:rPr lang="en-US" sz="1400">
                  <a:effectLst/>
                  <a:latin typeface="Arial" panose="020B0604020202020204" pitchFamily="34" charset="0"/>
                </a:rPr>
                <a:t>Alessandra </a:t>
              </a:r>
              <a:r>
                <a:rPr lang="en-US" sz="1400" err="1">
                  <a:effectLst/>
                  <a:latin typeface="Arial" panose="020B0604020202020204" pitchFamily="34" charset="0"/>
                </a:rPr>
                <a:t>Pipino</a:t>
              </a:r>
              <a:r>
                <a:rPr lang="en-US" sz="1400">
                  <a:effectLst/>
                  <a:latin typeface="Arial" panose="020B0604020202020204" pitchFamily="34" charset="0"/>
                </a:rPr>
                <a:t>,</a:t>
              </a:r>
              <a:br>
                <a:rPr lang="en-US" sz="1400">
                  <a:effectLst/>
                  <a:latin typeface="Arial" panose="020B0604020202020204" pitchFamily="34" charset="0"/>
                </a:rPr>
              </a:br>
              <a:r>
                <a:rPr lang="en-US" sz="1400">
                  <a:effectLst/>
                  <a:latin typeface="Arial" panose="020B0604020202020204" pitchFamily="34" charset="0"/>
                </a:rPr>
                <a:t>Design of Analog Circuits</a:t>
              </a:r>
              <a:br>
                <a:rPr lang="en-US" sz="1400"/>
              </a:br>
              <a:r>
                <a:rPr lang="en-US" sz="1400">
                  <a:effectLst/>
                  <a:latin typeface="Arial" panose="020B0604020202020204" pitchFamily="34" charset="0"/>
                </a:rPr>
                <a:t>in 28nm CMOS Technology</a:t>
              </a:r>
              <a:br>
                <a:rPr lang="en-US" sz="1400"/>
              </a:br>
              <a:r>
                <a:rPr lang="en-US" sz="1400">
                  <a:effectLst/>
                  <a:latin typeface="Arial" panose="020B0604020202020204" pitchFamily="34" charset="0"/>
                </a:rPr>
                <a:t>for Physics Applications (2016)</a:t>
              </a:r>
              <a:endParaRPr lang="en-US" sz="1400"/>
            </a:p>
          </p:txBody>
        </p:sp>
        <p:pic>
          <p:nvPicPr>
            <p:cNvPr id="8" name="Content Placeholder 11" descr="Table&#10;&#10;Description automatically generated">
              <a:extLst>
                <a:ext uri="{FF2B5EF4-FFF2-40B4-BE49-F238E27FC236}">
                  <a16:creationId xmlns:a16="http://schemas.microsoft.com/office/drawing/2014/main" id="{515A3E0B-429A-F6F5-0895-4A6D253B6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92" y="5308381"/>
              <a:ext cx="10515600" cy="1896713"/>
            </a:xfrm>
            <a:prstGeom prst="rect">
              <a:avLst/>
            </a:prstGeom>
          </p:spPr>
        </p:pic>
      </p:grpSp>
      <p:sp>
        <p:nvSpPr>
          <p:cNvPr id="9" name="TextBox 8">
            <a:extLst>
              <a:ext uri="{FF2B5EF4-FFF2-40B4-BE49-F238E27FC236}">
                <a16:creationId xmlns:a16="http://schemas.microsoft.com/office/drawing/2014/main" id="{7223D5C8-F668-E172-61A9-3330C4E5555D}"/>
              </a:ext>
            </a:extLst>
          </p:cNvPr>
          <p:cNvSpPr txBox="1"/>
          <p:nvPr/>
        </p:nvSpPr>
        <p:spPr>
          <a:xfrm>
            <a:off x="142875" y="4236829"/>
            <a:ext cx="12049125" cy="584775"/>
          </a:xfrm>
          <a:prstGeom prst="rect">
            <a:avLst/>
          </a:prstGeom>
          <a:noFill/>
        </p:spPr>
        <p:txBody>
          <a:bodyPr wrap="square" rtlCol="0">
            <a:spAutoFit/>
          </a:bodyPr>
          <a:lstStyle/>
          <a:p>
            <a:r>
              <a:rPr lang="en-US"/>
              <a:t>Some selected results from literature:</a:t>
            </a:r>
          </a:p>
          <a:p>
            <a:r>
              <a:rPr lang="en-US" sz="1400"/>
              <a:t> (Romanova and </a:t>
            </a:r>
            <a:r>
              <a:rPr lang="en-US" sz="1400" err="1"/>
              <a:t>Barzdenas</a:t>
            </a:r>
            <a:r>
              <a:rPr lang="en-US" sz="1400"/>
              <a:t>: “</a:t>
            </a:r>
            <a:r>
              <a:rPr lang="en-US" sz="1200">
                <a:effectLst/>
                <a:latin typeface="Arial" panose="020B0604020202020204" pitchFamily="34" charset="0"/>
              </a:rPr>
              <a:t>A Review of Modern CMOS Transimpedance Amplifiers for OTDR Applications</a:t>
            </a:r>
            <a:r>
              <a:rPr lang="en-US" sz="1400">
                <a:effectLst/>
                <a:latin typeface="Arial" panose="020B0604020202020204" pitchFamily="34" charset="0"/>
              </a:rPr>
              <a:t>”, </a:t>
            </a:r>
            <a:r>
              <a:rPr lang="en-US" sz="1200">
                <a:effectLst/>
                <a:latin typeface="Arial" panose="020B0604020202020204" pitchFamily="34" charset="0"/>
              </a:rPr>
              <a:t>2019)</a:t>
            </a:r>
            <a:endParaRPr lang="en-US" sz="1400"/>
          </a:p>
        </p:txBody>
      </p:sp>
      <p:sp>
        <p:nvSpPr>
          <p:cNvPr id="17" name="TextBox 16">
            <a:extLst>
              <a:ext uri="{FF2B5EF4-FFF2-40B4-BE49-F238E27FC236}">
                <a16:creationId xmlns:a16="http://schemas.microsoft.com/office/drawing/2014/main" id="{54D2E8B6-8F5C-47AB-EABF-DC3593961A6D}"/>
              </a:ext>
            </a:extLst>
          </p:cNvPr>
          <p:cNvSpPr txBox="1"/>
          <p:nvPr/>
        </p:nvSpPr>
        <p:spPr>
          <a:xfrm>
            <a:off x="4866133" y="2719267"/>
            <a:ext cx="6705234" cy="830997"/>
          </a:xfrm>
          <a:prstGeom prst="rect">
            <a:avLst/>
          </a:prstGeom>
          <a:noFill/>
        </p:spPr>
        <p:txBody>
          <a:bodyPr wrap="none" rtlCol="0">
            <a:spAutoFit/>
          </a:bodyPr>
          <a:lstStyle/>
          <a:p>
            <a:r>
              <a:rPr lang="en-US" sz="2400" b="1">
                <a:solidFill>
                  <a:srgbClr val="C00000"/>
                </a:solidFill>
                <a:sym typeface="Wingdings" panose="05000000000000000000" pitchFamily="2" charset="2"/>
              </a:rPr>
              <a:t>Improved signal rise time</a:t>
            </a:r>
          </a:p>
          <a:p>
            <a:r>
              <a:rPr lang="en-US" sz="2400" b="1">
                <a:solidFill>
                  <a:srgbClr val="C00000"/>
                </a:solidFill>
                <a:sym typeface="Wingdings" panose="05000000000000000000" pitchFamily="2" charset="2"/>
              </a:rPr>
              <a:t>Improved or equal voltage noise of samples</a:t>
            </a:r>
          </a:p>
        </p:txBody>
      </p:sp>
      <p:sp>
        <p:nvSpPr>
          <p:cNvPr id="4" name="날짜 개체 틀 3">
            <a:extLst>
              <a:ext uri="{FF2B5EF4-FFF2-40B4-BE49-F238E27FC236}">
                <a16:creationId xmlns:a16="http://schemas.microsoft.com/office/drawing/2014/main" id="{E0C70A51-9083-BCE9-96B0-820B9A97DEC0}"/>
              </a:ext>
            </a:extLst>
          </p:cNvPr>
          <p:cNvSpPr>
            <a:spLocks noGrp="1"/>
          </p:cNvSpPr>
          <p:nvPr>
            <p:ph type="dt" sz="half" idx="10"/>
          </p:nvPr>
        </p:nvSpPr>
        <p:spPr/>
        <p:txBody>
          <a:bodyPr/>
          <a:lstStyle/>
          <a:p>
            <a:r>
              <a:rPr lang="en-US" altLang="ko-KR"/>
              <a:t>2024-05-27</a:t>
            </a:r>
            <a:endParaRPr lang="ko-KR" altLang="en-US"/>
          </a:p>
        </p:txBody>
      </p:sp>
      <p:sp>
        <p:nvSpPr>
          <p:cNvPr id="6" name="바닥글 개체 틀 5">
            <a:extLst>
              <a:ext uri="{FF2B5EF4-FFF2-40B4-BE49-F238E27FC236}">
                <a16:creationId xmlns:a16="http://schemas.microsoft.com/office/drawing/2014/main" id="{7315E5EC-FDFD-FB7A-BD1A-180A9FE5C3BB}"/>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35506286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1AA2-907E-2508-467E-C17949FDB94F}"/>
              </a:ext>
            </a:extLst>
          </p:cNvPr>
          <p:cNvSpPr>
            <a:spLocks noGrp="1"/>
          </p:cNvSpPr>
          <p:nvPr>
            <p:ph type="title"/>
          </p:nvPr>
        </p:nvSpPr>
        <p:spPr>
          <a:xfrm>
            <a:off x="838200" y="365125"/>
            <a:ext cx="10515600" cy="701675"/>
          </a:xfrm>
        </p:spPr>
        <p:txBody>
          <a:bodyPr>
            <a:normAutofit/>
          </a:bodyPr>
          <a:lstStyle/>
          <a:p>
            <a:r>
              <a:rPr lang="en-US" sz="4000" b="1">
                <a:solidFill>
                  <a:srgbClr val="C00000"/>
                </a:solidFill>
              </a:rPr>
              <a:t>Improved packaging also important</a:t>
            </a:r>
          </a:p>
        </p:txBody>
      </p:sp>
      <p:sp>
        <p:nvSpPr>
          <p:cNvPr id="3" name="Content Placeholder 2">
            <a:extLst>
              <a:ext uri="{FF2B5EF4-FFF2-40B4-BE49-F238E27FC236}">
                <a16:creationId xmlns:a16="http://schemas.microsoft.com/office/drawing/2014/main" id="{D3EB83AF-F8F8-01A6-F209-E9DAD959D2BF}"/>
              </a:ext>
            </a:extLst>
          </p:cNvPr>
          <p:cNvSpPr>
            <a:spLocks noGrp="1"/>
          </p:cNvSpPr>
          <p:nvPr>
            <p:ph idx="1"/>
          </p:nvPr>
        </p:nvSpPr>
        <p:spPr>
          <a:xfrm>
            <a:off x="1695450" y="6324600"/>
            <a:ext cx="8267700" cy="415925"/>
          </a:xfrm>
        </p:spPr>
        <p:txBody>
          <a:bodyPr>
            <a:normAutofit fontScale="85000" lnSpcReduction="10000"/>
          </a:bodyPr>
          <a:lstStyle/>
          <a:p>
            <a:pPr marL="0" indent="0">
              <a:buNone/>
            </a:pPr>
            <a:r>
              <a:rPr lang="en-US" sz="1200"/>
              <a:t>Chi-Tsung Chiu, Sung-Mao Wu and Chi-Ping Hung, "High speed electrical performance comparison between bump with RDL and wire bond technologies," </a:t>
            </a:r>
            <a:r>
              <a:rPr lang="en-US" sz="1200" i="1"/>
              <a:t>Proceedings of the 4th International Symposium on Electronic Materials and Packaging, 2002.</a:t>
            </a:r>
            <a:r>
              <a:rPr lang="en-US" sz="1200"/>
              <a:t>, 2002</a:t>
            </a:r>
            <a:endParaRPr lang="en-US" sz="1800"/>
          </a:p>
        </p:txBody>
      </p:sp>
      <p:sp>
        <p:nvSpPr>
          <p:cNvPr id="4" name="슬라이드 번호 개체 틀 3">
            <a:extLst>
              <a:ext uri="{FF2B5EF4-FFF2-40B4-BE49-F238E27FC236}">
                <a16:creationId xmlns:a16="http://schemas.microsoft.com/office/drawing/2014/main" id="{75D6FCB4-5B03-2302-F2EF-D0411D33D7E1}"/>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61</a:t>
            </a:fld>
            <a:endParaRPr lang="ko-KR" altLang="en-US"/>
          </a:p>
        </p:txBody>
      </p:sp>
      <p:pic>
        <p:nvPicPr>
          <p:cNvPr id="5" name="Picture 4" descr="Diagram&#10;&#10;Description automatically generated">
            <a:extLst>
              <a:ext uri="{FF2B5EF4-FFF2-40B4-BE49-F238E27FC236}">
                <a16:creationId xmlns:a16="http://schemas.microsoft.com/office/drawing/2014/main" id="{F6F8159F-9B22-5DA7-7588-19C44D51E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33209"/>
            <a:ext cx="3990975" cy="3068291"/>
          </a:xfrm>
          <a:prstGeom prst="rect">
            <a:avLst/>
          </a:prstGeom>
        </p:spPr>
      </p:pic>
      <p:pic>
        <p:nvPicPr>
          <p:cNvPr id="7" name="Picture 6" descr="A picture containing text, device, caliper&#10;&#10;Description automatically generated">
            <a:extLst>
              <a:ext uri="{FF2B5EF4-FFF2-40B4-BE49-F238E27FC236}">
                <a16:creationId xmlns:a16="http://schemas.microsoft.com/office/drawing/2014/main" id="{4D75C3BC-31A3-78AF-B38C-993CAC633E0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424135" y="1233209"/>
            <a:ext cx="4226632" cy="3068291"/>
          </a:xfrm>
          <a:prstGeom prst="rect">
            <a:avLst/>
          </a:prstGeom>
        </p:spPr>
      </p:pic>
      <mc:AlternateContent xmlns:mc="http://schemas.openxmlformats.org/markup-compatibility/2006" xmlns:a14="http://schemas.microsoft.com/office/drawing/2010/main">
        <mc:Choice Requires="a14">
          <p:graphicFrame>
            <p:nvGraphicFramePr>
              <p:cNvPr id="9" name="Table 9">
                <a:extLst>
                  <a:ext uri="{FF2B5EF4-FFF2-40B4-BE49-F238E27FC236}">
                    <a16:creationId xmlns:a16="http://schemas.microsoft.com/office/drawing/2014/main" id="{D8580284-C7CE-407E-E5CF-D3E3251EBF48}"/>
                  </a:ext>
                </a:extLst>
              </p:cNvPr>
              <p:cNvGraphicFramePr>
                <a:graphicFrameLocks noGrp="1"/>
              </p:cNvGraphicFramePr>
              <p:nvPr>
                <p:extLst>
                  <p:ext uri="{D42A27DB-BD31-4B8C-83A1-F6EECF244321}">
                    <p14:modId xmlns:p14="http://schemas.microsoft.com/office/powerpoint/2010/main" val="3147915284"/>
                  </p:ext>
                </p:extLst>
              </p:nvPr>
            </p:nvGraphicFramePr>
            <p:xfrm>
              <a:off x="1835151" y="4672541"/>
              <a:ext cx="8582478" cy="1381760"/>
            </p:xfrm>
            <a:graphic>
              <a:graphicData uri="http://schemas.openxmlformats.org/drawingml/2006/table">
                <a:tbl>
                  <a:tblPr firstRow="1" bandRow="1">
                    <a:tableStyleId>{5940675A-B579-460E-94D1-54222C63F5DA}</a:tableStyleId>
                  </a:tblPr>
                  <a:tblGrid>
                    <a:gridCol w="2860826">
                      <a:extLst>
                        <a:ext uri="{9D8B030D-6E8A-4147-A177-3AD203B41FA5}">
                          <a16:colId xmlns:a16="http://schemas.microsoft.com/office/drawing/2014/main" val="2050829064"/>
                        </a:ext>
                      </a:extLst>
                    </a:gridCol>
                    <a:gridCol w="2860826">
                      <a:extLst>
                        <a:ext uri="{9D8B030D-6E8A-4147-A177-3AD203B41FA5}">
                          <a16:colId xmlns:a16="http://schemas.microsoft.com/office/drawing/2014/main" val="633787872"/>
                        </a:ext>
                      </a:extLst>
                    </a:gridCol>
                    <a:gridCol w="2860826">
                      <a:extLst>
                        <a:ext uri="{9D8B030D-6E8A-4147-A177-3AD203B41FA5}">
                          <a16:colId xmlns:a16="http://schemas.microsoft.com/office/drawing/2014/main" val="2968505857"/>
                        </a:ext>
                      </a:extLst>
                    </a:gridCol>
                  </a:tblGrid>
                  <a:tr h="370840">
                    <a:tc>
                      <a:txBody>
                        <a:bodyPr/>
                        <a:lstStyle/>
                        <a:p>
                          <a:pPr algn="ctr"/>
                          <a:endParaRPr lang="en-US"/>
                        </a:p>
                      </a:txBody>
                      <a:tcPr/>
                    </a:tc>
                    <a:tc>
                      <a:txBody>
                        <a:bodyPr/>
                        <a:lstStyle/>
                        <a:p>
                          <a:pPr algn="ct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𝑇</m:t>
                                  </m:r>
                                </m:e>
                                <m:sub>
                                  <m:r>
                                    <a:rPr lang="en-US" altLang="ko-KR" b="0" i="1" smtClean="0">
                                      <a:latin typeface="Cambria Math" panose="02040503050406030204" pitchFamily="18" charset="0"/>
                                    </a:rPr>
                                    <m:t>𝑟</m:t>
                                  </m:r>
                                </m:sub>
                              </m:sSub>
                            </m:oMath>
                          </a14:m>
                          <a:r>
                            <a:rPr lang="en-US"/>
                            <a:t>(</a:t>
                          </a:r>
                          <a:r>
                            <a:rPr lang="en-US" err="1"/>
                            <a:t>ps</a:t>
                          </a:r>
                          <a:r>
                            <a:rPr lang="en-US"/>
                            <a:t>) observed for 35ps risetime input pulse</a:t>
                          </a:r>
                        </a:p>
                      </a:txBody>
                      <a:tcPr/>
                    </a:tc>
                    <a:tc>
                      <a:txBody>
                        <a:bodyPr/>
                        <a:lstStyle/>
                        <a:p>
                          <a:pPr algn="ctr"/>
                          <a:r>
                            <a:rPr lang="en-US"/>
                            <a:t>Degradation (%)</a:t>
                          </a:r>
                        </a:p>
                      </a:txBody>
                      <a:tcPr/>
                    </a:tc>
                    <a:extLst>
                      <a:ext uri="{0D108BD9-81ED-4DB2-BD59-A6C34878D82A}">
                        <a16:rowId xmlns:a16="http://schemas.microsoft.com/office/drawing/2014/main" val="2118849193"/>
                      </a:ext>
                    </a:extLst>
                  </a:tr>
                  <a:tr h="370840">
                    <a:tc>
                      <a:txBody>
                        <a:bodyPr/>
                        <a:lstStyle/>
                        <a:p>
                          <a:pPr algn="ctr"/>
                          <a:r>
                            <a:rPr lang="en-US"/>
                            <a:t>Case A (</a:t>
                          </a:r>
                          <a:r>
                            <a:rPr lang="en-US" err="1"/>
                            <a:t>wirebonded</a:t>
                          </a:r>
                          <a:r>
                            <a:rPr lang="en-US"/>
                            <a:t>)</a:t>
                          </a:r>
                        </a:p>
                      </a:txBody>
                      <a:tcPr/>
                    </a:tc>
                    <a:tc>
                      <a:txBody>
                        <a:bodyPr/>
                        <a:lstStyle/>
                        <a:p>
                          <a:pPr algn="ctr"/>
                          <a:r>
                            <a:rPr lang="en-US"/>
                            <a:t>65ps</a:t>
                          </a:r>
                        </a:p>
                      </a:txBody>
                      <a:tcPr/>
                    </a:tc>
                    <a:tc>
                      <a:txBody>
                        <a:bodyPr/>
                        <a:lstStyle/>
                        <a:p>
                          <a:pPr algn="ctr"/>
                          <a:r>
                            <a:rPr lang="en-US"/>
                            <a:t>86%</a:t>
                          </a:r>
                        </a:p>
                      </a:txBody>
                      <a:tcPr/>
                    </a:tc>
                    <a:extLst>
                      <a:ext uri="{0D108BD9-81ED-4DB2-BD59-A6C34878D82A}">
                        <a16:rowId xmlns:a16="http://schemas.microsoft.com/office/drawing/2014/main" val="580777762"/>
                      </a:ext>
                    </a:extLst>
                  </a:tr>
                  <a:tr h="370840">
                    <a:tc>
                      <a:txBody>
                        <a:bodyPr/>
                        <a:lstStyle/>
                        <a:p>
                          <a:pPr algn="ctr"/>
                          <a:r>
                            <a:rPr lang="en-US"/>
                            <a:t>Case B (flip-chip + RDL)</a:t>
                          </a:r>
                        </a:p>
                      </a:txBody>
                      <a:tcPr/>
                    </a:tc>
                    <a:tc>
                      <a:txBody>
                        <a:bodyPr/>
                        <a:lstStyle/>
                        <a:p>
                          <a:pPr algn="ctr"/>
                          <a:r>
                            <a:rPr lang="en-US"/>
                            <a:t>42ps</a:t>
                          </a:r>
                        </a:p>
                      </a:txBody>
                      <a:tcPr/>
                    </a:tc>
                    <a:tc>
                      <a:txBody>
                        <a:bodyPr/>
                        <a:lstStyle/>
                        <a:p>
                          <a:pPr algn="ctr"/>
                          <a:r>
                            <a:rPr lang="en-US"/>
                            <a:t>20%</a:t>
                          </a:r>
                        </a:p>
                      </a:txBody>
                      <a:tcPr/>
                    </a:tc>
                    <a:extLst>
                      <a:ext uri="{0D108BD9-81ED-4DB2-BD59-A6C34878D82A}">
                        <a16:rowId xmlns:a16="http://schemas.microsoft.com/office/drawing/2014/main" val="2944656496"/>
                      </a:ext>
                    </a:extLst>
                  </a:tr>
                </a:tbl>
              </a:graphicData>
            </a:graphic>
          </p:graphicFrame>
        </mc:Choice>
        <mc:Fallback xmlns="">
          <p:graphicFrame>
            <p:nvGraphicFramePr>
              <p:cNvPr id="9" name="Table 9">
                <a:extLst>
                  <a:ext uri="{FF2B5EF4-FFF2-40B4-BE49-F238E27FC236}">
                    <a16:creationId xmlns:a16="http://schemas.microsoft.com/office/drawing/2014/main" id="{D8580284-C7CE-407E-E5CF-D3E3251EBF48}"/>
                  </a:ext>
                </a:extLst>
              </p:cNvPr>
              <p:cNvGraphicFramePr>
                <a:graphicFrameLocks noGrp="1"/>
              </p:cNvGraphicFramePr>
              <p:nvPr>
                <p:extLst>
                  <p:ext uri="{D42A27DB-BD31-4B8C-83A1-F6EECF244321}">
                    <p14:modId xmlns:p14="http://schemas.microsoft.com/office/powerpoint/2010/main" val="3147915284"/>
                  </p:ext>
                </p:extLst>
              </p:nvPr>
            </p:nvGraphicFramePr>
            <p:xfrm>
              <a:off x="1835151" y="4672541"/>
              <a:ext cx="8582478" cy="1381760"/>
            </p:xfrm>
            <a:graphic>
              <a:graphicData uri="http://schemas.openxmlformats.org/drawingml/2006/table">
                <a:tbl>
                  <a:tblPr firstRow="1" bandRow="1">
                    <a:tableStyleId>{5940675A-B579-460E-94D1-54222C63F5DA}</a:tableStyleId>
                  </a:tblPr>
                  <a:tblGrid>
                    <a:gridCol w="2860826">
                      <a:extLst>
                        <a:ext uri="{9D8B030D-6E8A-4147-A177-3AD203B41FA5}">
                          <a16:colId xmlns:a16="http://schemas.microsoft.com/office/drawing/2014/main" val="2050829064"/>
                        </a:ext>
                      </a:extLst>
                    </a:gridCol>
                    <a:gridCol w="2860826">
                      <a:extLst>
                        <a:ext uri="{9D8B030D-6E8A-4147-A177-3AD203B41FA5}">
                          <a16:colId xmlns:a16="http://schemas.microsoft.com/office/drawing/2014/main" val="633787872"/>
                        </a:ext>
                      </a:extLst>
                    </a:gridCol>
                    <a:gridCol w="2860826">
                      <a:extLst>
                        <a:ext uri="{9D8B030D-6E8A-4147-A177-3AD203B41FA5}">
                          <a16:colId xmlns:a16="http://schemas.microsoft.com/office/drawing/2014/main" val="2968505857"/>
                        </a:ext>
                      </a:extLst>
                    </a:gridCol>
                  </a:tblGrid>
                  <a:tr h="640080">
                    <a:tc>
                      <a:txBody>
                        <a:bodyPr/>
                        <a:lstStyle/>
                        <a:p>
                          <a:pPr algn="ctr"/>
                          <a:endParaRPr lang="en-US"/>
                        </a:p>
                      </a:txBody>
                      <a:tcPr/>
                    </a:tc>
                    <a:tc>
                      <a:txBody>
                        <a:bodyPr/>
                        <a:lstStyle/>
                        <a:p>
                          <a:endParaRPr lang="en-US"/>
                        </a:p>
                      </a:txBody>
                      <a:tcPr>
                        <a:blipFill>
                          <a:blip r:embed="rId5"/>
                          <a:stretch>
                            <a:fillRect l="-100000" t="-4717" r="-100426" b="-128302"/>
                          </a:stretch>
                        </a:blipFill>
                      </a:tcPr>
                    </a:tc>
                    <a:tc>
                      <a:txBody>
                        <a:bodyPr/>
                        <a:lstStyle/>
                        <a:p>
                          <a:pPr algn="ctr"/>
                          <a:r>
                            <a:rPr lang="en-US"/>
                            <a:t>Degradation (%)</a:t>
                          </a:r>
                        </a:p>
                      </a:txBody>
                      <a:tcPr/>
                    </a:tc>
                    <a:extLst>
                      <a:ext uri="{0D108BD9-81ED-4DB2-BD59-A6C34878D82A}">
                        <a16:rowId xmlns:a16="http://schemas.microsoft.com/office/drawing/2014/main" val="2118849193"/>
                      </a:ext>
                    </a:extLst>
                  </a:tr>
                  <a:tr h="370840">
                    <a:tc>
                      <a:txBody>
                        <a:bodyPr/>
                        <a:lstStyle/>
                        <a:p>
                          <a:pPr algn="ctr"/>
                          <a:r>
                            <a:rPr lang="en-US"/>
                            <a:t>Case A (</a:t>
                          </a:r>
                          <a:r>
                            <a:rPr lang="en-US" err="1"/>
                            <a:t>wirebonded</a:t>
                          </a:r>
                          <a:r>
                            <a:rPr lang="en-US"/>
                            <a:t>)</a:t>
                          </a:r>
                        </a:p>
                      </a:txBody>
                      <a:tcPr/>
                    </a:tc>
                    <a:tc>
                      <a:txBody>
                        <a:bodyPr/>
                        <a:lstStyle/>
                        <a:p>
                          <a:pPr algn="ctr"/>
                          <a:r>
                            <a:rPr lang="en-US"/>
                            <a:t>65ps</a:t>
                          </a:r>
                        </a:p>
                      </a:txBody>
                      <a:tcPr/>
                    </a:tc>
                    <a:tc>
                      <a:txBody>
                        <a:bodyPr/>
                        <a:lstStyle/>
                        <a:p>
                          <a:pPr algn="ctr"/>
                          <a:r>
                            <a:rPr lang="en-US"/>
                            <a:t>86%</a:t>
                          </a:r>
                        </a:p>
                      </a:txBody>
                      <a:tcPr/>
                    </a:tc>
                    <a:extLst>
                      <a:ext uri="{0D108BD9-81ED-4DB2-BD59-A6C34878D82A}">
                        <a16:rowId xmlns:a16="http://schemas.microsoft.com/office/drawing/2014/main" val="580777762"/>
                      </a:ext>
                    </a:extLst>
                  </a:tr>
                  <a:tr h="370840">
                    <a:tc>
                      <a:txBody>
                        <a:bodyPr/>
                        <a:lstStyle/>
                        <a:p>
                          <a:pPr algn="ctr"/>
                          <a:r>
                            <a:rPr lang="en-US"/>
                            <a:t>Case B (flip-chip + RDL)</a:t>
                          </a:r>
                        </a:p>
                      </a:txBody>
                      <a:tcPr/>
                    </a:tc>
                    <a:tc>
                      <a:txBody>
                        <a:bodyPr/>
                        <a:lstStyle/>
                        <a:p>
                          <a:pPr algn="ctr"/>
                          <a:r>
                            <a:rPr lang="en-US"/>
                            <a:t>42ps</a:t>
                          </a:r>
                        </a:p>
                      </a:txBody>
                      <a:tcPr/>
                    </a:tc>
                    <a:tc>
                      <a:txBody>
                        <a:bodyPr/>
                        <a:lstStyle/>
                        <a:p>
                          <a:pPr algn="ctr"/>
                          <a:r>
                            <a:rPr lang="en-US"/>
                            <a:t>20%</a:t>
                          </a:r>
                        </a:p>
                      </a:txBody>
                      <a:tcPr/>
                    </a:tc>
                    <a:extLst>
                      <a:ext uri="{0D108BD9-81ED-4DB2-BD59-A6C34878D82A}">
                        <a16:rowId xmlns:a16="http://schemas.microsoft.com/office/drawing/2014/main" val="2944656496"/>
                      </a:ext>
                    </a:extLst>
                  </a:tr>
                </a:tbl>
              </a:graphicData>
            </a:graphic>
          </p:graphicFrame>
        </mc:Fallback>
      </mc:AlternateContent>
      <p:cxnSp>
        <p:nvCxnSpPr>
          <p:cNvPr id="6" name="직선 연결선 5">
            <a:extLst>
              <a:ext uri="{FF2B5EF4-FFF2-40B4-BE49-F238E27FC236}">
                <a16:creationId xmlns:a16="http://schemas.microsoft.com/office/drawing/2014/main" id="{B5BDC891-80AA-C95B-BEC7-B1876A157286}"/>
              </a:ext>
            </a:extLst>
          </p:cNvPr>
          <p:cNvCxnSpPr/>
          <p:nvPr/>
        </p:nvCxnSpPr>
        <p:spPr>
          <a:xfrm>
            <a:off x="457200" y="506015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14308D1A-2FF7-5533-253A-920EA269A81F}"/>
              </a:ext>
            </a:extLst>
          </p:cNvPr>
          <p:cNvCxnSpPr/>
          <p:nvPr/>
        </p:nvCxnSpPr>
        <p:spPr>
          <a:xfrm>
            <a:off x="1023257" y="4668264"/>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직선 연결선 9">
            <a:extLst>
              <a:ext uri="{FF2B5EF4-FFF2-40B4-BE49-F238E27FC236}">
                <a16:creationId xmlns:a16="http://schemas.microsoft.com/office/drawing/2014/main" id="{38661C14-731E-3F9E-DE58-7E0DEBBD1150}"/>
              </a:ext>
            </a:extLst>
          </p:cNvPr>
          <p:cNvCxnSpPr>
            <a:cxnSpLocks/>
          </p:cNvCxnSpPr>
          <p:nvPr/>
        </p:nvCxnSpPr>
        <p:spPr>
          <a:xfrm flipH="1">
            <a:off x="838200" y="4668264"/>
            <a:ext cx="185057" cy="3918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직선 연결선 12">
            <a:extLst>
              <a:ext uri="{FF2B5EF4-FFF2-40B4-BE49-F238E27FC236}">
                <a16:creationId xmlns:a16="http://schemas.microsoft.com/office/drawing/2014/main" id="{E3905BAF-709D-CDA6-92AE-36291D9E08E6}"/>
              </a:ext>
            </a:extLst>
          </p:cNvPr>
          <p:cNvCxnSpPr/>
          <p:nvPr/>
        </p:nvCxnSpPr>
        <p:spPr>
          <a:xfrm>
            <a:off x="457200" y="6248536"/>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DA6CA69E-6F5F-96C9-02A3-400D77F115B5}"/>
              </a:ext>
            </a:extLst>
          </p:cNvPr>
          <p:cNvCxnSpPr/>
          <p:nvPr/>
        </p:nvCxnSpPr>
        <p:spPr>
          <a:xfrm>
            <a:off x="1219200" y="585665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직선 연결선 14">
            <a:extLst>
              <a:ext uri="{FF2B5EF4-FFF2-40B4-BE49-F238E27FC236}">
                <a16:creationId xmlns:a16="http://schemas.microsoft.com/office/drawing/2014/main" id="{F43870A7-D223-6061-AC86-4E06E7498B2A}"/>
              </a:ext>
            </a:extLst>
          </p:cNvPr>
          <p:cNvCxnSpPr>
            <a:cxnSpLocks/>
          </p:cNvCxnSpPr>
          <p:nvPr/>
        </p:nvCxnSpPr>
        <p:spPr>
          <a:xfrm flipH="1">
            <a:off x="838200" y="5856649"/>
            <a:ext cx="381000" cy="3918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화살표: 오른쪽 16">
            <a:extLst>
              <a:ext uri="{FF2B5EF4-FFF2-40B4-BE49-F238E27FC236}">
                <a16:creationId xmlns:a16="http://schemas.microsoft.com/office/drawing/2014/main" id="{D2E6E0C2-A5A9-4C37-62CF-7F737415FF4A}"/>
              </a:ext>
            </a:extLst>
          </p:cNvPr>
          <p:cNvSpPr/>
          <p:nvPr/>
        </p:nvSpPr>
        <p:spPr>
          <a:xfrm rot="5400000">
            <a:off x="729737" y="5397356"/>
            <a:ext cx="401982" cy="18505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76A70D5-D8DD-2EA5-D989-B02EDAE4AE3F}"/>
                  </a:ext>
                </a:extLst>
              </p:cNvPr>
              <p:cNvSpPr txBox="1"/>
              <p:nvPr/>
            </p:nvSpPr>
            <p:spPr>
              <a:xfrm>
                <a:off x="751114" y="6302708"/>
                <a:ext cx="54428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𝑇</m:t>
                          </m:r>
                        </m:e>
                        <m:sub>
                          <m:r>
                            <a:rPr lang="en-US" altLang="ko-KR" b="0" i="1" smtClean="0">
                              <a:latin typeface="Cambria Math" panose="02040503050406030204" pitchFamily="18" charset="0"/>
                            </a:rPr>
                            <m:t>𝑟</m:t>
                          </m:r>
                        </m:sub>
                      </m:sSub>
                    </m:oMath>
                  </m:oMathPara>
                </a14:m>
                <a:endParaRPr lang="ko-KR" altLang="en-US"/>
              </a:p>
            </p:txBody>
          </p:sp>
        </mc:Choice>
        <mc:Fallback xmlns="">
          <p:sp>
            <p:nvSpPr>
              <p:cNvPr id="12" name="TextBox 11">
                <a:extLst>
                  <a:ext uri="{FF2B5EF4-FFF2-40B4-BE49-F238E27FC236}">
                    <a16:creationId xmlns:a16="http://schemas.microsoft.com/office/drawing/2014/main" id="{C76A70D5-D8DD-2EA5-D989-B02EDAE4AE3F}"/>
                  </a:ext>
                </a:extLst>
              </p:cNvPr>
              <p:cNvSpPr txBox="1">
                <a:spLocks noRot="1" noChangeAspect="1" noMove="1" noResize="1" noEditPoints="1" noAdjustHandles="1" noChangeArrowheads="1" noChangeShapeType="1" noTextEdit="1"/>
              </p:cNvSpPr>
              <p:nvPr/>
            </p:nvSpPr>
            <p:spPr>
              <a:xfrm>
                <a:off x="751114" y="6302708"/>
                <a:ext cx="544284" cy="369332"/>
              </a:xfrm>
              <a:prstGeom prst="rect">
                <a:avLst/>
              </a:prstGeom>
              <a:blipFill>
                <a:blip r:embed="rId6"/>
                <a:stretch>
                  <a:fillRect/>
                </a:stretch>
              </a:blipFill>
            </p:spPr>
            <p:txBody>
              <a:bodyPr/>
              <a:lstStyle/>
              <a:p>
                <a:r>
                  <a:rPr lang="en-US">
                    <a:noFill/>
                  </a:rPr>
                  <a:t> </a:t>
                </a:r>
              </a:p>
            </p:txBody>
          </p:sp>
        </mc:Fallback>
      </mc:AlternateContent>
      <p:cxnSp>
        <p:nvCxnSpPr>
          <p:cNvPr id="18" name="직선 화살표 연결선 17">
            <a:extLst>
              <a:ext uri="{FF2B5EF4-FFF2-40B4-BE49-F238E27FC236}">
                <a16:creationId xmlns:a16="http://schemas.microsoft.com/office/drawing/2014/main" id="{15D32BF0-48D6-9CC5-EE8D-1D94317EAA20}"/>
              </a:ext>
            </a:extLst>
          </p:cNvPr>
          <p:cNvCxnSpPr/>
          <p:nvPr/>
        </p:nvCxnSpPr>
        <p:spPr>
          <a:xfrm>
            <a:off x="838200" y="6248536"/>
            <a:ext cx="37555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1" name="날짜 개체 틀 10">
            <a:extLst>
              <a:ext uri="{FF2B5EF4-FFF2-40B4-BE49-F238E27FC236}">
                <a16:creationId xmlns:a16="http://schemas.microsoft.com/office/drawing/2014/main" id="{CCB0DF7A-9E37-33B4-85E9-B57EDF03F728}"/>
              </a:ext>
            </a:extLst>
          </p:cNvPr>
          <p:cNvSpPr>
            <a:spLocks noGrp="1"/>
          </p:cNvSpPr>
          <p:nvPr>
            <p:ph type="dt" sz="half" idx="10"/>
          </p:nvPr>
        </p:nvSpPr>
        <p:spPr/>
        <p:txBody>
          <a:bodyPr/>
          <a:lstStyle/>
          <a:p>
            <a:r>
              <a:rPr lang="en-US" altLang="ko-KR"/>
              <a:t>2024-05-27</a:t>
            </a:r>
            <a:endParaRPr lang="ko-KR" altLang="en-US"/>
          </a:p>
        </p:txBody>
      </p:sp>
      <p:sp>
        <p:nvSpPr>
          <p:cNvPr id="16" name="바닥글 개체 틀 15">
            <a:extLst>
              <a:ext uri="{FF2B5EF4-FFF2-40B4-BE49-F238E27FC236}">
                <a16:creationId xmlns:a16="http://schemas.microsoft.com/office/drawing/2014/main" id="{2BBF789C-0A2F-3364-1655-66347362572B}"/>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1370307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68718C8-3FAC-5D3C-F87C-436F4C158A1B}"/>
              </a:ext>
            </a:extLst>
          </p:cNvPr>
          <p:cNvPicPr>
            <a:picLocks noChangeAspect="1"/>
          </p:cNvPicPr>
          <p:nvPr/>
        </p:nvPicPr>
        <p:blipFill rotWithShape="1">
          <a:blip r:embed="rId3"/>
          <a:srcRect b="89206"/>
          <a:stretch/>
        </p:blipFill>
        <p:spPr>
          <a:xfrm>
            <a:off x="79384" y="1266825"/>
            <a:ext cx="11560312" cy="982026"/>
          </a:xfrm>
          <a:prstGeom prst="rect">
            <a:avLst/>
          </a:prstGeom>
        </p:spPr>
      </p:pic>
      <p:pic>
        <p:nvPicPr>
          <p:cNvPr id="6" name="그림 5">
            <a:extLst>
              <a:ext uri="{FF2B5EF4-FFF2-40B4-BE49-F238E27FC236}">
                <a16:creationId xmlns:a16="http://schemas.microsoft.com/office/drawing/2014/main" id="{A600A3F4-A028-034F-CBDE-2C654A59DC9E}"/>
              </a:ext>
            </a:extLst>
          </p:cNvPr>
          <p:cNvPicPr>
            <a:picLocks noChangeAspect="1"/>
          </p:cNvPicPr>
          <p:nvPr/>
        </p:nvPicPr>
        <p:blipFill rotWithShape="1">
          <a:blip r:embed="rId3"/>
          <a:srcRect t="21269" b="59937"/>
          <a:stretch/>
        </p:blipFill>
        <p:spPr>
          <a:xfrm>
            <a:off x="79390" y="2362401"/>
            <a:ext cx="11560304" cy="1709879"/>
          </a:xfrm>
          <a:prstGeom prst="rect">
            <a:avLst/>
          </a:prstGeom>
        </p:spPr>
      </p:pic>
      <p:pic>
        <p:nvPicPr>
          <p:cNvPr id="7" name="그림 6">
            <a:extLst>
              <a:ext uri="{FF2B5EF4-FFF2-40B4-BE49-F238E27FC236}">
                <a16:creationId xmlns:a16="http://schemas.microsoft.com/office/drawing/2014/main" id="{D4891A61-6C37-85B5-5010-261B3896B242}"/>
              </a:ext>
            </a:extLst>
          </p:cNvPr>
          <p:cNvPicPr>
            <a:picLocks noChangeAspect="1"/>
          </p:cNvPicPr>
          <p:nvPr/>
        </p:nvPicPr>
        <p:blipFill rotWithShape="1">
          <a:blip r:embed="rId3"/>
          <a:srcRect t="52475" b="40908"/>
          <a:stretch/>
        </p:blipFill>
        <p:spPr>
          <a:xfrm>
            <a:off x="79388" y="4072280"/>
            <a:ext cx="11560309" cy="601982"/>
          </a:xfrm>
          <a:prstGeom prst="rect">
            <a:avLst/>
          </a:prstGeom>
        </p:spPr>
      </p:pic>
      <p:sp>
        <p:nvSpPr>
          <p:cNvPr id="8" name="직사각형 7">
            <a:extLst>
              <a:ext uri="{FF2B5EF4-FFF2-40B4-BE49-F238E27FC236}">
                <a16:creationId xmlns:a16="http://schemas.microsoft.com/office/drawing/2014/main" id="{F6A4F24A-37D9-3529-912A-47E07461557D}"/>
              </a:ext>
            </a:extLst>
          </p:cNvPr>
          <p:cNvSpPr/>
          <p:nvPr/>
        </p:nvSpPr>
        <p:spPr>
          <a:xfrm>
            <a:off x="9525000" y="4185830"/>
            <a:ext cx="2427514" cy="1180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itle 3">
            <a:extLst>
              <a:ext uri="{FF2B5EF4-FFF2-40B4-BE49-F238E27FC236}">
                <a16:creationId xmlns:a16="http://schemas.microsoft.com/office/drawing/2014/main" id="{A446EDFC-03AA-9BAD-1E41-9B00B76A4CD6}"/>
              </a:ext>
            </a:extLst>
          </p:cNvPr>
          <p:cNvSpPr>
            <a:spLocks noGrp="1"/>
          </p:cNvSpPr>
          <p:nvPr>
            <p:ph type="title"/>
          </p:nvPr>
        </p:nvSpPr>
        <p:spPr>
          <a:xfrm>
            <a:off x="564205" y="5128894"/>
            <a:ext cx="10515600" cy="625474"/>
          </a:xfrm>
        </p:spPr>
        <p:txBody>
          <a:bodyPr>
            <a:normAutofit fontScale="90000"/>
          </a:bodyPr>
          <a:lstStyle/>
          <a:p>
            <a:r>
              <a:rPr lang="en-US" b="1">
                <a:solidFill>
                  <a:srgbClr val="C00000"/>
                </a:solidFill>
              </a:rPr>
              <a:t>Time is right for a 1-psec timing chip!</a:t>
            </a:r>
          </a:p>
        </p:txBody>
      </p:sp>
      <p:sp>
        <p:nvSpPr>
          <p:cNvPr id="2" name="슬라이드 번호 개체 틀 1">
            <a:extLst>
              <a:ext uri="{FF2B5EF4-FFF2-40B4-BE49-F238E27FC236}">
                <a16:creationId xmlns:a16="http://schemas.microsoft.com/office/drawing/2014/main" id="{EB221BD9-81AB-0FE5-676A-6B39515E5EC5}"/>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62</a:t>
            </a:fld>
            <a:endParaRPr lang="ko-KR" altLang="en-US"/>
          </a:p>
        </p:txBody>
      </p:sp>
      <p:sp>
        <p:nvSpPr>
          <p:cNvPr id="4" name="날짜 개체 틀 3">
            <a:extLst>
              <a:ext uri="{FF2B5EF4-FFF2-40B4-BE49-F238E27FC236}">
                <a16:creationId xmlns:a16="http://schemas.microsoft.com/office/drawing/2014/main" id="{FE52E657-B9BB-798D-9485-1F3852FB5774}"/>
              </a:ext>
            </a:extLst>
          </p:cNvPr>
          <p:cNvSpPr>
            <a:spLocks noGrp="1"/>
          </p:cNvSpPr>
          <p:nvPr>
            <p:ph type="dt" sz="half" idx="10"/>
          </p:nvPr>
        </p:nvSpPr>
        <p:spPr/>
        <p:txBody>
          <a:bodyPr/>
          <a:lstStyle/>
          <a:p>
            <a:r>
              <a:rPr lang="en-US" altLang="ko-KR"/>
              <a:t>2024-05-27</a:t>
            </a:r>
            <a:endParaRPr lang="ko-KR" altLang="en-US"/>
          </a:p>
        </p:txBody>
      </p:sp>
      <p:sp>
        <p:nvSpPr>
          <p:cNvPr id="9" name="바닥글 개체 틀 8">
            <a:extLst>
              <a:ext uri="{FF2B5EF4-FFF2-40B4-BE49-F238E27FC236}">
                <a16:creationId xmlns:a16="http://schemas.microsoft.com/office/drawing/2014/main" id="{46B8ED73-79F9-B6FF-CF8E-2E064A9FA67C}"/>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27886955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8E28B2A-D5B8-DEFD-3641-D875DD40A942}"/>
              </a:ext>
            </a:extLst>
          </p:cNvPr>
          <p:cNvSpPr>
            <a:spLocks noGrp="1"/>
          </p:cNvSpPr>
          <p:nvPr>
            <p:ph type="title"/>
          </p:nvPr>
        </p:nvSpPr>
        <p:spPr/>
        <p:txBody>
          <a:bodyPr/>
          <a:lstStyle/>
          <a:p>
            <a:r>
              <a:rPr lang="en-US" altLang="ko-KR"/>
              <a:t>Nonlinearity</a:t>
            </a:r>
            <a:endParaRPr lang="ko-KR" altLang="en-US"/>
          </a:p>
        </p:txBody>
      </p:sp>
      <p:sp>
        <p:nvSpPr>
          <p:cNvPr id="3" name="내용 개체 틀 2">
            <a:extLst>
              <a:ext uri="{FF2B5EF4-FFF2-40B4-BE49-F238E27FC236}">
                <a16:creationId xmlns:a16="http://schemas.microsoft.com/office/drawing/2014/main" id="{2D2E9049-45CB-FED6-082A-EE968CDB38D1}"/>
              </a:ext>
            </a:extLst>
          </p:cNvPr>
          <p:cNvSpPr>
            <a:spLocks noGrp="1"/>
          </p:cNvSpPr>
          <p:nvPr>
            <p:ph idx="1"/>
          </p:nvPr>
        </p:nvSpPr>
        <p:spPr/>
        <p:txBody>
          <a:bodyPr/>
          <a:lstStyle/>
          <a:p>
            <a:pPr marL="0" indent="0">
              <a:buNone/>
            </a:pPr>
            <a:endParaRPr lang="ko-KR" altLang="en-US"/>
          </a:p>
        </p:txBody>
      </p:sp>
      <p:sp>
        <p:nvSpPr>
          <p:cNvPr id="4" name="슬라이드 번호 개체 틀 3">
            <a:extLst>
              <a:ext uri="{FF2B5EF4-FFF2-40B4-BE49-F238E27FC236}">
                <a16:creationId xmlns:a16="http://schemas.microsoft.com/office/drawing/2014/main" id="{FBACA391-51F1-6F60-AB01-E689A80B1A7A}"/>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63</a:t>
            </a:fld>
            <a:endParaRPr lang="ko-KR" altLang="en-US"/>
          </a:p>
        </p:txBody>
      </p:sp>
      <p:pic>
        <p:nvPicPr>
          <p:cNvPr id="3074" name="Picture 2">
            <a:extLst>
              <a:ext uri="{FF2B5EF4-FFF2-40B4-BE49-F238E27FC236}">
                <a16:creationId xmlns:a16="http://schemas.microsoft.com/office/drawing/2014/main" id="{D8984FB1-A190-A1E4-C66B-3CE6FBA05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537" y="2768006"/>
            <a:ext cx="4298260" cy="2244435"/>
          </a:xfrm>
          <a:prstGeom prst="rect">
            <a:avLst/>
          </a:prstGeom>
          <a:noFill/>
          <a:extLst>
            <a:ext uri="{909E8E84-426E-40DD-AFC4-6F175D3DCCD1}">
              <a14:hiddenFill xmlns:a14="http://schemas.microsoft.com/office/drawing/2010/main">
                <a:solidFill>
                  <a:srgbClr val="FFFFFF"/>
                </a:solidFill>
              </a14:hiddenFill>
            </a:ext>
          </a:extLst>
        </p:spPr>
      </p:pic>
      <p:pic>
        <p:nvPicPr>
          <p:cNvPr id="5" name="그림 4">
            <a:extLst>
              <a:ext uri="{FF2B5EF4-FFF2-40B4-BE49-F238E27FC236}">
                <a16:creationId xmlns:a16="http://schemas.microsoft.com/office/drawing/2014/main" id="{FE0AA465-9340-40E0-81B3-644108DEF776}"/>
              </a:ext>
            </a:extLst>
          </p:cNvPr>
          <p:cNvPicPr>
            <a:picLocks noChangeAspect="1"/>
          </p:cNvPicPr>
          <p:nvPr/>
        </p:nvPicPr>
        <p:blipFill>
          <a:blip r:embed="rId4"/>
          <a:stretch>
            <a:fillRect/>
          </a:stretch>
        </p:blipFill>
        <p:spPr>
          <a:xfrm>
            <a:off x="6345380" y="2508953"/>
            <a:ext cx="4174837" cy="3207302"/>
          </a:xfrm>
          <a:prstGeom prst="rect">
            <a:avLst/>
          </a:prstGeom>
        </p:spPr>
      </p:pic>
      <p:sp>
        <p:nvSpPr>
          <p:cNvPr id="6" name="날짜 개체 틀 5">
            <a:extLst>
              <a:ext uri="{FF2B5EF4-FFF2-40B4-BE49-F238E27FC236}">
                <a16:creationId xmlns:a16="http://schemas.microsoft.com/office/drawing/2014/main" id="{0CA4AD80-D14F-3ED9-3CBA-7C4196CD86FC}"/>
              </a:ext>
            </a:extLst>
          </p:cNvPr>
          <p:cNvSpPr>
            <a:spLocks noGrp="1"/>
          </p:cNvSpPr>
          <p:nvPr>
            <p:ph type="dt" sz="half" idx="10"/>
          </p:nvPr>
        </p:nvSpPr>
        <p:spPr/>
        <p:txBody>
          <a:bodyPr/>
          <a:lstStyle/>
          <a:p>
            <a:r>
              <a:rPr lang="en-US" altLang="ko-KR"/>
              <a:t>2024-05-27</a:t>
            </a:r>
            <a:endParaRPr lang="ko-KR" altLang="en-US"/>
          </a:p>
        </p:txBody>
      </p:sp>
      <p:sp>
        <p:nvSpPr>
          <p:cNvPr id="7" name="바닥글 개체 틀 6">
            <a:extLst>
              <a:ext uri="{FF2B5EF4-FFF2-40B4-BE49-F238E27FC236}">
                <a16:creationId xmlns:a16="http://schemas.microsoft.com/office/drawing/2014/main" id="{D444AFB5-2CA0-B40D-57D2-127EA2B82BBD}"/>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785662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DCA5216-7A51-49A2-A72B-59B2064712F1}"/>
              </a:ext>
            </a:extLst>
          </p:cNvPr>
          <p:cNvSpPr>
            <a:spLocks noGrp="1"/>
          </p:cNvSpPr>
          <p:nvPr>
            <p:ph idx="1"/>
          </p:nvPr>
        </p:nvSpPr>
        <p:spPr>
          <a:xfrm>
            <a:off x="1752601" y="971551"/>
            <a:ext cx="8672513" cy="2221101"/>
          </a:xfrm>
        </p:spPr>
        <p:txBody>
          <a:bodyPr/>
          <a:lstStyle/>
          <a:p>
            <a:r>
              <a:rPr lang="en-US" sz="1600"/>
              <a:t>Fermilab Test Beam Facility (FTBF) – Supports a wide program of research and detector R&amp;D</a:t>
            </a:r>
          </a:p>
          <a:p>
            <a:pPr lvl="1"/>
            <a:r>
              <a:rPr lang="en-US" sz="1400"/>
              <a:t>2 Beamlines (</a:t>
            </a:r>
            <a:r>
              <a:rPr lang="en-US" sz="1400" err="1"/>
              <a:t>MTest</a:t>
            </a:r>
            <a:r>
              <a:rPr lang="en-US" sz="1400"/>
              <a:t> and </a:t>
            </a:r>
            <a:r>
              <a:rPr lang="en-US" sz="1400" err="1"/>
              <a:t>MCenter</a:t>
            </a:r>
            <a:r>
              <a:rPr lang="en-US" sz="1400"/>
              <a:t>) – can provide particles from 120 GeV protons to secondaries of ~200 MeV to 60 GeV</a:t>
            </a:r>
          </a:p>
          <a:p>
            <a:r>
              <a:rPr lang="en-US" sz="1600"/>
              <a:t>Beam is available ~9 months </a:t>
            </a:r>
            <a:r>
              <a:rPr lang="en-US" sz="1800"/>
              <a:t>a year (roughly October through June)</a:t>
            </a:r>
          </a:p>
        </p:txBody>
      </p:sp>
      <p:sp>
        <p:nvSpPr>
          <p:cNvPr id="4" name="Title 3">
            <a:extLst>
              <a:ext uri="{FF2B5EF4-FFF2-40B4-BE49-F238E27FC236}">
                <a16:creationId xmlns:a16="http://schemas.microsoft.com/office/drawing/2014/main" id="{9A6A2DA8-882F-4850-9199-92AE340E5ABB}"/>
              </a:ext>
            </a:extLst>
          </p:cNvPr>
          <p:cNvSpPr>
            <a:spLocks noGrp="1"/>
          </p:cNvSpPr>
          <p:nvPr>
            <p:ph type="title"/>
          </p:nvPr>
        </p:nvSpPr>
        <p:spPr/>
        <p:txBody>
          <a:bodyPr/>
          <a:lstStyle/>
          <a:p>
            <a:r>
              <a:rPr lang="en-US"/>
              <a:t>Introduction </a:t>
            </a:r>
          </a:p>
        </p:txBody>
      </p:sp>
      <p:pic>
        <p:nvPicPr>
          <p:cNvPr id="6" name="Image" descr="Image">
            <a:extLst>
              <a:ext uri="{FF2B5EF4-FFF2-40B4-BE49-F238E27FC236}">
                <a16:creationId xmlns:a16="http://schemas.microsoft.com/office/drawing/2014/main" id="{2E5A13FB-0227-404C-852E-2F54A7135AC8}"/>
              </a:ext>
            </a:extLst>
          </p:cNvPr>
          <p:cNvPicPr>
            <a:picLocks noChangeAspect="1"/>
          </p:cNvPicPr>
          <p:nvPr/>
        </p:nvPicPr>
        <p:blipFill>
          <a:blip r:embed="rId3"/>
          <a:stretch>
            <a:fillRect/>
          </a:stretch>
        </p:blipFill>
        <p:spPr>
          <a:xfrm>
            <a:off x="1766887" y="3239145"/>
            <a:ext cx="8623948" cy="2838262"/>
          </a:xfrm>
          <a:prstGeom prst="rect">
            <a:avLst/>
          </a:prstGeom>
          <a:ln w="12700">
            <a:miter lim="400000"/>
          </a:ln>
        </p:spPr>
      </p:pic>
      <p:sp>
        <p:nvSpPr>
          <p:cNvPr id="7" name="Slide Number Placeholder 6">
            <a:extLst>
              <a:ext uri="{FF2B5EF4-FFF2-40B4-BE49-F238E27FC236}">
                <a16:creationId xmlns:a16="http://schemas.microsoft.com/office/drawing/2014/main" id="{30320A7A-2095-4162-9CF7-8279D00D43A4}"/>
              </a:ext>
            </a:extLst>
          </p:cNvPr>
          <p:cNvSpPr>
            <a:spLocks noGrp="1"/>
          </p:cNvSpPr>
          <p:nvPr>
            <p:ph type="sldNum" sz="quarter" idx="4"/>
          </p:nvPr>
        </p:nvSpPr>
        <p:spPr/>
        <p:txBody>
          <a:bodyPr/>
          <a:lstStyle/>
          <a:p>
            <a:pPr>
              <a:defRPr/>
            </a:pPr>
            <a:fld id="{148C009B-CB69-E04A-B9B3-34B26D69E9CF}" type="slidenum">
              <a:rPr lang="en-US" smtClean="0"/>
              <a:pPr>
                <a:defRPr/>
              </a:pPr>
              <a:t>64</a:t>
            </a:fld>
            <a:endParaRPr lang="en-US"/>
          </a:p>
        </p:txBody>
      </p:sp>
      <p:sp>
        <p:nvSpPr>
          <p:cNvPr id="2" name="바닥글 개체 틀 1">
            <a:extLst>
              <a:ext uri="{FF2B5EF4-FFF2-40B4-BE49-F238E27FC236}">
                <a16:creationId xmlns:a16="http://schemas.microsoft.com/office/drawing/2014/main" id="{F9D2A347-BA93-F458-D12C-26BAFF903E0C}"/>
              </a:ext>
            </a:extLst>
          </p:cNvPr>
          <p:cNvSpPr>
            <a:spLocks noGrp="1"/>
          </p:cNvSpPr>
          <p:nvPr>
            <p:ph type="ftr" sz="quarter" idx="3"/>
          </p:nvPr>
        </p:nvSpPr>
        <p:spPr/>
        <p:txBody>
          <a:bodyPr/>
          <a:lstStyle/>
          <a:p>
            <a:pPr>
              <a:defRPr/>
            </a:pPr>
            <a:r>
              <a:rPr lang="en-US"/>
              <a:t>PSEC5 / PM2024</a:t>
            </a:r>
            <a:endParaRPr lang="en-US" b="1"/>
          </a:p>
        </p:txBody>
      </p:sp>
    </p:spTree>
    <p:extLst>
      <p:ext uri="{BB962C8B-B14F-4D97-AF65-F5344CB8AC3E}">
        <p14:creationId xmlns:p14="http://schemas.microsoft.com/office/powerpoint/2010/main" val="5562022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5D7D3F27-AF3A-4B88-B907-8FA3752949C6}"/>
              </a:ext>
            </a:extLst>
          </p:cNvPr>
          <p:cNvPicPr>
            <a:picLocks noChangeAspect="1"/>
          </p:cNvPicPr>
          <p:nvPr/>
        </p:nvPicPr>
        <p:blipFill>
          <a:blip r:embed="rId3"/>
          <a:stretch>
            <a:fillRect/>
          </a:stretch>
        </p:blipFill>
        <p:spPr>
          <a:xfrm>
            <a:off x="5499316" y="2950871"/>
            <a:ext cx="4709696" cy="3080043"/>
          </a:xfrm>
          <a:prstGeom prst="rect">
            <a:avLst/>
          </a:prstGeom>
          <a:ln w="12700">
            <a:miter lim="400000"/>
          </a:ln>
        </p:spPr>
      </p:pic>
      <p:sp>
        <p:nvSpPr>
          <p:cNvPr id="2" name="Content Placeholder 1">
            <a:extLst>
              <a:ext uri="{FF2B5EF4-FFF2-40B4-BE49-F238E27FC236}">
                <a16:creationId xmlns:a16="http://schemas.microsoft.com/office/drawing/2014/main" id="{D1CF649F-63F5-45E4-B2FD-9050F224D7EC}"/>
              </a:ext>
            </a:extLst>
          </p:cNvPr>
          <p:cNvSpPr>
            <a:spLocks noGrp="1"/>
          </p:cNvSpPr>
          <p:nvPr>
            <p:ph idx="1"/>
          </p:nvPr>
        </p:nvSpPr>
        <p:spPr>
          <a:xfrm>
            <a:off x="1752601" y="971551"/>
            <a:ext cx="4506132" cy="5059363"/>
          </a:xfrm>
        </p:spPr>
        <p:txBody>
          <a:bodyPr/>
          <a:lstStyle/>
          <a:p>
            <a:r>
              <a:rPr lang="en-US" sz="2000"/>
              <a:t>4 second beam spill every 60 seconds, available 24/7</a:t>
            </a:r>
          </a:p>
          <a:p>
            <a:r>
              <a:rPr lang="en-US" sz="2000"/>
              <a:t>~1000 to 900,000 particles per spill</a:t>
            </a:r>
          </a:p>
          <a:p>
            <a:r>
              <a:rPr lang="en-US" sz="2000" err="1"/>
              <a:t>MTest</a:t>
            </a:r>
            <a:endParaRPr lang="en-US" sz="2000"/>
          </a:p>
          <a:p>
            <a:pPr lvl="1"/>
            <a:r>
              <a:rPr lang="en-US" sz="2000"/>
              <a:t>120 GeV primary protons</a:t>
            </a:r>
          </a:p>
          <a:p>
            <a:pPr lvl="1"/>
            <a:r>
              <a:rPr lang="en-US" sz="2000"/>
              <a:t>1-66 GeV secondary beam</a:t>
            </a:r>
          </a:p>
          <a:p>
            <a:pPr lvl="1"/>
            <a:r>
              <a:rPr lang="en-US" sz="2000"/>
              <a:t>~2cm spot size</a:t>
            </a:r>
          </a:p>
          <a:p>
            <a:pPr lvl="1"/>
            <a:r>
              <a:rPr lang="en-US" sz="2000"/>
              <a:t>1-4 week runs</a:t>
            </a:r>
          </a:p>
          <a:p>
            <a:r>
              <a:rPr lang="en-US" sz="2000" err="1"/>
              <a:t>MCenter</a:t>
            </a:r>
            <a:endParaRPr lang="en-US" sz="2000"/>
          </a:p>
          <a:p>
            <a:pPr lvl="1"/>
            <a:r>
              <a:rPr lang="en-US" sz="2000"/>
              <a:t>Secondary beam</a:t>
            </a:r>
          </a:p>
          <a:p>
            <a:pPr lvl="1"/>
            <a:r>
              <a:rPr lang="en-US" sz="2000"/>
              <a:t>Two tertiary beamlines down to 200 MeV</a:t>
            </a:r>
          </a:p>
          <a:p>
            <a:pPr lvl="1"/>
            <a:r>
              <a:rPr lang="en-US" sz="2000"/>
              <a:t>longer term experiments</a:t>
            </a:r>
          </a:p>
          <a:p>
            <a:endParaRPr lang="en-US"/>
          </a:p>
        </p:txBody>
      </p:sp>
      <p:sp>
        <p:nvSpPr>
          <p:cNvPr id="3" name="Title 2">
            <a:extLst>
              <a:ext uri="{FF2B5EF4-FFF2-40B4-BE49-F238E27FC236}">
                <a16:creationId xmlns:a16="http://schemas.microsoft.com/office/drawing/2014/main" id="{B52F0DBF-E0F6-4B81-8423-97279998F26C}"/>
              </a:ext>
            </a:extLst>
          </p:cNvPr>
          <p:cNvSpPr>
            <a:spLocks noGrp="1"/>
          </p:cNvSpPr>
          <p:nvPr>
            <p:ph type="title"/>
          </p:nvPr>
        </p:nvSpPr>
        <p:spPr/>
        <p:txBody>
          <a:bodyPr/>
          <a:lstStyle/>
          <a:p>
            <a:r>
              <a:rPr lang="en-US"/>
              <a:t>FTBF Beamline Details</a:t>
            </a:r>
          </a:p>
        </p:txBody>
      </p:sp>
      <p:sp>
        <p:nvSpPr>
          <p:cNvPr id="6" name="Slide Number Placeholder 5">
            <a:extLst>
              <a:ext uri="{FF2B5EF4-FFF2-40B4-BE49-F238E27FC236}">
                <a16:creationId xmlns:a16="http://schemas.microsoft.com/office/drawing/2014/main" id="{A5D006E9-7E7B-407C-B2CC-BF311CE173B2}"/>
              </a:ext>
            </a:extLst>
          </p:cNvPr>
          <p:cNvSpPr>
            <a:spLocks noGrp="1"/>
          </p:cNvSpPr>
          <p:nvPr>
            <p:ph type="sldNum" sz="quarter" idx="4"/>
          </p:nvPr>
        </p:nvSpPr>
        <p:spPr/>
        <p:txBody>
          <a:bodyPr/>
          <a:lstStyle/>
          <a:p>
            <a:pPr>
              <a:defRPr/>
            </a:pPr>
            <a:fld id="{148C009B-CB69-E04A-B9B3-34B26D69E9CF}" type="slidenum">
              <a:rPr lang="en-US" smtClean="0"/>
              <a:pPr>
                <a:defRPr/>
              </a:pPr>
              <a:t>65</a:t>
            </a:fld>
            <a:endParaRPr lang="en-US"/>
          </a:p>
        </p:txBody>
      </p:sp>
      <p:sp>
        <p:nvSpPr>
          <p:cNvPr id="4" name="바닥글 개체 틀 3">
            <a:extLst>
              <a:ext uri="{FF2B5EF4-FFF2-40B4-BE49-F238E27FC236}">
                <a16:creationId xmlns:a16="http://schemas.microsoft.com/office/drawing/2014/main" id="{778CB69E-EAF3-F02B-4716-FA3B13C2E19C}"/>
              </a:ext>
            </a:extLst>
          </p:cNvPr>
          <p:cNvSpPr>
            <a:spLocks noGrp="1"/>
          </p:cNvSpPr>
          <p:nvPr>
            <p:ph type="ftr" sz="quarter" idx="3"/>
          </p:nvPr>
        </p:nvSpPr>
        <p:spPr/>
        <p:txBody>
          <a:bodyPr/>
          <a:lstStyle/>
          <a:p>
            <a:pPr>
              <a:defRPr/>
            </a:pPr>
            <a:r>
              <a:rPr lang="en-US"/>
              <a:t>PSEC5 / PM2024</a:t>
            </a:r>
            <a:endParaRPr lang="en-US" b="1"/>
          </a:p>
        </p:txBody>
      </p:sp>
    </p:spTree>
    <p:extLst>
      <p:ext uri="{BB962C8B-B14F-4D97-AF65-F5344CB8AC3E}">
        <p14:creationId xmlns:p14="http://schemas.microsoft.com/office/powerpoint/2010/main" val="994574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BF3EE9BA-612F-95B6-5157-A80ABC2DDE5D}"/>
              </a:ext>
            </a:extLst>
          </p:cNvPr>
          <p:cNvSpPr>
            <a:spLocks noGrp="1"/>
          </p:cNvSpPr>
          <p:nvPr>
            <p:ph idx="1"/>
          </p:nvPr>
        </p:nvSpPr>
        <p:spPr>
          <a:xfrm>
            <a:off x="1752601" y="5276621"/>
            <a:ext cx="8672513" cy="754292"/>
          </a:xfrm>
        </p:spPr>
        <p:txBody>
          <a:bodyPr>
            <a:normAutofit lnSpcReduction="10000"/>
          </a:bodyPr>
          <a:lstStyle/>
          <a:p>
            <a:r>
              <a:rPr lang="en-US" altLang="ko-KR"/>
              <a:t>Distance: ~80m</a:t>
            </a:r>
          </a:p>
          <a:p>
            <a:r>
              <a:rPr lang="en-US" altLang="ko-KR"/>
              <a:t>Timing resolution: ~5ps</a:t>
            </a:r>
            <a:endParaRPr lang="ko-KR" altLang="en-US"/>
          </a:p>
        </p:txBody>
      </p:sp>
      <p:sp>
        <p:nvSpPr>
          <p:cNvPr id="3" name="제목 2">
            <a:extLst>
              <a:ext uri="{FF2B5EF4-FFF2-40B4-BE49-F238E27FC236}">
                <a16:creationId xmlns:a16="http://schemas.microsoft.com/office/drawing/2014/main" id="{CAED0DDF-78CE-1CED-9E67-29C6D41E0406}"/>
              </a:ext>
            </a:extLst>
          </p:cNvPr>
          <p:cNvSpPr>
            <a:spLocks noGrp="1"/>
          </p:cNvSpPr>
          <p:nvPr>
            <p:ph type="title"/>
          </p:nvPr>
        </p:nvSpPr>
        <p:spPr/>
        <p:txBody>
          <a:bodyPr/>
          <a:lstStyle/>
          <a:p>
            <a:r>
              <a:rPr lang="en-US" altLang="ko-KR"/>
              <a:t>Time of Flight System Specifications</a:t>
            </a:r>
            <a:endParaRPr lang="ko-KR" altLang="en-US"/>
          </a:p>
        </p:txBody>
      </p:sp>
      <p:sp>
        <p:nvSpPr>
          <p:cNvPr id="5" name="슬라이드 번호 개체 틀 4">
            <a:extLst>
              <a:ext uri="{FF2B5EF4-FFF2-40B4-BE49-F238E27FC236}">
                <a16:creationId xmlns:a16="http://schemas.microsoft.com/office/drawing/2014/main" id="{57B5C14A-6545-4E41-E399-498013FBEAEE}"/>
              </a:ext>
            </a:extLst>
          </p:cNvPr>
          <p:cNvSpPr>
            <a:spLocks noGrp="1"/>
          </p:cNvSpPr>
          <p:nvPr>
            <p:ph type="sldNum" sz="quarter" idx="4"/>
          </p:nvPr>
        </p:nvSpPr>
        <p:spPr/>
        <p:txBody>
          <a:bodyPr/>
          <a:lstStyle/>
          <a:p>
            <a:pPr>
              <a:defRPr/>
            </a:pPr>
            <a:fld id="{148C009B-CB69-E04A-B9B3-34B26D69E9CF}" type="slidenum">
              <a:rPr lang="en-US" smtClean="0"/>
              <a:pPr>
                <a:defRPr/>
              </a:pPr>
              <a:t>66</a:t>
            </a:fld>
            <a:endParaRPr lang="en-US"/>
          </a:p>
        </p:txBody>
      </p:sp>
      <p:pic>
        <p:nvPicPr>
          <p:cNvPr id="6" name="그림 5">
            <a:extLst>
              <a:ext uri="{FF2B5EF4-FFF2-40B4-BE49-F238E27FC236}">
                <a16:creationId xmlns:a16="http://schemas.microsoft.com/office/drawing/2014/main" id="{0E65C97B-9E6A-F3C1-52FB-BFBD732159D3}"/>
              </a:ext>
            </a:extLst>
          </p:cNvPr>
          <p:cNvPicPr>
            <a:picLocks noChangeAspect="1"/>
          </p:cNvPicPr>
          <p:nvPr/>
        </p:nvPicPr>
        <p:blipFill>
          <a:blip r:embed="rId2"/>
          <a:stretch>
            <a:fillRect/>
          </a:stretch>
        </p:blipFill>
        <p:spPr>
          <a:xfrm>
            <a:off x="1766887" y="1297621"/>
            <a:ext cx="6040582" cy="3979000"/>
          </a:xfrm>
          <a:prstGeom prst="rect">
            <a:avLst/>
          </a:prstGeom>
        </p:spPr>
      </p:pic>
      <p:sp>
        <p:nvSpPr>
          <p:cNvPr id="7" name="내용 개체 틀 5">
            <a:extLst>
              <a:ext uri="{FF2B5EF4-FFF2-40B4-BE49-F238E27FC236}">
                <a16:creationId xmlns:a16="http://schemas.microsoft.com/office/drawing/2014/main" id="{FD3E6B03-D962-A4BC-C243-D37A4325C189}"/>
              </a:ext>
            </a:extLst>
          </p:cNvPr>
          <p:cNvSpPr txBox="1">
            <a:spLocks/>
          </p:cNvSpPr>
          <p:nvPr/>
        </p:nvSpPr>
        <p:spPr>
          <a:xfrm>
            <a:off x="7604036" y="4025502"/>
            <a:ext cx="3063965" cy="991846"/>
          </a:xfrm>
          <a:prstGeom prst="rect">
            <a:avLst/>
          </a:prstGeom>
        </p:spPr>
        <p:txBody>
          <a:bodyPr vert="horz" lIns="91440" tIns="45720" rIns="91440" bIns="45720" rtlCol="0">
            <a:normAutofit fontScale="92500" lnSpcReduction="2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sz="2000">
                <a:solidFill>
                  <a:srgbClr val="000000"/>
                </a:solidFill>
                <a:latin typeface="Roboto" panose="020B0604020202020204" pitchFamily="2" charset="0"/>
              </a:rPr>
              <a:t>W. </a:t>
            </a:r>
            <a:r>
              <a:rPr lang="en-US" altLang="ko-KR" sz="2000" err="1">
                <a:solidFill>
                  <a:srgbClr val="000000"/>
                </a:solidFill>
                <a:latin typeface="Roboto" panose="020B0604020202020204" pitchFamily="2" charset="0"/>
              </a:rPr>
              <a:t>Badgett</a:t>
            </a:r>
            <a:r>
              <a:rPr lang="en-US" altLang="ko-KR" sz="2000">
                <a:solidFill>
                  <a:srgbClr val="000000"/>
                </a:solidFill>
                <a:latin typeface="Roboto" panose="020B0604020202020204" pitchFamily="2" charset="0"/>
              </a:rPr>
              <a:t> et al., Precision Time-of-Flight at the Fermilab </a:t>
            </a:r>
            <a:r>
              <a:rPr lang="en-US" altLang="ko-KR" sz="2000" err="1">
                <a:solidFill>
                  <a:srgbClr val="000000"/>
                </a:solidFill>
                <a:latin typeface="Roboto" panose="020B0604020202020204" pitchFamily="2" charset="0"/>
              </a:rPr>
              <a:t>Testbeam</a:t>
            </a:r>
            <a:r>
              <a:rPr lang="en-US" altLang="ko-KR" sz="2000">
                <a:solidFill>
                  <a:srgbClr val="000000"/>
                </a:solidFill>
                <a:latin typeface="Roboto" panose="020B0604020202020204" pitchFamily="2" charset="0"/>
              </a:rPr>
              <a:t> Facility (2018)</a:t>
            </a:r>
          </a:p>
        </p:txBody>
      </p:sp>
      <p:sp>
        <p:nvSpPr>
          <p:cNvPr id="8" name="내용 개체 틀 4">
            <a:extLst>
              <a:ext uri="{FF2B5EF4-FFF2-40B4-BE49-F238E27FC236}">
                <a16:creationId xmlns:a16="http://schemas.microsoft.com/office/drawing/2014/main" id="{18974534-3B39-9754-C502-D83EDE99A8E1}"/>
              </a:ext>
            </a:extLst>
          </p:cNvPr>
          <p:cNvSpPr txBox="1">
            <a:spLocks/>
          </p:cNvSpPr>
          <p:nvPr/>
        </p:nvSpPr>
        <p:spPr>
          <a:xfrm>
            <a:off x="1746251" y="725077"/>
            <a:ext cx="8672513" cy="527096"/>
          </a:xfrm>
          <a:prstGeom prst="rect">
            <a:avLst/>
          </a:prstGeom>
        </p:spPr>
        <p:txBody>
          <a:bodyPr lIns="0" tIns="0" rIns="0" bIns="0"/>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ko-KR" sz="2000"/>
              <a:t>New permanent facility infrastructure available to all Users</a:t>
            </a:r>
            <a:endParaRPr lang="ko-KR" altLang="en-US" sz="2800"/>
          </a:p>
        </p:txBody>
      </p:sp>
      <p:sp>
        <p:nvSpPr>
          <p:cNvPr id="4" name="바닥글 개체 틀 3">
            <a:extLst>
              <a:ext uri="{FF2B5EF4-FFF2-40B4-BE49-F238E27FC236}">
                <a16:creationId xmlns:a16="http://schemas.microsoft.com/office/drawing/2014/main" id="{3EB27E7B-6227-3BB4-678F-3EBE5BAB5B42}"/>
              </a:ext>
            </a:extLst>
          </p:cNvPr>
          <p:cNvSpPr>
            <a:spLocks noGrp="1"/>
          </p:cNvSpPr>
          <p:nvPr>
            <p:ph type="ftr" sz="quarter" idx="3"/>
          </p:nvPr>
        </p:nvSpPr>
        <p:spPr/>
        <p:txBody>
          <a:bodyPr/>
          <a:lstStyle/>
          <a:p>
            <a:pPr>
              <a:defRPr/>
            </a:pPr>
            <a:r>
              <a:rPr lang="en-US"/>
              <a:t>PSEC5 / PM2024</a:t>
            </a:r>
            <a:endParaRPr lang="en-US" b="1"/>
          </a:p>
        </p:txBody>
      </p:sp>
    </p:spTree>
    <p:extLst>
      <p:ext uri="{BB962C8B-B14F-4D97-AF65-F5344CB8AC3E}">
        <p14:creationId xmlns:p14="http://schemas.microsoft.com/office/powerpoint/2010/main" val="1836326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D98DCD17-67F5-259C-AE04-74194A451544}"/>
              </a:ext>
            </a:extLst>
          </p:cNvPr>
          <p:cNvSpPr>
            <a:spLocks noGrp="1"/>
          </p:cNvSpPr>
          <p:nvPr>
            <p:ph idx="1"/>
          </p:nvPr>
        </p:nvSpPr>
        <p:spPr/>
        <p:txBody>
          <a:bodyPr/>
          <a:lstStyle/>
          <a:p>
            <a:endParaRPr lang="ko-KR" altLang="en-US"/>
          </a:p>
        </p:txBody>
      </p:sp>
      <p:sp>
        <p:nvSpPr>
          <p:cNvPr id="3" name="제목 2">
            <a:extLst>
              <a:ext uri="{FF2B5EF4-FFF2-40B4-BE49-F238E27FC236}">
                <a16:creationId xmlns:a16="http://schemas.microsoft.com/office/drawing/2014/main" id="{D0465E67-8E8F-BE9D-A994-7F25480A69FE}"/>
              </a:ext>
            </a:extLst>
          </p:cNvPr>
          <p:cNvSpPr>
            <a:spLocks noGrp="1"/>
          </p:cNvSpPr>
          <p:nvPr>
            <p:ph type="title"/>
          </p:nvPr>
        </p:nvSpPr>
        <p:spPr/>
        <p:txBody>
          <a:bodyPr/>
          <a:lstStyle/>
          <a:p>
            <a:r>
              <a:rPr lang="en-US" altLang="ko-KR"/>
              <a:t>Apparatus: LAPPD</a:t>
            </a:r>
            <a:endParaRPr lang="ko-KR" altLang="en-US"/>
          </a:p>
        </p:txBody>
      </p:sp>
      <p:sp>
        <p:nvSpPr>
          <p:cNvPr id="5" name="슬라이드 번호 개체 틀 4">
            <a:extLst>
              <a:ext uri="{FF2B5EF4-FFF2-40B4-BE49-F238E27FC236}">
                <a16:creationId xmlns:a16="http://schemas.microsoft.com/office/drawing/2014/main" id="{202D6C43-DB10-7FBD-2E85-4564C0AEED87}"/>
              </a:ext>
            </a:extLst>
          </p:cNvPr>
          <p:cNvSpPr>
            <a:spLocks noGrp="1"/>
          </p:cNvSpPr>
          <p:nvPr>
            <p:ph type="sldNum" sz="quarter" idx="4"/>
          </p:nvPr>
        </p:nvSpPr>
        <p:spPr/>
        <p:txBody>
          <a:bodyPr/>
          <a:lstStyle/>
          <a:p>
            <a:pPr>
              <a:defRPr/>
            </a:pPr>
            <a:fld id="{148C009B-CB69-E04A-B9B3-34B26D69E9CF}" type="slidenum">
              <a:rPr lang="en-US" smtClean="0"/>
              <a:pPr>
                <a:defRPr/>
              </a:pPr>
              <a:t>67</a:t>
            </a:fld>
            <a:endParaRPr lang="en-US"/>
          </a:p>
        </p:txBody>
      </p:sp>
      <p:pic>
        <p:nvPicPr>
          <p:cNvPr id="7" name="그림 6">
            <a:extLst>
              <a:ext uri="{FF2B5EF4-FFF2-40B4-BE49-F238E27FC236}">
                <a16:creationId xmlns:a16="http://schemas.microsoft.com/office/drawing/2014/main" id="{40A943AC-5D9E-71DE-D267-A1E6C6461F11}"/>
              </a:ext>
            </a:extLst>
          </p:cNvPr>
          <p:cNvPicPr>
            <a:picLocks noChangeAspect="1"/>
          </p:cNvPicPr>
          <p:nvPr/>
        </p:nvPicPr>
        <p:blipFill>
          <a:blip r:embed="rId2"/>
          <a:stretch>
            <a:fillRect/>
          </a:stretch>
        </p:blipFill>
        <p:spPr>
          <a:xfrm>
            <a:off x="2917371" y="791483"/>
            <a:ext cx="6357258" cy="5275034"/>
          </a:xfrm>
          <a:prstGeom prst="rect">
            <a:avLst/>
          </a:prstGeom>
        </p:spPr>
      </p:pic>
      <p:sp>
        <p:nvSpPr>
          <p:cNvPr id="8" name="내용 개체 틀 1">
            <a:extLst>
              <a:ext uri="{FF2B5EF4-FFF2-40B4-BE49-F238E27FC236}">
                <a16:creationId xmlns:a16="http://schemas.microsoft.com/office/drawing/2014/main" id="{2188A02B-DE04-EC40-7936-25C6C0D3AAD9}"/>
              </a:ext>
            </a:extLst>
          </p:cNvPr>
          <p:cNvSpPr txBox="1">
            <a:spLocks/>
          </p:cNvSpPr>
          <p:nvPr/>
        </p:nvSpPr>
        <p:spPr>
          <a:xfrm>
            <a:off x="5651863" y="5934882"/>
            <a:ext cx="4773250" cy="413667"/>
          </a:xfrm>
          <a:prstGeom prst="rect">
            <a:avLst/>
          </a:prstGeom>
        </p:spPr>
        <p:txBody>
          <a:bodyPr lIns="0" tIns="0" rIns="0" bIns="0"/>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ko-KR" sz="1600"/>
              <a:t>Adopted from Evan Angelico (2020)</a:t>
            </a:r>
            <a:endParaRPr lang="ko-KR" altLang="en-US" sz="1600"/>
          </a:p>
        </p:txBody>
      </p:sp>
      <p:sp>
        <p:nvSpPr>
          <p:cNvPr id="4" name="바닥글 개체 틀 3">
            <a:extLst>
              <a:ext uri="{FF2B5EF4-FFF2-40B4-BE49-F238E27FC236}">
                <a16:creationId xmlns:a16="http://schemas.microsoft.com/office/drawing/2014/main" id="{C25BF449-9C60-9B81-7C1C-3C03E2F63AA1}"/>
              </a:ext>
            </a:extLst>
          </p:cNvPr>
          <p:cNvSpPr>
            <a:spLocks noGrp="1"/>
          </p:cNvSpPr>
          <p:nvPr>
            <p:ph type="ftr" sz="quarter" idx="3"/>
          </p:nvPr>
        </p:nvSpPr>
        <p:spPr/>
        <p:txBody>
          <a:bodyPr/>
          <a:lstStyle/>
          <a:p>
            <a:pPr>
              <a:defRPr/>
            </a:pPr>
            <a:r>
              <a:rPr lang="en-US"/>
              <a:t>PSEC5 / PM2024</a:t>
            </a:r>
            <a:endParaRPr lang="en-US" b="1"/>
          </a:p>
        </p:txBody>
      </p:sp>
    </p:spTree>
    <p:extLst>
      <p:ext uri="{BB962C8B-B14F-4D97-AF65-F5344CB8AC3E}">
        <p14:creationId xmlns:p14="http://schemas.microsoft.com/office/powerpoint/2010/main" val="26154981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D98DCD17-67F5-259C-AE04-74194A451544}"/>
              </a:ext>
            </a:extLst>
          </p:cNvPr>
          <p:cNvSpPr>
            <a:spLocks noGrp="1"/>
          </p:cNvSpPr>
          <p:nvPr>
            <p:ph idx="1"/>
          </p:nvPr>
        </p:nvSpPr>
        <p:spPr/>
        <p:txBody>
          <a:bodyPr/>
          <a:lstStyle/>
          <a:p>
            <a:endParaRPr lang="ko-KR" altLang="en-US"/>
          </a:p>
        </p:txBody>
      </p:sp>
      <p:sp>
        <p:nvSpPr>
          <p:cNvPr id="3" name="제목 2">
            <a:extLst>
              <a:ext uri="{FF2B5EF4-FFF2-40B4-BE49-F238E27FC236}">
                <a16:creationId xmlns:a16="http://schemas.microsoft.com/office/drawing/2014/main" id="{D0465E67-8E8F-BE9D-A994-7F25480A69FE}"/>
              </a:ext>
            </a:extLst>
          </p:cNvPr>
          <p:cNvSpPr>
            <a:spLocks noGrp="1"/>
          </p:cNvSpPr>
          <p:nvPr>
            <p:ph type="title"/>
          </p:nvPr>
        </p:nvSpPr>
        <p:spPr/>
        <p:txBody>
          <a:bodyPr/>
          <a:lstStyle/>
          <a:p>
            <a:r>
              <a:rPr lang="en-US" altLang="ko-KR"/>
              <a:t>Apparatus: LAPPD</a:t>
            </a:r>
            <a:endParaRPr lang="ko-KR" altLang="en-US"/>
          </a:p>
        </p:txBody>
      </p:sp>
      <p:sp>
        <p:nvSpPr>
          <p:cNvPr id="5" name="슬라이드 번호 개체 틀 4">
            <a:extLst>
              <a:ext uri="{FF2B5EF4-FFF2-40B4-BE49-F238E27FC236}">
                <a16:creationId xmlns:a16="http://schemas.microsoft.com/office/drawing/2014/main" id="{202D6C43-DB10-7FBD-2E85-4564C0AEED87}"/>
              </a:ext>
            </a:extLst>
          </p:cNvPr>
          <p:cNvSpPr>
            <a:spLocks noGrp="1"/>
          </p:cNvSpPr>
          <p:nvPr>
            <p:ph type="sldNum" sz="quarter" idx="4"/>
          </p:nvPr>
        </p:nvSpPr>
        <p:spPr/>
        <p:txBody>
          <a:bodyPr/>
          <a:lstStyle/>
          <a:p>
            <a:pPr>
              <a:defRPr/>
            </a:pPr>
            <a:fld id="{148C009B-CB69-E04A-B9B3-34B26D69E9CF}" type="slidenum">
              <a:rPr lang="en-US" smtClean="0"/>
              <a:pPr>
                <a:defRPr/>
              </a:pPr>
              <a:t>68</a:t>
            </a:fld>
            <a:endParaRPr lang="en-US"/>
          </a:p>
        </p:txBody>
      </p:sp>
      <p:sp>
        <p:nvSpPr>
          <p:cNvPr id="8" name="내용 개체 틀 1">
            <a:extLst>
              <a:ext uri="{FF2B5EF4-FFF2-40B4-BE49-F238E27FC236}">
                <a16:creationId xmlns:a16="http://schemas.microsoft.com/office/drawing/2014/main" id="{2188A02B-DE04-EC40-7936-25C6C0D3AAD9}"/>
              </a:ext>
            </a:extLst>
          </p:cNvPr>
          <p:cNvSpPr txBox="1">
            <a:spLocks/>
          </p:cNvSpPr>
          <p:nvPr/>
        </p:nvSpPr>
        <p:spPr>
          <a:xfrm>
            <a:off x="5651863" y="5934882"/>
            <a:ext cx="4773250" cy="413667"/>
          </a:xfrm>
          <a:prstGeom prst="rect">
            <a:avLst/>
          </a:prstGeom>
        </p:spPr>
        <p:txBody>
          <a:bodyPr lIns="0" tIns="0" rIns="0" bIns="0"/>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ko-KR" sz="1600"/>
              <a:t>Adopted from Evan Angelico (2020)</a:t>
            </a:r>
            <a:endParaRPr lang="ko-KR" altLang="en-US" sz="1600"/>
          </a:p>
        </p:txBody>
      </p:sp>
      <p:pic>
        <p:nvPicPr>
          <p:cNvPr id="6" name="그림 5">
            <a:extLst>
              <a:ext uri="{FF2B5EF4-FFF2-40B4-BE49-F238E27FC236}">
                <a16:creationId xmlns:a16="http://schemas.microsoft.com/office/drawing/2014/main" id="{BB9934B0-8409-24B5-2414-4ABE506217BF}"/>
              </a:ext>
            </a:extLst>
          </p:cNvPr>
          <p:cNvPicPr>
            <a:picLocks noChangeAspect="1"/>
          </p:cNvPicPr>
          <p:nvPr/>
        </p:nvPicPr>
        <p:blipFill>
          <a:blip r:embed="rId2"/>
          <a:stretch>
            <a:fillRect/>
          </a:stretch>
        </p:blipFill>
        <p:spPr>
          <a:xfrm>
            <a:off x="1524000" y="625853"/>
            <a:ext cx="9144000" cy="5606294"/>
          </a:xfrm>
          <a:prstGeom prst="rect">
            <a:avLst/>
          </a:prstGeom>
        </p:spPr>
      </p:pic>
      <p:pic>
        <p:nvPicPr>
          <p:cNvPr id="10" name="그림 9">
            <a:extLst>
              <a:ext uri="{FF2B5EF4-FFF2-40B4-BE49-F238E27FC236}">
                <a16:creationId xmlns:a16="http://schemas.microsoft.com/office/drawing/2014/main" id="{B9D5CD8E-88AD-418C-E788-78DF9B08F10D}"/>
              </a:ext>
            </a:extLst>
          </p:cNvPr>
          <p:cNvPicPr>
            <a:picLocks noChangeAspect="1"/>
          </p:cNvPicPr>
          <p:nvPr/>
        </p:nvPicPr>
        <p:blipFill>
          <a:blip r:embed="rId2"/>
          <a:stretch>
            <a:fillRect/>
          </a:stretch>
        </p:blipFill>
        <p:spPr>
          <a:xfrm>
            <a:off x="1524000" y="625853"/>
            <a:ext cx="9144000" cy="5606294"/>
          </a:xfrm>
          <a:prstGeom prst="rect">
            <a:avLst/>
          </a:prstGeom>
        </p:spPr>
      </p:pic>
      <p:sp>
        <p:nvSpPr>
          <p:cNvPr id="4" name="바닥글 개체 틀 3">
            <a:extLst>
              <a:ext uri="{FF2B5EF4-FFF2-40B4-BE49-F238E27FC236}">
                <a16:creationId xmlns:a16="http://schemas.microsoft.com/office/drawing/2014/main" id="{D317A4E2-3A13-8241-55A5-525256C1CE37}"/>
              </a:ext>
            </a:extLst>
          </p:cNvPr>
          <p:cNvSpPr>
            <a:spLocks noGrp="1"/>
          </p:cNvSpPr>
          <p:nvPr>
            <p:ph type="ftr" sz="quarter" idx="3"/>
          </p:nvPr>
        </p:nvSpPr>
        <p:spPr/>
        <p:txBody>
          <a:bodyPr/>
          <a:lstStyle/>
          <a:p>
            <a:pPr>
              <a:defRPr/>
            </a:pPr>
            <a:r>
              <a:rPr lang="en-US"/>
              <a:t>PSEC5 / PM2024</a:t>
            </a:r>
            <a:endParaRPr lang="en-US" b="1"/>
          </a:p>
        </p:txBody>
      </p:sp>
    </p:spTree>
    <p:extLst>
      <p:ext uri="{BB962C8B-B14F-4D97-AF65-F5344CB8AC3E}">
        <p14:creationId xmlns:p14="http://schemas.microsoft.com/office/powerpoint/2010/main" val="2050810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D98DCD17-67F5-259C-AE04-74194A451544}"/>
              </a:ext>
            </a:extLst>
          </p:cNvPr>
          <p:cNvSpPr>
            <a:spLocks noGrp="1"/>
          </p:cNvSpPr>
          <p:nvPr>
            <p:ph idx="1"/>
          </p:nvPr>
        </p:nvSpPr>
        <p:spPr/>
        <p:txBody>
          <a:bodyPr/>
          <a:lstStyle/>
          <a:p>
            <a:endParaRPr lang="ko-KR" altLang="en-US"/>
          </a:p>
        </p:txBody>
      </p:sp>
      <p:sp>
        <p:nvSpPr>
          <p:cNvPr id="3" name="제목 2">
            <a:extLst>
              <a:ext uri="{FF2B5EF4-FFF2-40B4-BE49-F238E27FC236}">
                <a16:creationId xmlns:a16="http://schemas.microsoft.com/office/drawing/2014/main" id="{D0465E67-8E8F-BE9D-A994-7F25480A69FE}"/>
              </a:ext>
            </a:extLst>
          </p:cNvPr>
          <p:cNvSpPr>
            <a:spLocks noGrp="1"/>
          </p:cNvSpPr>
          <p:nvPr>
            <p:ph type="title"/>
          </p:nvPr>
        </p:nvSpPr>
        <p:spPr/>
        <p:txBody>
          <a:bodyPr/>
          <a:lstStyle/>
          <a:p>
            <a:r>
              <a:rPr lang="en-US" altLang="ko-KR"/>
              <a:t>Apparatus: LAPPD</a:t>
            </a:r>
            <a:endParaRPr lang="ko-KR" altLang="en-US"/>
          </a:p>
        </p:txBody>
      </p:sp>
      <p:sp>
        <p:nvSpPr>
          <p:cNvPr id="5" name="슬라이드 번호 개체 틀 4">
            <a:extLst>
              <a:ext uri="{FF2B5EF4-FFF2-40B4-BE49-F238E27FC236}">
                <a16:creationId xmlns:a16="http://schemas.microsoft.com/office/drawing/2014/main" id="{202D6C43-DB10-7FBD-2E85-4564C0AEED87}"/>
              </a:ext>
            </a:extLst>
          </p:cNvPr>
          <p:cNvSpPr>
            <a:spLocks noGrp="1"/>
          </p:cNvSpPr>
          <p:nvPr>
            <p:ph type="sldNum" sz="quarter" idx="4"/>
          </p:nvPr>
        </p:nvSpPr>
        <p:spPr/>
        <p:txBody>
          <a:bodyPr/>
          <a:lstStyle/>
          <a:p>
            <a:pPr>
              <a:defRPr/>
            </a:pPr>
            <a:fld id="{148C009B-CB69-E04A-B9B3-34B26D69E9CF}" type="slidenum">
              <a:rPr lang="en-US" smtClean="0"/>
              <a:pPr>
                <a:defRPr/>
              </a:pPr>
              <a:t>69</a:t>
            </a:fld>
            <a:endParaRPr lang="en-US"/>
          </a:p>
        </p:txBody>
      </p:sp>
      <p:sp>
        <p:nvSpPr>
          <p:cNvPr id="8" name="내용 개체 틀 1">
            <a:extLst>
              <a:ext uri="{FF2B5EF4-FFF2-40B4-BE49-F238E27FC236}">
                <a16:creationId xmlns:a16="http://schemas.microsoft.com/office/drawing/2014/main" id="{2188A02B-DE04-EC40-7936-25C6C0D3AAD9}"/>
              </a:ext>
            </a:extLst>
          </p:cNvPr>
          <p:cNvSpPr txBox="1">
            <a:spLocks/>
          </p:cNvSpPr>
          <p:nvPr/>
        </p:nvSpPr>
        <p:spPr>
          <a:xfrm>
            <a:off x="6964219" y="6302830"/>
            <a:ext cx="3460895" cy="45719"/>
          </a:xfrm>
          <a:prstGeom prst="rect">
            <a:avLst/>
          </a:prstGeom>
        </p:spPr>
        <p:txBody>
          <a:bodyPr lIns="0" tIns="0" rIns="0" bIns="0"/>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ko-KR" sz="1600"/>
              <a:t>Adopted from Evan Angelico (2020)</a:t>
            </a:r>
            <a:endParaRPr lang="ko-KR" altLang="en-US" sz="1600"/>
          </a:p>
        </p:txBody>
      </p:sp>
      <p:pic>
        <p:nvPicPr>
          <p:cNvPr id="11" name="그림 10">
            <a:extLst>
              <a:ext uri="{FF2B5EF4-FFF2-40B4-BE49-F238E27FC236}">
                <a16:creationId xmlns:a16="http://schemas.microsoft.com/office/drawing/2014/main" id="{F9DBE8B2-6CD7-FC34-DDC2-C7885D566E51}"/>
              </a:ext>
            </a:extLst>
          </p:cNvPr>
          <p:cNvPicPr>
            <a:picLocks noChangeAspect="1"/>
          </p:cNvPicPr>
          <p:nvPr/>
        </p:nvPicPr>
        <p:blipFill>
          <a:blip r:embed="rId2"/>
          <a:stretch>
            <a:fillRect/>
          </a:stretch>
        </p:blipFill>
        <p:spPr>
          <a:xfrm>
            <a:off x="1746250" y="1669448"/>
            <a:ext cx="3620654" cy="3519104"/>
          </a:xfrm>
          <a:prstGeom prst="rect">
            <a:avLst/>
          </a:prstGeom>
        </p:spPr>
      </p:pic>
      <p:pic>
        <p:nvPicPr>
          <p:cNvPr id="19" name="그림 18">
            <a:extLst>
              <a:ext uri="{FF2B5EF4-FFF2-40B4-BE49-F238E27FC236}">
                <a16:creationId xmlns:a16="http://schemas.microsoft.com/office/drawing/2014/main" id="{FF56FFC7-075E-0C2E-F675-1CA8390DD0F6}"/>
              </a:ext>
            </a:extLst>
          </p:cNvPr>
          <p:cNvPicPr>
            <a:picLocks noChangeAspect="1"/>
          </p:cNvPicPr>
          <p:nvPr/>
        </p:nvPicPr>
        <p:blipFill>
          <a:blip r:embed="rId3"/>
          <a:stretch>
            <a:fillRect/>
          </a:stretch>
        </p:blipFill>
        <p:spPr>
          <a:xfrm>
            <a:off x="5463931" y="1678257"/>
            <a:ext cx="5204068" cy="3783325"/>
          </a:xfrm>
          <a:prstGeom prst="rect">
            <a:avLst/>
          </a:prstGeom>
        </p:spPr>
      </p:pic>
      <p:sp>
        <p:nvSpPr>
          <p:cNvPr id="4" name="바닥글 개체 틀 3">
            <a:extLst>
              <a:ext uri="{FF2B5EF4-FFF2-40B4-BE49-F238E27FC236}">
                <a16:creationId xmlns:a16="http://schemas.microsoft.com/office/drawing/2014/main" id="{3444F55E-5965-3979-8046-30F4B9E91409}"/>
              </a:ext>
            </a:extLst>
          </p:cNvPr>
          <p:cNvSpPr>
            <a:spLocks noGrp="1"/>
          </p:cNvSpPr>
          <p:nvPr>
            <p:ph type="ftr" sz="quarter" idx="3"/>
          </p:nvPr>
        </p:nvSpPr>
        <p:spPr/>
        <p:txBody>
          <a:bodyPr/>
          <a:lstStyle/>
          <a:p>
            <a:pPr>
              <a:defRPr/>
            </a:pPr>
            <a:r>
              <a:rPr lang="en-US"/>
              <a:t>PSEC5 / PM2024</a:t>
            </a:r>
            <a:endParaRPr lang="en-US" b="1"/>
          </a:p>
        </p:txBody>
      </p:sp>
    </p:spTree>
    <p:extLst>
      <p:ext uri="{BB962C8B-B14F-4D97-AF65-F5344CB8AC3E}">
        <p14:creationId xmlns:p14="http://schemas.microsoft.com/office/powerpoint/2010/main" val="3922644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lappd_pulse_for_jin.png">
            <a:extLst>
              <a:ext uri="{FF2B5EF4-FFF2-40B4-BE49-F238E27FC236}">
                <a16:creationId xmlns:a16="http://schemas.microsoft.com/office/drawing/2014/main" id="{326C3A15-D229-40A5-8804-3052C4EF51D3}"/>
              </a:ext>
            </a:extLst>
          </p:cNvPr>
          <p:cNvPicPr>
            <a:picLocks noChangeAspect="1"/>
          </p:cNvPicPr>
          <p:nvPr/>
        </p:nvPicPr>
        <p:blipFill>
          <a:blip r:embed="rId4"/>
          <a:stretch>
            <a:fillRect/>
          </a:stretch>
        </p:blipFill>
        <p:spPr>
          <a:xfrm>
            <a:off x="3631962" y="929356"/>
            <a:ext cx="7107252" cy="5348242"/>
          </a:xfrm>
          <a:prstGeom prst="rect">
            <a:avLst/>
          </a:prstGeom>
        </p:spPr>
      </p:pic>
      <p:sp>
        <p:nvSpPr>
          <p:cNvPr id="7" name="제목 6">
            <a:extLst>
              <a:ext uri="{FF2B5EF4-FFF2-40B4-BE49-F238E27FC236}">
                <a16:creationId xmlns:a16="http://schemas.microsoft.com/office/drawing/2014/main" id="{5062AAE7-285B-3E37-36EB-845927619B53}"/>
              </a:ext>
            </a:extLst>
          </p:cNvPr>
          <p:cNvSpPr>
            <a:spLocks noGrp="1"/>
          </p:cNvSpPr>
          <p:nvPr>
            <p:ph type="title"/>
          </p:nvPr>
        </p:nvSpPr>
        <p:spPr/>
        <p:txBody>
          <a:bodyPr/>
          <a:lstStyle/>
          <a:p>
            <a:r>
              <a:rPr lang="en-US" altLang="ko-KR" dirty="0">
                <a:solidFill>
                  <a:srgbClr val="C00000"/>
                </a:solidFill>
              </a:rPr>
              <a:t>Point 1. Fast &amp; Slow Banks</a:t>
            </a:r>
            <a:endParaRPr lang="ko-KR" altLang="en-US" dirty="0">
              <a:solidFill>
                <a:srgbClr val="C00000"/>
              </a:solidFill>
            </a:endParaRPr>
          </a:p>
        </p:txBody>
      </p:sp>
      <p:sp>
        <p:nvSpPr>
          <p:cNvPr id="4" name="날짜 개체 틀 3">
            <a:extLst>
              <a:ext uri="{FF2B5EF4-FFF2-40B4-BE49-F238E27FC236}">
                <a16:creationId xmlns:a16="http://schemas.microsoft.com/office/drawing/2014/main" id="{4D83FA71-3161-B68C-364B-05A415867B5E}"/>
              </a:ext>
            </a:extLst>
          </p:cNvPr>
          <p:cNvSpPr>
            <a:spLocks noGrp="1"/>
          </p:cNvSpPr>
          <p:nvPr>
            <p:ph type="dt" sz="half" idx="10"/>
          </p:nvPr>
        </p:nvSpPr>
        <p:spPr/>
        <p:txBody>
          <a:bodyPr/>
          <a:lstStyle/>
          <a:p>
            <a:r>
              <a:rPr lang="en-US" altLang="ko-KR"/>
              <a:t>2024-05-27</a:t>
            </a:r>
            <a:endParaRPr lang="ko-KR" altLang="en-US" dirty="0"/>
          </a:p>
        </p:txBody>
      </p:sp>
      <p:sp>
        <p:nvSpPr>
          <p:cNvPr id="5" name="바닥글 개체 틀 4">
            <a:extLst>
              <a:ext uri="{FF2B5EF4-FFF2-40B4-BE49-F238E27FC236}">
                <a16:creationId xmlns:a16="http://schemas.microsoft.com/office/drawing/2014/main" id="{F4519A88-AC30-42F2-E222-D775E1B1AE62}"/>
              </a:ext>
            </a:extLst>
          </p:cNvPr>
          <p:cNvSpPr>
            <a:spLocks noGrp="1"/>
          </p:cNvSpPr>
          <p:nvPr>
            <p:ph type="ftr" sz="quarter" idx="11"/>
          </p:nvPr>
        </p:nvSpPr>
        <p:spPr/>
        <p:txBody>
          <a:bodyPr/>
          <a:lstStyle/>
          <a:p>
            <a:r>
              <a:rPr lang="en-US" altLang="ko-KR"/>
              <a:t>PSEC5 / PM2024</a:t>
            </a:r>
            <a:endParaRPr lang="ko-KR" altLang="en-US" dirty="0"/>
          </a:p>
        </p:txBody>
      </p:sp>
      <p:sp>
        <p:nvSpPr>
          <p:cNvPr id="6" name="슬라이드 번호 개체 틀 5">
            <a:extLst>
              <a:ext uri="{FF2B5EF4-FFF2-40B4-BE49-F238E27FC236}">
                <a16:creationId xmlns:a16="http://schemas.microsoft.com/office/drawing/2014/main" id="{A116E19A-0EC2-F83E-0280-CA082320F6FD}"/>
              </a:ext>
            </a:extLst>
          </p:cNvPr>
          <p:cNvSpPr>
            <a:spLocks noGrp="1"/>
          </p:cNvSpPr>
          <p:nvPr>
            <p:ph type="sldNum" sz="quarter" idx="12"/>
          </p:nvPr>
        </p:nvSpPr>
        <p:spPr/>
        <p:txBody>
          <a:bodyPr/>
          <a:lstStyle/>
          <a:p>
            <a:fld id="{23AE57FD-E4DF-4085-ACA4-73605D376608}" type="slidenum">
              <a:rPr lang="ko-KR" altLang="en-US" smtClean="0"/>
              <a:t>7</a:t>
            </a:fld>
            <a:endParaRPr lang="ko-KR" altLang="en-US" dirty="0"/>
          </a:p>
        </p:txBody>
      </p:sp>
      <p:cxnSp>
        <p:nvCxnSpPr>
          <p:cNvPr id="40" name="Straight Arrow Connector 39">
            <a:extLst>
              <a:ext uri="{FF2B5EF4-FFF2-40B4-BE49-F238E27FC236}">
                <a16:creationId xmlns:a16="http://schemas.microsoft.com/office/drawing/2014/main" id="{92336BA8-DD1C-4140-7B3C-6B2775232BC2}"/>
              </a:ext>
            </a:extLst>
          </p:cNvPr>
          <p:cNvCxnSpPr/>
          <p:nvPr/>
        </p:nvCxnSpPr>
        <p:spPr>
          <a:xfrm flipV="1">
            <a:off x="5327444" y="2928775"/>
            <a:ext cx="1092153" cy="712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1C958CF-ECDD-ED76-4F0E-7583E64EA2A8}"/>
              </a:ext>
            </a:extLst>
          </p:cNvPr>
          <p:cNvSpPr txBox="1"/>
          <p:nvPr/>
        </p:nvSpPr>
        <p:spPr>
          <a:xfrm>
            <a:off x="1021474" y="4892447"/>
            <a:ext cx="2748688" cy="707886"/>
          </a:xfrm>
          <a:prstGeom prst="rect">
            <a:avLst/>
          </a:prstGeom>
          <a:noFill/>
        </p:spPr>
        <p:txBody>
          <a:bodyPr wrap="square" lIns="91440" tIns="45720" rIns="91440" bIns="45720" rtlCol="0" anchor="t">
            <a:spAutoFit/>
          </a:bodyPr>
          <a:lstStyle/>
          <a:p>
            <a:r>
              <a:rPr lang="en-US" sz="2000" dirty="0"/>
              <a:t>LAPPD event readout with a </a:t>
            </a:r>
            <a:r>
              <a:rPr lang="en-US" sz="2000" dirty="0" err="1"/>
              <a:t>stripline</a:t>
            </a:r>
            <a:r>
              <a:rPr lang="en-US" sz="2000" dirty="0"/>
              <a:t> anode</a:t>
            </a:r>
            <a:endParaRPr lang="en-US" sz="2000" dirty="0">
              <a:ea typeface="맑은 고딕"/>
            </a:endParaRPr>
          </a:p>
        </p:txBody>
      </p:sp>
    </p:spTree>
    <p:extLst>
      <p:ext uri="{BB962C8B-B14F-4D97-AF65-F5344CB8AC3E}">
        <p14:creationId xmlns:p14="http://schemas.microsoft.com/office/powerpoint/2010/main" val="1805464682"/>
      </p:ext>
    </p:extLst>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8663BB-F6C8-42F5-A1E8-BC511DB0F536}"/>
              </a:ext>
            </a:extLst>
          </p:cNvPr>
          <p:cNvSpPr>
            <a:spLocks noGrp="1"/>
          </p:cNvSpPr>
          <p:nvPr>
            <p:ph type="title"/>
          </p:nvPr>
        </p:nvSpPr>
        <p:spPr/>
        <p:txBody>
          <a:bodyPr/>
          <a:lstStyle/>
          <a:p>
            <a:r>
              <a:rPr lang="en-US"/>
              <a:t>Timing Resolution of LAPPD</a:t>
            </a:r>
          </a:p>
        </p:txBody>
      </p:sp>
      <p:sp>
        <p:nvSpPr>
          <p:cNvPr id="6" name="Slide Number Placeholder 5">
            <a:extLst>
              <a:ext uri="{FF2B5EF4-FFF2-40B4-BE49-F238E27FC236}">
                <a16:creationId xmlns:a16="http://schemas.microsoft.com/office/drawing/2014/main" id="{FF92B180-EA15-4E16-AD72-A175583F62F8}"/>
              </a:ext>
            </a:extLst>
          </p:cNvPr>
          <p:cNvSpPr>
            <a:spLocks noGrp="1"/>
          </p:cNvSpPr>
          <p:nvPr>
            <p:ph type="sldNum" sz="quarter" idx="4"/>
          </p:nvPr>
        </p:nvSpPr>
        <p:spPr/>
        <p:txBody>
          <a:bodyPr/>
          <a:lstStyle/>
          <a:p>
            <a:pPr>
              <a:defRPr/>
            </a:pPr>
            <a:fld id="{148C009B-CB69-E04A-B9B3-34B26D69E9CF}" type="slidenum">
              <a:rPr lang="en-US" smtClean="0"/>
              <a:pPr>
                <a:defRPr/>
              </a:pPr>
              <a:t>70</a:t>
            </a:fld>
            <a:endParaRPr lang="en-US"/>
          </a:p>
        </p:txBody>
      </p:sp>
      <p:sp>
        <p:nvSpPr>
          <p:cNvPr id="5" name="내용 개체 틀 4">
            <a:extLst>
              <a:ext uri="{FF2B5EF4-FFF2-40B4-BE49-F238E27FC236}">
                <a16:creationId xmlns:a16="http://schemas.microsoft.com/office/drawing/2014/main" id="{9B0F9565-EC82-F72F-AA08-D242F54B744A}"/>
              </a:ext>
            </a:extLst>
          </p:cNvPr>
          <p:cNvSpPr>
            <a:spLocks noGrp="1"/>
          </p:cNvSpPr>
          <p:nvPr>
            <p:ph idx="1"/>
          </p:nvPr>
        </p:nvSpPr>
        <p:spPr>
          <a:xfrm>
            <a:off x="1953420" y="6088252"/>
            <a:ext cx="8672513" cy="527096"/>
          </a:xfrm>
        </p:spPr>
        <p:txBody>
          <a:bodyPr/>
          <a:lstStyle/>
          <a:p>
            <a:pPr marL="0" indent="0">
              <a:buNone/>
            </a:pPr>
            <a:r>
              <a:rPr lang="en-US" altLang="ko-KR" sz="1600"/>
              <a:t>A. V. </a:t>
            </a:r>
            <a:r>
              <a:rPr lang="en-US" altLang="ko-KR" sz="1600" err="1"/>
              <a:t>Lyashenko</a:t>
            </a:r>
            <a:r>
              <a:rPr lang="en-US" altLang="ko-KR" sz="1600"/>
              <a:t> et al., </a:t>
            </a:r>
            <a:r>
              <a:rPr lang="en-US" altLang="ko-KR" sz="1600">
                <a:solidFill>
                  <a:srgbClr val="2E2E2E"/>
                </a:solidFill>
                <a:latin typeface="ElsevierGulliver"/>
              </a:rPr>
              <a:t>Performance of Large Area Picosecond Photo-Detectors (LAPPD</a:t>
            </a:r>
            <a:r>
              <a:rPr lang="en-US" altLang="ko-KR" sz="1600" baseline="30000">
                <a:solidFill>
                  <a:srgbClr val="2E2E2E"/>
                </a:solidFill>
                <a:latin typeface="ElsevierGulliver"/>
              </a:rPr>
              <a:t>TM</a:t>
            </a:r>
            <a:r>
              <a:rPr lang="en-US" altLang="ko-KR" sz="1600">
                <a:solidFill>
                  <a:srgbClr val="2E2E2E"/>
                </a:solidFill>
                <a:latin typeface="ElsevierGulliver"/>
              </a:rPr>
              <a:t>)(2020)</a:t>
            </a:r>
            <a:endParaRPr lang="en-US" altLang="ko-KR" sz="1200">
              <a:solidFill>
                <a:srgbClr val="2E2E2E"/>
              </a:solidFill>
              <a:latin typeface="ElsevierGulliver"/>
            </a:endParaRPr>
          </a:p>
          <a:p>
            <a:pPr marL="0" indent="0">
              <a:buNone/>
            </a:pPr>
            <a:endParaRPr lang="ko-KR" altLang="en-US" sz="1600"/>
          </a:p>
        </p:txBody>
      </p:sp>
      <p:pic>
        <p:nvPicPr>
          <p:cNvPr id="1026" name="Picture 2">
            <a:extLst>
              <a:ext uri="{FF2B5EF4-FFF2-40B4-BE49-F238E27FC236}">
                <a16:creationId xmlns:a16="http://schemas.microsoft.com/office/drawing/2014/main" id="{50CD016D-0F10-E82B-697D-D784BF377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900" y="1596257"/>
            <a:ext cx="8812200" cy="35753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내용 개체 틀 1">
                <a:extLst>
                  <a:ext uri="{FF2B5EF4-FFF2-40B4-BE49-F238E27FC236}">
                    <a16:creationId xmlns:a16="http://schemas.microsoft.com/office/drawing/2014/main" id="{BA885958-3C4A-7E6C-BF89-A5E0E575A6AA}"/>
                  </a:ext>
                </a:extLst>
              </p:cNvPr>
              <p:cNvSpPr txBox="1">
                <a:spLocks/>
              </p:cNvSpPr>
              <p:nvPr/>
            </p:nvSpPr>
            <p:spPr>
              <a:xfrm>
                <a:off x="1752601" y="1095590"/>
                <a:ext cx="8672513" cy="754292"/>
              </a:xfrm>
              <a:prstGeom prst="rect">
                <a:avLst/>
              </a:prstGeom>
            </p:spPr>
            <p:txBody>
              <a:bodyPr lIns="0" tIns="0" rIns="0" bIns="0"/>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ko-KR"/>
                  <a:t>Single photoelectron timing resolution: ~50ps</a:t>
                </a:r>
              </a:p>
              <a:p>
                <a:endParaRPr lang="en-US" altLang="ko-KR"/>
              </a:p>
              <a:p>
                <a:endParaRPr lang="en-US" altLang="ko-KR"/>
              </a:p>
              <a:p>
                <a:endParaRPr lang="en-US" altLang="ko-KR"/>
              </a:p>
              <a:p>
                <a:endParaRPr lang="en-US" altLang="ko-KR"/>
              </a:p>
              <a:p>
                <a:endParaRPr lang="en-US" altLang="ko-KR"/>
              </a:p>
              <a:p>
                <a:endParaRPr lang="en-US" altLang="ko-KR"/>
              </a:p>
              <a:p>
                <a:endParaRPr lang="en-US" altLang="ko-KR"/>
              </a:p>
              <a:p>
                <a:endParaRPr lang="en-US" altLang="ko-KR"/>
              </a:p>
              <a:p>
                <a:r>
                  <a:rPr lang="en-US" altLang="ko-KR"/>
                  <a:t>Particle timing resolution: ~5ps (</a:t>
                </a:r>
                <a14:m>
                  <m:oMath xmlns:m="http://schemas.openxmlformats.org/officeDocument/2006/math">
                    <m:f>
                      <m:fPr>
                        <m:ctrlPr>
                          <a:rPr lang="en-US" altLang="ko-KR" i="1">
                            <a:latin typeface="Cambria Math" panose="02040503050406030204" pitchFamily="18" charset="0"/>
                          </a:rPr>
                        </m:ctrlPr>
                      </m:fPr>
                      <m:num>
                        <m:r>
                          <a:rPr lang="ko-KR" altLang="en-US" i="1">
                            <a:latin typeface="Cambria Math" panose="02040503050406030204" pitchFamily="18" charset="0"/>
                          </a:rPr>
                          <m:t>𝜎</m:t>
                        </m:r>
                      </m:num>
                      <m:den>
                        <m:rad>
                          <m:radPr>
                            <m:degHide m:val="on"/>
                            <m:ctrlPr>
                              <a:rPr lang="en-US" altLang="ko-KR" i="1">
                                <a:latin typeface="Cambria Math" panose="02040503050406030204" pitchFamily="18" charset="0"/>
                              </a:rPr>
                            </m:ctrlPr>
                          </m:radPr>
                          <m:deg/>
                          <m:e>
                            <m:r>
                              <a:rPr lang="en-US" altLang="ko-KR" i="1">
                                <a:latin typeface="Cambria Math" panose="02040503050406030204" pitchFamily="18" charset="0"/>
                              </a:rPr>
                              <m:t>𝑁</m:t>
                            </m:r>
                          </m:e>
                        </m:rad>
                      </m:den>
                    </m:f>
                  </m:oMath>
                </a14:m>
                <a:r>
                  <a:rPr lang="en-US" altLang="ko-KR"/>
                  <a:t>)</a:t>
                </a:r>
                <a:endParaRPr lang="ko-KR" altLang="en-US"/>
              </a:p>
            </p:txBody>
          </p:sp>
        </mc:Choice>
        <mc:Fallback xmlns="">
          <p:sp>
            <p:nvSpPr>
              <p:cNvPr id="7" name="내용 개체 틀 1">
                <a:extLst>
                  <a:ext uri="{FF2B5EF4-FFF2-40B4-BE49-F238E27FC236}">
                    <a16:creationId xmlns:a16="http://schemas.microsoft.com/office/drawing/2014/main" id="{BA885958-3C4A-7E6C-BF89-A5E0E575A6AA}"/>
                  </a:ext>
                </a:extLst>
              </p:cNvPr>
              <p:cNvSpPr txBox="1">
                <a:spLocks noRot="1" noChangeAspect="1" noMove="1" noResize="1" noEditPoints="1" noAdjustHandles="1" noChangeArrowheads="1" noChangeShapeType="1" noTextEdit="1"/>
              </p:cNvSpPr>
              <p:nvPr/>
            </p:nvSpPr>
            <p:spPr>
              <a:xfrm>
                <a:off x="1752601" y="1095590"/>
                <a:ext cx="8672513" cy="754292"/>
              </a:xfrm>
              <a:prstGeom prst="rect">
                <a:avLst/>
              </a:prstGeom>
              <a:blipFill>
                <a:blip r:embed="rId3"/>
                <a:stretch>
                  <a:fillRect l="-2039" t="-12195" b="-569919"/>
                </a:stretch>
              </a:blipFill>
            </p:spPr>
            <p:txBody>
              <a:bodyPr/>
              <a:lstStyle/>
              <a:p>
                <a:r>
                  <a:rPr lang="en-US">
                    <a:noFill/>
                  </a:rPr>
                  <a:t> </a:t>
                </a:r>
              </a:p>
            </p:txBody>
          </p:sp>
        </mc:Fallback>
      </mc:AlternateContent>
      <p:sp>
        <p:nvSpPr>
          <p:cNvPr id="2" name="바닥글 개체 틀 1">
            <a:extLst>
              <a:ext uri="{FF2B5EF4-FFF2-40B4-BE49-F238E27FC236}">
                <a16:creationId xmlns:a16="http://schemas.microsoft.com/office/drawing/2014/main" id="{2918CB8D-5F3A-8850-3DB8-3E8B6314B602}"/>
              </a:ext>
            </a:extLst>
          </p:cNvPr>
          <p:cNvSpPr>
            <a:spLocks noGrp="1"/>
          </p:cNvSpPr>
          <p:nvPr>
            <p:ph type="ftr" sz="quarter" idx="3"/>
          </p:nvPr>
        </p:nvSpPr>
        <p:spPr/>
        <p:txBody>
          <a:bodyPr/>
          <a:lstStyle/>
          <a:p>
            <a:pPr>
              <a:defRPr/>
            </a:pPr>
            <a:r>
              <a:rPr lang="en-US"/>
              <a:t>PSEC5 / PM2024</a:t>
            </a:r>
            <a:endParaRPr lang="en-US" b="1"/>
          </a:p>
        </p:txBody>
      </p:sp>
    </p:spTree>
    <p:extLst>
      <p:ext uri="{BB962C8B-B14F-4D97-AF65-F5344CB8AC3E}">
        <p14:creationId xmlns:p14="http://schemas.microsoft.com/office/powerpoint/2010/main" val="33122520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D98DCD17-67F5-259C-AE04-74194A451544}"/>
              </a:ext>
            </a:extLst>
          </p:cNvPr>
          <p:cNvSpPr>
            <a:spLocks noGrp="1"/>
          </p:cNvSpPr>
          <p:nvPr>
            <p:ph idx="1"/>
          </p:nvPr>
        </p:nvSpPr>
        <p:spPr>
          <a:xfrm>
            <a:off x="5651863" y="5934882"/>
            <a:ext cx="4773250" cy="413667"/>
          </a:xfrm>
        </p:spPr>
        <p:txBody>
          <a:bodyPr>
            <a:normAutofit lnSpcReduction="10000"/>
          </a:bodyPr>
          <a:lstStyle/>
          <a:p>
            <a:pPr marL="0" indent="0">
              <a:buNone/>
            </a:pPr>
            <a:r>
              <a:rPr lang="en-US" altLang="ko-KR" sz="1600"/>
              <a:t>Adopted from Eric </a:t>
            </a:r>
            <a:r>
              <a:rPr lang="en-US" altLang="ko-KR" sz="1600" err="1"/>
              <a:t>Oberla’s</a:t>
            </a:r>
            <a:r>
              <a:rPr lang="en-US" altLang="ko-KR" sz="1600"/>
              <a:t> talk at </a:t>
            </a:r>
            <a:r>
              <a:rPr lang="en-US" altLang="ko-KR" sz="1600" err="1"/>
              <a:t>ps</a:t>
            </a:r>
            <a:r>
              <a:rPr lang="en-US" altLang="ko-KR" sz="1600"/>
              <a:t> workshop 2014</a:t>
            </a:r>
            <a:endParaRPr lang="ko-KR" altLang="en-US" sz="1600"/>
          </a:p>
        </p:txBody>
      </p:sp>
      <p:sp>
        <p:nvSpPr>
          <p:cNvPr id="3" name="제목 2">
            <a:extLst>
              <a:ext uri="{FF2B5EF4-FFF2-40B4-BE49-F238E27FC236}">
                <a16:creationId xmlns:a16="http://schemas.microsoft.com/office/drawing/2014/main" id="{D0465E67-8E8F-BE9D-A994-7F25480A69FE}"/>
              </a:ext>
            </a:extLst>
          </p:cNvPr>
          <p:cNvSpPr>
            <a:spLocks noGrp="1"/>
          </p:cNvSpPr>
          <p:nvPr>
            <p:ph type="title"/>
          </p:nvPr>
        </p:nvSpPr>
        <p:spPr/>
        <p:txBody>
          <a:bodyPr/>
          <a:lstStyle/>
          <a:p>
            <a:r>
              <a:rPr lang="en-US" altLang="ko-KR"/>
              <a:t>Apparatus: ACC/ACDC System</a:t>
            </a:r>
            <a:endParaRPr lang="ko-KR" altLang="en-US"/>
          </a:p>
        </p:txBody>
      </p:sp>
      <p:sp>
        <p:nvSpPr>
          <p:cNvPr id="5" name="슬라이드 번호 개체 틀 4">
            <a:extLst>
              <a:ext uri="{FF2B5EF4-FFF2-40B4-BE49-F238E27FC236}">
                <a16:creationId xmlns:a16="http://schemas.microsoft.com/office/drawing/2014/main" id="{202D6C43-DB10-7FBD-2E85-4564C0AEED87}"/>
              </a:ext>
            </a:extLst>
          </p:cNvPr>
          <p:cNvSpPr>
            <a:spLocks noGrp="1"/>
          </p:cNvSpPr>
          <p:nvPr>
            <p:ph type="sldNum" sz="quarter" idx="4"/>
          </p:nvPr>
        </p:nvSpPr>
        <p:spPr/>
        <p:txBody>
          <a:bodyPr/>
          <a:lstStyle/>
          <a:p>
            <a:pPr>
              <a:defRPr/>
            </a:pPr>
            <a:fld id="{148C009B-CB69-E04A-B9B3-34B26D69E9CF}" type="slidenum">
              <a:rPr lang="en-US" smtClean="0"/>
              <a:pPr>
                <a:defRPr/>
              </a:pPr>
              <a:t>71</a:t>
            </a:fld>
            <a:endParaRPr lang="en-US"/>
          </a:p>
        </p:txBody>
      </p:sp>
      <p:pic>
        <p:nvPicPr>
          <p:cNvPr id="8" name="그림 7">
            <a:extLst>
              <a:ext uri="{FF2B5EF4-FFF2-40B4-BE49-F238E27FC236}">
                <a16:creationId xmlns:a16="http://schemas.microsoft.com/office/drawing/2014/main" id="{6F2DF10C-4718-7020-40DA-AF1C10728D77}"/>
              </a:ext>
            </a:extLst>
          </p:cNvPr>
          <p:cNvPicPr>
            <a:picLocks noChangeAspect="1"/>
          </p:cNvPicPr>
          <p:nvPr/>
        </p:nvPicPr>
        <p:blipFill>
          <a:blip r:embed="rId2"/>
          <a:stretch>
            <a:fillRect/>
          </a:stretch>
        </p:blipFill>
        <p:spPr>
          <a:xfrm>
            <a:off x="1524000" y="923119"/>
            <a:ext cx="9144000" cy="5011762"/>
          </a:xfrm>
          <a:prstGeom prst="rect">
            <a:avLst/>
          </a:prstGeom>
        </p:spPr>
      </p:pic>
      <p:sp>
        <p:nvSpPr>
          <p:cNvPr id="4" name="바닥글 개체 틀 3">
            <a:extLst>
              <a:ext uri="{FF2B5EF4-FFF2-40B4-BE49-F238E27FC236}">
                <a16:creationId xmlns:a16="http://schemas.microsoft.com/office/drawing/2014/main" id="{26ED97E5-EB8B-A099-C9E7-F4FE30EC0BFE}"/>
              </a:ext>
            </a:extLst>
          </p:cNvPr>
          <p:cNvSpPr>
            <a:spLocks noGrp="1"/>
          </p:cNvSpPr>
          <p:nvPr>
            <p:ph type="ftr" sz="quarter" idx="3"/>
          </p:nvPr>
        </p:nvSpPr>
        <p:spPr/>
        <p:txBody>
          <a:bodyPr/>
          <a:lstStyle/>
          <a:p>
            <a:pPr>
              <a:defRPr/>
            </a:pPr>
            <a:r>
              <a:rPr lang="en-US"/>
              <a:t>PSEC5 / PM2024</a:t>
            </a:r>
            <a:endParaRPr lang="en-US" b="1"/>
          </a:p>
        </p:txBody>
      </p:sp>
    </p:spTree>
    <p:extLst>
      <p:ext uri="{BB962C8B-B14F-4D97-AF65-F5344CB8AC3E}">
        <p14:creationId xmlns:p14="http://schemas.microsoft.com/office/powerpoint/2010/main" val="883707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descr="Diagram&#10;&#10;Description automatically generated">
            <a:extLst>
              <a:ext uri="{FF2B5EF4-FFF2-40B4-BE49-F238E27FC236}">
                <a16:creationId xmlns:a16="http://schemas.microsoft.com/office/drawing/2014/main" id="{B736CCAC-10CA-B025-CC9D-DFA2BBDBB84A}"/>
              </a:ext>
            </a:extLst>
          </p:cNvPr>
          <p:cNvPicPr>
            <a:picLocks noGrp="1" noChangeAspect="1"/>
          </p:cNvPicPr>
          <p:nvPr>
            <p:ph idx="1"/>
          </p:nvPr>
        </p:nvPicPr>
        <p:blipFill rotWithShape="1">
          <a:blip r:embed="rId2"/>
          <a:srcRect t="14346" r="36426" b="45735"/>
          <a:stretch/>
        </p:blipFill>
        <p:spPr>
          <a:xfrm>
            <a:off x="4602178" y="2810052"/>
            <a:ext cx="5513522" cy="1898542"/>
          </a:xfrm>
        </p:spPr>
      </p:pic>
      <p:sp>
        <p:nvSpPr>
          <p:cNvPr id="3" name="Title 2">
            <a:extLst>
              <a:ext uri="{FF2B5EF4-FFF2-40B4-BE49-F238E27FC236}">
                <a16:creationId xmlns:a16="http://schemas.microsoft.com/office/drawing/2014/main" id="{FE8663BB-F6C8-42F5-A1E8-BC511DB0F536}"/>
              </a:ext>
            </a:extLst>
          </p:cNvPr>
          <p:cNvSpPr>
            <a:spLocks noGrp="1"/>
          </p:cNvSpPr>
          <p:nvPr>
            <p:ph type="title"/>
          </p:nvPr>
        </p:nvSpPr>
        <p:spPr/>
        <p:txBody>
          <a:bodyPr/>
          <a:lstStyle/>
          <a:p>
            <a:r>
              <a:rPr lang="en-US"/>
              <a:t>Instrumentation Layout - </a:t>
            </a:r>
            <a:r>
              <a:rPr lang="en-US" err="1"/>
              <a:t>MTest</a:t>
            </a:r>
            <a:endParaRPr lang="en-US"/>
          </a:p>
        </p:txBody>
      </p:sp>
      <p:sp>
        <p:nvSpPr>
          <p:cNvPr id="6" name="Slide Number Placeholder 5">
            <a:extLst>
              <a:ext uri="{FF2B5EF4-FFF2-40B4-BE49-F238E27FC236}">
                <a16:creationId xmlns:a16="http://schemas.microsoft.com/office/drawing/2014/main" id="{FF92B180-EA15-4E16-AD72-A175583F62F8}"/>
              </a:ext>
            </a:extLst>
          </p:cNvPr>
          <p:cNvSpPr>
            <a:spLocks noGrp="1"/>
          </p:cNvSpPr>
          <p:nvPr>
            <p:ph type="sldNum" sz="quarter" idx="4"/>
          </p:nvPr>
        </p:nvSpPr>
        <p:spPr/>
        <p:txBody>
          <a:bodyPr/>
          <a:lstStyle/>
          <a:p>
            <a:pPr>
              <a:defRPr/>
            </a:pPr>
            <a:fld id="{148C009B-CB69-E04A-B9B3-34B26D69E9CF}" type="slidenum">
              <a:rPr lang="en-US" smtClean="0"/>
              <a:pPr>
                <a:defRPr/>
              </a:pPr>
              <a:t>72</a:t>
            </a:fld>
            <a:endParaRPr lang="en-US"/>
          </a:p>
        </p:txBody>
      </p:sp>
      <p:cxnSp>
        <p:nvCxnSpPr>
          <p:cNvPr id="11" name="Straight Connector 10">
            <a:extLst>
              <a:ext uri="{FF2B5EF4-FFF2-40B4-BE49-F238E27FC236}">
                <a16:creationId xmlns:a16="http://schemas.microsoft.com/office/drawing/2014/main" id="{2FD94FA6-0814-B8C5-7753-A3FE643D6B1E}"/>
              </a:ext>
            </a:extLst>
          </p:cNvPr>
          <p:cNvCxnSpPr/>
          <p:nvPr/>
        </p:nvCxnSpPr>
        <p:spPr>
          <a:xfrm flipH="1">
            <a:off x="1768099" y="3693310"/>
            <a:ext cx="2978239" cy="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7E4C4980-892E-B2D9-2639-5C04A7E4FB5E}"/>
              </a:ext>
            </a:extLst>
          </p:cNvPr>
          <p:cNvCxnSpPr/>
          <p:nvPr/>
        </p:nvCxnSpPr>
        <p:spPr>
          <a:xfrm flipH="1">
            <a:off x="1768099" y="3723790"/>
            <a:ext cx="2978239" cy="0"/>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25A5DC0-9417-9F2E-FD04-BCF4A15D8619}"/>
              </a:ext>
            </a:extLst>
          </p:cNvPr>
          <p:cNvCxnSpPr/>
          <p:nvPr/>
        </p:nvCxnSpPr>
        <p:spPr>
          <a:xfrm flipH="1">
            <a:off x="1768099" y="3998110"/>
            <a:ext cx="2978239" cy="0"/>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63C59AD-A5CF-5284-4936-5EBAC63F204B}"/>
              </a:ext>
            </a:extLst>
          </p:cNvPr>
          <p:cNvCxnSpPr/>
          <p:nvPr/>
        </p:nvCxnSpPr>
        <p:spPr>
          <a:xfrm flipH="1">
            <a:off x="1768099" y="4030495"/>
            <a:ext cx="2978239" cy="0"/>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FDD8461-54F6-8062-97B4-F7A4AA5508E4}"/>
              </a:ext>
            </a:extLst>
          </p:cNvPr>
          <p:cNvCxnSpPr>
            <a:cxnSpLocks/>
          </p:cNvCxnSpPr>
          <p:nvPr/>
        </p:nvCxnSpPr>
        <p:spPr>
          <a:xfrm flipH="1">
            <a:off x="1740158" y="3783355"/>
            <a:ext cx="2866390" cy="91440"/>
          </a:xfrm>
          <a:prstGeom prst="line">
            <a:avLst/>
          </a:prstGeom>
          <a:ln>
            <a:solidFill>
              <a:srgbClr val="A5BA80"/>
            </a:solidFill>
          </a:ln>
        </p:spPr>
        <p:style>
          <a:lnRef idx="1">
            <a:schemeClr val="dk1"/>
          </a:lnRef>
          <a:fillRef idx="0">
            <a:schemeClr val="dk1"/>
          </a:fillRef>
          <a:effectRef idx="0">
            <a:schemeClr val="dk1"/>
          </a:effectRef>
          <a:fontRef idx="minor">
            <a:schemeClr val="tx1"/>
          </a:fontRef>
        </p:style>
      </p:cxnSp>
      <p:pic>
        <p:nvPicPr>
          <p:cNvPr id="20" name="Content Placeholder 8" descr="Diagram&#10;&#10;Description automatically generated">
            <a:extLst>
              <a:ext uri="{FF2B5EF4-FFF2-40B4-BE49-F238E27FC236}">
                <a16:creationId xmlns:a16="http://schemas.microsoft.com/office/drawing/2014/main" id="{2CC6CF04-B1EF-0862-C037-A2093CD72052}"/>
              </a:ext>
            </a:extLst>
          </p:cNvPr>
          <p:cNvPicPr>
            <a:picLocks noChangeAspect="1"/>
          </p:cNvPicPr>
          <p:nvPr/>
        </p:nvPicPr>
        <p:blipFill rotWithShape="1">
          <a:blip r:embed="rId2"/>
          <a:srcRect l="2204" t="33723" r="94326" b="63061"/>
          <a:stretch/>
        </p:blipFill>
        <p:spPr>
          <a:xfrm>
            <a:off x="4050288" y="3754015"/>
            <a:ext cx="300991" cy="152910"/>
          </a:xfrm>
          <a:prstGeom prst="rect">
            <a:avLst/>
          </a:prstGeom>
        </p:spPr>
      </p:pic>
      <p:sp>
        <p:nvSpPr>
          <p:cNvPr id="21" name="Rectangle 20">
            <a:extLst>
              <a:ext uri="{FF2B5EF4-FFF2-40B4-BE49-F238E27FC236}">
                <a16:creationId xmlns:a16="http://schemas.microsoft.com/office/drawing/2014/main" id="{0C2A2A28-CDE9-739E-D3D4-90DD9A3C971B}"/>
              </a:ext>
            </a:extLst>
          </p:cNvPr>
          <p:cNvSpPr/>
          <p:nvPr/>
        </p:nvSpPr>
        <p:spPr>
          <a:xfrm>
            <a:off x="1803658" y="3767100"/>
            <a:ext cx="50800" cy="19862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C05697-DD7A-4D1C-3FE3-65B36A18C284}"/>
              </a:ext>
            </a:extLst>
          </p:cNvPr>
          <p:cNvSpPr/>
          <p:nvPr/>
        </p:nvSpPr>
        <p:spPr>
          <a:xfrm>
            <a:off x="2167355" y="3767100"/>
            <a:ext cx="50800" cy="19862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a:p>
        </p:txBody>
      </p:sp>
      <p:sp>
        <p:nvSpPr>
          <p:cNvPr id="23" name="Rectangle 22">
            <a:extLst>
              <a:ext uri="{FF2B5EF4-FFF2-40B4-BE49-F238E27FC236}">
                <a16:creationId xmlns:a16="http://schemas.microsoft.com/office/drawing/2014/main" id="{CB034D44-77E3-6CA0-E73A-3B16D180227E}"/>
              </a:ext>
            </a:extLst>
          </p:cNvPr>
          <p:cNvSpPr/>
          <p:nvPr/>
        </p:nvSpPr>
        <p:spPr>
          <a:xfrm>
            <a:off x="5184875" y="3733698"/>
            <a:ext cx="50800" cy="19862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a:p>
        </p:txBody>
      </p:sp>
      <p:cxnSp>
        <p:nvCxnSpPr>
          <p:cNvPr id="44" name="Straight Connector 43">
            <a:extLst>
              <a:ext uri="{FF2B5EF4-FFF2-40B4-BE49-F238E27FC236}">
                <a16:creationId xmlns:a16="http://schemas.microsoft.com/office/drawing/2014/main" id="{0D43B847-4062-2984-19FF-7C885BAF4D83}"/>
              </a:ext>
            </a:extLst>
          </p:cNvPr>
          <p:cNvCxnSpPr>
            <a:cxnSpLocks/>
          </p:cNvCxnSpPr>
          <p:nvPr/>
        </p:nvCxnSpPr>
        <p:spPr>
          <a:xfrm>
            <a:off x="8623050" y="3866413"/>
            <a:ext cx="0" cy="2049018"/>
          </a:xfrm>
          <a:prstGeom prst="line">
            <a:avLst/>
          </a:prstGeom>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995BE6EE-B3F2-DDC6-2956-1CAEF98CD861}"/>
              </a:ext>
            </a:extLst>
          </p:cNvPr>
          <p:cNvSpPr/>
          <p:nvPr/>
        </p:nvSpPr>
        <p:spPr>
          <a:xfrm>
            <a:off x="6060698" y="3674262"/>
            <a:ext cx="50800" cy="19862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a:p>
        </p:txBody>
      </p:sp>
      <p:sp>
        <p:nvSpPr>
          <p:cNvPr id="45" name="Rectangle 44">
            <a:extLst>
              <a:ext uri="{FF2B5EF4-FFF2-40B4-BE49-F238E27FC236}">
                <a16:creationId xmlns:a16="http://schemas.microsoft.com/office/drawing/2014/main" id="{4E5BFEA0-E913-6C8C-DC25-800EB8DC9000}"/>
              </a:ext>
            </a:extLst>
          </p:cNvPr>
          <p:cNvSpPr/>
          <p:nvPr/>
        </p:nvSpPr>
        <p:spPr>
          <a:xfrm>
            <a:off x="5210275" y="2681022"/>
            <a:ext cx="1239206" cy="679041"/>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C4FBEF54-6C43-9139-49F9-AF2AE96C6161}"/>
              </a:ext>
            </a:extLst>
          </p:cNvPr>
          <p:cNvSpPr/>
          <p:nvPr/>
        </p:nvSpPr>
        <p:spPr>
          <a:xfrm>
            <a:off x="8572250" y="3584729"/>
            <a:ext cx="50800" cy="19862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a:p>
        </p:txBody>
      </p:sp>
      <p:sp>
        <p:nvSpPr>
          <p:cNvPr id="26" name="TextBox 25">
            <a:extLst>
              <a:ext uri="{FF2B5EF4-FFF2-40B4-BE49-F238E27FC236}">
                <a16:creationId xmlns:a16="http://schemas.microsoft.com/office/drawing/2014/main" id="{6C8E6FB0-6317-D066-5029-4F76FE8FA150}"/>
              </a:ext>
            </a:extLst>
          </p:cNvPr>
          <p:cNvSpPr txBox="1"/>
          <p:nvPr/>
        </p:nvSpPr>
        <p:spPr>
          <a:xfrm>
            <a:off x="3441450" y="4982743"/>
            <a:ext cx="2838406" cy="369332"/>
          </a:xfrm>
          <a:prstGeom prst="rect">
            <a:avLst/>
          </a:prstGeom>
          <a:noFill/>
        </p:spPr>
        <p:txBody>
          <a:bodyPr wrap="none" rtlCol="0">
            <a:spAutoFit/>
          </a:bodyPr>
          <a:lstStyle/>
          <a:p>
            <a:r>
              <a:rPr lang="en-US">
                <a:solidFill>
                  <a:srgbClr val="AF272F"/>
                </a:solidFill>
              </a:rPr>
              <a:t>Proposed LAPPD stations</a:t>
            </a:r>
          </a:p>
        </p:txBody>
      </p:sp>
      <p:cxnSp>
        <p:nvCxnSpPr>
          <p:cNvPr id="28" name="Straight Arrow Connector 27">
            <a:extLst>
              <a:ext uri="{FF2B5EF4-FFF2-40B4-BE49-F238E27FC236}">
                <a16:creationId xmlns:a16="http://schemas.microsoft.com/office/drawing/2014/main" id="{EE0AAB96-194A-ED71-F8A3-299D5B5557F4}"/>
              </a:ext>
            </a:extLst>
          </p:cNvPr>
          <p:cNvCxnSpPr>
            <a:cxnSpLocks/>
            <a:stCxn id="26" idx="0"/>
          </p:cNvCxnSpPr>
          <p:nvPr/>
        </p:nvCxnSpPr>
        <p:spPr>
          <a:xfrm flipH="1" flipV="1">
            <a:off x="1968917" y="4067071"/>
            <a:ext cx="2891736" cy="91567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9" name="Straight Arrow Connector 28">
            <a:extLst>
              <a:ext uri="{FF2B5EF4-FFF2-40B4-BE49-F238E27FC236}">
                <a16:creationId xmlns:a16="http://schemas.microsoft.com/office/drawing/2014/main" id="{6D9A505E-5FA9-77DF-0BDB-038C27BA7F1F}"/>
              </a:ext>
            </a:extLst>
          </p:cNvPr>
          <p:cNvCxnSpPr>
            <a:cxnSpLocks/>
            <a:stCxn id="26" idx="0"/>
          </p:cNvCxnSpPr>
          <p:nvPr/>
        </p:nvCxnSpPr>
        <p:spPr>
          <a:xfrm flipH="1" flipV="1">
            <a:off x="2283211" y="4057167"/>
            <a:ext cx="2577443" cy="92557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3" name="Straight Arrow Connector 32">
            <a:extLst>
              <a:ext uri="{FF2B5EF4-FFF2-40B4-BE49-F238E27FC236}">
                <a16:creationId xmlns:a16="http://schemas.microsoft.com/office/drawing/2014/main" id="{2807B173-73F1-C992-03C5-34CEAC433370}"/>
              </a:ext>
            </a:extLst>
          </p:cNvPr>
          <p:cNvCxnSpPr>
            <a:cxnSpLocks/>
            <a:stCxn id="26" idx="0"/>
          </p:cNvCxnSpPr>
          <p:nvPr/>
        </p:nvCxnSpPr>
        <p:spPr>
          <a:xfrm flipV="1">
            <a:off x="4860653" y="4044593"/>
            <a:ext cx="349622" cy="938151"/>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6" name="Straight Arrow Connector 35">
            <a:extLst>
              <a:ext uri="{FF2B5EF4-FFF2-40B4-BE49-F238E27FC236}">
                <a16:creationId xmlns:a16="http://schemas.microsoft.com/office/drawing/2014/main" id="{D62454E1-68AB-3BC9-FA28-407C5A7F7749}"/>
              </a:ext>
            </a:extLst>
          </p:cNvPr>
          <p:cNvCxnSpPr>
            <a:cxnSpLocks/>
            <a:stCxn id="26" idx="0"/>
          </p:cNvCxnSpPr>
          <p:nvPr/>
        </p:nvCxnSpPr>
        <p:spPr>
          <a:xfrm flipV="1">
            <a:off x="4860654" y="3968901"/>
            <a:ext cx="1200045" cy="101384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9" name="Straight Arrow Connector 38">
            <a:extLst>
              <a:ext uri="{FF2B5EF4-FFF2-40B4-BE49-F238E27FC236}">
                <a16:creationId xmlns:a16="http://schemas.microsoft.com/office/drawing/2014/main" id="{43DE4B08-0C95-D960-1E27-A0D3CE5225D0}"/>
              </a:ext>
            </a:extLst>
          </p:cNvPr>
          <p:cNvCxnSpPr>
            <a:cxnSpLocks/>
            <a:stCxn id="26" idx="0"/>
          </p:cNvCxnSpPr>
          <p:nvPr/>
        </p:nvCxnSpPr>
        <p:spPr>
          <a:xfrm flipV="1">
            <a:off x="4860654" y="3810151"/>
            <a:ext cx="3658765" cy="117259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3" name="Straight Connector 42">
            <a:extLst>
              <a:ext uri="{FF2B5EF4-FFF2-40B4-BE49-F238E27FC236}">
                <a16:creationId xmlns:a16="http://schemas.microsoft.com/office/drawing/2014/main" id="{9F474395-1462-27E0-4191-3B1EBB6B9CF5}"/>
              </a:ext>
            </a:extLst>
          </p:cNvPr>
          <p:cNvCxnSpPr/>
          <p:nvPr/>
        </p:nvCxnSpPr>
        <p:spPr>
          <a:xfrm>
            <a:off x="1829058" y="4111015"/>
            <a:ext cx="25400" cy="18653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16A2FC18-FEE1-D3AA-B0E7-C7462EFFED22}"/>
              </a:ext>
            </a:extLst>
          </p:cNvPr>
          <p:cNvCxnSpPr>
            <a:cxnSpLocks/>
          </p:cNvCxnSpPr>
          <p:nvPr/>
        </p:nvCxnSpPr>
        <p:spPr>
          <a:xfrm>
            <a:off x="1841758" y="5714263"/>
            <a:ext cx="6781292" cy="0"/>
          </a:xfrm>
          <a:prstGeom prst="line">
            <a:avLst/>
          </a:prstGeom>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37033657-D4DA-F18F-DBA8-6ADBC128B38D}"/>
              </a:ext>
            </a:extLst>
          </p:cNvPr>
          <p:cNvSpPr txBox="1"/>
          <p:nvPr/>
        </p:nvSpPr>
        <p:spPr>
          <a:xfrm>
            <a:off x="4703013" y="5718557"/>
            <a:ext cx="885179" cy="369332"/>
          </a:xfrm>
          <a:prstGeom prst="rect">
            <a:avLst/>
          </a:prstGeom>
          <a:noFill/>
        </p:spPr>
        <p:txBody>
          <a:bodyPr wrap="none" rtlCol="0">
            <a:spAutoFit/>
          </a:bodyPr>
          <a:lstStyle/>
          <a:p>
            <a:r>
              <a:rPr lang="en-US"/>
              <a:t>~80 m</a:t>
            </a:r>
          </a:p>
        </p:txBody>
      </p:sp>
      <p:sp>
        <p:nvSpPr>
          <p:cNvPr id="52" name="Rectangle 51">
            <a:extLst>
              <a:ext uri="{FF2B5EF4-FFF2-40B4-BE49-F238E27FC236}">
                <a16:creationId xmlns:a16="http://schemas.microsoft.com/office/drawing/2014/main" id="{E467C6CB-FCB4-FB62-C09E-EC2F2D09C6AC}"/>
              </a:ext>
            </a:extLst>
          </p:cNvPr>
          <p:cNvSpPr/>
          <p:nvPr/>
        </p:nvSpPr>
        <p:spPr>
          <a:xfrm>
            <a:off x="3826221" y="860156"/>
            <a:ext cx="1529659" cy="67904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Readout PC</a:t>
            </a:r>
          </a:p>
        </p:txBody>
      </p:sp>
      <p:sp>
        <p:nvSpPr>
          <p:cNvPr id="53" name="Rectangle 52">
            <a:extLst>
              <a:ext uri="{FF2B5EF4-FFF2-40B4-BE49-F238E27FC236}">
                <a16:creationId xmlns:a16="http://schemas.microsoft.com/office/drawing/2014/main" id="{3D8B8A00-1F95-8532-CED0-6627E4833D89}"/>
              </a:ext>
            </a:extLst>
          </p:cNvPr>
          <p:cNvSpPr/>
          <p:nvPr/>
        </p:nvSpPr>
        <p:spPr>
          <a:xfrm>
            <a:off x="5651240" y="868952"/>
            <a:ext cx="1529659" cy="67904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t>WR Switch</a:t>
            </a:r>
          </a:p>
        </p:txBody>
      </p:sp>
      <p:sp>
        <p:nvSpPr>
          <p:cNvPr id="54" name="Rectangle 53">
            <a:extLst>
              <a:ext uri="{FF2B5EF4-FFF2-40B4-BE49-F238E27FC236}">
                <a16:creationId xmlns:a16="http://schemas.microsoft.com/office/drawing/2014/main" id="{848323C4-9A31-543B-351E-EC627A8B5503}"/>
              </a:ext>
            </a:extLst>
          </p:cNvPr>
          <p:cNvSpPr/>
          <p:nvPr/>
        </p:nvSpPr>
        <p:spPr>
          <a:xfrm>
            <a:off x="1756645" y="2296079"/>
            <a:ext cx="592479" cy="2524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ACC</a:t>
            </a:r>
          </a:p>
        </p:txBody>
      </p:sp>
      <p:sp>
        <p:nvSpPr>
          <p:cNvPr id="55" name="Rectangle 54">
            <a:extLst>
              <a:ext uri="{FF2B5EF4-FFF2-40B4-BE49-F238E27FC236}">
                <a16:creationId xmlns:a16="http://schemas.microsoft.com/office/drawing/2014/main" id="{31D03D30-F550-939B-0D5E-CE5DB5B6E617}"/>
              </a:ext>
            </a:extLst>
          </p:cNvPr>
          <p:cNvSpPr/>
          <p:nvPr/>
        </p:nvSpPr>
        <p:spPr>
          <a:xfrm rot="16200000">
            <a:off x="1462543" y="2934978"/>
            <a:ext cx="733032" cy="31273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ACDC</a:t>
            </a:r>
          </a:p>
        </p:txBody>
      </p:sp>
      <p:sp>
        <p:nvSpPr>
          <p:cNvPr id="63" name="Rectangle 62">
            <a:extLst>
              <a:ext uri="{FF2B5EF4-FFF2-40B4-BE49-F238E27FC236}">
                <a16:creationId xmlns:a16="http://schemas.microsoft.com/office/drawing/2014/main" id="{4CB20A2E-5170-C861-9B13-48EF18D14DD1}"/>
              </a:ext>
            </a:extLst>
          </p:cNvPr>
          <p:cNvSpPr/>
          <p:nvPr/>
        </p:nvSpPr>
        <p:spPr>
          <a:xfrm>
            <a:off x="5235675" y="2959502"/>
            <a:ext cx="473906" cy="54437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5" name="Rectangle 64">
            <a:extLst>
              <a:ext uri="{FF2B5EF4-FFF2-40B4-BE49-F238E27FC236}">
                <a16:creationId xmlns:a16="http://schemas.microsoft.com/office/drawing/2014/main" id="{B0404C23-0291-BEF2-9C97-D36511360BE0}"/>
              </a:ext>
            </a:extLst>
          </p:cNvPr>
          <p:cNvSpPr/>
          <p:nvPr/>
        </p:nvSpPr>
        <p:spPr>
          <a:xfrm>
            <a:off x="5330520" y="2166630"/>
            <a:ext cx="592479" cy="2524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ACC</a:t>
            </a:r>
          </a:p>
        </p:txBody>
      </p:sp>
      <p:sp>
        <p:nvSpPr>
          <p:cNvPr id="66" name="Rectangle 65">
            <a:extLst>
              <a:ext uri="{FF2B5EF4-FFF2-40B4-BE49-F238E27FC236}">
                <a16:creationId xmlns:a16="http://schemas.microsoft.com/office/drawing/2014/main" id="{DE086633-0631-B8FC-871D-FF015DF4D1C4}"/>
              </a:ext>
            </a:extLst>
          </p:cNvPr>
          <p:cNvSpPr/>
          <p:nvPr/>
        </p:nvSpPr>
        <p:spPr>
          <a:xfrm rot="16200000">
            <a:off x="4763819" y="2829433"/>
            <a:ext cx="733032" cy="31273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ACDC</a:t>
            </a:r>
          </a:p>
        </p:txBody>
      </p:sp>
      <p:sp>
        <p:nvSpPr>
          <p:cNvPr id="68" name="Rectangle 67">
            <a:extLst>
              <a:ext uri="{FF2B5EF4-FFF2-40B4-BE49-F238E27FC236}">
                <a16:creationId xmlns:a16="http://schemas.microsoft.com/office/drawing/2014/main" id="{7584E197-FFA8-6245-1E82-60000BBA305C}"/>
              </a:ext>
            </a:extLst>
          </p:cNvPr>
          <p:cNvSpPr/>
          <p:nvPr/>
        </p:nvSpPr>
        <p:spPr>
          <a:xfrm>
            <a:off x="8301411" y="1514111"/>
            <a:ext cx="592479" cy="2524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ACC</a:t>
            </a:r>
          </a:p>
        </p:txBody>
      </p:sp>
      <p:sp>
        <p:nvSpPr>
          <p:cNvPr id="69" name="Rectangle 68">
            <a:extLst>
              <a:ext uri="{FF2B5EF4-FFF2-40B4-BE49-F238E27FC236}">
                <a16:creationId xmlns:a16="http://schemas.microsoft.com/office/drawing/2014/main" id="{0E5F7AD4-7A52-E244-FD40-E864CE9F14C6}"/>
              </a:ext>
            </a:extLst>
          </p:cNvPr>
          <p:cNvSpPr/>
          <p:nvPr/>
        </p:nvSpPr>
        <p:spPr>
          <a:xfrm rot="16200000">
            <a:off x="8256534" y="2145106"/>
            <a:ext cx="733032" cy="31273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ACDC</a:t>
            </a:r>
          </a:p>
        </p:txBody>
      </p:sp>
      <p:sp>
        <p:nvSpPr>
          <p:cNvPr id="70" name="Rectangle 69">
            <a:extLst>
              <a:ext uri="{FF2B5EF4-FFF2-40B4-BE49-F238E27FC236}">
                <a16:creationId xmlns:a16="http://schemas.microsoft.com/office/drawing/2014/main" id="{59134011-07A2-8BFB-4749-B939EEC6F54C}"/>
              </a:ext>
            </a:extLst>
          </p:cNvPr>
          <p:cNvSpPr/>
          <p:nvPr/>
        </p:nvSpPr>
        <p:spPr>
          <a:xfrm>
            <a:off x="2786835" y="2400684"/>
            <a:ext cx="747187" cy="32836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a:t>TP Zen</a:t>
            </a:r>
          </a:p>
        </p:txBody>
      </p:sp>
      <p:sp>
        <p:nvSpPr>
          <p:cNvPr id="71" name="Rectangle 70">
            <a:extLst>
              <a:ext uri="{FF2B5EF4-FFF2-40B4-BE49-F238E27FC236}">
                <a16:creationId xmlns:a16="http://schemas.microsoft.com/office/drawing/2014/main" id="{951CF8C5-449A-CCA4-A640-E273A5DAE1B9}"/>
              </a:ext>
            </a:extLst>
          </p:cNvPr>
          <p:cNvSpPr/>
          <p:nvPr/>
        </p:nvSpPr>
        <p:spPr>
          <a:xfrm>
            <a:off x="6402360" y="2236501"/>
            <a:ext cx="747187" cy="32836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a:t>TP Zen</a:t>
            </a:r>
          </a:p>
        </p:txBody>
      </p:sp>
      <p:sp>
        <p:nvSpPr>
          <p:cNvPr id="72" name="Rectangle 71">
            <a:extLst>
              <a:ext uri="{FF2B5EF4-FFF2-40B4-BE49-F238E27FC236}">
                <a16:creationId xmlns:a16="http://schemas.microsoft.com/office/drawing/2014/main" id="{3AF73584-0BE3-AA8B-4FD1-4F3E07EC2DC8}"/>
              </a:ext>
            </a:extLst>
          </p:cNvPr>
          <p:cNvSpPr/>
          <p:nvPr/>
        </p:nvSpPr>
        <p:spPr>
          <a:xfrm>
            <a:off x="9073235" y="1835577"/>
            <a:ext cx="747187" cy="32836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a:t>TP Zen</a:t>
            </a:r>
          </a:p>
        </p:txBody>
      </p:sp>
      <p:cxnSp>
        <p:nvCxnSpPr>
          <p:cNvPr id="74" name="Connector: Elbow 73">
            <a:extLst>
              <a:ext uri="{FF2B5EF4-FFF2-40B4-BE49-F238E27FC236}">
                <a16:creationId xmlns:a16="http://schemas.microsoft.com/office/drawing/2014/main" id="{85D6289A-DEDF-BA95-433C-5C7118493550}"/>
              </a:ext>
            </a:extLst>
          </p:cNvPr>
          <p:cNvCxnSpPr>
            <a:cxnSpLocks/>
            <a:stCxn id="53" idx="3"/>
            <a:endCxn id="72" idx="0"/>
          </p:cNvCxnSpPr>
          <p:nvPr/>
        </p:nvCxnSpPr>
        <p:spPr>
          <a:xfrm>
            <a:off x="7180898" y="1208473"/>
            <a:ext cx="2265930" cy="627105"/>
          </a:xfrm>
          <a:prstGeom prst="bentConnector2">
            <a:avLst/>
          </a:prstGeom>
          <a:ln>
            <a:solidFill>
              <a:srgbClr val="FE9E61"/>
            </a:solidFill>
          </a:ln>
        </p:spPr>
        <p:style>
          <a:lnRef idx="2">
            <a:schemeClr val="accent1"/>
          </a:lnRef>
          <a:fillRef idx="0">
            <a:schemeClr val="accent1"/>
          </a:fillRef>
          <a:effectRef idx="1">
            <a:schemeClr val="accent1"/>
          </a:effectRef>
          <a:fontRef idx="minor">
            <a:schemeClr val="tx1"/>
          </a:fontRef>
        </p:style>
      </p:cxnSp>
      <p:cxnSp>
        <p:nvCxnSpPr>
          <p:cNvPr id="76" name="Connector: Elbow 75">
            <a:extLst>
              <a:ext uri="{FF2B5EF4-FFF2-40B4-BE49-F238E27FC236}">
                <a16:creationId xmlns:a16="http://schemas.microsoft.com/office/drawing/2014/main" id="{E79733A3-9368-858F-5623-D2E2ABE3C2DF}"/>
              </a:ext>
            </a:extLst>
          </p:cNvPr>
          <p:cNvCxnSpPr>
            <a:cxnSpLocks/>
            <a:endCxn id="71" idx="0"/>
          </p:cNvCxnSpPr>
          <p:nvPr/>
        </p:nvCxnSpPr>
        <p:spPr>
          <a:xfrm rot="5400000">
            <a:off x="6418719" y="1879261"/>
            <a:ext cx="714475" cy="4"/>
          </a:xfrm>
          <a:prstGeom prst="bentConnector3">
            <a:avLst/>
          </a:prstGeom>
          <a:ln>
            <a:solidFill>
              <a:srgbClr val="FE9E61"/>
            </a:solidFill>
          </a:ln>
        </p:spPr>
        <p:style>
          <a:lnRef idx="2">
            <a:schemeClr val="accent1"/>
          </a:lnRef>
          <a:fillRef idx="0">
            <a:schemeClr val="accent1"/>
          </a:fillRef>
          <a:effectRef idx="1">
            <a:schemeClr val="accent1"/>
          </a:effectRef>
          <a:fontRef idx="minor">
            <a:schemeClr val="tx1"/>
          </a:fontRef>
        </p:style>
      </p:cxnSp>
      <p:cxnSp>
        <p:nvCxnSpPr>
          <p:cNvPr id="78" name="Connector: Elbow 77">
            <a:extLst>
              <a:ext uri="{FF2B5EF4-FFF2-40B4-BE49-F238E27FC236}">
                <a16:creationId xmlns:a16="http://schemas.microsoft.com/office/drawing/2014/main" id="{8D706A6C-849B-013A-B034-3E455E6413EE}"/>
              </a:ext>
            </a:extLst>
          </p:cNvPr>
          <p:cNvCxnSpPr>
            <a:cxnSpLocks/>
            <a:stCxn id="53" idx="2"/>
            <a:endCxn id="70" idx="0"/>
          </p:cNvCxnSpPr>
          <p:nvPr/>
        </p:nvCxnSpPr>
        <p:spPr>
          <a:xfrm rot="5400000">
            <a:off x="4361903" y="346519"/>
            <a:ext cx="852692" cy="3255641"/>
          </a:xfrm>
          <a:prstGeom prst="bentConnector3">
            <a:avLst/>
          </a:prstGeom>
          <a:ln>
            <a:solidFill>
              <a:srgbClr val="FE9E61"/>
            </a:solidFill>
          </a:ln>
        </p:spPr>
        <p:style>
          <a:lnRef idx="2">
            <a:schemeClr val="accent1"/>
          </a:lnRef>
          <a:fillRef idx="0">
            <a:schemeClr val="accent1"/>
          </a:fillRef>
          <a:effectRef idx="1">
            <a:schemeClr val="accent1"/>
          </a:effectRef>
          <a:fontRef idx="minor">
            <a:schemeClr val="tx1"/>
          </a:fontRef>
        </p:style>
      </p:cxnSp>
      <p:cxnSp>
        <p:nvCxnSpPr>
          <p:cNvPr id="82" name="Connector: Elbow 81">
            <a:extLst>
              <a:ext uri="{FF2B5EF4-FFF2-40B4-BE49-F238E27FC236}">
                <a16:creationId xmlns:a16="http://schemas.microsoft.com/office/drawing/2014/main" id="{BBCADCE7-C0D5-8E8B-B823-4A9954689DD3}"/>
              </a:ext>
            </a:extLst>
          </p:cNvPr>
          <p:cNvCxnSpPr>
            <a:cxnSpLocks/>
            <a:stCxn id="52" idx="1"/>
            <a:endCxn id="54" idx="0"/>
          </p:cNvCxnSpPr>
          <p:nvPr/>
        </p:nvCxnSpPr>
        <p:spPr>
          <a:xfrm rot="10800000" flipV="1">
            <a:off x="2052884" y="1199676"/>
            <a:ext cx="1773336" cy="1096402"/>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84" name="Connector: Elbow 83">
            <a:extLst>
              <a:ext uri="{FF2B5EF4-FFF2-40B4-BE49-F238E27FC236}">
                <a16:creationId xmlns:a16="http://schemas.microsoft.com/office/drawing/2014/main" id="{0498DD92-CDE8-9353-E92D-D2C9BEB3FEE3}"/>
              </a:ext>
            </a:extLst>
          </p:cNvPr>
          <p:cNvCxnSpPr>
            <a:cxnSpLocks/>
            <a:stCxn id="52" idx="2"/>
            <a:endCxn id="65" idx="0"/>
          </p:cNvCxnSpPr>
          <p:nvPr/>
        </p:nvCxnSpPr>
        <p:spPr>
          <a:xfrm rot="16200000" flipH="1">
            <a:off x="4795189" y="1335058"/>
            <a:ext cx="627433" cy="1035709"/>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86" name="Connector: Elbow 85">
            <a:extLst>
              <a:ext uri="{FF2B5EF4-FFF2-40B4-BE49-F238E27FC236}">
                <a16:creationId xmlns:a16="http://schemas.microsoft.com/office/drawing/2014/main" id="{53331F30-962B-E628-E893-BE31583DCBC1}"/>
              </a:ext>
            </a:extLst>
          </p:cNvPr>
          <p:cNvCxnSpPr>
            <a:cxnSpLocks/>
            <a:stCxn id="52" idx="2"/>
            <a:endCxn id="68" idx="1"/>
          </p:cNvCxnSpPr>
          <p:nvPr/>
        </p:nvCxnSpPr>
        <p:spPr>
          <a:xfrm rot="16200000" flipH="1">
            <a:off x="6395671" y="-265424"/>
            <a:ext cx="101121" cy="371036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91" name="Connector: Elbow 90">
            <a:extLst>
              <a:ext uri="{FF2B5EF4-FFF2-40B4-BE49-F238E27FC236}">
                <a16:creationId xmlns:a16="http://schemas.microsoft.com/office/drawing/2014/main" id="{335E83B0-29C5-AE25-40AA-B99FD90A75A7}"/>
              </a:ext>
            </a:extLst>
          </p:cNvPr>
          <p:cNvCxnSpPr>
            <a:cxnSpLocks/>
            <a:stCxn id="54" idx="2"/>
            <a:endCxn id="55" idx="3"/>
          </p:cNvCxnSpPr>
          <p:nvPr/>
        </p:nvCxnSpPr>
        <p:spPr>
          <a:xfrm rot="5400000">
            <a:off x="1852805" y="2524748"/>
            <a:ext cx="176337" cy="223825"/>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93" name="Connector: Elbow 92">
            <a:extLst>
              <a:ext uri="{FF2B5EF4-FFF2-40B4-BE49-F238E27FC236}">
                <a16:creationId xmlns:a16="http://schemas.microsoft.com/office/drawing/2014/main" id="{BBBF7D5A-02BA-7017-20E1-58B58A2C6999}"/>
              </a:ext>
            </a:extLst>
          </p:cNvPr>
          <p:cNvCxnSpPr>
            <a:cxnSpLocks/>
            <a:stCxn id="54" idx="2"/>
            <a:endCxn id="64" idx="3"/>
          </p:cNvCxnSpPr>
          <p:nvPr/>
        </p:nvCxnSpPr>
        <p:spPr>
          <a:xfrm rot="16200000" flipH="1">
            <a:off x="2032623" y="2568752"/>
            <a:ext cx="180394" cy="139873"/>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95" name="Connector: Elbow 94">
            <a:extLst>
              <a:ext uri="{FF2B5EF4-FFF2-40B4-BE49-F238E27FC236}">
                <a16:creationId xmlns:a16="http://schemas.microsoft.com/office/drawing/2014/main" id="{8CEF9E95-8955-C8BA-D34C-43246585E7C5}"/>
              </a:ext>
            </a:extLst>
          </p:cNvPr>
          <p:cNvCxnSpPr>
            <a:cxnSpLocks/>
            <a:stCxn id="65" idx="2"/>
            <a:endCxn id="66" idx="3"/>
          </p:cNvCxnSpPr>
          <p:nvPr/>
        </p:nvCxnSpPr>
        <p:spPr>
          <a:xfrm rot="5400000">
            <a:off x="5278429" y="2270952"/>
            <a:ext cx="200241" cy="496423"/>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97" name="Connector: Elbow 96">
            <a:extLst>
              <a:ext uri="{FF2B5EF4-FFF2-40B4-BE49-F238E27FC236}">
                <a16:creationId xmlns:a16="http://schemas.microsoft.com/office/drawing/2014/main" id="{1AB3AD45-C41C-3EE5-D328-0ED52AF6339E}"/>
              </a:ext>
            </a:extLst>
          </p:cNvPr>
          <p:cNvCxnSpPr>
            <a:cxnSpLocks/>
            <a:stCxn id="65" idx="2"/>
            <a:endCxn id="67" idx="3"/>
          </p:cNvCxnSpPr>
          <p:nvPr/>
        </p:nvCxnSpPr>
        <p:spPr>
          <a:xfrm rot="16200000" flipH="1">
            <a:off x="5761574" y="2284228"/>
            <a:ext cx="182979" cy="452607"/>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99" name="Connector: Elbow 98">
            <a:extLst>
              <a:ext uri="{FF2B5EF4-FFF2-40B4-BE49-F238E27FC236}">
                <a16:creationId xmlns:a16="http://schemas.microsoft.com/office/drawing/2014/main" id="{8F677AFF-3644-F036-195A-A0DEB32C1C3D}"/>
              </a:ext>
            </a:extLst>
          </p:cNvPr>
          <p:cNvCxnSpPr>
            <a:cxnSpLocks/>
            <a:stCxn id="68" idx="2"/>
            <a:endCxn id="69" idx="3"/>
          </p:cNvCxnSpPr>
          <p:nvPr/>
        </p:nvCxnSpPr>
        <p:spPr>
          <a:xfrm rot="16200000" flipH="1">
            <a:off x="8526135" y="1838039"/>
            <a:ext cx="168433" cy="2540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01" name="Connector: Elbow 100">
            <a:extLst>
              <a:ext uri="{FF2B5EF4-FFF2-40B4-BE49-F238E27FC236}">
                <a16:creationId xmlns:a16="http://schemas.microsoft.com/office/drawing/2014/main" id="{E0BFA0B7-2715-3AEA-7B31-91A3428E5888}"/>
              </a:ext>
            </a:extLst>
          </p:cNvPr>
          <p:cNvCxnSpPr>
            <a:cxnSpLocks/>
            <a:stCxn id="69" idx="1"/>
          </p:cNvCxnSpPr>
          <p:nvPr/>
        </p:nvCxnSpPr>
        <p:spPr>
          <a:xfrm rot="5400000">
            <a:off x="8205106" y="3085934"/>
            <a:ext cx="835890" cy="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03" name="Connector: Elbow 102">
            <a:extLst>
              <a:ext uri="{FF2B5EF4-FFF2-40B4-BE49-F238E27FC236}">
                <a16:creationId xmlns:a16="http://schemas.microsoft.com/office/drawing/2014/main" id="{EB152EA8-A819-2112-B0AC-53E247C31358}"/>
              </a:ext>
            </a:extLst>
          </p:cNvPr>
          <p:cNvCxnSpPr>
            <a:cxnSpLocks/>
            <a:stCxn id="67" idx="1"/>
          </p:cNvCxnSpPr>
          <p:nvPr/>
        </p:nvCxnSpPr>
        <p:spPr>
          <a:xfrm rot="16200000" flipH="1">
            <a:off x="5913129" y="3501291"/>
            <a:ext cx="339209" cy="673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05" name="Connector: Elbow 104">
            <a:extLst>
              <a:ext uri="{FF2B5EF4-FFF2-40B4-BE49-F238E27FC236}">
                <a16:creationId xmlns:a16="http://schemas.microsoft.com/office/drawing/2014/main" id="{CDDC1E67-7EFB-A33A-E66B-58F4CC153AC9}"/>
              </a:ext>
            </a:extLst>
          </p:cNvPr>
          <p:cNvCxnSpPr>
            <a:cxnSpLocks/>
            <a:stCxn id="66" idx="1"/>
          </p:cNvCxnSpPr>
          <p:nvPr/>
        </p:nvCxnSpPr>
        <p:spPr>
          <a:xfrm rot="16200000" flipH="1">
            <a:off x="5015508" y="3467144"/>
            <a:ext cx="331727" cy="102068"/>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07" name="Connector: Elbow 106">
            <a:extLst>
              <a:ext uri="{FF2B5EF4-FFF2-40B4-BE49-F238E27FC236}">
                <a16:creationId xmlns:a16="http://schemas.microsoft.com/office/drawing/2014/main" id="{CD5A7E03-170E-A2C6-478B-27FDB9655265}"/>
              </a:ext>
            </a:extLst>
          </p:cNvPr>
          <p:cNvCxnSpPr>
            <a:cxnSpLocks/>
            <a:stCxn id="55" idx="1"/>
          </p:cNvCxnSpPr>
          <p:nvPr/>
        </p:nvCxnSpPr>
        <p:spPr>
          <a:xfrm rot="5400000">
            <a:off x="1711335" y="3575585"/>
            <a:ext cx="235450" cy="127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09" name="Connector: Elbow 108">
            <a:extLst>
              <a:ext uri="{FF2B5EF4-FFF2-40B4-BE49-F238E27FC236}">
                <a16:creationId xmlns:a16="http://schemas.microsoft.com/office/drawing/2014/main" id="{941651DA-F45F-EE5F-3D7A-0566E740CDED}"/>
              </a:ext>
            </a:extLst>
          </p:cNvPr>
          <p:cNvCxnSpPr>
            <a:cxnSpLocks/>
            <a:stCxn id="64" idx="1"/>
          </p:cNvCxnSpPr>
          <p:nvPr/>
        </p:nvCxnSpPr>
        <p:spPr>
          <a:xfrm rot="5400000">
            <a:off x="2061823" y="3592854"/>
            <a:ext cx="261873" cy="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11" name="Connector: Elbow 110">
            <a:extLst>
              <a:ext uri="{FF2B5EF4-FFF2-40B4-BE49-F238E27FC236}">
                <a16:creationId xmlns:a16="http://schemas.microsoft.com/office/drawing/2014/main" id="{23C93E61-543D-7354-928E-129E5AA06B04}"/>
              </a:ext>
            </a:extLst>
          </p:cNvPr>
          <p:cNvCxnSpPr>
            <a:cxnSpLocks/>
            <a:stCxn id="70" idx="1"/>
            <a:endCxn id="64" idx="2"/>
          </p:cNvCxnSpPr>
          <p:nvPr/>
        </p:nvCxnSpPr>
        <p:spPr>
          <a:xfrm rot="10800000" flipV="1">
            <a:off x="2349124" y="2564867"/>
            <a:ext cx="437710" cy="530534"/>
          </a:xfrm>
          <a:prstGeom prst="bentConnector3">
            <a:avLst/>
          </a:prstGeom>
        </p:spPr>
        <p:style>
          <a:lnRef idx="2">
            <a:schemeClr val="accent2"/>
          </a:lnRef>
          <a:fillRef idx="0">
            <a:schemeClr val="accent2"/>
          </a:fillRef>
          <a:effectRef idx="1">
            <a:schemeClr val="accent2"/>
          </a:effectRef>
          <a:fontRef idx="minor">
            <a:schemeClr val="tx1"/>
          </a:fontRef>
        </p:style>
      </p:cxnSp>
      <p:cxnSp>
        <p:nvCxnSpPr>
          <p:cNvPr id="113" name="Connector: Elbow 112">
            <a:extLst>
              <a:ext uri="{FF2B5EF4-FFF2-40B4-BE49-F238E27FC236}">
                <a16:creationId xmlns:a16="http://schemas.microsoft.com/office/drawing/2014/main" id="{1575C968-1D44-95BA-F687-C5E9C32D80AC}"/>
              </a:ext>
            </a:extLst>
          </p:cNvPr>
          <p:cNvCxnSpPr>
            <a:cxnSpLocks/>
            <a:stCxn id="70" idx="1"/>
          </p:cNvCxnSpPr>
          <p:nvPr/>
        </p:nvCxnSpPr>
        <p:spPr>
          <a:xfrm rot="10800000" flipV="1">
            <a:off x="1985426" y="2564867"/>
            <a:ext cx="801408" cy="345146"/>
          </a:xfrm>
          <a:prstGeom prst="bentConnector3">
            <a:avLst/>
          </a:prstGeom>
        </p:spPr>
        <p:style>
          <a:lnRef idx="2">
            <a:schemeClr val="accent2"/>
          </a:lnRef>
          <a:fillRef idx="0">
            <a:schemeClr val="accent2"/>
          </a:fillRef>
          <a:effectRef idx="1">
            <a:schemeClr val="accent2"/>
          </a:effectRef>
          <a:fontRef idx="minor">
            <a:schemeClr val="tx1"/>
          </a:fontRef>
        </p:style>
      </p:cxnSp>
      <p:sp>
        <p:nvSpPr>
          <p:cNvPr id="64" name="Rectangle 63">
            <a:extLst>
              <a:ext uri="{FF2B5EF4-FFF2-40B4-BE49-F238E27FC236}">
                <a16:creationId xmlns:a16="http://schemas.microsoft.com/office/drawing/2014/main" id="{F347609C-60E7-A980-60D8-8F50FF5DBF14}"/>
              </a:ext>
            </a:extLst>
          </p:cNvPr>
          <p:cNvSpPr/>
          <p:nvPr/>
        </p:nvSpPr>
        <p:spPr>
          <a:xfrm rot="16200000">
            <a:off x="1826241" y="2939035"/>
            <a:ext cx="733032" cy="31273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ACDC</a:t>
            </a:r>
          </a:p>
        </p:txBody>
      </p:sp>
      <p:cxnSp>
        <p:nvCxnSpPr>
          <p:cNvPr id="116" name="Connector: Elbow 115">
            <a:extLst>
              <a:ext uri="{FF2B5EF4-FFF2-40B4-BE49-F238E27FC236}">
                <a16:creationId xmlns:a16="http://schemas.microsoft.com/office/drawing/2014/main" id="{608258E9-34B5-9FD1-D07C-FDCEBFC2C971}"/>
              </a:ext>
            </a:extLst>
          </p:cNvPr>
          <p:cNvCxnSpPr>
            <a:cxnSpLocks/>
            <a:stCxn id="71" idx="1"/>
          </p:cNvCxnSpPr>
          <p:nvPr/>
        </p:nvCxnSpPr>
        <p:spPr>
          <a:xfrm rot="10800000" flipV="1">
            <a:off x="5286704" y="2400684"/>
            <a:ext cx="1115657" cy="403798"/>
          </a:xfrm>
          <a:prstGeom prst="bentConnector3">
            <a:avLst>
              <a:gd name="adj1" fmla="val 8507"/>
            </a:avLst>
          </a:prstGeom>
        </p:spPr>
        <p:style>
          <a:lnRef idx="2">
            <a:schemeClr val="accent2"/>
          </a:lnRef>
          <a:fillRef idx="0">
            <a:schemeClr val="accent2"/>
          </a:fillRef>
          <a:effectRef idx="1">
            <a:schemeClr val="accent2"/>
          </a:effectRef>
          <a:fontRef idx="minor">
            <a:schemeClr val="tx1"/>
          </a:fontRef>
        </p:style>
      </p:cxnSp>
      <p:cxnSp>
        <p:nvCxnSpPr>
          <p:cNvPr id="119" name="Connector: Elbow 118">
            <a:extLst>
              <a:ext uri="{FF2B5EF4-FFF2-40B4-BE49-F238E27FC236}">
                <a16:creationId xmlns:a16="http://schemas.microsoft.com/office/drawing/2014/main" id="{4ED39515-5D7F-B12F-FD59-E405BF643689}"/>
              </a:ext>
            </a:extLst>
          </p:cNvPr>
          <p:cNvCxnSpPr>
            <a:cxnSpLocks/>
            <a:stCxn id="71" idx="1"/>
            <a:endCxn id="67" idx="2"/>
          </p:cNvCxnSpPr>
          <p:nvPr/>
        </p:nvCxnSpPr>
        <p:spPr>
          <a:xfrm rot="10800000" flipV="1">
            <a:off x="6235734" y="2400684"/>
            <a:ext cx="166627" cy="567853"/>
          </a:xfrm>
          <a:prstGeom prst="bentConnector5">
            <a:avLst>
              <a:gd name="adj1" fmla="val 56021"/>
              <a:gd name="adj2" fmla="val 50688"/>
              <a:gd name="adj3" fmla="val 57698"/>
            </a:avLst>
          </a:prstGeom>
        </p:spPr>
        <p:style>
          <a:lnRef idx="2">
            <a:schemeClr val="accent2"/>
          </a:lnRef>
          <a:fillRef idx="0">
            <a:schemeClr val="accent2"/>
          </a:fillRef>
          <a:effectRef idx="1">
            <a:schemeClr val="accent2"/>
          </a:effectRef>
          <a:fontRef idx="minor">
            <a:schemeClr val="tx1"/>
          </a:fontRef>
        </p:style>
      </p:cxnSp>
      <p:sp>
        <p:nvSpPr>
          <p:cNvPr id="67" name="Rectangle 66">
            <a:extLst>
              <a:ext uri="{FF2B5EF4-FFF2-40B4-BE49-F238E27FC236}">
                <a16:creationId xmlns:a16="http://schemas.microsoft.com/office/drawing/2014/main" id="{D33C4505-17FA-7FBC-AAAD-5415882E7134}"/>
              </a:ext>
            </a:extLst>
          </p:cNvPr>
          <p:cNvSpPr/>
          <p:nvPr/>
        </p:nvSpPr>
        <p:spPr>
          <a:xfrm rot="16200000">
            <a:off x="5712849" y="2812171"/>
            <a:ext cx="733032" cy="31273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ACDC</a:t>
            </a:r>
          </a:p>
        </p:txBody>
      </p:sp>
      <p:cxnSp>
        <p:nvCxnSpPr>
          <p:cNvPr id="125" name="Connector: Elbow 124">
            <a:extLst>
              <a:ext uri="{FF2B5EF4-FFF2-40B4-BE49-F238E27FC236}">
                <a16:creationId xmlns:a16="http://schemas.microsoft.com/office/drawing/2014/main" id="{29C2DAFB-B9A9-65A9-C704-836E1A098C09}"/>
              </a:ext>
            </a:extLst>
          </p:cNvPr>
          <p:cNvCxnSpPr>
            <a:cxnSpLocks/>
            <a:stCxn id="72" idx="1"/>
            <a:endCxn id="69" idx="2"/>
          </p:cNvCxnSpPr>
          <p:nvPr/>
        </p:nvCxnSpPr>
        <p:spPr>
          <a:xfrm rot="10800000" flipV="1">
            <a:off x="8779419" y="1999760"/>
            <a:ext cx="293817" cy="301712"/>
          </a:xfrm>
          <a:prstGeom prst="bentConnector3">
            <a:avLst/>
          </a:prstGeom>
        </p:spPr>
        <p:style>
          <a:lnRef idx="2">
            <a:schemeClr val="accent2"/>
          </a:lnRef>
          <a:fillRef idx="0">
            <a:schemeClr val="accent2"/>
          </a:fillRef>
          <a:effectRef idx="1">
            <a:schemeClr val="accent2"/>
          </a:effectRef>
          <a:fontRef idx="minor">
            <a:schemeClr val="tx1"/>
          </a:fontRef>
        </p:style>
      </p:cxnSp>
      <p:sp>
        <p:nvSpPr>
          <p:cNvPr id="2" name="바닥글 개체 틀 1">
            <a:extLst>
              <a:ext uri="{FF2B5EF4-FFF2-40B4-BE49-F238E27FC236}">
                <a16:creationId xmlns:a16="http://schemas.microsoft.com/office/drawing/2014/main" id="{F956956E-656E-A423-D2C3-59F11120E731}"/>
              </a:ext>
            </a:extLst>
          </p:cNvPr>
          <p:cNvSpPr>
            <a:spLocks noGrp="1"/>
          </p:cNvSpPr>
          <p:nvPr>
            <p:ph type="ftr" sz="quarter" idx="3"/>
          </p:nvPr>
        </p:nvSpPr>
        <p:spPr/>
        <p:txBody>
          <a:bodyPr/>
          <a:lstStyle/>
          <a:p>
            <a:pPr>
              <a:defRPr/>
            </a:pPr>
            <a:r>
              <a:rPr lang="en-US"/>
              <a:t>PSEC5 / PM2024</a:t>
            </a:r>
            <a:endParaRPr lang="en-US" b="1"/>
          </a:p>
        </p:txBody>
      </p:sp>
    </p:spTree>
    <p:extLst>
      <p:ext uri="{BB962C8B-B14F-4D97-AF65-F5344CB8AC3E}">
        <p14:creationId xmlns:p14="http://schemas.microsoft.com/office/powerpoint/2010/main" val="207656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5" grpId="0" animBg="1"/>
      <p:bldP spid="52" grpId="0" animBg="1"/>
      <p:bldP spid="53" grpId="0" animBg="1"/>
      <p:bldP spid="54" grpId="0" animBg="1"/>
      <p:bldP spid="55" grpId="0" animBg="1"/>
      <p:bldP spid="63" grpId="0" animBg="1"/>
      <p:bldP spid="65" grpId="0" animBg="1"/>
      <p:bldP spid="66" grpId="0" animBg="1"/>
      <p:bldP spid="68" grpId="0" animBg="1"/>
      <p:bldP spid="69" grpId="0" animBg="1"/>
      <p:bldP spid="70" grpId="0" animBg="1"/>
      <p:bldP spid="71" grpId="0" animBg="1"/>
      <p:bldP spid="72" grpId="0" animBg="1"/>
      <p:bldP spid="64" grpId="0" animBg="1"/>
      <p:bldP spid="67"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8663BB-F6C8-42F5-A1E8-BC511DB0F536}"/>
              </a:ext>
            </a:extLst>
          </p:cNvPr>
          <p:cNvSpPr>
            <a:spLocks noGrp="1"/>
          </p:cNvSpPr>
          <p:nvPr>
            <p:ph type="title"/>
          </p:nvPr>
        </p:nvSpPr>
        <p:spPr/>
        <p:txBody>
          <a:bodyPr/>
          <a:lstStyle/>
          <a:p>
            <a:r>
              <a:rPr lang="en-US" i="1" err="1"/>
              <a:t>otsdaq</a:t>
            </a:r>
            <a:r>
              <a:rPr lang="en-US"/>
              <a:t> Integration</a:t>
            </a:r>
          </a:p>
        </p:txBody>
      </p:sp>
      <p:sp>
        <p:nvSpPr>
          <p:cNvPr id="6" name="Slide Number Placeholder 5">
            <a:extLst>
              <a:ext uri="{FF2B5EF4-FFF2-40B4-BE49-F238E27FC236}">
                <a16:creationId xmlns:a16="http://schemas.microsoft.com/office/drawing/2014/main" id="{FF92B180-EA15-4E16-AD72-A175583F62F8}"/>
              </a:ext>
            </a:extLst>
          </p:cNvPr>
          <p:cNvSpPr>
            <a:spLocks noGrp="1"/>
          </p:cNvSpPr>
          <p:nvPr>
            <p:ph type="sldNum" sz="quarter" idx="4"/>
          </p:nvPr>
        </p:nvSpPr>
        <p:spPr/>
        <p:txBody>
          <a:bodyPr/>
          <a:lstStyle/>
          <a:p>
            <a:pPr>
              <a:defRPr/>
            </a:pPr>
            <a:fld id="{148C009B-CB69-E04A-B9B3-34B26D69E9CF}" type="slidenum">
              <a:rPr lang="en-US" smtClean="0"/>
              <a:pPr>
                <a:defRPr/>
              </a:pPr>
              <a:t>73</a:t>
            </a:fld>
            <a:endParaRPr lang="en-US"/>
          </a:p>
        </p:txBody>
      </p:sp>
      <p:sp>
        <p:nvSpPr>
          <p:cNvPr id="5" name="내용 개체 틀 4">
            <a:extLst>
              <a:ext uri="{FF2B5EF4-FFF2-40B4-BE49-F238E27FC236}">
                <a16:creationId xmlns:a16="http://schemas.microsoft.com/office/drawing/2014/main" id="{9B0F9565-EC82-F72F-AA08-D242F54B744A}"/>
              </a:ext>
            </a:extLst>
          </p:cNvPr>
          <p:cNvSpPr>
            <a:spLocks noGrp="1"/>
          </p:cNvSpPr>
          <p:nvPr>
            <p:ph idx="1"/>
          </p:nvPr>
        </p:nvSpPr>
        <p:spPr>
          <a:xfrm>
            <a:off x="1953420" y="5897993"/>
            <a:ext cx="8672513" cy="527096"/>
          </a:xfrm>
        </p:spPr>
        <p:txBody>
          <a:bodyPr/>
          <a:lstStyle/>
          <a:p>
            <a:pPr marL="0" indent="0">
              <a:buNone/>
            </a:pPr>
            <a:r>
              <a:rPr lang="en-US" altLang="ko-KR" sz="1600" err="1"/>
              <a:t>K.Biery</a:t>
            </a:r>
            <a:r>
              <a:rPr lang="en-US" altLang="ko-KR" sz="1600"/>
              <a:t> et. al, The Fermilab Test Beam Facility Data Acquisition System Based on </a:t>
            </a:r>
            <a:r>
              <a:rPr lang="en-US" altLang="ko-KR" sz="1600" err="1"/>
              <a:t>otsdaq</a:t>
            </a:r>
            <a:endParaRPr lang="ko-KR" altLang="en-US" sz="1600"/>
          </a:p>
        </p:txBody>
      </p:sp>
      <p:pic>
        <p:nvPicPr>
          <p:cNvPr id="8" name="그림 7">
            <a:extLst>
              <a:ext uri="{FF2B5EF4-FFF2-40B4-BE49-F238E27FC236}">
                <a16:creationId xmlns:a16="http://schemas.microsoft.com/office/drawing/2014/main" id="{EDBDF48C-225C-5945-02B7-3A892B0CCF50}"/>
              </a:ext>
            </a:extLst>
          </p:cNvPr>
          <p:cNvPicPr>
            <a:picLocks noChangeAspect="1"/>
          </p:cNvPicPr>
          <p:nvPr/>
        </p:nvPicPr>
        <p:blipFill>
          <a:blip r:embed="rId2"/>
          <a:stretch>
            <a:fillRect/>
          </a:stretch>
        </p:blipFill>
        <p:spPr>
          <a:xfrm>
            <a:off x="1953419" y="2080853"/>
            <a:ext cx="6755818" cy="3738016"/>
          </a:xfrm>
          <a:prstGeom prst="rect">
            <a:avLst/>
          </a:prstGeom>
        </p:spPr>
      </p:pic>
      <p:sp>
        <p:nvSpPr>
          <p:cNvPr id="10" name="내용 개체 틀 4">
            <a:extLst>
              <a:ext uri="{FF2B5EF4-FFF2-40B4-BE49-F238E27FC236}">
                <a16:creationId xmlns:a16="http://schemas.microsoft.com/office/drawing/2014/main" id="{544FBD35-4F07-006D-7400-AF21818FC936}"/>
              </a:ext>
            </a:extLst>
          </p:cNvPr>
          <p:cNvSpPr txBox="1">
            <a:spLocks/>
          </p:cNvSpPr>
          <p:nvPr/>
        </p:nvSpPr>
        <p:spPr>
          <a:xfrm>
            <a:off x="1766888" y="1039131"/>
            <a:ext cx="8672513" cy="527096"/>
          </a:xfrm>
          <a:prstGeom prst="rect">
            <a:avLst/>
          </a:prstGeom>
        </p:spPr>
        <p:txBody>
          <a:bodyPr lIns="0" tIns="0" rIns="0" bIns="0"/>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ko-KR" sz="1800" err="1"/>
              <a:t>otsdaq</a:t>
            </a:r>
            <a:r>
              <a:rPr lang="en-US" altLang="ko-KR" sz="1800"/>
              <a:t> is a “ready-to-use” Data Acquisition (DAQ) system that is also capable of configuring and controlling individual experiments through a GUI.</a:t>
            </a:r>
            <a:endParaRPr lang="ko-KR" altLang="en-US"/>
          </a:p>
        </p:txBody>
      </p:sp>
      <p:sp>
        <p:nvSpPr>
          <p:cNvPr id="2" name="바닥글 개체 틀 1">
            <a:extLst>
              <a:ext uri="{FF2B5EF4-FFF2-40B4-BE49-F238E27FC236}">
                <a16:creationId xmlns:a16="http://schemas.microsoft.com/office/drawing/2014/main" id="{D359AF89-2936-178F-62ED-71494BDE8B67}"/>
              </a:ext>
            </a:extLst>
          </p:cNvPr>
          <p:cNvSpPr>
            <a:spLocks noGrp="1"/>
          </p:cNvSpPr>
          <p:nvPr>
            <p:ph type="ftr" sz="quarter" idx="3"/>
          </p:nvPr>
        </p:nvSpPr>
        <p:spPr/>
        <p:txBody>
          <a:bodyPr/>
          <a:lstStyle/>
          <a:p>
            <a:pPr>
              <a:defRPr/>
            </a:pPr>
            <a:r>
              <a:rPr lang="en-US"/>
              <a:t>PSEC5 / PM2024</a:t>
            </a:r>
            <a:endParaRPr lang="en-US" b="1"/>
          </a:p>
        </p:txBody>
      </p:sp>
    </p:spTree>
    <p:extLst>
      <p:ext uri="{BB962C8B-B14F-4D97-AF65-F5344CB8AC3E}">
        <p14:creationId xmlns:p14="http://schemas.microsoft.com/office/powerpoint/2010/main" val="22844362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343FF6B-B7CC-18E7-64C5-7189F54062B1}"/>
              </a:ext>
            </a:extLst>
          </p:cNvPr>
          <p:cNvSpPr>
            <a:spLocks noGrp="1"/>
          </p:cNvSpPr>
          <p:nvPr>
            <p:ph type="title"/>
          </p:nvPr>
        </p:nvSpPr>
        <p:spPr/>
        <p:txBody>
          <a:bodyPr/>
          <a:lstStyle/>
          <a:p>
            <a:r>
              <a:rPr lang="en-US" altLang="ko-KR" b="1"/>
              <a:t>Leakage</a:t>
            </a:r>
            <a:endParaRPr lang="ko-KR" altLang="en-US" b="1"/>
          </a:p>
        </p:txBody>
      </p:sp>
      <p:sp>
        <p:nvSpPr>
          <p:cNvPr id="3" name="내용 개체 틀 2">
            <a:extLst>
              <a:ext uri="{FF2B5EF4-FFF2-40B4-BE49-F238E27FC236}">
                <a16:creationId xmlns:a16="http://schemas.microsoft.com/office/drawing/2014/main" id="{BA7A3683-4378-3F3E-C9AC-BAE2A33FC1AD}"/>
              </a:ext>
            </a:extLst>
          </p:cNvPr>
          <p:cNvSpPr>
            <a:spLocks noGrp="1"/>
          </p:cNvSpPr>
          <p:nvPr>
            <p:ph idx="1"/>
          </p:nvPr>
        </p:nvSpPr>
        <p:spPr/>
        <p:txBody>
          <a:bodyPr/>
          <a:lstStyle/>
          <a:p>
            <a:r>
              <a:rPr lang="en-US" altLang="ko-KR" b="1" i="1"/>
              <a:t>Most leak current comes from </a:t>
            </a:r>
            <a:r>
              <a:rPr lang="en-US" altLang="ko-KR" b="1" i="1" err="1"/>
              <a:t>vdd</a:t>
            </a:r>
            <a:r>
              <a:rPr lang="en-US" altLang="ko-KR" b="1" i="1"/>
              <a:t> &amp; </a:t>
            </a:r>
            <a:r>
              <a:rPr lang="en-US" altLang="ko-KR" b="1" i="1" err="1"/>
              <a:t>gnd</a:t>
            </a:r>
            <a:r>
              <a:rPr lang="en-US" altLang="ko-KR" b="1" i="1"/>
              <a:t> of the gate of the switch. However, the amount of it depends on the voltage of the signal line.</a:t>
            </a:r>
          </a:p>
          <a:p>
            <a:r>
              <a:rPr lang="en-US" altLang="ko-KR" b="1"/>
              <a:t>Hold time is calculated using </a:t>
            </a:r>
            <a:r>
              <a:rPr lang="en-US" altLang="ko-KR" b="1" err="1"/>
              <a:t>Vdd-gnd</a:t>
            </a:r>
            <a:r>
              <a:rPr lang="en-US" altLang="ko-KR" b="1"/>
              <a:t> pulse as a signal, sampling </a:t>
            </a:r>
            <a:r>
              <a:rPr lang="en-US" altLang="ko-KR" b="1" err="1"/>
              <a:t>vdd</a:t>
            </a:r>
            <a:r>
              <a:rPr lang="en-US" altLang="ko-KR" b="1"/>
              <a:t>, and measuring how long does ff corner takes to reach 0.9vdd. (This is the worst case for leak current.)</a:t>
            </a:r>
          </a:p>
          <a:p>
            <a:r>
              <a:rPr lang="en-US" altLang="ko-KR" b="1">
                <a:solidFill>
                  <a:srgbClr val="00B050"/>
                </a:solidFill>
              </a:rPr>
              <a:t>Equilibrium point</a:t>
            </a:r>
            <a:r>
              <a:rPr lang="en-US" altLang="ko-KR" b="1"/>
              <a:t> depends on the process variation of the switch. The voltage of the capacitor will decay to that point, and the </a:t>
            </a:r>
            <a:r>
              <a:rPr lang="en-US" altLang="ko-KR" b="1">
                <a:solidFill>
                  <a:srgbClr val="00B050"/>
                </a:solidFill>
              </a:rPr>
              <a:t>decay time</a:t>
            </a:r>
            <a:r>
              <a:rPr lang="en-US" altLang="ko-KR" b="1"/>
              <a:t> also depends on the variation.</a:t>
            </a:r>
          </a:p>
        </p:txBody>
      </p:sp>
      <p:sp>
        <p:nvSpPr>
          <p:cNvPr id="4" name="날짜 개체 틀 3">
            <a:extLst>
              <a:ext uri="{FF2B5EF4-FFF2-40B4-BE49-F238E27FC236}">
                <a16:creationId xmlns:a16="http://schemas.microsoft.com/office/drawing/2014/main" id="{0CD005D8-59DE-BB55-9FD4-8327765E2841}"/>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E998F7B5-9B21-51F5-2D58-6DCF741E6DFE}"/>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3673A2E0-77AB-7CF1-9D0A-C688323A47B5}"/>
              </a:ext>
            </a:extLst>
          </p:cNvPr>
          <p:cNvSpPr>
            <a:spLocks noGrp="1"/>
          </p:cNvSpPr>
          <p:nvPr>
            <p:ph type="sldNum" sz="quarter" idx="12"/>
          </p:nvPr>
        </p:nvSpPr>
        <p:spPr/>
        <p:txBody>
          <a:bodyPr/>
          <a:lstStyle/>
          <a:p>
            <a:fld id="{23AE57FD-E4DF-4085-ACA4-73605D376608}" type="slidenum">
              <a:rPr lang="ko-KR" altLang="en-US" smtClean="0"/>
              <a:t>74</a:t>
            </a:fld>
            <a:endParaRPr lang="ko-KR" altLang="en-US"/>
          </a:p>
        </p:txBody>
      </p:sp>
    </p:spTree>
    <p:extLst>
      <p:ext uri="{BB962C8B-B14F-4D97-AF65-F5344CB8AC3E}">
        <p14:creationId xmlns:p14="http://schemas.microsoft.com/office/powerpoint/2010/main" val="2604297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998093E-8722-2275-7545-7F855C9E0D80}"/>
              </a:ext>
            </a:extLst>
          </p:cNvPr>
          <p:cNvSpPr>
            <a:spLocks noGrp="1"/>
          </p:cNvSpPr>
          <p:nvPr>
            <p:ph type="title"/>
          </p:nvPr>
        </p:nvSpPr>
        <p:spPr/>
        <p:txBody>
          <a:bodyPr/>
          <a:lstStyle/>
          <a:p>
            <a:r>
              <a:rPr lang="en-US" altLang="ko-KR"/>
              <a:t>Citations(All from the doc lib)</a:t>
            </a:r>
            <a:endParaRPr lang="ko-KR" altLang="en-US"/>
          </a:p>
        </p:txBody>
      </p:sp>
      <p:sp>
        <p:nvSpPr>
          <p:cNvPr id="3" name="내용 개체 틀 2">
            <a:extLst>
              <a:ext uri="{FF2B5EF4-FFF2-40B4-BE49-F238E27FC236}">
                <a16:creationId xmlns:a16="http://schemas.microsoft.com/office/drawing/2014/main" id="{95723363-3AEB-974B-1657-FBCC2A2B5880}"/>
              </a:ext>
            </a:extLst>
          </p:cNvPr>
          <p:cNvSpPr>
            <a:spLocks noGrp="1"/>
          </p:cNvSpPr>
          <p:nvPr>
            <p:ph idx="1"/>
          </p:nvPr>
        </p:nvSpPr>
        <p:spPr/>
        <p:txBody>
          <a:bodyPr/>
          <a:lstStyle/>
          <a:p>
            <a:r>
              <a:rPr lang="en-US" altLang="ko-KR"/>
              <a:t>Preliminary Specifications for a 1-Picosecond Resolution ASIC for the FTBF TOF System</a:t>
            </a:r>
          </a:p>
          <a:p>
            <a:r>
              <a:rPr lang="en-US" altLang="ko-KR"/>
              <a:t>A Modular Data Acquisition System using the 10 </a:t>
            </a:r>
            <a:r>
              <a:rPr lang="en-US" altLang="ko-KR" err="1"/>
              <a:t>GSa</a:t>
            </a:r>
            <a:r>
              <a:rPr lang="en-US" altLang="ko-KR"/>
              <a:t>/s PSEC4 Waveform Recording Chip</a:t>
            </a:r>
          </a:p>
          <a:p>
            <a:r>
              <a:rPr lang="en-US" altLang="ko-KR"/>
              <a:t>DEVELOPMENT OF LARGE-AREA MCP-PMT PHOTO-DETECTORS FOR A PRECISION TIME-OF-FLIGHT SYSTEM AT THE FERMILAB TEST BEAM FACILITY</a:t>
            </a:r>
          </a:p>
          <a:p>
            <a:r>
              <a:rPr lang="en-US" altLang="ko-KR"/>
              <a:t>Measurement Noise and Time-Base Calibration in ACDC Data</a:t>
            </a:r>
            <a:endParaRPr lang="ko-KR" altLang="en-US"/>
          </a:p>
        </p:txBody>
      </p:sp>
      <p:sp>
        <p:nvSpPr>
          <p:cNvPr id="4" name="슬라이드 번호 개체 틀 3">
            <a:extLst>
              <a:ext uri="{FF2B5EF4-FFF2-40B4-BE49-F238E27FC236}">
                <a16:creationId xmlns:a16="http://schemas.microsoft.com/office/drawing/2014/main" id="{4007A2DB-E5B1-E164-F66E-7E7C4307FED1}"/>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t>75</a:t>
            </a:fld>
            <a:endParaRPr lang="ko-KR" altLang="en-US"/>
          </a:p>
        </p:txBody>
      </p:sp>
      <p:sp>
        <p:nvSpPr>
          <p:cNvPr id="5" name="날짜 개체 틀 4">
            <a:extLst>
              <a:ext uri="{FF2B5EF4-FFF2-40B4-BE49-F238E27FC236}">
                <a16:creationId xmlns:a16="http://schemas.microsoft.com/office/drawing/2014/main" id="{CAA6D4C5-62A5-B8AD-09C8-632C463C7FC7}"/>
              </a:ext>
            </a:extLst>
          </p:cNvPr>
          <p:cNvSpPr>
            <a:spLocks noGrp="1"/>
          </p:cNvSpPr>
          <p:nvPr>
            <p:ph type="dt" sz="half" idx="10"/>
          </p:nvPr>
        </p:nvSpPr>
        <p:spPr/>
        <p:txBody>
          <a:bodyPr/>
          <a:lstStyle/>
          <a:p>
            <a:r>
              <a:rPr lang="en-US" altLang="ko-KR"/>
              <a:t>2024-05-27</a:t>
            </a:r>
            <a:endParaRPr lang="ko-KR" altLang="en-US"/>
          </a:p>
        </p:txBody>
      </p:sp>
      <p:sp>
        <p:nvSpPr>
          <p:cNvPr id="6" name="바닥글 개체 틀 5">
            <a:extLst>
              <a:ext uri="{FF2B5EF4-FFF2-40B4-BE49-F238E27FC236}">
                <a16:creationId xmlns:a16="http://schemas.microsoft.com/office/drawing/2014/main" id="{247C20DA-B004-8D37-6BD4-D02C320734F3}"/>
              </a:ext>
            </a:extLst>
          </p:cNvPr>
          <p:cNvSpPr>
            <a:spLocks noGrp="1"/>
          </p:cNvSpPr>
          <p:nvPr>
            <p:ph type="ftr" sz="quarter" idx="11"/>
          </p:nvPr>
        </p:nvSpPr>
        <p:spPr/>
        <p:txBody>
          <a:bodyPr/>
          <a:lstStyle/>
          <a:p>
            <a:r>
              <a:rPr lang="en-US" altLang="ko-KR"/>
              <a:t>PSEC5 / PM2024</a:t>
            </a:r>
            <a:endParaRPr lang="ko-KR" altLang="en-US"/>
          </a:p>
        </p:txBody>
      </p:sp>
    </p:spTree>
    <p:extLst>
      <p:ext uri="{BB962C8B-B14F-4D97-AF65-F5344CB8AC3E}">
        <p14:creationId xmlns:p14="http://schemas.microsoft.com/office/powerpoint/2010/main" val="4015357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4D83FA71-3161-B68C-364B-05A415867B5E}"/>
              </a:ext>
            </a:extLst>
          </p:cNvPr>
          <p:cNvSpPr>
            <a:spLocks noGrp="1"/>
          </p:cNvSpPr>
          <p:nvPr>
            <p:ph type="dt" sz="half" idx="10"/>
          </p:nvPr>
        </p:nvSpPr>
        <p:spPr/>
        <p:txBody>
          <a:bodyPr/>
          <a:lstStyle/>
          <a:p>
            <a:r>
              <a:rPr lang="en-US" altLang="ko-KR"/>
              <a:t>2024-05-27</a:t>
            </a:r>
            <a:endParaRPr lang="ko-KR" altLang="en-US"/>
          </a:p>
        </p:txBody>
      </p:sp>
      <p:sp>
        <p:nvSpPr>
          <p:cNvPr id="5" name="바닥글 개체 틀 4">
            <a:extLst>
              <a:ext uri="{FF2B5EF4-FFF2-40B4-BE49-F238E27FC236}">
                <a16:creationId xmlns:a16="http://schemas.microsoft.com/office/drawing/2014/main" id="{F4519A88-AC30-42F2-E222-D775E1B1AE62}"/>
              </a:ext>
            </a:extLst>
          </p:cNvPr>
          <p:cNvSpPr>
            <a:spLocks noGrp="1"/>
          </p:cNvSpPr>
          <p:nvPr>
            <p:ph type="ftr" sz="quarter" idx="11"/>
          </p:nvPr>
        </p:nvSpPr>
        <p:spPr/>
        <p:txBody>
          <a:bodyPr/>
          <a:lstStyle/>
          <a:p>
            <a:r>
              <a:rPr lang="en-US" altLang="ko-KR"/>
              <a:t>PSEC5 / PM2024</a:t>
            </a:r>
            <a:endParaRPr lang="ko-KR" altLang="en-US"/>
          </a:p>
        </p:txBody>
      </p:sp>
      <p:sp>
        <p:nvSpPr>
          <p:cNvPr id="6" name="슬라이드 번호 개체 틀 5">
            <a:extLst>
              <a:ext uri="{FF2B5EF4-FFF2-40B4-BE49-F238E27FC236}">
                <a16:creationId xmlns:a16="http://schemas.microsoft.com/office/drawing/2014/main" id="{A116E19A-0EC2-F83E-0280-CA082320F6FD}"/>
              </a:ext>
            </a:extLst>
          </p:cNvPr>
          <p:cNvSpPr>
            <a:spLocks noGrp="1"/>
          </p:cNvSpPr>
          <p:nvPr>
            <p:ph type="sldNum" sz="quarter" idx="12"/>
          </p:nvPr>
        </p:nvSpPr>
        <p:spPr/>
        <p:txBody>
          <a:bodyPr/>
          <a:lstStyle/>
          <a:p>
            <a:fld id="{23AE57FD-E4DF-4085-ACA4-73605D376608}" type="slidenum">
              <a:rPr lang="ko-KR" altLang="en-US" smtClean="0"/>
              <a:t>8</a:t>
            </a:fld>
            <a:endParaRPr lang="ko-KR" altLang="en-US"/>
          </a:p>
        </p:txBody>
      </p:sp>
      <p:graphicFrame>
        <p:nvGraphicFramePr>
          <p:cNvPr id="12" name="내용 개체 틀 11">
            <a:extLst>
              <a:ext uri="{FF2B5EF4-FFF2-40B4-BE49-F238E27FC236}">
                <a16:creationId xmlns:a16="http://schemas.microsoft.com/office/drawing/2014/main" id="{403100B9-1747-B3F7-BDCD-6F074AAFBA9A}"/>
              </a:ext>
            </a:extLst>
          </p:cNvPr>
          <p:cNvGraphicFramePr>
            <a:graphicFrameLocks noGrp="1"/>
          </p:cNvGraphicFramePr>
          <p:nvPr>
            <p:ph sz="half" idx="1"/>
            <p:extLst>
              <p:ext uri="{D42A27DB-BD31-4B8C-83A1-F6EECF244321}">
                <p14:modId xmlns:p14="http://schemas.microsoft.com/office/powerpoint/2010/main" val="2395889538"/>
              </p:ext>
            </p:extLst>
          </p:nvPr>
        </p:nvGraphicFramePr>
        <p:xfrm>
          <a:off x="838200" y="837304"/>
          <a:ext cx="6233160" cy="2094271"/>
        </p:xfrm>
        <a:graphic>
          <a:graphicData uri="http://schemas.openxmlformats.org/drawingml/2006/chart">
            <c:chart xmlns:c="http://schemas.openxmlformats.org/drawingml/2006/chart" xmlns:r="http://schemas.openxmlformats.org/officeDocument/2006/relationships" r:id="rId3"/>
          </a:graphicData>
        </a:graphic>
      </p:graphicFrame>
      <p:sp>
        <p:nvSpPr>
          <p:cNvPr id="3" name="내용 개체 틀 2">
            <a:extLst>
              <a:ext uri="{FF2B5EF4-FFF2-40B4-BE49-F238E27FC236}">
                <a16:creationId xmlns:a16="http://schemas.microsoft.com/office/drawing/2014/main" id="{1F8B6117-BB54-12FC-C067-1DFC83B8C36B}"/>
              </a:ext>
            </a:extLst>
          </p:cNvPr>
          <p:cNvSpPr>
            <a:spLocks noGrp="1"/>
          </p:cNvSpPr>
          <p:nvPr>
            <p:ph sz="half" idx="2"/>
          </p:nvPr>
        </p:nvSpPr>
        <p:spPr>
          <a:xfrm>
            <a:off x="6866638" y="864223"/>
            <a:ext cx="4846890" cy="5362589"/>
          </a:xfrm>
        </p:spPr>
        <p:txBody>
          <a:bodyPr>
            <a:normAutofit/>
          </a:bodyPr>
          <a:lstStyle/>
          <a:p>
            <a:r>
              <a:rPr lang="en-US" altLang="ko-KR"/>
              <a:t>4 Fast Banks</a:t>
            </a:r>
          </a:p>
          <a:p>
            <a:pPr lvl="1"/>
            <a:r>
              <a:rPr lang="en-US" altLang="ko-KR"/>
              <a:t>64</a:t>
            </a:r>
            <a:r>
              <a:rPr lang="en-US" b="0" i="1">
                <a:solidFill>
                  <a:srgbClr val="202122"/>
                </a:solidFill>
                <a:effectLst/>
                <a:highlight>
                  <a:srgbClr val="FFFFFF"/>
                </a:highlight>
                <a:latin typeface="Arial" panose="020B0604020202020204" pitchFamily="34" charset="0"/>
              </a:rPr>
              <a:t>×4</a:t>
            </a:r>
            <a:r>
              <a:rPr lang="en-US" altLang="ko-KR"/>
              <a:t> samples</a:t>
            </a:r>
          </a:p>
          <a:p>
            <a:pPr lvl="1"/>
            <a:r>
              <a:rPr lang="en-US" altLang="ko-KR"/>
              <a:t>1.6ns</a:t>
            </a:r>
            <a:r>
              <a:rPr lang="en-US" b="0" i="1">
                <a:solidFill>
                  <a:srgbClr val="202122"/>
                </a:solidFill>
                <a:effectLst/>
                <a:highlight>
                  <a:srgbClr val="FFFFFF"/>
                </a:highlight>
                <a:latin typeface="Arial" panose="020B0604020202020204" pitchFamily="34" charset="0"/>
              </a:rPr>
              <a:t>×4</a:t>
            </a:r>
            <a:r>
              <a:rPr lang="en-US" altLang="ko-KR"/>
              <a:t> of sampling window</a:t>
            </a:r>
          </a:p>
          <a:p>
            <a:pPr lvl="1"/>
            <a:r>
              <a:rPr lang="en-US" altLang="ko-KR"/>
              <a:t>High power consumption</a:t>
            </a:r>
          </a:p>
          <a:p>
            <a:pPr lvl="1"/>
            <a:r>
              <a:rPr lang="en-US" altLang="ko-KR"/>
              <a:t>Run sequentially</a:t>
            </a:r>
          </a:p>
          <a:p>
            <a:r>
              <a:rPr lang="en-US" altLang="ko-KR"/>
              <a:t>Slow Bank</a:t>
            </a:r>
          </a:p>
          <a:p>
            <a:pPr lvl="1"/>
            <a:r>
              <a:rPr lang="en-US" altLang="ko-KR"/>
              <a:t>1024 samples</a:t>
            </a:r>
          </a:p>
          <a:p>
            <a:pPr lvl="1"/>
            <a:r>
              <a:rPr lang="en-US" altLang="ko-KR"/>
              <a:t>204.8ns of sampling window</a:t>
            </a:r>
          </a:p>
          <a:p>
            <a:pPr lvl="1"/>
            <a:r>
              <a:rPr lang="en-US" altLang="ko-KR"/>
              <a:t>Low power consumption</a:t>
            </a:r>
          </a:p>
          <a:p>
            <a:pPr lvl="1"/>
            <a:r>
              <a:rPr lang="en-US" altLang="ko-KR"/>
              <a:t>Fast banks are triggered within the sampling window</a:t>
            </a:r>
          </a:p>
          <a:p>
            <a:endParaRPr lang="ko-KR" altLang="en-US"/>
          </a:p>
        </p:txBody>
      </p:sp>
      <p:pic>
        <p:nvPicPr>
          <p:cNvPr id="11" name="그림 10">
            <a:extLst>
              <a:ext uri="{FF2B5EF4-FFF2-40B4-BE49-F238E27FC236}">
                <a16:creationId xmlns:a16="http://schemas.microsoft.com/office/drawing/2014/main" id="{4EC0C3EB-D87A-5372-D8FF-DEB1AB74199E}"/>
              </a:ext>
            </a:extLst>
          </p:cNvPr>
          <p:cNvPicPr>
            <a:picLocks noChangeAspect="1"/>
          </p:cNvPicPr>
          <p:nvPr/>
        </p:nvPicPr>
        <p:blipFill rotWithShape="1">
          <a:blip r:embed="rId4"/>
          <a:srcRect r="8947"/>
          <a:stretch/>
        </p:blipFill>
        <p:spPr>
          <a:xfrm>
            <a:off x="1323339" y="3429001"/>
            <a:ext cx="4005147" cy="670560"/>
          </a:xfrm>
          <a:prstGeom prst="rect">
            <a:avLst/>
          </a:prstGeom>
        </p:spPr>
      </p:pic>
      <p:sp>
        <p:nvSpPr>
          <p:cNvPr id="15" name="직사각형 14">
            <a:extLst>
              <a:ext uri="{FF2B5EF4-FFF2-40B4-BE49-F238E27FC236}">
                <a16:creationId xmlns:a16="http://schemas.microsoft.com/office/drawing/2014/main" id="{A8742AA8-EBFB-0F24-6D47-ED80BBAFE8A5}"/>
              </a:ext>
            </a:extLst>
          </p:cNvPr>
          <p:cNvSpPr/>
          <p:nvPr/>
        </p:nvSpPr>
        <p:spPr>
          <a:xfrm>
            <a:off x="2531963" y="3449340"/>
            <a:ext cx="126892" cy="31303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a:extLst>
              <a:ext uri="{FF2B5EF4-FFF2-40B4-BE49-F238E27FC236}">
                <a16:creationId xmlns:a16="http://schemas.microsoft.com/office/drawing/2014/main" id="{A72A9632-1612-A819-F714-8F2632162EFF}"/>
              </a:ext>
            </a:extLst>
          </p:cNvPr>
          <p:cNvSpPr/>
          <p:nvPr/>
        </p:nvSpPr>
        <p:spPr>
          <a:xfrm>
            <a:off x="3857012" y="3771899"/>
            <a:ext cx="128213" cy="31303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a:extLst>
              <a:ext uri="{FF2B5EF4-FFF2-40B4-BE49-F238E27FC236}">
                <a16:creationId xmlns:a16="http://schemas.microsoft.com/office/drawing/2014/main" id="{AE2AA8A6-C9FA-DE3D-9E8C-573D840C7212}"/>
              </a:ext>
            </a:extLst>
          </p:cNvPr>
          <p:cNvSpPr txBox="1"/>
          <p:nvPr/>
        </p:nvSpPr>
        <p:spPr>
          <a:xfrm>
            <a:off x="175022" y="3569641"/>
            <a:ext cx="799465" cy="461665"/>
          </a:xfrm>
          <a:prstGeom prst="rect">
            <a:avLst/>
          </a:prstGeom>
          <a:noFill/>
        </p:spPr>
        <p:txBody>
          <a:bodyPr wrap="square" rtlCol="0">
            <a:spAutoFit/>
          </a:bodyPr>
          <a:lstStyle/>
          <a:p>
            <a:r>
              <a:rPr lang="en-US" altLang="ko-KR" sz="1200" b="1"/>
              <a:t>10bit counter</a:t>
            </a:r>
            <a:endParaRPr lang="ko-KR" altLang="en-US" sz="1200" b="1"/>
          </a:p>
        </p:txBody>
      </p:sp>
      <p:sp>
        <p:nvSpPr>
          <p:cNvPr id="18" name="TextBox 17">
            <a:extLst>
              <a:ext uri="{FF2B5EF4-FFF2-40B4-BE49-F238E27FC236}">
                <a16:creationId xmlns:a16="http://schemas.microsoft.com/office/drawing/2014/main" id="{F9A23169-E64A-4880-AB30-0DD14A4D170A}"/>
              </a:ext>
            </a:extLst>
          </p:cNvPr>
          <p:cNvSpPr txBox="1"/>
          <p:nvPr/>
        </p:nvSpPr>
        <p:spPr>
          <a:xfrm>
            <a:off x="942975" y="3477915"/>
            <a:ext cx="227965" cy="276999"/>
          </a:xfrm>
          <a:prstGeom prst="rect">
            <a:avLst/>
          </a:prstGeom>
          <a:noFill/>
        </p:spPr>
        <p:txBody>
          <a:bodyPr wrap="square" rtlCol="0">
            <a:spAutoFit/>
          </a:bodyPr>
          <a:lstStyle/>
          <a:p>
            <a:r>
              <a:rPr lang="en-US" altLang="ko-KR" sz="1200" b="1"/>
              <a:t>A</a:t>
            </a:r>
            <a:endParaRPr lang="ko-KR" altLang="en-US" sz="1200" b="1"/>
          </a:p>
        </p:txBody>
      </p:sp>
      <p:sp>
        <p:nvSpPr>
          <p:cNvPr id="19" name="TextBox 18">
            <a:extLst>
              <a:ext uri="{FF2B5EF4-FFF2-40B4-BE49-F238E27FC236}">
                <a16:creationId xmlns:a16="http://schemas.microsoft.com/office/drawing/2014/main" id="{9B3CF459-A087-1641-B171-7EC0EE6C157F}"/>
              </a:ext>
            </a:extLst>
          </p:cNvPr>
          <p:cNvSpPr txBox="1"/>
          <p:nvPr/>
        </p:nvSpPr>
        <p:spPr>
          <a:xfrm>
            <a:off x="942975" y="3800474"/>
            <a:ext cx="227965" cy="276999"/>
          </a:xfrm>
          <a:prstGeom prst="rect">
            <a:avLst/>
          </a:prstGeom>
          <a:noFill/>
        </p:spPr>
        <p:txBody>
          <a:bodyPr wrap="square" rtlCol="0">
            <a:spAutoFit/>
          </a:bodyPr>
          <a:lstStyle/>
          <a:p>
            <a:r>
              <a:rPr lang="en-US" altLang="ko-KR" sz="1200" b="1"/>
              <a:t>B</a:t>
            </a:r>
            <a:endParaRPr lang="ko-KR" altLang="en-US" sz="1200" b="1"/>
          </a:p>
        </p:txBody>
      </p:sp>
      <p:graphicFrame>
        <p:nvGraphicFramePr>
          <p:cNvPr id="20" name="내용 개체 틀 11">
            <a:extLst>
              <a:ext uri="{FF2B5EF4-FFF2-40B4-BE49-F238E27FC236}">
                <a16:creationId xmlns:a16="http://schemas.microsoft.com/office/drawing/2014/main" id="{5BBC7A84-BCA2-3B43-6256-CF36697C83A7}"/>
              </a:ext>
            </a:extLst>
          </p:cNvPr>
          <p:cNvGraphicFramePr>
            <a:graphicFrameLocks/>
          </p:cNvGraphicFramePr>
          <p:nvPr/>
        </p:nvGraphicFramePr>
        <p:xfrm>
          <a:off x="838200" y="4152899"/>
          <a:ext cx="5693728" cy="2094271"/>
        </p:xfrm>
        <a:graphic>
          <a:graphicData uri="http://schemas.openxmlformats.org/drawingml/2006/chart">
            <c:chart xmlns:c="http://schemas.openxmlformats.org/drawingml/2006/chart" xmlns:r="http://schemas.openxmlformats.org/officeDocument/2006/relationships" r:id="rId5"/>
          </a:graphicData>
        </a:graphic>
      </p:graphicFrame>
      <p:cxnSp>
        <p:nvCxnSpPr>
          <p:cNvPr id="22" name="직선 화살표 연결선 21">
            <a:extLst>
              <a:ext uri="{FF2B5EF4-FFF2-40B4-BE49-F238E27FC236}">
                <a16:creationId xmlns:a16="http://schemas.microsoft.com/office/drawing/2014/main" id="{1F8CE5C2-114A-65D4-9616-5F224BBA50AC}"/>
              </a:ext>
            </a:extLst>
          </p:cNvPr>
          <p:cNvCxnSpPr>
            <a:cxnSpLocks/>
          </p:cNvCxnSpPr>
          <p:nvPr/>
        </p:nvCxnSpPr>
        <p:spPr>
          <a:xfrm>
            <a:off x="2245318" y="1837205"/>
            <a:ext cx="282699" cy="160501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607B33A-8A73-3338-CA7D-11EB0090BD1C}"/>
              </a:ext>
            </a:extLst>
          </p:cNvPr>
          <p:cNvSpPr txBox="1"/>
          <p:nvPr/>
        </p:nvSpPr>
        <p:spPr>
          <a:xfrm>
            <a:off x="1408430" y="2961006"/>
            <a:ext cx="1299210" cy="461665"/>
          </a:xfrm>
          <a:prstGeom prst="rect">
            <a:avLst/>
          </a:prstGeom>
          <a:noFill/>
        </p:spPr>
        <p:txBody>
          <a:bodyPr wrap="square" rtlCol="0">
            <a:spAutoFit/>
          </a:bodyPr>
          <a:lstStyle/>
          <a:p>
            <a:r>
              <a:rPr lang="en-US" altLang="ko-KR" sz="1200">
                <a:solidFill>
                  <a:srgbClr val="00B050"/>
                </a:solidFill>
              </a:rPr>
              <a:t>Propagation delay ~800ps</a:t>
            </a:r>
            <a:endParaRPr lang="ko-KR" altLang="en-US" sz="1200">
              <a:solidFill>
                <a:srgbClr val="00B050"/>
              </a:solidFill>
            </a:endParaRPr>
          </a:p>
        </p:txBody>
      </p:sp>
      <p:sp>
        <p:nvSpPr>
          <p:cNvPr id="26" name="TextBox 25">
            <a:extLst>
              <a:ext uri="{FF2B5EF4-FFF2-40B4-BE49-F238E27FC236}">
                <a16:creationId xmlns:a16="http://schemas.microsoft.com/office/drawing/2014/main" id="{E98F1193-36F5-4000-BB70-09F72AD577E2}"/>
              </a:ext>
            </a:extLst>
          </p:cNvPr>
          <p:cNvSpPr txBox="1"/>
          <p:nvPr/>
        </p:nvSpPr>
        <p:spPr>
          <a:xfrm>
            <a:off x="2211705" y="4194114"/>
            <a:ext cx="1299210" cy="461665"/>
          </a:xfrm>
          <a:prstGeom prst="rect">
            <a:avLst/>
          </a:prstGeom>
          <a:noFill/>
        </p:spPr>
        <p:txBody>
          <a:bodyPr wrap="square" rtlCol="0">
            <a:spAutoFit/>
          </a:bodyPr>
          <a:lstStyle/>
          <a:p>
            <a:r>
              <a:rPr lang="en-US" altLang="ko-KR" sz="1200">
                <a:solidFill>
                  <a:srgbClr val="00B0F0"/>
                </a:solidFill>
              </a:rPr>
              <a:t>Hold delay ~800ps</a:t>
            </a:r>
            <a:endParaRPr lang="ko-KR" altLang="en-US" sz="1200">
              <a:solidFill>
                <a:srgbClr val="00B0F0"/>
              </a:solidFill>
            </a:endParaRPr>
          </a:p>
        </p:txBody>
      </p:sp>
      <p:cxnSp>
        <p:nvCxnSpPr>
          <p:cNvPr id="28" name="직선 연결선 27">
            <a:extLst>
              <a:ext uri="{FF2B5EF4-FFF2-40B4-BE49-F238E27FC236}">
                <a16:creationId xmlns:a16="http://schemas.microsoft.com/office/drawing/2014/main" id="{E0523086-1FE2-E3A5-9214-ED9AE31AF3B5}"/>
              </a:ext>
            </a:extLst>
          </p:cNvPr>
          <p:cNvCxnSpPr>
            <a:cxnSpLocks/>
          </p:cNvCxnSpPr>
          <p:nvPr/>
        </p:nvCxnSpPr>
        <p:spPr>
          <a:xfrm flipV="1">
            <a:off x="3073240" y="4108469"/>
            <a:ext cx="0" cy="13140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직선 화살표 연결선 30">
            <a:extLst>
              <a:ext uri="{FF2B5EF4-FFF2-40B4-BE49-F238E27FC236}">
                <a16:creationId xmlns:a16="http://schemas.microsoft.com/office/drawing/2014/main" id="{2CB2439B-CB4E-CB8D-538F-D27F91FCE0BD}"/>
              </a:ext>
            </a:extLst>
          </p:cNvPr>
          <p:cNvCxnSpPr>
            <a:cxnSpLocks/>
          </p:cNvCxnSpPr>
          <p:nvPr/>
        </p:nvCxnSpPr>
        <p:spPr>
          <a:xfrm>
            <a:off x="2535138" y="4194114"/>
            <a:ext cx="533659"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FE571EAC-5FBC-4EF8-AF33-AE2DB1CD0550}"/>
              </a:ext>
            </a:extLst>
          </p:cNvPr>
          <p:cNvCxnSpPr>
            <a:cxnSpLocks/>
          </p:cNvCxnSpPr>
          <p:nvPr/>
        </p:nvCxnSpPr>
        <p:spPr>
          <a:xfrm>
            <a:off x="3478850" y="1906417"/>
            <a:ext cx="379501" cy="185255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연결선 35">
            <a:extLst>
              <a:ext uri="{FF2B5EF4-FFF2-40B4-BE49-F238E27FC236}">
                <a16:creationId xmlns:a16="http://schemas.microsoft.com/office/drawing/2014/main" id="{C213A54F-62C5-1BA5-366A-22B1B21B0B9A}"/>
              </a:ext>
            </a:extLst>
          </p:cNvPr>
          <p:cNvCxnSpPr>
            <a:cxnSpLocks/>
          </p:cNvCxnSpPr>
          <p:nvPr/>
        </p:nvCxnSpPr>
        <p:spPr>
          <a:xfrm flipV="1">
            <a:off x="4314850" y="4125290"/>
            <a:ext cx="0" cy="1314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직선 화살표 연결선 36">
            <a:extLst>
              <a:ext uri="{FF2B5EF4-FFF2-40B4-BE49-F238E27FC236}">
                <a16:creationId xmlns:a16="http://schemas.microsoft.com/office/drawing/2014/main" id="{107D5283-CF4B-DA8A-D133-D47F3409B6DE}"/>
              </a:ext>
            </a:extLst>
          </p:cNvPr>
          <p:cNvCxnSpPr>
            <a:cxnSpLocks/>
          </p:cNvCxnSpPr>
          <p:nvPr/>
        </p:nvCxnSpPr>
        <p:spPr>
          <a:xfrm>
            <a:off x="3857012" y="4210935"/>
            <a:ext cx="45783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B30EA12-F7CA-9231-797C-8D3A4A014485}"/>
              </a:ext>
            </a:extLst>
          </p:cNvPr>
          <p:cNvSpPr txBox="1"/>
          <p:nvPr/>
        </p:nvSpPr>
        <p:spPr>
          <a:xfrm>
            <a:off x="1742265" y="163539"/>
            <a:ext cx="4504618" cy="461665"/>
          </a:xfrm>
          <a:prstGeom prst="rect">
            <a:avLst/>
          </a:prstGeom>
          <a:noFill/>
        </p:spPr>
        <p:txBody>
          <a:bodyPr wrap="square" rtlCol="0">
            <a:spAutoFit/>
          </a:bodyPr>
          <a:lstStyle/>
          <a:p>
            <a:pPr algn="ctr"/>
            <a:r>
              <a:rPr lang="en-US" altLang="ko-KR" sz="2400" b="1"/>
              <a:t>Fast Bank Usage Example</a:t>
            </a:r>
            <a:endParaRPr lang="ko-KR" altLang="en-US" sz="2400" b="1"/>
          </a:p>
        </p:txBody>
      </p:sp>
    </p:spTree>
    <p:extLst>
      <p:ext uri="{BB962C8B-B14F-4D97-AF65-F5344CB8AC3E}">
        <p14:creationId xmlns:p14="http://schemas.microsoft.com/office/powerpoint/2010/main" val="51530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C778FC4-B726-AF89-D1E3-CCC7D08C4A7E}"/>
              </a:ext>
            </a:extLst>
          </p:cNvPr>
          <p:cNvSpPr>
            <a:spLocks noGrp="1"/>
          </p:cNvSpPr>
          <p:nvPr>
            <p:ph type="title"/>
          </p:nvPr>
        </p:nvSpPr>
        <p:spPr/>
        <p:txBody>
          <a:bodyPr/>
          <a:lstStyle/>
          <a:p>
            <a:r>
              <a:rPr lang="en-US" altLang="ko-KR"/>
              <a:t>Fast sampling - interleaved</a:t>
            </a:r>
            <a:endParaRPr lang="ko-KR" altLang="en-US"/>
          </a:p>
        </p:txBody>
      </p:sp>
      <p:sp>
        <p:nvSpPr>
          <p:cNvPr id="4" name="슬라이드 번호 개체 틀 3">
            <a:extLst>
              <a:ext uri="{FF2B5EF4-FFF2-40B4-BE49-F238E27FC236}">
                <a16:creationId xmlns:a16="http://schemas.microsoft.com/office/drawing/2014/main" id="{4103159E-C289-998D-D538-E122E8886737}"/>
              </a:ext>
            </a:extLst>
          </p:cNvPr>
          <p:cNvSpPr>
            <a:spLocks noGrp="1"/>
          </p:cNvSpPr>
          <p:nvPr>
            <p:ph type="sldNum" sz="quarter" idx="12"/>
          </p:nvPr>
        </p:nvSpPr>
        <p:spPr>
          <a:xfrm>
            <a:off x="9317966" y="6356350"/>
            <a:ext cx="2743200" cy="365125"/>
          </a:xfrm>
        </p:spPr>
        <p:txBody>
          <a:bodyPr/>
          <a:lstStyle/>
          <a:p>
            <a:fld id="{C81923B2-94BC-4A4A-8DAF-314F9348B39B}" type="slidenum">
              <a:rPr lang="ko-KR" altLang="en-US" smtClean="0"/>
              <a:pPr/>
              <a:t>9</a:t>
            </a:fld>
            <a:endParaRPr lang="ko-KR" altLang="en-US"/>
          </a:p>
        </p:txBody>
      </p:sp>
      <p:sp>
        <p:nvSpPr>
          <p:cNvPr id="5" name="날짜 개체 틀 4">
            <a:extLst>
              <a:ext uri="{FF2B5EF4-FFF2-40B4-BE49-F238E27FC236}">
                <a16:creationId xmlns:a16="http://schemas.microsoft.com/office/drawing/2014/main" id="{D26B8310-6C61-415C-7C77-1274F562B6F1}"/>
              </a:ext>
            </a:extLst>
          </p:cNvPr>
          <p:cNvSpPr>
            <a:spLocks noGrp="1"/>
          </p:cNvSpPr>
          <p:nvPr>
            <p:ph type="dt" sz="half" idx="10"/>
          </p:nvPr>
        </p:nvSpPr>
        <p:spPr/>
        <p:txBody>
          <a:bodyPr/>
          <a:lstStyle/>
          <a:p>
            <a:r>
              <a:rPr lang="en-US" altLang="ko-KR"/>
              <a:t>2024-05-27</a:t>
            </a:r>
            <a:endParaRPr lang="ko-KR" altLang="en-US"/>
          </a:p>
        </p:txBody>
      </p:sp>
      <p:sp>
        <p:nvSpPr>
          <p:cNvPr id="6" name="바닥글 개체 틀 5">
            <a:extLst>
              <a:ext uri="{FF2B5EF4-FFF2-40B4-BE49-F238E27FC236}">
                <a16:creationId xmlns:a16="http://schemas.microsoft.com/office/drawing/2014/main" id="{9F3ADA10-ADA5-EA94-3EEE-8B27AC46AF7D}"/>
              </a:ext>
            </a:extLst>
          </p:cNvPr>
          <p:cNvSpPr>
            <a:spLocks noGrp="1"/>
          </p:cNvSpPr>
          <p:nvPr>
            <p:ph type="ftr" sz="quarter" idx="11"/>
          </p:nvPr>
        </p:nvSpPr>
        <p:spPr/>
        <p:txBody>
          <a:bodyPr/>
          <a:lstStyle/>
          <a:p>
            <a:r>
              <a:rPr lang="en-US" altLang="ko-KR"/>
              <a:t>PSEC5 / PM2024</a:t>
            </a:r>
            <a:endParaRPr lang="ko-KR" altLang="en-US"/>
          </a:p>
        </p:txBody>
      </p:sp>
      <p:pic>
        <p:nvPicPr>
          <p:cNvPr id="10" name="내용 개체 틀 9">
            <a:extLst>
              <a:ext uri="{FF2B5EF4-FFF2-40B4-BE49-F238E27FC236}">
                <a16:creationId xmlns:a16="http://schemas.microsoft.com/office/drawing/2014/main" id="{0E273195-5027-3DBA-14B0-1335E171946F}"/>
              </a:ext>
            </a:extLst>
          </p:cNvPr>
          <p:cNvPicPr>
            <a:picLocks noGrp="1" noChangeAspect="1"/>
          </p:cNvPicPr>
          <p:nvPr>
            <p:ph idx="1"/>
          </p:nvPr>
        </p:nvPicPr>
        <p:blipFill>
          <a:blip r:embed="rId4"/>
          <a:stretch>
            <a:fillRect/>
          </a:stretch>
        </p:blipFill>
        <p:spPr>
          <a:xfrm>
            <a:off x="1828800" y="1360095"/>
            <a:ext cx="7782275" cy="4816868"/>
          </a:xfrm>
        </p:spPr>
      </p:pic>
      <p:sp>
        <p:nvSpPr>
          <p:cNvPr id="11" name="TextBox 10">
            <a:extLst>
              <a:ext uri="{FF2B5EF4-FFF2-40B4-BE49-F238E27FC236}">
                <a16:creationId xmlns:a16="http://schemas.microsoft.com/office/drawing/2014/main" id="{58B94675-CEAF-ADB6-CA50-88B846B51FB7}"/>
              </a:ext>
            </a:extLst>
          </p:cNvPr>
          <p:cNvSpPr txBox="1"/>
          <p:nvPr/>
        </p:nvSpPr>
        <p:spPr>
          <a:xfrm>
            <a:off x="9591978" y="3119424"/>
            <a:ext cx="2187646" cy="369332"/>
          </a:xfrm>
          <a:prstGeom prst="rect">
            <a:avLst/>
          </a:prstGeom>
          <a:noFill/>
        </p:spPr>
        <p:txBody>
          <a:bodyPr wrap="square" rtlCol="0">
            <a:spAutoFit/>
          </a:bodyPr>
          <a:lstStyle/>
          <a:p>
            <a:r>
              <a:rPr lang="en-US" altLang="ko-KR" dirty="0"/>
              <a:t>0˚ 5GHz Clock</a:t>
            </a:r>
            <a:endParaRPr lang="ko-KR" altLang="en-US" dirty="0"/>
          </a:p>
        </p:txBody>
      </p:sp>
      <p:sp>
        <p:nvSpPr>
          <p:cNvPr id="12" name="TextBox 11">
            <a:extLst>
              <a:ext uri="{FF2B5EF4-FFF2-40B4-BE49-F238E27FC236}">
                <a16:creationId xmlns:a16="http://schemas.microsoft.com/office/drawing/2014/main" id="{ABA95778-4CC4-56AB-37E3-1591FAD626EE}"/>
              </a:ext>
            </a:extLst>
          </p:cNvPr>
          <p:cNvSpPr txBox="1"/>
          <p:nvPr/>
        </p:nvSpPr>
        <p:spPr>
          <a:xfrm>
            <a:off x="9591978" y="3972020"/>
            <a:ext cx="771221" cy="380785"/>
          </a:xfrm>
          <a:prstGeom prst="rect">
            <a:avLst/>
          </a:prstGeom>
          <a:noFill/>
        </p:spPr>
        <p:txBody>
          <a:bodyPr wrap="square" rtlCol="0">
            <a:spAutoFit/>
          </a:bodyPr>
          <a:lstStyle/>
          <a:p>
            <a:r>
              <a:rPr lang="en-US" altLang="ko-KR" dirty="0"/>
              <a:t>90˚</a:t>
            </a:r>
            <a:endParaRPr lang="ko-KR" altLang="en-US" dirty="0"/>
          </a:p>
        </p:txBody>
      </p:sp>
      <p:sp>
        <p:nvSpPr>
          <p:cNvPr id="13" name="TextBox 12">
            <a:extLst>
              <a:ext uri="{FF2B5EF4-FFF2-40B4-BE49-F238E27FC236}">
                <a16:creationId xmlns:a16="http://schemas.microsoft.com/office/drawing/2014/main" id="{DF7280A4-2EEE-8CB5-2E72-F65B7F4C8FB6}"/>
              </a:ext>
            </a:extLst>
          </p:cNvPr>
          <p:cNvSpPr txBox="1"/>
          <p:nvPr/>
        </p:nvSpPr>
        <p:spPr>
          <a:xfrm>
            <a:off x="9591978" y="4705200"/>
            <a:ext cx="771221" cy="380785"/>
          </a:xfrm>
          <a:prstGeom prst="rect">
            <a:avLst/>
          </a:prstGeom>
          <a:noFill/>
        </p:spPr>
        <p:txBody>
          <a:bodyPr wrap="square" rtlCol="0">
            <a:spAutoFit/>
          </a:bodyPr>
          <a:lstStyle/>
          <a:p>
            <a:r>
              <a:rPr lang="en-US" altLang="ko-KR"/>
              <a:t>180˚</a:t>
            </a:r>
            <a:endParaRPr lang="ko-KR" altLang="en-US"/>
          </a:p>
        </p:txBody>
      </p:sp>
      <p:sp>
        <p:nvSpPr>
          <p:cNvPr id="14" name="TextBox 13">
            <a:extLst>
              <a:ext uri="{FF2B5EF4-FFF2-40B4-BE49-F238E27FC236}">
                <a16:creationId xmlns:a16="http://schemas.microsoft.com/office/drawing/2014/main" id="{7421021C-EED5-985F-0D03-CCBA7E3ABFC6}"/>
              </a:ext>
            </a:extLst>
          </p:cNvPr>
          <p:cNvSpPr txBox="1"/>
          <p:nvPr/>
        </p:nvSpPr>
        <p:spPr>
          <a:xfrm>
            <a:off x="9591978" y="5496748"/>
            <a:ext cx="771221" cy="380785"/>
          </a:xfrm>
          <a:prstGeom prst="rect">
            <a:avLst/>
          </a:prstGeom>
          <a:noFill/>
        </p:spPr>
        <p:txBody>
          <a:bodyPr wrap="square" rtlCol="0">
            <a:spAutoFit/>
          </a:bodyPr>
          <a:lstStyle/>
          <a:p>
            <a:r>
              <a:rPr lang="en-US" altLang="ko-KR"/>
              <a:t>270˚</a:t>
            </a:r>
            <a:endParaRPr lang="ko-KR" altLang="en-US"/>
          </a:p>
        </p:txBody>
      </p:sp>
      <p:sp>
        <p:nvSpPr>
          <p:cNvPr id="15" name="직사각형 14">
            <a:extLst>
              <a:ext uri="{FF2B5EF4-FFF2-40B4-BE49-F238E27FC236}">
                <a16:creationId xmlns:a16="http://schemas.microsoft.com/office/drawing/2014/main" id="{76AB519F-01C2-E28A-2D85-8F339BE5F591}"/>
              </a:ext>
            </a:extLst>
          </p:cNvPr>
          <p:cNvSpPr/>
          <p:nvPr/>
        </p:nvSpPr>
        <p:spPr>
          <a:xfrm>
            <a:off x="2590999" y="3315059"/>
            <a:ext cx="6868687" cy="137927"/>
          </a:xfrm>
          <a:prstGeom prst="rect">
            <a:avLst/>
          </a:prstGeom>
          <a:solidFill>
            <a:srgbClr val="9673A6">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a:extLst>
              <a:ext uri="{FF2B5EF4-FFF2-40B4-BE49-F238E27FC236}">
                <a16:creationId xmlns:a16="http://schemas.microsoft.com/office/drawing/2014/main" id="{7AC6F411-D870-01AF-82E9-D19331DF234E}"/>
              </a:ext>
            </a:extLst>
          </p:cNvPr>
          <p:cNvSpPr/>
          <p:nvPr/>
        </p:nvSpPr>
        <p:spPr>
          <a:xfrm>
            <a:off x="2590999" y="4167655"/>
            <a:ext cx="6868687" cy="137927"/>
          </a:xfrm>
          <a:prstGeom prst="rect">
            <a:avLst/>
          </a:prstGeom>
          <a:solidFill>
            <a:srgbClr val="9673A6">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BFBB494A-5D82-EACA-A726-5A5E773CF777}"/>
              </a:ext>
            </a:extLst>
          </p:cNvPr>
          <p:cNvSpPr/>
          <p:nvPr/>
        </p:nvSpPr>
        <p:spPr>
          <a:xfrm>
            <a:off x="2590999" y="4917362"/>
            <a:ext cx="6868687" cy="137927"/>
          </a:xfrm>
          <a:prstGeom prst="rect">
            <a:avLst/>
          </a:prstGeom>
          <a:solidFill>
            <a:srgbClr val="9673A6">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97496E20-20DB-B00E-20A6-F5683348F92C}"/>
              </a:ext>
            </a:extLst>
          </p:cNvPr>
          <p:cNvSpPr/>
          <p:nvPr/>
        </p:nvSpPr>
        <p:spPr>
          <a:xfrm>
            <a:off x="2590999" y="5708910"/>
            <a:ext cx="6868687" cy="137927"/>
          </a:xfrm>
          <a:prstGeom prst="rect">
            <a:avLst/>
          </a:prstGeom>
          <a:solidFill>
            <a:srgbClr val="9673A6">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a:extLst>
              <a:ext uri="{FF2B5EF4-FFF2-40B4-BE49-F238E27FC236}">
                <a16:creationId xmlns:a16="http://schemas.microsoft.com/office/drawing/2014/main" id="{E413B608-C5C6-AC5A-0B31-173277C7F93D}"/>
              </a:ext>
            </a:extLst>
          </p:cNvPr>
          <p:cNvSpPr/>
          <p:nvPr/>
        </p:nvSpPr>
        <p:spPr>
          <a:xfrm>
            <a:off x="2590999" y="3181281"/>
            <a:ext cx="6868687" cy="137927"/>
          </a:xfrm>
          <a:prstGeom prst="rect">
            <a:avLst/>
          </a:prstGeom>
          <a:solidFill>
            <a:srgbClr val="82B366">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a16="http://schemas.microsoft.com/office/drawing/2014/main" id="{74799AFE-11C2-82C5-5C9D-E9F35EE51D47}"/>
              </a:ext>
            </a:extLst>
          </p:cNvPr>
          <p:cNvSpPr/>
          <p:nvPr/>
        </p:nvSpPr>
        <p:spPr>
          <a:xfrm>
            <a:off x="2590999" y="4033877"/>
            <a:ext cx="6868687" cy="137927"/>
          </a:xfrm>
          <a:prstGeom prst="rect">
            <a:avLst/>
          </a:prstGeom>
          <a:solidFill>
            <a:srgbClr val="82B366">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D61BF100-9BEF-A8EC-1B96-BC7B097D3EFD}"/>
              </a:ext>
            </a:extLst>
          </p:cNvPr>
          <p:cNvSpPr/>
          <p:nvPr/>
        </p:nvSpPr>
        <p:spPr>
          <a:xfrm>
            <a:off x="2590999" y="4783584"/>
            <a:ext cx="6868687" cy="137927"/>
          </a:xfrm>
          <a:prstGeom prst="rect">
            <a:avLst/>
          </a:prstGeom>
          <a:solidFill>
            <a:srgbClr val="82B366">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618CE6D9-9073-80CD-7B88-C3BF2969403B}"/>
              </a:ext>
            </a:extLst>
          </p:cNvPr>
          <p:cNvSpPr/>
          <p:nvPr/>
        </p:nvSpPr>
        <p:spPr>
          <a:xfrm>
            <a:off x="2590999" y="5575132"/>
            <a:ext cx="6868687" cy="137927"/>
          </a:xfrm>
          <a:prstGeom prst="rect">
            <a:avLst/>
          </a:prstGeom>
          <a:solidFill>
            <a:srgbClr val="82B366">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3" name="직선 화살표 연결선 22">
            <a:extLst>
              <a:ext uri="{FF2B5EF4-FFF2-40B4-BE49-F238E27FC236}">
                <a16:creationId xmlns:a16="http://schemas.microsoft.com/office/drawing/2014/main" id="{9EE6F47F-BC13-6890-AA19-EC64AD6CBCD8}"/>
              </a:ext>
            </a:extLst>
          </p:cNvPr>
          <p:cNvCxnSpPr/>
          <p:nvPr/>
        </p:nvCxnSpPr>
        <p:spPr>
          <a:xfrm>
            <a:off x="2590999" y="2465130"/>
            <a:ext cx="6868687"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D26C47F-7D48-2858-9270-84A3DE1DD133}"/>
              </a:ext>
            </a:extLst>
          </p:cNvPr>
          <p:cNvSpPr txBox="1"/>
          <p:nvPr/>
        </p:nvSpPr>
        <p:spPr>
          <a:xfrm>
            <a:off x="5295922" y="2129798"/>
            <a:ext cx="1458840" cy="369332"/>
          </a:xfrm>
          <a:prstGeom prst="rect">
            <a:avLst/>
          </a:prstGeom>
          <a:noFill/>
        </p:spPr>
        <p:txBody>
          <a:bodyPr wrap="square" rtlCol="0">
            <a:spAutoFit/>
          </a:bodyPr>
          <a:lstStyle/>
          <a:p>
            <a:pPr algn="ctr"/>
            <a:r>
              <a:rPr lang="en-US" altLang="ko-KR" dirty="0"/>
              <a:t>~200um</a:t>
            </a:r>
            <a:endParaRPr lang="ko-KR" altLang="en-US" dirty="0"/>
          </a:p>
        </p:txBody>
      </p:sp>
      <p:sp>
        <p:nvSpPr>
          <p:cNvPr id="21" name="TextBox 20">
            <a:extLst>
              <a:ext uri="{FF2B5EF4-FFF2-40B4-BE49-F238E27FC236}">
                <a16:creationId xmlns:a16="http://schemas.microsoft.com/office/drawing/2014/main" id="{67EB8CC8-2C19-9167-251D-D36D3D3F71BE}"/>
              </a:ext>
            </a:extLst>
          </p:cNvPr>
          <p:cNvSpPr txBox="1"/>
          <p:nvPr/>
        </p:nvSpPr>
        <p:spPr>
          <a:xfrm>
            <a:off x="5181600" y="2516094"/>
            <a:ext cx="1828800" cy="1828800"/>
          </a:xfrm>
          <a:prstGeom prst="rect">
            <a:avLst/>
          </a:prstGeom>
          <a:noFill/>
        </p:spPr>
        <p:txBody>
          <a:bodyPr wrap="square" rtlCol="0">
            <a:spAutoFit/>
          </a:bodyPr>
          <a:lstStyle/>
          <a:p>
            <a:pPr algn="l"/>
            <a:endParaRPr lang="en-US" dirty="0"/>
          </a:p>
        </p:txBody>
      </p:sp>
    </p:spTree>
    <p:extLst>
      <p:ext uri="{BB962C8B-B14F-4D97-AF65-F5344CB8AC3E}">
        <p14:creationId xmlns:p14="http://schemas.microsoft.com/office/powerpoint/2010/main" val="105949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TIMING" val="|21.4"/>
</p:tagLst>
</file>

<file path=ppt/tags/tag2.xml><?xml version="1.0" encoding="utf-8"?>
<p:tagLst xmlns:a="http://schemas.openxmlformats.org/drawingml/2006/main" xmlns:r="http://schemas.openxmlformats.org/officeDocument/2006/relationships" xmlns:p="http://schemas.openxmlformats.org/presentationml/2006/main">
  <p:tag name="TIMING" val="|3|6.9|2.4|16.8|7.2|3.4"/>
</p:tagLst>
</file>

<file path=ppt/tags/tag3.xml><?xml version="1.0" encoding="utf-8"?>
<p:tagLst xmlns:a="http://schemas.openxmlformats.org/drawingml/2006/main" xmlns:r="http://schemas.openxmlformats.org/officeDocument/2006/relationships" xmlns:p="http://schemas.openxmlformats.org/presentationml/2006/main">
  <p:tag name="TIMING" val="|3|6.9|2.4|16.8|7.2|3.4"/>
</p:tagLst>
</file>

<file path=ppt/theme/theme1.xml><?xml version="1.0" encoding="utf-8"?>
<a:theme xmlns:a="http://schemas.openxmlformats.org/drawingml/2006/main" name="디자인 사용자 지정">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2347</TotalTime>
  <Words>6322</Words>
  <Application>Microsoft Office PowerPoint</Application>
  <PresentationFormat>Widescreen</PresentationFormat>
  <Paragraphs>1039</Paragraphs>
  <Slides>75</Slides>
  <Notes>37</Notes>
  <HiddenSlides>56</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디자인 사용자 지정</vt:lpstr>
      <vt:lpstr>Design of a 8 Channel 40 GS/sec 20 mW/Channel Waveform Sampling ASIC in 65 nm CMOS</vt:lpstr>
      <vt:lpstr>Motivation: Detectors with ps level resolution</vt:lpstr>
      <vt:lpstr>Primary goal</vt:lpstr>
      <vt:lpstr>PSEC5</vt:lpstr>
      <vt:lpstr>Schedule</vt:lpstr>
      <vt:lpstr>Comparison with Oscilloscope</vt:lpstr>
      <vt:lpstr>Point 1. Fast &amp; Slow Banks</vt:lpstr>
      <vt:lpstr>PowerPoint Presentation</vt:lpstr>
      <vt:lpstr>Fast sampling - interleaved</vt:lpstr>
      <vt:lpstr>Layout of a single column (16 cells)</vt:lpstr>
      <vt:lpstr>Switching Drift</vt:lpstr>
      <vt:lpstr>Voltage Level Shifter</vt:lpstr>
      <vt:lpstr>Point 2. Sampling Time Uncertainty</vt:lpstr>
      <vt:lpstr>PSEC4 ASIC(2014)</vt:lpstr>
      <vt:lpstr>PowerPoint Presentation</vt:lpstr>
      <vt:lpstr>Sample Time Distribution of PSEC4</vt:lpstr>
      <vt:lpstr>PowerPoint Presentation</vt:lpstr>
      <vt:lpstr>5GHz Dual Edge Triggered D Flip-Flop</vt:lpstr>
      <vt:lpstr>Performance Measurement</vt:lpstr>
      <vt:lpstr>Summary</vt:lpstr>
      <vt:lpstr>Trigger via CFD Logic</vt:lpstr>
      <vt:lpstr>Switch Comparison(@width 32um+80um)</vt:lpstr>
      <vt:lpstr>Template Fitting</vt:lpstr>
      <vt:lpstr>ODR w/ Monte Carlo</vt:lpstr>
      <vt:lpstr>Point 1. SNR</vt:lpstr>
      <vt:lpstr>PowerPoint Presentation</vt:lpstr>
      <vt:lpstr>PowerPoint Presentation</vt:lpstr>
      <vt:lpstr>PowerPoint Presentation</vt:lpstr>
      <vt:lpstr>PSEC5 Design decisions</vt:lpstr>
      <vt:lpstr>Factors determining SNR(∆V)</vt:lpstr>
      <vt:lpstr>Factors less relevant to SNR(∆V)</vt:lpstr>
      <vt:lpstr>Factors determining Jitter(〖∆t〗_i)</vt:lpstr>
      <vt:lpstr>Advantage of 65nm technology</vt:lpstr>
      <vt:lpstr>Key considerations</vt:lpstr>
      <vt:lpstr>Minor considerations</vt:lpstr>
      <vt:lpstr>Δt_slope=SNR/√(3×BW×(Sampling Rate)) Δt= Δt_jitter+Δt_slope</vt:lpstr>
      <vt:lpstr>PowerPoint Presentation</vt:lpstr>
      <vt:lpstr>Fast &amp; Slow sampling</vt:lpstr>
      <vt:lpstr>Dynamic range of PSEC5</vt:lpstr>
      <vt:lpstr>PowerPoint Presentation</vt:lpstr>
      <vt:lpstr>PowerPoint Presentation</vt:lpstr>
      <vt:lpstr>PowerPoint Presentation</vt:lpstr>
      <vt:lpstr>PowerPoint Presentation</vt:lpstr>
      <vt:lpstr>Factors determining ∑▒〖V ̇_i〗^2 </vt:lpstr>
      <vt:lpstr>Why Fast Timing?</vt:lpstr>
      <vt:lpstr>Why Fast Timing? Explained through Time of Flight (ToF) system</vt:lpstr>
      <vt:lpstr>An Electron-Ion Collider Study(2019)</vt:lpstr>
      <vt:lpstr>LHCb Detector Performance(2014)</vt:lpstr>
      <vt:lpstr>Fermilab Test Beam Facility</vt:lpstr>
      <vt:lpstr>PSEC4 ASIC Measurement and Calibration</vt:lpstr>
      <vt:lpstr>Sample time calibration</vt:lpstr>
      <vt:lpstr>PowerPoint Presentation</vt:lpstr>
      <vt:lpstr>Voltage linearization</vt:lpstr>
      <vt:lpstr>Performance Measurement</vt:lpstr>
      <vt:lpstr>PowerPoint Presentation</vt:lpstr>
      <vt:lpstr>Setup over a distance</vt:lpstr>
      <vt:lpstr>PowerPoint Presentation</vt:lpstr>
      <vt:lpstr>Future &lt;1ps chip</vt:lpstr>
      <vt:lpstr>Time is right for a 1-psec timing chip</vt:lpstr>
      <vt:lpstr>PowerPoint Presentation</vt:lpstr>
      <vt:lpstr>Improved packaging also important</vt:lpstr>
      <vt:lpstr>Time is right for a 1-psec timing chip!</vt:lpstr>
      <vt:lpstr>Nonlinearity</vt:lpstr>
      <vt:lpstr>Introduction </vt:lpstr>
      <vt:lpstr>FTBF Beamline Details</vt:lpstr>
      <vt:lpstr>Time of Flight System Specifications</vt:lpstr>
      <vt:lpstr>Apparatus: LAPPD</vt:lpstr>
      <vt:lpstr>Apparatus: LAPPD</vt:lpstr>
      <vt:lpstr>Apparatus: LAPPD</vt:lpstr>
      <vt:lpstr>Timing Resolution of LAPPD</vt:lpstr>
      <vt:lpstr>Apparatus: ACC/ACDC System</vt:lpstr>
      <vt:lpstr>Instrumentation Layout - MTest</vt:lpstr>
      <vt:lpstr>otsdaq Integration</vt:lpstr>
      <vt:lpstr>Leakage</vt:lpstr>
      <vt:lpstr>Citations(All from the doc lib)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to Develop an Economical Low-Power Sub-psec Resolution ASIC</dc:title>
  <dc:creator>park jinseo</dc:creator>
  <cp:lastModifiedBy>jinseo park</cp:lastModifiedBy>
  <cp:revision>20</cp:revision>
  <dcterms:created xsi:type="dcterms:W3CDTF">2022-11-08T05:38:17Z</dcterms:created>
  <dcterms:modified xsi:type="dcterms:W3CDTF">2024-05-30T18:28:44Z</dcterms:modified>
</cp:coreProperties>
</file>