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9" r:id="rId2"/>
  </p:sldMasterIdLst>
  <p:notesMasterIdLst>
    <p:notesMasterId r:id="rId16"/>
  </p:notesMasterIdLst>
  <p:handoutMasterIdLst>
    <p:handoutMasterId r:id="rId17"/>
  </p:handoutMasterIdLst>
  <p:sldIdLst>
    <p:sldId id="311" r:id="rId3"/>
    <p:sldId id="300" r:id="rId4"/>
    <p:sldId id="304" r:id="rId5"/>
    <p:sldId id="307" r:id="rId6"/>
    <p:sldId id="309" r:id="rId7"/>
    <p:sldId id="314" r:id="rId8"/>
    <p:sldId id="315" r:id="rId9"/>
    <p:sldId id="312" r:id="rId10"/>
    <p:sldId id="310" r:id="rId11"/>
    <p:sldId id="274" r:id="rId12"/>
    <p:sldId id="306" r:id="rId13"/>
    <p:sldId id="308" r:id="rId14"/>
    <p:sldId id="313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E61"/>
    <a:srgbClr val="AF272F"/>
    <a:srgbClr val="A5BA80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D18B6D-0F6D-4460-A50F-828C5E3C1346}" v="82" dt="2023-05-29T11:20:01.83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 jinseo" userId="46f600425a8af471" providerId="LiveId" clId="{78D18B6D-0F6D-4460-A50F-828C5E3C1346}"/>
    <pc:docChg chg="undo custSel addSld delSld modSld">
      <pc:chgData name="park jinseo" userId="46f600425a8af471" providerId="LiveId" clId="{78D18B6D-0F6D-4460-A50F-828C5E3C1346}" dt="2023-05-29T11:20:01.832" v="81" actId="20577"/>
      <pc:docMkLst>
        <pc:docMk/>
      </pc:docMkLst>
      <pc:sldChg chg="addSp delSp modSp mod delAnim">
        <pc:chgData name="park jinseo" userId="46f600425a8af471" providerId="LiveId" clId="{78D18B6D-0F6D-4460-A50F-828C5E3C1346}" dt="2023-05-29T11:20:01.832" v="81" actId="20577"/>
        <pc:sldMkLst>
          <pc:docMk/>
          <pc:sldMk cId="3498648065" sldId="274"/>
        </pc:sldMkLst>
        <pc:spChg chg="del">
          <ac:chgData name="park jinseo" userId="46f600425a8af471" providerId="LiveId" clId="{78D18B6D-0F6D-4460-A50F-828C5E3C1346}" dt="2023-05-29T11:18:46.340" v="36" actId="478"/>
          <ac:spMkLst>
            <pc:docMk/>
            <pc:sldMk cId="3498648065" sldId="274"/>
            <ac:spMk id="6" creationId="{D56E8959-E469-41C4-8061-A86CF65E7E27}"/>
          </ac:spMkLst>
        </pc:spChg>
        <pc:spChg chg="add del mod">
          <ac:chgData name="park jinseo" userId="46f600425a8af471" providerId="LiveId" clId="{78D18B6D-0F6D-4460-A50F-828C5E3C1346}" dt="2023-05-29T11:18:56.513" v="51" actId="478"/>
          <ac:spMkLst>
            <pc:docMk/>
            <pc:sldMk cId="3498648065" sldId="274"/>
            <ac:spMk id="9" creationId="{22C64EAA-0983-349C-9AE5-1F98ECD32A38}"/>
          </ac:spMkLst>
        </pc:spChg>
        <pc:spChg chg="add del mod">
          <ac:chgData name="park jinseo" userId="46f600425a8af471" providerId="LiveId" clId="{78D18B6D-0F6D-4460-A50F-828C5E3C1346}" dt="2023-05-29T11:18:50.424" v="45"/>
          <ac:spMkLst>
            <pc:docMk/>
            <pc:sldMk cId="3498648065" sldId="274"/>
            <ac:spMk id="10" creationId="{08242571-91CA-6549-7CFB-9C01CE35199F}"/>
          </ac:spMkLst>
        </pc:spChg>
        <pc:spChg chg="add del mod">
          <ac:chgData name="park jinseo" userId="46f600425a8af471" providerId="LiveId" clId="{78D18B6D-0F6D-4460-A50F-828C5E3C1346}" dt="2023-05-29T11:18:50.388" v="42"/>
          <ac:spMkLst>
            <pc:docMk/>
            <pc:sldMk cId="3498648065" sldId="274"/>
            <ac:spMk id="11" creationId="{DFD93E50-01E2-F3C1-74A6-792D586BF4AE}"/>
          </ac:spMkLst>
        </pc:spChg>
        <pc:spChg chg="add del mod">
          <ac:chgData name="park jinseo" userId="46f600425a8af471" providerId="LiveId" clId="{78D18B6D-0F6D-4460-A50F-828C5E3C1346}" dt="2023-05-29T11:19:06.786" v="52" actId="478"/>
          <ac:spMkLst>
            <pc:docMk/>
            <pc:sldMk cId="3498648065" sldId="274"/>
            <ac:spMk id="12" creationId="{F64879E2-ED69-5881-9A58-EA9788F72F88}"/>
          </ac:spMkLst>
        </pc:spChg>
        <pc:spChg chg="add del mod">
          <ac:chgData name="park jinseo" userId="46f600425a8af471" providerId="LiveId" clId="{78D18B6D-0F6D-4460-A50F-828C5E3C1346}" dt="2023-05-29T11:18:53.963" v="50" actId="478"/>
          <ac:spMkLst>
            <pc:docMk/>
            <pc:sldMk cId="3498648065" sldId="274"/>
            <ac:spMk id="13" creationId="{8D86CE19-E7A3-53AF-A0DC-29BFD0EF27A7}"/>
          </ac:spMkLst>
        </pc:spChg>
        <pc:spChg chg="add mod">
          <ac:chgData name="park jinseo" userId="46f600425a8af471" providerId="LiveId" clId="{78D18B6D-0F6D-4460-A50F-828C5E3C1346}" dt="2023-05-29T11:20:01.832" v="81" actId="20577"/>
          <ac:spMkLst>
            <pc:docMk/>
            <pc:sldMk cId="3498648065" sldId="274"/>
            <ac:spMk id="14" creationId="{43596416-CA32-D14B-5124-C3C4093A3751}"/>
          </ac:spMkLst>
        </pc:spChg>
        <pc:picChg chg="del">
          <ac:chgData name="park jinseo" userId="46f600425a8af471" providerId="LiveId" clId="{78D18B6D-0F6D-4460-A50F-828C5E3C1346}" dt="2023-05-29T11:18:31.591" v="35" actId="478"/>
          <ac:picMkLst>
            <pc:docMk/>
            <pc:sldMk cId="3498648065" sldId="274"/>
            <ac:picMk id="20" creationId="{6B3E0BF9-DB79-3089-2C67-3AB419216673}"/>
          </ac:picMkLst>
        </pc:picChg>
      </pc:sldChg>
      <pc:sldChg chg="new del">
        <pc:chgData name="park jinseo" userId="46f600425a8af471" providerId="LiveId" clId="{78D18B6D-0F6D-4460-A50F-828C5E3C1346}" dt="2023-05-29T11:12:22.092" v="1" actId="47"/>
        <pc:sldMkLst>
          <pc:docMk/>
          <pc:sldMk cId="910579845" sldId="314"/>
        </pc:sldMkLst>
      </pc:sldChg>
      <pc:sldChg chg="addSp delSp add mod">
        <pc:chgData name="park jinseo" userId="46f600425a8af471" providerId="LiveId" clId="{78D18B6D-0F6D-4460-A50F-828C5E3C1346}" dt="2023-05-29T11:12:27.659" v="5" actId="22"/>
        <pc:sldMkLst>
          <pc:docMk/>
          <pc:sldMk cId="2050810612" sldId="314"/>
        </pc:sldMkLst>
        <pc:picChg chg="add">
          <ac:chgData name="park jinseo" userId="46f600425a8af471" providerId="LiveId" clId="{78D18B6D-0F6D-4460-A50F-828C5E3C1346}" dt="2023-05-29T11:12:27.628" v="4" actId="22"/>
          <ac:picMkLst>
            <pc:docMk/>
            <pc:sldMk cId="2050810612" sldId="314"/>
            <ac:picMk id="6" creationId="{BB9934B0-8409-24B5-2414-4ABE506217BF}"/>
          </ac:picMkLst>
        </pc:picChg>
        <pc:picChg chg="del">
          <ac:chgData name="park jinseo" userId="46f600425a8af471" providerId="LiveId" clId="{78D18B6D-0F6D-4460-A50F-828C5E3C1346}" dt="2023-05-29T11:12:26.926" v="3" actId="478"/>
          <ac:picMkLst>
            <pc:docMk/>
            <pc:sldMk cId="2050810612" sldId="314"/>
            <ac:picMk id="7" creationId="{40A943AC-5D9E-71DE-D267-A1E6C6461F11}"/>
          </ac:picMkLst>
        </pc:picChg>
        <pc:picChg chg="add">
          <ac:chgData name="park jinseo" userId="46f600425a8af471" providerId="LiveId" clId="{78D18B6D-0F6D-4460-A50F-828C5E3C1346}" dt="2023-05-29T11:12:27.659" v="5" actId="22"/>
          <ac:picMkLst>
            <pc:docMk/>
            <pc:sldMk cId="2050810612" sldId="314"/>
            <ac:picMk id="10" creationId="{B9D5CD8E-88AD-418C-E788-78DF9B08F10D}"/>
          </ac:picMkLst>
        </pc:picChg>
      </pc:sldChg>
      <pc:sldChg chg="addSp delSp modSp add mod">
        <pc:chgData name="park jinseo" userId="46f600425a8af471" providerId="LiveId" clId="{78D18B6D-0F6D-4460-A50F-828C5E3C1346}" dt="2023-05-29T11:17:07.411" v="34" actId="14100"/>
        <pc:sldMkLst>
          <pc:docMk/>
          <pc:sldMk cId="3922644414" sldId="315"/>
        </pc:sldMkLst>
        <pc:spChg chg="mod">
          <ac:chgData name="park jinseo" userId="46f600425a8af471" providerId="LiveId" clId="{78D18B6D-0F6D-4460-A50F-828C5E3C1346}" dt="2023-05-29T11:17:07.411" v="34" actId="14100"/>
          <ac:spMkLst>
            <pc:docMk/>
            <pc:sldMk cId="3922644414" sldId="315"/>
            <ac:spMk id="8" creationId="{2188A02B-DE04-EC40-7936-25C6C0D3AAD9}"/>
          </ac:spMkLst>
        </pc:spChg>
        <pc:picChg chg="del">
          <ac:chgData name="park jinseo" userId="46f600425a8af471" providerId="LiveId" clId="{78D18B6D-0F6D-4460-A50F-828C5E3C1346}" dt="2023-05-29T11:14:30.512" v="8" actId="478"/>
          <ac:picMkLst>
            <pc:docMk/>
            <pc:sldMk cId="3922644414" sldId="315"/>
            <ac:picMk id="6" creationId="{BB9934B0-8409-24B5-2414-4ABE506217BF}"/>
          </ac:picMkLst>
        </pc:picChg>
        <pc:picChg chg="add del">
          <ac:chgData name="park jinseo" userId="46f600425a8af471" providerId="LiveId" clId="{78D18B6D-0F6D-4460-A50F-828C5E3C1346}" dt="2023-05-29T11:14:40.106" v="12" actId="478"/>
          <ac:picMkLst>
            <pc:docMk/>
            <pc:sldMk cId="3922644414" sldId="315"/>
            <ac:picMk id="7" creationId="{57D22DB2-8FDB-4CC0-DB6A-36A407AF116F}"/>
          </ac:picMkLst>
        </pc:picChg>
        <pc:picChg chg="del">
          <ac:chgData name="park jinseo" userId="46f600425a8af471" providerId="LiveId" clId="{78D18B6D-0F6D-4460-A50F-828C5E3C1346}" dt="2023-05-29T11:14:28.002" v="7" actId="478"/>
          <ac:picMkLst>
            <pc:docMk/>
            <pc:sldMk cId="3922644414" sldId="315"/>
            <ac:picMk id="10" creationId="{B9D5CD8E-88AD-418C-E788-78DF9B08F10D}"/>
          </ac:picMkLst>
        </pc:picChg>
        <pc:picChg chg="add mod">
          <ac:chgData name="park jinseo" userId="46f600425a8af471" providerId="LiveId" clId="{78D18B6D-0F6D-4460-A50F-828C5E3C1346}" dt="2023-05-29T11:14:49.665" v="14" actId="1076"/>
          <ac:picMkLst>
            <pc:docMk/>
            <pc:sldMk cId="3922644414" sldId="315"/>
            <ac:picMk id="11" creationId="{F9DBE8B2-6CD7-FC34-DDC2-C7885D566E51}"/>
          </ac:picMkLst>
        </pc:picChg>
        <pc:picChg chg="add del">
          <ac:chgData name="park jinseo" userId="46f600425a8af471" providerId="LiveId" clId="{78D18B6D-0F6D-4460-A50F-828C5E3C1346}" dt="2023-05-29T11:15:54.557" v="18" actId="478"/>
          <ac:picMkLst>
            <pc:docMk/>
            <pc:sldMk cId="3922644414" sldId="315"/>
            <ac:picMk id="13" creationId="{6B07A41C-8FA1-A75A-6E05-0A0D6794B639}"/>
          </ac:picMkLst>
        </pc:picChg>
        <pc:picChg chg="add del mod">
          <ac:chgData name="park jinseo" userId="46f600425a8af471" providerId="LiveId" clId="{78D18B6D-0F6D-4460-A50F-828C5E3C1346}" dt="2023-05-29T11:16:29.440" v="26" actId="478"/>
          <ac:picMkLst>
            <pc:docMk/>
            <pc:sldMk cId="3922644414" sldId="315"/>
            <ac:picMk id="15" creationId="{1F4C41AB-6E88-A4CA-436D-7F238B2F8270}"/>
          </ac:picMkLst>
        </pc:picChg>
        <pc:picChg chg="add del">
          <ac:chgData name="park jinseo" userId="46f600425a8af471" providerId="LiveId" clId="{78D18B6D-0F6D-4460-A50F-828C5E3C1346}" dt="2023-05-29T11:16:45.252" v="30" actId="478"/>
          <ac:picMkLst>
            <pc:docMk/>
            <pc:sldMk cId="3922644414" sldId="315"/>
            <ac:picMk id="17" creationId="{8F6AFA66-005A-DC66-D3CC-BBDD9228D6AD}"/>
          </ac:picMkLst>
        </pc:picChg>
        <pc:picChg chg="add mod">
          <ac:chgData name="park jinseo" userId="46f600425a8af471" providerId="LiveId" clId="{78D18B6D-0F6D-4460-A50F-828C5E3C1346}" dt="2023-05-29T11:16:54.057" v="32" actId="1076"/>
          <ac:picMkLst>
            <pc:docMk/>
            <pc:sldMk cId="3922644414" sldId="315"/>
            <ac:picMk id="19" creationId="{FF56FFC7-075E-0C2E-F675-1CA8390DD0F6}"/>
          </ac:picMkLst>
        </pc:picChg>
      </pc:sldChg>
    </pc:docChg>
  </pc:docChgLst>
  <pc:docChgLst>
    <pc:chgData name="jinseo park" userId="46f600425a8af471" providerId="LiveId" clId="{1960EB4C-F60F-754B-8B57-FA0D9DEFB388}"/>
    <pc:docChg chg="modSld">
      <pc:chgData name="jinseo park" userId="46f600425a8af471" providerId="LiveId" clId="{1960EB4C-F60F-754B-8B57-FA0D9DEFB388}" dt="2023-05-29T06:39:11.479" v="0" actId="729"/>
      <pc:docMkLst>
        <pc:docMk/>
      </pc:docMkLst>
      <pc:sldChg chg="mod modShow">
        <pc:chgData name="jinseo park" userId="46f600425a8af471" providerId="LiveId" clId="{1960EB4C-F60F-754B-8B57-FA0D9DEFB388}" dt="2023-05-29T06:39:11.479" v="0" actId="729"/>
        <pc:sldMkLst>
          <pc:docMk/>
          <pc:sldMk cId="270953826" sldId="31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5/29/2023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Hi everyone. I’m </a:t>
            </a:r>
            <a:r>
              <a:rPr lang="en-US" altLang="ko-KR" err="1"/>
              <a:t>Jin</a:t>
            </a:r>
            <a:r>
              <a:rPr lang="en-US" altLang="ko-KR"/>
              <a:t>, and I will present the recent updates in the Fermilab Test Beam Facility Time of Flight system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/>
              <a:t>The Fermilab Test Beam Facility sits in Fermilab Batavia site and </a:t>
            </a:r>
            <a:r>
              <a:rPr lang="en-US" altLang="ko-KR" sz="1200"/>
              <a:t>Supports a wide program of research and detector R&amp;D</a:t>
            </a:r>
          </a:p>
          <a:p>
            <a:r>
              <a:rPr lang="en-US" altLang="ko-KR"/>
              <a:t>.</a:t>
            </a:r>
          </a:p>
          <a:p>
            <a:r>
              <a:rPr lang="en-US" altLang="ko-KR"/>
              <a:t>The main beam is 120GeV proton with secondaries of various energies. Beam is available all year except summers.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87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This is a few 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6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/>
              <a:t>PSEC4 is a analog to digital converter ASIC we have been using for almost a decade now. It has 6 channels, 256 samples per channel, and about 10 </a:t>
            </a:r>
            <a:r>
              <a:rPr lang="en-US" altLang="ko-KR" err="1"/>
              <a:t>gigasamples</a:t>
            </a:r>
            <a:r>
              <a:rPr lang="en-US" altLang="ko-KR"/>
              <a:t> per second of sampling rate. The chip consists of switched capacitor array and SAR ADC.</a:t>
            </a:r>
          </a:p>
          <a:p>
            <a:r>
              <a:rPr lang="en-US" altLang="ko-KR"/>
              <a:t>We will focus on the components within the green dotted line because they determine the performance of the chip.</a:t>
            </a:r>
          </a:p>
          <a:p>
            <a:r>
              <a:rPr lang="en-US" altLang="ko-KR"/>
              <a:t>The signal goes into the chip from the left. First, its DC component is removed and set to a constant voltage, </a:t>
            </a:r>
            <a:r>
              <a:rPr lang="en-US" altLang="ko-KR" err="1"/>
              <a:t>V_ped</a:t>
            </a:r>
            <a:r>
              <a:rPr lang="en-US" altLang="ko-KR"/>
              <a:t>, which can be controlled by an FPGA for example.</a:t>
            </a:r>
          </a:p>
          <a:p>
            <a:r>
              <a:rPr lang="en-US" altLang="ko-KR"/>
              <a:t>Then there is a switched capacitor array, each capacitor connected to a 12 bit register and all capacitors share a single SAR ADC per channel, all incorporated in a single layout.</a:t>
            </a:r>
          </a:p>
          <a:p>
            <a:r>
              <a:rPr lang="en-US" altLang="ko-KR"/>
              <a:t>Because the bit depth is high enough, the primary limiting factor of timing resolution comes from the analog characteristic of the switched capacitor array.</a:t>
            </a:r>
          </a:p>
          <a:p>
            <a:r>
              <a:rPr lang="en-US" altLang="ko-KR"/>
              <a:t>I will further explain each component of interest through the next couple of slides.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ACDA7-6B74-4209-BCB3-91F57DA7FC8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62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17 Mar 2023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17 Mar 2023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17 Mar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17 Mar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B7D246-CFE6-BA20-4CAD-21232912F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AC3DBB7-D7CD-DD13-4B7C-BB867FB21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C7D7B1C-AFFB-7A30-1E75-9C7C7659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C50CA-E87F-47EB-AADB-082D9368D73E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2AC173-44DC-BA06-28E0-E8327874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843FEC-EFEA-21D7-BC2B-EC91806EC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267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083B0-7C79-34DF-3688-740FF551D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6FA013-4EA8-42A7-D3CB-74DDF78B8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0234E54-0FBA-2F4B-AFBB-D8F800648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B8A2D-AF16-4025-93E0-9731420DC136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10E578-EEC9-6725-BA2C-B73BC800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CF0E44-EC7A-4934-B6A1-BB5D5903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8475" y="6356351"/>
            <a:ext cx="2057400" cy="365125"/>
          </a:xfrm>
        </p:spPr>
        <p:txBody>
          <a:bodyPr/>
          <a:lstStyle>
            <a:lvl1pPr>
              <a:defRPr sz="1500"/>
            </a:lvl1pPr>
          </a:lstStyle>
          <a:p>
            <a:fld id="{C81923B2-94BC-4A4A-8DAF-314F9348B39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4551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CBC679-3AEB-C908-213F-184A27DB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4DE4769-A67F-9FCF-13EA-9E36FC6CF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BDD4FA-3D78-ABF5-62FE-698C44CC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19904-8C7B-4BB5-A3BF-6EB429C97D1D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B0AF24-6044-F11A-C3DA-0920C653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2B42228-F20C-0DBB-E3C1-C0446100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44751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A2D22-9382-422B-9070-C7280C688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790794-EC35-E0FF-69A4-9DAED71C3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B12B9C-6857-0C45-3483-4E6A95FE2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CA767C-7DF8-8720-E6C4-2CF1E86E7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5754B-DEE9-4256-AC79-B84D92225ECD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07F46FA-B41F-EE5E-2BFE-43189398A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4BF0B93-F0F9-EEE0-7A37-CB50E085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0403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211B5-AC16-E11B-AFA4-82BA057D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D93484B-506B-9508-951E-113CC3AE0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299A5C5-8AA1-C514-249D-8428099A56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24A48C6-2C6F-537C-F904-F5573B687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F0C8ED7-0245-6EA4-A3F7-943D242720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341A04F-DAC1-A26D-498B-F4286ECD6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033C8-A875-4F5C-89E5-289C49AA04E2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9141980C-0AF6-B9DA-2530-07325F6F3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CF4AF3AD-60AD-826A-F9C6-F51D8FD6F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509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A9B020-D0DA-C1A9-C907-BB0569AA8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72AC9F21-4876-2A03-00AE-602ACB569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85A7D-ACA7-4932-806F-2FDA7E8067BD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BAAE2CB-7D05-66E6-151E-9F93EC83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6A3C0CE-D8D5-ADF7-8E15-46FA4DA6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67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04DEEC1-9C74-5FF2-C0AC-B341EE7C6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5EDA2-747D-49EF-9046-693AEA3AAFD6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27BB954-BB0B-4639-1A58-C360E0895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4640B53-7C50-7F64-0F86-C18F9486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7027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729DC4-5083-87AD-EF89-E90F4EF63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5430E3-9F55-0EDA-3BFC-92FA2DD3F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065BD6F-D7B3-1374-2FC4-A82198C9B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41A5C97-4E51-44CF-264D-21CB7756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B6C9E-0D7E-407E-B065-7C7B90FF6F28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D303AA-8854-41D1-5C79-1C4BDFE7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BFAE4CE-51DE-8F72-8BE5-2E725581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4410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BDB57F3-05B9-E06D-F42D-F5BB5A4B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CD13A34-CC92-4246-2389-A30257E0BC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E84B01B-33BA-63F8-ABE9-317262802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7A210B4-6F9E-B6FF-1C7C-78245F69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095AD-48AA-406D-9112-C592E321A8F1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1F691F-26AF-4E2F-1603-FC1E0E83A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B9A5CCF-F66A-E0CA-1C87-3E28D22F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577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E786DE-EDC2-C515-A98A-7A1CFA5D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6B3AC05-DB4A-D59C-0C2E-92F4B520A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56B73B-0DD7-0A8F-C86A-D5409D3FC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2C274-3595-47BB-80A9-C3FC7E2E9B5C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312E5D1-0281-94E6-4FE3-EEE0FE50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9CC3E2-0F7A-B258-3F15-58E53E8C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4792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65DD58E-4448-1C7D-FD5E-F6FE0CAC3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2920DCA-588C-DE61-0962-1BF211FA6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3953EC9-59DF-8638-B038-70B78486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3652-E9D2-4DC7-93F6-CA1D657CC61E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85F754-7E27-4229-382A-FA3509550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AE3C70-53C8-EF28-F7F3-5A8530351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330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2493" y="6504213"/>
            <a:ext cx="380190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17 Mar 2023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17 Mar 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N. J. Pastika 11th BTTB Conference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D250938-54C5-29B2-F53F-BF0D00D0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CBE9209-CF80-87CF-FA53-41E56C6AB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9E52224-31C2-1E81-CB0C-9C565EF164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26DB4-998B-4AD3-94D2-83140C7B1507}" type="datetime1">
              <a:rPr lang="ko-KR" altLang="en-US" smtClean="0"/>
              <a:t>2023-05-29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012B4D-060E-ECDB-C1E9-7C7A23A414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9A39A8-3788-27A4-8B10-1F57912F1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923B2-94BC-4A4A-8DAF-314F9348B3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312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C6B61CED-B123-FC2A-4672-25AA6284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636415"/>
            <a:ext cx="8686800" cy="993574"/>
          </a:xfrm>
        </p:spPr>
        <p:txBody>
          <a:bodyPr/>
          <a:lstStyle/>
          <a:p>
            <a:pPr algn="ctr"/>
            <a:r>
              <a:rPr lang="en-US" altLang="ko-KR" sz="4000"/>
              <a:t>The Fermilab Test Beam Facility Time of Flight Upgrade</a:t>
            </a:r>
            <a:endParaRPr lang="ko-KR" altLang="en-US" sz="4000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54B9D65-A080-1FFD-4883-36CCA4FDC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부제목 2">
            <a:extLst>
              <a:ext uri="{FF2B5EF4-FFF2-40B4-BE49-F238E27FC236}">
                <a16:creationId xmlns:a16="http://schemas.microsoft.com/office/drawing/2014/main" id="{FE57A525-0187-E744-9110-6E34C81FE11E}"/>
              </a:ext>
            </a:extLst>
          </p:cNvPr>
          <p:cNvSpPr txBox="1">
            <a:spLocks/>
          </p:cNvSpPr>
          <p:nvPr/>
        </p:nvSpPr>
        <p:spPr>
          <a:xfrm>
            <a:off x="1045029" y="3091543"/>
            <a:ext cx="7053942" cy="252496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>
                <a:solidFill>
                  <a:srgbClr val="222222"/>
                </a:solidFill>
                <a:latin typeface="Arial" panose="020B0604020202020204" pitchFamily="34" charset="0"/>
              </a:rPr>
              <a:t>N. J. </a:t>
            </a:r>
            <a:r>
              <a:rPr lang="en-US" altLang="ko-KR" err="1">
                <a:solidFill>
                  <a:srgbClr val="222222"/>
                </a:solidFill>
                <a:latin typeface="Arial" panose="020B0604020202020204" pitchFamily="34" charset="0"/>
              </a:rPr>
              <a:t>Pastika</a:t>
            </a:r>
            <a:r>
              <a:rPr lang="en-US" altLang="ko-KR">
                <a:solidFill>
                  <a:srgbClr val="222222"/>
                </a:solidFill>
                <a:latin typeface="Arial" panose="020B0604020202020204" pitchFamily="34" charset="0"/>
              </a:rPr>
              <a:t>, P. M. </a:t>
            </a:r>
            <a:r>
              <a:rPr lang="en-US" altLang="ko-KR" err="1">
                <a:solidFill>
                  <a:srgbClr val="222222"/>
                </a:solidFill>
                <a:latin typeface="Arial" panose="020B0604020202020204" pitchFamily="34" charset="0"/>
              </a:rPr>
              <a:t>Rubinov</a:t>
            </a:r>
            <a:r>
              <a:rPr lang="en-US" altLang="ko-KR">
                <a:solidFill>
                  <a:srgbClr val="222222"/>
                </a:solidFill>
                <a:latin typeface="Arial" panose="020B0604020202020204" pitchFamily="34" charset="0"/>
              </a:rPr>
              <a:t>, H. J. Frisch, M. </a:t>
            </a:r>
            <a:r>
              <a:rPr lang="en-US" altLang="ko-KR" err="1">
                <a:solidFill>
                  <a:srgbClr val="222222"/>
                </a:solidFill>
                <a:latin typeface="Arial" panose="020B0604020202020204" pitchFamily="34" charset="0"/>
              </a:rPr>
              <a:t>Heintz</a:t>
            </a:r>
            <a:r>
              <a:rPr lang="en-US" altLang="ko-KR">
                <a:solidFill>
                  <a:srgbClr val="222222"/>
                </a:solidFill>
                <a:latin typeface="Arial" panose="020B0604020202020204" pitchFamily="34" charset="0"/>
              </a:rPr>
              <a:t>, J. Park, B. W. Adams, E. Angelico</a:t>
            </a:r>
          </a:p>
        </p:txBody>
      </p:sp>
    </p:spTree>
    <p:extLst>
      <p:ext uri="{BB962C8B-B14F-4D97-AF65-F5344CB8AC3E}">
        <p14:creationId xmlns:p14="http://schemas.microsoft.com/office/powerpoint/2010/main" val="1764651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6AD9DD28-B7F0-1502-14C6-DAB74C3E4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7" t="6042" r="290" b="-2736"/>
          <a:stretch/>
        </p:blipFill>
        <p:spPr>
          <a:xfrm>
            <a:off x="1551566" y="1951146"/>
            <a:ext cx="7494309" cy="3817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02ABC7-58A1-7E20-2C8D-4B56D6EDB801}"/>
              </a:ext>
            </a:extLst>
          </p:cNvPr>
          <p:cNvSpPr txBox="1"/>
          <p:nvPr/>
        </p:nvSpPr>
        <p:spPr>
          <a:xfrm>
            <a:off x="539931" y="5630502"/>
            <a:ext cx="80407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135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E. </a:t>
            </a:r>
            <a:r>
              <a:rPr lang="en-US" altLang="ko-KR" sz="135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Oberla</a:t>
            </a:r>
            <a:r>
              <a:rPr lang="en-US" altLang="ko-KR" sz="135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, J.-F. </a:t>
            </a:r>
            <a:r>
              <a:rPr lang="en-US" altLang="ko-KR" sz="135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Genata</a:t>
            </a:r>
            <a:r>
              <a:rPr lang="en-US" altLang="ko-KR" sz="135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H. </a:t>
            </a:r>
            <a:r>
              <a:rPr lang="en-US" altLang="ko-KR" sz="135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Grabasa</a:t>
            </a:r>
            <a:r>
              <a:rPr lang="en-US" altLang="ko-KR" sz="135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H. Frisch, K. Nishimura, G. Varner, arxiv.org/abs/1309.4397</a:t>
            </a:r>
            <a:endParaRPr lang="ko-KR" altLang="en-US" sz="135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5E1967AC-6455-AEED-28F8-E1594C8FA871}"/>
              </a:ext>
            </a:extLst>
          </p:cNvPr>
          <p:cNvSpPr/>
          <p:nvPr/>
        </p:nvSpPr>
        <p:spPr>
          <a:xfrm>
            <a:off x="1551565" y="1833656"/>
            <a:ext cx="4180115" cy="3160167"/>
          </a:xfrm>
          <a:prstGeom prst="round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fontAlgn="auto" latinLnBrk="1">
              <a:spcBef>
                <a:spcPts val="0"/>
              </a:spcBef>
              <a:spcAft>
                <a:spcPts val="0"/>
              </a:spcAft>
            </a:pPr>
            <a:endParaRPr lang="ko-KR" altLang="en-US" sz="135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7077CF6-42BF-D9AE-D334-011D16C0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 latinLnBrk="1">
              <a:spcBef>
                <a:spcPts val="0"/>
              </a:spcBef>
              <a:spcAft>
                <a:spcPts val="0"/>
              </a:spcAft>
            </a:pPr>
            <a:fld id="{C81923B2-94BC-4A4A-8DAF-314F9348B39B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defTabSz="685800" fontAlgn="auto" latinLnBrk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F6E66-A0C8-7EEA-3833-4E338B943F75}"/>
              </a:ext>
            </a:extLst>
          </p:cNvPr>
          <p:cNvSpPr txBox="1"/>
          <p:nvPr/>
        </p:nvSpPr>
        <p:spPr>
          <a:xfrm>
            <a:off x="197032" y="3563515"/>
            <a:ext cx="2252545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80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12-bit depth</a:t>
            </a:r>
          </a:p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ko-KR" sz="18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80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6 channel/chip</a:t>
            </a:r>
          </a:p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ko-KR" sz="18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80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5ps resolution</a:t>
            </a:r>
          </a:p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ko-KR" sz="18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257175" indent="-257175" defTabSz="685800" fontAlgn="auto" latinLnBrk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ko-KR" sz="180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  <a:cs typeface="+mn-cs"/>
              </a:rPr>
              <a:t>130ns IBM 8RF</a:t>
            </a:r>
            <a:endParaRPr lang="ko-KR" altLang="en-US" sz="180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" name="제목 2">
            <a:extLst>
              <a:ext uri="{FF2B5EF4-FFF2-40B4-BE49-F238E27FC236}">
                <a16:creationId xmlns:a16="http://schemas.microsoft.com/office/drawing/2014/main" id="{43596416-CA32-D14B-5124-C3C4093A3751}"/>
              </a:ext>
            </a:extLst>
          </p:cNvPr>
          <p:cNvSpPr txBox="1">
            <a:spLocks/>
          </p:cNvSpPr>
          <p:nvPr/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Apparatus:PSEC4</a:t>
            </a:r>
            <a:endParaRPr kumimoji="0" lang="ko-KR" altLang="en-US" sz="2800" b="1" i="0" u="none" strike="noStrike" kern="1200" cap="none" spc="0" normalizeH="0" baseline="0" noProof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9864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52"/>
    </mc:Choice>
    <mc:Fallback>
      <p:transition spd="slow" advTm="5595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B736CCAC-10CA-B025-CC9D-DFA2BBDBB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46" r="36426" b="45735"/>
          <a:stretch/>
        </p:blipFill>
        <p:spPr>
          <a:xfrm>
            <a:off x="3078178" y="2810052"/>
            <a:ext cx="5513522" cy="189854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E8663BB-F6C8-42F5-A1E8-BC511DB0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Instrumentation Layout - </a:t>
            </a:r>
            <a:r>
              <a:rPr lang="en-US" err="1"/>
              <a:t>MTest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2B180-EA15-4E16-AD72-A175583F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D94FA6-0814-B8C5-7753-A3FE643D6B1E}"/>
              </a:ext>
            </a:extLst>
          </p:cNvPr>
          <p:cNvCxnSpPr/>
          <p:nvPr/>
        </p:nvCxnSpPr>
        <p:spPr>
          <a:xfrm flipH="1">
            <a:off x="244098" y="3693310"/>
            <a:ext cx="297823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4C4980-892E-B2D9-2639-5C04A7E4FB5E}"/>
              </a:ext>
            </a:extLst>
          </p:cNvPr>
          <p:cNvCxnSpPr/>
          <p:nvPr/>
        </p:nvCxnSpPr>
        <p:spPr>
          <a:xfrm flipH="1">
            <a:off x="244098" y="3723790"/>
            <a:ext cx="297823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5A5DC0-9417-9F2E-FD04-BCF4A15D8619}"/>
              </a:ext>
            </a:extLst>
          </p:cNvPr>
          <p:cNvCxnSpPr/>
          <p:nvPr/>
        </p:nvCxnSpPr>
        <p:spPr>
          <a:xfrm flipH="1">
            <a:off x="244098" y="3998110"/>
            <a:ext cx="297823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3C59AD-A5CF-5284-4936-5EBAC63F204B}"/>
              </a:ext>
            </a:extLst>
          </p:cNvPr>
          <p:cNvCxnSpPr/>
          <p:nvPr/>
        </p:nvCxnSpPr>
        <p:spPr>
          <a:xfrm flipH="1">
            <a:off x="244098" y="4030495"/>
            <a:ext cx="2978239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DD8461-54F6-8062-97B4-F7A4AA5508E4}"/>
              </a:ext>
            </a:extLst>
          </p:cNvPr>
          <p:cNvCxnSpPr>
            <a:cxnSpLocks/>
          </p:cNvCxnSpPr>
          <p:nvPr/>
        </p:nvCxnSpPr>
        <p:spPr>
          <a:xfrm flipH="1">
            <a:off x="216158" y="3783355"/>
            <a:ext cx="2866390" cy="91440"/>
          </a:xfrm>
          <a:prstGeom prst="line">
            <a:avLst/>
          </a:prstGeom>
          <a:ln>
            <a:solidFill>
              <a:srgbClr val="A5BA8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2CC6CF04-B1EF-0862-C037-A2093CD72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t="33723" r="94326" b="63061"/>
          <a:stretch/>
        </p:blipFill>
        <p:spPr>
          <a:xfrm>
            <a:off x="2526287" y="3754015"/>
            <a:ext cx="300991" cy="15291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C2A2A28-CDE9-739E-D3D4-90DD9A3C971B}"/>
              </a:ext>
            </a:extLst>
          </p:cNvPr>
          <p:cNvSpPr/>
          <p:nvPr/>
        </p:nvSpPr>
        <p:spPr>
          <a:xfrm>
            <a:off x="279658" y="3767100"/>
            <a:ext cx="50800" cy="198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C05697-DD7A-4D1C-3FE3-65B36A18C284}"/>
              </a:ext>
            </a:extLst>
          </p:cNvPr>
          <p:cNvSpPr/>
          <p:nvPr/>
        </p:nvSpPr>
        <p:spPr>
          <a:xfrm>
            <a:off x="643355" y="3767100"/>
            <a:ext cx="50800" cy="198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034D44-77E3-6CA0-E73A-3B16D180227E}"/>
              </a:ext>
            </a:extLst>
          </p:cNvPr>
          <p:cNvSpPr/>
          <p:nvPr/>
        </p:nvSpPr>
        <p:spPr>
          <a:xfrm>
            <a:off x="3660875" y="3733698"/>
            <a:ext cx="50800" cy="198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D43B847-4062-2984-19FF-7C885BAF4D83}"/>
              </a:ext>
            </a:extLst>
          </p:cNvPr>
          <p:cNvCxnSpPr>
            <a:cxnSpLocks/>
          </p:cNvCxnSpPr>
          <p:nvPr/>
        </p:nvCxnSpPr>
        <p:spPr>
          <a:xfrm>
            <a:off x="7099050" y="3866413"/>
            <a:ext cx="0" cy="20490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95BE6EE-B3F2-DDC6-2956-1CAEF98CD861}"/>
              </a:ext>
            </a:extLst>
          </p:cNvPr>
          <p:cNvSpPr/>
          <p:nvPr/>
        </p:nvSpPr>
        <p:spPr>
          <a:xfrm>
            <a:off x="4536698" y="3674262"/>
            <a:ext cx="50800" cy="198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5BFEA0-E913-6C8C-DC25-800EB8DC9000}"/>
              </a:ext>
            </a:extLst>
          </p:cNvPr>
          <p:cNvSpPr/>
          <p:nvPr/>
        </p:nvSpPr>
        <p:spPr>
          <a:xfrm>
            <a:off x="3686275" y="2681021"/>
            <a:ext cx="1239206" cy="679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4FBEF54-6C43-9139-49F9-AF2AE96C6161}"/>
              </a:ext>
            </a:extLst>
          </p:cNvPr>
          <p:cNvSpPr/>
          <p:nvPr/>
        </p:nvSpPr>
        <p:spPr>
          <a:xfrm>
            <a:off x="7048250" y="3584729"/>
            <a:ext cx="50800" cy="198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8E6FB0-6317-D066-5029-4F76FE8FA150}"/>
              </a:ext>
            </a:extLst>
          </p:cNvPr>
          <p:cNvSpPr txBox="1"/>
          <p:nvPr/>
        </p:nvSpPr>
        <p:spPr>
          <a:xfrm>
            <a:off x="1917450" y="4982743"/>
            <a:ext cx="3297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AF272F"/>
                </a:solidFill>
              </a:rPr>
              <a:t>Proposed LAPPD stations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E0AAB96-194A-ED71-F8A3-299D5B5557F4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444917" y="4067071"/>
            <a:ext cx="3121061" cy="9156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9A505E-5FA9-77DF-0BDB-038C27BA7F1F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759210" y="4057166"/>
            <a:ext cx="2806768" cy="925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07B173-73F1-C992-03C5-34CEAC433370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565978" y="4044592"/>
            <a:ext cx="120297" cy="938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62454E1-68AB-3BC9-FA28-407C5A7F7749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565978" y="3968900"/>
            <a:ext cx="970720" cy="10138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3DE4B08-0C95-D960-1E27-A0D3CE5225D0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3565978" y="3810151"/>
            <a:ext cx="3429440" cy="11725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F474395-1462-27E0-4191-3B1EBB6B9CF5}"/>
              </a:ext>
            </a:extLst>
          </p:cNvPr>
          <p:cNvCxnSpPr/>
          <p:nvPr/>
        </p:nvCxnSpPr>
        <p:spPr>
          <a:xfrm>
            <a:off x="305058" y="4111015"/>
            <a:ext cx="25400" cy="18653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A2FC18-FEE1-D3AA-B0E7-C7462EFFED22}"/>
              </a:ext>
            </a:extLst>
          </p:cNvPr>
          <p:cNvCxnSpPr>
            <a:cxnSpLocks/>
          </p:cNvCxnSpPr>
          <p:nvPr/>
        </p:nvCxnSpPr>
        <p:spPr>
          <a:xfrm>
            <a:off x="317758" y="5714263"/>
            <a:ext cx="678129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7033657-D4DA-F18F-DBA8-6ADBC128B38D}"/>
              </a:ext>
            </a:extLst>
          </p:cNvPr>
          <p:cNvSpPr txBox="1"/>
          <p:nvPr/>
        </p:nvSpPr>
        <p:spPr>
          <a:xfrm>
            <a:off x="3179012" y="5718557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~80 m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467C6CB-FCB4-FB62-C09E-EC2F2D09C6AC}"/>
              </a:ext>
            </a:extLst>
          </p:cNvPr>
          <p:cNvSpPr/>
          <p:nvPr/>
        </p:nvSpPr>
        <p:spPr>
          <a:xfrm>
            <a:off x="2302220" y="860155"/>
            <a:ext cx="1529659" cy="67904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Readout PC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3D8B8A00-1F95-8532-CED0-6627E4833D89}"/>
              </a:ext>
            </a:extLst>
          </p:cNvPr>
          <p:cNvSpPr/>
          <p:nvPr/>
        </p:nvSpPr>
        <p:spPr>
          <a:xfrm>
            <a:off x="4127239" y="868951"/>
            <a:ext cx="1529659" cy="6790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WR Switch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48323C4-9A31-543B-351E-EC627A8B5503}"/>
              </a:ext>
            </a:extLst>
          </p:cNvPr>
          <p:cNvSpPr/>
          <p:nvPr/>
        </p:nvSpPr>
        <p:spPr>
          <a:xfrm>
            <a:off x="232644" y="2296078"/>
            <a:ext cx="592479" cy="2524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ACC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1D03D30-F550-939B-0D5E-CE5DB5B6E617}"/>
              </a:ext>
            </a:extLst>
          </p:cNvPr>
          <p:cNvSpPr/>
          <p:nvPr/>
        </p:nvSpPr>
        <p:spPr>
          <a:xfrm rot="16200000">
            <a:off x="-61457" y="2934977"/>
            <a:ext cx="733032" cy="31273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ACDC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CB20A2E-5170-C861-9B13-48EF18D14DD1}"/>
              </a:ext>
            </a:extLst>
          </p:cNvPr>
          <p:cNvSpPr/>
          <p:nvPr/>
        </p:nvSpPr>
        <p:spPr>
          <a:xfrm>
            <a:off x="3711675" y="2959501"/>
            <a:ext cx="473906" cy="544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0404C23-0291-BEF2-9C97-D36511360BE0}"/>
              </a:ext>
            </a:extLst>
          </p:cNvPr>
          <p:cNvSpPr/>
          <p:nvPr/>
        </p:nvSpPr>
        <p:spPr>
          <a:xfrm>
            <a:off x="3806519" y="2166629"/>
            <a:ext cx="592479" cy="2524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ACC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E086633-0631-B8FC-871D-FF015DF4D1C4}"/>
              </a:ext>
            </a:extLst>
          </p:cNvPr>
          <p:cNvSpPr/>
          <p:nvPr/>
        </p:nvSpPr>
        <p:spPr>
          <a:xfrm rot="16200000">
            <a:off x="3239819" y="2829432"/>
            <a:ext cx="733032" cy="31273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ACDC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84E197-FFA8-6245-1E82-60000BBA305C}"/>
              </a:ext>
            </a:extLst>
          </p:cNvPr>
          <p:cNvSpPr/>
          <p:nvPr/>
        </p:nvSpPr>
        <p:spPr>
          <a:xfrm>
            <a:off x="6777410" y="1514110"/>
            <a:ext cx="592479" cy="25241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ACC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E5F7AD4-7A52-E244-FD40-E864CE9F14C6}"/>
              </a:ext>
            </a:extLst>
          </p:cNvPr>
          <p:cNvSpPr/>
          <p:nvPr/>
        </p:nvSpPr>
        <p:spPr>
          <a:xfrm rot="16200000">
            <a:off x="6732534" y="2145105"/>
            <a:ext cx="733032" cy="31273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ACDC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9134011-07A2-8BFB-4749-B939EEC6F54C}"/>
              </a:ext>
            </a:extLst>
          </p:cNvPr>
          <p:cNvSpPr/>
          <p:nvPr/>
        </p:nvSpPr>
        <p:spPr>
          <a:xfrm>
            <a:off x="1262834" y="2400684"/>
            <a:ext cx="747187" cy="3283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TP Zen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51CF8C5-449A-CCA4-A640-E273A5DAE1B9}"/>
              </a:ext>
            </a:extLst>
          </p:cNvPr>
          <p:cNvSpPr/>
          <p:nvPr/>
        </p:nvSpPr>
        <p:spPr>
          <a:xfrm>
            <a:off x="4878359" y="2236501"/>
            <a:ext cx="747187" cy="3283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TP Zen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AF73584-0BE3-AA8B-4FD1-4F3E07EC2DC8}"/>
              </a:ext>
            </a:extLst>
          </p:cNvPr>
          <p:cNvSpPr/>
          <p:nvPr/>
        </p:nvSpPr>
        <p:spPr>
          <a:xfrm>
            <a:off x="7549234" y="1835577"/>
            <a:ext cx="747187" cy="3283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TP Zen</a:t>
            </a:r>
          </a:p>
        </p:txBody>
      </p: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85D6289A-DEDF-BA95-433C-5C7118493550}"/>
              </a:ext>
            </a:extLst>
          </p:cNvPr>
          <p:cNvCxnSpPr>
            <a:cxnSpLocks/>
            <a:stCxn id="53" idx="3"/>
            <a:endCxn id="72" idx="0"/>
          </p:cNvCxnSpPr>
          <p:nvPr/>
        </p:nvCxnSpPr>
        <p:spPr>
          <a:xfrm>
            <a:off x="5656898" y="1208472"/>
            <a:ext cx="2265930" cy="627105"/>
          </a:xfrm>
          <a:prstGeom prst="bentConnector2">
            <a:avLst/>
          </a:prstGeom>
          <a:ln>
            <a:solidFill>
              <a:srgbClr val="FE9E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E79733A3-9368-858F-5623-D2E2ABE3C2DF}"/>
              </a:ext>
            </a:extLst>
          </p:cNvPr>
          <p:cNvCxnSpPr>
            <a:cxnSpLocks/>
            <a:endCxn id="71" idx="0"/>
          </p:cNvCxnSpPr>
          <p:nvPr/>
        </p:nvCxnSpPr>
        <p:spPr>
          <a:xfrm rot="5400000">
            <a:off x="4894718" y="1879261"/>
            <a:ext cx="714475" cy="4"/>
          </a:xfrm>
          <a:prstGeom prst="bentConnector3">
            <a:avLst/>
          </a:prstGeom>
          <a:ln>
            <a:solidFill>
              <a:srgbClr val="FE9E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8D706A6C-849B-013A-B034-3E455E6413EE}"/>
              </a:ext>
            </a:extLst>
          </p:cNvPr>
          <p:cNvCxnSpPr>
            <a:cxnSpLocks/>
            <a:stCxn id="53" idx="2"/>
            <a:endCxn id="70" idx="0"/>
          </p:cNvCxnSpPr>
          <p:nvPr/>
        </p:nvCxnSpPr>
        <p:spPr>
          <a:xfrm rot="5400000">
            <a:off x="2837903" y="346518"/>
            <a:ext cx="852692" cy="3255641"/>
          </a:xfrm>
          <a:prstGeom prst="bentConnector3">
            <a:avLst/>
          </a:prstGeom>
          <a:ln>
            <a:solidFill>
              <a:srgbClr val="FE9E6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BBCADCE7-C0D5-8E8B-B823-4A9954689DD3}"/>
              </a:ext>
            </a:extLst>
          </p:cNvPr>
          <p:cNvCxnSpPr>
            <a:cxnSpLocks/>
            <a:stCxn id="52" idx="1"/>
            <a:endCxn id="54" idx="0"/>
          </p:cNvCxnSpPr>
          <p:nvPr/>
        </p:nvCxnSpPr>
        <p:spPr>
          <a:xfrm rot="10800000" flipV="1">
            <a:off x="528884" y="1199676"/>
            <a:ext cx="1773336" cy="109640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0498DD92-CDE8-9353-E92D-D2C9BEB3FEE3}"/>
              </a:ext>
            </a:extLst>
          </p:cNvPr>
          <p:cNvCxnSpPr>
            <a:cxnSpLocks/>
            <a:stCxn id="52" idx="2"/>
            <a:endCxn id="65" idx="0"/>
          </p:cNvCxnSpPr>
          <p:nvPr/>
        </p:nvCxnSpPr>
        <p:spPr>
          <a:xfrm rot="16200000" flipH="1">
            <a:off x="3271188" y="1335057"/>
            <a:ext cx="627433" cy="1035709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53331F30-962B-E628-E893-BE31583DCBC1}"/>
              </a:ext>
            </a:extLst>
          </p:cNvPr>
          <p:cNvCxnSpPr>
            <a:cxnSpLocks/>
            <a:stCxn id="52" idx="2"/>
            <a:endCxn id="68" idx="1"/>
          </p:cNvCxnSpPr>
          <p:nvPr/>
        </p:nvCxnSpPr>
        <p:spPr>
          <a:xfrm rot="16200000" flipH="1">
            <a:off x="4871670" y="-265424"/>
            <a:ext cx="101121" cy="3710360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335E83B0-29C5-AE25-40AA-B99FD90A75A7}"/>
              </a:ext>
            </a:extLst>
          </p:cNvPr>
          <p:cNvCxnSpPr>
            <a:cxnSpLocks/>
            <a:stCxn id="54" idx="2"/>
            <a:endCxn id="55" idx="3"/>
          </p:cNvCxnSpPr>
          <p:nvPr/>
        </p:nvCxnSpPr>
        <p:spPr>
          <a:xfrm rot="5400000">
            <a:off x="328804" y="2524747"/>
            <a:ext cx="176337" cy="223825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ctor: Elbow 92">
            <a:extLst>
              <a:ext uri="{FF2B5EF4-FFF2-40B4-BE49-F238E27FC236}">
                <a16:creationId xmlns:a16="http://schemas.microsoft.com/office/drawing/2014/main" id="{BBBF7D5A-02BA-7017-20E1-58B58A2C6999}"/>
              </a:ext>
            </a:extLst>
          </p:cNvPr>
          <p:cNvCxnSpPr>
            <a:cxnSpLocks/>
            <a:stCxn id="54" idx="2"/>
            <a:endCxn id="64" idx="3"/>
          </p:cNvCxnSpPr>
          <p:nvPr/>
        </p:nvCxnSpPr>
        <p:spPr>
          <a:xfrm rot="16200000" flipH="1">
            <a:off x="508623" y="2568751"/>
            <a:ext cx="180394" cy="13987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8CEF9E95-8955-C8BA-D34C-43246585E7C5}"/>
              </a:ext>
            </a:extLst>
          </p:cNvPr>
          <p:cNvCxnSpPr>
            <a:cxnSpLocks/>
            <a:stCxn id="65" idx="2"/>
            <a:endCxn id="66" idx="3"/>
          </p:cNvCxnSpPr>
          <p:nvPr/>
        </p:nvCxnSpPr>
        <p:spPr>
          <a:xfrm rot="5400000">
            <a:off x="3754428" y="2270951"/>
            <a:ext cx="200241" cy="496423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1AB3AD45-C41C-3EE5-D328-0ED52AF6339E}"/>
              </a:ext>
            </a:extLst>
          </p:cNvPr>
          <p:cNvCxnSpPr>
            <a:cxnSpLocks/>
            <a:stCxn id="65" idx="2"/>
            <a:endCxn id="67" idx="3"/>
          </p:cNvCxnSpPr>
          <p:nvPr/>
        </p:nvCxnSpPr>
        <p:spPr>
          <a:xfrm rot="16200000" flipH="1">
            <a:off x="4237573" y="2284227"/>
            <a:ext cx="182979" cy="452607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Connector: Elbow 98">
            <a:extLst>
              <a:ext uri="{FF2B5EF4-FFF2-40B4-BE49-F238E27FC236}">
                <a16:creationId xmlns:a16="http://schemas.microsoft.com/office/drawing/2014/main" id="{8F677AFF-3644-F036-195A-A0DEB32C1C3D}"/>
              </a:ext>
            </a:extLst>
          </p:cNvPr>
          <p:cNvCxnSpPr>
            <a:cxnSpLocks/>
            <a:stCxn id="68" idx="2"/>
            <a:endCxn id="69" idx="3"/>
          </p:cNvCxnSpPr>
          <p:nvPr/>
        </p:nvCxnSpPr>
        <p:spPr>
          <a:xfrm rot="16200000" flipH="1">
            <a:off x="7002134" y="1838038"/>
            <a:ext cx="168433" cy="25401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>
            <a:extLst>
              <a:ext uri="{FF2B5EF4-FFF2-40B4-BE49-F238E27FC236}">
                <a16:creationId xmlns:a16="http://schemas.microsoft.com/office/drawing/2014/main" id="{E0BFA0B7-2715-3AEA-7B31-91A3428E5888}"/>
              </a:ext>
            </a:extLst>
          </p:cNvPr>
          <p:cNvCxnSpPr>
            <a:cxnSpLocks/>
            <a:stCxn id="69" idx="1"/>
          </p:cNvCxnSpPr>
          <p:nvPr/>
        </p:nvCxnSpPr>
        <p:spPr>
          <a:xfrm rot="5400000">
            <a:off x="6681106" y="3085933"/>
            <a:ext cx="835890" cy="1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EB152EA8-A819-2112-B0AC-53E247C31358}"/>
              </a:ext>
            </a:extLst>
          </p:cNvPr>
          <p:cNvCxnSpPr>
            <a:cxnSpLocks/>
            <a:stCxn id="67" idx="1"/>
          </p:cNvCxnSpPr>
          <p:nvPr/>
        </p:nvCxnSpPr>
        <p:spPr>
          <a:xfrm rot="16200000" flipH="1">
            <a:off x="4389128" y="3501291"/>
            <a:ext cx="339209" cy="6732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CDDC1E67-7EFB-A33A-E66B-58F4CC153AC9}"/>
              </a:ext>
            </a:extLst>
          </p:cNvPr>
          <p:cNvCxnSpPr>
            <a:cxnSpLocks/>
            <a:stCxn id="66" idx="1"/>
          </p:cNvCxnSpPr>
          <p:nvPr/>
        </p:nvCxnSpPr>
        <p:spPr>
          <a:xfrm rot="16200000" flipH="1">
            <a:off x="3491507" y="3467144"/>
            <a:ext cx="331727" cy="102068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CD5A7E03-170E-A2C6-478B-27FDB9655265}"/>
              </a:ext>
            </a:extLst>
          </p:cNvPr>
          <p:cNvCxnSpPr>
            <a:cxnSpLocks/>
            <a:stCxn id="55" idx="1"/>
          </p:cNvCxnSpPr>
          <p:nvPr/>
        </p:nvCxnSpPr>
        <p:spPr>
          <a:xfrm rot="5400000">
            <a:off x="187335" y="3575585"/>
            <a:ext cx="235450" cy="12700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941651DA-F45F-EE5F-3D7A-0566E740CDED}"/>
              </a:ext>
            </a:extLst>
          </p:cNvPr>
          <p:cNvCxnSpPr>
            <a:cxnSpLocks/>
            <a:stCxn id="64" idx="1"/>
          </p:cNvCxnSpPr>
          <p:nvPr/>
        </p:nvCxnSpPr>
        <p:spPr>
          <a:xfrm rot="5400000">
            <a:off x="537822" y="3592853"/>
            <a:ext cx="261873" cy="1"/>
          </a:xfrm>
          <a:prstGeom prst="bentConnector3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:a16="http://schemas.microsoft.com/office/drawing/2014/main" id="{23C93E61-543D-7354-928E-129E5AA06B04}"/>
              </a:ext>
            </a:extLst>
          </p:cNvPr>
          <p:cNvCxnSpPr>
            <a:cxnSpLocks/>
            <a:stCxn id="70" idx="1"/>
            <a:endCxn id="64" idx="2"/>
          </p:cNvCxnSpPr>
          <p:nvPr/>
        </p:nvCxnSpPr>
        <p:spPr>
          <a:xfrm rot="10800000" flipV="1">
            <a:off x="825124" y="2564867"/>
            <a:ext cx="437710" cy="530534"/>
          </a:xfrm>
          <a:prstGeom prst="bent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:a16="http://schemas.microsoft.com/office/drawing/2014/main" id="{1575C968-1D44-95BA-F687-C5E9C32D80AC}"/>
              </a:ext>
            </a:extLst>
          </p:cNvPr>
          <p:cNvCxnSpPr>
            <a:cxnSpLocks/>
            <a:stCxn id="70" idx="1"/>
          </p:cNvCxnSpPr>
          <p:nvPr/>
        </p:nvCxnSpPr>
        <p:spPr>
          <a:xfrm rot="10800000" flipV="1">
            <a:off x="461426" y="2564867"/>
            <a:ext cx="801408" cy="345146"/>
          </a:xfrm>
          <a:prstGeom prst="bent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F347609C-60E7-A980-60D8-8F50FF5DBF14}"/>
              </a:ext>
            </a:extLst>
          </p:cNvPr>
          <p:cNvSpPr/>
          <p:nvPr/>
        </p:nvSpPr>
        <p:spPr>
          <a:xfrm rot="16200000">
            <a:off x="302241" y="2939034"/>
            <a:ext cx="733032" cy="31273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ACDC</a:t>
            </a:r>
          </a:p>
        </p:txBody>
      </p: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608258E9-34B5-9FD1-D07C-FDCEBFC2C971}"/>
              </a:ext>
            </a:extLst>
          </p:cNvPr>
          <p:cNvCxnSpPr>
            <a:cxnSpLocks/>
            <a:stCxn id="71" idx="1"/>
          </p:cNvCxnSpPr>
          <p:nvPr/>
        </p:nvCxnSpPr>
        <p:spPr>
          <a:xfrm rot="10800000" flipV="1">
            <a:off x="3762703" y="2400684"/>
            <a:ext cx="1115657" cy="403798"/>
          </a:xfrm>
          <a:prstGeom prst="bentConnector3">
            <a:avLst>
              <a:gd name="adj1" fmla="val 8507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Connector: Elbow 118">
            <a:extLst>
              <a:ext uri="{FF2B5EF4-FFF2-40B4-BE49-F238E27FC236}">
                <a16:creationId xmlns:a16="http://schemas.microsoft.com/office/drawing/2014/main" id="{4ED39515-5D7F-B12F-FD59-E405BF643689}"/>
              </a:ext>
            </a:extLst>
          </p:cNvPr>
          <p:cNvCxnSpPr>
            <a:cxnSpLocks/>
            <a:stCxn id="71" idx="1"/>
            <a:endCxn id="67" idx="2"/>
          </p:cNvCxnSpPr>
          <p:nvPr/>
        </p:nvCxnSpPr>
        <p:spPr>
          <a:xfrm rot="10800000" flipV="1">
            <a:off x="4711733" y="2400683"/>
            <a:ext cx="166627" cy="567853"/>
          </a:xfrm>
          <a:prstGeom prst="bentConnector5">
            <a:avLst>
              <a:gd name="adj1" fmla="val 56021"/>
              <a:gd name="adj2" fmla="val 50688"/>
              <a:gd name="adj3" fmla="val 5769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D33C4505-17FA-7FBC-AAAD-5415882E7134}"/>
              </a:ext>
            </a:extLst>
          </p:cNvPr>
          <p:cNvSpPr/>
          <p:nvPr/>
        </p:nvSpPr>
        <p:spPr>
          <a:xfrm rot="16200000">
            <a:off x="4188849" y="2812170"/>
            <a:ext cx="733032" cy="312733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ACDC</a:t>
            </a:r>
          </a:p>
        </p:txBody>
      </p:sp>
      <p:cxnSp>
        <p:nvCxnSpPr>
          <p:cNvPr id="125" name="Connector: Elbow 124">
            <a:extLst>
              <a:ext uri="{FF2B5EF4-FFF2-40B4-BE49-F238E27FC236}">
                <a16:creationId xmlns:a16="http://schemas.microsoft.com/office/drawing/2014/main" id="{29C2DAFB-B9A9-65A9-C704-836E1A098C09}"/>
              </a:ext>
            </a:extLst>
          </p:cNvPr>
          <p:cNvCxnSpPr>
            <a:cxnSpLocks/>
            <a:stCxn id="72" idx="1"/>
            <a:endCxn id="69" idx="2"/>
          </p:cNvCxnSpPr>
          <p:nvPr/>
        </p:nvCxnSpPr>
        <p:spPr>
          <a:xfrm rot="10800000" flipV="1">
            <a:off x="7255418" y="1999760"/>
            <a:ext cx="293817" cy="301712"/>
          </a:xfrm>
          <a:prstGeom prst="bentConnector3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656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5" grpId="0" animBg="1"/>
      <p:bldP spid="52" grpId="0" animBg="1"/>
      <p:bldP spid="53" grpId="0" animBg="1"/>
      <p:bldP spid="54" grpId="0" animBg="1"/>
      <p:bldP spid="55" grpId="0" animBg="1"/>
      <p:bldP spid="63" grpId="0" animBg="1"/>
      <p:bldP spid="65" grpId="0" animBg="1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64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663BB-F6C8-42F5-A1E8-BC511DB0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err="1"/>
              <a:t>otsdaq</a:t>
            </a:r>
            <a:r>
              <a:rPr lang="en-US"/>
              <a:t> Integration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2B180-EA15-4E16-AD72-A175583F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B0F9565-EC82-F72F-AA08-D242F54B7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19" y="5897993"/>
            <a:ext cx="8672513" cy="52709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600" err="1"/>
              <a:t>K.Biery</a:t>
            </a:r>
            <a:r>
              <a:rPr lang="en-US" altLang="ko-KR" sz="1600"/>
              <a:t> et. al, The Fermilab Test Beam Facility Data Acquisition System Based on </a:t>
            </a:r>
            <a:r>
              <a:rPr lang="en-US" altLang="ko-KR" sz="1600" err="1"/>
              <a:t>otsdaq</a:t>
            </a:r>
            <a:endParaRPr lang="ko-KR" altLang="en-US" sz="160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DBDF48C-225C-5945-02B7-3A892B0CC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2080853"/>
            <a:ext cx="6755818" cy="3738016"/>
          </a:xfrm>
          <a:prstGeom prst="rect">
            <a:avLst/>
          </a:prstGeom>
        </p:spPr>
      </p:pic>
      <p:sp>
        <p:nvSpPr>
          <p:cNvPr id="10" name="내용 개체 틀 4">
            <a:extLst>
              <a:ext uri="{FF2B5EF4-FFF2-40B4-BE49-F238E27FC236}">
                <a16:creationId xmlns:a16="http://schemas.microsoft.com/office/drawing/2014/main" id="{544FBD35-4F07-006D-7400-AF21818FC936}"/>
              </a:ext>
            </a:extLst>
          </p:cNvPr>
          <p:cNvSpPr txBox="1">
            <a:spLocks/>
          </p:cNvSpPr>
          <p:nvPr/>
        </p:nvSpPr>
        <p:spPr>
          <a:xfrm>
            <a:off x="242887" y="1039131"/>
            <a:ext cx="8672513" cy="52709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ko-KR" sz="1800" err="1"/>
              <a:t>otsdaq</a:t>
            </a:r>
            <a:r>
              <a:rPr lang="en-US" altLang="ko-KR" sz="1800"/>
              <a:t> is a “ready-to-use” Data Acquisition (DAQ) system that is also capable of configuring and controlling individual experiments through a GUI.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4436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2B180-EA15-4E16-AD72-A175583F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내용 개체 틀 4">
            <a:extLst>
              <a:ext uri="{FF2B5EF4-FFF2-40B4-BE49-F238E27FC236}">
                <a16:creationId xmlns:a16="http://schemas.microsoft.com/office/drawing/2014/main" id="{544FBD35-4F07-006D-7400-AF21818FC936}"/>
              </a:ext>
            </a:extLst>
          </p:cNvPr>
          <p:cNvSpPr txBox="1">
            <a:spLocks/>
          </p:cNvSpPr>
          <p:nvPr/>
        </p:nvSpPr>
        <p:spPr>
          <a:xfrm>
            <a:off x="242887" y="1039131"/>
            <a:ext cx="8672513" cy="52709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ko-KR" sz="1800"/>
              <a:t>Permanent facility infrastructure available to all Users 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95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CA5216-7A51-49A2-A72B-59B206471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221101"/>
          </a:xfrm>
        </p:spPr>
        <p:txBody>
          <a:bodyPr/>
          <a:lstStyle/>
          <a:p>
            <a:r>
              <a:rPr lang="en-US" sz="1600"/>
              <a:t>Fermilab Test Beam Facility (FTBF) – Supports a wide program of research and detector R&amp;D</a:t>
            </a:r>
          </a:p>
          <a:p>
            <a:pPr lvl="1"/>
            <a:r>
              <a:rPr lang="en-US" sz="1400"/>
              <a:t>2 Beamlines (</a:t>
            </a:r>
            <a:r>
              <a:rPr lang="en-US" sz="1400" err="1"/>
              <a:t>MTest</a:t>
            </a:r>
            <a:r>
              <a:rPr lang="en-US" sz="1400"/>
              <a:t> and </a:t>
            </a:r>
            <a:r>
              <a:rPr lang="en-US" sz="1400" err="1"/>
              <a:t>MCenter</a:t>
            </a:r>
            <a:r>
              <a:rPr lang="en-US" sz="1400"/>
              <a:t>) – can provide particles from 120 GeV protons to secondaries of ~200 MeV to 60 GeV</a:t>
            </a:r>
          </a:p>
          <a:p>
            <a:r>
              <a:rPr lang="en-US" sz="1600"/>
              <a:t>Beam is available ~9 months </a:t>
            </a:r>
            <a:r>
              <a:rPr lang="en-US" sz="1800"/>
              <a:t>a year (roughly October through June)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6A2DA8-882F-4850-9199-92AE340E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2E5A13FB-0227-404C-852E-2F54A7135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3239145"/>
            <a:ext cx="8623948" cy="283826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20A7A-2095-4162-9CF7-8279D00D43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D7D3F27-AF3A-4B88-B907-8FA37529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316" y="2950870"/>
            <a:ext cx="4709696" cy="308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CF649F-63F5-45E4-B2FD-9050F224D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4506132" cy="5059363"/>
          </a:xfrm>
        </p:spPr>
        <p:txBody>
          <a:bodyPr/>
          <a:lstStyle/>
          <a:p>
            <a:r>
              <a:rPr lang="en-US" sz="2000"/>
              <a:t>4 second beam spill every 60 seconds, available 24/7</a:t>
            </a:r>
          </a:p>
          <a:p>
            <a:r>
              <a:rPr lang="en-US" sz="2000"/>
              <a:t>~1000 to 900,000 particles per spill</a:t>
            </a:r>
          </a:p>
          <a:p>
            <a:r>
              <a:rPr lang="en-US" sz="2000" err="1"/>
              <a:t>MTest</a:t>
            </a:r>
            <a:endParaRPr lang="en-US" sz="2000"/>
          </a:p>
          <a:p>
            <a:pPr lvl="1"/>
            <a:r>
              <a:rPr lang="en-US" sz="2000"/>
              <a:t>120 GeV primary protons</a:t>
            </a:r>
          </a:p>
          <a:p>
            <a:pPr lvl="1"/>
            <a:r>
              <a:rPr lang="en-US" sz="2000"/>
              <a:t>1-66 GeV secondary beam</a:t>
            </a:r>
          </a:p>
          <a:p>
            <a:pPr lvl="1"/>
            <a:r>
              <a:rPr lang="en-US" sz="2000"/>
              <a:t>~2cm spot size</a:t>
            </a:r>
          </a:p>
          <a:p>
            <a:pPr lvl="1"/>
            <a:r>
              <a:rPr lang="en-US" sz="2000"/>
              <a:t>1-4 week runs</a:t>
            </a:r>
          </a:p>
          <a:p>
            <a:r>
              <a:rPr lang="en-US" sz="2000" err="1"/>
              <a:t>MCenter</a:t>
            </a:r>
            <a:endParaRPr lang="en-US" sz="2000"/>
          </a:p>
          <a:p>
            <a:pPr lvl="1"/>
            <a:r>
              <a:rPr lang="en-US" sz="2000"/>
              <a:t>Secondary beam</a:t>
            </a:r>
          </a:p>
          <a:p>
            <a:pPr lvl="1"/>
            <a:r>
              <a:rPr lang="en-US" sz="2000"/>
              <a:t>Two tertiary beamlines down to 200 MeV</a:t>
            </a:r>
          </a:p>
          <a:p>
            <a:pPr lvl="1"/>
            <a:r>
              <a:rPr lang="en-US" sz="2000"/>
              <a:t>longer term experiments</a:t>
            </a:r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2F0DBF-E0F6-4B81-8423-97279998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FTBF Beamline Details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006E9-7E7B-407C-B2CC-BF311CE17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74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BF3EE9BA-612F-95B6-5157-A80ABC2DD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276621"/>
            <a:ext cx="8672513" cy="754292"/>
          </a:xfrm>
        </p:spPr>
        <p:txBody>
          <a:bodyPr/>
          <a:lstStyle/>
          <a:p>
            <a:r>
              <a:rPr lang="en-US" altLang="ko-KR"/>
              <a:t>Distance: ~80m</a:t>
            </a:r>
          </a:p>
          <a:p>
            <a:r>
              <a:rPr lang="en-US" altLang="ko-KR"/>
              <a:t>Timing resolution: ~5ps</a:t>
            </a:r>
            <a:endParaRPr lang="ko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CAED0DDF-78CE-1CED-9E67-29C6D41E0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Time of Flight System Specifications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7B5C14A-6545-4E41-E399-498013FBEA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E65C97B-9E6A-F3C1-52FB-BFBD73215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" y="1297621"/>
            <a:ext cx="6040582" cy="3979000"/>
          </a:xfrm>
          <a:prstGeom prst="rect">
            <a:avLst/>
          </a:prstGeom>
        </p:spPr>
      </p:pic>
      <p:sp>
        <p:nvSpPr>
          <p:cNvPr id="7" name="내용 개체 틀 5">
            <a:extLst>
              <a:ext uri="{FF2B5EF4-FFF2-40B4-BE49-F238E27FC236}">
                <a16:creationId xmlns:a16="http://schemas.microsoft.com/office/drawing/2014/main" id="{FD3E6B03-D962-A4BC-C243-D37A4325C189}"/>
              </a:ext>
            </a:extLst>
          </p:cNvPr>
          <p:cNvSpPr txBox="1">
            <a:spLocks/>
          </p:cNvSpPr>
          <p:nvPr/>
        </p:nvSpPr>
        <p:spPr>
          <a:xfrm>
            <a:off x="6080035" y="4025502"/>
            <a:ext cx="3063965" cy="9918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altLang="ko-KR" sz="2000" b="0" i="0">
                <a:solidFill>
                  <a:srgbClr val="000000"/>
                </a:solidFill>
                <a:effectLst/>
                <a:latin typeface="Roboto" panose="020B0604020202020204" pitchFamily="2" charset="0"/>
              </a:rPr>
              <a:t>W. </a:t>
            </a:r>
            <a:r>
              <a:rPr lang="en-US" altLang="ko-KR" sz="2000" b="0" i="0" err="1">
                <a:solidFill>
                  <a:srgbClr val="000000"/>
                </a:solidFill>
                <a:effectLst/>
                <a:latin typeface="Roboto" panose="020B0604020202020204" pitchFamily="2" charset="0"/>
              </a:rPr>
              <a:t>Badgett</a:t>
            </a:r>
            <a:r>
              <a:rPr lang="en-US" altLang="ko-KR" sz="2000">
                <a:solidFill>
                  <a:srgbClr val="000000"/>
                </a:solidFill>
                <a:latin typeface="Roboto" panose="020B0604020202020204" pitchFamily="2" charset="0"/>
              </a:rPr>
              <a:t> et al.</a:t>
            </a:r>
            <a:r>
              <a:rPr lang="en-US" altLang="ko-KR" sz="2000" b="0" i="0">
                <a:solidFill>
                  <a:srgbClr val="000000"/>
                </a:solidFill>
                <a:effectLst/>
                <a:latin typeface="Roboto" panose="020B0604020202020204" pitchFamily="2" charset="0"/>
              </a:rPr>
              <a:t>, Precision Time-of-Flight at the Fermilab </a:t>
            </a:r>
            <a:r>
              <a:rPr lang="en-US" altLang="ko-KR" sz="2000" b="0" i="0" err="1">
                <a:solidFill>
                  <a:srgbClr val="000000"/>
                </a:solidFill>
                <a:effectLst/>
                <a:latin typeface="Roboto" panose="020B0604020202020204" pitchFamily="2" charset="0"/>
              </a:rPr>
              <a:t>Testbeam</a:t>
            </a:r>
            <a:r>
              <a:rPr lang="en-US" altLang="ko-KR" sz="2000" b="0" i="0">
                <a:solidFill>
                  <a:srgbClr val="000000"/>
                </a:solidFill>
                <a:effectLst/>
                <a:latin typeface="Roboto" panose="020B0604020202020204" pitchFamily="2" charset="0"/>
              </a:rPr>
              <a:t> Facility (2018)</a:t>
            </a:r>
          </a:p>
        </p:txBody>
      </p:sp>
      <p:sp>
        <p:nvSpPr>
          <p:cNvPr id="8" name="내용 개체 틀 4">
            <a:extLst>
              <a:ext uri="{FF2B5EF4-FFF2-40B4-BE49-F238E27FC236}">
                <a16:creationId xmlns:a16="http://schemas.microsoft.com/office/drawing/2014/main" id="{18974534-3B39-9754-C502-D83EDE99A8E1}"/>
              </a:ext>
            </a:extLst>
          </p:cNvPr>
          <p:cNvSpPr txBox="1">
            <a:spLocks/>
          </p:cNvSpPr>
          <p:nvPr/>
        </p:nvSpPr>
        <p:spPr>
          <a:xfrm>
            <a:off x="222250" y="725077"/>
            <a:ext cx="8672513" cy="52709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ko-KR" sz="2000"/>
              <a:t>New permanent facility infrastructure available to all Users</a:t>
            </a:r>
            <a:endParaRPr lang="ko-KR" altLang="en-US" sz="2800"/>
          </a:p>
        </p:txBody>
      </p:sp>
    </p:spTree>
    <p:extLst>
      <p:ext uri="{BB962C8B-B14F-4D97-AF65-F5344CB8AC3E}">
        <p14:creationId xmlns:p14="http://schemas.microsoft.com/office/powerpoint/2010/main" val="1836326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98DCD17-67F5-259C-AE04-74194A451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D0465E67-8E8F-BE9D-A994-7F25480A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Apparatus: LAPPD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2D6C43-DB10-7FBD-2E85-4564C0AEE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0A943AC-5D9E-71DE-D267-A1E6C6461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791483"/>
            <a:ext cx="6357258" cy="5275034"/>
          </a:xfrm>
          <a:prstGeom prst="rect">
            <a:avLst/>
          </a:prstGeom>
        </p:spPr>
      </p:pic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2188A02B-DE04-EC40-7936-25C6C0D3AAD9}"/>
              </a:ext>
            </a:extLst>
          </p:cNvPr>
          <p:cNvSpPr txBox="1">
            <a:spLocks/>
          </p:cNvSpPr>
          <p:nvPr/>
        </p:nvSpPr>
        <p:spPr>
          <a:xfrm>
            <a:off x="4127863" y="5934881"/>
            <a:ext cx="4773250" cy="413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ko-KR" sz="1600"/>
              <a:t>Adopted from Evan Angelico (2020)</a:t>
            </a:r>
            <a:endParaRPr lang="ko-KR" altLang="en-US" sz="1600"/>
          </a:p>
        </p:txBody>
      </p:sp>
    </p:spTree>
    <p:extLst>
      <p:ext uri="{BB962C8B-B14F-4D97-AF65-F5344CB8AC3E}">
        <p14:creationId xmlns:p14="http://schemas.microsoft.com/office/powerpoint/2010/main" val="2615498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98DCD17-67F5-259C-AE04-74194A451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D0465E67-8E8F-BE9D-A994-7F25480A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Apparatus: LAPPD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2D6C43-DB10-7FBD-2E85-4564C0AEE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2188A02B-DE04-EC40-7936-25C6C0D3AAD9}"/>
              </a:ext>
            </a:extLst>
          </p:cNvPr>
          <p:cNvSpPr txBox="1">
            <a:spLocks/>
          </p:cNvSpPr>
          <p:nvPr/>
        </p:nvSpPr>
        <p:spPr>
          <a:xfrm>
            <a:off x="4127863" y="5934881"/>
            <a:ext cx="4773250" cy="4136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ko-KR" sz="1600"/>
              <a:t>Adopted from Evan Angelico (2020)</a:t>
            </a:r>
            <a:endParaRPr lang="ko-KR" altLang="en-US" sz="160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B9934B0-8409-24B5-2414-4ABE5062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853"/>
            <a:ext cx="9144000" cy="560629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9D5CD8E-88AD-418C-E788-78DF9B08F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853"/>
            <a:ext cx="9144000" cy="560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0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98DCD17-67F5-259C-AE04-74194A451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D0465E67-8E8F-BE9D-A994-7F25480A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Apparatus: LAPPD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2D6C43-DB10-7FBD-2E85-4564C0AEE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8" name="내용 개체 틀 1">
            <a:extLst>
              <a:ext uri="{FF2B5EF4-FFF2-40B4-BE49-F238E27FC236}">
                <a16:creationId xmlns:a16="http://schemas.microsoft.com/office/drawing/2014/main" id="{2188A02B-DE04-EC40-7936-25C6C0D3AAD9}"/>
              </a:ext>
            </a:extLst>
          </p:cNvPr>
          <p:cNvSpPr txBox="1">
            <a:spLocks/>
          </p:cNvSpPr>
          <p:nvPr/>
        </p:nvSpPr>
        <p:spPr>
          <a:xfrm>
            <a:off x="5440218" y="6302829"/>
            <a:ext cx="3460895" cy="4571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ko-KR" sz="1600"/>
              <a:t>Adopted from Evan Angelico (2020)</a:t>
            </a:r>
            <a:endParaRPr lang="ko-KR" altLang="en-US" sz="160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9DBE8B2-6CD7-FC34-DDC2-C7885D56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669448"/>
            <a:ext cx="3620654" cy="3519104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F56FFC7-075E-0C2E-F675-1CA8390DD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931" y="1678256"/>
            <a:ext cx="5204068" cy="378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4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8663BB-F6C8-42F5-A1E8-BC511DB0F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Timing Resolution of LAPPD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2B180-EA15-4E16-AD72-A175583F6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B0F9565-EC82-F72F-AA08-D242F54B7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19" y="6088252"/>
            <a:ext cx="8672513" cy="527096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600"/>
              <a:t>A. V. </a:t>
            </a:r>
            <a:r>
              <a:rPr lang="en-US" altLang="ko-KR" sz="1600" err="1"/>
              <a:t>Lyashenko</a:t>
            </a:r>
            <a:r>
              <a:rPr lang="en-US" altLang="ko-KR" sz="1600"/>
              <a:t> et al., </a:t>
            </a:r>
            <a:r>
              <a:rPr lang="en-US" altLang="ko-KR" sz="1600" b="0" i="0">
                <a:solidFill>
                  <a:srgbClr val="2E2E2E"/>
                </a:solidFill>
                <a:effectLst/>
                <a:latin typeface="ElsevierGulliver"/>
              </a:rPr>
              <a:t>Performance of Large Area Picosecond Photo-Detectors (LAPPD</a:t>
            </a:r>
            <a:r>
              <a:rPr lang="en-US" altLang="ko-KR" sz="1600" b="0" i="0" baseline="30000">
                <a:solidFill>
                  <a:srgbClr val="2E2E2E"/>
                </a:solidFill>
                <a:effectLst/>
                <a:latin typeface="ElsevierGulliver"/>
              </a:rPr>
              <a:t>TM</a:t>
            </a:r>
            <a:r>
              <a:rPr lang="en-US" altLang="ko-KR" sz="1600" b="0" i="0">
                <a:solidFill>
                  <a:srgbClr val="2E2E2E"/>
                </a:solidFill>
                <a:effectLst/>
                <a:latin typeface="ElsevierGulliver"/>
              </a:rPr>
              <a:t>)(2020)</a:t>
            </a:r>
            <a:endParaRPr lang="en-US" altLang="ko-KR" sz="1200" b="0" i="0">
              <a:solidFill>
                <a:srgbClr val="2E2E2E"/>
              </a:solidFill>
              <a:effectLst/>
              <a:latin typeface="ElsevierGulliver"/>
            </a:endParaRPr>
          </a:p>
          <a:p>
            <a:pPr marL="0" indent="0">
              <a:buNone/>
            </a:pPr>
            <a:endParaRPr lang="ko-KR" altLang="en-US" sz="16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0CD016D-0F10-E82B-697D-D784BF37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0" y="1596257"/>
            <a:ext cx="8812200" cy="35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내용 개체 틀 1">
                <a:extLst>
                  <a:ext uri="{FF2B5EF4-FFF2-40B4-BE49-F238E27FC236}">
                    <a16:creationId xmlns:a16="http://schemas.microsoft.com/office/drawing/2014/main" id="{BA885958-3C4A-7E6C-BF89-A5E0E575A6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8600" y="1095590"/>
                <a:ext cx="8672513" cy="75429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/>
                  <a:t>Single photoelectron timing resolution: ~50ps</a:t>
                </a:r>
              </a:p>
              <a:p>
                <a:endParaRPr lang="en-US" altLang="ko-KR"/>
              </a:p>
              <a:p>
                <a:endParaRPr lang="en-US" altLang="ko-KR"/>
              </a:p>
              <a:p>
                <a:endParaRPr lang="en-US" altLang="ko-KR"/>
              </a:p>
              <a:p>
                <a:endParaRPr lang="en-US" altLang="ko-KR"/>
              </a:p>
              <a:p>
                <a:endParaRPr lang="en-US" altLang="ko-KR"/>
              </a:p>
              <a:p>
                <a:endParaRPr lang="en-US" altLang="ko-KR"/>
              </a:p>
              <a:p>
                <a:endParaRPr lang="en-US" altLang="ko-KR"/>
              </a:p>
              <a:p>
                <a:endParaRPr lang="en-US" altLang="ko-KR"/>
              </a:p>
              <a:p>
                <a:r>
                  <a:rPr lang="en-US" altLang="ko-KR"/>
                  <a:t>Particle timing resolution: ~5ps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ko-KR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ko-KR"/>
                  <a:t>)</a:t>
                </a:r>
                <a:endParaRPr lang="ko-KR" altLang="en-US"/>
              </a:p>
            </p:txBody>
          </p:sp>
        </mc:Choice>
        <mc:Fallback>
          <p:sp>
            <p:nvSpPr>
              <p:cNvPr id="7" name="내용 개체 틀 1">
                <a:extLst>
                  <a:ext uri="{FF2B5EF4-FFF2-40B4-BE49-F238E27FC236}">
                    <a16:creationId xmlns:a16="http://schemas.microsoft.com/office/drawing/2014/main" id="{BA885958-3C4A-7E6C-BF89-A5E0E575A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095590"/>
                <a:ext cx="8672513" cy="754292"/>
              </a:xfrm>
              <a:prstGeom prst="rect">
                <a:avLst/>
              </a:prstGeom>
              <a:blipFill>
                <a:blip r:embed="rId3"/>
                <a:stretch>
                  <a:fillRect l="-2039" t="-12195" b="-569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25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>
            <a:extLst>
              <a:ext uri="{FF2B5EF4-FFF2-40B4-BE49-F238E27FC236}">
                <a16:creationId xmlns:a16="http://schemas.microsoft.com/office/drawing/2014/main" id="{D98DCD17-67F5-259C-AE04-74194A45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863" y="5934881"/>
            <a:ext cx="4773250" cy="413667"/>
          </a:xfrm>
        </p:spPr>
        <p:txBody>
          <a:bodyPr/>
          <a:lstStyle/>
          <a:p>
            <a:pPr marL="0" indent="0">
              <a:buNone/>
            </a:pPr>
            <a:r>
              <a:rPr lang="en-US" altLang="ko-KR" sz="1600"/>
              <a:t>Adopted from Eric </a:t>
            </a:r>
            <a:r>
              <a:rPr lang="en-US" altLang="ko-KR" sz="1600" err="1"/>
              <a:t>Oberla’s</a:t>
            </a:r>
            <a:r>
              <a:rPr lang="en-US" altLang="ko-KR" sz="1600"/>
              <a:t> talk at </a:t>
            </a:r>
            <a:r>
              <a:rPr lang="en-US" altLang="ko-KR" sz="1600" err="1"/>
              <a:t>ps</a:t>
            </a:r>
            <a:r>
              <a:rPr lang="en-US" altLang="ko-KR" sz="1600"/>
              <a:t> workshop 2014</a:t>
            </a:r>
            <a:endParaRPr lang="ko-KR" altLang="en-US" sz="160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D0465E67-8E8F-BE9D-A994-7F25480A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Apparatus: ACC/ACDC System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02D6C43-DB10-7FBD-2E85-4564C0AEE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F2DF10C-4718-7020-40DA-AF1C10728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3119"/>
            <a:ext cx="9144000" cy="50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767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DC4A7924-D6AA-46F6-A4B4-31CB4D0A76DA}" vid="{432CD341-4F4B-459B-8D63-0BB267B8E98A}"/>
    </a:ext>
  </a:extLst>
</a:theme>
</file>

<file path=ppt/theme/theme2.xml><?xml version="1.0" encoding="utf-8"?>
<a:theme xmlns:a="http://schemas.openxmlformats.org/drawingml/2006/main" name="Office 테마">
  <a:themeElements>
    <a:clrScheme name="기류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FNAL_4x3</Template>
  <Application>Microsoft Office PowerPoint</Application>
  <PresentationFormat>On-screen Show (4:3)</PresentationFormat>
  <Slides>13</Slides>
  <Notes>4</Notes>
  <HiddenSlides>1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Fermilab_PPT_090815</vt:lpstr>
      <vt:lpstr>Office 테마</vt:lpstr>
      <vt:lpstr>The Fermilab Test Beam Facility Time of Flight Upgrade</vt:lpstr>
      <vt:lpstr>Introduction </vt:lpstr>
      <vt:lpstr>FTBF Beamline Details</vt:lpstr>
      <vt:lpstr>Time of Flight System Specifications</vt:lpstr>
      <vt:lpstr>Apparatus: LAPPD</vt:lpstr>
      <vt:lpstr>Apparatus: LAPPD</vt:lpstr>
      <vt:lpstr>Apparatus: LAPPD</vt:lpstr>
      <vt:lpstr>Timing Resolution of LAPPD</vt:lpstr>
      <vt:lpstr>Apparatus: ACC/ACDC System</vt:lpstr>
      <vt:lpstr>PowerPoint Presentation</vt:lpstr>
      <vt:lpstr>Instrumentation Layout - MTest</vt:lpstr>
      <vt:lpstr>otsdaq Integration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Nathaniel J. Pastika</dc:creator>
  <cp:revision>1</cp:revision>
  <cp:lastPrinted>2014-01-20T19:40:21Z</cp:lastPrinted>
  <dcterms:created xsi:type="dcterms:W3CDTF">2022-01-05T19:09:58Z</dcterms:created>
  <dcterms:modified xsi:type="dcterms:W3CDTF">2023-05-29T11:20:47Z</dcterms:modified>
</cp:coreProperties>
</file>