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7"/>
  </p:notesMasterIdLst>
  <p:sldIdLst>
    <p:sldId id="259" r:id="rId2"/>
    <p:sldId id="476" r:id="rId3"/>
    <p:sldId id="477" r:id="rId4"/>
    <p:sldId id="359" r:id="rId5"/>
    <p:sldId id="463" r:id="rId6"/>
    <p:sldId id="360" r:id="rId7"/>
    <p:sldId id="355" r:id="rId8"/>
    <p:sldId id="488" r:id="rId9"/>
    <p:sldId id="437" r:id="rId10"/>
    <p:sldId id="404" r:id="rId11"/>
    <p:sldId id="490" r:id="rId12"/>
    <p:sldId id="364" r:id="rId13"/>
    <p:sldId id="449" r:id="rId14"/>
    <p:sldId id="493" r:id="rId15"/>
    <p:sldId id="495" r:id="rId16"/>
    <p:sldId id="405" r:id="rId17"/>
    <p:sldId id="478" r:id="rId18"/>
    <p:sldId id="428" r:id="rId19"/>
    <p:sldId id="496" r:id="rId20"/>
    <p:sldId id="266" r:id="rId21"/>
    <p:sldId id="479" r:id="rId22"/>
    <p:sldId id="430" r:id="rId23"/>
    <p:sldId id="462" r:id="rId24"/>
    <p:sldId id="438" r:id="rId25"/>
    <p:sldId id="513" r:id="rId26"/>
    <p:sldId id="432" r:id="rId27"/>
    <p:sldId id="448" r:id="rId28"/>
    <p:sldId id="465" r:id="rId29"/>
    <p:sldId id="466" r:id="rId30"/>
    <p:sldId id="464" r:id="rId31"/>
    <p:sldId id="436" r:id="rId32"/>
    <p:sldId id="442" r:id="rId33"/>
    <p:sldId id="443" r:id="rId34"/>
    <p:sldId id="444" r:id="rId35"/>
    <p:sldId id="440" r:id="rId36"/>
    <p:sldId id="480" r:id="rId37"/>
    <p:sldId id="407" r:id="rId38"/>
    <p:sldId id="431" r:id="rId39"/>
    <p:sldId id="413" r:id="rId40"/>
    <p:sldId id="473" r:id="rId41"/>
    <p:sldId id="481" r:id="rId42"/>
    <p:sldId id="418" r:id="rId43"/>
    <p:sldId id="408" r:id="rId44"/>
    <p:sldId id="412" r:id="rId45"/>
    <p:sldId id="409" r:id="rId46"/>
    <p:sldId id="420" r:id="rId47"/>
    <p:sldId id="426" r:id="rId48"/>
    <p:sldId id="419" r:id="rId49"/>
    <p:sldId id="399" r:id="rId50"/>
    <p:sldId id="345" r:id="rId51"/>
    <p:sldId id="374" r:id="rId52"/>
    <p:sldId id="421" r:id="rId53"/>
    <p:sldId id="422" r:id="rId54"/>
    <p:sldId id="423" r:id="rId55"/>
    <p:sldId id="482" r:id="rId56"/>
    <p:sldId id="309" r:id="rId57"/>
    <p:sldId id="472" r:id="rId58"/>
    <p:sldId id="485" r:id="rId59"/>
    <p:sldId id="509" r:id="rId60"/>
    <p:sldId id="506" r:id="rId61"/>
    <p:sldId id="507" r:id="rId62"/>
    <p:sldId id="508" r:id="rId63"/>
    <p:sldId id="510" r:id="rId64"/>
    <p:sldId id="468" r:id="rId65"/>
    <p:sldId id="486" r:id="rId66"/>
    <p:sldId id="499" r:id="rId67"/>
    <p:sldId id="500" r:id="rId68"/>
    <p:sldId id="351" r:id="rId69"/>
    <p:sldId id="384" r:id="rId70"/>
    <p:sldId id="471" r:id="rId71"/>
    <p:sldId id="434" r:id="rId72"/>
    <p:sldId id="368" r:id="rId73"/>
    <p:sldId id="487" r:id="rId74"/>
    <p:sldId id="357" r:id="rId75"/>
    <p:sldId id="514" r:id="rId76"/>
    <p:sldId id="458" r:id="rId77"/>
    <p:sldId id="469" r:id="rId78"/>
    <p:sldId id="386" r:id="rId79"/>
    <p:sldId id="425" r:id="rId80"/>
    <p:sldId id="501" r:id="rId81"/>
    <p:sldId id="450" r:id="rId82"/>
    <p:sldId id="517" r:id="rId83"/>
    <p:sldId id="512" r:id="rId84"/>
    <p:sldId id="317" r:id="rId85"/>
    <p:sldId id="502" r:id="rId86"/>
    <p:sldId id="367" r:id="rId87"/>
    <p:sldId id="427" r:id="rId88"/>
    <p:sldId id="453" r:id="rId89"/>
    <p:sldId id="456" r:id="rId90"/>
    <p:sldId id="461" r:id="rId91"/>
    <p:sldId id="515" r:id="rId92"/>
    <p:sldId id="504" r:id="rId93"/>
    <p:sldId id="441" r:id="rId94"/>
    <p:sldId id="377" r:id="rId95"/>
    <p:sldId id="518" r:id="rId96"/>
    <p:sldId id="470" r:id="rId97"/>
    <p:sldId id="402" r:id="rId98"/>
    <p:sldId id="457" r:id="rId99"/>
    <p:sldId id="519" r:id="rId100"/>
    <p:sldId id="497" r:id="rId101"/>
    <p:sldId id="516" r:id="rId102"/>
    <p:sldId id="498" r:id="rId103"/>
    <p:sldId id="452" r:id="rId104"/>
    <p:sldId id="511" r:id="rId105"/>
    <p:sldId id="435" r:id="rId10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2E0229"/>
    <a:srgbClr val="FF6600"/>
    <a:srgbClr val="151517"/>
    <a:srgbClr val="FF3300"/>
    <a:srgbClr val="FF0066"/>
    <a:srgbClr val="81794B"/>
    <a:srgbClr val="FF9999"/>
    <a:srgbClr val="B9479B"/>
    <a:srgbClr val="F9FA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42" autoAdjust="0"/>
    <p:restoredTop sz="94687" autoAdjust="0"/>
  </p:normalViewPr>
  <p:slideViewPr>
    <p:cSldViewPr showGuides="1">
      <p:cViewPr>
        <p:scale>
          <a:sx n="80" d="100"/>
          <a:sy n="80" d="100"/>
        </p:scale>
        <p:origin x="-870" y="-72"/>
      </p:cViewPr>
      <p:guideLst>
        <p:guide orient="horz" pos="177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891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8ACB3-96A2-4B32-9A36-A39E45CFA1D0}" type="datetimeFigureOut">
              <a:rPr lang="en-US" smtClean="0"/>
              <a:t>6/21/2012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F6F528-1CCE-49DE-B2FC-C646304B8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806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6F528-1CCE-49DE-B2FC-C646304B8C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884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6F528-1CCE-49DE-B2FC-C646304B8C6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52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6F528-1CCE-49DE-B2FC-C646304B8C6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599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A9BA72-4219-4FE6-955A-80E4314CF73D}" type="slidenum">
              <a:rPr lang="en-US"/>
              <a:pPr/>
              <a:t>27</a:t>
            </a:fld>
            <a:endParaRPr lang="en-US"/>
          </a:p>
        </p:txBody>
      </p:sp>
      <p:sp>
        <p:nvSpPr>
          <p:cNvPr id="32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4C0C99-3A71-4D73-A71E-D100555C3DE9}" type="slidenum">
              <a:rPr lang="en-US"/>
              <a:pPr/>
              <a:t>28</a:t>
            </a:fld>
            <a:endParaRPr lang="en-US"/>
          </a:p>
        </p:txBody>
      </p:sp>
      <p:sp>
        <p:nvSpPr>
          <p:cNvPr id="145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145411" name="Notes Placeholder 2"/>
          <p:cNvSpPr>
            <a:spLocks noGrp="1"/>
          </p:cNvSpPr>
          <p:nvPr>
            <p:ph type="body" idx="1"/>
          </p:nvPr>
        </p:nvSpPr>
        <p:spPr>
          <a:xfrm>
            <a:off x="915988" y="4343400"/>
            <a:ext cx="5026025" cy="4116388"/>
          </a:xfrm>
          <a:noFill/>
        </p:spPr>
        <p:txBody>
          <a:bodyPr lIns="91424" tIns="45713" rIns="91424" bIns="45713"/>
          <a:lstStyle/>
          <a:p>
            <a:r>
              <a:rPr lang="en-US"/>
              <a:t>Very schematic – not correct open area ratio</a:t>
            </a:r>
          </a:p>
          <a:p>
            <a:r>
              <a:rPr lang="en-US"/>
              <a:t>Might need to do Au before Al2O3 for better contact</a:t>
            </a:r>
          </a:p>
          <a:p>
            <a:r>
              <a:rPr lang="en-US"/>
              <a:t>Add HV leads</a:t>
            </a:r>
          </a:p>
        </p:txBody>
      </p:sp>
      <p:sp>
        <p:nvSpPr>
          <p:cNvPr id="145412" name="Slide Number Placeholder 3"/>
          <p:cNvSpPr txBox="1">
            <a:spLocks noGrp="1"/>
          </p:cNvSpPr>
          <p:nvPr/>
        </p:nvSpPr>
        <p:spPr bwMode="auto">
          <a:xfrm>
            <a:off x="3886200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3" rIns="91424" bIns="45713" anchor="b"/>
          <a:lstStyle>
            <a:lvl1pPr defTabSz="912813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03263" indent="-271463" defTabSz="912813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081088" indent="-215900" defTabSz="912813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512888" indent="-215900" defTabSz="912813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1946275" indent="-215900" defTabSz="912813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403475" indent="-2159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60675" indent="-2159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17875" indent="-2159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75075" indent="-2159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  <a:buFontTx/>
              <a:buNone/>
            </a:pPr>
            <a:fld id="{5E03C5CC-C3BB-4976-8C6B-776756742B51}" type="slidenum">
              <a:rPr lang="en-US" sz="1100" b="0"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100000"/>
                </a:lnSpc>
                <a:buFontTx/>
                <a:buNone/>
              </a:pPr>
              <a:t>28</a:t>
            </a:fld>
            <a:endParaRPr lang="en-US" sz="1100" b="0"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E5D2FA-9C17-4250-A5D0-163E424A8D03}" type="slidenum">
              <a:rPr lang="en-US"/>
              <a:pPr/>
              <a:t>29</a:t>
            </a:fld>
            <a:endParaRPr lang="en-US"/>
          </a:p>
        </p:txBody>
      </p:sp>
      <p:sp>
        <p:nvSpPr>
          <p:cNvPr id="143362" name="Rectangle 7"/>
          <p:cNvSpPr txBox="1">
            <a:spLocks noGrp="1" noChangeArrowheads="1"/>
          </p:cNvSpPr>
          <p:nvPr/>
        </p:nvSpPr>
        <p:spPr bwMode="auto">
          <a:xfrm>
            <a:off x="3886200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3" rIns="91424" bIns="45713" anchor="b"/>
          <a:lstStyle>
            <a:lvl1pPr defTabSz="9112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03263" indent="-271463" defTabSz="9112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081088" indent="-215900" defTabSz="9112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512888" indent="-215900" defTabSz="9112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1946275" indent="-215900" defTabSz="91122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403475" indent="-215900" defTabSz="9112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60675" indent="-215900" defTabSz="9112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17875" indent="-215900" defTabSz="9112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75075" indent="-215900" defTabSz="9112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  <a:buFontTx/>
              <a:buNone/>
            </a:pPr>
            <a:fld id="{4660D2F0-4755-4173-AD1E-04DFD5AA3BEF}" type="slidenum">
              <a:rPr lang="en-US" sz="1100" b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100000"/>
                </a:lnSpc>
                <a:buFontTx/>
                <a:buNone/>
              </a:pPr>
              <a:t>29</a:t>
            </a:fld>
            <a:endParaRPr lang="en-US" sz="1100" b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6388"/>
          </a:xfrm>
          <a:noFill/>
        </p:spPr>
        <p:txBody>
          <a:bodyPr lIns="91424" tIns="45713" rIns="91424" bIns="45713"/>
          <a:lstStyle/>
          <a:p>
            <a:r>
              <a:rPr lang="en-US"/>
              <a:t>For the technologies that I’ll be describing today, ALD has attributes that uniquely suit it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6F528-1CCE-49DE-B2FC-C646304B8C68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8498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407AC8-AA31-4378-AED9-79CA850C7000}" type="slidenum">
              <a:rPr lang="en-US"/>
              <a:pPr/>
              <a:t>89</a:t>
            </a:fld>
            <a:endParaRPr lang="en-US"/>
          </a:p>
        </p:txBody>
      </p:sp>
      <p:sp>
        <p:nvSpPr>
          <p:cNvPr id="147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147459" name="Notes Placeholder 2"/>
          <p:cNvSpPr>
            <a:spLocks noGrp="1"/>
          </p:cNvSpPr>
          <p:nvPr>
            <p:ph type="body" idx="1"/>
          </p:nvPr>
        </p:nvSpPr>
        <p:spPr>
          <a:xfrm>
            <a:off x="915988" y="4343400"/>
            <a:ext cx="5026025" cy="4116388"/>
          </a:xfrm>
        </p:spPr>
        <p:txBody>
          <a:bodyPr lIns="91424" tIns="45713" rIns="91424" bIns="45713"/>
          <a:lstStyle/>
          <a:p>
            <a:endParaRPr lang="en-US"/>
          </a:p>
        </p:txBody>
      </p:sp>
      <p:sp>
        <p:nvSpPr>
          <p:cNvPr id="147460" name="Slide Number Placeholder 3"/>
          <p:cNvSpPr txBox="1">
            <a:spLocks noGrp="1"/>
          </p:cNvSpPr>
          <p:nvPr/>
        </p:nvSpPr>
        <p:spPr bwMode="auto">
          <a:xfrm>
            <a:off x="3886200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3" rIns="91424" bIns="45713" anchor="b"/>
          <a:lstStyle>
            <a:lvl1pPr defTabSz="912813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03263" indent="-271463" defTabSz="912813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081088" indent="-215900" defTabSz="912813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512888" indent="-215900" defTabSz="912813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1946275" indent="-215900" defTabSz="912813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403475" indent="-2159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60675" indent="-2159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17875" indent="-2159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75075" indent="-2159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  <a:buFontTx/>
              <a:buNone/>
            </a:pPr>
            <a:fld id="{34DB4478-2D24-4984-818C-853546453FCC}" type="slidenum">
              <a:rPr lang="en-US" sz="1100" b="0"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100000"/>
                </a:lnSpc>
                <a:buFontTx/>
                <a:buNone/>
              </a:pPr>
              <a:t>89</a:t>
            </a:fld>
            <a:endParaRPr lang="en-US" sz="1100" b="0"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094AE-A12E-4BCA-90E0-A4F07E488BCF}" type="datetime1">
              <a:rPr lang="en-US" smtClean="0"/>
              <a:t>6/21/2012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2C711-AEBE-4F4C-954C-2D5A9087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932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7BD54-6683-4B79-A922-EE37319B0F8F}" type="datetime1">
              <a:rPr lang="en-US" smtClean="0"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747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CA22B-0EB0-414E-8F56-B62D99D14261}" type="datetime1">
              <a:rPr lang="en-US" smtClean="0"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012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73E25DF-32C3-470C-8356-AB8246CA8A26}" type="datetime1">
              <a:rPr lang="en-US" smtClean="0"/>
              <a:t>6/21/2012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819400" y="6381750"/>
            <a:ext cx="4038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SLAC  June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79FF4C6-F004-4337-A7A2-199714B537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6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151517"/>
                </a:solidFill>
              </a:defRPr>
            </a:lvl1pPr>
            <a:lvl2pPr>
              <a:defRPr>
                <a:solidFill>
                  <a:srgbClr val="151517"/>
                </a:solidFill>
              </a:defRPr>
            </a:lvl2pPr>
            <a:lvl3pPr>
              <a:defRPr>
                <a:solidFill>
                  <a:srgbClr val="151517"/>
                </a:solidFill>
              </a:defRPr>
            </a:lvl3pPr>
            <a:lvl4pPr>
              <a:defRPr>
                <a:solidFill>
                  <a:srgbClr val="151517"/>
                </a:solidFill>
              </a:defRPr>
            </a:lvl4pPr>
            <a:lvl5pPr>
              <a:defRPr>
                <a:solidFill>
                  <a:srgbClr val="151517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69075"/>
            <a:ext cx="2133600" cy="365125"/>
          </a:xfrm>
        </p:spPr>
        <p:txBody>
          <a:bodyPr/>
          <a:lstStyle>
            <a:lvl1pPr>
              <a:defRPr baseline="0">
                <a:solidFill>
                  <a:srgbClr val="151517"/>
                </a:solidFill>
              </a:defRPr>
            </a:lvl1pPr>
          </a:lstStyle>
          <a:p>
            <a:fld id="{E7B6819F-C492-457E-B7BA-8CD8A4C0348A}" type="datetime1">
              <a:rPr lang="en-US" smtClean="0"/>
              <a:t>6/21/2012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69075"/>
            <a:ext cx="2895600" cy="365125"/>
          </a:xfrm>
        </p:spPr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569075"/>
            <a:ext cx="21336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6F3AE956-26F0-4794-8F4C-97BAC66ADD2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624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48E8-D351-4149-97DE-C926EC683D3D}" type="datetime1">
              <a:rPr lang="en-US" smtClean="0"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560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012F-1035-4055-814F-675664F00DFB}" type="datetime1">
              <a:rPr lang="en-US" smtClean="0"/>
              <a:t>6/21/2012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734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B1645-96A3-4086-9C25-E9EACD35D805}" type="datetime1">
              <a:rPr lang="en-US" smtClean="0"/>
              <a:t>6/21/2012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304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12F3-B5E6-441D-8570-29D24F7D1806}" type="datetime1">
              <a:rPr lang="en-US" smtClean="0"/>
              <a:t>6/21/2012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365125"/>
          </a:xfrm>
        </p:spPr>
        <p:txBody>
          <a:bodyPr/>
          <a:lstStyle/>
          <a:p>
            <a:r>
              <a:rPr lang="en-US" smtClean="0"/>
              <a:t>SLAC  June 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892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E1B6-A8E9-49F0-8225-27E91FB1A1F9}" type="datetime1">
              <a:rPr lang="en-US" smtClean="0"/>
              <a:t>6/21/2012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21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2767B-EA43-4394-8270-66826A428918}" type="datetime1">
              <a:rPr lang="en-US" smtClean="0"/>
              <a:t>6/21/2012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547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648B9-3AAF-4ADE-82A1-DB759F7B5CC2}" type="datetime1">
              <a:rPr lang="en-US" smtClean="0"/>
              <a:t>6/21/2012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73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2E018-3D44-4765-9B68-3A7BA347196B}" type="datetime1">
              <a:rPr lang="en-US" smtClean="0"/>
              <a:t>6/21/2012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SLAC  June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AE956-26F0-4794-8F4C-97BAC66AD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782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0.jpeg"/><Relationship Id="rId4" Type="http://schemas.openxmlformats.org/officeDocument/2006/relationships/image" Target="../media/image69.jp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2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gif"/><Relationship Id="rId4" Type="http://schemas.openxmlformats.org/officeDocument/2006/relationships/image" Target="../media/image48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0.jpeg"/><Relationship Id="rId4" Type="http://schemas.openxmlformats.org/officeDocument/2006/relationships/image" Target="../media/image69.jp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hyperlink" Target="http://psec.uchicago.edu/" TargetMode="Externa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tu.dk/~jeppeh/DIKP/NABC.pdf" TargetMode="External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5.wmf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9.jpg"/><Relationship Id="rId4" Type="http://schemas.openxmlformats.org/officeDocument/2006/relationships/image" Target="../media/image98.jp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g"/><Relationship Id="rId4" Type="http://schemas.openxmlformats.org/officeDocument/2006/relationships/image" Target="../media/image97.jp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5.jpg"/><Relationship Id="rId4" Type="http://schemas.openxmlformats.org/officeDocument/2006/relationships/image" Target="../media/image63.jpe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2400" y="-227575"/>
            <a:ext cx="9372600" cy="15229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rgbClr val="FF0000"/>
                </a:solidFill>
              </a:rPr>
              <a:t>  The Development of Large-Area       Pico-second Photodetectors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0" y="1015349"/>
            <a:ext cx="5638800" cy="589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dirty="0" smtClean="0"/>
              <a:t>Henry Frisch,  Enrico Fermi Institute, Univ. of Chicago</a:t>
            </a:r>
          </a:p>
          <a:p>
            <a:pPr algn="ctr">
              <a:lnSpc>
                <a:spcPct val="85000"/>
              </a:lnSpc>
            </a:pPr>
            <a:r>
              <a:rPr lang="en-US" sz="2000" b="1" dirty="0" smtClean="0">
                <a:solidFill>
                  <a:srgbClr val="FF0000"/>
                </a:solidFill>
              </a:rPr>
              <a:t>For the LAPPD Collaboration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1" t="23545" r="18235" b="7751"/>
          <a:stretch/>
        </p:blipFill>
        <p:spPr>
          <a:xfrm>
            <a:off x="3991233" y="2057400"/>
            <a:ext cx="5076567" cy="39134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00200"/>
            <a:ext cx="333184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37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6400800" y="1600200"/>
            <a:ext cx="0" cy="4495800"/>
          </a:xfrm>
          <a:prstGeom prst="line">
            <a:avLst/>
          </a:prstGeom>
          <a:ln w="76200">
            <a:solidFill>
              <a:srgbClr val="1515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9753600" y="4495800"/>
            <a:ext cx="914400" cy="914400"/>
          </a:xfrm>
          <a:prstGeom prst="straightConnector1">
            <a:avLst/>
          </a:prstGeom>
          <a:ln>
            <a:solidFill>
              <a:srgbClr val="151517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828800" y="2819400"/>
            <a:ext cx="4572000" cy="609600"/>
          </a:xfrm>
          <a:prstGeom prst="line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828800" y="3429000"/>
            <a:ext cx="4572000" cy="1981200"/>
          </a:xfrm>
          <a:prstGeom prst="line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1371600" y="3848100"/>
            <a:ext cx="457200" cy="45719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algn="ctr">
              <a:lnSpc>
                <a:spcPct val="85000"/>
              </a:lnSpc>
            </a:pPr>
            <a:endParaRPr lang="en-US" sz="2400" b="1" dirty="0" smtClean="0">
              <a:solidFill>
                <a:srgbClr val="151517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7438030" y="3851512"/>
            <a:ext cx="914400" cy="914400"/>
          </a:xfrm>
          <a:prstGeom prst="ellipse">
            <a:avLst/>
          </a:prstGeom>
        </p:spPr>
        <p:txBody>
          <a:bodyPr wrap="none" rtlCol="0" anchor="ctr">
            <a:spAutoFit/>
          </a:bodyPr>
          <a:lstStyle/>
          <a:p>
            <a:pPr algn="ctr">
              <a:lnSpc>
                <a:spcPct val="85000"/>
              </a:lnSpc>
            </a:pPr>
            <a:endParaRPr lang="en-US" sz="2400" b="1" dirty="0" smtClean="0">
              <a:solidFill>
                <a:srgbClr val="151517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53200" y="2647890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</a:rPr>
              <a:t>(T</a:t>
            </a:r>
            <a:r>
              <a:rPr lang="en-US" sz="2000" b="1" baseline="-25000" dirty="0" smtClean="0">
                <a:solidFill>
                  <a:schemeClr val="accent4">
                    <a:lumMod val="10000"/>
                  </a:schemeClr>
                </a:solidFill>
              </a:rPr>
              <a:t>1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</a:rPr>
              <a:t>, X</a:t>
            </a:r>
            <a:r>
              <a:rPr lang="en-US" sz="2000" b="1" baseline="-25000" dirty="0" smtClean="0">
                <a:solidFill>
                  <a:schemeClr val="accent4">
                    <a:lumMod val="10000"/>
                  </a:schemeClr>
                </a:solidFill>
              </a:rPr>
              <a:t>1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</a:rPr>
              <a:t>, Y</a:t>
            </a:r>
            <a:r>
              <a:rPr lang="en-US" sz="2000" b="1" baseline="-25000" dirty="0" smtClean="0">
                <a:solidFill>
                  <a:schemeClr val="accent4">
                    <a:lumMod val="10000"/>
                  </a:schemeClr>
                </a:solidFill>
              </a:rPr>
              <a:t>1 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</a:rPr>
              <a:t>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553200" y="5263382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</a:rPr>
              <a:t>(T</a:t>
            </a:r>
            <a:r>
              <a:rPr lang="en-US" sz="2000" b="1" baseline="-25000" dirty="0" smtClean="0">
                <a:solidFill>
                  <a:schemeClr val="accent4">
                    <a:lumMod val="10000"/>
                  </a:schemeClr>
                </a:solidFill>
              </a:rPr>
              <a:t>2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</a:rPr>
              <a:t>, X</a:t>
            </a:r>
            <a:r>
              <a:rPr lang="en-US" sz="2000" b="1" baseline="-25000" dirty="0" smtClean="0">
                <a:solidFill>
                  <a:schemeClr val="accent4">
                    <a:lumMod val="10000"/>
                  </a:schemeClr>
                </a:solidFill>
              </a:rPr>
              <a:t>2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</a:rPr>
              <a:t>, Y</a:t>
            </a:r>
            <a:r>
              <a:rPr lang="en-US" sz="2000" b="1" baseline="-25000" dirty="0" smtClean="0">
                <a:solidFill>
                  <a:schemeClr val="accent4">
                    <a:lumMod val="10000"/>
                  </a:schemeClr>
                </a:solidFill>
              </a:rPr>
              <a:t>2 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</a:rPr>
              <a:t>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7200" y="2750403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Vertex (e.g. 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  <a:latin typeface="Symbol" pitchFamily="18" charset="2"/>
              </a:rPr>
              <a:t>p</a:t>
            </a:r>
            <a:r>
              <a:rPr lang="en-US" sz="2800" b="1" baseline="30000" dirty="0" smtClean="0">
                <a:solidFill>
                  <a:schemeClr val="accent4">
                    <a:lumMod val="10000"/>
                  </a:schemeClr>
                </a:solidFill>
              </a:rPr>
              <a:t>0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-&gt;</a:t>
            </a:r>
            <a:r>
              <a:rPr lang="en-US" sz="2800" b="1" dirty="0" err="1" smtClean="0">
                <a:solidFill>
                  <a:schemeClr val="accent4">
                    <a:lumMod val="10000"/>
                  </a:schemeClr>
                </a:solidFill>
                <a:latin typeface="Symbol" pitchFamily="18" charset="2"/>
              </a:rPr>
              <a:t>gg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)</a:t>
            </a:r>
          </a:p>
          <a:p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</a:rPr>
              <a:t>T</a:t>
            </a:r>
            <a:r>
              <a:rPr lang="en-US" sz="2000" b="1" baseline="-25000" dirty="0" err="1" smtClean="0">
                <a:solidFill>
                  <a:schemeClr val="accent4">
                    <a:lumMod val="10000"/>
                  </a:schemeClr>
                </a:solidFill>
              </a:rPr>
              <a:t>v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</a:rPr>
              <a:t>, X</a:t>
            </a:r>
            <a:r>
              <a:rPr lang="en-US" sz="2000" b="1" baseline="-25000" dirty="0" smtClean="0">
                <a:solidFill>
                  <a:schemeClr val="accent4">
                    <a:lumMod val="10000"/>
                  </a:schemeClr>
                </a:solidFill>
              </a:rPr>
              <a:t>v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</a:rPr>
              <a:t>Y</a:t>
            </a:r>
            <a:r>
              <a:rPr lang="en-US" sz="2000" b="1" baseline="-25000" dirty="0" err="1" smtClean="0">
                <a:solidFill>
                  <a:schemeClr val="accent4">
                    <a:lumMod val="10000"/>
                  </a:schemeClr>
                </a:solidFill>
              </a:rPr>
              <a:t>v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</a:rPr>
              <a:t>Z</a:t>
            </a:r>
            <a:r>
              <a:rPr lang="en-US" sz="2000" b="1" baseline="-25000" dirty="0" err="1" smtClean="0">
                <a:solidFill>
                  <a:schemeClr val="accent4">
                    <a:lumMod val="10000"/>
                  </a:schemeClr>
                </a:solidFill>
              </a:rPr>
              <a:t>v</a:t>
            </a:r>
            <a:endParaRPr lang="en-US" sz="2000" b="1" baseline="-25000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1138289">
            <a:off x="4391431" y="2538079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Photon 1</a:t>
            </a:r>
          </a:p>
        </p:txBody>
      </p:sp>
      <p:sp>
        <p:nvSpPr>
          <p:cNvPr id="35" name="TextBox 34"/>
          <p:cNvSpPr txBox="1"/>
          <p:nvPr/>
        </p:nvSpPr>
        <p:spPr>
          <a:xfrm rot="1350571">
            <a:off x="3401182" y="3989178"/>
            <a:ext cx="152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Photon </a:t>
            </a:r>
            <a:r>
              <a:rPr lang="en-US" sz="2800" b="1" dirty="0" smtClean="0">
                <a:solidFill>
                  <a:srgbClr val="FF0000"/>
                </a:solidFill>
              </a:rPr>
              <a:t>2</a:t>
            </a:r>
          </a:p>
          <a:p>
            <a:endParaRPr lang="en-US" sz="2800" b="1" dirty="0">
              <a:solidFill>
                <a:srgbClr val="FF0000"/>
              </a:solidFill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5943600" y="2819400"/>
            <a:ext cx="381000" cy="2379263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400800" y="1338590"/>
            <a:ext cx="220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Detector Plane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28600" y="4419600"/>
            <a:ext cx="33726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One can reconstruct the vertex from the times and positions- 3D reconstruction</a:t>
            </a:r>
          </a:p>
        </p:txBody>
      </p:sp>
      <p:cxnSp>
        <p:nvCxnSpPr>
          <p:cNvPr id="51" name="Straight Arrow Connector 50"/>
          <p:cNvCxnSpPr/>
          <p:nvPr/>
        </p:nvCxnSpPr>
        <p:spPr>
          <a:xfrm flipV="1">
            <a:off x="1752600" y="3505200"/>
            <a:ext cx="76200" cy="990600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 rot="21167552">
            <a:off x="3746045" y="3184637"/>
            <a:ext cx="1186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6600"/>
                </a:solidFill>
              </a:rPr>
              <a:t>(t1-tv)c</a:t>
            </a:r>
          </a:p>
        </p:txBody>
      </p:sp>
      <p:sp>
        <p:nvSpPr>
          <p:cNvPr id="24" name="TextBox 23"/>
          <p:cNvSpPr txBox="1"/>
          <p:nvPr/>
        </p:nvSpPr>
        <p:spPr>
          <a:xfrm rot="1385640">
            <a:off x="3920217" y="4646598"/>
            <a:ext cx="1186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6600"/>
                </a:solidFill>
              </a:rPr>
              <a:t>(t2-tv)c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FC3D-19CE-4C2A-AB5D-4B8423790DA3}" type="datetime1">
              <a:rPr lang="en-US" smtClean="0"/>
              <a:t>6/21/2012</a:t>
            </a:fld>
            <a:endParaRPr lang="en-US" dirty="0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228600" y="0"/>
            <a:ext cx="8686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US" b="1" smtClean="0"/>
              <a:t>Rare Kaon Decays- backgd rejection by reconstructing </a:t>
            </a:r>
            <a:r>
              <a:rPr lang="en-US" b="1" smtClean="0">
                <a:latin typeface="Symbol" pitchFamily="18" charset="2"/>
              </a:rPr>
              <a:t>p</a:t>
            </a:r>
            <a:r>
              <a:rPr lang="en-US" b="1" baseline="30000" smtClean="0"/>
              <a:t>0 </a:t>
            </a:r>
            <a:r>
              <a:rPr lang="en-US" b="1" smtClean="0"/>
              <a:t> vertex space point: </a:t>
            </a:r>
            <a:endParaRPr lang="en-US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102476" y="1066800"/>
            <a:ext cx="62221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E.g. for KOTO (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Yau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Wah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JPARC)-beat down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combinatoric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pitchFamily="18" charset="2"/>
              </a:rPr>
              <a:t>p</a:t>
            </a:r>
            <a:r>
              <a:rPr lang="en-US" sz="2800" b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 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bkgds</a:t>
            </a:r>
            <a:endParaRPr lang="en-US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79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2400"/>
            <a:ext cx="9144000" cy="792162"/>
          </a:xfrm>
        </p:spPr>
        <p:txBody>
          <a:bodyPr>
            <a:normAutofit fontScale="90000"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Achievements: </a:t>
            </a:r>
            <a:r>
              <a:rPr lang="en-US" sz="4800" b="1" dirty="0" err="1" smtClean="0">
                <a:solidFill>
                  <a:srgbClr val="FF0000"/>
                </a:solidFill>
              </a:rPr>
              <a:t>PhotoCathodes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100</a:t>
            </a:fld>
            <a:endParaRPr lang="en-US" dirty="0"/>
          </a:p>
        </p:txBody>
      </p:sp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0" y="457200"/>
            <a:ext cx="9144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buFontTx/>
              <a:buNone/>
            </a:pPr>
            <a:r>
              <a:rPr lang="en-US" sz="2000" dirty="0"/>
              <a:t>Have made </a:t>
            </a:r>
            <a:r>
              <a:rPr lang="en-US" sz="2000" dirty="0" smtClean="0"/>
              <a:t>&gt;20%  8”PC </a:t>
            </a:r>
            <a:r>
              <a:rPr lang="en-US" sz="2000" dirty="0"/>
              <a:t>at SSL;  </a:t>
            </a:r>
            <a:r>
              <a:rPr lang="en-US" sz="2000" dirty="0" smtClean="0"/>
              <a:t>25% small </a:t>
            </a:r>
            <a:r>
              <a:rPr lang="en-US" sz="2000" dirty="0"/>
              <a:t>PC’s at </a:t>
            </a:r>
            <a:r>
              <a:rPr lang="en-US" sz="2000" dirty="0" smtClean="0"/>
              <a:t>ANL, 18% 4” (larger underway) 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90" y="813572"/>
            <a:ext cx="2819400" cy="24630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757535"/>
            <a:ext cx="3467496" cy="2438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50" y="3581400"/>
            <a:ext cx="2846840" cy="2819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3195935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10000"/>
                  </a:schemeClr>
                </a:solidFill>
              </a:rPr>
              <a:t>SSL </a:t>
            </a:r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8”  </a:t>
            </a:r>
            <a:r>
              <a:rPr lang="en-US" sz="2400" b="1" dirty="0" err="1" smtClean="0">
                <a:solidFill>
                  <a:schemeClr val="accent4">
                    <a:lumMod val="10000"/>
                  </a:schemeClr>
                </a:solidFill>
              </a:rPr>
              <a:t>SbNaK</a:t>
            </a:r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 cathode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19600" y="6096000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 4” cathode: Chalice in </a:t>
            </a:r>
            <a:r>
              <a:rPr lang="en-US" sz="2400" b="1" dirty="0" err="1" smtClean="0">
                <a:solidFill>
                  <a:schemeClr val="accent4">
                    <a:lumMod val="10000"/>
                  </a:schemeClr>
                </a:solidFill>
              </a:rPr>
              <a:t>Burle</a:t>
            </a:r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 oven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" y="632460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QE of SSL 8”  </a:t>
            </a:r>
            <a:r>
              <a:rPr lang="en-US" sz="2400" b="1" dirty="0" err="1" smtClean="0">
                <a:solidFill>
                  <a:schemeClr val="accent4">
                    <a:lumMod val="10000"/>
                  </a:schemeClr>
                </a:solidFill>
              </a:rPr>
              <a:t>SbNaK</a:t>
            </a:r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 cathode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85304" y="3200400"/>
            <a:ext cx="4330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10000"/>
                  </a:schemeClr>
                </a:solidFill>
              </a:rPr>
              <a:t>QE of </a:t>
            </a:r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ANL small  </a:t>
            </a:r>
            <a:r>
              <a:rPr lang="en-US" sz="2400" b="1" dirty="0" err="1" smtClean="0">
                <a:solidFill>
                  <a:schemeClr val="accent4">
                    <a:lumMod val="10000"/>
                  </a:schemeClr>
                </a:solidFill>
              </a:rPr>
              <a:t>SbKCs</a:t>
            </a:r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 cathodes</a:t>
            </a:r>
            <a:endParaRPr lang="en-US" sz="24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33800"/>
            <a:ext cx="4038600" cy="230116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110142" y="1295400"/>
            <a:ext cx="702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ANL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399134" y="6396335"/>
            <a:ext cx="702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ANL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36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438400"/>
            <a:ext cx="8229600" cy="1905000"/>
          </a:xfrm>
        </p:spPr>
        <p:txBody>
          <a:bodyPr>
            <a:no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/>
            </a:r>
            <a:b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</a:br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Backup:</a:t>
            </a:r>
            <a:b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</a:br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Miscellaneous</a:t>
            </a:r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 </a:t>
            </a:r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/>
            </a:r>
            <a:b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</a:br>
            <a:endParaRPr lang="en-US" sz="72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101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E94F-8D9F-4723-9FA0-037CE93D5379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01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ate Placeholder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0CA476D2-D459-4A74-902D-66B629C28872}" type="datetime1">
              <a:rPr lang="en-US" sz="1200" b="0">
                <a:latin typeface="Arial" charset="0"/>
              </a:rPr>
              <a:pPr/>
              <a:t>6/21/2012</a:t>
            </a:fld>
            <a:endParaRPr lang="en-US" sz="1200" b="0">
              <a:latin typeface="Arial" charset="0"/>
            </a:endParaRPr>
          </a:p>
        </p:txBody>
      </p:sp>
      <p:sp>
        <p:nvSpPr>
          <p:cNvPr id="17411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US" sz="1200" b="0">
                <a:latin typeface="Arial" charset="0"/>
              </a:rPr>
              <a:t>DOE Budget Review</a:t>
            </a:r>
          </a:p>
        </p:txBody>
      </p:sp>
      <p:sp>
        <p:nvSpPr>
          <p:cNvPr id="17412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37263D09-F2A8-4C80-A7D1-08A8AD0B4295}" type="slidenum">
              <a:rPr lang="en-US" sz="1200" b="0">
                <a:latin typeface="Arial" charset="0"/>
              </a:rPr>
              <a:pPr/>
              <a:t>102</a:t>
            </a:fld>
            <a:endParaRPr lang="en-US" sz="1200" b="0">
              <a:latin typeface="Arial" charset="0"/>
            </a:endParaRPr>
          </a:p>
        </p:txBody>
      </p:sp>
      <p:sp>
        <p:nvSpPr>
          <p:cNvPr id="17413" name="Text Box 2"/>
          <p:cNvSpPr txBox="1">
            <a:spLocks noChangeArrowheads="1"/>
          </p:cNvSpPr>
          <p:nvPr/>
        </p:nvSpPr>
        <p:spPr bwMode="auto">
          <a:xfrm>
            <a:off x="457200" y="685800"/>
            <a:ext cx="8077200" cy="485298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2000">
                <a:latin typeface="Arial" charset="0"/>
              </a:rPr>
              <a:t>                               </a:t>
            </a:r>
            <a:r>
              <a:rPr lang="en-US" sz="1600">
                <a:latin typeface="Arial" charset="0"/>
              </a:rPr>
              <a:t>Fabricated per unit cost estimates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en-US" sz="1600">
              <a:latin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2000" b="0">
                <a:latin typeface="Arial" charset="0"/>
              </a:rPr>
              <a:t>                                  </a:t>
            </a:r>
            <a:r>
              <a:rPr lang="en-US" sz="1600">
                <a:latin typeface="Arial" charset="0"/>
              </a:rPr>
              <a:t>30             1000        3000          10,000           100,000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en-US" sz="1600">
              <a:latin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800" b="0">
                <a:latin typeface="Arial" charset="0"/>
              </a:rPr>
              <a:t>Window  (1@)              </a:t>
            </a:r>
            <a:r>
              <a:rPr lang="en-US" sz="1600">
                <a:latin typeface="Arial" charset="0"/>
              </a:rPr>
              <a:t>$18</a:t>
            </a:r>
            <a:r>
              <a:rPr lang="en-US" sz="1800" b="0">
                <a:latin typeface="Arial" charset="0"/>
              </a:rPr>
              <a:t>            </a:t>
            </a:r>
            <a:r>
              <a:rPr lang="en-US" sz="1600">
                <a:latin typeface="Arial" charset="0"/>
              </a:rPr>
              <a:t>13  </a:t>
            </a:r>
            <a:r>
              <a:rPr lang="en-US" sz="800">
                <a:latin typeface="Arial" charset="0"/>
              </a:rPr>
              <a:t>                     </a:t>
            </a:r>
            <a:r>
              <a:rPr lang="en-US" sz="1600">
                <a:latin typeface="Arial" charset="0"/>
              </a:rPr>
              <a:t>11</a:t>
            </a:r>
            <a:r>
              <a:rPr lang="en-US" sz="800">
                <a:latin typeface="Arial" charset="0"/>
              </a:rPr>
              <a:t>                                 </a:t>
            </a:r>
            <a:r>
              <a:rPr lang="en-US" sz="1600">
                <a:latin typeface="Arial" charset="0"/>
              </a:rPr>
              <a:t>10</a:t>
            </a:r>
            <a:r>
              <a:rPr lang="en-US" sz="800">
                <a:latin typeface="Arial" charset="0"/>
              </a:rPr>
              <a:t>                                      </a:t>
            </a:r>
            <a:r>
              <a:rPr lang="en-US" sz="1600">
                <a:latin typeface="Arial" charset="0"/>
              </a:rPr>
              <a:t>8</a:t>
            </a:r>
            <a:endParaRPr lang="en-US" sz="800">
              <a:latin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en-US" sz="1800" b="0">
              <a:latin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800" b="0">
                <a:latin typeface="Arial" charset="0"/>
              </a:rPr>
              <a:t>Side wall (1@)              </a:t>
            </a:r>
            <a:r>
              <a:rPr lang="en-US" sz="1600">
                <a:latin typeface="Arial" charset="0"/>
              </a:rPr>
              <a:t>$78</a:t>
            </a:r>
            <a:r>
              <a:rPr lang="en-US" sz="1800" b="0">
                <a:latin typeface="Arial" charset="0"/>
              </a:rPr>
              <a:t>            </a:t>
            </a:r>
            <a:r>
              <a:rPr lang="en-US" sz="1600">
                <a:latin typeface="Arial" charset="0"/>
              </a:rPr>
              <a:t>55</a:t>
            </a:r>
            <a:r>
              <a:rPr lang="en-US" sz="800">
                <a:latin typeface="Arial" charset="0"/>
              </a:rPr>
              <a:t>                         </a:t>
            </a:r>
            <a:r>
              <a:rPr lang="en-US" sz="1600">
                <a:latin typeface="Arial" charset="0"/>
              </a:rPr>
              <a:t>52</a:t>
            </a:r>
            <a:r>
              <a:rPr lang="en-US" sz="800">
                <a:latin typeface="Arial" charset="0"/>
              </a:rPr>
              <a:t>                                </a:t>
            </a:r>
            <a:r>
              <a:rPr lang="en-US" sz="1600">
                <a:latin typeface="Arial" charset="0"/>
              </a:rPr>
              <a:t>48</a:t>
            </a:r>
            <a:r>
              <a:rPr lang="en-US" sz="800">
                <a:latin typeface="Arial" charset="0"/>
              </a:rPr>
              <a:t>                                   </a:t>
            </a:r>
            <a:r>
              <a:rPr lang="en-US" sz="1600">
                <a:latin typeface="Arial" charset="0"/>
              </a:rPr>
              <a:t>40</a:t>
            </a:r>
            <a:r>
              <a:rPr lang="en-US" sz="800" b="0">
                <a:latin typeface="Arial" charset="0"/>
              </a:rPr>
              <a:t>                                                                   </a:t>
            </a:r>
            <a:endParaRPr lang="en-US" sz="1800" b="0">
              <a:latin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en-US" sz="1800" b="0">
              <a:latin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800" b="0">
                <a:latin typeface="Arial" charset="0"/>
              </a:rPr>
              <a:t>Base plate (1@)           </a:t>
            </a:r>
            <a:r>
              <a:rPr lang="en-US" sz="1600">
                <a:latin typeface="Arial" charset="0"/>
              </a:rPr>
              <a:t>$20</a:t>
            </a:r>
            <a:r>
              <a:rPr lang="en-US" sz="1800" b="0">
                <a:latin typeface="Arial" charset="0"/>
              </a:rPr>
              <a:t>            </a:t>
            </a:r>
            <a:r>
              <a:rPr lang="en-US" sz="1600">
                <a:latin typeface="Arial" charset="0"/>
              </a:rPr>
              <a:t>13</a:t>
            </a:r>
            <a:r>
              <a:rPr lang="en-US" sz="800">
                <a:latin typeface="Arial" charset="0"/>
              </a:rPr>
              <a:t>                         </a:t>
            </a:r>
            <a:r>
              <a:rPr lang="en-US" sz="1600">
                <a:latin typeface="Arial" charset="0"/>
              </a:rPr>
              <a:t>11</a:t>
            </a:r>
            <a:r>
              <a:rPr lang="en-US" sz="800">
                <a:latin typeface="Arial" charset="0"/>
              </a:rPr>
              <a:t>                                 </a:t>
            </a:r>
            <a:r>
              <a:rPr lang="en-US" sz="1600">
                <a:latin typeface="Arial" charset="0"/>
              </a:rPr>
              <a:t>10</a:t>
            </a:r>
            <a:r>
              <a:rPr lang="en-US" sz="800">
                <a:latin typeface="Arial" charset="0"/>
              </a:rPr>
              <a:t>                                      </a:t>
            </a:r>
            <a:r>
              <a:rPr lang="en-US" sz="1600">
                <a:latin typeface="Arial" charset="0"/>
              </a:rPr>
              <a:t>8</a:t>
            </a:r>
            <a:endParaRPr lang="en-US" sz="1800">
              <a:latin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en-US" sz="1800" b="0">
              <a:latin typeface="Arial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800" b="0">
                <a:latin typeface="Arial" charset="0"/>
              </a:rPr>
              <a:t>Rod Spacers (75@)      </a:t>
            </a:r>
            <a:r>
              <a:rPr lang="en-US" sz="1600">
                <a:latin typeface="Arial" charset="0"/>
              </a:rPr>
              <a:t>$7              3</a:t>
            </a:r>
            <a:r>
              <a:rPr lang="en-US" sz="800" b="0">
                <a:latin typeface="Arial" charset="0"/>
              </a:rPr>
              <a:t>                             </a:t>
            </a:r>
            <a:r>
              <a:rPr lang="en-US" sz="1600">
                <a:latin typeface="Arial" charset="0"/>
              </a:rPr>
              <a:t>2   </a:t>
            </a:r>
            <a:r>
              <a:rPr lang="en-US" sz="800" b="0">
                <a:latin typeface="Arial" charset="0"/>
              </a:rPr>
              <a:t>                              </a:t>
            </a:r>
            <a:r>
              <a:rPr lang="en-US" sz="1600">
                <a:latin typeface="Arial" charset="0"/>
              </a:rPr>
              <a:t>1.20</a:t>
            </a:r>
            <a:r>
              <a:rPr lang="en-US" sz="1800" b="0">
                <a:latin typeface="Arial" charset="0"/>
              </a:rPr>
              <a:t>            </a:t>
            </a:r>
            <a:r>
              <a:rPr lang="en-US" sz="1600">
                <a:latin typeface="Arial" charset="0"/>
              </a:rPr>
              <a:t>.80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600" b="0">
                <a:latin typeface="Arial" charset="0"/>
              </a:rPr>
              <a:t>              </a:t>
            </a:r>
            <a:r>
              <a:rPr lang="en-US" sz="1600">
                <a:latin typeface="Arial" charset="0"/>
              </a:rPr>
              <a:t>Total                  $641           $306         $224             $158            $116</a:t>
            </a:r>
          </a:p>
        </p:txBody>
      </p:sp>
      <p:sp>
        <p:nvSpPr>
          <p:cNvPr id="17414" name="Text Box 3"/>
          <p:cNvSpPr txBox="1">
            <a:spLocks noChangeArrowheads="1"/>
          </p:cNvSpPr>
          <p:nvPr/>
        </p:nvSpPr>
        <p:spPr bwMode="auto">
          <a:xfrm>
            <a:off x="685800" y="5562600"/>
            <a:ext cx="75438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200">
                <a:latin typeface="Arial" charset="0"/>
              </a:rPr>
              <a:t>          The above prices are for water jet cut B33 glass,  tol. +- 0.010, except rod spacers  +000 -0.004</a:t>
            </a:r>
            <a:r>
              <a:rPr lang="en-US" sz="1200" b="0">
                <a:latin typeface="Arial" charset="0"/>
              </a:rPr>
              <a:t> </a:t>
            </a:r>
          </a:p>
        </p:txBody>
      </p:sp>
      <p:sp>
        <p:nvSpPr>
          <p:cNvPr id="17415" name="Text Box 4"/>
          <p:cNvSpPr txBox="1">
            <a:spLocks noChangeArrowheads="1"/>
          </p:cNvSpPr>
          <p:nvPr/>
        </p:nvSpPr>
        <p:spPr bwMode="auto">
          <a:xfrm>
            <a:off x="2895600" y="1219200"/>
            <a:ext cx="5257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000" b="0">
                <a:latin typeface="Arial" charset="0"/>
              </a:rPr>
              <a:t>---------Quotations---------                 -----------------------Cost estimates----------------------</a:t>
            </a:r>
          </a:p>
        </p:txBody>
      </p:sp>
      <p:sp>
        <p:nvSpPr>
          <p:cNvPr id="17416" name="Text Box 5"/>
          <p:cNvSpPr txBox="1">
            <a:spLocks noChangeArrowheads="1"/>
          </p:cNvSpPr>
          <p:nvPr/>
        </p:nvSpPr>
        <p:spPr bwMode="auto">
          <a:xfrm>
            <a:off x="1219200" y="152400"/>
            <a:ext cx="66294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2400">
                <a:latin typeface="Arial" charset="0"/>
              </a:rPr>
              <a:t>8” Glass Package Component Costs</a:t>
            </a:r>
          </a:p>
        </p:txBody>
      </p:sp>
      <p:sp>
        <p:nvSpPr>
          <p:cNvPr id="17417" name="Text Box 6"/>
          <p:cNvSpPr txBox="1">
            <a:spLocks noChangeArrowheads="1"/>
          </p:cNvSpPr>
          <p:nvPr/>
        </p:nvSpPr>
        <p:spPr bwMode="auto">
          <a:xfrm>
            <a:off x="990600" y="6226175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800" b="0">
                <a:latin typeface="Arial" charset="0"/>
              </a:rPr>
              <a:t>To this add 2 8” plates (@250?), ALD (Bulk), PC, assembly</a:t>
            </a:r>
          </a:p>
        </p:txBody>
      </p:sp>
      <p:sp>
        <p:nvSpPr>
          <p:cNvPr id="17418" name="Text Box 7"/>
          <p:cNvSpPr txBox="1">
            <a:spLocks noChangeArrowheads="1"/>
          </p:cNvSpPr>
          <p:nvPr/>
        </p:nvSpPr>
        <p:spPr bwMode="auto">
          <a:xfrm>
            <a:off x="6934200" y="381000"/>
            <a:ext cx="175260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sz="1800">
                <a:solidFill>
                  <a:srgbClr val="000000"/>
                </a:solidFill>
              </a:rPr>
              <a:t>Rich Northrop</a:t>
            </a:r>
          </a:p>
        </p:txBody>
      </p:sp>
    </p:spTree>
    <p:extLst>
      <p:ext uri="{BB962C8B-B14F-4D97-AF65-F5344CB8AC3E}">
        <p14:creationId xmlns:p14="http://schemas.microsoft.com/office/powerpoint/2010/main" val="72460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09600"/>
            <a:ext cx="9144000" cy="4953000"/>
          </a:xfrm>
        </p:spPr>
        <p:txBody>
          <a:bodyPr>
            <a:normAutofit fontScale="92500" lnSpcReduction="20000"/>
          </a:bodyPr>
          <a:lstStyle/>
          <a:p>
            <a:pPr marL="609600" indent="-609600">
              <a:lnSpc>
                <a:spcPct val="55000"/>
              </a:lnSpc>
              <a:buFont typeface="Wingdings" pitchFamily="2" charset="2"/>
              <a:buNone/>
            </a:pPr>
            <a:endParaRPr lang="en-US" sz="1000" b="1">
              <a:solidFill>
                <a:schemeClr val="hlink"/>
              </a:solidFill>
            </a:endParaRPr>
          </a:p>
          <a:p>
            <a:pPr marL="609600" indent="-609600">
              <a:spcBef>
                <a:spcPct val="15000"/>
              </a:spcBef>
              <a:buFont typeface="Wingdings" pitchFamily="2" charset="2"/>
              <a:buNone/>
            </a:pPr>
            <a:r>
              <a:rPr lang="en-US" sz="2800" b="1">
                <a:solidFill>
                  <a:schemeClr val="hlink"/>
                </a:solidFill>
              </a:rPr>
              <a:t>MCP development- use modern fabrication  processes to control emissivities, resistivities, out-gassing</a:t>
            </a:r>
          </a:p>
          <a:p>
            <a:pPr marL="609600" indent="-609600">
              <a:spcBef>
                <a:spcPct val="15000"/>
              </a:spcBef>
              <a:buFont typeface="Wingdings" pitchFamily="2" charset="2"/>
              <a:buNone/>
            </a:pPr>
            <a:r>
              <a:rPr lang="en-US" sz="2800" b="1"/>
              <a:t>      </a:t>
            </a:r>
            <a:r>
              <a:rPr lang="en-US" sz="2400" b="1"/>
              <a:t>Use Atomic Layer Deposition for emissive material</a:t>
            </a:r>
          </a:p>
          <a:p>
            <a:pPr marL="609600" indent="-609600">
              <a:spcBef>
                <a:spcPct val="15000"/>
              </a:spcBef>
              <a:buFont typeface="Wingdings" pitchFamily="2" charset="2"/>
              <a:buNone/>
            </a:pPr>
            <a:r>
              <a:rPr lang="en-US" sz="2400" b="1"/>
              <a:t>      (amplification) on cheap inert substrates (glass capillary arrays, AAO). Scalable to large sizes; economical; pure – i.e. chemically robust and (it seems- see below) </a:t>
            </a:r>
            <a:r>
              <a:rPr lang="en-US" sz="2400" b="1" u="sng"/>
              <a:t>stable</a:t>
            </a:r>
            <a:endParaRPr lang="en-US" sz="2800" b="1">
              <a:solidFill>
                <a:srgbClr val="FF6600"/>
              </a:solidFill>
            </a:endParaRPr>
          </a:p>
          <a:p>
            <a:pPr marL="609600" indent="-609600">
              <a:spcBef>
                <a:spcPct val="5000"/>
              </a:spcBef>
              <a:buFont typeface="Wingdings" pitchFamily="2" charset="2"/>
              <a:buNone/>
            </a:pPr>
            <a:r>
              <a:rPr lang="en-US" sz="2800" b="1">
                <a:solidFill>
                  <a:srgbClr val="FF6600"/>
                </a:solidFill>
              </a:rPr>
              <a:t>Readout: Use transmission lines and modern chip technologies for high speed cheap low-power high-density readout.</a:t>
            </a:r>
          </a:p>
          <a:p>
            <a:pPr marL="609600" indent="-609600">
              <a:spcBef>
                <a:spcPct val="15000"/>
              </a:spcBef>
              <a:buFont typeface="Wingdings" pitchFamily="2" charset="2"/>
              <a:buNone/>
            </a:pPr>
            <a:r>
              <a:rPr lang="en-US" sz="2800" b="1">
                <a:solidFill>
                  <a:schemeClr val="hlink"/>
                </a:solidFill>
              </a:rPr>
              <a:t>     </a:t>
            </a:r>
            <a:r>
              <a:rPr lang="en-US" sz="1800" b="1"/>
              <a:t> </a:t>
            </a:r>
            <a:r>
              <a:rPr lang="en-US" sz="2400" b="1"/>
              <a:t>Anode is a 50-ohm stripline. Scalable  up to many feet in length ;  readout 2 ends; CMOS sampling onto capacitors- fast, cheap, low-power (New idea- make MCP-PMT tiles on single PC-card readout- see below)</a:t>
            </a:r>
            <a:endParaRPr lang="en-US" sz="1800" b="1"/>
          </a:p>
          <a:p>
            <a:pPr marL="609600" indent="-609600">
              <a:spcBef>
                <a:spcPct val="15000"/>
              </a:spcBef>
              <a:buFont typeface="Wingdings" pitchFamily="2" charset="2"/>
              <a:buNone/>
            </a:pPr>
            <a:endParaRPr lang="en-US" sz="1400" b="1"/>
          </a:p>
          <a:p>
            <a:pPr marL="609600" indent="-609600">
              <a:spcBef>
                <a:spcPct val="15000"/>
              </a:spcBef>
              <a:buFont typeface="Wingdings" pitchFamily="2" charset="2"/>
              <a:buNone/>
            </a:pPr>
            <a:r>
              <a:rPr lang="en-US" sz="1400" b="1"/>
              <a:t>  </a:t>
            </a:r>
            <a:r>
              <a:rPr lang="en-US" sz="2800" b="1">
                <a:solidFill>
                  <a:srgbClr val="66FF33"/>
                </a:solidFill>
              </a:rPr>
              <a:t>Use computational advances -simulation as basis for design</a:t>
            </a:r>
          </a:p>
          <a:p>
            <a:pPr marL="1371600" lvl="2" indent="-457200">
              <a:spcBef>
                <a:spcPct val="15000"/>
              </a:spcBef>
              <a:buFont typeface="Wingdings" pitchFamily="2" charset="2"/>
              <a:buNone/>
            </a:pPr>
            <a:r>
              <a:rPr lang="en-US" b="1"/>
              <a:t>Modern computing tools allow simulation at level of basic processes- validate with data. Use for `rational design’ </a:t>
            </a:r>
            <a:r>
              <a:rPr lang="en-US" sz="1800" b="1"/>
              <a:t>(Klaus Attenkofer’s phrase).</a:t>
            </a:r>
          </a:p>
        </p:txBody>
      </p:sp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-228600"/>
            <a:ext cx="8686800" cy="1143000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 Detector Development- 3 Prongs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103</a:t>
            </a:fld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CB8C3-042A-425E-9ABE-747276720DB4}" type="datetime1">
              <a:rPr lang="en-US" smtClean="0"/>
              <a:t>6/21/2012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82563"/>
            <a:ext cx="8686800" cy="731837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b="1" dirty="0" smtClean="0">
                <a:solidFill>
                  <a:srgbClr val="002060"/>
                </a:solidFill>
              </a:rPr>
              <a:t>The Large-Area Psec Photo-Detector Collaboration-2010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1028700"/>
            <a:ext cx="7670800" cy="57531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104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10B4-0BE4-4F70-91A6-315D9540389B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77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834" name="Picture 2" descr="quarks"/>
          <p:cNvPicPr>
            <a:picLocks noGrp="1" noChangeAspect="1" noChangeArrowheads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49" b="8957"/>
          <a:stretch/>
        </p:blipFill>
        <p:spPr>
          <a:xfrm>
            <a:off x="1676400" y="685800"/>
            <a:ext cx="6477000" cy="44053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04835" name="Text Box 3"/>
          <p:cNvSpPr txBox="1">
            <a:spLocks noChangeArrowheads="1"/>
          </p:cNvSpPr>
          <p:nvPr/>
        </p:nvSpPr>
        <p:spPr bwMode="auto">
          <a:xfrm>
            <a:off x="119062" y="5181600"/>
            <a:ext cx="856773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 dirty="0"/>
              <a:t> </a:t>
            </a:r>
            <a:r>
              <a:rPr lang="en-US" sz="2800" b="1" dirty="0" smtClean="0">
                <a:latin typeface="Comic Sans MS" pitchFamily="66" charset="0"/>
              </a:rPr>
              <a:t>Distinguishable only by mass (and possibly lifetime)- hence measure velocity (v) and momentum (</a:t>
            </a:r>
            <a:r>
              <a:rPr lang="en-US" sz="2800" b="1" dirty="0" err="1" smtClean="0">
                <a:latin typeface="Comic Sans MS" pitchFamily="66" charset="0"/>
              </a:rPr>
              <a:t>gmv</a:t>
            </a:r>
            <a:r>
              <a:rPr lang="en-US" sz="2800" b="1" dirty="0" smtClean="0">
                <a:latin typeface="Comic Sans MS" pitchFamily="66" charset="0"/>
              </a:rPr>
              <a:t>) of the parent particle to find out m and thus the quark content.</a:t>
            </a:r>
            <a:endParaRPr lang="en-US" sz="2400" b="1" dirty="0">
              <a:latin typeface="Comic Sans MS" pitchFamily="66" charset="0"/>
            </a:endParaRPr>
          </a:p>
        </p:txBody>
      </p:sp>
      <p:sp>
        <p:nvSpPr>
          <p:cNvPr id="504836" name="Text Box 4"/>
          <p:cNvSpPr txBox="1">
            <a:spLocks noChangeArrowheads="1"/>
          </p:cNvSpPr>
          <p:nvPr/>
        </p:nvSpPr>
        <p:spPr bwMode="auto">
          <a:xfrm>
            <a:off x="6172200" y="395287"/>
            <a:ext cx="2781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Nico Berry (nicoberry.com)</a:t>
            </a:r>
          </a:p>
        </p:txBody>
      </p:sp>
      <p:sp>
        <p:nvSpPr>
          <p:cNvPr id="504837" name="Text Box 5"/>
          <p:cNvSpPr txBox="1">
            <a:spLocks noChangeArrowheads="1"/>
          </p:cNvSpPr>
          <p:nvPr/>
        </p:nvSpPr>
        <p:spPr bwMode="auto">
          <a:xfrm>
            <a:off x="76200" y="1524000"/>
            <a:ext cx="16621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srgbClr val="FF0000"/>
                </a:solidFill>
              </a:rPr>
              <a:t>Charge +2/3e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504839" name="Rectangle 7"/>
          <p:cNvSpPr>
            <a:spLocks noRot="1" noChangeArrowheads="1"/>
          </p:cNvSpPr>
          <p:nvPr/>
        </p:nvSpPr>
        <p:spPr bwMode="auto">
          <a:xfrm>
            <a:off x="-76200" y="-76200"/>
            <a:ext cx="9296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lnSpc>
                <a:spcPct val="75000"/>
              </a:lnSpc>
            </a:pPr>
            <a:r>
              <a:rPr lang="en-US" sz="4000" dirty="0">
                <a:solidFill>
                  <a:srgbClr val="FF0000"/>
                </a:solidFill>
                <a:latin typeface="Comic Sans MS" pitchFamily="66" charset="0"/>
              </a:rPr>
              <a:t>The </a:t>
            </a:r>
            <a:r>
              <a:rPr lang="en-US" sz="4000" dirty="0" smtClean="0">
                <a:solidFill>
                  <a:srgbClr val="FF0000"/>
                </a:solidFill>
                <a:latin typeface="Comic Sans MS" pitchFamily="66" charset="0"/>
              </a:rPr>
              <a:t>bizarre </a:t>
            </a:r>
            <a:r>
              <a:rPr lang="en-US" sz="4000" dirty="0">
                <a:solidFill>
                  <a:srgbClr val="FF0000"/>
                </a:solidFill>
                <a:latin typeface="Comic Sans MS" pitchFamily="66" charset="0"/>
              </a:rPr>
              <a:t>structure of </a:t>
            </a:r>
            <a:r>
              <a:rPr lang="en-US" sz="4000" dirty="0" smtClean="0">
                <a:solidFill>
                  <a:srgbClr val="FF0000"/>
                </a:solidFill>
                <a:latin typeface="Comic Sans MS" pitchFamily="66" charset="0"/>
              </a:rPr>
              <a:t>basic matter</a:t>
            </a:r>
            <a:endParaRPr lang="en-US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04840" name="Text Box 8"/>
          <p:cNvSpPr txBox="1">
            <a:spLocks noChangeArrowheads="1"/>
          </p:cNvSpPr>
          <p:nvPr/>
        </p:nvSpPr>
        <p:spPr bwMode="auto">
          <a:xfrm>
            <a:off x="6134100" y="4006850"/>
            <a:ext cx="2019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bg1"/>
                </a:solidFill>
              </a:rPr>
              <a:t>M=175,000 MeV</a:t>
            </a:r>
          </a:p>
        </p:txBody>
      </p:sp>
      <p:sp>
        <p:nvSpPr>
          <p:cNvPr id="504841" name="Rectangle 9"/>
          <p:cNvSpPr>
            <a:spLocks noChangeArrowheads="1"/>
          </p:cNvSpPr>
          <p:nvPr/>
        </p:nvSpPr>
        <p:spPr bwMode="auto">
          <a:xfrm>
            <a:off x="6134100" y="4540250"/>
            <a:ext cx="15081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M=4,500 MeV</a:t>
            </a:r>
          </a:p>
        </p:txBody>
      </p:sp>
      <p:sp>
        <p:nvSpPr>
          <p:cNvPr id="504842" name="Rectangle 10"/>
          <p:cNvSpPr>
            <a:spLocks noChangeArrowheads="1"/>
          </p:cNvSpPr>
          <p:nvPr/>
        </p:nvSpPr>
        <p:spPr bwMode="auto">
          <a:xfrm>
            <a:off x="1781175" y="3962400"/>
            <a:ext cx="11906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M~2  MeV</a:t>
            </a:r>
          </a:p>
        </p:txBody>
      </p:sp>
      <p:sp>
        <p:nvSpPr>
          <p:cNvPr id="504843" name="Rectangle 11"/>
          <p:cNvSpPr>
            <a:spLocks noChangeArrowheads="1"/>
          </p:cNvSpPr>
          <p:nvPr/>
        </p:nvSpPr>
        <p:spPr bwMode="auto">
          <a:xfrm>
            <a:off x="3962400" y="3976688"/>
            <a:ext cx="14573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M=1750 MeV</a:t>
            </a:r>
          </a:p>
        </p:txBody>
      </p:sp>
      <p:sp>
        <p:nvSpPr>
          <p:cNvPr id="504844" name="Rectangle 12"/>
          <p:cNvSpPr>
            <a:spLocks noChangeArrowheads="1"/>
          </p:cNvSpPr>
          <p:nvPr/>
        </p:nvSpPr>
        <p:spPr bwMode="auto">
          <a:xfrm>
            <a:off x="3984625" y="4267200"/>
            <a:ext cx="1349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M=300 MeV</a:t>
            </a: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103414" y="3606740"/>
            <a:ext cx="164918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srgbClr val="FF0000"/>
                </a:solidFill>
              </a:rPr>
              <a:t>Charge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-1/3e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F4C6-F004-4337-A7A2-199714B53791}" type="slidenum">
              <a:rPr lang="en-US" smtClean="0"/>
              <a:pPr/>
              <a:t>105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B9388-D2D2-4F4A-BE86-0B4C704A9A36}" type="datetime1">
              <a:rPr lang="en-US" smtClean="0"/>
              <a:t>6/21/2012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8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1" y="152400"/>
            <a:ext cx="9144000" cy="1143000"/>
          </a:xfrm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en-US" sz="4800" b="1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Good timing alone doesn’t do it-</a:t>
            </a:r>
            <a:r>
              <a:rPr lang="en-US" sz="4800" b="1" dirty="0" smtClean="0"/>
              <a:t/>
            </a:r>
            <a:br>
              <a:rPr lang="en-US" sz="4800" b="1" dirty="0" smtClean="0"/>
            </a:br>
            <a:endParaRPr lang="en-US" sz="4800" b="1" dirty="0" smtClean="0"/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6477000" y="4472397"/>
            <a:ext cx="1343500" cy="150379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2895600" y="2971800"/>
            <a:ext cx="152400" cy="2747610"/>
          </a:xfrm>
          <a:prstGeom prst="straightConnector1">
            <a:avLst/>
          </a:prstGeom>
          <a:ln w="38100">
            <a:solidFill>
              <a:schemeClr val="accent4">
                <a:lumMod val="1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2895600" y="2667000"/>
            <a:ext cx="2971800" cy="3124200"/>
          </a:xfrm>
          <a:prstGeom prst="straightConnector1">
            <a:avLst/>
          </a:prstGeom>
          <a:ln w="38100">
            <a:solidFill>
              <a:schemeClr val="accent4">
                <a:lumMod val="1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0" y="838200"/>
            <a:ext cx="6134100" cy="525780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362200" y="838200"/>
            <a:ext cx="2019300" cy="1371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8435" y="863798"/>
            <a:ext cx="3029565" cy="4869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The ALICE TPC:</a:t>
            </a:r>
          </a:p>
          <a:p>
            <a:pPr>
              <a:lnSpc>
                <a:spcPct val="80000"/>
              </a:lnSpc>
            </a:pP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Drift electrons onto wires that measure </a:t>
            </a:r>
            <a:r>
              <a:rPr lang="en-US" sz="2800" b="1" i="1" dirty="0" smtClean="0">
                <a:solidFill>
                  <a:srgbClr val="FF0000"/>
                </a:solidFill>
              </a:rPr>
              <a:t>where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 and </a:t>
            </a:r>
            <a:r>
              <a:rPr lang="en-US" sz="2800" b="1" i="1" dirty="0" smtClean="0">
                <a:solidFill>
                  <a:srgbClr val="FF0000"/>
                </a:solidFill>
              </a:rPr>
              <a:t>when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 for </a:t>
            </a:r>
            <a:r>
              <a:rPr lang="en-US" sz="2800" b="1" i="1" dirty="0" smtClean="0">
                <a:solidFill>
                  <a:srgbClr val="FF0000"/>
                </a:solidFill>
              </a:rPr>
              <a:t>each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 electron.</a:t>
            </a:r>
          </a:p>
          <a:p>
            <a:pPr>
              <a:lnSpc>
                <a:spcPct val="80000"/>
              </a:lnSpc>
            </a:pPr>
            <a:endParaRPr lang="en-US" sz="2800" b="1" dirty="0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G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ood time resolution </a:t>
            </a:r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would buy </a:t>
            </a:r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  <a:latin typeface="Comic Sans MS" pitchFamily="66" charset="0"/>
              </a:rPr>
              <a:t>nothing </a:t>
            </a:r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if one integrated over a whole (blue) TPC sector- </a:t>
            </a:r>
            <a:r>
              <a:rPr lang="en-US" sz="2400" b="1" dirty="0" err="1" smtClean="0">
                <a:solidFill>
                  <a:srgbClr val="FF0000"/>
                </a:solidFill>
                <a:latin typeface="Comic Sans MS" pitchFamily="66" charset="0"/>
              </a:rPr>
              <a:t>ie</a:t>
            </a:r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didn’t correlate </a:t>
            </a:r>
            <a:r>
              <a:rPr lang="en-US" sz="2400" b="1" i="1" dirty="0">
                <a:solidFill>
                  <a:srgbClr val="DADADA">
                    <a:lumMod val="10000"/>
                  </a:srgbClr>
                </a:solidFill>
                <a:latin typeface="Comic Sans MS" pitchFamily="66" charset="0"/>
              </a:rPr>
              <a:t>when</a:t>
            </a:r>
            <a:r>
              <a:rPr lang="en-US" sz="2400" b="1" dirty="0">
                <a:solidFill>
                  <a:srgbClr val="DADADA">
                    <a:lumMod val="10000"/>
                  </a:srgbClr>
                </a:solidFill>
                <a:latin typeface="Comic Sans MS" pitchFamily="66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and </a:t>
            </a:r>
            <a:r>
              <a:rPr lang="en-US" sz="2400" b="1" i="1" dirty="0">
                <a:solidFill>
                  <a:srgbClr val="DADADA">
                    <a:lumMod val="10000"/>
                  </a:srgbClr>
                </a:solidFill>
                <a:latin typeface="Comic Sans MS" pitchFamily="66" charset="0"/>
              </a:rPr>
              <a:t>where</a:t>
            </a:r>
            <a:endParaRPr lang="en-US" sz="2400" b="1" i="1" dirty="0" smtClean="0">
              <a:solidFill>
                <a:schemeClr val="accent4">
                  <a:lumMod val="1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endParaRPr lang="en-US" sz="2400" b="1" i="1" dirty="0" smtClean="0">
              <a:solidFill>
                <a:schemeClr val="accent4">
                  <a:lumMod val="1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85992" y="3244334"/>
            <a:ext cx="1972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solidFill>
                  <a:schemeClr val="accent4">
                    <a:lumMod val="10000"/>
                  </a:schemeClr>
                </a:solidFill>
                <a:latin typeface="Comic Sans MS" pitchFamily="66" charset="0"/>
              </a:rPr>
              <a:t>when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  <a:latin typeface="Comic Sans MS" pitchFamily="66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and </a:t>
            </a:r>
            <a:r>
              <a:rPr lang="en-US" b="1" i="1" dirty="0" smtClean="0">
                <a:solidFill>
                  <a:schemeClr val="accent4">
                    <a:lumMod val="10000"/>
                  </a:schemeClr>
                </a:solidFill>
                <a:latin typeface="Comic Sans MS" pitchFamily="66" charset="0"/>
              </a:rPr>
              <a:t>where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15748" y="6248400"/>
            <a:ext cx="8917826" cy="461665"/>
          </a:xfrm>
          <a:prstGeom prst="rect">
            <a:avLst/>
          </a:prstGeom>
          <a:ln w="28575">
            <a:solidFill>
              <a:schemeClr val="bg2">
                <a:lumMod val="1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rgbClr val="FF0066"/>
                </a:solidFill>
                <a:latin typeface="Comic Sans MS" pitchFamily="66" charset="0"/>
              </a:rPr>
              <a:t>Correlated time and space points allow 3D reconstructions</a:t>
            </a:r>
            <a:endParaRPr lang="en-US" dirty="0">
              <a:solidFill>
                <a:srgbClr val="FF0066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BFB8B-1D68-4C81-AD7F-7A607360C1BB}" type="datetime1">
              <a:rPr lang="en-US" smtClean="0"/>
              <a:t>6/21/2012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Light11 Ringberg Castle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30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52400"/>
            <a:ext cx="9144000" cy="533400"/>
          </a:xfrm>
        </p:spPr>
        <p:txBody>
          <a:bodyPr>
            <a:noAutofit/>
          </a:bodyPr>
          <a:lstStyle/>
          <a:p>
            <a:pPr eaLnBrk="1" hangingPunct="1">
              <a:lnSpc>
                <a:spcPct val="70000"/>
              </a:lnSpc>
              <a:spcBef>
                <a:spcPct val="0"/>
              </a:spcBef>
              <a:defRPr/>
            </a:pPr>
            <a:r>
              <a:rPr lang="en-US" sz="5400" b="1" dirty="0" smtClean="0"/>
              <a:t>Medical </a:t>
            </a:r>
            <a:r>
              <a:rPr lang="en-US" sz="5400" b="1" dirty="0"/>
              <a:t>Imaging (PET)</a:t>
            </a:r>
            <a:endParaRPr lang="en-US" sz="3600" b="1" dirty="0" smtClean="0">
              <a:latin typeface="Comic Sans MS" pitchFamily="66" charset="0"/>
            </a:endParaRPr>
          </a:p>
        </p:txBody>
      </p:sp>
      <p:pic>
        <p:nvPicPr>
          <p:cNvPr id="43015" name="Picture 4" descr="MicroPet_new2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r="6667" b="2222"/>
          <a:stretch>
            <a:fillRect/>
          </a:stretch>
        </p:blipFill>
        <p:spPr bwMode="auto">
          <a:xfrm>
            <a:off x="3200400" y="1676400"/>
            <a:ext cx="3048000" cy="2483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0" y="609600"/>
            <a:ext cx="9144000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800" b="1" dirty="0">
                <a:solidFill>
                  <a:srgbClr val="DADADA">
                    <a:lumMod val="10000"/>
                  </a:srgbClr>
                </a:solidFill>
              </a:rPr>
              <a:t>Need: 1) </a:t>
            </a:r>
            <a:r>
              <a:rPr lang="en-US" sz="2800" b="1" dirty="0" smtClean="0">
                <a:solidFill>
                  <a:srgbClr val="DADADA">
                    <a:lumMod val="10000"/>
                  </a:srgbClr>
                </a:solidFill>
              </a:rPr>
              <a:t>much 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lower dose rate </a:t>
            </a:r>
          </a:p>
          <a:p>
            <a:pPr>
              <a:lnSpc>
                <a:spcPct val="80000"/>
              </a:lnSpc>
            </a:pPr>
            <a:r>
              <a:rPr lang="en-US" sz="2800" b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           2) faster through-put</a:t>
            </a:r>
          </a:p>
          <a:p>
            <a:pPr>
              <a:lnSpc>
                <a:spcPct val="80000"/>
              </a:lnSpc>
            </a:pPr>
            <a:r>
              <a:rPr lang="en-US" sz="2800" b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           3) real-time feedback (therapy as well as diagnosis)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4231114"/>
            <a:ext cx="9144000" cy="2603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70000"/>
              </a:lnSpc>
              <a:spcBef>
                <a:spcPct val="10000"/>
              </a:spcBef>
            </a:pPr>
            <a:r>
              <a:rPr lang="en-US" sz="3200" b="1" dirty="0">
                <a:solidFill>
                  <a:srgbClr val="151517"/>
                </a:solidFill>
              </a:rPr>
              <a:t>Approach: </a:t>
            </a:r>
            <a:r>
              <a:rPr lang="en-US" sz="3200" dirty="0">
                <a:solidFill>
                  <a:srgbClr val="151517"/>
                </a:solidFill>
              </a:rPr>
              <a:t> </a:t>
            </a:r>
            <a:r>
              <a:rPr lang="en-US" sz="3200" dirty="0" smtClean="0">
                <a:solidFill>
                  <a:srgbClr val="151517"/>
                </a:solidFill>
              </a:rPr>
              <a:t>precise Time-of-Flight, sampling, real-time adaptive algorithms in local distributed computing, use much larger fraction of events and information</a:t>
            </a:r>
            <a:endParaRPr lang="en-US" sz="3200" dirty="0">
              <a:solidFill>
                <a:srgbClr val="151517"/>
              </a:solidFill>
            </a:endParaRPr>
          </a:p>
          <a:p>
            <a:pPr marL="342900" lvl="0" indent="-342900">
              <a:lnSpc>
                <a:spcPct val="70000"/>
              </a:lnSpc>
              <a:spcBef>
                <a:spcPct val="10000"/>
              </a:spcBef>
            </a:pPr>
            <a:r>
              <a:rPr lang="en-US" sz="3200" b="1" dirty="0">
                <a:solidFill>
                  <a:srgbClr val="151517"/>
                </a:solidFill>
              </a:rPr>
              <a:t>Benefit</a:t>
            </a:r>
            <a:r>
              <a:rPr lang="en-US" sz="3200" b="1" dirty="0" smtClean="0">
                <a:solidFill>
                  <a:srgbClr val="151517"/>
                </a:solidFill>
              </a:rPr>
              <a:t>: </a:t>
            </a:r>
            <a:r>
              <a:rPr lang="en-US" sz="3200" dirty="0">
                <a:solidFill>
                  <a:srgbClr val="151517"/>
                </a:solidFill>
              </a:rPr>
              <a:t>higher resolution</a:t>
            </a:r>
            <a:r>
              <a:rPr lang="en-US" sz="3200" dirty="0" smtClean="0">
                <a:solidFill>
                  <a:srgbClr val="151517"/>
                </a:solidFill>
              </a:rPr>
              <a:t>, lower dose to patient, less tracer production and distribution,  new hadron therapy capabilities</a:t>
            </a:r>
          </a:p>
          <a:p>
            <a:pPr marL="342900" lvl="0" indent="-342900">
              <a:lnSpc>
                <a:spcPct val="70000"/>
              </a:lnSpc>
              <a:spcBef>
                <a:spcPct val="10000"/>
              </a:spcBef>
            </a:pPr>
            <a:r>
              <a:rPr lang="en-US" sz="3200" b="1" dirty="0" smtClean="0">
                <a:solidFill>
                  <a:srgbClr val="151517"/>
                </a:solidFill>
              </a:rPr>
              <a:t>Competition: </a:t>
            </a:r>
            <a:r>
              <a:rPr lang="en-US" sz="3200" dirty="0" smtClean="0">
                <a:solidFill>
                  <a:srgbClr val="151517"/>
                </a:solidFill>
              </a:rPr>
              <a:t>Silicon PMT’s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A2295-1438-4B5D-9990-4D923EECCE21}" type="datetime1">
              <a:rPr lang="en-US" smtClean="0"/>
              <a:t>6/21/2012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28600"/>
            <a:ext cx="9144000" cy="533400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  <a:spcBef>
                <a:spcPct val="0"/>
              </a:spcBef>
            </a:pPr>
            <a:r>
              <a:rPr lang="en-US" b="1"/>
              <a:t>Sampling Calorimetry in PET?</a:t>
            </a:r>
            <a:br>
              <a:rPr lang="en-US" b="1"/>
            </a:br>
            <a:endParaRPr lang="en-US" sz="2800" b="1">
              <a:latin typeface="Comic Sans MS" pitchFamily="66" charset="0"/>
            </a:endParaRP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6370638"/>
            <a:ext cx="2971800" cy="487362"/>
          </a:xfrm>
        </p:spPr>
        <p:txBody>
          <a:bodyPr/>
          <a:lstStyle/>
          <a:p>
            <a:pPr>
              <a:lnSpc>
                <a:spcPct val="55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2000" b="1"/>
              <a:t>Depth in crystal by time-difference</a:t>
            </a:r>
          </a:p>
        </p:txBody>
      </p:sp>
      <p:pic>
        <p:nvPicPr>
          <p:cNvPr id="138244" name="Picture 4" descr="MicroPet_new2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r="6667" b="2222"/>
          <a:stretch>
            <a:fillRect/>
          </a:stretch>
        </p:blipFill>
        <p:spPr bwMode="auto">
          <a:xfrm>
            <a:off x="2895600" y="609600"/>
            <a:ext cx="41148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246" name="Picture 6" descr="heejong_doi_time_dif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114800"/>
            <a:ext cx="3276600" cy="22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247" name="Picture 7" descr="heejong_doi_energy_asym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114800"/>
            <a:ext cx="3276600" cy="221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8252" name="Text Box 12"/>
          <p:cNvSpPr txBox="1">
            <a:spLocks noChangeArrowheads="1"/>
          </p:cNvSpPr>
          <p:nvPr/>
        </p:nvSpPr>
        <p:spPr bwMode="auto">
          <a:xfrm>
            <a:off x="5486400" y="4114800"/>
            <a:ext cx="14478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1600"/>
              <a:t>Heejong Kim </a:t>
            </a:r>
          </a:p>
        </p:txBody>
      </p:sp>
      <p:sp>
        <p:nvSpPr>
          <p:cNvPr id="138251" name="Text Box 11"/>
          <p:cNvSpPr txBox="1">
            <a:spLocks noChangeArrowheads="1"/>
          </p:cNvSpPr>
          <p:nvPr/>
        </p:nvSpPr>
        <p:spPr bwMode="auto">
          <a:xfrm>
            <a:off x="1981200" y="4343400"/>
            <a:ext cx="14478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1600"/>
              <a:t>Heejong Kim </a:t>
            </a:r>
          </a:p>
        </p:txBody>
      </p:sp>
      <p:sp>
        <p:nvSpPr>
          <p:cNvPr id="138256" name="Rectangle 16"/>
          <p:cNvSpPr>
            <a:spLocks noChangeArrowheads="1"/>
          </p:cNvSpPr>
          <p:nvPr/>
        </p:nvSpPr>
        <p:spPr bwMode="auto">
          <a:xfrm>
            <a:off x="76200" y="914400"/>
            <a:ext cx="2743200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Can we solve the depth-of-interaction problem and also use cheaper faster radiators?</a:t>
            </a:r>
          </a:p>
        </p:txBody>
      </p:sp>
      <p:sp>
        <p:nvSpPr>
          <p:cNvPr id="138257" name="Rectangle 17"/>
          <p:cNvSpPr>
            <a:spLocks noChangeArrowheads="1"/>
          </p:cNvSpPr>
          <p:nvPr/>
        </p:nvSpPr>
        <p:spPr bwMode="auto">
          <a:xfrm>
            <a:off x="7391400" y="685800"/>
            <a:ext cx="1752600" cy="169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200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Alternating radiator and cheap 30-50 psec planar mcp-pmt’s on each side</a:t>
            </a:r>
          </a:p>
        </p:txBody>
      </p:sp>
      <p:sp>
        <p:nvSpPr>
          <p:cNvPr id="138258" name="Line 18"/>
          <p:cNvSpPr>
            <a:spLocks noChangeShapeType="1"/>
          </p:cNvSpPr>
          <p:nvPr/>
        </p:nvSpPr>
        <p:spPr bwMode="auto">
          <a:xfrm flipH="1">
            <a:off x="6553200" y="1219200"/>
            <a:ext cx="838200" cy="3048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8259" name="Line 19"/>
          <p:cNvSpPr>
            <a:spLocks noChangeShapeType="1"/>
          </p:cNvSpPr>
          <p:nvPr/>
        </p:nvSpPr>
        <p:spPr bwMode="auto">
          <a:xfrm flipH="1">
            <a:off x="4572000" y="1219200"/>
            <a:ext cx="2743200" cy="762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8261" name="Rectangle 21"/>
          <p:cNvSpPr>
            <a:spLocks noChangeArrowheads="1"/>
          </p:cNvSpPr>
          <p:nvPr/>
        </p:nvSpPr>
        <p:spPr bwMode="auto">
          <a:xfrm>
            <a:off x="5257800" y="6370638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lnSpc>
                <a:spcPct val="55000"/>
              </a:lnSpc>
              <a:spcBef>
                <a:spcPct val="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Depth in crystal by energy- asymmetry</a:t>
            </a:r>
          </a:p>
        </p:txBody>
      </p:sp>
      <p:sp>
        <p:nvSpPr>
          <p:cNvPr id="138262" name="Rectangle 22"/>
          <p:cNvSpPr>
            <a:spLocks noChangeArrowheads="1"/>
          </p:cNvSpPr>
          <p:nvPr/>
        </p:nvSpPr>
        <p:spPr bwMode="auto">
          <a:xfrm>
            <a:off x="0" y="342900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lnSpc>
                <a:spcPct val="55000"/>
              </a:lnSpc>
              <a:spcBef>
                <a:spcPct val="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Simulations by Heejong Kim (Chicago)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96C5C-C98C-42DE-A0BA-279D6145CEB9}" type="datetime1">
              <a:rPr lang="en-US" smtClean="0"/>
              <a:t>6/21/2012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0BFC59F2-44D3-4F98-88AF-9FE4960883F9}" type="datetime1">
              <a:rPr lang="en-US" sz="1200" b="0" smtClean="0">
                <a:latin typeface="Arial" pitchFamily="34" charset="0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6/21/2012</a:t>
            </a:fld>
            <a:endParaRPr lang="en-US" sz="1200" b="0" smtClean="0">
              <a:latin typeface="Arial" pitchFamily="34" charset="0"/>
            </a:endParaRPr>
          </a:p>
        </p:txBody>
      </p:sp>
      <p:sp>
        <p:nvSpPr>
          <p:cNvPr id="4608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9B23E47F-F5A0-4EEE-A05E-175DAFD303C5}" type="slidenum">
              <a:rPr lang="en-US" sz="1200" b="0" smtClean="0">
                <a:latin typeface="Arial" pitchFamily="34" charset="0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en-US" sz="1200" b="0" smtClean="0">
              <a:latin typeface="Arial" pitchFamily="34" charset="0"/>
            </a:endParaRPr>
          </a:p>
        </p:txBody>
      </p:sp>
      <p:sp>
        <p:nvSpPr>
          <p:cNvPr id="46084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>
            <a:lvl1pPr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1200" b="0" smtClean="0">
                <a:latin typeface="Arial" pitchFamily="34" charset="0"/>
              </a:rPr>
              <a:t>Fermi Institute Colloquium </a:t>
            </a:r>
          </a:p>
        </p:txBody>
      </p:sp>
      <p:sp>
        <p:nvSpPr>
          <p:cNvPr id="1576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304800" y="90488"/>
            <a:ext cx="9753600" cy="823912"/>
          </a:xfrm>
        </p:spPr>
        <p:txBody>
          <a:bodyPr>
            <a:noAutofit/>
          </a:bodyPr>
          <a:lstStyle/>
          <a:p>
            <a:pPr eaLnBrk="1" hangingPunct="1">
              <a:lnSpc>
                <a:spcPct val="70000"/>
              </a:lnSpc>
              <a:defRPr/>
            </a:pPr>
            <a:r>
              <a:rPr lang="en-US" b="1" dirty="0" smtClean="0">
                <a:latin typeface="Comic Sans MS" pitchFamily="66" charset="0"/>
              </a:rPr>
              <a:t>An Energy-Flow MCP-based Calorimeter?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791200"/>
            <a:ext cx="9144000" cy="855663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rgbClr val="CC0066"/>
                </a:solidFill>
                <a:latin typeface="Comic Sans MS" pitchFamily="66" charset="0"/>
              </a:rPr>
              <a:t>Electron pattern (not a picture of the plate!)- SSL test, </a:t>
            </a:r>
            <a:r>
              <a:rPr lang="en-US" sz="2400" dirty="0" err="1" smtClean="0">
                <a:solidFill>
                  <a:srgbClr val="CC0066"/>
                </a:solidFill>
                <a:latin typeface="Comic Sans MS" pitchFamily="66" charset="0"/>
              </a:rPr>
              <a:t>Incom</a:t>
            </a:r>
            <a:r>
              <a:rPr lang="en-US" sz="2400" dirty="0" smtClean="0">
                <a:solidFill>
                  <a:srgbClr val="CC0066"/>
                </a:solidFill>
                <a:latin typeface="Comic Sans MS" pitchFamily="66" charset="0"/>
              </a:rPr>
              <a:t> substrate, </a:t>
            </a:r>
            <a:r>
              <a:rPr lang="en-US" sz="2400" dirty="0" err="1" smtClean="0">
                <a:solidFill>
                  <a:srgbClr val="CC0066"/>
                </a:solidFill>
                <a:latin typeface="Comic Sans MS" pitchFamily="66" charset="0"/>
              </a:rPr>
              <a:t>Arradiance</a:t>
            </a:r>
            <a:r>
              <a:rPr lang="en-US" sz="2400" dirty="0" smtClean="0">
                <a:solidFill>
                  <a:srgbClr val="CC0066"/>
                </a:solidFill>
                <a:latin typeface="Comic Sans MS" pitchFamily="66" charset="0"/>
              </a:rPr>
              <a:t> ALD. Note you can see the </a:t>
            </a:r>
            <a:r>
              <a:rPr lang="en-US" sz="2400" dirty="0" err="1" smtClean="0">
                <a:solidFill>
                  <a:srgbClr val="CC0066"/>
                </a:solidFill>
                <a:latin typeface="Comic Sans MS" pitchFamily="66" charset="0"/>
              </a:rPr>
              <a:t>multi’s</a:t>
            </a:r>
            <a:r>
              <a:rPr lang="en-US" sz="2400" dirty="0" smtClean="0">
                <a:solidFill>
                  <a:srgbClr val="CC0066"/>
                </a:solidFill>
                <a:latin typeface="Comic Sans MS" pitchFamily="66" charset="0"/>
              </a:rPr>
              <a:t> in both plates =&gt;  ~50 micron resolution </a:t>
            </a:r>
          </a:p>
        </p:txBody>
      </p:sp>
      <p:pic>
        <p:nvPicPr>
          <p:cNvPr id="46087" name="Picture 4" descr="ossy_2pl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0" r="9679"/>
          <a:stretch>
            <a:fillRect/>
          </a:stretch>
        </p:blipFill>
        <p:spPr bwMode="auto">
          <a:xfrm>
            <a:off x="2408238" y="2192337"/>
            <a:ext cx="4983162" cy="359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8" name="Text Box 5"/>
          <p:cNvSpPr txBox="1">
            <a:spLocks noChangeArrowheads="1"/>
          </p:cNvSpPr>
          <p:nvPr/>
        </p:nvSpPr>
        <p:spPr bwMode="auto">
          <a:xfrm>
            <a:off x="7604125" y="2819400"/>
            <a:ext cx="1692275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2000" b="0" dirty="0">
                <a:solidFill>
                  <a:srgbClr val="FF0000"/>
                </a:solidFill>
                <a:latin typeface="Comic Sans MS" pitchFamily="66" charset="0"/>
              </a:rPr>
              <a:t>Note- at high gain the boundaries of the </a:t>
            </a:r>
            <a:r>
              <a:rPr lang="en-US" sz="2000" b="0" dirty="0" err="1">
                <a:solidFill>
                  <a:srgbClr val="FF0000"/>
                </a:solidFill>
                <a:latin typeface="Comic Sans MS" pitchFamily="66" charset="0"/>
              </a:rPr>
              <a:t>multi’s</a:t>
            </a:r>
            <a:r>
              <a:rPr lang="en-US" sz="2000" b="0" dirty="0">
                <a:solidFill>
                  <a:srgbClr val="FF0000"/>
                </a:solidFill>
                <a:latin typeface="Comic Sans MS" pitchFamily="66" charset="0"/>
              </a:rPr>
              <a:t> go away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0" y="990601"/>
            <a:ext cx="9144000" cy="1219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75000"/>
              </a:lnSpc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75000"/>
              </a:lnSpc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lnSpc>
                <a:spcPct val="7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lnSpc>
                <a:spcPct val="75000"/>
              </a:lnSpc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lnSpc>
                <a:spcPct val="75000"/>
              </a:lnSpc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lnSpc>
                <a:spcPct val="75000"/>
              </a:lnSpc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lnSpc>
                <a:spcPct val="75000"/>
              </a:lnSpc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lnSpc>
                <a:spcPct val="75000"/>
              </a:lnSpc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lnSpc>
                <a:spcPct val="75000"/>
              </a:lnSpc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eaLnBrk="1" hangingPunct="1">
              <a:buNone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omic Sans MS" pitchFamily="66" charset="0"/>
              </a:rPr>
              <a:t>P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omic Sans MS" pitchFamily="66" charset="0"/>
              </a:rPr>
              <a:t>ores saturate  =&gt; output is proportional to number of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omic Sans MS" pitchFamily="66" charset="0"/>
              </a:rPr>
              <a:t>pores.?Transmission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omic Sans MS" pitchFamily="66" charset="0"/>
              </a:rPr>
              <a:t> line readout gives a cheap way to sample the whole plane with pulse height and time- get energy flow. </a:t>
            </a:r>
          </a:p>
        </p:txBody>
      </p:sp>
      <p:sp>
        <p:nvSpPr>
          <p:cNvPr id="46090" name="TextBox 1"/>
          <p:cNvSpPr txBox="1">
            <a:spLocks noChangeArrowheads="1"/>
          </p:cNvSpPr>
          <p:nvPr/>
        </p:nvSpPr>
        <p:spPr bwMode="auto">
          <a:xfrm>
            <a:off x="0" y="2667000"/>
            <a:ext cx="25146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buFontTx/>
              <a:buNone/>
            </a:pPr>
            <a:r>
              <a:rPr lang="en-US" sz="2400">
                <a:solidFill>
                  <a:srgbClr val="CC0066"/>
                </a:solidFill>
              </a:rPr>
              <a:t>Oswald Siegmund, Jason McPhate, Sharon Jelinsky, SSL (UCB)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 b="1" dirty="0" smtClean="0"/>
              <a:t> </a:t>
            </a:r>
            <a:r>
              <a:rPr lang="en-US" sz="4000" b="1" dirty="0" smtClean="0"/>
              <a:t>Cherenkov-sensitive Sampling Quasi- Digital  EM/Had-separating Calorimeters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idx="1"/>
          </p:nvPr>
        </p:nvSpPr>
        <p:spPr>
          <a:xfrm>
            <a:off x="0" y="5486400"/>
            <a:ext cx="3200400" cy="487363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spcBef>
                <a:spcPct val="5000"/>
              </a:spcBef>
              <a:buFont typeface="Wingdings" pitchFamily="2" charset="2"/>
              <a:buNone/>
              <a:defRPr/>
            </a:pPr>
            <a:r>
              <a:rPr lang="en-US" sz="1800" b="1" dirty="0" smtClean="0"/>
              <a:t>A picture of an </a:t>
            </a:r>
            <a:r>
              <a:rPr lang="en-US" sz="1800" b="1" dirty="0" err="1" smtClean="0"/>
              <a:t>em</a:t>
            </a:r>
            <a:r>
              <a:rPr lang="en-US" sz="1800" b="1" dirty="0" smtClean="0"/>
              <a:t> shower in a cloud-chamber with ½” </a:t>
            </a:r>
            <a:r>
              <a:rPr lang="en-US" sz="1800" b="1" dirty="0" err="1" smtClean="0"/>
              <a:t>Pb</a:t>
            </a:r>
            <a:r>
              <a:rPr lang="en-US" sz="1800" b="1" dirty="0" smtClean="0"/>
              <a:t> plates (Rossi, p215- from CY Chao)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39AC9-DBB4-455A-BEE6-917FC36AB5C2}" type="datetime1">
              <a:rPr lang="en-US" smtClean="0"/>
              <a:t>6/21/2012</a:t>
            </a:fld>
            <a:endParaRPr lang="en-US" dirty="0"/>
          </a:p>
        </p:txBody>
      </p:sp>
      <p:sp>
        <p:nvSpPr>
          <p:cNvPr id="4506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1200" b="0" smtClean="0">
                <a:latin typeface="Arial" pitchFamily="34" charset="0"/>
              </a:rPr>
              <a:t>DOE Germantown</a:t>
            </a:r>
          </a:p>
        </p:txBody>
      </p:sp>
      <p:sp>
        <p:nvSpPr>
          <p:cNvPr id="4505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A09CE16-C8CE-4B3C-8257-87EADE6EEF0B}" type="slidenum">
              <a:rPr lang="en-US" sz="1200" b="0" smtClean="0">
                <a:latin typeface="Arial" pitchFamily="34" charset="0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en-US" sz="1200" b="0" smtClean="0">
              <a:latin typeface="Arial" pitchFamily="34" charset="0"/>
            </a:endParaRPr>
          </a:p>
        </p:txBody>
      </p:sp>
      <p:pic>
        <p:nvPicPr>
          <p:cNvPr id="45063" name="Picture 6" descr="rich_sampling_cal_5th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162050"/>
            <a:ext cx="594360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7" descr="rossi_em_sh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23050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224" name="Rectangle 8"/>
          <p:cNvSpPr>
            <a:spLocks noChangeArrowheads="1"/>
          </p:cNvSpPr>
          <p:nvPr/>
        </p:nvSpPr>
        <p:spPr bwMode="auto">
          <a:xfrm>
            <a:off x="3352800" y="5486400"/>
            <a:ext cx="5791199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75000"/>
              </a:lnSpc>
              <a:spcBef>
                <a:spcPct val="5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20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  `cartoon’ of a fixed target geometry such as for JPARC’s KL-&gt; </a:t>
            </a:r>
            <a:r>
              <a:rPr lang="en-US" sz="200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pizero</a:t>
            </a:r>
            <a:r>
              <a:rPr lang="en-US" sz="20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</a:t>
            </a:r>
            <a:r>
              <a:rPr lang="en-US" sz="200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nunubar</a:t>
            </a:r>
            <a:r>
              <a:rPr lang="en-US" sz="20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(at UC, Yao </a:t>
            </a:r>
            <a:r>
              <a:rPr lang="en-US" sz="200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Wah</a:t>
            </a:r>
            <a:r>
              <a:rPr lang="en-US" sz="20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) or </a:t>
            </a:r>
            <a:r>
              <a:rPr lang="en-US" sz="200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LHCb</a:t>
            </a:r>
            <a:endParaRPr lang="en-US" sz="2000" dirty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737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 b="1" dirty="0" smtClean="0"/>
              <a:t> </a:t>
            </a:r>
            <a:r>
              <a:rPr lang="en-US" sz="4000" b="1" dirty="0" smtClean="0"/>
              <a:t>Cherenkov-sensitive Sampling Quasi- Digital  Calorimeters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idx="1"/>
          </p:nvPr>
        </p:nvSpPr>
        <p:spPr>
          <a:xfrm>
            <a:off x="0" y="5486400"/>
            <a:ext cx="3200400" cy="487363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spcBef>
                <a:spcPct val="5000"/>
              </a:spcBef>
              <a:buFont typeface="Wingdings" pitchFamily="2" charset="2"/>
              <a:buNone/>
              <a:defRPr/>
            </a:pPr>
            <a:r>
              <a:rPr lang="en-US" sz="1800" b="1" dirty="0" smtClean="0"/>
              <a:t>A picture of an </a:t>
            </a:r>
            <a:r>
              <a:rPr lang="en-US" sz="1800" b="1" dirty="0" err="1" smtClean="0"/>
              <a:t>em</a:t>
            </a:r>
            <a:r>
              <a:rPr lang="en-US" sz="1800" b="1" dirty="0" smtClean="0"/>
              <a:t> shower in a cloud-chamber with ½” </a:t>
            </a:r>
            <a:r>
              <a:rPr lang="en-US" sz="1800" b="1" dirty="0" err="1" smtClean="0"/>
              <a:t>Pb</a:t>
            </a:r>
            <a:r>
              <a:rPr lang="en-US" sz="1800" b="1" dirty="0" smtClean="0"/>
              <a:t> plates (Rossi, p215- from CY Chao)</a:t>
            </a:r>
          </a:p>
        </p:txBody>
      </p:sp>
      <p:pic>
        <p:nvPicPr>
          <p:cNvPr id="45063" name="Picture 6" descr="rich_sampling_cal_5th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162050"/>
            <a:ext cx="594360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7" descr="rossi_em_sh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23050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224" name="Rectangle 8"/>
          <p:cNvSpPr>
            <a:spLocks noChangeArrowheads="1"/>
          </p:cNvSpPr>
          <p:nvPr/>
        </p:nvSpPr>
        <p:spPr bwMode="auto">
          <a:xfrm>
            <a:off x="3352800" y="5486400"/>
            <a:ext cx="5791199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75000"/>
              </a:lnSpc>
              <a:spcBef>
                <a:spcPct val="5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20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  `cartoon’ of a fixed target geometry such as for JPARC’s KL-&gt; </a:t>
            </a:r>
            <a:r>
              <a:rPr lang="en-US" sz="200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pizero</a:t>
            </a:r>
            <a:r>
              <a:rPr lang="en-US" sz="20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</a:t>
            </a:r>
            <a:r>
              <a:rPr lang="en-US" sz="200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nunubar</a:t>
            </a:r>
            <a:r>
              <a:rPr lang="en-US" sz="20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(at UC, Yao </a:t>
            </a:r>
            <a:r>
              <a:rPr lang="en-US" sz="200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Wah</a:t>
            </a:r>
            <a:r>
              <a:rPr lang="en-US" sz="20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) or </a:t>
            </a:r>
            <a:r>
              <a:rPr lang="en-US" sz="200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LHCb</a:t>
            </a:r>
            <a:endParaRPr lang="en-US" sz="2000" dirty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18671-1F65-4D9A-BD56-C544F765911E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37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143000"/>
          </a:xfrm>
        </p:spPr>
        <p:txBody>
          <a:bodyPr>
            <a:noAutofit/>
          </a:bodyPr>
          <a:lstStyle/>
          <a:p>
            <a:r>
              <a:rPr lang="en-US" sz="8800" b="1" dirty="0" smtClean="0">
                <a:latin typeface="Comic Sans MS" pitchFamily="66" charset="0"/>
              </a:rPr>
              <a:t>LAPPD</a:t>
            </a:r>
            <a:endParaRPr lang="en-US" sz="8800" b="1" dirty="0">
              <a:latin typeface="Comic Sans MS" pitchFamily="66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E94F-8D9F-4723-9FA0-037CE93D5379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35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-122237"/>
            <a:ext cx="9296400" cy="73183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5400" b="1" dirty="0" smtClean="0">
                <a:solidFill>
                  <a:srgbClr val="002060"/>
                </a:solidFill>
              </a:rPr>
              <a:t>The 4 `Divisions’ of glass LAPPD</a:t>
            </a:r>
          </a:p>
        </p:txBody>
      </p:sp>
      <p:sp>
        <p:nvSpPr>
          <p:cNvPr id="2" name="Rectangle 1"/>
          <p:cNvSpPr/>
          <p:nvPr/>
        </p:nvSpPr>
        <p:spPr>
          <a:xfrm>
            <a:off x="381000" y="609599"/>
            <a:ext cx="4114800" cy="29152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CV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81000" y="3657600"/>
            <a:ext cx="4114800" cy="304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CV</a:t>
            </a:r>
            <a:endParaRPr lang="en-US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685800"/>
            <a:ext cx="3505200" cy="457200"/>
          </a:xfrm>
        </p:spPr>
        <p:txBody>
          <a:bodyPr>
            <a:normAutofit/>
          </a:bodyPr>
          <a:lstStyle/>
          <a:p>
            <a:pPr marL="0" indent="0">
              <a:lnSpc>
                <a:spcPct val="65000"/>
              </a:lnSpc>
              <a:buClr>
                <a:srgbClr val="FFCC00"/>
              </a:buClr>
              <a:buNone/>
              <a:defRPr/>
            </a:pPr>
            <a:r>
              <a:rPr lang="en-US" b="1" dirty="0" smtClean="0">
                <a:solidFill>
                  <a:srgbClr val="C00000"/>
                </a:solidFill>
              </a:rPr>
              <a:t>Hermetic Packaging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48200" y="609599"/>
            <a:ext cx="3962400" cy="2895600"/>
          </a:xfrm>
          <a:prstGeom prst="rect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CV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648200" y="3677265"/>
            <a:ext cx="4038600" cy="302833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CV</a:t>
            </a:r>
            <a:endParaRPr lang="en-US" dirty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4724400" y="685800"/>
            <a:ext cx="3846871" cy="457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65000"/>
              </a:lnSpc>
              <a:buClr>
                <a:srgbClr val="FFCC00"/>
              </a:buClr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002060"/>
                </a:solidFill>
              </a:rPr>
              <a:t>Electronics/Integration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609600" y="3733800"/>
            <a:ext cx="37338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65000"/>
              </a:lnSpc>
              <a:buClr>
                <a:srgbClr val="FFCC00"/>
              </a:buClr>
              <a:buFont typeface="Arial" pitchFamily="34" charset="0"/>
              <a:buNone/>
              <a:defRPr/>
            </a:pPr>
            <a:r>
              <a:rPr lang="en-US" b="1" dirty="0" err="1" smtClean="0">
                <a:solidFill>
                  <a:srgbClr val="FF3300"/>
                </a:solidFill>
              </a:rPr>
              <a:t>MicroChannel</a:t>
            </a:r>
            <a:r>
              <a:rPr lang="en-US" b="1" dirty="0" smtClean="0">
                <a:solidFill>
                  <a:srgbClr val="FF3300"/>
                </a:solidFill>
              </a:rPr>
              <a:t> Plates</a:t>
            </a:r>
            <a:endParaRPr lang="en-US" b="1" dirty="0">
              <a:solidFill>
                <a:srgbClr val="FF3300"/>
              </a:solidFill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5105400" y="3733800"/>
            <a:ext cx="35052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65000"/>
              </a:lnSpc>
              <a:buClr>
                <a:srgbClr val="FFCC00"/>
              </a:buClr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Photocathodes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" t="21704" r="3089" b="12022"/>
          <a:stretch/>
        </p:blipFill>
        <p:spPr>
          <a:xfrm>
            <a:off x="457201" y="1109194"/>
            <a:ext cx="3810000" cy="20150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834" y="1143000"/>
            <a:ext cx="3715366" cy="1886478"/>
          </a:xfrm>
          <a:prstGeom prst="rect">
            <a:avLst/>
          </a:prstGeom>
        </p:spPr>
      </p:pic>
      <p:pic>
        <p:nvPicPr>
          <p:cNvPr id="19" name="Picture 18" descr="2500v_400v_UV_1000se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0156" y="4191000"/>
            <a:ext cx="2192688" cy="21485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834" y="4089134"/>
            <a:ext cx="1729234" cy="23116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9" t="13464" r="51170" b="3806"/>
          <a:stretch/>
        </p:blipFill>
        <p:spPr>
          <a:xfrm>
            <a:off x="6705600" y="4113716"/>
            <a:ext cx="1598511" cy="236328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6187-6A65-4585-AC11-4D559B3CB760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66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“Portfolio of Risk- Parallel Efforts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067800" cy="4525963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Two parallel but intertwined efforts at different levels of risk, reward:</a:t>
            </a:r>
          </a:p>
          <a:p>
            <a:pPr lvl="1"/>
            <a:r>
              <a:rPr lang="en-US" dirty="0" smtClean="0"/>
              <a:t> </a:t>
            </a:r>
            <a:r>
              <a:rPr lang="en-US" b="1" dirty="0" smtClean="0">
                <a:solidFill>
                  <a:srgbClr val="002060"/>
                </a:solidFill>
              </a:rPr>
              <a:t>SSL/Hawaii </a:t>
            </a:r>
            <a:r>
              <a:rPr lang="en-US" dirty="0" smtClean="0">
                <a:solidFill>
                  <a:srgbClr val="002060"/>
                </a:solidFill>
              </a:rPr>
              <a:t>(</a:t>
            </a:r>
            <a:r>
              <a:rPr lang="en-US" dirty="0" err="1" smtClean="0">
                <a:solidFill>
                  <a:srgbClr val="002060"/>
                </a:solidFill>
              </a:rPr>
              <a:t>Siegmund</a:t>
            </a:r>
            <a:r>
              <a:rPr lang="en-US" dirty="0" smtClean="0">
                <a:solidFill>
                  <a:srgbClr val="002060"/>
                </a:solidFill>
              </a:rPr>
              <a:t>)- ceramic package based on </a:t>
            </a:r>
            <a:r>
              <a:rPr lang="en-US" dirty="0" err="1" smtClean="0">
                <a:solidFill>
                  <a:srgbClr val="002060"/>
                </a:solidFill>
              </a:rPr>
              <a:t>Planacon</a:t>
            </a:r>
            <a:r>
              <a:rPr lang="en-US" dirty="0" smtClean="0">
                <a:solidFill>
                  <a:srgbClr val="002060"/>
                </a:solidFill>
              </a:rPr>
              <a:t> experience, </a:t>
            </a:r>
            <a:r>
              <a:rPr lang="en-US" dirty="0" err="1" smtClean="0">
                <a:solidFill>
                  <a:srgbClr val="002060"/>
                </a:solidFill>
              </a:rPr>
              <a:t>NaKSb</a:t>
            </a:r>
            <a:r>
              <a:rPr lang="en-US" dirty="0" smtClean="0">
                <a:solidFill>
                  <a:srgbClr val="002060"/>
                </a:solidFill>
              </a:rPr>
              <a:t> cathode, higher cost, smaller area, lower throughput,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lower risk due to fewer innovations, more experience;</a:t>
            </a:r>
          </a:p>
          <a:p>
            <a:pPr lvl="1"/>
            <a:r>
              <a:rPr lang="en-US" b="1" dirty="0" smtClean="0">
                <a:solidFill>
                  <a:srgbClr val="002060"/>
                </a:solidFill>
              </a:rPr>
              <a:t>ANL/UC </a:t>
            </a:r>
            <a:r>
              <a:rPr lang="en-US" dirty="0" smtClean="0">
                <a:solidFill>
                  <a:srgbClr val="002060"/>
                </a:solidFill>
              </a:rPr>
              <a:t>(Wagner, </a:t>
            </a:r>
            <a:r>
              <a:rPr lang="en-US" dirty="0" err="1" smtClean="0">
                <a:solidFill>
                  <a:srgbClr val="002060"/>
                </a:solidFill>
              </a:rPr>
              <a:t>Byrum,Frisch</a:t>
            </a:r>
            <a:r>
              <a:rPr lang="en-US" dirty="0" smtClean="0">
                <a:solidFill>
                  <a:srgbClr val="002060"/>
                </a:solidFill>
              </a:rPr>
              <a:t>)- glass package, </a:t>
            </a:r>
            <a:r>
              <a:rPr lang="en-US" dirty="0" err="1" smtClean="0">
                <a:solidFill>
                  <a:srgbClr val="002060"/>
                </a:solidFill>
              </a:rPr>
              <a:t>KCsSb</a:t>
            </a:r>
            <a:r>
              <a:rPr lang="en-US" dirty="0" smtClean="0">
                <a:solidFill>
                  <a:srgbClr val="002060"/>
                </a:solidFill>
              </a:rPr>
              <a:t> cathode, lower cost, larger area, higher throughput, </a:t>
            </a:r>
            <a:r>
              <a:rPr lang="en-US" b="1" dirty="0" smtClean="0">
                <a:solidFill>
                  <a:srgbClr val="FF0000"/>
                </a:solidFill>
              </a:rPr>
              <a:t>higher risk, but more innovation and use of new technologies.</a:t>
            </a:r>
          </a:p>
          <a:p>
            <a:r>
              <a:rPr lang="en-US" sz="2800" b="1" dirty="0" smtClean="0"/>
              <a:t>Reduce risk and enhance reward by diversification onto the 2 paths. </a:t>
            </a:r>
            <a:r>
              <a:rPr lang="en-US" sz="2800" dirty="0" smtClean="0"/>
              <a:t>Has proved very beneficial to both efforts (much cross-fertilization, and shared MCP development)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E2348-8410-4D24-BCEA-4D22B30E0C63}" type="datetime1">
              <a:rPr lang="en-US" smtClean="0"/>
              <a:t>6/21/2012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DOE Germantown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42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latin typeface="Comic Sans MS" pitchFamily="66" charset="0"/>
              </a:rPr>
              <a:t>Outline</a:t>
            </a:r>
            <a:endParaRPr lang="en-US" sz="6000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083314"/>
          </a:xfrm>
        </p:spPr>
        <p:txBody>
          <a:bodyPr>
            <a:normAutofit fontScale="92500" lnSpcReduction="10000"/>
          </a:bodyPr>
          <a:lstStyle/>
          <a:p>
            <a:r>
              <a:rPr lang="en-US" sz="4000" dirty="0" smtClean="0"/>
              <a:t> </a:t>
            </a:r>
            <a:r>
              <a:rPr lang="en-US" sz="4000" b="1" dirty="0" smtClean="0">
                <a:latin typeface="Comic Sans MS" pitchFamily="66" charset="0"/>
              </a:rPr>
              <a:t>Motivation(s) and Applications</a:t>
            </a:r>
          </a:p>
          <a:p>
            <a:r>
              <a:rPr lang="en-US" sz="4000" b="1" dirty="0" smtClean="0">
                <a:solidFill>
                  <a:srgbClr val="FF0000"/>
                </a:solidFill>
                <a:latin typeface="Comic Sans MS" pitchFamily="66" charset="0"/>
              </a:rPr>
              <a:t>LAPPD</a:t>
            </a:r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  </a:t>
            </a:r>
          </a:p>
          <a:p>
            <a:pPr lvl="0"/>
            <a:r>
              <a:rPr lang="en-US" sz="3500" b="1" dirty="0" smtClean="0">
                <a:solidFill>
                  <a:srgbClr val="FF0000"/>
                </a:solidFill>
                <a:latin typeface="Comic Sans MS" pitchFamily="66" charset="0"/>
              </a:rPr>
              <a:t>Micro Channel Plates</a:t>
            </a:r>
            <a:endParaRPr lang="en-US" sz="3500" b="1" dirty="0">
              <a:solidFill>
                <a:srgbClr val="FF0000"/>
              </a:solidFill>
              <a:latin typeface="Comic Sans MS" pitchFamily="66" charset="0"/>
            </a:endParaRPr>
          </a:p>
          <a:p>
            <a:r>
              <a:rPr lang="en-US" sz="3600" b="1" dirty="0" smtClean="0">
                <a:solidFill>
                  <a:schemeClr val="tx2"/>
                </a:solidFill>
                <a:latin typeface="Comic Sans MS" pitchFamily="66" charset="0"/>
              </a:rPr>
              <a:t>Hermetic Packaging, signal and HV circuits</a:t>
            </a:r>
          </a:p>
          <a:p>
            <a:r>
              <a:rPr lang="en-US" sz="3600" b="1" dirty="0" smtClean="0">
                <a:solidFill>
                  <a:srgbClr val="FF3399"/>
                </a:solidFill>
                <a:latin typeface="Comic Sans MS" pitchFamily="66" charset="0"/>
              </a:rPr>
              <a:t>Electronics and DAQ (plug-and-play)</a:t>
            </a:r>
          </a:p>
          <a:p>
            <a:r>
              <a:rPr lang="en-US" sz="3600" b="1" dirty="0" smtClean="0">
                <a:latin typeface="Comic Sans MS" pitchFamily="66" charset="0"/>
              </a:rPr>
              <a:t>Photocathodes</a:t>
            </a:r>
          </a:p>
          <a:p>
            <a:r>
              <a:rPr lang="en-US" sz="3600" b="1" dirty="0" smtClean="0">
                <a:solidFill>
                  <a:srgbClr val="C00000"/>
                </a:solidFill>
                <a:latin typeface="Comic Sans MS" pitchFamily="66" charset="0"/>
              </a:rPr>
              <a:t>Results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Comic Sans MS" pitchFamily="66" charset="0"/>
              </a:rPr>
              <a:t>Opportunities </a:t>
            </a:r>
            <a:r>
              <a:rPr lang="en-US" sz="3600" b="1" dirty="0">
                <a:solidFill>
                  <a:srgbClr val="002060"/>
                </a:solidFill>
                <a:latin typeface="Comic Sans MS" pitchFamily="66" charset="0"/>
              </a:rPr>
              <a:t>and Challenges</a:t>
            </a:r>
            <a:endParaRPr lang="en-US" sz="36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endParaRPr lang="en-US" sz="3600" b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endParaRPr lang="en-US" sz="3600" b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endParaRPr lang="en-US" sz="3600" b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endParaRPr lang="en-US" b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endParaRPr lang="en-US" b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1600" y="5997714"/>
            <a:ext cx="927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Comic Sans MS" pitchFamily="66" charset="0"/>
              </a:rPr>
              <a:t>Acknowledgements-   LAPPD collaborators,  Howard Nicholson and the DOE HEP, ANL Management, and the NSF.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E94F-8D9F-4723-9FA0-037CE93D5379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88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rgbClr val="002060"/>
                </a:solidFill>
              </a:rPr>
              <a:t>Parallel Efforts on Specific Applications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0" y="762000"/>
            <a:ext cx="9144000" cy="1143000"/>
          </a:xfrm>
          <a:noFill/>
          <a:ln w="38100">
            <a:noFill/>
          </a:ln>
        </p:spPr>
        <p:txBody>
          <a:bodyPr/>
          <a:lstStyle/>
          <a:p>
            <a:pPr algn="ctr" eaLnBrk="1" hangingPunct="1">
              <a:lnSpc>
                <a:spcPct val="70000"/>
              </a:lnSpc>
              <a:buFont typeface="Wingdings" pitchFamily="2" charset="2"/>
              <a:buNone/>
              <a:defRPr/>
            </a:pPr>
            <a:r>
              <a:rPr lang="en-US" dirty="0" smtClean="0">
                <a:solidFill>
                  <a:srgbClr val="FFFF00"/>
                </a:solidFill>
              </a:rPr>
              <a:t>.</a:t>
            </a:r>
            <a:endParaRPr lang="en-US" dirty="0" smtClean="0"/>
          </a:p>
        </p:txBody>
      </p:sp>
      <p:sp>
        <p:nvSpPr>
          <p:cNvPr id="16390" name="Oval 4"/>
          <p:cNvSpPr>
            <a:spLocks noChangeArrowheads="1"/>
          </p:cNvSpPr>
          <p:nvPr/>
        </p:nvSpPr>
        <p:spPr bwMode="auto">
          <a:xfrm>
            <a:off x="2705100" y="1524000"/>
            <a:ext cx="3771900" cy="3276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lnSpc>
                <a:spcPct val="75000"/>
              </a:lnSpc>
              <a:spcBef>
                <a:spcPct val="40000"/>
              </a:spcBef>
              <a:buFontTx/>
              <a:buChar char="•"/>
            </a:pPr>
            <a:endParaRPr lang="en-US"/>
          </a:p>
        </p:txBody>
      </p:sp>
      <p:sp>
        <p:nvSpPr>
          <p:cNvPr id="16391" name="Text Box 5"/>
          <p:cNvSpPr txBox="1">
            <a:spLocks noChangeArrowheads="1"/>
          </p:cNvSpPr>
          <p:nvPr/>
        </p:nvSpPr>
        <p:spPr bwMode="auto">
          <a:xfrm>
            <a:off x="3429000" y="2133600"/>
            <a:ext cx="2743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dirty="0">
                <a:solidFill>
                  <a:schemeClr val="bg1"/>
                </a:solidFill>
              </a:rPr>
              <a:t>LAPD Detector Development</a:t>
            </a:r>
          </a:p>
        </p:txBody>
      </p:sp>
      <p:grpSp>
        <p:nvGrpSpPr>
          <p:cNvPr id="16392" name="Group 6"/>
          <p:cNvGrpSpPr>
            <a:grpSpLocks/>
          </p:cNvGrpSpPr>
          <p:nvPr/>
        </p:nvGrpSpPr>
        <p:grpSpPr bwMode="auto">
          <a:xfrm>
            <a:off x="838200" y="685800"/>
            <a:ext cx="1524000" cy="1524000"/>
            <a:chOff x="528" y="432"/>
            <a:chExt cx="960" cy="960"/>
          </a:xfrm>
        </p:grpSpPr>
        <p:sp>
          <p:nvSpPr>
            <p:cNvPr id="16430" name="Oval 7"/>
            <p:cNvSpPr>
              <a:spLocks noChangeArrowheads="1"/>
            </p:cNvSpPr>
            <p:nvPr/>
          </p:nvSpPr>
          <p:spPr bwMode="auto">
            <a:xfrm>
              <a:off x="528" y="432"/>
              <a:ext cx="960" cy="9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16431" name="Text Box 8"/>
            <p:cNvSpPr txBox="1">
              <a:spLocks noChangeArrowheads="1"/>
            </p:cNvSpPr>
            <p:nvPr/>
          </p:nvSpPr>
          <p:spPr bwMode="auto">
            <a:xfrm>
              <a:off x="576" y="624"/>
              <a:ext cx="912" cy="6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dirty="0">
                  <a:solidFill>
                    <a:srgbClr val="002060"/>
                  </a:solidFill>
                </a:rPr>
                <a:t>PET</a:t>
              </a:r>
            </a:p>
            <a:p>
              <a:pPr algn="ctr">
                <a:lnSpc>
                  <a:spcPct val="70000"/>
                </a:lnSpc>
                <a:spcBef>
                  <a:spcPct val="25000"/>
                </a:spcBef>
                <a:buFontTx/>
                <a:buNone/>
              </a:pPr>
              <a:r>
                <a:rPr lang="en-US" sz="1800" b="0" dirty="0">
                  <a:solidFill>
                    <a:srgbClr val="002060"/>
                  </a:solidFill>
                </a:rPr>
                <a:t>(UC/BSD, UCB, Lyon)</a:t>
              </a:r>
            </a:p>
          </p:txBody>
        </p:sp>
      </p:grpSp>
      <p:grpSp>
        <p:nvGrpSpPr>
          <p:cNvPr id="16393" name="Group 9"/>
          <p:cNvGrpSpPr>
            <a:grpSpLocks/>
          </p:cNvGrpSpPr>
          <p:nvPr/>
        </p:nvGrpSpPr>
        <p:grpSpPr bwMode="auto">
          <a:xfrm>
            <a:off x="6705600" y="685800"/>
            <a:ext cx="1524000" cy="1524000"/>
            <a:chOff x="528" y="432"/>
            <a:chExt cx="960" cy="960"/>
          </a:xfrm>
        </p:grpSpPr>
        <p:sp>
          <p:nvSpPr>
            <p:cNvPr id="16428" name="Oval 10"/>
            <p:cNvSpPr>
              <a:spLocks noChangeArrowheads="1"/>
            </p:cNvSpPr>
            <p:nvPr/>
          </p:nvSpPr>
          <p:spPr bwMode="auto">
            <a:xfrm>
              <a:off x="528" y="432"/>
              <a:ext cx="960" cy="9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16429" name="Text Box 11"/>
            <p:cNvSpPr txBox="1">
              <a:spLocks noChangeArrowheads="1"/>
            </p:cNvSpPr>
            <p:nvPr/>
          </p:nvSpPr>
          <p:spPr bwMode="auto">
            <a:xfrm>
              <a:off x="576" y="624"/>
              <a:ext cx="912" cy="6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dirty="0">
                  <a:solidFill>
                    <a:srgbClr val="FF0066"/>
                  </a:solidFill>
                </a:rPr>
                <a:t>Collider</a:t>
              </a:r>
            </a:p>
            <a:p>
              <a:pPr algn="ctr">
                <a:lnSpc>
                  <a:spcPct val="70000"/>
                </a:lnSpc>
                <a:spcBef>
                  <a:spcPct val="25000"/>
                </a:spcBef>
                <a:buFontTx/>
                <a:buNone/>
              </a:pPr>
              <a:r>
                <a:rPr lang="en-US" sz="1800" b="0" dirty="0">
                  <a:solidFill>
                    <a:srgbClr val="FF0066"/>
                  </a:solidFill>
                </a:rPr>
                <a:t>(UC, </a:t>
              </a:r>
              <a:r>
                <a:rPr lang="en-US" sz="1800" b="0" dirty="0" err="1">
                  <a:solidFill>
                    <a:srgbClr val="FF0066"/>
                  </a:solidFill>
                </a:rPr>
                <a:t>ANL,Saclay</a:t>
              </a:r>
              <a:r>
                <a:rPr lang="en-US" sz="1800" b="0" dirty="0">
                  <a:solidFill>
                    <a:srgbClr val="FF0066"/>
                  </a:solidFill>
                </a:rPr>
                <a:t>.</a:t>
              </a:r>
            </a:p>
          </p:txBody>
        </p:sp>
      </p:grpSp>
      <p:grpSp>
        <p:nvGrpSpPr>
          <p:cNvPr id="16394" name="Group 15"/>
          <p:cNvGrpSpPr>
            <a:grpSpLocks/>
          </p:cNvGrpSpPr>
          <p:nvPr/>
        </p:nvGrpSpPr>
        <p:grpSpPr bwMode="auto">
          <a:xfrm>
            <a:off x="6188075" y="4611688"/>
            <a:ext cx="1889125" cy="1524000"/>
            <a:chOff x="452" y="432"/>
            <a:chExt cx="1190" cy="960"/>
          </a:xfrm>
        </p:grpSpPr>
        <p:sp>
          <p:nvSpPr>
            <p:cNvPr id="16426" name="Oval 16"/>
            <p:cNvSpPr>
              <a:spLocks noChangeArrowheads="1"/>
            </p:cNvSpPr>
            <p:nvPr/>
          </p:nvSpPr>
          <p:spPr bwMode="auto">
            <a:xfrm>
              <a:off x="528" y="432"/>
              <a:ext cx="960" cy="9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16427" name="Text Box 17"/>
            <p:cNvSpPr txBox="1">
              <a:spLocks noChangeArrowheads="1"/>
            </p:cNvSpPr>
            <p:nvPr/>
          </p:nvSpPr>
          <p:spPr bwMode="auto">
            <a:xfrm>
              <a:off x="452" y="551"/>
              <a:ext cx="1190" cy="6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dirty="0">
                  <a:solidFill>
                    <a:srgbClr val="FF3300"/>
                  </a:solidFill>
                </a:rPr>
                <a:t>Mass Spec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sz="1800" b="0" dirty="0">
                  <a:solidFill>
                    <a:srgbClr val="FF3300"/>
                  </a:solidFill>
                </a:rPr>
                <a:t>Andy Davis, Mike </a:t>
              </a:r>
              <a:r>
                <a:rPr lang="en-US" sz="1800" b="0" dirty="0" err="1">
                  <a:solidFill>
                    <a:srgbClr val="FF3300"/>
                  </a:solidFill>
                </a:rPr>
                <a:t>Pellin</a:t>
              </a:r>
              <a:r>
                <a:rPr lang="en-US" sz="1800" b="0" dirty="0">
                  <a:solidFill>
                    <a:srgbClr val="FF3300"/>
                  </a:solidFill>
                </a:rPr>
                <a:t>, Eric </a:t>
              </a:r>
              <a:r>
                <a:rPr lang="en-US" sz="1800" b="0" dirty="0" err="1">
                  <a:solidFill>
                    <a:srgbClr val="FF3300"/>
                  </a:solidFill>
                </a:rPr>
                <a:t>Oberla</a:t>
              </a:r>
              <a:endParaRPr lang="en-US" sz="1800" b="0" dirty="0">
                <a:solidFill>
                  <a:srgbClr val="FF3300"/>
                </a:solidFill>
              </a:endParaRPr>
            </a:p>
          </p:txBody>
        </p:sp>
      </p:grpSp>
      <p:grpSp>
        <p:nvGrpSpPr>
          <p:cNvPr id="16395" name="Group 18"/>
          <p:cNvGrpSpPr>
            <a:grpSpLocks/>
          </p:cNvGrpSpPr>
          <p:nvPr/>
        </p:nvGrpSpPr>
        <p:grpSpPr bwMode="auto">
          <a:xfrm>
            <a:off x="3429000" y="5334000"/>
            <a:ext cx="2362200" cy="1524000"/>
            <a:chOff x="288" y="432"/>
            <a:chExt cx="1488" cy="960"/>
          </a:xfrm>
        </p:grpSpPr>
        <p:sp>
          <p:nvSpPr>
            <p:cNvPr id="16424" name="Oval 19"/>
            <p:cNvSpPr>
              <a:spLocks noChangeArrowheads="1"/>
            </p:cNvSpPr>
            <p:nvPr/>
          </p:nvSpPr>
          <p:spPr bwMode="auto">
            <a:xfrm>
              <a:off x="528" y="432"/>
              <a:ext cx="960" cy="9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16425" name="Text Box 20"/>
            <p:cNvSpPr txBox="1">
              <a:spLocks noChangeArrowheads="1"/>
            </p:cNvSpPr>
            <p:nvPr/>
          </p:nvSpPr>
          <p:spPr bwMode="auto">
            <a:xfrm>
              <a:off x="288" y="473"/>
              <a:ext cx="1488" cy="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dirty="0">
                  <a:solidFill>
                    <a:schemeClr val="accent4">
                      <a:lumMod val="10000"/>
                    </a:schemeClr>
                  </a:solidFill>
                </a:rPr>
                <a:t>Non-proliferation</a:t>
              </a:r>
            </a:p>
            <a:p>
              <a:pPr algn="ctr">
                <a:lnSpc>
                  <a:spcPct val="70000"/>
                </a:lnSpc>
                <a:spcBef>
                  <a:spcPct val="25000"/>
                </a:spcBef>
                <a:buFontTx/>
                <a:buNone/>
              </a:pPr>
              <a:r>
                <a:rPr lang="en-US" sz="1800" b="0" dirty="0" smtClean="0">
                  <a:solidFill>
                    <a:schemeClr val="accent4">
                      <a:lumMod val="10000"/>
                    </a:schemeClr>
                  </a:solidFill>
                </a:rPr>
                <a:t>LLNL,ANL,UC</a:t>
              </a:r>
              <a:endParaRPr lang="en-US" sz="1800" b="0" dirty="0">
                <a:solidFill>
                  <a:schemeClr val="accent4">
                    <a:lumMod val="10000"/>
                  </a:schemeClr>
                </a:solidFill>
              </a:endParaRPr>
            </a:p>
          </p:txBody>
        </p:sp>
      </p:grpSp>
      <p:sp>
        <p:nvSpPr>
          <p:cNvPr id="16396" name="Line 21"/>
          <p:cNvSpPr>
            <a:spLocks noChangeShapeType="1"/>
          </p:cNvSpPr>
          <p:nvPr/>
        </p:nvSpPr>
        <p:spPr bwMode="auto">
          <a:xfrm>
            <a:off x="2209800" y="1905000"/>
            <a:ext cx="76200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7" name="Line 22"/>
          <p:cNvSpPr>
            <a:spLocks noChangeShapeType="1"/>
          </p:cNvSpPr>
          <p:nvPr/>
        </p:nvSpPr>
        <p:spPr bwMode="auto">
          <a:xfrm flipH="1">
            <a:off x="6248400" y="1981200"/>
            <a:ext cx="6096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8" name="Line 23"/>
          <p:cNvSpPr>
            <a:spLocks noChangeShapeType="1"/>
          </p:cNvSpPr>
          <p:nvPr/>
        </p:nvSpPr>
        <p:spPr bwMode="auto">
          <a:xfrm>
            <a:off x="4572000" y="4800600"/>
            <a:ext cx="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9" name="Line 24"/>
          <p:cNvSpPr>
            <a:spLocks noChangeShapeType="1"/>
          </p:cNvSpPr>
          <p:nvPr/>
        </p:nvSpPr>
        <p:spPr bwMode="auto">
          <a:xfrm flipV="1">
            <a:off x="2362200" y="4191000"/>
            <a:ext cx="685800" cy="7254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0" name="Line 25"/>
          <p:cNvSpPr>
            <a:spLocks noChangeShapeType="1"/>
          </p:cNvSpPr>
          <p:nvPr/>
        </p:nvSpPr>
        <p:spPr bwMode="auto">
          <a:xfrm>
            <a:off x="6019800" y="4191000"/>
            <a:ext cx="60960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1" name="Text Box 26"/>
          <p:cNvSpPr txBox="1">
            <a:spLocks noChangeArrowheads="1"/>
          </p:cNvSpPr>
          <p:nvPr/>
        </p:nvSpPr>
        <p:spPr bwMode="auto">
          <a:xfrm>
            <a:off x="3276600" y="3900488"/>
            <a:ext cx="2819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800" dirty="0">
                <a:solidFill>
                  <a:srgbClr val="FFFF00"/>
                </a:solidFill>
              </a:rPr>
              <a:t>Drawing Not To Scale (!)</a:t>
            </a:r>
          </a:p>
        </p:txBody>
      </p:sp>
      <p:sp>
        <p:nvSpPr>
          <p:cNvPr id="16402" name="Text Box 27"/>
          <p:cNvSpPr txBox="1">
            <a:spLocks noChangeArrowheads="1"/>
          </p:cNvSpPr>
          <p:nvPr/>
        </p:nvSpPr>
        <p:spPr bwMode="auto">
          <a:xfrm>
            <a:off x="3048000" y="3046413"/>
            <a:ext cx="35052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800" b="0" dirty="0" err="1">
                <a:solidFill>
                  <a:schemeClr val="bg1"/>
                </a:solidFill>
              </a:rPr>
              <a:t>ANL,Arradiance,Chicago,Fermilab</a:t>
            </a:r>
            <a:r>
              <a:rPr lang="en-US" sz="1800" b="0" dirty="0">
                <a:solidFill>
                  <a:schemeClr val="bg1"/>
                </a:solidFill>
              </a:rPr>
              <a:t>, </a:t>
            </a:r>
            <a:r>
              <a:rPr lang="en-US" sz="1800" b="0" dirty="0" err="1">
                <a:solidFill>
                  <a:schemeClr val="bg1"/>
                </a:solidFill>
              </a:rPr>
              <a:t>Hawaii,Muons,Inc,SLAC,SSL</a:t>
            </a:r>
            <a:r>
              <a:rPr lang="en-US" sz="1800" b="0" dirty="0">
                <a:solidFill>
                  <a:schemeClr val="bg1"/>
                </a:solidFill>
              </a:rPr>
              <a:t>/UCB, </a:t>
            </a:r>
            <a:r>
              <a:rPr lang="en-US" sz="1800" b="0" dirty="0" smtClean="0">
                <a:solidFill>
                  <a:schemeClr val="bg1"/>
                </a:solidFill>
              </a:rPr>
              <a:t>UIUC, Wash.  U</a:t>
            </a:r>
            <a:endParaRPr lang="en-US" sz="1800" b="0" dirty="0">
              <a:solidFill>
                <a:schemeClr val="bg1"/>
              </a:solidFill>
            </a:endParaRPr>
          </a:p>
        </p:txBody>
      </p:sp>
      <p:sp>
        <p:nvSpPr>
          <p:cNvPr id="16403" name="Text Box 28"/>
          <p:cNvSpPr txBox="1">
            <a:spLocks noChangeArrowheads="1"/>
          </p:cNvSpPr>
          <p:nvPr/>
        </p:nvSpPr>
        <p:spPr bwMode="auto">
          <a:xfrm>
            <a:off x="2590800" y="786825"/>
            <a:ext cx="4267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ctr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en-US" sz="2000" dirty="0">
                <a:solidFill>
                  <a:srgbClr val="FF0000"/>
                </a:solidFill>
              </a:rPr>
              <a:t>Explicit strategy for  staying on </a:t>
            </a:r>
            <a:r>
              <a:rPr lang="en-US" sz="2000" dirty="0" smtClean="0">
                <a:solidFill>
                  <a:srgbClr val="FF0000"/>
                </a:solidFill>
              </a:rPr>
              <a:t>task-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Multiple parallel cooperative efforts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6404" name="Text Box 29"/>
          <p:cNvSpPr txBox="1">
            <a:spLocks noChangeArrowheads="1"/>
          </p:cNvSpPr>
          <p:nvPr/>
        </p:nvSpPr>
        <p:spPr bwMode="auto">
          <a:xfrm>
            <a:off x="5791200" y="6080125"/>
            <a:ext cx="3505200" cy="799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spcBef>
                <a:spcPct val="5000"/>
              </a:spcBef>
              <a:buFontTx/>
              <a:buNone/>
            </a:pPr>
            <a:r>
              <a:rPr lang="en-US" sz="2000" dirty="0">
                <a:solidFill>
                  <a:srgbClr val="FF0000"/>
                </a:solidFill>
              </a:rPr>
              <a:t>All these need work- naturally tend to lag the reality of the detector development</a:t>
            </a:r>
          </a:p>
        </p:txBody>
      </p:sp>
      <p:grpSp>
        <p:nvGrpSpPr>
          <p:cNvPr id="16405" name="Group 30"/>
          <p:cNvGrpSpPr>
            <a:grpSpLocks/>
          </p:cNvGrpSpPr>
          <p:nvPr/>
        </p:nvGrpSpPr>
        <p:grpSpPr bwMode="auto">
          <a:xfrm>
            <a:off x="990600" y="4724400"/>
            <a:ext cx="1824038" cy="1524000"/>
            <a:chOff x="482" y="432"/>
            <a:chExt cx="1095" cy="960"/>
          </a:xfrm>
        </p:grpSpPr>
        <p:sp>
          <p:nvSpPr>
            <p:cNvPr id="16422" name="Oval 31"/>
            <p:cNvSpPr>
              <a:spLocks noChangeArrowheads="1"/>
            </p:cNvSpPr>
            <p:nvPr/>
          </p:nvSpPr>
          <p:spPr bwMode="auto">
            <a:xfrm>
              <a:off x="528" y="432"/>
              <a:ext cx="960" cy="9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16423" name="Text Box 32"/>
            <p:cNvSpPr txBox="1">
              <a:spLocks noChangeArrowheads="1"/>
            </p:cNvSpPr>
            <p:nvPr/>
          </p:nvSpPr>
          <p:spPr bwMode="auto">
            <a:xfrm>
              <a:off x="482" y="624"/>
              <a:ext cx="1095" cy="6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dirty="0">
                  <a:solidFill>
                    <a:srgbClr val="FF0000"/>
                  </a:solidFill>
                </a:rPr>
                <a:t>Neutrinos</a:t>
              </a:r>
            </a:p>
            <a:p>
              <a:pPr algn="ctr">
                <a:lnSpc>
                  <a:spcPct val="70000"/>
                </a:lnSpc>
                <a:spcBef>
                  <a:spcPct val="25000"/>
                </a:spcBef>
                <a:buFontTx/>
                <a:buNone/>
              </a:pPr>
              <a:r>
                <a:rPr lang="en-US" sz="1800" b="0" dirty="0">
                  <a:solidFill>
                    <a:srgbClr val="FF0000"/>
                  </a:solidFill>
                </a:rPr>
                <a:t>(Matt, </a:t>
              </a:r>
              <a:r>
                <a:rPr lang="en-US" sz="1800" b="0" dirty="0" err="1">
                  <a:solidFill>
                    <a:srgbClr val="FF0000"/>
                  </a:solidFill>
                </a:rPr>
                <a:t>Mayly</a:t>
              </a:r>
              <a:r>
                <a:rPr lang="en-US" sz="1800" b="0" dirty="0">
                  <a:solidFill>
                    <a:srgbClr val="FF0000"/>
                  </a:solidFill>
                </a:rPr>
                <a:t>, Bob, John, ..; </a:t>
              </a:r>
              <a:r>
                <a:rPr lang="en-US" sz="1800" b="0" dirty="0" err="1">
                  <a:solidFill>
                    <a:srgbClr val="FF0000"/>
                  </a:solidFill>
                </a:rPr>
                <a:t>Zelimir</a:t>
              </a:r>
              <a:r>
                <a:rPr lang="en-US" sz="1800" b="0" dirty="0">
                  <a:solidFill>
                    <a:srgbClr val="FF0000"/>
                  </a:solidFill>
                </a:rPr>
                <a:t>)</a:t>
              </a:r>
            </a:p>
          </p:txBody>
        </p:sp>
      </p:grpSp>
      <p:sp>
        <p:nvSpPr>
          <p:cNvPr id="16406" name="Oval 34"/>
          <p:cNvSpPr>
            <a:spLocks noChangeArrowheads="1"/>
          </p:cNvSpPr>
          <p:nvPr/>
        </p:nvSpPr>
        <p:spPr bwMode="auto">
          <a:xfrm>
            <a:off x="152400" y="2555875"/>
            <a:ext cx="1524000" cy="1524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lnSpc>
                <a:spcPct val="75000"/>
              </a:lnSpc>
              <a:spcBef>
                <a:spcPct val="40000"/>
              </a:spcBef>
              <a:buFontTx/>
              <a:buChar char="•"/>
            </a:pPr>
            <a:endParaRPr lang="en-US"/>
          </a:p>
        </p:txBody>
      </p:sp>
      <p:sp>
        <p:nvSpPr>
          <p:cNvPr id="16407" name="Text Box 35"/>
          <p:cNvSpPr txBox="1">
            <a:spLocks noChangeArrowheads="1"/>
          </p:cNvSpPr>
          <p:nvPr/>
        </p:nvSpPr>
        <p:spPr bwMode="auto">
          <a:xfrm>
            <a:off x="228600" y="2743200"/>
            <a:ext cx="1447800" cy="125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ctr">
              <a:spcBef>
                <a:spcPct val="5000"/>
              </a:spcBef>
              <a:buFontTx/>
              <a:buNone/>
            </a:pPr>
            <a:r>
              <a:rPr lang="en-US" dirty="0" err="1">
                <a:solidFill>
                  <a:srgbClr val="FFFF00"/>
                </a:solidFill>
              </a:rPr>
              <a:t>Muon</a:t>
            </a:r>
            <a:r>
              <a:rPr lang="en-US" dirty="0">
                <a:solidFill>
                  <a:srgbClr val="FFFF00"/>
                </a:solidFill>
              </a:rPr>
              <a:t> Cooling</a:t>
            </a:r>
          </a:p>
          <a:p>
            <a:pPr algn="ctr">
              <a:lnSpc>
                <a:spcPct val="70000"/>
              </a:lnSpc>
              <a:spcBef>
                <a:spcPct val="25000"/>
              </a:spcBef>
              <a:buFontTx/>
              <a:buNone/>
            </a:pPr>
            <a:r>
              <a:rPr lang="en-US" sz="1800" b="0" dirty="0" err="1">
                <a:solidFill>
                  <a:srgbClr val="FFFF00"/>
                </a:solidFill>
              </a:rPr>
              <a:t>Muons,Inc</a:t>
            </a:r>
            <a:endParaRPr lang="en-US" sz="1800" b="0" dirty="0">
              <a:solidFill>
                <a:srgbClr val="FFFF00"/>
              </a:solidFill>
            </a:endParaRPr>
          </a:p>
          <a:p>
            <a:pPr algn="ctr">
              <a:lnSpc>
                <a:spcPct val="70000"/>
              </a:lnSpc>
              <a:spcBef>
                <a:spcPct val="25000"/>
              </a:spcBef>
              <a:buFontTx/>
              <a:buNone/>
            </a:pPr>
            <a:r>
              <a:rPr lang="en-US" sz="1800" b="0" dirty="0">
                <a:solidFill>
                  <a:srgbClr val="FFFF00"/>
                </a:solidFill>
              </a:rPr>
              <a:t>(SBIR)</a:t>
            </a:r>
          </a:p>
        </p:txBody>
      </p:sp>
      <p:sp>
        <p:nvSpPr>
          <p:cNvPr id="16408" name="Line 36"/>
          <p:cNvSpPr>
            <a:spLocks noChangeShapeType="1"/>
          </p:cNvSpPr>
          <p:nvPr/>
        </p:nvSpPr>
        <p:spPr bwMode="auto">
          <a:xfrm flipV="1">
            <a:off x="1676400" y="3429000"/>
            <a:ext cx="990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6409" name="Group 15"/>
          <p:cNvGrpSpPr>
            <a:grpSpLocks/>
          </p:cNvGrpSpPr>
          <p:nvPr/>
        </p:nvGrpSpPr>
        <p:grpSpPr bwMode="auto">
          <a:xfrm>
            <a:off x="7391400" y="2667000"/>
            <a:ext cx="1524000" cy="1524000"/>
            <a:chOff x="528" y="432"/>
            <a:chExt cx="960" cy="960"/>
          </a:xfrm>
        </p:grpSpPr>
        <p:sp>
          <p:nvSpPr>
            <p:cNvPr id="16420" name="Oval 16"/>
            <p:cNvSpPr>
              <a:spLocks noChangeArrowheads="1"/>
            </p:cNvSpPr>
            <p:nvPr/>
          </p:nvSpPr>
          <p:spPr bwMode="auto">
            <a:xfrm>
              <a:off x="528" y="432"/>
              <a:ext cx="960" cy="9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16421" name="Text Box 17"/>
            <p:cNvSpPr txBox="1">
              <a:spLocks noChangeArrowheads="1"/>
            </p:cNvSpPr>
            <p:nvPr/>
          </p:nvSpPr>
          <p:spPr bwMode="auto">
            <a:xfrm>
              <a:off x="576" y="624"/>
              <a:ext cx="912" cy="4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lnSpc>
                  <a:spcPct val="75000"/>
                </a:lnSpc>
                <a:spcBef>
                  <a:spcPct val="40000"/>
                </a:spcBef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eaLnBrk="0" fontAlgn="base" hangingPunct="0">
                <a:lnSpc>
                  <a:spcPct val="75000"/>
                </a:lnSpc>
                <a:spcBef>
                  <a:spcPct val="40000"/>
                </a:spcBef>
                <a:spcAft>
                  <a:spcPct val="0"/>
                </a:spcAft>
                <a:buChar char="•"/>
                <a:defRPr sz="2800" b="1"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dirty="0">
                  <a:solidFill>
                    <a:schemeClr val="accent2">
                      <a:lumMod val="50000"/>
                    </a:schemeClr>
                  </a:solidFill>
                </a:rPr>
                <a:t>K-&gt;</a:t>
              </a:r>
              <a:r>
                <a:rPr lang="en-US" dirty="0" err="1">
                  <a:solidFill>
                    <a:schemeClr val="accent2">
                      <a:lumMod val="50000"/>
                    </a:schemeClr>
                  </a:solidFill>
                  <a:latin typeface="Symbol" pitchFamily="18" charset="2"/>
                </a:rPr>
                <a:t>pnn</a:t>
              </a:r>
              <a:endParaRPr lang="en-US" dirty="0">
                <a:solidFill>
                  <a:schemeClr val="accent2">
                    <a:lumMod val="50000"/>
                  </a:schemeClr>
                </a:solidFill>
                <a:latin typeface="Symbol" pitchFamily="18" charset="2"/>
              </a:endParaRPr>
            </a:p>
            <a:p>
              <a:pPr algn="ctr">
                <a:lnSpc>
                  <a:spcPct val="70000"/>
                </a:lnSpc>
                <a:spcBef>
                  <a:spcPct val="25000"/>
                </a:spcBef>
                <a:buFontTx/>
                <a:buNone/>
              </a:pPr>
              <a:r>
                <a:rPr lang="en-US" sz="1800" b="0" dirty="0" smtClean="0">
                  <a:solidFill>
                    <a:schemeClr val="accent2">
                      <a:lumMod val="50000"/>
                    </a:schemeClr>
                  </a:solidFill>
                </a:rPr>
                <a:t>JPARC</a:t>
              </a:r>
              <a:endParaRPr lang="en-US" sz="1800" b="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sp>
        <p:nvSpPr>
          <p:cNvPr id="16410" name="Line 25"/>
          <p:cNvSpPr>
            <a:spLocks noChangeShapeType="1"/>
          </p:cNvSpPr>
          <p:nvPr/>
        </p:nvSpPr>
        <p:spPr bwMode="auto">
          <a:xfrm flipV="1">
            <a:off x="6477000" y="3370263"/>
            <a:ext cx="914400" cy="25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6411" name="Straight Connector 2"/>
          <p:cNvCxnSpPr>
            <a:cxnSpLocks noChangeShapeType="1"/>
          </p:cNvCxnSpPr>
          <p:nvPr/>
        </p:nvCxnSpPr>
        <p:spPr bwMode="auto">
          <a:xfrm>
            <a:off x="7108825" y="3429000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12" name="Straight Connector 4"/>
          <p:cNvCxnSpPr>
            <a:cxnSpLocks noChangeShapeType="1"/>
            <a:stCxn id="16420" idx="2"/>
            <a:endCxn id="16410" idx="1"/>
          </p:cNvCxnSpPr>
          <p:nvPr/>
        </p:nvCxnSpPr>
        <p:spPr bwMode="auto">
          <a:xfrm flipV="1">
            <a:off x="7391400" y="3370263"/>
            <a:ext cx="0" cy="58737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13" name="Straight Connector 6"/>
          <p:cNvCxnSpPr>
            <a:cxnSpLocks noChangeShapeType="1"/>
          </p:cNvCxnSpPr>
          <p:nvPr/>
        </p:nvCxnSpPr>
        <p:spPr bwMode="auto">
          <a:xfrm>
            <a:off x="7696200" y="3276600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14" name="Straight Connector 8"/>
          <p:cNvCxnSpPr>
            <a:cxnSpLocks noChangeShapeType="1"/>
          </p:cNvCxnSpPr>
          <p:nvPr/>
        </p:nvCxnSpPr>
        <p:spPr bwMode="auto">
          <a:xfrm>
            <a:off x="7696200" y="3276600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15" name="Straight Connector 10"/>
          <p:cNvCxnSpPr>
            <a:cxnSpLocks noChangeShapeType="1"/>
          </p:cNvCxnSpPr>
          <p:nvPr/>
        </p:nvCxnSpPr>
        <p:spPr bwMode="auto">
          <a:xfrm>
            <a:off x="7696200" y="2590800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16" name="Straight Connector 12"/>
          <p:cNvCxnSpPr>
            <a:cxnSpLocks noChangeShapeType="1"/>
          </p:cNvCxnSpPr>
          <p:nvPr/>
        </p:nvCxnSpPr>
        <p:spPr bwMode="auto">
          <a:xfrm>
            <a:off x="7696200" y="2971800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17" name="Straight Connector 14"/>
          <p:cNvCxnSpPr>
            <a:cxnSpLocks noChangeShapeType="1"/>
          </p:cNvCxnSpPr>
          <p:nvPr/>
        </p:nvCxnSpPr>
        <p:spPr bwMode="auto">
          <a:xfrm>
            <a:off x="7239000" y="2743200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18" name="Straight Connector 16"/>
          <p:cNvCxnSpPr>
            <a:cxnSpLocks noChangeShapeType="1"/>
          </p:cNvCxnSpPr>
          <p:nvPr/>
        </p:nvCxnSpPr>
        <p:spPr bwMode="auto">
          <a:xfrm>
            <a:off x="7391400" y="4191000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19" name="Straight Connector 18"/>
          <p:cNvCxnSpPr>
            <a:cxnSpLocks noChangeShapeType="1"/>
          </p:cNvCxnSpPr>
          <p:nvPr/>
        </p:nvCxnSpPr>
        <p:spPr bwMode="auto">
          <a:xfrm>
            <a:off x="7239000" y="3429000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0CE7C-0391-42A1-AF3D-FB2D1C965FCC}" type="datetime1">
              <a:rPr lang="en-US" smtClean="0"/>
              <a:t>6/21/2012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143000"/>
          </a:xfrm>
        </p:spPr>
        <p:txBody>
          <a:bodyPr>
            <a:noAutofit/>
          </a:bodyPr>
          <a:lstStyle/>
          <a:p>
            <a:r>
              <a:rPr lang="en-US" sz="8800" b="1" dirty="0" smtClean="0">
                <a:latin typeface="Comic Sans MS" pitchFamily="66" charset="0"/>
              </a:rPr>
              <a:t>MCP’s</a:t>
            </a:r>
            <a:endParaRPr lang="en-US" sz="8800" b="1" dirty="0">
              <a:latin typeface="Comic Sans MS" pitchFamily="66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E94F-8D9F-4723-9FA0-037CE93D5379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42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51517"/>
                </a:solidFill>
              </a:rPr>
              <a:t>How Does it Work?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253755" y="5829300"/>
            <a:ext cx="1143000" cy="76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52400" y="464403"/>
            <a:ext cx="922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Requires large-area,  </a:t>
            </a:r>
            <a:r>
              <a:rPr lang="en-US" sz="2400" b="1" dirty="0">
                <a:solidFill>
                  <a:srgbClr val="FF0000"/>
                </a:solidFill>
              </a:rPr>
              <a:t>g</a:t>
            </a:r>
            <a:r>
              <a:rPr lang="en-US" sz="2400" b="1" dirty="0" smtClean="0">
                <a:solidFill>
                  <a:srgbClr val="FF0000"/>
                </a:solidFill>
              </a:rPr>
              <a:t>ain &gt; 10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7</a:t>
            </a:r>
            <a:r>
              <a:rPr lang="en-US" sz="2400" b="1" dirty="0" smtClean="0">
                <a:solidFill>
                  <a:srgbClr val="FF0000"/>
                </a:solidFill>
              </a:rPr>
              <a:t>, low noise,  low-power, long life, </a:t>
            </a:r>
            <a:r>
              <a:rPr lang="en-US" sz="2400" b="1" dirty="0" smtClean="0">
                <a:solidFill>
                  <a:srgbClr val="FF0000"/>
                </a:solidFill>
                <a:sym typeface="Symbol"/>
              </a:rPr>
              <a:t></a:t>
            </a:r>
          </a:p>
          <a:p>
            <a:r>
              <a:rPr lang="en-US" sz="2400" b="1" dirty="0" smtClean="0">
                <a:solidFill>
                  <a:srgbClr val="FF0000"/>
                </a:solidFill>
                <a:sym typeface="Symbol"/>
              </a:rPr>
              <a:t></a:t>
            </a:r>
            <a:r>
              <a:rPr lang="en-US" sz="2400" b="1" dirty="0" smtClean="0">
                <a:solidFill>
                  <a:srgbClr val="FF0000"/>
                </a:solidFill>
              </a:rPr>
              <a:t>(t)&lt;10 psec, </a:t>
            </a:r>
            <a:r>
              <a:rPr lang="en-US" sz="2400" b="1" dirty="0" smtClean="0">
                <a:solidFill>
                  <a:srgbClr val="FF0000"/>
                </a:solidFill>
                <a:sym typeface="Symbol"/>
              </a:rPr>
              <a:t></a:t>
            </a:r>
            <a:r>
              <a:rPr lang="en-US" sz="2400" b="1" dirty="0" smtClean="0">
                <a:solidFill>
                  <a:srgbClr val="FF0000"/>
                </a:solidFill>
              </a:rPr>
              <a:t>(x) &lt; 1mm, and low large-area system cost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2362200" y="2057400"/>
            <a:ext cx="4679546" cy="4343400"/>
            <a:chOff x="1899745" y="1600200"/>
            <a:chExt cx="5137610" cy="480060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3684" y="1600200"/>
              <a:ext cx="3488397" cy="4800600"/>
            </a:xfrm>
            <a:prstGeom prst="rect">
              <a:avLst/>
            </a:prstGeom>
          </p:spPr>
        </p:pic>
        <p:cxnSp>
          <p:nvCxnSpPr>
            <p:cNvPr id="11" name="Straight Arrow Connector 10"/>
            <p:cNvCxnSpPr/>
            <p:nvPr/>
          </p:nvCxnSpPr>
          <p:spPr>
            <a:xfrm>
              <a:off x="1899745" y="3200400"/>
              <a:ext cx="1143000" cy="762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1981998" y="2057400"/>
              <a:ext cx="1143000" cy="762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1899745" y="4191000"/>
              <a:ext cx="1143000" cy="762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1899745" y="4343400"/>
              <a:ext cx="1143000" cy="762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flipH="1">
              <a:off x="4372586" y="1685597"/>
              <a:ext cx="2239496" cy="219403"/>
            </a:xfrm>
            <a:prstGeom prst="straightConnector1">
              <a:avLst/>
            </a:prstGeom>
            <a:ln w="28575">
              <a:solidFill>
                <a:schemeClr val="tx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H="1">
              <a:off x="5105401" y="2858581"/>
              <a:ext cx="1311927" cy="265619"/>
            </a:xfrm>
            <a:prstGeom prst="straightConnector1">
              <a:avLst/>
            </a:prstGeom>
            <a:ln w="28575">
              <a:solidFill>
                <a:schemeClr val="tx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H="1">
              <a:off x="5414186" y="3747008"/>
              <a:ext cx="1596214" cy="295603"/>
            </a:xfrm>
            <a:prstGeom prst="straightConnector1">
              <a:avLst/>
            </a:prstGeom>
            <a:ln w="28575">
              <a:solidFill>
                <a:schemeClr val="tx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H="1">
              <a:off x="5441141" y="4953000"/>
              <a:ext cx="1596214" cy="295603"/>
            </a:xfrm>
            <a:prstGeom prst="straightConnector1">
              <a:avLst/>
            </a:prstGeom>
            <a:ln w="28575">
              <a:solidFill>
                <a:schemeClr val="tx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1219200"/>
            <a:ext cx="9144000" cy="72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sz="2400" b="1" dirty="0" smtClean="0">
                <a:solidFill>
                  <a:srgbClr val="002060"/>
                </a:solidFill>
                <a:ea typeface="+mj-ea"/>
                <a:cs typeface="+mj-cs"/>
              </a:rPr>
              <a:t>Realized that an MCP-PMT</a:t>
            </a:r>
            <a:r>
              <a:rPr lang="en-US" sz="24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ea typeface="+mj-ea"/>
                <a:cs typeface="+mj-cs"/>
              </a:rPr>
              <a:t>has all these but large-area, low-cost:</a:t>
            </a:r>
          </a:p>
          <a:p>
            <a:pPr>
              <a:lnSpc>
                <a:spcPct val="85000"/>
              </a:lnSpc>
            </a:pPr>
            <a:r>
              <a:rPr lang="en-US" sz="2400" b="1" dirty="0" smtClean="0">
                <a:solidFill>
                  <a:srgbClr val="002060"/>
                </a:solidFill>
                <a:ea typeface="+mj-ea"/>
                <a:cs typeface="+mj-cs"/>
              </a:rPr>
              <a:t>(since intrinsic time and space scales are set by the pore sizes- 2-20µ)</a:t>
            </a:r>
            <a:endParaRPr lang="en-US" sz="105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9200" y="22098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window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0" y="3195935"/>
            <a:ext cx="2438400" cy="72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Photocathode on inside of window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8600" y="4038600"/>
            <a:ext cx="2362200" cy="72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Pair of micro-channel plates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9600" y="5598467"/>
            <a:ext cx="1524000" cy="7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RF strip-line anode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29400" y="1828800"/>
            <a:ext cx="2305679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</a:rPr>
              <a:t>Incoming charged particle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66921" y="3576562"/>
            <a:ext cx="230567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</a:rPr>
              <a:t>Photo-electron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chemeClr val="tx1">
                    <a:lumMod val="50000"/>
                  </a:schemeClr>
                </a:solidFill>
              </a:rPr>
              <a:t>f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</a:rPr>
              <a:t>rom cathode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23719" y="2898136"/>
            <a:ext cx="2772681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</a:rPr>
              <a:t>Radiated Cherenkov photon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46204" y="4749254"/>
            <a:ext cx="230567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</a:rPr>
              <a:t>Output pulse of 10</a:t>
            </a:r>
            <a:r>
              <a:rPr lang="en-US" sz="2400" b="1" baseline="30000" dirty="0" smtClean="0">
                <a:solidFill>
                  <a:schemeClr val="tx1">
                    <a:lumMod val="50000"/>
                  </a:schemeClr>
                </a:solidFill>
              </a:rPr>
              <a:t>7 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</a:rPr>
              <a:t>electrons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22</a:t>
            </a:fld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3DE5-5AF0-48A2-B885-13B09894F8DC}" type="datetime1">
              <a:rPr lang="en-US" smtClean="0"/>
              <a:t>6/21/2012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89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29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85000"/>
              </a:lnSpc>
            </a:pPr>
            <a:r>
              <a:rPr lang="en-US" sz="5400" b="1" dirty="0" smtClean="0"/>
              <a:t>So what are the new technologies?</a:t>
            </a:r>
            <a:endParaRPr lang="en-US" sz="5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295400" y="6172200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 dirty="0" err="1" smtClean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" y="1143000"/>
            <a:ext cx="9144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Glass capillary substrates </a:t>
            </a:r>
            <a:r>
              <a:rPr lang="en-US" sz="3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sz="32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Incom</a:t>
            </a:r>
            <a:r>
              <a:rPr lang="en-US" sz="3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endParaRPr lang="en-US" sz="36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Atomic Layer Deposition </a:t>
            </a:r>
            <a:r>
              <a:rPr lang="en-US" sz="3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sz="32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Arradiance</a:t>
            </a:r>
            <a:r>
              <a:rPr lang="en-US" sz="3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ANL)</a:t>
            </a:r>
            <a:endParaRPr lang="en-US" sz="36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RF transmission line anodes (Tang, UC..)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Waveform Sampling</a:t>
            </a:r>
            <a:r>
              <a:rPr lang="en-U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(Hawaii,  MPI</a:t>
            </a: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2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Orsay,</a:t>
            </a:r>
            <a:r>
              <a:rPr lang="en-US" sz="24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Saclay</a:t>
            </a: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UC)</a:t>
            </a:r>
            <a:endParaRPr lang="en-US" sz="32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3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Cheap plate glass, frit seals, silk-screened anodes, home-brew indium seals, …</a:t>
            </a:r>
            <a:endParaRPr lang="en-US" sz="36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030" y="4714429"/>
            <a:ext cx="9144000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sz="3200" b="1" dirty="0" smtClean="0">
                <a:solidFill>
                  <a:srgbClr val="FF0000"/>
                </a:solidFill>
                <a:ea typeface="+mj-ea"/>
                <a:cs typeface="+mj-cs"/>
              </a:rPr>
              <a:t>However- there are areas where we have only old technologies and need new ones- </a:t>
            </a:r>
          </a:p>
          <a:p>
            <a:pPr>
              <a:lnSpc>
                <a:spcPct val="85000"/>
              </a:lnSpc>
            </a:pPr>
            <a:r>
              <a:rPr lang="en-US" sz="3200" b="1" dirty="0" smtClean="0">
                <a:solidFill>
                  <a:srgbClr val="151517"/>
                </a:solidFill>
                <a:ea typeface="+mj-ea"/>
                <a:cs typeface="+mj-cs"/>
              </a:rPr>
              <a:t>Challenges</a:t>
            </a:r>
            <a:r>
              <a:rPr lang="en-US" sz="3200" b="1" dirty="0" smtClean="0">
                <a:solidFill>
                  <a:srgbClr val="FF0000"/>
                </a:solidFill>
                <a:ea typeface="+mj-ea"/>
                <a:cs typeface="+mj-cs"/>
              </a:rPr>
              <a:t> </a:t>
            </a:r>
            <a:r>
              <a:rPr lang="en-US" sz="3200" b="1" dirty="0" smtClean="0">
                <a:solidFill>
                  <a:srgbClr val="151517"/>
                </a:solidFill>
                <a:ea typeface="+mj-ea"/>
                <a:cs typeface="+mj-cs"/>
              </a:rPr>
              <a:t>and opportunities (have some fun while you’re mostly typing in deathless C++)</a:t>
            </a:r>
            <a:r>
              <a:rPr lang="en-US" sz="3200" b="1" dirty="0" smtClean="0">
                <a:solidFill>
                  <a:srgbClr val="FF0000"/>
                </a:solidFill>
                <a:ea typeface="+mj-ea"/>
                <a:cs typeface="+mj-cs"/>
              </a:rPr>
              <a:t>  </a:t>
            </a:r>
            <a:r>
              <a:rPr lang="en-US" sz="3600" b="1" dirty="0" smtClean="0">
                <a:solidFill>
                  <a:srgbClr val="FF0000"/>
                </a:solidFill>
                <a:ea typeface="+mj-ea"/>
                <a:cs typeface="+mj-cs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ea typeface="+mj-ea"/>
                <a:cs typeface="+mj-cs"/>
              </a:rPr>
              <a:t> </a:t>
            </a:r>
            <a:endParaRPr lang="en-US" sz="14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8EC4F-496E-432D-BA78-ACCCF2420716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35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-228600"/>
            <a:ext cx="8229600" cy="808038"/>
          </a:xfrm>
        </p:spPr>
        <p:txBody>
          <a:bodyPr/>
          <a:lstStyle/>
          <a:p>
            <a:r>
              <a:rPr lang="en-US" sz="4000" b="1"/>
              <a:t>Simplifying MCP Construction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0" y="4191000"/>
            <a:ext cx="4572000" cy="1981200"/>
          </a:xfrm>
        </p:spPr>
        <p:txBody>
          <a:bodyPr>
            <a:normAutofit fontScale="85000" lnSpcReduction="20000"/>
          </a:bodyPr>
          <a:lstStyle/>
          <a:p>
            <a:pPr marL="609600" indent="-609600"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/>
              <a:t>Chemically produced and treated  </a:t>
            </a:r>
            <a:r>
              <a:rPr lang="en-US" sz="2400" b="1" dirty="0" err="1"/>
              <a:t>Pb</a:t>
            </a:r>
            <a:r>
              <a:rPr lang="en-US" sz="2400" b="1" dirty="0"/>
              <a:t>-glass does 3-functions:</a:t>
            </a:r>
            <a:endParaRPr lang="en-US" sz="2400" dirty="0"/>
          </a:p>
          <a:p>
            <a:pPr marL="609600" indent="-609600">
              <a:spcBef>
                <a:spcPct val="10000"/>
              </a:spcBef>
              <a:buFont typeface="Wingdings" pitchFamily="2" charset="2"/>
              <a:buAutoNum type="arabicPeriod"/>
            </a:pPr>
            <a:r>
              <a:rPr lang="en-US" sz="2400" b="1" dirty="0"/>
              <a:t>Provide pores</a:t>
            </a:r>
          </a:p>
          <a:p>
            <a:pPr marL="609600" indent="-609600">
              <a:spcBef>
                <a:spcPct val="10000"/>
              </a:spcBef>
              <a:buFont typeface="Wingdings" pitchFamily="2" charset="2"/>
              <a:buAutoNum type="arabicPeriod"/>
            </a:pPr>
            <a:r>
              <a:rPr lang="en-US" sz="2400" b="1" dirty="0"/>
              <a:t>Resistive layer supplies electric field in the pore</a:t>
            </a:r>
          </a:p>
          <a:p>
            <a:pPr marL="609600" indent="-609600">
              <a:spcBef>
                <a:spcPct val="10000"/>
              </a:spcBef>
              <a:buFont typeface="Wingdings" pitchFamily="2" charset="2"/>
              <a:buAutoNum type="arabicPeriod"/>
            </a:pPr>
            <a:r>
              <a:rPr lang="en-US" sz="2400" b="1" dirty="0" err="1"/>
              <a:t>Pb</a:t>
            </a:r>
            <a:r>
              <a:rPr lang="en-US" sz="2400" b="1" dirty="0"/>
              <a:t>-oxide layer provides secondary electron emission</a:t>
            </a:r>
            <a:r>
              <a:rPr lang="en-US" sz="2400" dirty="0"/>
              <a:t> </a:t>
            </a:r>
            <a:endParaRPr lang="en-US" dirty="0"/>
          </a:p>
        </p:txBody>
      </p:sp>
      <p:pic>
        <p:nvPicPr>
          <p:cNvPr id="99332" name="Picture 4" descr="burle_mc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85800"/>
            <a:ext cx="41910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34" name="Picture 6" descr="incom_ETD2622-12b_10-9-08_resiz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85800"/>
            <a:ext cx="4419600" cy="331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152400" y="1084183"/>
            <a:ext cx="4572000" cy="1585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2800" b="1" dirty="0">
                <a:solidFill>
                  <a:schemeClr val="bg1"/>
                </a:solidFill>
              </a:rPr>
              <a:t>Conventional </a:t>
            </a:r>
            <a:r>
              <a:rPr lang="en-US" sz="2800" b="1" dirty="0" err="1">
                <a:solidFill>
                  <a:schemeClr val="bg1"/>
                </a:solidFill>
              </a:rPr>
              <a:t>Pb</a:t>
            </a:r>
            <a:r>
              <a:rPr lang="en-US" sz="2800" b="1" dirty="0">
                <a:solidFill>
                  <a:schemeClr val="bg1"/>
                </a:solidFill>
              </a:rPr>
              <a:t>-glass M</a:t>
            </a:r>
            <a:r>
              <a:rPr lang="en-US" sz="2800" dirty="0">
                <a:solidFill>
                  <a:schemeClr val="bg1"/>
                </a:solidFill>
              </a:rPr>
              <a:t>CP</a:t>
            </a:r>
            <a:endParaRPr lang="en-US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en-US" dirty="0">
              <a:solidFill>
                <a:schemeClr val="bg1"/>
              </a:solidFill>
            </a:endParaRPr>
          </a:p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OLD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99336" name="Text Box 8"/>
          <p:cNvSpPr txBox="1">
            <a:spLocks noChangeArrowheads="1"/>
          </p:cNvSpPr>
          <p:nvPr/>
        </p:nvSpPr>
        <p:spPr bwMode="auto">
          <a:xfrm>
            <a:off x="4572000" y="990600"/>
            <a:ext cx="457200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5000"/>
              </a:spcBef>
              <a:buFontTx/>
              <a:buNone/>
            </a:pPr>
            <a:r>
              <a:rPr lang="en-US" sz="3200" b="1" dirty="0" err="1"/>
              <a:t>Incom</a:t>
            </a:r>
            <a:r>
              <a:rPr lang="en-US" sz="3200" b="1" dirty="0"/>
              <a:t> Glass Substrate</a:t>
            </a:r>
          </a:p>
          <a:p>
            <a:pPr algn="ctr">
              <a:spcBef>
                <a:spcPct val="25000"/>
              </a:spcBef>
              <a:buFontTx/>
              <a:buNone/>
            </a:pPr>
            <a:endParaRPr lang="en-US" sz="3200" b="1" dirty="0"/>
          </a:p>
          <a:p>
            <a:pPr algn="ctr">
              <a:spcBef>
                <a:spcPct val="25000"/>
              </a:spcBef>
              <a:buFontTx/>
              <a:buNone/>
            </a:pPr>
            <a:r>
              <a:rPr lang="en-US" sz="3200" b="1" dirty="0"/>
              <a:t>NEW</a:t>
            </a:r>
          </a:p>
        </p:txBody>
      </p:sp>
      <p:sp>
        <p:nvSpPr>
          <p:cNvPr id="99337" name="Rectangle 9"/>
          <p:cNvSpPr>
            <a:spLocks noChangeArrowheads="1"/>
          </p:cNvSpPr>
          <p:nvPr/>
        </p:nvSpPr>
        <p:spPr bwMode="auto">
          <a:xfrm>
            <a:off x="4572000" y="4038600"/>
            <a:ext cx="44196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eaLnBrk="1" hangingPunct="1">
              <a:spcBef>
                <a:spcPct val="1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endParaRPr lang="en-US" sz="24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9338" name="Text Box 10"/>
          <p:cNvSpPr txBox="1">
            <a:spLocks noChangeArrowheads="1"/>
          </p:cNvSpPr>
          <p:nvPr/>
        </p:nvSpPr>
        <p:spPr bwMode="auto">
          <a:xfrm>
            <a:off x="4572000" y="4183872"/>
            <a:ext cx="4572000" cy="2293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70000"/>
              </a:lnSpc>
              <a:spcBef>
                <a:spcPct val="10000"/>
              </a:spcBef>
              <a:buFontTx/>
              <a:buNone/>
            </a:pPr>
            <a:r>
              <a:rPr lang="en-US" sz="2400" b="1" dirty="0">
                <a:solidFill>
                  <a:schemeClr val="folHlink"/>
                </a:solidFill>
                <a:latin typeface="Garamond" pitchFamily="18" charset="0"/>
              </a:rPr>
              <a:t>Separate the three functions:</a:t>
            </a:r>
          </a:p>
          <a:p>
            <a:pPr>
              <a:lnSpc>
                <a:spcPct val="70000"/>
              </a:lnSpc>
              <a:spcBef>
                <a:spcPct val="10000"/>
              </a:spcBef>
              <a:buFontTx/>
              <a:buAutoNum type="arabicPeriod"/>
            </a:pPr>
            <a:r>
              <a:rPr lang="en-US" sz="2400" b="1" dirty="0">
                <a:solidFill>
                  <a:schemeClr val="folHlink"/>
                </a:solidFill>
                <a:latin typeface="Garamond" pitchFamily="18" charset="0"/>
              </a:rPr>
              <a:t>Hard glass substrate provides pores;</a:t>
            </a:r>
          </a:p>
          <a:p>
            <a:pPr>
              <a:lnSpc>
                <a:spcPct val="70000"/>
              </a:lnSpc>
              <a:spcBef>
                <a:spcPct val="10000"/>
              </a:spcBef>
              <a:buFontTx/>
              <a:buAutoNum type="arabicPeriod"/>
            </a:pPr>
            <a:r>
              <a:rPr lang="en-US" sz="2400" b="1" dirty="0">
                <a:solidFill>
                  <a:schemeClr val="folHlink"/>
                </a:solidFill>
                <a:latin typeface="Garamond" pitchFamily="18" charset="0"/>
              </a:rPr>
              <a:t>Tuned Resistive Layer (ALD) provides current for electric field (possible NTC?);</a:t>
            </a:r>
          </a:p>
          <a:p>
            <a:pPr>
              <a:lnSpc>
                <a:spcPct val="70000"/>
              </a:lnSpc>
              <a:spcBef>
                <a:spcPct val="10000"/>
              </a:spcBef>
              <a:buFontTx/>
              <a:buAutoNum type="arabicPeriod"/>
            </a:pPr>
            <a:r>
              <a:rPr lang="en-US" sz="2400" b="1" dirty="0">
                <a:solidFill>
                  <a:schemeClr val="folHlink"/>
                </a:solidFill>
                <a:latin typeface="Garamond" pitchFamily="18" charset="0"/>
              </a:rPr>
              <a:t>Specific Emitting layer provides SEE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EC138-8A57-43BA-9914-6A088199107A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87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685800"/>
          </a:xfrm>
        </p:spPr>
        <p:txBody>
          <a:bodyPr>
            <a:normAutofit fontScale="90000"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 Micro-Channel Plate Development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7E97A-1CDF-4466-89C9-277CB94A5A43}" type="datetime1">
              <a:rPr lang="en-US" smtClean="0"/>
              <a:t>6/21/2012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Bejing Detector Meeting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25</a:t>
            </a:fld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880212" y="990600"/>
            <a:ext cx="4339988" cy="1479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S</a:t>
            </a:r>
            <a:r>
              <a:rPr lang="en-US" sz="2800" b="1" dirty="0" smtClean="0">
                <a:solidFill>
                  <a:srgbClr val="FF0000"/>
                </a:solidFill>
              </a:rPr>
              <a:t>imulation </a:t>
            </a:r>
            <a:r>
              <a:rPr lang="en-US" sz="2800" b="1" dirty="0" smtClean="0">
                <a:solidFill>
                  <a:srgbClr val="FF0000"/>
                </a:solidFill>
              </a:rPr>
              <a:t>of </a:t>
            </a:r>
            <a:r>
              <a:rPr lang="en-US" sz="2800" b="1" dirty="0" smtClean="0">
                <a:solidFill>
                  <a:srgbClr val="FF0000"/>
                </a:solidFill>
              </a:rPr>
              <a:t>electric field in 1 or several  pores- with </a:t>
            </a:r>
            <a:r>
              <a:rPr lang="en-US" sz="2800" b="1" dirty="0" err="1" smtClean="0">
                <a:solidFill>
                  <a:srgbClr val="FF0000"/>
                </a:solidFill>
              </a:rPr>
              <a:t>endspoiling</a:t>
            </a:r>
            <a:r>
              <a:rPr lang="en-US" sz="2800" b="1" dirty="0" smtClean="0">
                <a:solidFill>
                  <a:srgbClr val="FF0000"/>
                </a:solidFill>
              </a:rPr>
              <a:t>; (attempted) comparison </a:t>
            </a:r>
            <a:r>
              <a:rPr lang="en-US" sz="2800" b="1" dirty="0" smtClean="0">
                <a:solidFill>
                  <a:srgbClr val="FF0000"/>
                </a:solidFill>
              </a:rPr>
              <a:t>with </a:t>
            </a:r>
            <a:r>
              <a:rPr lang="en-US" sz="2800" b="1" dirty="0" smtClean="0">
                <a:solidFill>
                  <a:srgbClr val="FF0000"/>
                </a:solidFill>
              </a:rPr>
              <a:t>data</a:t>
            </a:r>
            <a:endParaRPr lang="en-US" sz="2800" b="1" dirty="0" smtClean="0">
              <a:solidFill>
                <a:srgbClr val="FF0000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1" y="3531447"/>
            <a:ext cx="4267200" cy="2841227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28600" y="5314248"/>
            <a:ext cx="4572000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800" b="1" dirty="0" err="1" smtClean="0">
                <a:solidFill>
                  <a:srgbClr val="FF0000"/>
                </a:solidFill>
              </a:rPr>
              <a:t>In</a:t>
            </a:r>
            <a:r>
              <a:rPr lang="en-US" sz="2800" b="1" dirty="0" err="1" smtClean="0">
                <a:solidFill>
                  <a:srgbClr val="FF0000"/>
                </a:solidFill>
              </a:rPr>
              <a:t>com</a:t>
            </a:r>
            <a:r>
              <a:rPr lang="en-US" sz="2800" b="1" dirty="0" smtClean="0">
                <a:solidFill>
                  <a:srgbClr val="FF0000"/>
                </a:solidFill>
              </a:rPr>
              <a:t>   </a:t>
            </a:r>
            <a:r>
              <a:rPr lang="en-US" sz="2800" b="1" dirty="0" smtClean="0">
                <a:solidFill>
                  <a:srgbClr val="FF0000"/>
                </a:solidFill>
              </a:rPr>
              <a:t>8”-sq high-quality MCP plate with &gt; 65% OAR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pic>
        <p:nvPicPr>
          <p:cNvPr id="28" name="Picture 14" descr="sergey_endspoi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5" t="13840" r="9233" b="4470"/>
          <a:stretch/>
        </p:blipFill>
        <p:spPr bwMode="auto">
          <a:xfrm>
            <a:off x="76200" y="762000"/>
            <a:ext cx="4867740" cy="297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71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3810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151517"/>
                </a:solidFill>
              </a:rPr>
              <a:t>Latest </a:t>
            </a:r>
            <a:r>
              <a:rPr lang="en-US" b="1" dirty="0" err="1" smtClean="0">
                <a:solidFill>
                  <a:srgbClr val="151517"/>
                </a:solidFill>
              </a:rPr>
              <a:t>Incom</a:t>
            </a:r>
            <a:r>
              <a:rPr lang="en-US" b="1" dirty="0" smtClean="0">
                <a:solidFill>
                  <a:srgbClr val="151517"/>
                </a:solidFill>
              </a:rPr>
              <a:t> </a:t>
            </a:r>
            <a:r>
              <a:rPr lang="en-US" b="1" dirty="0" err="1" smtClean="0">
                <a:solidFill>
                  <a:srgbClr val="151517"/>
                </a:solidFill>
              </a:rPr>
              <a:t>Micropore</a:t>
            </a:r>
            <a:r>
              <a:rPr lang="en-US" b="1" dirty="0" smtClean="0">
                <a:solidFill>
                  <a:srgbClr val="151517"/>
                </a:solidFill>
              </a:rPr>
              <a:t> Substrate</a:t>
            </a:r>
            <a:endParaRPr lang="en-US" b="1" dirty="0">
              <a:solidFill>
                <a:srgbClr val="151517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295400" y="609600"/>
            <a:ext cx="6629400" cy="5879068"/>
            <a:chOff x="4602163" y="1042988"/>
            <a:chExt cx="4084637" cy="3063875"/>
          </a:xfrm>
        </p:grpSpPr>
        <p:pic>
          <p:nvPicPr>
            <p:cNvPr id="8" name="Picture 8" descr="Incom_20Âµm_pore_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2163" y="1042988"/>
              <a:ext cx="4084637" cy="3063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Line 14"/>
            <p:cNvSpPr>
              <a:spLocks noChangeShapeType="1"/>
            </p:cNvSpPr>
            <p:nvPr/>
          </p:nvSpPr>
          <p:spPr bwMode="auto">
            <a:xfrm>
              <a:off x="5021263" y="1620838"/>
              <a:ext cx="33655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Line 15"/>
            <p:cNvSpPr>
              <a:spLocks noChangeShapeType="1"/>
            </p:cNvSpPr>
            <p:nvPr/>
          </p:nvSpPr>
          <p:spPr bwMode="auto">
            <a:xfrm flipH="1">
              <a:off x="8142288" y="1614488"/>
              <a:ext cx="49688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5935663" y="1455738"/>
              <a:ext cx="1925637" cy="473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75000"/>
                </a:lnSpc>
                <a:spcBef>
                  <a:spcPct val="5000"/>
                </a:spcBef>
              </a:pPr>
              <a:r>
                <a:rPr lang="en-US" sz="1600">
                  <a:solidFill>
                    <a:srgbClr val="FF0000"/>
                  </a:solidFill>
                </a:rPr>
                <a:t>.075”</a:t>
              </a:r>
            </a:p>
            <a:p>
              <a:pPr>
                <a:lnSpc>
                  <a:spcPct val="75000"/>
                </a:lnSpc>
                <a:spcBef>
                  <a:spcPct val="5000"/>
                </a:spcBef>
              </a:pPr>
              <a:r>
                <a:rPr lang="en-US" sz="1600">
                  <a:solidFill>
                    <a:srgbClr val="FF0000"/>
                  </a:solidFill>
                </a:rPr>
                <a:t>~150 20</a:t>
              </a:r>
              <a:r>
                <a:rPr lang="en-US" sz="1600">
                  <a:solidFill>
                    <a:srgbClr val="FF0000"/>
                  </a:solidFill>
                  <a:latin typeface="Symbol" pitchFamily="18" charset="2"/>
                </a:rPr>
                <a:t>m</a:t>
              </a:r>
              <a:r>
                <a:rPr lang="en-US" sz="1600">
                  <a:solidFill>
                    <a:srgbClr val="FF0000"/>
                  </a:solidFill>
                </a:rPr>
                <a:t> pores </a:t>
              </a:r>
            </a:p>
          </p:txBody>
        </p:sp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5608638" y="3054350"/>
              <a:ext cx="1925637" cy="504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75000"/>
                </a:lnSpc>
                <a:spcBef>
                  <a:spcPct val="5000"/>
                </a:spcBef>
              </a:pPr>
              <a:r>
                <a:rPr lang="en-US" sz="1800" b="1" dirty="0">
                  <a:solidFill>
                    <a:srgbClr val="FF0000"/>
                  </a:solidFill>
                </a:rPr>
                <a:t>INCOM glass substrate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5638800" y="6488668"/>
            <a:ext cx="2596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151517"/>
                </a:solidFill>
              </a:rPr>
              <a:t>Incom.inc, Charlton Mass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371420" y="5178280"/>
            <a:ext cx="669119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80 million 20-micron pores in an 8”-sq plate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65% open-area ratio; 1.2mm thick (L/D=60) 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26</a:t>
            </a:fld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31BCE-FBF8-4AF4-B881-7C92B751CDFE}" type="datetime1">
              <a:rPr lang="en-US" smtClean="0"/>
              <a:t>6/21/2012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69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4000" b="1" dirty="0">
                <a:solidFill>
                  <a:srgbClr val="FF0000"/>
                </a:solidFill>
              </a:rPr>
              <a:t>Why has 100 psec been the # for 60 </a:t>
            </a:r>
            <a:r>
              <a:rPr lang="en-US" sz="4000" b="1" dirty="0" err="1">
                <a:solidFill>
                  <a:srgbClr val="FF0000"/>
                </a:solidFill>
              </a:rPr>
              <a:t>yrs</a:t>
            </a:r>
            <a:r>
              <a:rPr lang="en-US" sz="4000" b="1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322563" name="Picture 3" descr="scintillator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" y="3429000"/>
            <a:ext cx="3581400" cy="2686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2564" name="Picture 4" descr="psex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429000"/>
            <a:ext cx="5257800" cy="26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22565" name="Text Box 5"/>
          <p:cNvSpPr txBox="1">
            <a:spLocks noChangeArrowheads="1"/>
          </p:cNvSpPr>
          <p:nvPr/>
        </p:nvSpPr>
        <p:spPr bwMode="auto">
          <a:xfrm>
            <a:off x="0" y="838200"/>
            <a:ext cx="9372600" cy="1148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Typical path lengths for light and electrons are set by physical</a:t>
            </a: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dimensions of the light collection and amplifying device.</a:t>
            </a:r>
          </a:p>
        </p:txBody>
      </p:sp>
      <p:sp>
        <p:nvSpPr>
          <p:cNvPr id="322566" name="Text Box 6"/>
          <p:cNvSpPr txBox="1">
            <a:spLocks noChangeArrowheads="1"/>
          </p:cNvSpPr>
          <p:nvPr/>
        </p:nvSpPr>
        <p:spPr bwMode="auto">
          <a:xfrm>
            <a:off x="0" y="2133600"/>
            <a:ext cx="9372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</a:rPr>
              <a:t>These are </a:t>
            </a:r>
            <a:r>
              <a:rPr lang="en-US" sz="2800" b="1" dirty="0" smtClean="0">
                <a:solidFill>
                  <a:srgbClr val="FF3300"/>
                </a:solidFill>
              </a:rPr>
              <a:t>on </a:t>
            </a:r>
            <a:r>
              <a:rPr lang="en-US" sz="2800" b="1" dirty="0">
                <a:solidFill>
                  <a:srgbClr val="FF3300"/>
                </a:solidFill>
              </a:rPr>
              <a:t>the order of  an inch. One inch is 100 psec. That’s what we measure- no surprise!</a:t>
            </a:r>
            <a:r>
              <a:rPr lang="en-US" sz="2400" dirty="0">
                <a:solidFill>
                  <a:srgbClr val="FF3300"/>
                </a:solidFill>
              </a:rPr>
              <a:t> (pictures from T. Credo)</a:t>
            </a:r>
          </a:p>
        </p:txBody>
      </p:sp>
      <p:sp>
        <p:nvSpPr>
          <p:cNvPr id="322568" name="Text Box 8"/>
          <p:cNvSpPr txBox="1">
            <a:spLocks noChangeArrowheads="1"/>
          </p:cNvSpPr>
          <p:nvPr/>
        </p:nvSpPr>
        <p:spPr bwMode="auto">
          <a:xfrm>
            <a:off x="0" y="6096000"/>
            <a:ext cx="3886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Typical Light Source (With Bounces)</a:t>
            </a:r>
          </a:p>
        </p:txBody>
      </p:sp>
      <p:sp>
        <p:nvSpPr>
          <p:cNvPr id="322569" name="Text Box 9"/>
          <p:cNvSpPr txBox="1">
            <a:spLocks noChangeArrowheads="1"/>
          </p:cNvSpPr>
          <p:nvPr/>
        </p:nvSpPr>
        <p:spPr bwMode="auto">
          <a:xfrm>
            <a:off x="3810000" y="6096000"/>
            <a:ext cx="533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Typical Detection Device (With Long Path Lengths)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386" name="Group 52"/>
          <p:cNvGrpSpPr>
            <a:grpSpLocks/>
          </p:cNvGrpSpPr>
          <p:nvPr/>
        </p:nvGrpSpPr>
        <p:grpSpPr bwMode="auto">
          <a:xfrm>
            <a:off x="2052638" y="4646613"/>
            <a:ext cx="950912" cy="819150"/>
            <a:chOff x="2053082" y="4809467"/>
            <a:chExt cx="950638" cy="819516"/>
          </a:xfrm>
        </p:grpSpPr>
        <p:sp>
          <p:nvSpPr>
            <p:cNvPr id="144387" name="Oval 44"/>
            <p:cNvSpPr>
              <a:spLocks noChangeArrowheads="1"/>
            </p:cNvSpPr>
            <p:nvPr/>
          </p:nvSpPr>
          <p:spPr bwMode="auto">
            <a:xfrm>
              <a:off x="2247180" y="4938614"/>
              <a:ext cx="569344" cy="569344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44388" name="Hexagon 51"/>
            <p:cNvSpPr>
              <a:spLocks noChangeArrowheads="1"/>
            </p:cNvSpPr>
            <p:nvPr/>
          </p:nvSpPr>
          <p:spPr bwMode="auto">
            <a:xfrm>
              <a:off x="2053082" y="4809467"/>
              <a:ext cx="950638" cy="819516"/>
            </a:xfrm>
            <a:prstGeom prst="hexagon">
              <a:avLst>
                <a:gd name="adj" fmla="val 24999"/>
                <a:gd name="vf" fmla="val 115470"/>
              </a:avLst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1614488" y="1262063"/>
            <a:ext cx="5994400" cy="2651125"/>
            <a:chOff x="1620467" y="1921076"/>
            <a:chExt cx="5994132" cy="2651763"/>
          </a:xfrm>
        </p:grpSpPr>
        <p:sp>
          <p:nvSpPr>
            <p:cNvPr id="144390" name="Rectangle 21"/>
            <p:cNvSpPr>
              <a:spLocks/>
            </p:cNvSpPr>
            <p:nvPr/>
          </p:nvSpPr>
          <p:spPr bwMode="auto">
            <a:xfrm>
              <a:off x="1620467" y="1921076"/>
              <a:ext cx="827719" cy="2651760"/>
            </a:xfrm>
            <a:prstGeom prst="rect">
              <a:avLst/>
            </a:prstGeom>
            <a:solidFill>
              <a:srgbClr val="0000FF"/>
            </a:solidFill>
            <a:ln w="25400" algn="ctr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44391" name="Rectangle 22"/>
            <p:cNvSpPr>
              <a:spLocks noChangeArrowheads="1"/>
            </p:cNvSpPr>
            <p:nvPr/>
          </p:nvSpPr>
          <p:spPr bwMode="auto">
            <a:xfrm>
              <a:off x="2652875" y="1921079"/>
              <a:ext cx="832104" cy="2651760"/>
            </a:xfrm>
            <a:prstGeom prst="rect">
              <a:avLst/>
            </a:prstGeom>
            <a:solidFill>
              <a:srgbClr val="0000FF"/>
            </a:solidFill>
            <a:ln w="25400" algn="ctr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44392" name="Rectangle 23"/>
            <p:cNvSpPr>
              <a:spLocks noChangeArrowheads="1"/>
            </p:cNvSpPr>
            <p:nvPr/>
          </p:nvSpPr>
          <p:spPr bwMode="auto">
            <a:xfrm>
              <a:off x="3685280" y="1921079"/>
              <a:ext cx="832104" cy="2651760"/>
            </a:xfrm>
            <a:prstGeom prst="rect">
              <a:avLst/>
            </a:prstGeom>
            <a:solidFill>
              <a:srgbClr val="0000FF"/>
            </a:solidFill>
            <a:ln w="25400" algn="ctr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44393" name="Rectangle 24"/>
            <p:cNvSpPr>
              <a:spLocks noChangeArrowheads="1"/>
            </p:cNvSpPr>
            <p:nvPr/>
          </p:nvSpPr>
          <p:spPr bwMode="auto">
            <a:xfrm>
              <a:off x="4717685" y="1921079"/>
              <a:ext cx="832104" cy="2651760"/>
            </a:xfrm>
            <a:prstGeom prst="rect">
              <a:avLst/>
            </a:prstGeom>
            <a:solidFill>
              <a:srgbClr val="0000FF"/>
            </a:solidFill>
            <a:ln w="25400" algn="ctr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44394" name="Rectangle 25"/>
            <p:cNvSpPr>
              <a:spLocks noChangeArrowheads="1"/>
            </p:cNvSpPr>
            <p:nvPr/>
          </p:nvSpPr>
          <p:spPr bwMode="auto">
            <a:xfrm>
              <a:off x="5750090" y="1921079"/>
              <a:ext cx="832104" cy="2651760"/>
            </a:xfrm>
            <a:prstGeom prst="rect">
              <a:avLst/>
            </a:prstGeom>
            <a:solidFill>
              <a:srgbClr val="0000FF"/>
            </a:solidFill>
            <a:ln w="25400" algn="ctr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44395" name="Rectangle 26"/>
            <p:cNvSpPr>
              <a:spLocks noChangeArrowheads="1"/>
            </p:cNvSpPr>
            <p:nvPr/>
          </p:nvSpPr>
          <p:spPr bwMode="auto">
            <a:xfrm>
              <a:off x="6782495" y="1921079"/>
              <a:ext cx="832104" cy="2651760"/>
            </a:xfrm>
            <a:prstGeom prst="rect">
              <a:avLst/>
            </a:prstGeom>
            <a:solidFill>
              <a:srgbClr val="0000FF"/>
            </a:solidFill>
            <a:ln w="25400" algn="ctr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1671638" y="1319213"/>
            <a:ext cx="5873750" cy="2509837"/>
            <a:chOff x="1620471" y="1921079"/>
            <a:chExt cx="5873692" cy="2509708"/>
          </a:xfrm>
        </p:grpSpPr>
        <p:sp>
          <p:nvSpPr>
            <p:cNvPr id="144397" name="Rectangle 12"/>
            <p:cNvSpPr>
              <a:spLocks noChangeArrowheads="1"/>
            </p:cNvSpPr>
            <p:nvPr/>
          </p:nvSpPr>
          <p:spPr bwMode="auto">
            <a:xfrm>
              <a:off x="1620471" y="1921079"/>
              <a:ext cx="711667" cy="2509708"/>
            </a:xfrm>
            <a:prstGeom prst="rect">
              <a:avLst/>
            </a:prstGeom>
            <a:solidFill>
              <a:srgbClr val="FF0000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44398" name="Rectangle 14"/>
            <p:cNvSpPr>
              <a:spLocks noChangeArrowheads="1"/>
            </p:cNvSpPr>
            <p:nvPr/>
          </p:nvSpPr>
          <p:spPr bwMode="auto">
            <a:xfrm>
              <a:off x="2652876" y="1921079"/>
              <a:ext cx="711667" cy="2509708"/>
            </a:xfrm>
            <a:prstGeom prst="rect">
              <a:avLst/>
            </a:prstGeom>
            <a:solidFill>
              <a:srgbClr val="FF0000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44399" name="Rectangle 15"/>
            <p:cNvSpPr>
              <a:spLocks noChangeArrowheads="1"/>
            </p:cNvSpPr>
            <p:nvPr/>
          </p:nvSpPr>
          <p:spPr bwMode="auto">
            <a:xfrm>
              <a:off x="3685281" y="1921079"/>
              <a:ext cx="711667" cy="2509708"/>
            </a:xfrm>
            <a:prstGeom prst="rect">
              <a:avLst/>
            </a:prstGeom>
            <a:solidFill>
              <a:srgbClr val="FF0000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44400" name="Rectangle 16"/>
            <p:cNvSpPr>
              <a:spLocks noChangeArrowheads="1"/>
            </p:cNvSpPr>
            <p:nvPr/>
          </p:nvSpPr>
          <p:spPr bwMode="auto">
            <a:xfrm>
              <a:off x="4717686" y="1921079"/>
              <a:ext cx="711667" cy="2509708"/>
            </a:xfrm>
            <a:prstGeom prst="rect">
              <a:avLst/>
            </a:prstGeom>
            <a:solidFill>
              <a:srgbClr val="FF0000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44401" name="Rectangle 17"/>
            <p:cNvSpPr>
              <a:spLocks noChangeArrowheads="1"/>
            </p:cNvSpPr>
            <p:nvPr/>
          </p:nvSpPr>
          <p:spPr bwMode="auto">
            <a:xfrm>
              <a:off x="5750091" y="1921079"/>
              <a:ext cx="711667" cy="2509708"/>
            </a:xfrm>
            <a:prstGeom prst="rect">
              <a:avLst/>
            </a:prstGeom>
            <a:solidFill>
              <a:srgbClr val="FF0000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44402" name="Rectangle 18"/>
            <p:cNvSpPr>
              <a:spLocks noChangeArrowheads="1"/>
            </p:cNvSpPr>
            <p:nvPr/>
          </p:nvSpPr>
          <p:spPr bwMode="auto">
            <a:xfrm>
              <a:off x="6782496" y="1921079"/>
              <a:ext cx="711667" cy="2509708"/>
            </a:xfrm>
            <a:prstGeom prst="rect">
              <a:avLst/>
            </a:prstGeom>
            <a:solidFill>
              <a:srgbClr val="FF0000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sp>
        <p:nvSpPr>
          <p:cNvPr id="144403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723275"/>
          </a:xfrm>
        </p:spPr>
        <p:txBody>
          <a:bodyPr tIns="0" anchor="t">
            <a:spAutoFit/>
          </a:bodyPr>
          <a:lstStyle/>
          <a:p>
            <a:r>
              <a:rPr lang="en-US" b="1" dirty="0">
                <a:solidFill>
                  <a:srgbClr val="FF6600"/>
                </a:solidFill>
              </a:rPr>
              <a:t>New MCP Structure (not to scale)</a:t>
            </a:r>
          </a:p>
        </p:txBody>
      </p:sp>
      <p:sp>
        <p:nvSpPr>
          <p:cNvPr id="144404" name="Slide Number Placeholder 3"/>
          <p:cNvSpPr txBox="1">
            <a:spLocks noGrp="1"/>
          </p:cNvSpPr>
          <p:nvPr/>
        </p:nvSpPr>
        <p:spPr bwMode="auto">
          <a:xfrm>
            <a:off x="8609013" y="6465888"/>
            <a:ext cx="357187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  <a:buFontTx/>
              <a:buNone/>
            </a:pPr>
            <a:fld id="{5200A08B-B8B7-4ED0-93E0-FCBC230719BB}" type="slidenum">
              <a:rPr lang="en-US" sz="100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100000"/>
                </a:lnSpc>
                <a:buFontTx/>
                <a:buNone/>
              </a:pPr>
              <a:t>28</a:t>
            </a:fld>
            <a:endParaRPr lang="en-US" sz="1000">
              <a:solidFill>
                <a:schemeClr val="bg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144405" name="Group 13"/>
          <p:cNvGrpSpPr>
            <a:grpSpLocks/>
          </p:cNvGrpSpPr>
          <p:nvPr/>
        </p:nvGrpSpPr>
        <p:grpSpPr bwMode="auto">
          <a:xfrm>
            <a:off x="1804988" y="1444625"/>
            <a:ext cx="5614987" cy="2286000"/>
            <a:chOff x="1753298" y="2046914"/>
            <a:chExt cx="5615033" cy="2284602"/>
          </a:xfrm>
        </p:grpSpPr>
        <p:sp>
          <p:nvSpPr>
            <p:cNvPr id="144406" name="Rectangle 6"/>
            <p:cNvSpPr>
              <a:spLocks noChangeArrowheads="1"/>
            </p:cNvSpPr>
            <p:nvPr/>
          </p:nvSpPr>
          <p:spPr bwMode="auto">
            <a:xfrm>
              <a:off x="1753298" y="2046914"/>
              <a:ext cx="461395" cy="2265028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44407" name="Rectangle 7"/>
            <p:cNvSpPr>
              <a:spLocks noChangeArrowheads="1"/>
            </p:cNvSpPr>
            <p:nvPr/>
          </p:nvSpPr>
          <p:spPr bwMode="auto">
            <a:xfrm>
              <a:off x="4845482" y="2056701"/>
              <a:ext cx="461395" cy="2265028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44408" name="Rectangle 8"/>
            <p:cNvSpPr>
              <a:spLocks noChangeArrowheads="1"/>
            </p:cNvSpPr>
            <p:nvPr/>
          </p:nvSpPr>
          <p:spPr bwMode="auto">
            <a:xfrm>
              <a:off x="3814754" y="2065090"/>
              <a:ext cx="461395" cy="2265028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44409" name="Rectangle 9"/>
            <p:cNvSpPr>
              <a:spLocks noChangeArrowheads="1"/>
            </p:cNvSpPr>
            <p:nvPr/>
          </p:nvSpPr>
          <p:spPr bwMode="auto">
            <a:xfrm>
              <a:off x="2784026" y="2058099"/>
              <a:ext cx="461395" cy="2265028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44410" name="Rectangle 10"/>
            <p:cNvSpPr>
              <a:spLocks noChangeArrowheads="1"/>
            </p:cNvSpPr>
            <p:nvPr/>
          </p:nvSpPr>
          <p:spPr bwMode="auto">
            <a:xfrm>
              <a:off x="6906936" y="2058099"/>
              <a:ext cx="461395" cy="2265028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44411" name="Rectangle 11"/>
            <p:cNvSpPr>
              <a:spLocks noChangeArrowheads="1"/>
            </p:cNvSpPr>
            <p:nvPr/>
          </p:nvSpPr>
          <p:spPr bwMode="auto">
            <a:xfrm>
              <a:off x="5876210" y="2066488"/>
              <a:ext cx="461395" cy="2265028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sz="2400" b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806825" y="4429125"/>
            <a:ext cx="451802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Tx/>
              <a:buAutoNum type="arabicParenR"/>
            </a:pPr>
            <a:r>
              <a:rPr lang="en-US" sz="2000" b="0">
                <a:ea typeface="Arial Unicode MS" pitchFamily="34" charset="-128"/>
                <a:cs typeface="Arial Unicode MS" pitchFamily="34" charset="-128"/>
              </a:rPr>
              <a:t>resistive coating (ALD)</a:t>
            </a:r>
          </a:p>
          <a:p>
            <a:pPr>
              <a:lnSpc>
                <a:spcPct val="100000"/>
              </a:lnSpc>
              <a:buFontTx/>
              <a:buAutoNum type="arabicParenR"/>
            </a:pPr>
            <a:r>
              <a:rPr lang="en-US" sz="2000" b="0">
                <a:ea typeface="Arial Unicode MS" pitchFamily="34" charset="-128"/>
                <a:cs typeface="Arial Unicode MS" pitchFamily="34" charset="-128"/>
              </a:rPr>
              <a:t>emissive coating (ALD)</a:t>
            </a:r>
          </a:p>
          <a:p>
            <a:pPr>
              <a:lnSpc>
                <a:spcPct val="100000"/>
              </a:lnSpc>
              <a:buFontTx/>
              <a:buAutoNum type="arabicParenR"/>
            </a:pPr>
            <a:r>
              <a:rPr lang="en-US" sz="2000" b="0">
                <a:ea typeface="Arial Unicode MS" pitchFamily="34" charset="-128"/>
                <a:cs typeface="Arial Unicode MS" pitchFamily="34" charset="-128"/>
              </a:rPr>
              <a:t>conductive coating (thermal evaporation or sputtering)</a:t>
            </a:r>
          </a:p>
        </p:txBody>
      </p:sp>
      <p:grpSp>
        <p:nvGrpSpPr>
          <p:cNvPr id="6" name="Group 40"/>
          <p:cNvGrpSpPr/>
          <p:nvPr/>
        </p:nvGrpSpPr>
        <p:grpSpPr>
          <a:xfrm>
            <a:off x="1613366" y="1065465"/>
            <a:ext cx="5997873" cy="3032166"/>
            <a:chOff x="1561608" y="1298370"/>
            <a:chExt cx="5997873" cy="3032166"/>
          </a:xfrm>
          <a:solidFill>
            <a:srgbClr val="FFFF00"/>
          </a:solidFill>
        </p:grpSpPr>
        <p:sp>
          <p:nvSpPr>
            <p:cNvPr id="29" name="Rectangle 28"/>
            <p:cNvSpPr/>
            <p:nvPr/>
          </p:nvSpPr>
          <p:spPr bwMode="auto">
            <a:xfrm>
              <a:off x="1561608" y="1298370"/>
              <a:ext cx="832104" cy="17813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sz="2400" b="0" dirty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2588032" y="1298370"/>
              <a:ext cx="832104" cy="17813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sz="2400" b="0" dirty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3626332" y="1298370"/>
              <a:ext cx="832104" cy="17813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sz="2400" b="0" dirty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4652756" y="1298370"/>
              <a:ext cx="832104" cy="17813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sz="2400" b="0" dirty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5691056" y="1298370"/>
              <a:ext cx="832104" cy="17813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sz="2400" b="0" dirty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6723418" y="1298370"/>
              <a:ext cx="832104" cy="17813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sz="2400" b="0" dirty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1565567" y="4152406"/>
              <a:ext cx="832104" cy="17813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sz="2400" b="0" dirty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2591991" y="4152406"/>
              <a:ext cx="832104" cy="17813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sz="2400" b="0" dirty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3630291" y="4152406"/>
              <a:ext cx="832104" cy="17813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sz="2400" b="0" dirty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4656715" y="4152406"/>
              <a:ext cx="832104" cy="17813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sz="2400" b="0" dirty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5695015" y="4152406"/>
              <a:ext cx="832104" cy="17813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sz="2400" b="0" dirty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6727377" y="4152406"/>
              <a:ext cx="832104" cy="17813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sz="2400" b="0" dirty="0">
                <a:latin typeface="Arial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cxnSp>
        <p:nvCxnSpPr>
          <p:cNvPr id="144414" name="Straight Arrow Connector 42"/>
          <p:cNvCxnSpPr>
            <a:cxnSpLocks noChangeShapeType="1"/>
          </p:cNvCxnSpPr>
          <p:nvPr/>
        </p:nvCxnSpPr>
        <p:spPr bwMode="auto">
          <a:xfrm rot="5400000">
            <a:off x="664369" y="2666207"/>
            <a:ext cx="3743325" cy="1587"/>
          </a:xfrm>
          <a:prstGeom prst="straightConnector1">
            <a:avLst/>
          </a:prstGeom>
          <a:noFill/>
          <a:ln w="317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4415" name="TextBox 43"/>
          <p:cNvSpPr txBox="1">
            <a:spLocks noChangeArrowheads="1"/>
          </p:cNvSpPr>
          <p:nvPr/>
        </p:nvSpPr>
        <p:spPr bwMode="auto">
          <a:xfrm>
            <a:off x="2484438" y="620713"/>
            <a:ext cx="646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Tx/>
              <a:buNone/>
            </a:pPr>
            <a:r>
              <a:rPr lang="en-US" sz="1800" b="0">
                <a:ea typeface="Arial Unicode MS" pitchFamily="34" charset="-128"/>
                <a:cs typeface="Arial Unicode MS" pitchFamily="34" charset="-128"/>
              </a:rPr>
              <a:t>pore</a:t>
            </a:r>
          </a:p>
        </p:txBody>
      </p:sp>
      <p:sp>
        <p:nvSpPr>
          <p:cNvPr id="54" name="Hexagon 53"/>
          <p:cNvSpPr>
            <a:spLocks noChangeArrowheads="1"/>
          </p:cNvSpPr>
          <p:nvPr/>
        </p:nvSpPr>
        <p:spPr bwMode="auto">
          <a:xfrm>
            <a:off x="2052638" y="4652963"/>
            <a:ext cx="950912" cy="819150"/>
          </a:xfrm>
          <a:prstGeom prst="hexagon">
            <a:avLst>
              <a:gd name="adj" fmla="val 25017"/>
              <a:gd name="vf" fmla="val 115470"/>
            </a:avLst>
          </a:prstGeom>
          <a:solidFill>
            <a:srgbClr val="FFFF00"/>
          </a:solidFill>
          <a:ln w="1587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2400" b="0"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9" name="Oval 48"/>
          <p:cNvSpPr>
            <a:spLocks noChangeArrowheads="1"/>
          </p:cNvSpPr>
          <p:nvPr/>
        </p:nvSpPr>
        <p:spPr bwMode="auto">
          <a:xfrm>
            <a:off x="2295525" y="4822825"/>
            <a:ext cx="473075" cy="473075"/>
          </a:xfrm>
          <a:prstGeom prst="ellipse">
            <a:avLst/>
          </a:prstGeom>
          <a:solidFill>
            <a:schemeClr val="bg1"/>
          </a:solidFill>
          <a:ln w="9207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2400" b="0"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0" name="Oval 49"/>
          <p:cNvSpPr>
            <a:spLocks noChangeArrowheads="1"/>
          </p:cNvSpPr>
          <p:nvPr/>
        </p:nvSpPr>
        <p:spPr bwMode="auto">
          <a:xfrm>
            <a:off x="2384425" y="4911725"/>
            <a:ext cx="295275" cy="295275"/>
          </a:xfrm>
          <a:prstGeom prst="ellipse">
            <a:avLst/>
          </a:prstGeom>
          <a:solidFill>
            <a:schemeClr val="bg1"/>
          </a:solidFill>
          <a:ln w="92075" algn="ctr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2400" b="0"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7" name="Group 67"/>
          <p:cNvGrpSpPr>
            <a:grpSpLocks/>
          </p:cNvGrpSpPr>
          <p:nvPr/>
        </p:nvGrpSpPr>
        <p:grpSpPr bwMode="auto">
          <a:xfrm>
            <a:off x="673100" y="1144588"/>
            <a:ext cx="939800" cy="2871787"/>
            <a:chOff x="672361" y="1144533"/>
            <a:chExt cx="941005" cy="2871307"/>
          </a:xfrm>
        </p:grpSpPr>
        <p:cxnSp>
          <p:nvCxnSpPr>
            <p:cNvPr id="144420" name="Straight Connector 47"/>
            <p:cNvCxnSpPr>
              <a:cxnSpLocks noChangeShapeType="1"/>
            </p:cNvCxnSpPr>
            <p:nvPr/>
          </p:nvCxnSpPr>
          <p:spPr bwMode="auto">
            <a:xfrm rot="10800000" flipV="1">
              <a:off x="1337310" y="1154529"/>
              <a:ext cx="276056" cy="1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4421" name="Straight Connector 51"/>
            <p:cNvCxnSpPr>
              <a:cxnSpLocks noChangeShapeType="1"/>
            </p:cNvCxnSpPr>
            <p:nvPr/>
          </p:nvCxnSpPr>
          <p:spPr bwMode="auto">
            <a:xfrm rot="5400000">
              <a:off x="736097" y="1751463"/>
              <a:ext cx="1213859" cy="0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44422" name="Group 64"/>
            <p:cNvGrpSpPr>
              <a:grpSpLocks/>
            </p:cNvGrpSpPr>
            <p:nvPr/>
          </p:nvGrpSpPr>
          <p:grpSpPr bwMode="auto">
            <a:xfrm>
              <a:off x="1234440" y="2391335"/>
              <a:ext cx="213360" cy="163830"/>
              <a:chOff x="1234440" y="2400300"/>
              <a:chExt cx="213360" cy="163830"/>
            </a:xfrm>
          </p:grpSpPr>
          <p:cxnSp>
            <p:nvCxnSpPr>
              <p:cNvPr id="144423" name="Straight Connector 56"/>
              <p:cNvCxnSpPr>
                <a:cxnSpLocks noChangeShapeType="1"/>
              </p:cNvCxnSpPr>
              <p:nvPr/>
            </p:nvCxnSpPr>
            <p:spPr bwMode="auto">
              <a:xfrm>
                <a:off x="1287780" y="2400300"/>
                <a:ext cx="106680" cy="0"/>
              </a:xfrm>
              <a:prstGeom prst="line">
                <a:avLst/>
              </a:prstGeom>
              <a:noFill/>
              <a:ln w="3175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44424" name="Straight Connector 58"/>
              <p:cNvCxnSpPr>
                <a:cxnSpLocks noChangeShapeType="1"/>
              </p:cNvCxnSpPr>
              <p:nvPr/>
            </p:nvCxnSpPr>
            <p:spPr bwMode="auto">
              <a:xfrm>
                <a:off x="1234440" y="2453640"/>
                <a:ext cx="213360" cy="0"/>
              </a:xfrm>
              <a:prstGeom prst="line">
                <a:avLst/>
              </a:prstGeom>
              <a:noFill/>
              <a:ln w="3175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44425" name="Straight Connector 59"/>
              <p:cNvCxnSpPr>
                <a:cxnSpLocks noChangeShapeType="1"/>
              </p:cNvCxnSpPr>
              <p:nvPr/>
            </p:nvCxnSpPr>
            <p:spPr bwMode="auto">
              <a:xfrm>
                <a:off x="1287780" y="2510790"/>
                <a:ext cx="106680" cy="0"/>
              </a:xfrm>
              <a:prstGeom prst="line">
                <a:avLst/>
              </a:prstGeom>
              <a:noFill/>
              <a:ln w="3175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44426" name="Straight Connector 60"/>
              <p:cNvCxnSpPr>
                <a:cxnSpLocks noChangeShapeType="1"/>
              </p:cNvCxnSpPr>
              <p:nvPr/>
            </p:nvCxnSpPr>
            <p:spPr bwMode="auto">
              <a:xfrm>
                <a:off x="1234440" y="2564130"/>
                <a:ext cx="213360" cy="0"/>
              </a:xfrm>
              <a:prstGeom prst="line">
                <a:avLst/>
              </a:prstGeom>
              <a:noFill/>
              <a:ln w="3175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144427" name="Straight Connector 61"/>
            <p:cNvCxnSpPr>
              <a:cxnSpLocks noChangeShapeType="1"/>
            </p:cNvCxnSpPr>
            <p:nvPr/>
          </p:nvCxnSpPr>
          <p:spPr bwMode="auto">
            <a:xfrm rot="10800000" flipV="1">
              <a:off x="1329690" y="4015839"/>
              <a:ext cx="276056" cy="1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4428" name="Straight Connector 62"/>
            <p:cNvCxnSpPr>
              <a:cxnSpLocks noChangeShapeType="1"/>
            </p:cNvCxnSpPr>
            <p:nvPr/>
          </p:nvCxnSpPr>
          <p:spPr bwMode="auto">
            <a:xfrm rot="5400000">
              <a:off x="622936" y="3291839"/>
              <a:ext cx="1440181" cy="0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4429" name="TextBox 65"/>
            <p:cNvSpPr txBox="1">
              <a:spLocks noChangeArrowheads="1"/>
            </p:cNvSpPr>
            <p:nvPr/>
          </p:nvSpPr>
          <p:spPr bwMode="auto">
            <a:xfrm>
              <a:off x="672361" y="2312887"/>
              <a:ext cx="62869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0"/>
                </a:spcBef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0"/>
                </a:spcBef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0"/>
                </a:spcBef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0"/>
                </a:spcBef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0"/>
                </a:spcBef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100000"/>
                </a:lnSpc>
                <a:buFontTx/>
                <a:buNone/>
              </a:pPr>
              <a:r>
                <a:rPr lang="en-US" sz="1600" b="0">
                  <a:ea typeface="Arial Unicode MS" pitchFamily="34" charset="-128"/>
                  <a:cs typeface="Arial Unicode MS" pitchFamily="34" charset="-128"/>
                </a:rPr>
                <a:t>1 KV</a:t>
              </a:r>
            </a:p>
          </p:txBody>
        </p:sp>
      </p:grpSp>
      <p:sp>
        <p:nvSpPr>
          <p:cNvPr id="144430" name="Text Box 46"/>
          <p:cNvSpPr txBox="1">
            <a:spLocks noChangeArrowheads="1"/>
          </p:cNvSpPr>
          <p:nvPr/>
        </p:nvSpPr>
        <p:spPr bwMode="auto">
          <a:xfrm>
            <a:off x="5867400" y="5867400"/>
            <a:ext cx="32766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/>
              <a:t>Jeff Elam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28</a:t>
            </a:fld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76C9-AA49-441D-96E4-715AA89FCD30}" type="datetime1">
              <a:rPr lang="en-US" smtClean="0"/>
              <a:t>6/21/2012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36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49" grpId="0" animBg="1"/>
      <p:bldP spid="5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39725" y="0"/>
            <a:ext cx="8804275" cy="1308050"/>
          </a:xfrm>
        </p:spPr>
        <p:txBody>
          <a:bodyPr tIns="0" anchor="t">
            <a:spAutoFit/>
          </a:bodyPr>
          <a:lstStyle/>
          <a:p>
            <a:r>
              <a:rPr lang="en-US" sz="4100" b="1" dirty="0">
                <a:solidFill>
                  <a:srgbClr val="FF0000"/>
                </a:solidFill>
              </a:rPr>
              <a:t>Atomic Layer Deposition (ALD) Thin Film Coating Technology</a:t>
            </a:r>
          </a:p>
        </p:txBody>
      </p:sp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057400"/>
            <a:ext cx="3962400" cy="2244725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5" descr="periodic chart - 10_18_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0"/>
            <a:ext cx="4724400" cy="3363913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8" name="Rectangle 3"/>
          <p:cNvSpPr>
            <a:spLocks noChangeArrowheads="1"/>
          </p:cNvSpPr>
          <p:nvPr/>
        </p:nvSpPr>
        <p:spPr bwMode="auto">
          <a:xfrm>
            <a:off x="4953000" y="4343400"/>
            <a:ext cx="4191000" cy="1272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/>
          <a:p>
            <a:pPr indent="-280988">
              <a:lnSpc>
                <a:spcPts val="2150"/>
              </a:lnSpc>
              <a:spcBef>
                <a:spcPct val="0"/>
              </a:spcBef>
              <a:spcAft>
                <a:spcPts val="150"/>
              </a:spcAft>
              <a:buClr>
                <a:srgbClr val="0071BC"/>
              </a:buClr>
              <a:buFont typeface="Wingdings" pitchFamily="2" charset="2"/>
              <a:buChar char="n"/>
            </a:pPr>
            <a:r>
              <a:rPr lang="en-US" sz="1800" b="1" dirty="0">
                <a:solidFill>
                  <a:srgbClr val="151517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Atomic level thickness control</a:t>
            </a:r>
          </a:p>
          <a:p>
            <a:pPr indent="-280988">
              <a:lnSpc>
                <a:spcPts val="2150"/>
              </a:lnSpc>
              <a:spcBef>
                <a:spcPct val="0"/>
              </a:spcBef>
              <a:spcAft>
                <a:spcPts val="150"/>
              </a:spcAft>
              <a:buClr>
                <a:srgbClr val="0071BC"/>
              </a:buClr>
              <a:buFont typeface="Wingdings" pitchFamily="2" charset="2"/>
              <a:buChar char="n"/>
            </a:pPr>
            <a:r>
              <a:rPr lang="en-US" sz="1800" b="1" dirty="0">
                <a:solidFill>
                  <a:srgbClr val="151517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Deposit nearly any material</a:t>
            </a:r>
          </a:p>
          <a:p>
            <a:pPr indent="-280988">
              <a:lnSpc>
                <a:spcPts val="2150"/>
              </a:lnSpc>
              <a:spcBef>
                <a:spcPct val="0"/>
              </a:spcBef>
              <a:spcAft>
                <a:spcPts val="150"/>
              </a:spcAft>
              <a:buClr>
                <a:srgbClr val="0071BC"/>
              </a:buClr>
              <a:buFont typeface="Wingdings" pitchFamily="2" charset="2"/>
              <a:buChar char="n"/>
            </a:pPr>
            <a:r>
              <a:rPr lang="en-US" sz="1800" b="1" dirty="0">
                <a:solidFill>
                  <a:srgbClr val="151517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Precise coatings on 3-D objects (JE) </a:t>
            </a:r>
          </a:p>
        </p:txBody>
      </p:sp>
      <p:sp>
        <p:nvSpPr>
          <p:cNvPr id="142345" name="Text Box 9"/>
          <p:cNvSpPr txBox="1">
            <a:spLocks noChangeArrowheads="1"/>
          </p:cNvSpPr>
          <p:nvPr/>
        </p:nvSpPr>
        <p:spPr bwMode="auto">
          <a:xfrm>
            <a:off x="5029200" y="6096000"/>
            <a:ext cx="38862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/>
              <a:t>Jeff Elam pictures</a:t>
            </a:r>
          </a:p>
        </p:txBody>
      </p:sp>
      <p:sp>
        <p:nvSpPr>
          <p:cNvPr id="142346" name="Text Box 10"/>
          <p:cNvSpPr txBox="1">
            <a:spLocks noChangeArrowheads="1"/>
          </p:cNvSpPr>
          <p:nvPr/>
        </p:nvSpPr>
        <p:spPr bwMode="auto">
          <a:xfrm>
            <a:off x="457200" y="4953000"/>
            <a:ext cx="4114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/>
              <a:t>Lots of possible materials =&gt; much room for higher performance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29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B292C-EA99-4AA8-A1CD-AE9EBBB5E234}" type="datetime1">
              <a:rPr lang="en-US" smtClean="0"/>
              <a:t>6/21/2012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27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143000"/>
          </a:xfrm>
        </p:spPr>
        <p:txBody>
          <a:bodyPr>
            <a:noAutofit/>
          </a:bodyPr>
          <a:lstStyle/>
          <a:p>
            <a:r>
              <a:rPr lang="en-US" sz="8800" b="1" dirty="0" smtClean="0">
                <a:latin typeface="Comic Sans MS" pitchFamily="66" charset="0"/>
              </a:rPr>
              <a:t>Motivation</a:t>
            </a:r>
            <a:endParaRPr lang="en-US" sz="8800" b="1" dirty="0">
              <a:latin typeface="Comic Sans MS" pitchFamily="66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E94F-8D9F-4723-9FA0-037CE93D5379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14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3997409"/>
              </p:ext>
            </p:extLst>
          </p:nvPr>
        </p:nvGraphicFramePr>
        <p:xfrm>
          <a:off x="-1" y="-1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7" name="Graph" r:id="rId3" imgW="3876840" imgH="2986920" progId="Origin50.Graph">
                  <p:embed/>
                </p:oleObj>
              </mc:Choice>
              <mc:Fallback>
                <p:oleObj name="Graph" r:id="rId3" imgW="3876840" imgH="298692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" y="-1"/>
                        <a:ext cx="9144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105400" y="5253335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4">
                    <a:lumMod val="10000"/>
                  </a:schemeClr>
                </a:solidFill>
              </a:rPr>
              <a:t>Slade </a:t>
            </a:r>
            <a:r>
              <a:rPr lang="en-US" sz="2400" dirty="0" err="1" smtClean="0">
                <a:solidFill>
                  <a:schemeClr val="accent4">
                    <a:lumMod val="10000"/>
                  </a:schemeClr>
                </a:solidFill>
              </a:rPr>
              <a:t>Jokela</a:t>
            </a:r>
            <a:r>
              <a:rPr lang="en-US" sz="2400" dirty="0" smtClean="0">
                <a:solidFill>
                  <a:schemeClr val="accent4">
                    <a:lumMod val="10000"/>
                  </a:schemeClr>
                </a:solidFill>
              </a:rPr>
              <a:t> (ANL)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30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80227-F856-4908-82D4-62FEE68CA0FD}" type="datetime1">
              <a:rPr lang="en-US" smtClean="0"/>
              <a:t>6/21/2012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81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-76200"/>
            <a:ext cx="8686800" cy="73183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5400" b="1" dirty="0" smtClean="0"/>
              <a:t>ALD &amp;Integration tests at ANL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685800"/>
            <a:ext cx="9144000" cy="762000"/>
          </a:xfrm>
        </p:spPr>
        <p:txBody>
          <a:bodyPr>
            <a:normAutofit/>
          </a:bodyPr>
          <a:lstStyle/>
          <a:p>
            <a:pPr marL="0" indent="0">
              <a:lnSpc>
                <a:spcPct val="65000"/>
              </a:lnSpc>
              <a:buClr>
                <a:srgbClr val="FFCC00"/>
              </a:buClr>
              <a:buNone/>
              <a:defRPr/>
            </a:pPr>
            <a:r>
              <a:rPr lang="en-US" b="1" dirty="0" smtClean="0"/>
              <a:t>Argonne Atomic Layer Deposition  and Test Facilities</a:t>
            </a:r>
            <a:endParaRPr lang="en-US" b="1" dirty="0"/>
          </a:p>
        </p:txBody>
      </p:sp>
      <p:pic>
        <p:nvPicPr>
          <p:cNvPr id="4098" name="Picture 2" descr="C:\Users\frisch\Desktop\Documents\fast_timing\Figures\matt_test_sta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63040"/>
            <a:ext cx="4246700" cy="249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6" t="20515" r="24613" b="20883"/>
          <a:stretch/>
        </p:blipFill>
        <p:spPr bwMode="auto">
          <a:xfrm>
            <a:off x="304800" y="4191000"/>
            <a:ext cx="3984955" cy="2625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C:\ANLAnil\ANL work\ANL Photos taken by camera\grid photos\P32700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048000"/>
            <a:ext cx="3815080" cy="286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9456" y="1219200"/>
            <a:ext cx="4267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In situ measurements of R (Anil)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err="1" smtClean="0">
                <a:solidFill>
                  <a:schemeClr val="accent4">
                    <a:lumMod val="10000"/>
                  </a:schemeClr>
                </a:solidFill>
              </a:rPr>
              <a:t>Femto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-second laser time/position measurements (Matt, Bernhard, </a:t>
            </a:r>
            <a:r>
              <a:rPr lang="en-US" b="1" dirty="0" err="1" smtClean="0">
                <a:solidFill>
                  <a:schemeClr val="accent4">
                    <a:lumMod val="10000"/>
                  </a:schemeClr>
                </a:solidFill>
              </a:rPr>
              <a:t>Andrey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accent4">
                    <a:lumMod val="10000"/>
                  </a:schemeClr>
                </a:solidFill>
              </a:rPr>
              <a:t>Razib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, Sasha, Bob, Eric)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33 mm development program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8” anode injection measurements</a:t>
            </a:r>
          </a:p>
          <a:p>
            <a:pPr marL="285750" indent="-285750">
              <a:buFont typeface="Arial" pitchFamily="34" charset="0"/>
              <a:buChar char="•"/>
            </a:pPr>
            <a:endParaRPr lang="en-US" b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b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10200" y="5848290"/>
            <a:ext cx="3276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</a:rPr>
              <a:t>Anil Mani and Bob Wagner </a:t>
            </a:r>
            <a:endParaRPr lang="en-US" sz="20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13216" y="6581001"/>
            <a:ext cx="3545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68EA49F1-D0D2-46DA-9061-68D53CE00DA3}" type="slidenum">
              <a:rPr lang="en-US" sz="1200">
                <a:latin typeface="Arial" pitchFamily="34" charset="0"/>
              </a:rPr>
              <a:pPr/>
              <a:t>31</a:t>
            </a:fld>
            <a:endParaRPr lang="en-US" sz="12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A7E6-C931-4C95-AC45-32640C6AD81A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68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323828"/>
            <a:ext cx="5616547" cy="330557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8" t="27168" r="8623" b="23325"/>
          <a:stretch/>
        </p:blipFill>
        <p:spPr>
          <a:xfrm>
            <a:off x="0" y="4136923"/>
            <a:ext cx="3421307" cy="2514600"/>
          </a:xfrm>
          <a:prstGeom prst="rect">
            <a:avLst/>
          </a:prstGeom>
        </p:spPr>
      </p:pic>
      <p:pic>
        <p:nvPicPr>
          <p:cNvPr id="11" name="Picture 10" descr="Large process tan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62000"/>
            <a:ext cx="3429000" cy="32355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62400" y="786080"/>
            <a:ext cx="518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Ossy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Siegmund</a:t>
            </a:r>
            <a:r>
              <a:rPr lang="en-US" sz="2000" b="1" dirty="0" smtClean="0">
                <a:solidFill>
                  <a:srgbClr val="C00000"/>
                </a:solidFill>
              </a:rPr>
              <a:t>, Jason </a:t>
            </a:r>
            <a:r>
              <a:rPr lang="en-US" sz="2000" b="1" dirty="0" err="1" smtClean="0">
                <a:solidFill>
                  <a:srgbClr val="C00000"/>
                </a:solidFill>
              </a:rPr>
              <a:t>McPhate</a:t>
            </a:r>
            <a:r>
              <a:rPr lang="en-US" sz="2000" b="1" dirty="0" smtClean="0">
                <a:solidFill>
                  <a:srgbClr val="C00000"/>
                </a:solidFill>
              </a:rPr>
              <a:t>, Sharon </a:t>
            </a:r>
            <a:r>
              <a:rPr lang="en-US" sz="2000" b="1" dirty="0" err="1" smtClean="0">
                <a:solidFill>
                  <a:srgbClr val="C00000"/>
                </a:solidFill>
              </a:rPr>
              <a:t>Jelenski</a:t>
            </a:r>
            <a:r>
              <a:rPr lang="en-US" sz="2000" b="1" dirty="0" smtClean="0">
                <a:solidFill>
                  <a:srgbClr val="C00000"/>
                </a:solidFill>
              </a:rPr>
              <a:t>, and Anton </a:t>
            </a:r>
            <a:r>
              <a:rPr lang="en-US" sz="2000" b="1" dirty="0" err="1" smtClean="0">
                <a:solidFill>
                  <a:srgbClr val="C00000"/>
                </a:solidFill>
              </a:rPr>
              <a:t>Tremsin</a:t>
            </a:r>
            <a:r>
              <a:rPr lang="en-US" sz="2000" b="1" dirty="0" smtClean="0">
                <a:solidFill>
                  <a:srgbClr val="C00000"/>
                </a:solidFill>
              </a:rPr>
              <a:t>-</a:t>
            </a:r>
          </a:p>
          <a:p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</a:rPr>
              <a:t>Decades of experience</a:t>
            </a:r>
          </a:p>
          <a:p>
            <a:r>
              <a:rPr lang="en-US" sz="2000" b="1" dirty="0" smtClean="0">
                <a:solidFill>
                  <a:srgbClr val="002060"/>
                </a:solidFill>
              </a:rPr>
              <a:t>(some of us have decades of inexperience?)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685800"/>
          </a:xfrm>
        </p:spPr>
        <p:txBody>
          <a:bodyPr>
            <a:noAutofit/>
          </a:bodyPr>
          <a:lstStyle/>
          <a:p>
            <a:r>
              <a:rPr lang="en-US" sz="4800" b="1" dirty="0"/>
              <a:t>SSL (Berkeley) Test/Fab Facilities</a:t>
            </a:r>
            <a:br>
              <a:rPr lang="en-US" sz="4800" b="1" dirty="0"/>
            </a:br>
            <a:endParaRPr lang="en-US" sz="4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AD50-340E-48D7-A1D9-61AE3284258E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13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-122237"/>
            <a:ext cx="8686800" cy="73183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5400" b="1" dirty="0" err="1" smtClean="0">
                <a:solidFill>
                  <a:srgbClr val="002060"/>
                </a:solidFill>
              </a:rPr>
              <a:t>Microchannel</a:t>
            </a:r>
            <a:r>
              <a:rPr lang="en-US" sz="5400" b="1" dirty="0" smtClean="0">
                <a:solidFill>
                  <a:srgbClr val="002060"/>
                </a:solidFill>
              </a:rPr>
              <a:t> Plates-4b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6172200" y="1705185"/>
            <a:ext cx="3124200" cy="2866816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Noise (</a:t>
            </a:r>
            <a:r>
              <a:rPr lang="en-US" sz="2400" b="1" dirty="0" err="1" smtClean="0">
                <a:solidFill>
                  <a:srgbClr val="C00000"/>
                </a:solidFill>
              </a:rPr>
              <a:t>bkgd</a:t>
            </a:r>
            <a:r>
              <a:rPr lang="en-US" sz="2400" b="1" dirty="0" smtClean="0">
                <a:solidFill>
                  <a:srgbClr val="C00000"/>
                </a:solidFill>
              </a:rPr>
              <a:t> rate).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&lt;=0.1 counts/cm</a:t>
            </a:r>
            <a:r>
              <a:rPr lang="en-US" sz="2400" b="1" baseline="30000" dirty="0" smtClean="0">
                <a:solidFill>
                  <a:srgbClr val="C00000"/>
                </a:solidFill>
              </a:rPr>
              <a:t>2</a:t>
            </a:r>
            <a:r>
              <a:rPr lang="en-US" sz="2400" b="1" dirty="0" smtClean="0">
                <a:solidFill>
                  <a:srgbClr val="C00000"/>
                </a:solidFill>
              </a:rPr>
              <a:t>/sec; factors of few &gt; </a:t>
            </a:r>
            <a:r>
              <a:rPr lang="en-US" sz="2400" b="1" dirty="0" err="1" smtClean="0">
                <a:solidFill>
                  <a:srgbClr val="C00000"/>
                </a:solidFill>
              </a:rPr>
              <a:t>cosmics</a:t>
            </a:r>
            <a:r>
              <a:rPr lang="en-US" sz="2800" b="1" dirty="0" smtClean="0">
                <a:solidFill>
                  <a:srgbClr val="C00000"/>
                </a:solidFill>
              </a:rPr>
              <a:t>  </a:t>
            </a:r>
            <a:r>
              <a:rPr lang="en-US" sz="2400" b="1" dirty="0" smtClean="0">
                <a:solidFill>
                  <a:srgbClr val="C00000"/>
                </a:solidFill>
              </a:rPr>
              <a:t>(!)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" y="1905000"/>
            <a:ext cx="2057400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buClr>
                <a:srgbClr val="FFCC00"/>
              </a:buClr>
              <a:defRPr/>
            </a:pPr>
            <a:r>
              <a:rPr lang="en-US" b="1" dirty="0" err="1" smtClean="0">
                <a:solidFill>
                  <a:schemeClr val="accent4">
                    <a:lumMod val="10000"/>
                  </a:schemeClr>
                </a:solidFill>
              </a:rPr>
              <a:t>Ossy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</a:rPr>
              <a:t>Siegmund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, Jason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</a:rPr>
              <a:t>McPhate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, Sharon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</a:rPr>
              <a:t>Jelinsky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SSL/UCB </a:t>
            </a:r>
            <a:endParaRPr lang="en-US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3" t="23989" r="7053" b="9438"/>
          <a:stretch/>
        </p:blipFill>
        <p:spPr>
          <a:xfrm>
            <a:off x="1752600" y="1295400"/>
            <a:ext cx="4419600" cy="557877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905000" y="6400800"/>
            <a:ext cx="3810000" cy="381000"/>
          </a:xfrm>
          <a:prstGeom prst="roundRect">
            <a:avLst/>
          </a:prstGeom>
          <a:ln w="5715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pPr algn="ctr">
              <a:lnSpc>
                <a:spcPct val="85000"/>
              </a:lnSpc>
            </a:pPr>
            <a:endParaRPr lang="en-US" sz="2400" b="1" dirty="0" smtClean="0">
              <a:solidFill>
                <a:srgbClr val="151517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715000" y="3352800"/>
            <a:ext cx="1219200" cy="3048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44504" y="594906"/>
            <a:ext cx="30620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A886E0">
                    <a:lumMod val="50000"/>
                  </a:srgbClr>
                </a:solidFill>
              </a:rPr>
              <a:t>Performance: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11BD2-D636-4770-B117-E4DE3EF074EF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17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-122237"/>
            <a:ext cx="8686800" cy="73183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5400" b="1" dirty="0" err="1" smtClean="0">
                <a:solidFill>
                  <a:srgbClr val="002060"/>
                </a:solidFill>
              </a:rPr>
              <a:t>Microchannel</a:t>
            </a:r>
            <a:r>
              <a:rPr lang="en-US" sz="5400" b="1" dirty="0" smtClean="0">
                <a:solidFill>
                  <a:srgbClr val="002060"/>
                </a:solidFill>
              </a:rPr>
              <a:t> Plates-4d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86286" y="609600"/>
            <a:ext cx="9144000" cy="762000"/>
          </a:xfrm>
          <a:ln>
            <a:solidFill>
              <a:srgbClr val="FF3399"/>
            </a:solidFill>
          </a:ln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Performance: burn-in (aka `scrub’) </a:t>
            </a:r>
            <a:endParaRPr lang="en-US" sz="4000" b="1" dirty="0" smtClean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067231"/>
            <a:ext cx="2507226" cy="1271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buClr>
                <a:srgbClr val="FFCC00"/>
              </a:buClr>
              <a:defRPr/>
            </a:pP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Measurements by</a:t>
            </a:r>
          </a:p>
          <a:p>
            <a:pPr>
              <a:lnSpc>
                <a:spcPct val="85000"/>
              </a:lnSpc>
              <a:buClr>
                <a:srgbClr val="FFCC00"/>
              </a:buClr>
              <a:defRPr/>
            </a:pPr>
            <a:r>
              <a:rPr lang="en-US" b="1" dirty="0" err="1" smtClean="0">
                <a:solidFill>
                  <a:schemeClr val="accent4">
                    <a:lumMod val="10000"/>
                  </a:schemeClr>
                </a:solidFill>
              </a:rPr>
              <a:t>Ossy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</a:rPr>
              <a:t>Siegmund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endParaRPr lang="en-US" b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85000"/>
              </a:lnSpc>
              <a:buClr>
                <a:srgbClr val="FFCC00"/>
              </a:buClr>
              <a:defRPr/>
            </a:pP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Jason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</a:rPr>
              <a:t>McPhate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endParaRPr lang="en-US" b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85000"/>
              </a:lnSpc>
              <a:buClr>
                <a:srgbClr val="FFCC00"/>
              </a:buClr>
              <a:defRPr/>
            </a:pP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Sharon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</a:rPr>
              <a:t>Jelinsky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SSL/UCB </a:t>
            </a:r>
            <a:endParaRPr lang="en-US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8" t="19140" r="47672" b="8888"/>
          <a:stretch/>
        </p:blipFill>
        <p:spPr>
          <a:xfrm>
            <a:off x="2057400" y="1312605"/>
            <a:ext cx="4579374" cy="5473443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 flipV="1">
            <a:off x="6636775" y="4736360"/>
            <a:ext cx="907026" cy="1404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685935" y="4876800"/>
            <a:ext cx="2202426" cy="1557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800" b="1" dirty="0" smtClean="0">
                <a:solidFill>
                  <a:srgbClr val="FF3300"/>
                </a:solidFill>
              </a:rPr>
              <a:t>Typical MCP behavior- long scrub-times</a:t>
            </a:r>
            <a:endParaRPr lang="en-US" sz="2800" b="1" dirty="0">
              <a:solidFill>
                <a:srgbClr val="FF33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9174" y="1600200"/>
            <a:ext cx="2431026" cy="1661993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800" b="1" dirty="0" smtClean="0">
                <a:solidFill>
                  <a:srgbClr val="FF0066"/>
                </a:solidFill>
              </a:rPr>
              <a:t>Measured ANL ALD-MCP behavior</a:t>
            </a:r>
          </a:p>
          <a:p>
            <a:pPr>
              <a:lnSpc>
                <a:spcPct val="85000"/>
              </a:lnSpc>
            </a:pP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(ALD by Anil Mane, Jeff Elam, ANL)</a:t>
            </a:r>
            <a:endParaRPr lang="en-US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5334000" y="1988403"/>
            <a:ext cx="1447800" cy="100951"/>
          </a:xfrm>
          <a:prstGeom prst="straightConnector1">
            <a:avLst/>
          </a:prstGeom>
          <a:ln w="57150">
            <a:solidFill>
              <a:srgbClr val="FF0066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0" y="4049326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(Big deal commercially?)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0538-89C8-4335-94EE-793C84AE0F1E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29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-122237"/>
            <a:ext cx="8686800" cy="73183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5400" b="1" dirty="0" smtClean="0"/>
              <a:t>Signal- want large for S/N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286" y="609600"/>
            <a:ext cx="9144000" cy="762000"/>
          </a:xfrm>
        </p:spPr>
        <p:txBody>
          <a:bodyPr>
            <a:normAutofit fontScale="55000" lnSpcReduction="2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6500" b="1" i="1" dirty="0" smtClean="0">
                <a:solidFill>
                  <a:schemeClr val="bg2">
                    <a:lumMod val="10000"/>
                  </a:schemeClr>
                </a:solidFill>
              </a:rPr>
              <a:t>We see gains </a:t>
            </a:r>
            <a:r>
              <a:rPr lang="en-US" sz="6500" b="1" i="1" dirty="0">
                <a:solidFill>
                  <a:schemeClr val="bg2">
                    <a:lumMod val="10000"/>
                  </a:schemeClr>
                </a:solidFill>
              </a:rPr>
              <a:t>&gt; </a:t>
            </a:r>
            <a:r>
              <a:rPr lang="en-US" sz="6500" b="1" i="1" dirty="0" smtClean="0">
                <a:solidFill>
                  <a:schemeClr val="bg2">
                    <a:lumMod val="10000"/>
                  </a:schemeClr>
                </a:solidFill>
              </a:rPr>
              <a:t>10</a:t>
            </a:r>
            <a:r>
              <a:rPr lang="en-US" sz="6500" b="1" i="1" baseline="30000" dirty="0" smtClean="0">
                <a:solidFill>
                  <a:schemeClr val="bg2">
                    <a:lumMod val="10000"/>
                  </a:schemeClr>
                </a:solidFill>
              </a:rPr>
              <a:t>7 </a:t>
            </a:r>
            <a:r>
              <a:rPr lang="en-US" sz="4400" b="1" i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6500" b="1" i="1" dirty="0" smtClean="0">
                <a:solidFill>
                  <a:schemeClr val="bg2">
                    <a:lumMod val="10000"/>
                  </a:schemeClr>
                </a:solidFill>
              </a:rPr>
              <a:t>in a chevron-pair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4" t="24167" r="42255" b="19167"/>
          <a:stretch/>
        </p:blipFill>
        <p:spPr bwMode="auto">
          <a:xfrm>
            <a:off x="2143685" y="1143000"/>
            <a:ext cx="5095315" cy="5456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76200" y="1905000"/>
            <a:ext cx="2057400" cy="1742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buClr>
                <a:srgbClr val="FFCC00"/>
              </a:buClr>
              <a:defRPr/>
            </a:pPr>
            <a:r>
              <a:rPr lang="en-US" b="1" dirty="0" err="1" smtClean="0">
                <a:solidFill>
                  <a:schemeClr val="accent4">
                    <a:lumMod val="10000"/>
                  </a:schemeClr>
                </a:solidFill>
              </a:rPr>
              <a:t>Ossy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</a:rPr>
              <a:t>Siegmund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, Jason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</a:rPr>
              <a:t>McPhate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, Sharon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</a:rPr>
              <a:t>Jelinsky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SSL/UCB </a:t>
            </a:r>
          </a:p>
          <a:p>
            <a:pPr>
              <a:lnSpc>
                <a:spcPct val="85000"/>
              </a:lnSpc>
              <a:buClr>
                <a:srgbClr val="FFCC00"/>
              </a:buClr>
              <a:defRPr/>
            </a:pPr>
            <a:endParaRPr lang="en-US" b="1" dirty="0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85000"/>
              </a:lnSpc>
              <a:buClr>
                <a:srgbClr val="FFCC00"/>
              </a:buClr>
              <a:defRPr/>
            </a:pP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ALD by Anil Mane and 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Jeff Elam, ANL</a:t>
            </a:r>
            <a:endParaRPr lang="en-US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7F3B-DF16-4D3C-B448-370E56566231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76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143000"/>
          </a:xfrm>
        </p:spPr>
        <p:txBody>
          <a:bodyPr>
            <a:noAutofit/>
          </a:bodyPr>
          <a:lstStyle/>
          <a:p>
            <a:r>
              <a:rPr lang="en-US" sz="8800" b="1" dirty="0" smtClean="0">
                <a:latin typeface="Comic Sans MS" pitchFamily="66" charset="0"/>
              </a:rPr>
              <a:t>Hermetic Packaging</a:t>
            </a:r>
            <a:endParaRPr lang="en-US" sz="8800" b="1" dirty="0">
              <a:latin typeface="Comic Sans MS" pitchFamily="66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E94F-8D9F-4723-9FA0-037CE93D5379}" type="datetime1">
              <a:rPr lang="en-US" smtClean="0"/>
              <a:t>6/21/2012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480060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Internal HV circuit, </a:t>
            </a:r>
            <a:r>
              <a:rPr lang="en-US" sz="2800" b="1" dirty="0" err="1" smtClean="0">
                <a:solidFill>
                  <a:schemeClr val="accent4">
                    <a:lumMod val="10000"/>
                  </a:schemeClr>
                </a:solidFill>
              </a:rPr>
              <a:t>capacitively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 coupled signal circuit (no penetrations through glass)-  the `frugal tile’</a:t>
            </a:r>
          </a:p>
          <a:p>
            <a:endParaRPr lang="en-US" sz="2800" b="1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36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b="1" dirty="0" smtClean="0"/>
              <a:t>Tile-Tray Integrated Design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3400"/>
            <a:ext cx="9144000" cy="144780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800" b="1" dirty="0" smtClean="0"/>
              <a:t>Because this is an RF-based readout system, the geometry and packaging are an integral part of the electronic design</a:t>
            </a:r>
            <a:endParaRPr lang="en-US" sz="28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219200"/>
            <a:ext cx="5715000" cy="428625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76200" y="5410200"/>
            <a:ext cx="8229600" cy="1447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endParaRPr lang="en-US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6200" y="5257800"/>
            <a:ext cx="9067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The design is modular, with 8”-square MCP  sealed vacuum tubes (`tiles’)  with internal strip-lines </a:t>
            </a:r>
            <a:r>
              <a:rPr lang="en-US" sz="2800" b="1" dirty="0" err="1" smtClean="0">
                <a:solidFill>
                  <a:schemeClr val="accent4">
                    <a:lumMod val="10000"/>
                  </a:schemeClr>
                </a:solidFill>
              </a:rPr>
              <a:t>capacitively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 coupled to a ground plane (tray) that also holds the electronics. 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2F9EB-DFA8-4941-B434-BDBF39DA2E29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69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2400" y="-381000"/>
            <a:ext cx="9372600" cy="15229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The Half-Meter-Squared </a:t>
            </a:r>
            <a:r>
              <a:rPr lang="en-US" b="1" dirty="0" err="1" smtClean="0">
                <a:solidFill>
                  <a:srgbClr val="FF0000"/>
                </a:solidFill>
              </a:rPr>
              <a:t>SuperModule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4" b="14962"/>
          <a:stretch/>
        </p:blipFill>
        <p:spPr>
          <a:xfrm>
            <a:off x="0" y="838200"/>
            <a:ext cx="4580979" cy="274181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962400"/>
            <a:ext cx="3810000" cy="27024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11130" y="1542870"/>
            <a:ext cx="472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 `tile’ is a sealed vacuum-tube with cathode, 2 MCP’s, RF-strip anode, and internal voltage divider</a:t>
            </a:r>
          </a:p>
          <a:p>
            <a:r>
              <a:rPr lang="en-US" sz="2400" b="1" dirty="0" smtClean="0">
                <a:solidFill>
                  <a:srgbClr val="151517"/>
                </a:solidFill>
              </a:rPr>
              <a:t>HV string is made with ALD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876800" y="3130673"/>
            <a:ext cx="2590800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8508" y="4016276"/>
            <a:ext cx="4934492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 `</a:t>
            </a:r>
            <a:r>
              <a:rPr lang="en-US" sz="2400" b="1" dirty="0" smtClean="0">
                <a:solidFill>
                  <a:srgbClr val="FF0000"/>
                </a:solidFill>
              </a:rPr>
              <a:t>tray’ holds 12 tiles in 3 tile-rows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15 waveform sampling ASICS on each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end  of the tray digitize 90 strips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2 layers of local processing (Altera)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m</a:t>
            </a:r>
            <a:r>
              <a:rPr lang="en-US" sz="2400" b="1" dirty="0" smtClean="0">
                <a:solidFill>
                  <a:srgbClr val="FF0000"/>
                </a:solidFill>
              </a:rPr>
              <a:t>easure  extract charge, time, 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position, goodness-of-fit 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2133600" y="6319345"/>
            <a:ext cx="2590800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23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9067800" cy="11430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4000" b="1" dirty="0" err="1" smtClean="0"/>
              <a:t>SuperModule</a:t>
            </a:r>
            <a:r>
              <a:rPr lang="en-US" sz="4000" b="1" dirty="0" smtClean="0"/>
              <a:t> Mockup:  ½-m</a:t>
            </a:r>
            <a:r>
              <a:rPr lang="en-US" sz="4000" b="1" baseline="30000" dirty="0" smtClean="0"/>
              <a:t>2 </a:t>
            </a:r>
            <a:r>
              <a:rPr lang="en-US" sz="4000" b="1" dirty="0" smtClean="0"/>
              <a:t>of cathode 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284472"/>
            <a:ext cx="9220200" cy="119252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400" b="1" dirty="0" smtClean="0"/>
              <a:t>Real 8” glass tile package parts- anode, side-wall, window (sic)</a:t>
            </a:r>
          </a:p>
          <a:p>
            <a:pPr>
              <a:lnSpc>
                <a:spcPct val="80000"/>
              </a:lnSpc>
            </a:pPr>
            <a:r>
              <a:rPr lang="en-US" sz="2400" b="1" dirty="0" smtClean="0"/>
              <a:t> `Innards’ stack of 2 MCP’s +3 </a:t>
            </a:r>
            <a:r>
              <a:rPr lang="en-US" sz="2400" b="1" dirty="0" err="1" smtClean="0"/>
              <a:t>spacers+anode+window</a:t>
            </a:r>
            <a:r>
              <a:rPr lang="en-US" sz="2400" b="1" dirty="0" smtClean="0"/>
              <a:t> under test </a:t>
            </a:r>
          </a:p>
          <a:p>
            <a:pPr>
              <a:lnSpc>
                <a:spcPct val="80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Have read out through from AC card through full DAQ chain to PC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762000"/>
            <a:ext cx="6781800" cy="4504330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FA7FB-A2C8-443F-8EA2-BB8AE900C58A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26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-152400"/>
            <a:ext cx="9296400" cy="8382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4800" b="1" dirty="0" smtClean="0">
                <a:solidFill>
                  <a:srgbClr val="FF0000"/>
                </a:solidFill>
              </a:rPr>
              <a:t>Colliders: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2771" name="Picture 4" descr="top_co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371600"/>
            <a:ext cx="4000822" cy="3090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Text Box 7"/>
          <p:cNvSpPr txBox="1">
            <a:spLocks noChangeArrowheads="1"/>
          </p:cNvSpPr>
          <p:nvPr/>
        </p:nvSpPr>
        <p:spPr bwMode="auto">
          <a:xfrm>
            <a:off x="23648" y="4674715"/>
            <a:ext cx="91440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lnSpc>
                <a:spcPct val="70000"/>
              </a:lnSpc>
              <a:spcBef>
                <a:spcPct val="10000"/>
              </a:spcBef>
              <a:buFontTx/>
              <a:buNone/>
            </a:pPr>
            <a:r>
              <a:rPr lang="en-US" dirty="0" smtClean="0">
                <a:solidFill>
                  <a:srgbClr val="151517"/>
                </a:solidFill>
              </a:rPr>
              <a:t>Approach: measure </a:t>
            </a:r>
            <a:r>
              <a:rPr lang="en-US" dirty="0">
                <a:solidFill>
                  <a:srgbClr val="151517"/>
                </a:solidFill>
              </a:rPr>
              <a:t>the difference in arrival times </a:t>
            </a:r>
            <a:r>
              <a:rPr lang="en-US" dirty="0" smtClean="0">
                <a:solidFill>
                  <a:srgbClr val="151517"/>
                </a:solidFill>
              </a:rPr>
              <a:t>of photons and charged particles </a:t>
            </a:r>
            <a:r>
              <a:rPr lang="en-US" dirty="0">
                <a:solidFill>
                  <a:srgbClr val="151517"/>
                </a:solidFill>
              </a:rPr>
              <a:t>which arrive a few psec later</a:t>
            </a:r>
            <a:r>
              <a:rPr lang="en-US" dirty="0" smtClean="0">
                <a:solidFill>
                  <a:srgbClr val="151517"/>
                </a:solidFill>
              </a:rPr>
              <a:t>.</a:t>
            </a:r>
          </a:p>
          <a:p>
            <a:pPr>
              <a:lnSpc>
                <a:spcPct val="70000"/>
              </a:lnSpc>
              <a:spcBef>
                <a:spcPct val="10000"/>
              </a:spcBef>
              <a:buFontTx/>
              <a:buNone/>
            </a:pPr>
            <a:r>
              <a:rPr lang="en-US" dirty="0" smtClean="0">
                <a:solidFill>
                  <a:srgbClr val="151517"/>
                </a:solidFill>
              </a:rPr>
              <a:t>Light source is Cherenkov light in the window/radiator.</a:t>
            </a:r>
          </a:p>
          <a:p>
            <a:pPr>
              <a:lnSpc>
                <a:spcPct val="70000"/>
              </a:lnSpc>
              <a:spcBef>
                <a:spcPct val="10000"/>
              </a:spcBef>
              <a:buFontTx/>
              <a:buNone/>
            </a:pPr>
            <a:r>
              <a:rPr lang="en-US" dirty="0" smtClean="0">
                <a:solidFill>
                  <a:srgbClr val="151517"/>
                </a:solidFill>
              </a:rPr>
              <a:t>Benefit: Discoveries in signatures not possible now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457200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DADADA">
                    <a:lumMod val="10000"/>
                  </a:srgbClr>
                </a:solidFill>
              </a:rPr>
              <a:t>Need: 1) 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identify the  quark content of charged particles</a:t>
            </a:r>
          </a:p>
          <a:p>
            <a:r>
              <a:rPr lang="en-US" sz="2800" b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           2) vertex  photons 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5889248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DADADA">
                    <a:lumMod val="10000"/>
                  </a:srgbClr>
                </a:solidFill>
                <a:latin typeface="Garamond" pitchFamily="18" charset="0"/>
              </a:rPr>
              <a:t>(Note: conventional  TOF resolution is 100 psec -factor of 100 worse than our goal= 1” is 100 psec, so need a small scale-length). </a:t>
            </a:r>
            <a:endParaRPr lang="en-US" sz="1600" dirty="0">
              <a:latin typeface="Garamond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648" y="2133600"/>
            <a:ext cx="27195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E</a:t>
            </a:r>
            <a:r>
              <a:rPr lang="en-US" sz="2400" b="1" dirty="0" smtClean="0">
                <a:solidFill>
                  <a:srgbClr val="FF0000"/>
                </a:solidFill>
              </a:rPr>
              <a:t>xtract </a:t>
            </a:r>
            <a:r>
              <a:rPr lang="en-US" sz="2400" b="1" i="1" dirty="0" smtClean="0">
                <a:solidFill>
                  <a:srgbClr val="FF0000"/>
                </a:solidFill>
              </a:rPr>
              <a:t>all </a:t>
            </a:r>
            <a:r>
              <a:rPr lang="en-US" sz="2400" b="1" dirty="0" smtClean="0">
                <a:solidFill>
                  <a:srgbClr val="FF0000"/>
                </a:solidFill>
              </a:rPr>
              <a:t> the information in each event </a:t>
            </a:r>
            <a:r>
              <a:rPr lang="en-US" b="1" dirty="0" smtClean="0">
                <a:solidFill>
                  <a:srgbClr val="FF0000"/>
                </a:solidFill>
              </a:rPr>
              <a:t>(4-vectors) – only spins remain…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-76200"/>
            <a:ext cx="7086600" cy="1143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600" b="1" dirty="0" smtClean="0"/>
              <a:t>Demonstration of the Internal ALD HV Divider  in the Demountable Tile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3587882"/>
            <a:ext cx="3733800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Demountable at APS</a:t>
            </a:r>
            <a:endParaRPr lang="en-US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65"/>
          <a:stretch/>
        </p:blipFill>
        <p:spPr>
          <a:xfrm>
            <a:off x="0" y="76200"/>
            <a:ext cx="2286000" cy="35116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3" r="7871" b="1"/>
          <a:stretch/>
        </p:blipFill>
        <p:spPr>
          <a:xfrm>
            <a:off x="3156562" y="927100"/>
            <a:ext cx="4311038" cy="3187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271" y="4266489"/>
            <a:ext cx="3611891" cy="22105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43" y="3962400"/>
            <a:ext cx="3359557" cy="2273300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110921" y="6058611"/>
            <a:ext cx="3733800" cy="5334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/>
              <a:t>Scanning the laser: t </a:t>
            </a:r>
            <a:r>
              <a:rPr lang="en-US" sz="2400" b="1" dirty="0" err="1" smtClean="0"/>
              <a:t>vs</a:t>
            </a:r>
            <a:r>
              <a:rPr lang="en-US" sz="2400" b="1" dirty="0" smtClean="0"/>
              <a:t> x </a:t>
            </a:r>
            <a:endParaRPr lang="en-US" sz="2400" b="1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3882821" y="3848100"/>
            <a:ext cx="3733800" cy="5334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/>
              <a:t>Average pulse shape </a:t>
            </a:r>
            <a:r>
              <a:rPr lang="en-US" sz="2400" b="1" dirty="0" err="1" smtClean="0"/>
              <a:t>vs</a:t>
            </a:r>
            <a:r>
              <a:rPr lang="en-US" sz="2400" b="1" dirty="0" smtClean="0"/>
              <a:t> HV</a:t>
            </a:r>
            <a:endParaRPr lang="en-US" sz="2400" b="1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248581" y="6318382"/>
            <a:ext cx="3733800" cy="5334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151517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/>
              <a:t>IV Curve (expected 32 Megs)</a:t>
            </a:r>
            <a:endParaRPr lang="en-US" sz="2400" b="1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D02B-E5C0-48E9-961F-6899091A961C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76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143000"/>
          </a:xfrm>
        </p:spPr>
        <p:txBody>
          <a:bodyPr>
            <a:noAutofit/>
          </a:bodyPr>
          <a:lstStyle/>
          <a:p>
            <a:r>
              <a:rPr lang="en-US" sz="8800" b="1" dirty="0" smtClean="0">
                <a:latin typeface="Comic Sans MS" pitchFamily="66" charset="0"/>
              </a:rPr>
              <a:t>Electronics and DAQ</a:t>
            </a:r>
            <a:endParaRPr lang="en-US" sz="8800" b="1" dirty="0">
              <a:latin typeface="Comic Sans MS" pitchFamily="66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E94F-8D9F-4723-9FA0-037CE93D5379}" type="datetime1">
              <a:rPr lang="en-US" smtClean="0"/>
              <a:t>6/21/2012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48006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4">
                    <a:lumMod val="10000"/>
                  </a:schemeClr>
                </a:solidFill>
              </a:rPr>
              <a:t>The plug-and-play goal for the </a:t>
            </a:r>
            <a:r>
              <a:rPr lang="en-US" sz="3600" b="1" dirty="0" err="1" smtClean="0">
                <a:solidFill>
                  <a:schemeClr val="accent4">
                    <a:lumMod val="10000"/>
                  </a:schemeClr>
                </a:solidFill>
              </a:rPr>
              <a:t>supermodule</a:t>
            </a:r>
            <a:endParaRPr lang="en-US" sz="3600" b="1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36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Extract time, position of pulse</a:t>
            </a:r>
            <a:br>
              <a:rPr lang="en-US" b="1" dirty="0" smtClean="0"/>
            </a:br>
            <a:r>
              <a:rPr lang="en-US" b="1" dirty="0" smtClean="0"/>
              <a:t>using time from both ends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57600" y="6096000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Eric </a:t>
            </a:r>
            <a:r>
              <a:rPr lang="en-US" sz="2800" b="1" dirty="0" err="1" smtClean="0">
                <a:solidFill>
                  <a:schemeClr val="accent4">
                    <a:lumMod val="10000"/>
                  </a:schemeClr>
                </a:solidFill>
              </a:rPr>
              <a:t>Oberla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 slide from ANT11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855" y="1112837"/>
            <a:ext cx="6837745" cy="5135563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0A644-B3DE-44AD-8DAD-9621005DBBDB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76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b="1" dirty="0" smtClean="0"/>
              <a:t>Developing and Testing the Electronics, Anodes, and DAQ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867400"/>
            <a:ext cx="9220200" cy="1249363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b="1" dirty="0" smtClean="0"/>
              <a:t>Eric </a:t>
            </a:r>
            <a:r>
              <a:rPr lang="en-US" b="1" dirty="0" err="1" smtClean="0"/>
              <a:t>Oberla</a:t>
            </a:r>
            <a:r>
              <a:rPr lang="en-US" b="1" dirty="0" smtClean="0"/>
              <a:t> (grad student) and Craig </a:t>
            </a:r>
            <a:r>
              <a:rPr lang="en-US" b="1" dirty="0" err="1" smtClean="0"/>
              <a:t>Harabedian</a:t>
            </a:r>
            <a:r>
              <a:rPr lang="en-US" b="1" dirty="0" smtClean="0"/>
              <a:t> (engineer) working on the Tray layout and cabling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371600"/>
            <a:ext cx="5994400" cy="4495800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5E1AA-1964-4761-910D-1E8784E94976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14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76200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b="1" dirty="0" smtClean="0"/>
              <a:t>Analog Card to Digital Card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5989637"/>
            <a:ext cx="8229600" cy="868363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b="1" dirty="0" smtClean="0"/>
              <a:t>Can be direct connection (shown) or cable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733" y="774700"/>
            <a:ext cx="6790267" cy="5092700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86BE-9575-43A6-80B8-E22FBFB521D8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26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b="1" dirty="0" smtClean="0"/>
              <a:t>Digital Cards and Central Card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10200"/>
            <a:ext cx="8686800" cy="109696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b="1" dirty="0" smtClean="0"/>
              <a:t>Present readout to PC and </a:t>
            </a:r>
            <a:r>
              <a:rPr lang="en-US" b="1" dirty="0" err="1" smtClean="0"/>
              <a:t>Nvidia</a:t>
            </a:r>
            <a:r>
              <a:rPr lang="en-US" b="1" dirty="0" smtClean="0"/>
              <a:t> GPU is via USB;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b="1" dirty="0" smtClean="0"/>
              <a:t>Ethernet hardware is on boards- later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219200"/>
            <a:ext cx="5948737" cy="3951027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A9127-F959-48CD-B41F-34BFBDA0FCE5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14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686800" cy="1143000"/>
          </a:xfrm>
        </p:spPr>
        <p:txBody>
          <a:bodyPr>
            <a:noAutofit/>
          </a:bodyPr>
          <a:lstStyle/>
          <a:p>
            <a:r>
              <a:rPr lang="en-US" b="1" dirty="0" smtClean="0"/>
              <a:t>Anode Testing for ABW, Crosstalk,..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544" y="1693005"/>
            <a:ext cx="6534912" cy="4340352"/>
          </a:xfrm>
        </p:spPr>
      </p:pic>
      <p:cxnSp>
        <p:nvCxnSpPr>
          <p:cNvPr id="8" name="Straight Arrow Connector 7"/>
          <p:cNvCxnSpPr/>
          <p:nvPr/>
        </p:nvCxnSpPr>
        <p:spPr>
          <a:xfrm flipV="1">
            <a:off x="1981200" y="4267200"/>
            <a:ext cx="1219200" cy="18905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6400800" y="5029200"/>
            <a:ext cx="838200" cy="1143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38200" y="6096000"/>
            <a:ext cx="838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Network Analyzer                                Tile Anode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209800" y="1143000"/>
            <a:ext cx="685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err="1">
                <a:solidFill>
                  <a:srgbClr val="DADADA">
                    <a:lumMod val="10000"/>
                  </a:srgbClr>
                </a:solidFill>
              </a:rPr>
              <a:t>Herve</a:t>
            </a:r>
            <a:r>
              <a:rPr lang="en-US" sz="2800" b="1" dirty="0">
                <a:solidFill>
                  <a:srgbClr val="DADADA">
                    <a:lumMod val="10000"/>
                  </a:srgbClr>
                </a:solidFill>
              </a:rPr>
              <a:t>’ </a:t>
            </a:r>
            <a:r>
              <a:rPr lang="en-US" sz="2800" b="1" dirty="0" err="1">
                <a:solidFill>
                  <a:srgbClr val="DADADA">
                    <a:lumMod val="10000"/>
                  </a:srgbClr>
                </a:solidFill>
              </a:rPr>
              <a:t>Grabas</a:t>
            </a:r>
            <a:r>
              <a:rPr lang="en-US" sz="2800" b="1" dirty="0">
                <a:solidFill>
                  <a:srgbClr val="DADADA">
                    <a:lumMod val="10000"/>
                  </a:srgbClr>
                </a:solidFill>
              </a:rPr>
              <a:t>, </a:t>
            </a:r>
            <a:r>
              <a:rPr lang="en-US" sz="2800" b="1" dirty="0" err="1">
                <a:solidFill>
                  <a:srgbClr val="DADADA">
                    <a:lumMod val="10000"/>
                  </a:srgbClr>
                </a:solidFill>
              </a:rPr>
              <a:t>Razib</a:t>
            </a:r>
            <a:r>
              <a:rPr lang="en-US" sz="2800" b="1" dirty="0">
                <a:solidFill>
                  <a:srgbClr val="DADADA">
                    <a:lumMod val="10000"/>
                  </a:srgbClr>
                </a:solidFill>
              </a:rPr>
              <a:t> </a:t>
            </a:r>
            <a:r>
              <a:rPr lang="en-US" sz="2800" b="1" dirty="0" err="1">
                <a:solidFill>
                  <a:srgbClr val="DADADA">
                    <a:lumMod val="10000"/>
                  </a:srgbClr>
                </a:solidFill>
              </a:rPr>
              <a:t>Obaid</a:t>
            </a:r>
            <a:r>
              <a:rPr lang="en-US" sz="2800" b="1" dirty="0">
                <a:solidFill>
                  <a:srgbClr val="DADADA">
                    <a:lumMod val="10000"/>
                  </a:srgbClr>
                </a:solidFill>
              </a:rPr>
              <a:t>, Dave McGinnis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471F6-23C5-4661-8E47-27697B4AE373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08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678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Anode Testing for ABW, Crosstalk</a:t>
            </a:r>
            <a:r>
              <a:rPr lang="en-US" b="1" dirty="0" smtClean="0"/>
              <a:t>,..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" t="3889" r="7761" b="5123"/>
          <a:stretch/>
        </p:blipFill>
        <p:spPr>
          <a:xfrm>
            <a:off x="228600" y="1425300"/>
            <a:ext cx="8704858" cy="4518300"/>
          </a:xfrm>
        </p:spPr>
      </p:pic>
      <p:cxnSp>
        <p:nvCxnSpPr>
          <p:cNvPr id="8" name="Straight Arrow Connector 7"/>
          <p:cNvCxnSpPr/>
          <p:nvPr/>
        </p:nvCxnSpPr>
        <p:spPr>
          <a:xfrm>
            <a:off x="7620000" y="1447800"/>
            <a:ext cx="0" cy="76200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563710" y="6096000"/>
            <a:ext cx="19623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DADADA">
                    <a:lumMod val="10000"/>
                  </a:srgbClr>
                </a:solidFill>
              </a:rPr>
              <a:t>Razib</a:t>
            </a:r>
            <a:r>
              <a:rPr lang="en-US" sz="2800" b="1" dirty="0">
                <a:solidFill>
                  <a:srgbClr val="DADADA">
                    <a:lumMod val="10000"/>
                  </a:srgbClr>
                </a:solidFill>
              </a:rPr>
              <a:t> </a:t>
            </a:r>
            <a:r>
              <a:rPr lang="en-US" sz="2800" b="1" dirty="0" err="1">
                <a:solidFill>
                  <a:srgbClr val="DADADA">
                    <a:lumMod val="10000"/>
                  </a:srgbClr>
                </a:solidFill>
              </a:rPr>
              <a:t>Obaid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295400" y="3446301"/>
            <a:ext cx="22995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ea typeface="+mj-ea"/>
                <a:cs typeface="+mj-cs"/>
              </a:rPr>
              <a:t>Crosstalk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249956" y="1516559"/>
            <a:ext cx="13449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ABW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0952C-4403-4115-A8C4-D7667D9901BD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72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  <a:ln>
            <a:noFill/>
          </a:ln>
        </p:spPr>
        <p:txBody>
          <a:bodyPr/>
          <a:lstStyle/>
          <a:p>
            <a:r>
              <a:rPr lang="en-US" b="1" dirty="0" smtClean="0"/>
              <a:t>Simulation of Resolution </a:t>
            </a:r>
            <a:r>
              <a:rPr lang="en-US" b="1" dirty="0" err="1" smtClean="0"/>
              <a:t>vs</a:t>
            </a:r>
            <a:r>
              <a:rPr lang="en-US" b="1" dirty="0" smtClean="0"/>
              <a:t> </a:t>
            </a:r>
            <a:r>
              <a:rPr lang="en-US" b="1" dirty="0" err="1" smtClean="0"/>
              <a:t>abw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76200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Jean-Francois </a:t>
            </a:r>
            <a:r>
              <a:rPr lang="en-US" sz="2800" b="1" dirty="0" err="1" smtClean="0">
                <a:solidFill>
                  <a:schemeClr val="accent4">
                    <a:lumMod val="10000"/>
                  </a:schemeClr>
                </a:solidFill>
              </a:rPr>
              <a:t>Genat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 (NIM)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" y="5800299"/>
            <a:ext cx="9067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Brown line: 10 </a:t>
            </a:r>
            <a:r>
              <a:rPr lang="en-US" sz="2400" b="1" dirty="0" err="1" smtClean="0">
                <a:solidFill>
                  <a:srgbClr val="FF0000"/>
                </a:solidFill>
              </a:rPr>
              <a:t>Gs</a:t>
            </a:r>
            <a:r>
              <a:rPr lang="en-US" sz="2400" b="1" dirty="0" smtClean="0">
                <a:solidFill>
                  <a:srgbClr val="FF0000"/>
                </a:solidFill>
              </a:rPr>
              <a:t>/sec (we’ve done &gt;15); 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1.5 GHz </a:t>
            </a:r>
            <a:r>
              <a:rPr lang="en-US" sz="2400" b="1" dirty="0" err="1" smtClean="0">
                <a:solidFill>
                  <a:srgbClr val="FF0000"/>
                </a:solidFill>
              </a:rPr>
              <a:t>abw</a:t>
            </a:r>
            <a:r>
              <a:rPr lang="en-US" sz="2400" b="1" dirty="0" smtClean="0">
                <a:solidFill>
                  <a:srgbClr val="FF0000"/>
                </a:solidFill>
              </a:rPr>
              <a:t> ( we’ve done 1.6); S/N 120  (N=0.75mv, S is app specific)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5181600"/>
            <a:ext cx="33528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This  (brown) line</a:t>
            </a:r>
            <a:endParaRPr lang="en-US" sz="2400" b="1" dirty="0" smtClean="0">
              <a:solidFill>
                <a:srgbClr val="FF0000"/>
              </a:solidFill>
            </a:endParaRPr>
          </a:p>
        </p:txBody>
      </p:sp>
      <p:pic>
        <p:nvPicPr>
          <p:cNvPr id="28" name="Content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0" b="40704"/>
          <a:stretch/>
        </p:blipFill>
        <p:spPr>
          <a:xfrm>
            <a:off x="149385" y="1328411"/>
            <a:ext cx="8918415" cy="4005589"/>
          </a:xfrm>
          <a:prstGeom prst="rect">
            <a:avLst/>
          </a:prstGeom>
          <a:ln>
            <a:noFill/>
          </a:ln>
        </p:spPr>
      </p:pic>
      <p:cxnSp>
        <p:nvCxnSpPr>
          <p:cNvPr id="12" name="Straight Arrow Connector 11"/>
          <p:cNvCxnSpPr/>
          <p:nvPr/>
        </p:nvCxnSpPr>
        <p:spPr>
          <a:xfrm flipV="1">
            <a:off x="762000" y="4516666"/>
            <a:ext cx="609600" cy="75131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5716315" y="4483656"/>
            <a:ext cx="555734" cy="104593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248400" y="5344180"/>
            <a:ext cx="27432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This (brown) line</a:t>
            </a:r>
            <a:endParaRPr lang="en-US" sz="2400" b="1" dirty="0" smtClean="0">
              <a:solidFill>
                <a:srgbClr val="FF0000"/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029200" y="4419600"/>
            <a:ext cx="3810000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768866" y="40502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 </a:t>
            </a:r>
            <a:r>
              <a:rPr lang="en-US" b="1" dirty="0" err="1" smtClean="0">
                <a:solidFill>
                  <a:srgbClr val="FF0000"/>
                </a:solidFill>
              </a:rPr>
              <a:t>ps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04271-DFE9-4EDE-9CBF-962D18176009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12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91440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The PSEC4 Waveform Sampling ASIC</a:t>
            </a:r>
            <a:endParaRPr lang="en-US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722" y="1600200"/>
            <a:ext cx="6082555" cy="4525963"/>
          </a:xfrm>
        </p:spPr>
      </p:pic>
      <p:sp>
        <p:nvSpPr>
          <p:cNvPr id="9" name="Rectangle 8"/>
          <p:cNvSpPr/>
          <p:nvPr/>
        </p:nvSpPr>
        <p:spPr>
          <a:xfrm>
            <a:off x="1143000" y="762000"/>
            <a:ext cx="762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rgbClr val="DADADA">
                    <a:lumMod val="10000"/>
                  </a:srgbClr>
                </a:solidFill>
              </a:rPr>
              <a:t>PSEC4: Eric </a:t>
            </a:r>
            <a:r>
              <a:rPr lang="en-US" sz="2400" b="1" dirty="0" err="1">
                <a:solidFill>
                  <a:srgbClr val="DADADA">
                    <a:lumMod val="10000"/>
                  </a:srgbClr>
                </a:solidFill>
              </a:rPr>
              <a:t>Oberla</a:t>
            </a:r>
            <a:r>
              <a:rPr lang="en-US" sz="2400" b="1" dirty="0">
                <a:solidFill>
                  <a:srgbClr val="DADADA">
                    <a:lumMod val="10000"/>
                  </a:srgbClr>
                </a:solidFill>
              </a:rPr>
              <a:t> and </a:t>
            </a:r>
            <a:r>
              <a:rPr lang="en-US" sz="2400" b="1" dirty="0" err="1">
                <a:solidFill>
                  <a:srgbClr val="DADADA">
                    <a:lumMod val="10000"/>
                  </a:srgbClr>
                </a:solidFill>
              </a:rPr>
              <a:t>Herve</a:t>
            </a:r>
            <a:r>
              <a:rPr lang="en-US" sz="2400" b="1" dirty="0">
                <a:solidFill>
                  <a:srgbClr val="DADADA">
                    <a:lumMod val="10000"/>
                  </a:srgbClr>
                </a:solidFill>
              </a:rPr>
              <a:t> </a:t>
            </a:r>
            <a:r>
              <a:rPr lang="en-US" sz="2400" b="1" dirty="0" err="1" smtClean="0">
                <a:solidFill>
                  <a:srgbClr val="DADADA">
                    <a:lumMod val="10000"/>
                  </a:srgbClr>
                </a:solidFill>
              </a:rPr>
              <a:t>Grabas</a:t>
            </a:r>
            <a:r>
              <a:rPr lang="en-US" sz="2400" b="1" dirty="0" smtClean="0">
                <a:solidFill>
                  <a:srgbClr val="DADADA">
                    <a:lumMod val="10000"/>
                  </a:srgbClr>
                </a:solidFill>
              </a:rPr>
              <a:t>; and </a:t>
            </a:r>
            <a:r>
              <a:rPr lang="en-US" sz="2400" b="1" dirty="0">
                <a:solidFill>
                  <a:srgbClr val="DADADA">
                    <a:lumMod val="10000"/>
                  </a:srgbClr>
                </a:solidFill>
              </a:rPr>
              <a:t>friends…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562600" y="6172200"/>
            <a:ext cx="29915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>
                <a:solidFill>
                  <a:srgbClr val="DADADA">
                    <a:lumMod val="10000"/>
                  </a:srgbClr>
                </a:solidFill>
              </a:rPr>
              <a:t>Eric </a:t>
            </a:r>
            <a:r>
              <a:rPr lang="en-US" sz="2800" b="1" dirty="0" err="1">
                <a:solidFill>
                  <a:srgbClr val="DADADA">
                    <a:lumMod val="10000"/>
                  </a:srgbClr>
                </a:solidFill>
              </a:rPr>
              <a:t>Oberla</a:t>
            </a:r>
            <a:r>
              <a:rPr lang="en-US" sz="2800" b="1" dirty="0">
                <a:solidFill>
                  <a:srgbClr val="DADADA">
                    <a:lumMod val="10000"/>
                  </a:srgbClr>
                </a:solidFill>
              </a:rPr>
              <a:t>, ANT11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CC6E8-500B-47FD-BFCA-1C5ECAE1593F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10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rmAutofit fontScale="90000"/>
          </a:bodyPr>
          <a:lstStyle/>
          <a:p>
            <a:pPr>
              <a:lnSpc>
                <a:spcPct val="70000"/>
              </a:lnSpc>
            </a:pP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endParaRPr lang="en-US" sz="4900" dirty="0"/>
          </a:p>
        </p:txBody>
      </p:sp>
      <p:sp>
        <p:nvSpPr>
          <p:cNvPr id="514055" name="Rectangle 7"/>
          <p:cNvSpPr>
            <a:spLocks noGrp="1" noChangeArrowheads="1"/>
          </p:cNvSpPr>
          <p:nvPr>
            <p:ph idx="1"/>
          </p:nvPr>
        </p:nvSpPr>
        <p:spPr>
          <a:xfrm>
            <a:off x="0" y="5943600"/>
            <a:ext cx="9296400" cy="6397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Need, e.g.- Higgs </a:t>
            </a: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to </a:t>
            </a:r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gamma-gamma at the LHC - tie the photons to the correct  vertex, and more precisely reconstruct the mass of the pair</a:t>
            </a:r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14054" name="Picture 6" descr="toback_z_vs_t_plo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809625"/>
            <a:ext cx="5991225" cy="507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-76200"/>
            <a:ext cx="9144000" cy="989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b="1" dirty="0" smtClean="0">
                <a:solidFill>
                  <a:srgbClr val="FF0000"/>
                </a:solidFill>
              </a:rPr>
              <a:t>Major problem coming up at LHC- </a:t>
            </a:r>
            <a:r>
              <a:rPr lang="en-US" sz="3600" b="1" dirty="0" err="1" smtClean="0">
                <a:solidFill>
                  <a:srgbClr val="FF0000"/>
                </a:solidFill>
              </a:rPr>
              <a:t>vertexing</a:t>
            </a:r>
            <a:r>
              <a:rPr lang="en-US" sz="3600" b="1" dirty="0" smtClean="0">
                <a:solidFill>
                  <a:srgbClr val="FF0000"/>
                </a:solidFill>
              </a:rPr>
              <a:t> at high luminosity </a:t>
            </a: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</a:rPr>
              <a:t>(e.g.  Joe </a:t>
            </a:r>
            <a:r>
              <a:rPr lang="en-US" sz="2400" b="1" dirty="0" err="1" smtClean="0">
                <a:solidFill>
                  <a:schemeClr val="bg2">
                    <a:lumMod val="25000"/>
                  </a:schemeClr>
                </a:solidFill>
              </a:rPr>
              <a:t>Incandela’s</a:t>
            </a: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</a:rPr>
              <a:t> UC seminar on CMS)</a:t>
            </a:r>
            <a:endParaRPr lang="en-US" sz="3600" b="1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rot="16200000">
            <a:off x="-54546" y="2536254"/>
            <a:ext cx="2267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Time (ns)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57400" y="5410200"/>
            <a:ext cx="8035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Vertex position along beam line (cm)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048002" y="1828800"/>
            <a:ext cx="457198" cy="114300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468914" y="1886857"/>
            <a:ext cx="2017486" cy="1923143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505200" y="1886857"/>
            <a:ext cx="1981200" cy="1161143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200400" y="1295400"/>
            <a:ext cx="3962400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3 different interactions in one beam crossing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19400" y="4648200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4">
                    <a:lumMod val="10000"/>
                  </a:schemeClr>
                </a:solidFill>
              </a:rPr>
              <a:t>Multi-vertex event at CDF (</a:t>
            </a:r>
            <a:r>
              <a:rPr lang="en-US" sz="2400" dirty="0" err="1" smtClean="0">
                <a:solidFill>
                  <a:schemeClr val="accent4">
                    <a:lumMod val="10000"/>
                  </a:schemeClr>
                </a:solidFill>
              </a:rPr>
              <a:t>Tevatron</a:t>
            </a:r>
            <a:r>
              <a:rPr lang="en-US" sz="2400" dirty="0" smtClean="0">
                <a:solidFill>
                  <a:schemeClr val="accent4">
                    <a:lumMod val="10000"/>
                  </a:schemeClr>
                </a:solidFill>
              </a:rPr>
              <a:t>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3A27-2C2A-468B-96D6-76AD20764DFC}" type="datetime1">
              <a:rPr lang="en-US" smtClean="0"/>
              <a:t>6/21/2012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304800" y="0"/>
            <a:ext cx="7315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>
                <a:latin typeface="Calibri" pitchFamily="34" charset="0"/>
                <a:cs typeface="Calibri" pitchFamily="34" charset="0"/>
              </a:rPr>
              <a:t>PSEC-4 ASIC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492" y="1447800"/>
            <a:ext cx="5875867" cy="440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G:\DCIM\100_FUJI\DSCF053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5" t="13094" r="26097" b="17147"/>
          <a:stretch/>
        </p:blipFill>
        <p:spPr bwMode="auto">
          <a:xfrm>
            <a:off x="288175" y="914400"/>
            <a:ext cx="3567064" cy="347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429000" y="4114800"/>
            <a:ext cx="2622665" cy="931025"/>
          </a:xfrm>
          <a:prstGeom prst="line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ubtitle 2"/>
          <p:cNvSpPr txBox="1">
            <a:spLocks/>
          </p:cNvSpPr>
          <p:nvPr/>
        </p:nvSpPr>
        <p:spPr>
          <a:xfrm>
            <a:off x="130292" y="4495800"/>
            <a:ext cx="3222508" cy="1905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6-channel “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oscilloscope on a chip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”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(1.6 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GHz,10-15 GS/s)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Evaluation board uses USB 2.0 interface + PC data acquisition software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53200" y="141987"/>
            <a:ext cx="2339631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LAPPD Collaboration 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4" name="Picture 2" descr="C:\Users\Herve\Desktop\InsideOut.png"/>
          <p:cNvPicPr>
            <a:picLocks noChangeAspect="1" noChangeArrowheads="1"/>
          </p:cNvPicPr>
          <p:nvPr/>
        </p:nvPicPr>
        <p:blipFill rotWithShape="1">
          <a:blip r:embed="rId4" cstate="print"/>
          <a:srcRect l="23318" r="24219"/>
          <a:stretch/>
        </p:blipFill>
        <p:spPr>
          <a:xfrm>
            <a:off x="8413063" y="239154"/>
            <a:ext cx="654737" cy="834890"/>
          </a:xfrm>
          <a:prstGeom prst="rect">
            <a:avLst/>
          </a:prstGeom>
          <a:noFill/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4740332" y="670886"/>
            <a:ext cx="29915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>
                <a:solidFill>
                  <a:srgbClr val="DADADA">
                    <a:lumMod val="10000"/>
                  </a:srgbClr>
                </a:solidFill>
              </a:rPr>
              <a:t>Eric </a:t>
            </a:r>
            <a:r>
              <a:rPr lang="en-US" sz="2800" b="1" dirty="0" err="1">
                <a:solidFill>
                  <a:srgbClr val="DADADA">
                    <a:lumMod val="10000"/>
                  </a:srgbClr>
                </a:solidFill>
              </a:rPr>
              <a:t>Oberla</a:t>
            </a:r>
            <a:r>
              <a:rPr lang="en-US" sz="2800" b="1" dirty="0">
                <a:solidFill>
                  <a:srgbClr val="DADADA">
                    <a:lumMod val="10000"/>
                  </a:srgbClr>
                </a:solidFill>
              </a:rPr>
              <a:t>, ANT11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C14BF-3975-486E-A902-A54BA6802A15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10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22238"/>
            <a:ext cx="8229600" cy="1325562"/>
          </a:xfrm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6-channel `Scope-on-a-chip’</a:t>
            </a:r>
            <a:r>
              <a:rPr lang="en-US" sz="5400" b="1" dirty="0" smtClean="0"/>
              <a:t/>
            </a:r>
            <a:br>
              <a:rPr lang="en-US" sz="5400" b="1" dirty="0" smtClean="0"/>
            </a:br>
            <a:endParaRPr lang="en-US" sz="5400" b="1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-56755" y="5976192"/>
            <a:ext cx="3029997" cy="8248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</a:pPr>
            <a:r>
              <a:rPr lang="en-US" sz="2800" b="1" dirty="0" smtClean="0">
                <a:solidFill>
                  <a:srgbClr val="C00000"/>
                </a:solidFill>
              </a:rPr>
              <a:t>20 GS/scope</a:t>
            </a:r>
          </a:p>
          <a:p>
            <a:pPr>
              <a:lnSpc>
                <a:spcPct val="85000"/>
              </a:lnSpc>
            </a:pPr>
            <a:r>
              <a:rPr lang="en-US" sz="2800" b="1" dirty="0" smtClean="0">
                <a:solidFill>
                  <a:srgbClr val="C00000"/>
                </a:solidFill>
              </a:rPr>
              <a:t>4-channels (142K$)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805" y="1074513"/>
            <a:ext cx="6193195" cy="4644896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 flipV="1">
            <a:off x="500216" y="3733800"/>
            <a:ext cx="2242984" cy="224239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7467600" y="4345605"/>
            <a:ext cx="352900" cy="1630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412289" y="6033159"/>
            <a:ext cx="3198311" cy="8248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</a:pPr>
            <a:r>
              <a:rPr lang="en-US" sz="2800" b="1" dirty="0" smtClean="0">
                <a:solidFill>
                  <a:srgbClr val="C00000"/>
                </a:solidFill>
              </a:rPr>
              <a:t>17 GS/PSEC-4 chip</a:t>
            </a:r>
          </a:p>
          <a:p>
            <a:pPr>
              <a:lnSpc>
                <a:spcPct val="85000"/>
              </a:lnSpc>
            </a:pPr>
            <a:r>
              <a:rPr lang="en-US" sz="2800" b="1" dirty="0">
                <a:solidFill>
                  <a:srgbClr val="C00000"/>
                </a:solidFill>
              </a:rPr>
              <a:t>6</a:t>
            </a:r>
            <a:r>
              <a:rPr lang="en-US" sz="2800" b="1" dirty="0" smtClean="0">
                <a:solidFill>
                  <a:srgbClr val="C00000"/>
                </a:solidFill>
              </a:rPr>
              <a:t>-channels ($130 ?!)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536247" y="5713613"/>
            <a:ext cx="4972708" cy="4585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</a:pP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Real digitized traces from anode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2895600" y="2971800"/>
            <a:ext cx="838200" cy="2747610"/>
          </a:xfrm>
          <a:prstGeom prst="straightConnector1">
            <a:avLst/>
          </a:prstGeom>
          <a:ln w="38100">
            <a:solidFill>
              <a:schemeClr val="accent4">
                <a:lumMod val="1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2895600" y="2908959"/>
            <a:ext cx="4002589" cy="2810451"/>
          </a:xfrm>
          <a:prstGeom prst="straightConnector1">
            <a:avLst/>
          </a:prstGeom>
          <a:ln w="38100">
            <a:solidFill>
              <a:schemeClr val="accent4">
                <a:lumMod val="1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5105400" y="5160899"/>
            <a:ext cx="609600" cy="630301"/>
          </a:xfrm>
          <a:prstGeom prst="straightConnector1">
            <a:avLst/>
          </a:prstGeom>
          <a:ln w="38100">
            <a:solidFill>
              <a:schemeClr val="accent4">
                <a:lumMod val="1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52399" y="1295400"/>
            <a:ext cx="23622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</a:rPr>
              <a:t>Designed by Eric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</a:rPr>
              <a:t>Oberla</a:t>
            </a:r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</a:rPr>
              <a:t>(UC grad student)</a:t>
            </a:r>
          </a:p>
          <a:p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</a:rPr>
              <a:t>working</a:t>
            </a:r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</a:rPr>
              <a:t>in EDG</a:t>
            </a:r>
          </a:p>
          <a:p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w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</a:rPr>
              <a:t>ith EDG tools</a:t>
            </a:r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</a:rPr>
              <a:t>and engineers</a:t>
            </a:r>
          </a:p>
          <a:p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</a:rPr>
              <a:t>(H.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</a:rPr>
              <a:t>Grabas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</a:rPr>
              <a:t>, J.F.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</a:rPr>
              <a:t>Genat</a:t>
            </a:r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)</a:t>
            </a:r>
            <a:endParaRPr lang="en-US" sz="2000" b="1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3C1C-6B9B-48FC-9683-4EC5F1C357BF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45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04800" y="0"/>
            <a:ext cx="7315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PSEC-4 Performance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" name="Picture 2" descr="C:\Documents and Settings\eric\Desktop\PSEC4-code\psec4eval_term\Default Profile\800M_10G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47" y="2425334"/>
            <a:ext cx="4200061" cy="315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Documents and Settings\eric\Desktop\PSEC4-code\psec4eval_term\Default Profile\800M_13G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647" y="2453539"/>
            <a:ext cx="4124848" cy="309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2787318" y="968432"/>
            <a:ext cx="3286863" cy="590516"/>
          </a:xfrm>
          <a:prstGeom prst="rect">
            <a:avLst/>
          </a:prstGeom>
          <a:ln w="2540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</a:rPr>
              <a:t>Digitized Waveforms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02298" y="1581116"/>
            <a:ext cx="4089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Input: 800MHz, 300 mV</a:t>
            </a:r>
            <a:r>
              <a:rPr lang="en-US" sz="2400" b="1" baseline="-25000" dirty="0" smtClean="0">
                <a:solidFill>
                  <a:srgbClr val="FF0000"/>
                </a:solidFill>
              </a:rPr>
              <a:t>pp</a:t>
            </a:r>
            <a:r>
              <a:rPr lang="en-US" sz="2400" b="1" dirty="0" smtClean="0">
                <a:solidFill>
                  <a:srgbClr val="FF0000"/>
                </a:solidFill>
              </a:rPr>
              <a:t> sine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63863" y="1950454"/>
            <a:ext cx="2686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Sampling rate : 10 </a:t>
            </a:r>
            <a:r>
              <a:rPr lang="en-US" b="1" dirty="0" err="1" smtClean="0">
                <a:solidFill>
                  <a:srgbClr val="0000FF"/>
                </a:solidFill>
              </a:rPr>
              <a:t>GSa</a:t>
            </a:r>
            <a:r>
              <a:rPr lang="en-US" b="1" dirty="0" smtClean="0">
                <a:solidFill>
                  <a:srgbClr val="0000FF"/>
                </a:solidFill>
              </a:rPr>
              <a:t>/s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48847" y="2095179"/>
            <a:ext cx="2686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Sampling rate : 13.3 </a:t>
            </a:r>
            <a:r>
              <a:rPr lang="en-US" b="1" dirty="0" err="1" smtClean="0">
                <a:solidFill>
                  <a:srgbClr val="0000FF"/>
                </a:solidFill>
              </a:rPr>
              <a:t>GSa</a:t>
            </a:r>
            <a:r>
              <a:rPr lang="en-US" b="1" dirty="0" smtClean="0">
                <a:solidFill>
                  <a:srgbClr val="0000FF"/>
                </a:solidFill>
              </a:rPr>
              <a:t>/s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5575380"/>
            <a:ext cx="8435631" cy="92333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Only simple pedestal correction to data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As the sampling rate-to-input frequency ratio decreases, the need for time-base calibration becomes more apparent (depending on necessary timing resolution)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90387" y="85066"/>
            <a:ext cx="3153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Eric </a:t>
            </a:r>
            <a:r>
              <a:rPr lang="en-US" sz="2800" b="1" dirty="0" err="1" smtClean="0">
                <a:solidFill>
                  <a:schemeClr val="accent4">
                    <a:lumMod val="10000"/>
                  </a:schemeClr>
                </a:solidFill>
              </a:rPr>
              <a:t>Oberla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, ANT11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BC1C5-7856-4B4F-9680-4FCD612B3D91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56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Digitization Analog </a:t>
            </a:r>
            <a:r>
              <a:rPr lang="en-US" dirty="0" err="1" smtClean="0"/>
              <a:t>Bandwith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36" y="762000"/>
            <a:ext cx="7873064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Straight Connector 10"/>
          <p:cNvCxnSpPr/>
          <p:nvPr/>
        </p:nvCxnSpPr>
        <p:spPr>
          <a:xfrm>
            <a:off x="1371600" y="4495800"/>
            <a:ext cx="6019800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705600" y="3276600"/>
            <a:ext cx="0" cy="1219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705600" y="297180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ABW~1.6GHz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81200" y="442978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3 </a:t>
            </a:r>
            <a:r>
              <a:rPr lang="en-US" sz="2800" b="1" dirty="0" err="1" smtClean="0">
                <a:solidFill>
                  <a:srgbClr val="FF0000"/>
                </a:solidFill>
              </a:rPr>
              <a:t>db</a:t>
            </a:r>
            <a:r>
              <a:rPr lang="en-US" sz="2800" b="1" dirty="0" smtClean="0">
                <a:solidFill>
                  <a:srgbClr val="FF0000"/>
                </a:solidFill>
              </a:rPr>
              <a:t> loss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72103" y="6296055"/>
            <a:ext cx="571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</a:rPr>
              <a:t>PSEC4: Eric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</a:rPr>
              <a:t>Oberla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</a:rPr>
              <a:t> and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</a:rPr>
              <a:t>Herve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</a:rPr>
              <a:t>Grabas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</a:rPr>
              <a:t>+ friends…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209837" y="760521"/>
            <a:ext cx="29915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>
                <a:solidFill>
                  <a:srgbClr val="DADADA">
                    <a:lumMod val="10000"/>
                  </a:srgbClr>
                </a:solidFill>
              </a:rPr>
              <a:t>Eric </a:t>
            </a:r>
            <a:r>
              <a:rPr lang="en-US" sz="2800" b="1" dirty="0" err="1">
                <a:solidFill>
                  <a:srgbClr val="DADADA">
                    <a:lumMod val="10000"/>
                  </a:srgbClr>
                </a:solidFill>
              </a:rPr>
              <a:t>Oberla</a:t>
            </a:r>
            <a:r>
              <a:rPr lang="en-US" sz="2800" b="1" dirty="0">
                <a:solidFill>
                  <a:srgbClr val="DADADA">
                    <a:lumMod val="10000"/>
                  </a:srgbClr>
                </a:solidFill>
              </a:rPr>
              <a:t>, ANT11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BD0C7-293A-438E-A2E6-BCCC82BDF048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05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Noise (unshielded)</a:t>
            </a:r>
            <a:endParaRPr lang="en-US" sz="4800" dirty="0"/>
          </a:p>
        </p:txBody>
      </p:sp>
      <p:pic>
        <p:nvPicPr>
          <p:cNvPr id="8" name="Picture 4" descr="C:\Documents and Settings\eric\My Documents\Downloads\noise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99" b="50000"/>
          <a:stretch/>
        </p:blipFill>
        <p:spPr bwMode="auto">
          <a:xfrm>
            <a:off x="1138165" y="838200"/>
            <a:ext cx="6154869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3810000" y="685800"/>
            <a:ext cx="533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srgbClr val="DADADA">
                    <a:lumMod val="10000"/>
                  </a:srgbClr>
                </a:solidFill>
              </a:rPr>
              <a:t>PSEC4: Eric </a:t>
            </a:r>
            <a:r>
              <a:rPr lang="en-US" sz="2000" b="1" dirty="0" err="1">
                <a:solidFill>
                  <a:srgbClr val="DADADA">
                    <a:lumMod val="10000"/>
                  </a:srgbClr>
                </a:solidFill>
              </a:rPr>
              <a:t>Oberla</a:t>
            </a:r>
            <a:r>
              <a:rPr lang="en-US" sz="2000" b="1" dirty="0">
                <a:solidFill>
                  <a:srgbClr val="DADADA">
                    <a:lumMod val="10000"/>
                  </a:srgbClr>
                </a:solidFill>
              </a:rPr>
              <a:t> and </a:t>
            </a:r>
            <a:r>
              <a:rPr lang="en-US" sz="2000" b="1" dirty="0" err="1">
                <a:solidFill>
                  <a:srgbClr val="DADADA">
                    <a:lumMod val="10000"/>
                  </a:srgbClr>
                </a:solidFill>
              </a:rPr>
              <a:t>Herve</a:t>
            </a:r>
            <a:r>
              <a:rPr lang="en-US" sz="2000" b="1" dirty="0">
                <a:solidFill>
                  <a:srgbClr val="DADADA">
                    <a:lumMod val="10000"/>
                  </a:srgbClr>
                </a:solidFill>
              </a:rPr>
              <a:t> </a:t>
            </a:r>
            <a:r>
              <a:rPr lang="en-US" sz="2000" b="1" dirty="0" err="1">
                <a:solidFill>
                  <a:srgbClr val="DADADA">
                    <a:lumMod val="10000"/>
                  </a:srgbClr>
                </a:solidFill>
              </a:rPr>
              <a:t>Grabas</a:t>
            </a:r>
            <a:r>
              <a:rPr lang="en-US" sz="2000" b="1" dirty="0">
                <a:solidFill>
                  <a:srgbClr val="DADADA">
                    <a:lumMod val="10000"/>
                  </a:srgbClr>
                </a:solidFill>
              </a:rPr>
              <a:t>+ friends…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69101" y="4267200"/>
            <a:ext cx="5103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RMS=755 microvolts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570" y="5827693"/>
            <a:ext cx="51034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Full-Scale ~1.2 volts (expect S/N&gt;=100, conservatively)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152475" y="6258580"/>
            <a:ext cx="29915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>
                <a:solidFill>
                  <a:srgbClr val="DADADA">
                    <a:lumMod val="10000"/>
                  </a:srgbClr>
                </a:solidFill>
              </a:rPr>
              <a:t>Eric </a:t>
            </a:r>
            <a:r>
              <a:rPr lang="en-US" sz="2800" b="1" dirty="0" err="1">
                <a:solidFill>
                  <a:srgbClr val="DADADA">
                    <a:lumMod val="10000"/>
                  </a:srgbClr>
                </a:solidFill>
              </a:rPr>
              <a:t>Oberla</a:t>
            </a:r>
            <a:r>
              <a:rPr lang="en-US" sz="2800" b="1" dirty="0">
                <a:solidFill>
                  <a:srgbClr val="DADADA">
                    <a:lumMod val="10000"/>
                  </a:srgbClr>
                </a:solidFill>
              </a:rPr>
              <a:t>, ANT11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53282-004A-4CAB-A849-0D554C3B7988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65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143000"/>
          </a:xfrm>
        </p:spPr>
        <p:txBody>
          <a:bodyPr>
            <a:noAutofit/>
          </a:bodyPr>
          <a:lstStyle/>
          <a:p>
            <a:r>
              <a:rPr lang="en-US" sz="8800" b="1" dirty="0" smtClean="0">
                <a:latin typeface="Comic Sans MS" pitchFamily="66" charset="0"/>
              </a:rPr>
              <a:t>Photocathodes</a:t>
            </a:r>
            <a:endParaRPr lang="en-US" sz="8800" b="1" dirty="0">
              <a:latin typeface="Comic Sans MS" pitchFamily="66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E94F-8D9F-4723-9FA0-037CE93D5379}" type="datetime1">
              <a:rPr lang="en-US" smtClean="0"/>
              <a:t>6/21/2012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480060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accent4">
                    <a:lumMod val="10000"/>
                  </a:schemeClr>
                </a:solidFill>
              </a:rPr>
              <a:t>oy</a:t>
            </a:r>
            <a:r>
              <a:rPr lang="en-US" sz="4400" b="1" dirty="0" smtClean="0">
                <a:solidFill>
                  <a:schemeClr val="accent4">
                    <a:lumMod val="10000"/>
                  </a:schemeClr>
                </a:solidFill>
              </a:rPr>
              <a:t>- chemistry…</a:t>
            </a:r>
          </a:p>
        </p:txBody>
      </p:sp>
    </p:spTree>
    <p:extLst>
      <p:ext uri="{BB962C8B-B14F-4D97-AF65-F5344CB8AC3E}">
        <p14:creationId xmlns:p14="http://schemas.microsoft.com/office/powerpoint/2010/main" val="180236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46038"/>
            <a:ext cx="8229600" cy="1325562"/>
          </a:xfrm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en-US" sz="5400" b="1" dirty="0" smtClean="0">
                <a:solidFill>
                  <a:srgbClr val="002060"/>
                </a:solidFill>
              </a:rPr>
              <a:t>Photocathodes</a:t>
            </a:r>
            <a:br>
              <a:rPr lang="en-US" sz="5400" b="1" dirty="0" smtClean="0">
                <a:solidFill>
                  <a:srgbClr val="002060"/>
                </a:solidFill>
              </a:rPr>
            </a:br>
            <a:endParaRPr lang="en-US" sz="5400" b="1" dirty="0" smtClean="0">
              <a:solidFill>
                <a:srgbClr val="FF0000"/>
              </a:solidFill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09601"/>
            <a:ext cx="8408833" cy="1219200"/>
          </a:xfrm>
        </p:spPr>
        <p:txBody>
          <a:bodyPr>
            <a:normAutofit/>
          </a:bodyPr>
          <a:lstStyle/>
          <a:p>
            <a:pPr marL="0" indent="0">
              <a:lnSpc>
                <a:spcPct val="85000"/>
              </a:lnSpc>
              <a:buSzPct val="125000"/>
              <a:buNone/>
              <a:defRPr/>
            </a:pPr>
            <a:r>
              <a:rPr lang="en-US" b="1" dirty="0" smtClean="0">
                <a:solidFill>
                  <a:srgbClr val="151517"/>
                </a:solidFill>
              </a:rPr>
              <a:t>LAPPD goal- 20-25% QE, 8”-square- conv. alkali </a:t>
            </a:r>
            <a:endParaRPr lang="en-US" b="1" dirty="0">
              <a:solidFill>
                <a:srgbClr val="151517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3" t="31364" r="24452" b="15210"/>
          <a:stretch/>
        </p:blipFill>
        <p:spPr bwMode="auto">
          <a:xfrm>
            <a:off x="3594699" y="2126347"/>
            <a:ext cx="5478433" cy="358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76" y="1573918"/>
            <a:ext cx="3222523" cy="429348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771" y="1104529"/>
            <a:ext cx="9601200" cy="510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5000"/>
              </a:lnSpc>
              <a:spcBef>
                <a:spcPct val="20000"/>
              </a:spcBef>
              <a:buSzPct val="125000"/>
              <a:defRPr/>
            </a:pPr>
            <a:r>
              <a:rPr lang="en-US" sz="3200" b="1" dirty="0" smtClean="0">
                <a:solidFill>
                  <a:srgbClr val="151517"/>
                </a:solidFill>
              </a:rPr>
              <a:t>2 parallel efforts: SSL (knows how), and ANL (learning) </a:t>
            </a:r>
            <a:endParaRPr lang="en-US" sz="3200" b="1" dirty="0">
              <a:solidFill>
                <a:srgbClr val="151517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25604" y="2057400"/>
            <a:ext cx="2427396" cy="8802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200" b="1" dirty="0" smtClean="0">
                <a:solidFill>
                  <a:srgbClr val="151517"/>
                </a:solidFill>
              </a:rPr>
              <a:t>ANL</a:t>
            </a:r>
          </a:p>
          <a:p>
            <a:pPr>
              <a:lnSpc>
                <a:spcPct val="80000"/>
              </a:lnSpc>
            </a:pPr>
            <a:r>
              <a:rPr lang="en-US" sz="3200" b="1" dirty="0" smtClean="0">
                <a:solidFill>
                  <a:srgbClr val="151517"/>
                </a:solidFill>
              </a:rPr>
              <a:t>Optical stand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041058" y="5719920"/>
            <a:ext cx="48249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151517"/>
                </a:solidFill>
              </a:rPr>
              <a:t>First cathodes made at ANL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838200" y="3657600"/>
            <a:ext cx="228600" cy="2062321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49561" y="5766107"/>
            <a:ext cx="325460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</a:rPr>
              <a:t>Burle</a:t>
            </a:r>
            <a:r>
              <a:rPr lang="en-US" sz="3200" b="1" dirty="0" smtClean="0">
                <a:solidFill>
                  <a:srgbClr val="C00000"/>
                </a:solidFill>
              </a:rPr>
              <a:t> commercial </a:t>
            </a:r>
          </a:p>
          <a:p>
            <a:r>
              <a:rPr lang="en-US" sz="3200" b="1" dirty="0" smtClean="0">
                <a:solidFill>
                  <a:srgbClr val="C00000"/>
                </a:solidFill>
              </a:rPr>
              <a:t>equipment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1066800" y="3795076"/>
            <a:ext cx="1610033" cy="192484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2286001" y="2819400"/>
            <a:ext cx="390832" cy="1128076"/>
          </a:xfrm>
          <a:prstGeom prst="straightConnector1">
            <a:avLst/>
          </a:prstGeom>
          <a:ln w="38100">
            <a:solidFill>
              <a:schemeClr val="accent4">
                <a:lumMod val="1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00A3-F003-469C-8021-3E5769278387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7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2400"/>
            <a:ext cx="9144000" cy="792162"/>
          </a:xfrm>
        </p:spPr>
        <p:txBody>
          <a:bodyPr>
            <a:normAutofit fontScale="90000"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Status of </a:t>
            </a:r>
            <a:r>
              <a:rPr lang="en-US" sz="4800" b="1" dirty="0" err="1" smtClean="0">
                <a:solidFill>
                  <a:srgbClr val="FF0000"/>
                </a:solidFill>
              </a:rPr>
              <a:t>PhotoCathodes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0" y="457200"/>
            <a:ext cx="9144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buFontTx/>
              <a:buNone/>
            </a:pPr>
            <a:r>
              <a:rPr lang="en-US" sz="2000" dirty="0"/>
              <a:t>Have made </a:t>
            </a:r>
            <a:r>
              <a:rPr lang="en-US" sz="2000" dirty="0" smtClean="0"/>
              <a:t>&gt;20%  8”PC </a:t>
            </a:r>
            <a:r>
              <a:rPr lang="en-US" sz="2000" dirty="0"/>
              <a:t>at SSL;  </a:t>
            </a:r>
            <a:r>
              <a:rPr lang="en-US" sz="2000" dirty="0" smtClean="0"/>
              <a:t>25% small </a:t>
            </a:r>
            <a:r>
              <a:rPr lang="en-US" sz="2000" dirty="0"/>
              <a:t>PC’s at </a:t>
            </a:r>
            <a:r>
              <a:rPr lang="en-US" sz="2000" dirty="0" smtClean="0"/>
              <a:t>ANL, 18% 4” (larger underway) 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90" y="813572"/>
            <a:ext cx="2819400" cy="24630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757535"/>
            <a:ext cx="3467496" cy="2438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50" y="3581400"/>
            <a:ext cx="2846840" cy="2819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3195935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10000"/>
                  </a:schemeClr>
                </a:solidFill>
              </a:rPr>
              <a:t>SSL </a:t>
            </a:r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8”  </a:t>
            </a:r>
            <a:r>
              <a:rPr lang="en-US" sz="2400" b="1" dirty="0" err="1" smtClean="0">
                <a:solidFill>
                  <a:schemeClr val="accent4">
                    <a:lumMod val="10000"/>
                  </a:schemeClr>
                </a:solidFill>
              </a:rPr>
              <a:t>SbNaK</a:t>
            </a:r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 cathode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19600" y="6096000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 4” cathode: Chalice in </a:t>
            </a:r>
            <a:r>
              <a:rPr lang="en-US" sz="2400" b="1" dirty="0" err="1" smtClean="0">
                <a:solidFill>
                  <a:schemeClr val="accent4">
                    <a:lumMod val="10000"/>
                  </a:schemeClr>
                </a:solidFill>
              </a:rPr>
              <a:t>Burle</a:t>
            </a:r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 oven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" y="632460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QE of SSL 8”  </a:t>
            </a:r>
            <a:r>
              <a:rPr lang="en-US" sz="2400" b="1" dirty="0" err="1" smtClean="0">
                <a:solidFill>
                  <a:schemeClr val="accent4">
                    <a:lumMod val="10000"/>
                  </a:schemeClr>
                </a:solidFill>
              </a:rPr>
              <a:t>SbNaK</a:t>
            </a:r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 cathode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85304" y="3200400"/>
            <a:ext cx="4330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10000"/>
                  </a:schemeClr>
                </a:solidFill>
              </a:rPr>
              <a:t>QE of </a:t>
            </a:r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ANL small  </a:t>
            </a:r>
            <a:r>
              <a:rPr lang="en-US" sz="2400" b="1" dirty="0" err="1" smtClean="0">
                <a:solidFill>
                  <a:schemeClr val="accent4">
                    <a:lumMod val="10000"/>
                  </a:schemeClr>
                </a:solidFill>
              </a:rPr>
              <a:t>SbKCs</a:t>
            </a:r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 cathodes</a:t>
            </a:r>
            <a:endParaRPr lang="en-US" sz="24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33800"/>
            <a:ext cx="4038600" cy="230116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110142" y="1295400"/>
            <a:ext cx="702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ANL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399134" y="6396335"/>
            <a:ext cx="702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</a:rPr>
              <a:t>ANL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57</a:t>
            </a:fld>
            <a:endParaRPr lang="en-US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D6F7-997F-40BB-8762-BFDCBB56D7C9}" type="datetime1">
              <a:rPr lang="en-US" smtClean="0"/>
              <a:t>6/21/2012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14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143000"/>
          </a:xfrm>
        </p:spPr>
        <p:txBody>
          <a:bodyPr>
            <a:noAutofit/>
          </a:bodyPr>
          <a:lstStyle/>
          <a:p>
            <a:r>
              <a:rPr lang="en-US" sz="8800" b="1" dirty="0" smtClean="0">
                <a:latin typeface="Comic Sans MS" pitchFamily="66" charset="0"/>
              </a:rPr>
              <a:t>Results</a:t>
            </a:r>
            <a:br>
              <a:rPr lang="en-US" sz="8800" b="1" dirty="0" smtClean="0">
                <a:latin typeface="Comic Sans MS" pitchFamily="66" charset="0"/>
              </a:rPr>
            </a:br>
            <a:r>
              <a:rPr lang="en-US" sz="8800" b="1" dirty="0" smtClean="0">
                <a:latin typeface="Comic Sans MS" pitchFamily="66" charset="0"/>
              </a:rPr>
              <a:t>and</a:t>
            </a:r>
            <a:br>
              <a:rPr lang="en-US" sz="8800" b="1" dirty="0" smtClean="0">
                <a:latin typeface="Comic Sans MS" pitchFamily="66" charset="0"/>
              </a:rPr>
            </a:br>
            <a:r>
              <a:rPr lang="en-US" sz="8800" b="1" dirty="0" smtClean="0">
                <a:latin typeface="Comic Sans MS" pitchFamily="66" charset="0"/>
              </a:rPr>
              <a:t>Summary</a:t>
            </a:r>
            <a:endParaRPr lang="en-US" sz="8800" b="1" dirty="0">
              <a:latin typeface="Comic Sans MS" pitchFamily="66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E94F-8D9F-4723-9FA0-037CE93D5379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97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152400"/>
            <a:ext cx="9525000" cy="792162"/>
          </a:xfrm>
        </p:spPr>
        <p:txBody>
          <a:bodyPr>
            <a:normAutofit/>
          </a:bodyPr>
          <a:lstStyle/>
          <a:p>
            <a:r>
              <a:rPr lang="en-US" b="1" dirty="0" smtClean="0"/>
              <a:t>Internal ALD HV Divider Scheme works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2400" y="838200"/>
            <a:ext cx="9144000" cy="1066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b="1" dirty="0" smtClean="0"/>
              <a:t>Coat MCP’s </a:t>
            </a:r>
            <a:r>
              <a:rPr lang="en-US" b="1" i="1" dirty="0" smtClean="0"/>
              <a:t>and </a:t>
            </a:r>
            <a:r>
              <a:rPr lang="en-US" b="1" dirty="0" smtClean="0"/>
              <a:t>spacers with ALD to form a completely internal  resistive divider string-no pins</a:t>
            </a:r>
            <a:endParaRPr lang="en-US" b="1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6819F-C492-457E-B7BA-8CD8A4C0348A}" type="datetime1">
              <a:rPr lang="en-US" smtClean="0"/>
              <a:t>6/21/2012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59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828800"/>
            <a:ext cx="4489392" cy="25580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780" y="3421570"/>
            <a:ext cx="4046220" cy="30554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41792" y="1600200"/>
            <a:ext cx="4578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Anil Mane, Jeff Elam (ANL/ESD)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5105400"/>
            <a:ext cx="4565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I-V Curves for the stack</a:t>
            </a:r>
          </a:p>
        </p:txBody>
      </p:sp>
      <p:cxnSp>
        <p:nvCxnSpPr>
          <p:cNvPr id="11" name="Straight Arrow Connector 10"/>
          <p:cNvCxnSpPr>
            <a:endCxn id="10" idx="3"/>
          </p:cNvCxnSpPr>
          <p:nvPr/>
        </p:nvCxnSpPr>
        <p:spPr>
          <a:xfrm>
            <a:off x="3581400" y="5367010"/>
            <a:ext cx="98419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257801" y="2296180"/>
            <a:ext cx="3857766" cy="82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Resistances and voltages for the stack</a:t>
            </a:r>
          </a:p>
        </p:txBody>
      </p:sp>
      <p:cxnSp>
        <p:nvCxnSpPr>
          <p:cNvPr id="15" name="Straight Arrow Connector 14"/>
          <p:cNvCxnSpPr>
            <a:stCxn id="14" idx="1"/>
          </p:cNvCxnSpPr>
          <p:nvPr/>
        </p:nvCxnSpPr>
        <p:spPr>
          <a:xfrm flipH="1" flipV="1">
            <a:off x="4572000" y="2708600"/>
            <a:ext cx="685801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8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8686800" cy="73183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54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5400" b="1" dirty="0" smtClean="0"/>
              <a:t>Neutrino Physics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4876800"/>
            <a:ext cx="9296400" cy="1157308"/>
          </a:xfrm>
        </p:spPr>
        <p:txBody>
          <a:bodyPr>
            <a:normAutofit lnSpcReduction="10000"/>
          </a:bodyPr>
          <a:lstStyle/>
          <a:p>
            <a:pPr>
              <a:lnSpc>
                <a:spcPct val="70000"/>
              </a:lnSpc>
              <a:spcBef>
                <a:spcPct val="10000"/>
              </a:spcBef>
              <a:buFontTx/>
              <a:buNone/>
            </a:pPr>
            <a:r>
              <a:rPr lang="en-US" b="1" dirty="0"/>
              <a:t>Approach: </a:t>
            </a:r>
            <a:r>
              <a:rPr lang="en-US" dirty="0"/>
              <a:t>measure the </a:t>
            </a:r>
            <a:r>
              <a:rPr lang="en-US" dirty="0" smtClean="0"/>
              <a:t>arrival </a:t>
            </a:r>
            <a:r>
              <a:rPr lang="en-US" dirty="0"/>
              <a:t>times </a:t>
            </a:r>
            <a:r>
              <a:rPr lang="en-US" dirty="0" smtClean="0"/>
              <a:t>and positions of </a:t>
            </a:r>
            <a:r>
              <a:rPr lang="en-US" dirty="0"/>
              <a:t>photons and </a:t>
            </a:r>
            <a:r>
              <a:rPr lang="en-US" dirty="0" smtClean="0"/>
              <a:t>reconstruct  tracks  in water</a:t>
            </a:r>
            <a:endParaRPr lang="en-US" dirty="0"/>
          </a:p>
          <a:p>
            <a:pPr>
              <a:lnSpc>
                <a:spcPct val="70000"/>
              </a:lnSpc>
              <a:spcBef>
                <a:spcPct val="10000"/>
              </a:spcBef>
              <a:buFontTx/>
              <a:buNone/>
            </a:pPr>
            <a:r>
              <a:rPr lang="en-US" b="1" dirty="0"/>
              <a:t>Benefit: </a:t>
            </a:r>
            <a:r>
              <a:rPr lang="en-US" dirty="0" smtClean="0"/>
              <a:t>Factor of 5 less volume needed, cost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33799" name="Picture 4" descr="constantinos_sideviewV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" t="3319" r="7417" b="7086"/>
          <a:stretch>
            <a:fillRect/>
          </a:stretch>
        </p:blipFill>
        <p:spPr bwMode="auto">
          <a:xfrm>
            <a:off x="1461405" y="1371600"/>
            <a:ext cx="623479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8014" y="600256"/>
            <a:ext cx="8839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DADADA">
                    <a:lumMod val="10000"/>
                  </a:srgbClr>
                </a:solidFill>
              </a:rPr>
              <a:t>Need</a:t>
            </a:r>
            <a:r>
              <a:rPr lang="en-US" sz="2800" dirty="0" smtClean="0">
                <a:solidFill>
                  <a:srgbClr val="DADADA">
                    <a:lumMod val="10000"/>
                  </a:srgbClr>
                </a:solidFill>
              </a:rPr>
              <a:t>: lower the cost  and extend the reach of large neutrino detectors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5736848"/>
            <a:ext cx="91072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solidFill>
                  <a:srgbClr val="DADADA">
                    <a:lumMod val="10000"/>
                  </a:srgbClr>
                </a:solidFill>
                <a:latin typeface="+mj-lt"/>
              </a:rPr>
              <a:t>Competition-</a:t>
            </a:r>
            <a:r>
              <a:rPr lang="en-US" sz="2800" b="1" dirty="0">
                <a:solidFill>
                  <a:srgbClr val="DADADA">
                    <a:lumMod val="10000"/>
                  </a:srgbClr>
                </a:solidFill>
                <a:latin typeface="+mj-lt"/>
              </a:rPr>
              <a:t> </a:t>
            </a:r>
            <a:r>
              <a:rPr lang="en-US" sz="2800" dirty="0" smtClean="0">
                <a:solidFill>
                  <a:srgbClr val="DADADA">
                    <a:lumMod val="10000"/>
                  </a:srgbClr>
                </a:solidFill>
                <a:latin typeface="+mj-lt"/>
              </a:rPr>
              <a:t>large PMT’s, Liquid Argon</a:t>
            </a:r>
            <a:endParaRPr lang="en-US" sz="1600" dirty="0">
              <a:solidFill>
                <a:srgbClr val="84A3FF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5000" y="28194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H. Nicholson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8284C-E38F-46D9-9059-DA9F4D8394B0}" type="datetime1">
              <a:rPr lang="en-US" smtClean="0"/>
              <a:t>6/21/2012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-122237"/>
            <a:ext cx="9372600" cy="73183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5400" b="1" dirty="0" err="1" smtClean="0"/>
              <a:t>Microchannel</a:t>
            </a:r>
            <a:r>
              <a:rPr lang="en-US" sz="5400" b="1" dirty="0" smtClean="0"/>
              <a:t> Plates- </a:t>
            </a:r>
            <a:r>
              <a:rPr lang="en-US" sz="5400" b="1" dirty="0" err="1" smtClean="0"/>
              <a:t>lownoise</a:t>
            </a:r>
            <a:endParaRPr lang="en-US" sz="5400" b="1" dirty="0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6172200" y="1705185"/>
            <a:ext cx="3124200" cy="2866816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Noise (</a:t>
            </a:r>
            <a:r>
              <a:rPr lang="en-US" sz="2400" b="1" dirty="0" err="1" smtClean="0">
                <a:solidFill>
                  <a:srgbClr val="C00000"/>
                </a:solidFill>
              </a:rPr>
              <a:t>bkgd</a:t>
            </a:r>
            <a:r>
              <a:rPr lang="en-US" sz="2400" b="1" dirty="0" smtClean="0">
                <a:solidFill>
                  <a:srgbClr val="C00000"/>
                </a:solidFill>
              </a:rPr>
              <a:t> rate).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&lt;=0.1 counts/cm</a:t>
            </a:r>
            <a:r>
              <a:rPr lang="en-US" sz="2400" b="1" baseline="30000" dirty="0" smtClean="0">
                <a:solidFill>
                  <a:srgbClr val="C00000"/>
                </a:solidFill>
              </a:rPr>
              <a:t>2</a:t>
            </a:r>
            <a:r>
              <a:rPr lang="en-US" sz="2400" b="1" dirty="0" smtClean="0">
                <a:solidFill>
                  <a:srgbClr val="C00000"/>
                </a:solidFill>
              </a:rPr>
              <a:t>/sec; factors of few &gt; </a:t>
            </a:r>
            <a:r>
              <a:rPr lang="en-US" sz="2400" b="1" dirty="0" err="1" smtClean="0">
                <a:solidFill>
                  <a:srgbClr val="C00000"/>
                </a:solidFill>
              </a:rPr>
              <a:t>cosmics</a:t>
            </a:r>
            <a:r>
              <a:rPr lang="en-US" sz="2800" b="1" dirty="0" smtClean="0">
                <a:solidFill>
                  <a:srgbClr val="C00000"/>
                </a:solidFill>
              </a:rPr>
              <a:t>  </a:t>
            </a:r>
            <a:r>
              <a:rPr lang="en-US" sz="2400" b="1" dirty="0" smtClean="0">
                <a:solidFill>
                  <a:srgbClr val="C00000"/>
                </a:solidFill>
              </a:rPr>
              <a:t>(!)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" y="1905000"/>
            <a:ext cx="2057400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buClr>
                <a:srgbClr val="FFCC00"/>
              </a:buClr>
              <a:defRPr/>
            </a:pPr>
            <a:r>
              <a:rPr lang="en-US" b="1" dirty="0" err="1" smtClean="0">
                <a:solidFill>
                  <a:schemeClr val="accent4">
                    <a:lumMod val="10000"/>
                  </a:schemeClr>
                </a:solidFill>
              </a:rPr>
              <a:t>Ossy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</a:rPr>
              <a:t>Siegmund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, Jason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</a:rPr>
              <a:t>McPhate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, Sharon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</a:rPr>
              <a:t>Jelinsky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SSL/UCB </a:t>
            </a:r>
            <a:endParaRPr lang="en-US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3" t="23989" r="7053" b="9438"/>
          <a:stretch/>
        </p:blipFill>
        <p:spPr>
          <a:xfrm>
            <a:off x="1752600" y="1295400"/>
            <a:ext cx="4419600" cy="557877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905000" y="6400800"/>
            <a:ext cx="3810000" cy="381000"/>
          </a:xfrm>
          <a:prstGeom prst="roundRect">
            <a:avLst/>
          </a:prstGeom>
          <a:ln w="5715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pPr algn="ctr">
              <a:lnSpc>
                <a:spcPct val="85000"/>
              </a:lnSpc>
            </a:pPr>
            <a:endParaRPr lang="en-US" sz="2400" b="1" dirty="0" smtClean="0">
              <a:solidFill>
                <a:srgbClr val="151517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715000" y="3352800"/>
            <a:ext cx="1219200" cy="3048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44504" y="594906"/>
            <a:ext cx="30620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A886E0">
                    <a:lumMod val="50000"/>
                  </a:srgbClr>
                </a:solidFill>
              </a:rPr>
              <a:t>Performance: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11BD2-D636-4770-B117-E4DE3EF074EF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42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-122237"/>
            <a:ext cx="9220200" cy="73183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5400" b="1" dirty="0" err="1" smtClean="0"/>
              <a:t>Microchannel</a:t>
            </a:r>
            <a:r>
              <a:rPr lang="en-US" sz="5400" b="1" dirty="0" smtClean="0"/>
              <a:t> Plates- no aging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86286" y="609600"/>
            <a:ext cx="9144000" cy="762000"/>
          </a:xfrm>
          <a:ln>
            <a:solidFill>
              <a:srgbClr val="FF3399"/>
            </a:solidFill>
          </a:ln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Performance: burn-in (aka `scrub’) </a:t>
            </a:r>
            <a:endParaRPr lang="en-US" sz="4000" b="1" dirty="0" smtClean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067231"/>
            <a:ext cx="2507226" cy="1271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buClr>
                <a:srgbClr val="FFCC00"/>
              </a:buClr>
              <a:defRPr/>
            </a:pP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Measurements by</a:t>
            </a:r>
          </a:p>
          <a:p>
            <a:pPr>
              <a:lnSpc>
                <a:spcPct val="85000"/>
              </a:lnSpc>
              <a:buClr>
                <a:srgbClr val="FFCC00"/>
              </a:buClr>
              <a:defRPr/>
            </a:pPr>
            <a:r>
              <a:rPr lang="en-US" b="1" dirty="0" err="1" smtClean="0">
                <a:solidFill>
                  <a:schemeClr val="accent4">
                    <a:lumMod val="10000"/>
                  </a:schemeClr>
                </a:solidFill>
              </a:rPr>
              <a:t>Ossy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</a:rPr>
              <a:t>Siegmund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endParaRPr lang="en-US" b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85000"/>
              </a:lnSpc>
              <a:buClr>
                <a:srgbClr val="FFCC00"/>
              </a:buClr>
              <a:defRPr/>
            </a:pP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Jason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</a:rPr>
              <a:t>McPhate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endParaRPr lang="en-US" b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85000"/>
              </a:lnSpc>
              <a:buClr>
                <a:srgbClr val="FFCC00"/>
              </a:buClr>
              <a:defRPr/>
            </a:pP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Sharon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</a:rPr>
              <a:t>Jelinsky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SSL/UCB </a:t>
            </a:r>
            <a:endParaRPr lang="en-US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8" t="19140" r="47672" b="8888"/>
          <a:stretch/>
        </p:blipFill>
        <p:spPr>
          <a:xfrm>
            <a:off x="2057400" y="1312605"/>
            <a:ext cx="4579374" cy="5473443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 flipV="1">
            <a:off x="6636775" y="4736360"/>
            <a:ext cx="907026" cy="1404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685935" y="4876800"/>
            <a:ext cx="2202426" cy="1557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800" b="1" dirty="0" smtClean="0">
                <a:solidFill>
                  <a:srgbClr val="FF3300"/>
                </a:solidFill>
              </a:rPr>
              <a:t>Typical MCP behavior- long scrub-times</a:t>
            </a:r>
            <a:endParaRPr lang="en-US" sz="2800" b="1" dirty="0">
              <a:solidFill>
                <a:srgbClr val="FF33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9174" y="1600200"/>
            <a:ext cx="2431026" cy="1661993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800" b="1" dirty="0" smtClean="0">
                <a:solidFill>
                  <a:srgbClr val="FF0066"/>
                </a:solidFill>
              </a:rPr>
              <a:t>Measured ANL ALD-MCP behavior</a:t>
            </a:r>
          </a:p>
          <a:p>
            <a:pPr>
              <a:lnSpc>
                <a:spcPct val="85000"/>
              </a:lnSpc>
            </a:pP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(ALD by Anil Mane, Jeff Elam, ANL)</a:t>
            </a:r>
            <a:endParaRPr lang="en-US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5334000" y="1988403"/>
            <a:ext cx="1447800" cy="100951"/>
          </a:xfrm>
          <a:prstGeom prst="straightConnector1">
            <a:avLst/>
          </a:prstGeom>
          <a:ln w="57150">
            <a:solidFill>
              <a:srgbClr val="FF0066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0" y="4049326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(Big deal commercially?)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0538-89C8-4335-94EE-793C84AE0F1E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59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-122237"/>
            <a:ext cx="9144000" cy="73183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5400" b="1" dirty="0" err="1" smtClean="0"/>
              <a:t>Microchannel</a:t>
            </a:r>
            <a:r>
              <a:rPr lang="en-US" sz="5400" b="1" dirty="0" smtClean="0"/>
              <a:t> Plates- high gain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286" y="609600"/>
            <a:ext cx="9144000" cy="762000"/>
          </a:xfrm>
        </p:spPr>
        <p:txBody>
          <a:bodyPr>
            <a:normAutofit fontScale="55000" lnSpcReduction="2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6500" b="1" i="1" dirty="0" smtClean="0">
                <a:solidFill>
                  <a:schemeClr val="bg2">
                    <a:lumMod val="10000"/>
                  </a:schemeClr>
                </a:solidFill>
              </a:rPr>
              <a:t>We see gains </a:t>
            </a:r>
            <a:r>
              <a:rPr lang="en-US" sz="6500" b="1" i="1" dirty="0">
                <a:solidFill>
                  <a:schemeClr val="bg2">
                    <a:lumMod val="10000"/>
                  </a:schemeClr>
                </a:solidFill>
              </a:rPr>
              <a:t>&gt; </a:t>
            </a:r>
            <a:r>
              <a:rPr lang="en-US" sz="6500" b="1" i="1" dirty="0" smtClean="0">
                <a:solidFill>
                  <a:schemeClr val="bg2">
                    <a:lumMod val="10000"/>
                  </a:schemeClr>
                </a:solidFill>
              </a:rPr>
              <a:t>10</a:t>
            </a:r>
            <a:r>
              <a:rPr lang="en-US" sz="6500" b="1" i="1" baseline="30000" dirty="0" smtClean="0">
                <a:solidFill>
                  <a:schemeClr val="bg2">
                    <a:lumMod val="10000"/>
                  </a:schemeClr>
                </a:solidFill>
              </a:rPr>
              <a:t>7 </a:t>
            </a:r>
            <a:r>
              <a:rPr lang="en-US" sz="4400" b="1" i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6500" b="1" i="1" dirty="0" smtClean="0">
                <a:solidFill>
                  <a:schemeClr val="bg2">
                    <a:lumMod val="10000"/>
                  </a:schemeClr>
                </a:solidFill>
              </a:rPr>
              <a:t>in a chevron-pair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4" t="24167" r="42255" b="19167"/>
          <a:stretch/>
        </p:blipFill>
        <p:spPr bwMode="auto">
          <a:xfrm>
            <a:off x="2143685" y="1143000"/>
            <a:ext cx="5095315" cy="5456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76200" y="1905000"/>
            <a:ext cx="2057400" cy="1742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buClr>
                <a:srgbClr val="FFCC00"/>
              </a:buClr>
              <a:defRPr/>
            </a:pPr>
            <a:r>
              <a:rPr lang="en-US" b="1" dirty="0" err="1" smtClean="0">
                <a:solidFill>
                  <a:schemeClr val="accent4">
                    <a:lumMod val="10000"/>
                  </a:schemeClr>
                </a:solidFill>
              </a:rPr>
              <a:t>Ossy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</a:rPr>
              <a:t>Siegmund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, Jason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</a:rPr>
              <a:t>McPhate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, Sharon </a:t>
            </a:r>
            <a:r>
              <a:rPr lang="en-US" b="1" dirty="0" err="1">
                <a:solidFill>
                  <a:schemeClr val="accent4">
                    <a:lumMod val="10000"/>
                  </a:schemeClr>
                </a:solidFill>
              </a:rPr>
              <a:t>Jelinsky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SSL/UCB </a:t>
            </a:r>
          </a:p>
          <a:p>
            <a:pPr>
              <a:lnSpc>
                <a:spcPct val="85000"/>
              </a:lnSpc>
              <a:buClr>
                <a:srgbClr val="FFCC00"/>
              </a:buClr>
              <a:defRPr/>
            </a:pPr>
            <a:endParaRPr lang="en-US" b="1" dirty="0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85000"/>
              </a:lnSpc>
              <a:buClr>
                <a:srgbClr val="FFCC00"/>
              </a:buClr>
              <a:defRPr/>
            </a:pP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ALD by Anil Mane and </a:t>
            </a:r>
            <a:r>
              <a:rPr lang="en-US" b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Jeff Elam, ANL</a:t>
            </a:r>
            <a:endParaRPr lang="en-US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7F3B-DF16-4D3C-B448-370E56566231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45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792162"/>
          </a:xfrm>
        </p:spPr>
        <p:txBody>
          <a:bodyPr>
            <a:normAutofit/>
          </a:bodyPr>
          <a:lstStyle/>
          <a:p>
            <a:r>
              <a:rPr lang="en-US" b="1" dirty="0" smtClean="0"/>
              <a:t>8”-MCP Pair and Strip Anode Work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6819F-C492-457E-B7BA-8CD8A4C0348A}" type="datetime1">
              <a:rPr lang="en-US" smtClean="0"/>
              <a:t>6/21/2012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63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3101"/>
            <a:ext cx="4251354" cy="2502099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311" y="3505200"/>
            <a:ext cx="4441489" cy="3119214"/>
          </a:xfrm>
        </p:spPr>
      </p:pic>
      <p:cxnSp>
        <p:nvCxnSpPr>
          <p:cNvPr id="11" name="Straight Arrow Connector 10"/>
          <p:cNvCxnSpPr/>
          <p:nvPr/>
        </p:nvCxnSpPr>
        <p:spPr>
          <a:xfrm>
            <a:off x="3581400" y="5367010"/>
            <a:ext cx="98419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4251354" y="1943100"/>
            <a:ext cx="9985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181600" y="1530679"/>
            <a:ext cx="3857766" cy="828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Laser mirrors and 8” anode for 8” MCP tests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76200" y="4954589"/>
            <a:ext cx="4130760" cy="82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Pulses from one strip of 8” anode</a:t>
            </a:r>
            <a:r>
              <a:rPr lang="en-US" sz="2800" b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with 8” MCP pair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5943600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Matt </a:t>
            </a:r>
            <a:r>
              <a:rPr lang="en-US" sz="1600" b="1" dirty="0" err="1" smtClean="0">
                <a:solidFill>
                  <a:srgbClr val="FF0000"/>
                </a:solidFill>
              </a:rPr>
              <a:t>Wetstein</a:t>
            </a:r>
            <a:r>
              <a:rPr lang="en-US" sz="1600" b="1" dirty="0" smtClean="0">
                <a:solidFill>
                  <a:srgbClr val="FF0000"/>
                </a:solidFill>
              </a:rPr>
              <a:t>, Bernhard Adams, </a:t>
            </a:r>
            <a:r>
              <a:rPr lang="en-US" sz="1600" b="1" dirty="0" err="1" smtClean="0">
                <a:solidFill>
                  <a:srgbClr val="FF0000"/>
                </a:solidFill>
              </a:rPr>
              <a:t>Andrey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Elagin</a:t>
            </a:r>
            <a:r>
              <a:rPr lang="en-US" sz="1600" b="1" dirty="0" smtClean="0">
                <a:solidFill>
                  <a:srgbClr val="FF0000"/>
                </a:solidFill>
              </a:rPr>
              <a:t>, </a:t>
            </a:r>
            <a:r>
              <a:rPr lang="en-US" sz="1600" b="1" dirty="0" err="1" smtClean="0">
                <a:solidFill>
                  <a:srgbClr val="FF0000"/>
                </a:solidFill>
              </a:rPr>
              <a:t>Razib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Obaid</a:t>
            </a:r>
            <a:r>
              <a:rPr lang="en-US" sz="1600" b="1" dirty="0" smtClean="0">
                <a:solidFill>
                  <a:srgbClr val="FF0000"/>
                </a:solidFill>
              </a:rPr>
              <a:t>, Sasha </a:t>
            </a:r>
            <a:r>
              <a:rPr lang="en-US" sz="1600" b="1" dirty="0" err="1" smtClean="0">
                <a:solidFill>
                  <a:srgbClr val="FF0000"/>
                </a:solidFill>
              </a:rPr>
              <a:t>Vostrikov</a:t>
            </a:r>
            <a:r>
              <a:rPr lang="en-US" sz="1600" b="1" dirty="0" smtClean="0">
                <a:solidFill>
                  <a:srgbClr val="FF0000"/>
                </a:solidFill>
              </a:rPr>
              <a:t>, Bob Wagner</a:t>
            </a:r>
          </a:p>
        </p:txBody>
      </p:sp>
    </p:spTree>
    <p:extLst>
      <p:ext uri="{BB962C8B-B14F-4D97-AF65-F5344CB8AC3E}">
        <p14:creationId xmlns:p14="http://schemas.microsoft.com/office/powerpoint/2010/main" val="32023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57200" y="-76200"/>
            <a:ext cx="9982200" cy="685800"/>
          </a:xfrm>
        </p:spPr>
        <p:txBody>
          <a:bodyPr>
            <a:no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 Timing res agrees with MC</a:t>
            </a:r>
            <a:endParaRPr lang="en-US" sz="6000" b="1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5" t="23114" r="20001" b="7666"/>
          <a:stretch/>
        </p:blipFill>
        <p:spPr>
          <a:xfrm>
            <a:off x="838200" y="504822"/>
            <a:ext cx="7315200" cy="565949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505200" y="4343400"/>
            <a:ext cx="464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Time resolution on 2 ends of 8”-anode strip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vs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(S/N)</a:t>
            </a:r>
            <a:r>
              <a:rPr lang="en-US" sz="2000" b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-1 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in psec (pair of 8” MCP’s) </a:t>
            </a:r>
            <a:endParaRPr lang="en-US" sz="2000" b="1" baseline="30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1676400" y="3114020"/>
            <a:ext cx="685800" cy="92458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286000" y="251460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&lt; 6 psec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1600" y="6164318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</a:rPr>
              <a:t>M. </a:t>
            </a:r>
            <a:r>
              <a:rPr lang="en-US" sz="2000" dirty="0" err="1" smtClean="0">
                <a:solidFill>
                  <a:schemeClr val="accent4">
                    <a:lumMod val="10000"/>
                  </a:schemeClr>
                </a:solidFill>
              </a:rPr>
              <a:t>Wetstein</a:t>
            </a:r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</a:rPr>
              <a:t>, B. Adams, A. </a:t>
            </a:r>
            <a:r>
              <a:rPr lang="en-US" sz="2000" dirty="0" err="1" smtClean="0">
                <a:solidFill>
                  <a:schemeClr val="accent4">
                    <a:lumMod val="10000"/>
                  </a:schemeClr>
                </a:solidFill>
              </a:rPr>
              <a:t>Elagin</a:t>
            </a:r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</a:rPr>
              <a:t>, R. </a:t>
            </a:r>
            <a:r>
              <a:rPr lang="en-US" sz="2000" dirty="0" err="1" smtClean="0">
                <a:solidFill>
                  <a:schemeClr val="accent4">
                    <a:lumMod val="10000"/>
                  </a:schemeClr>
                </a:solidFill>
              </a:rPr>
              <a:t>Obaid</a:t>
            </a:r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</a:rPr>
              <a:t>, A. </a:t>
            </a:r>
            <a:r>
              <a:rPr lang="en-US" sz="2000" dirty="0" err="1" smtClean="0">
                <a:solidFill>
                  <a:schemeClr val="accent4">
                    <a:lumMod val="10000"/>
                  </a:schemeClr>
                </a:solidFill>
              </a:rPr>
              <a:t>Vostrikov</a:t>
            </a:r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</a:rPr>
              <a:t>, …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685800" y="4953000"/>
            <a:ext cx="762000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4666869"/>
            <a:ext cx="17526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b="1" dirty="0" smtClean="0">
                <a:solidFill>
                  <a:srgbClr val="FF0000"/>
                </a:solidFill>
              </a:rPr>
              <a:t>Laser spot </a:t>
            </a:r>
          </a:p>
          <a:p>
            <a:pPr>
              <a:lnSpc>
                <a:spcPct val="80000"/>
              </a:lnSpc>
            </a:pPr>
            <a:r>
              <a:rPr lang="en-US" sz="2000" b="1" dirty="0" smtClean="0">
                <a:solidFill>
                  <a:srgbClr val="FF0000"/>
                </a:solidFill>
              </a:rPr>
              <a:t>size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64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16D0-337A-4D3B-9873-12D39C69A20A}" type="datetime1">
              <a:rPr lang="en-US" smtClean="0"/>
              <a:t>6/21/2012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9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143000"/>
          </a:xfrm>
        </p:spPr>
        <p:txBody>
          <a:bodyPr>
            <a:noAutofit/>
          </a:bodyPr>
          <a:lstStyle/>
          <a:p>
            <a:r>
              <a:rPr lang="en-US" sz="8800" b="1" dirty="0" smtClean="0">
                <a:latin typeface="Comic Sans MS" pitchFamily="66" charset="0"/>
              </a:rPr>
              <a:t>Opportunities </a:t>
            </a:r>
            <a:br>
              <a:rPr lang="en-US" sz="8800" b="1" dirty="0" smtClean="0">
                <a:latin typeface="Comic Sans MS" pitchFamily="66" charset="0"/>
              </a:rPr>
            </a:br>
            <a:r>
              <a:rPr lang="en-US" sz="8800" b="1" dirty="0" smtClean="0">
                <a:latin typeface="Comic Sans MS" pitchFamily="66" charset="0"/>
              </a:rPr>
              <a:t>and</a:t>
            </a:r>
            <a:br>
              <a:rPr lang="en-US" sz="8800" b="1" dirty="0" smtClean="0">
                <a:latin typeface="Comic Sans MS" pitchFamily="66" charset="0"/>
              </a:rPr>
            </a:br>
            <a:r>
              <a:rPr lang="en-US" sz="8800" b="1" dirty="0" smtClean="0">
                <a:latin typeface="Comic Sans MS" pitchFamily="66" charset="0"/>
              </a:rPr>
              <a:t>Challenges</a:t>
            </a:r>
            <a:endParaRPr lang="en-US" sz="8800" b="1" dirty="0">
              <a:latin typeface="Comic Sans MS" pitchFamily="66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E94F-8D9F-4723-9FA0-037CE93D5379}" type="datetime1">
              <a:rPr lang="en-US" smtClean="0"/>
              <a:t>6/21/2012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480060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4">
                    <a:lumMod val="10000"/>
                  </a:schemeClr>
                </a:solidFill>
              </a:rPr>
              <a:t>(euphemism for problems)</a:t>
            </a:r>
          </a:p>
        </p:txBody>
      </p:sp>
    </p:spTree>
    <p:extLst>
      <p:ext uri="{BB962C8B-B14F-4D97-AF65-F5344CB8AC3E}">
        <p14:creationId xmlns:p14="http://schemas.microsoft.com/office/powerpoint/2010/main" val="100197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chemeClr val="bg2">
                    <a:lumMod val="50000"/>
                  </a:schemeClr>
                </a:solidFill>
              </a:rPr>
              <a:t>The 4 Determinants of Time </a:t>
            </a:r>
            <a:r>
              <a:rPr lang="en-US" sz="6600" b="1" dirty="0" smtClean="0">
                <a:solidFill>
                  <a:schemeClr val="bg2">
                    <a:lumMod val="50000"/>
                  </a:schemeClr>
                </a:solidFill>
              </a:rPr>
              <a:t>Resolution</a:t>
            </a:r>
            <a:endParaRPr lang="en-US" sz="6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799"/>
            <a:ext cx="9144000" cy="2819401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endParaRPr lang="en-US" sz="28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914400" lvl="1" indent="-514350">
              <a:lnSpc>
                <a:spcPct val="120000"/>
              </a:lnSpc>
              <a:buFont typeface="+mj-lt"/>
              <a:buAutoNum type="alphaLcParenR"/>
            </a:pPr>
            <a:r>
              <a:rPr lang="en-US" sz="3200" b="1" dirty="0" smtClean="0">
                <a:solidFill>
                  <a:srgbClr val="FF6600"/>
                </a:solidFill>
              </a:rPr>
              <a:t>Signal/Noise (S/N)</a:t>
            </a:r>
          </a:p>
          <a:p>
            <a:pPr marL="914400" lvl="1" indent="-514350">
              <a:lnSpc>
                <a:spcPct val="120000"/>
              </a:lnSpc>
              <a:buFont typeface="+mj-lt"/>
              <a:buAutoNum type="alphaLcParenR"/>
            </a:pPr>
            <a:r>
              <a:rPr lang="en-US" sz="3200" b="1" dirty="0" smtClean="0">
                <a:solidFill>
                  <a:srgbClr val="FF0066"/>
                </a:solidFill>
              </a:rPr>
              <a:t>Analog Band-width (ABW)</a:t>
            </a:r>
          </a:p>
          <a:p>
            <a:pPr marL="914400" lvl="1" indent="-514350">
              <a:lnSpc>
                <a:spcPct val="120000"/>
              </a:lnSpc>
              <a:buFont typeface="+mj-lt"/>
              <a:buAutoNum type="alphaLcParenR"/>
            </a:pPr>
            <a:r>
              <a:rPr lang="en-US" sz="3200" b="1" dirty="0" smtClean="0">
                <a:solidFill>
                  <a:srgbClr val="B9479B"/>
                </a:solidFill>
              </a:rPr>
              <a:t>Sampling Rate</a:t>
            </a:r>
          </a:p>
          <a:p>
            <a:pPr marL="914400" lvl="1" indent="-514350">
              <a:lnSpc>
                <a:spcPct val="120000"/>
              </a:lnSpc>
              <a:buFont typeface="+mj-lt"/>
              <a:buAutoNum type="alphaLcParenR"/>
            </a:pP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Signal statistics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D6FB-0361-4FF3-8D06-3F84DFBCA453}" type="datetime1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Light11</a:t>
            </a:r>
            <a:r>
              <a:rPr lang="en-US" smtClean="0"/>
              <a:t> </a:t>
            </a:r>
            <a:r>
              <a:rPr lang="en-US" smtClean="0">
                <a:solidFill>
                  <a:srgbClr val="151517"/>
                </a:solidFill>
              </a:rPr>
              <a:t>Ringberg</a:t>
            </a:r>
            <a:r>
              <a:rPr lang="en-US" smtClean="0"/>
              <a:t> </a:t>
            </a:r>
            <a:r>
              <a:rPr lang="en-US" smtClean="0">
                <a:solidFill>
                  <a:srgbClr val="151517"/>
                </a:solidFill>
              </a:rPr>
              <a:t>Castle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62759" y="5147608"/>
            <a:ext cx="8534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151517"/>
                </a:solidFill>
              </a:rPr>
              <a:t>J.F. </a:t>
            </a:r>
            <a:r>
              <a:rPr lang="en-US" sz="2400" dirty="0" err="1" smtClean="0">
                <a:solidFill>
                  <a:srgbClr val="151517"/>
                </a:solidFill>
              </a:rPr>
              <a:t>Genat</a:t>
            </a:r>
            <a:r>
              <a:rPr lang="en-US" sz="2400" dirty="0" smtClean="0">
                <a:solidFill>
                  <a:srgbClr val="151517"/>
                </a:solidFill>
              </a:rPr>
              <a:t>, F. Tang, H. Frisch, and G. Varner; </a:t>
            </a:r>
            <a:r>
              <a:rPr lang="en-US" sz="2400" i="1" dirty="0" smtClean="0">
                <a:solidFill>
                  <a:srgbClr val="151517"/>
                </a:solidFill>
              </a:rPr>
              <a:t>Picosecond Resolution Timing Measurements, </a:t>
            </a:r>
            <a:r>
              <a:rPr lang="en-US" sz="2400" dirty="0" err="1" smtClean="0">
                <a:solidFill>
                  <a:srgbClr val="151517"/>
                </a:solidFill>
              </a:rPr>
              <a:t>Nucl</a:t>
            </a:r>
            <a:r>
              <a:rPr lang="en-US" sz="2400" dirty="0" smtClean="0">
                <a:solidFill>
                  <a:srgbClr val="151517"/>
                </a:solidFill>
              </a:rPr>
              <a:t>. Instr. Meth A607, 387 (2009);</a:t>
            </a:r>
          </a:p>
          <a:p>
            <a:r>
              <a:rPr lang="en-US" sz="2400" dirty="0" smtClean="0">
                <a:solidFill>
                  <a:srgbClr val="151517"/>
                </a:solidFill>
              </a:rPr>
              <a:t>Workshop on </a:t>
            </a:r>
            <a:r>
              <a:rPr lang="en-US" sz="2400" i="1" dirty="0" smtClean="0">
                <a:solidFill>
                  <a:srgbClr val="151517"/>
                </a:solidFill>
              </a:rPr>
              <a:t>The Factors that Limit Time Resolution in Photo-detectors, </a:t>
            </a:r>
            <a:r>
              <a:rPr lang="en-US" sz="2400" dirty="0" smtClean="0">
                <a:solidFill>
                  <a:srgbClr val="151517"/>
                </a:solidFill>
              </a:rPr>
              <a:t>University of Chicago, April 28-29, 2011</a:t>
            </a:r>
          </a:p>
          <a:p>
            <a:endParaRPr lang="en-US" sz="2400" b="1" dirty="0" smtClean="0">
              <a:solidFill>
                <a:srgbClr val="151517"/>
              </a:solidFill>
            </a:endParaRPr>
          </a:p>
        </p:txBody>
      </p:sp>
      <p:pic>
        <p:nvPicPr>
          <p:cNvPr id="8" name="Content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0" t="38076" r="31825" b="34951"/>
          <a:stretch/>
        </p:blipFill>
        <p:spPr>
          <a:xfrm>
            <a:off x="5808159" y="1600200"/>
            <a:ext cx="2726241" cy="3460224"/>
          </a:xfrm>
          <a:prstGeom prst="rect">
            <a:avLst/>
          </a:prstGeom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6892159" y="4352538"/>
            <a:ext cx="1905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srgbClr val="F9FAD4"/>
                </a:solidFill>
              </a:rPr>
              <a:t>5 </a:t>
            </a:r>
            <a:r>
              <a:rPr lang="en-US" sz="2000" b="1" dirty="0" err="1">
                <a:solidFill>
                  <a:srgbClr val="F9FAD4"/>
                </a:solidFill>
              </a:rPr>
              <a:t>nsec</a:t>
            </a:r>
            <a:r>
              <a:rPr lang="en-US" sz="2000" b="1" dirty="0">
                <a:solidFill>
                  <a:srgbClr val="F9FAD4"/>
                </a:solidFill>
              </a:rPr>
              <a:t>/div</a:t>
            </a:r>
          </a:p>
          <a:p>
            <a:pPr lvl="0"/>
            <a:r>
              <a:rPr lang="en-US" sz="2000" b="1" dirty="0">
                <a:solidFill>
                  <a:srgbClr val="F9FAD4"/>
                </a:solidFill>
              </a:rPr>
              <a:t>50 psec/</a:t>
            </a:r>
            <a:r>
              <a:rPr lang="en-US" sz="2000" b="1" dirty="0" err="1">
                <a:solidFill>
                  <a:srgbClr val="F9FAD4"/>
                </a:solidFill>
              </a:rPr>
              <a:t>pt</a:t>
            </a:r>
            <a:endParaRPr lang="en-US" sz="2000" b="1" dirty="0">
              <a:solidFill>
                <a:srgbClr val="F9FAD4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529959" y="2057400"/>
            <a:ext cx="1108841" cy="228600"/>
          </a:xfrm>
          <a:prstGeom prst="straightConnector1">
            <a:avLst/>
          </a:prstGeom>
          <a:ln w="38100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7844659" y="121920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155324" y="3060984"/>
            <a:ext cx="1245476" cy="269328"/>
          </a:xfrm>
          <a:prstGeom prst="straightConnector1">
            <a:avLst/>
          </a:prstGeom>
          <a:ln w="38100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733800" y="3429000"/>
            <a:ext cx="2667000" cy="381000"/>
          </a:xfrm>
          <a:prstGeom prst="straightConnector1">
            <a:avLst/>
          </a:prstGeom>
          <a:ln w="38100">
            <a:solidFill>
              <a:srgbClr val="B9479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33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  <a:ln>
            <a:noFill/>
          </a:ln>
        </p:spPr>
        <p:txBody>
          <a:bodyPr/>
          <a:lstStyle/>
          <a:p>
            <a:r>
              <a:rPr lang="en-US" b="1" dirty="0" smtClean="0"/>
              <a:t>Simulation of Resolution </a:t>
            </a:r>
            <a:r>
              <a:rPr lang="en-US" b="1" dirty="0" err="1" smtClean="0"/>
              <a:t>vs</a:t>
            </a:r>
            <a:r>
              <a:rPr lang="en-US" b="1" dirty="0" smtClean="0"/>
              <a:t> </a:t>
            </a:r>
            <a:r>
              <a:rPr lang="en-US" b="1" dirty="0" err="1" smtClean="0"/>
              <a:t>abw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D6FB-0361-4FF3-8D06-3F84DFBCA453}" type="datetime1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Light11</a:t>
            </a:r>
            <a:r>
              <a:rPr lang="en-US" smtClean="0"/>
              <a:t> </a:t>
            </a:r>
            <a:r>
              <a:rPr lang="en-US" smtClean="0">
                <a:solidFill>
                  <a:srgbClr val="151517"/>
                </a:solidFill>
              </a:rPr>
              <a:t>Ringberg</a:t>
            </a:r>
            <a:r>
              <a:rPr lang="en-US" smtClean="0"/>
              <a:t> </a:t>
            </a:r>
            <a:r>
              <a:rPr lang="en-US" smtClean="0">
                <a:solidFill>
                  <a:srgbClr val="151517"/>
                </a:solidFill>
              </a:rPr>
              <a:t>Castle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7620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Jean-Francois </a:t>
            </a:r>
            <a:r>
              <a:rPr lang="en-US" sz="2800" b="1" dirty="0" err="1" smtClean="0">
                <a:solidFill>
                  <a:schemeClr val="accent4">
                    <a:lumMod val="10000"/>
                  </a:schemeClr>
                </a:solidFill>
              </a:rPr>
              <a:t>Genat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 et al. – </a:t>
            </a:r>
            <a:r>
              <a:rPr lang="en-US" sz="2800" b="1" dirty="0" err="1" smtClean="0">
                <a:solidFill>
                  <a:schemeClr val="accent4">
                    <a:lumMod val="10000"/>
                  </a:schemeClr>
                </a:solidFill>
              </a:rPr>
              <a:t>Nucl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. Inst. Meth. </a:t>
            </a:r>
            <a:r>
              <a:rPr lang="en-US" sz="2800" b="1" smtClean="0">
                <a:solidFill>
                  <a:schemeClr val="accent4">
                    <a:lumMod val="10000"/>
                  </a:schemeClr>
                </a:solidFill>
              </a:rPr>
              <a:t>(2009?)</a:t>
            </a:r>
            <a:endParaRPr lang="en-US" sz="2800" b="1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" y="5800299"/>
            <a:ext cx="9067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Brown line: 10 </a:t>
            </a:r>
            <a:r>
              <a:rPr lang="en-US" sz="2400" b="1" dirty="0" err="1" smtClean="0">
                <a:solidFill>
                  <a:srgbClr val="FF0000"/>
                </a:solidFill>
              </a:rPr>
              <a:t>Gs</a:t>
            </a:r>
            <a:r>
              <a:rPr lang="en-US" sz="2400" b="1" dirty="0" smtClean="0">
                <a:solidFill>
                  <a:srgbClr val="FF0000"/>
                </a:solidFill>
              </a:rPr>
              <a:t>/sec (we’ve done &gt;15); 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1.5 GHz </a:t>
            </a:r>
            <a:r>
              <a:rPr lang="en-US" sz="2400" b="1" dirty="0" err="1" smtClean="0">
                <a:solidFill>
                  <a:srgbClr val="FF0000"/>
                </a:solidFill>
              </a:rPr>
              <a:t>abw</a:t>
            </a:r>
            <a:r>
              <a:rPr lang="en-US" sz="2400" b="1" dirty="0" smtClean="0">
                <a:solidFill>
                  <a:srgbClr val="FF0000"/>
                </a:solidFill>
              </a:rPr>
              <a:t> ( we’ve done 1.6); S/N 120  (N=0.75mv, S is app specific)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5181600"/>
            <a:ext cx="33528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This  (brown) line</a:t>
            </a:r>
            <a:endParaRPr lang="en-US" sz="2400" b="1" dirty="0" smtClean="0">
              <a:solidFill>
                <a:srgbClr val="FF0000"/>
              </a:solidFill>
            </a:endParaRPr>
          </a:p>
        </p:txBody>
      </p:sp>
      <p:pic>
        <p:nvPicPr>
          <p:cNvPr id="28" name="Content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0" b="40704"/>
          <a:stretch/>
        </p:blipFill>
        <p:spPr>
          <a:xfrm>
            <a:off x="149385" y="1328411"/>
            <a:ext cx="8918415" cy="4005589"/>
          </a:xfrm>
          <a:prstGeom prst="rect">
            <a:avLst/>
          </a:prstGeom>
          <a:ln>
            <a:noFill/>
          </a:ln>
        </p:spPr>
      </p:pic>
      <p:cxnSp>
        <p:nvCxnSpPr>
          <p:cNvPr id="12" name="Straight Arrow Connector 11"/>
          <p:cNvCxnSpPr/>
          <p:nvPr/>
        </p:nvCxnSpPr>
        <p:spPr>
          <a:xfrm flipV="1">
            <a:off x="762000" y="4516666"/>
            <a:ext cx="609600" cy="75131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5716315" y="4483656"/>
            <a:ext cx="555734" cy="104593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248400" y="5344180"/>
            <a:ext cx="27432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This (brown) line</a:t>
            </a:r>
            <a:endParaRPr lang="en-US" sz="2400" b="1" dirty="0" smtClean="0">
              <a:solidFill>
                <a:srgbClr val="FF0000"/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029200" y="4419600"/>
            <a:ext cx="3810000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768866" y="40502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 </a:t>
            </a:r>
            <a:r>
              <a:rPr lang="en-US" b="1" dirty="0" err="1" smtClean="0">
                <a:solidFill>
                  <a:srgbClr val="FF0000"/>
                </a:solidFill>
              </a:rPr>
              <a:t>ps</a:t>
            </a:r>
            <a:endParaRPr lang="en-US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98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5300" b="1" dirty="0" err="1" smtClean="0"/>
              <a:t>Opportunities:Can</a:t>
            </a:r>
            <a:r>
              <a:rPr lang="en-US" sz="5300" b="1" dirty="0" smtClean="0"/>
              <a:t> we go deep sub-</a:t>
            </a:r>
            <a:r>
              <a:rPr lang="en-US" sz="5300" b="1" dirty="0" err="1" smtClean="0"/>
              <a:t>picosec</a:t>
            </a:r>
            <a:r>
              <a:rPr lang="en-US" sz="5300" b="1" dirty="0" smtClean="0"/>
              <a:t>?:</a:t>
            </a:r>
            <a:r>
              <a:rPr lang="en-US" sz="5300" b="1" dirty="0"/>
              <a:t> </a:t>
            </a:r>
            <a:r>
              <a:rPr lang="en-US" b="1" dirty="0" smtClean="0"/>
              <a:t>the </a:t>
            </a:r>
            <a:r>
              <a:rPr lang="en-US" b="1" dirty="0" err="1" smtClean="0"/>
              <a:t>Ritt</a:t>
            </a:r>
            <a:r>
              <a:rPr lang="en-US" b="1" dirty="0" smtClean="0"/>
              <a:t> Parameterization </a:t>
            </a:r>
            <a:br>
              <a:rPr lang="en-US" b="1" dirty="0" smtClean="0"/>
            </a:br>
            <a:r>
              <a:rPr lang="en-US" sz="2700" b="1" dirty="0" smtClean="0">
                <a:solidFill>
                  <a:schemeClr val="bg2">
                    <a:lumMod val="10000"/>
                  </a:schemeClr>
                </a:solidFill>
              </a:rPr>
              <a:t>(agrees with JF MC)</a:t>
            </a:r>
            <a:endParaRPr lang="en-US" sz="2700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1866900"/>
            <a:ext cx="5495925" cy="4152900"/>
          </a:xfrm>
        </p:spPr>
      </p:pic>
      <p:sp>
        <p:nvSpPr>
          <p:cNvPr id="8" name="TextBox 7"/>
          <p:cNvSpPr txBox="1"/>
          <p:nvPr/>
        </p:nvSpPr>
        <p:spPr>
          <a:xfrm>
            <a:off x="304800" y="488698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E5E5FF">
                    <a:lumMod val="10000"/>
                  </a:srgbClr>
                </a:solidFill>
              </a:rPr>
              <a:t>S/N, </a:t>
            </a:r>
            <a:r>
              <a:rPr lang="en-US" sz="2800" b="1" dirty="0" err="1" smtClean="0">
                <a:solidFill>
                  <a:srgbClr val="E5E5FF">
                    <a:lumMod val="10000"/>
                  </a:srgbClr>
                </a:solidFill>
              </a:rPr>
              <a:t>f</a:t>
            </a:r>
            <a:r>
              <a:rPr lang="en-US" sz="2800" b="1" baseline="-25000" dirty="0" err="1" smtClean="0">
                <a:solidFill>
                  <a:srgbClr val="E5E5FF">
                    <a:lumMod val="10000"/>
                  </a:srgbClr>
                </a:solidFill>
              </a:rPr>
              <a:t>Z</a:t>
            </a:r>
            <a:r>
              <a:rPr lang="en-US" sz="2800" b="1" dirty="0" smtClean="0">
                <a:solidFill>
                  <a:srgbClr val="E5E5FF">
                    <a:lumMod val="10000"/>
                  </a:srgbClr>
                </a:solidFill>
              </a:rPr>
              <a:t>: DONE</a:t>
            </a:r>
            <a:endParaRPr lang="en-US" sz="2800" b="1" dirty="0">
              <a:solidFill>
                <a:srgbClr val="E5E5FF">
                  <a:lumMod val="1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5314" y="5725180"/>
            <a:ext cx="22717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err="1" smtClean="0">
                <a:solidFill>
                  <a:srgbClr val="FF0000"/>
                </a:solidFill>
              </a:rPr>
              <a:t>abw</a:t>
            </a:r>
            <a:r>
              <a:rPr lang="en-US" sz="2800" b="1" dirty="0" smtClean="0">
                <a:solidFill>
                  <a:srgbClr val="FF0000"/>
                </a:solidFill>
              </a:rPr>
              <a:t>: NOT YET</a:t>
            </a:r>
            <a:endParaRPr lang="en-US" sz="2800" b="1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>
            <a:stCxn id="8" idx="3"/>
          </p:cNvCxnSpPr>
          <p:nvPr/>
        </p:nvCxnSpPr>
        <p:spPr>
          <a:xfrm flipV="1">
            <a:off x="2514600" y="4419600"/>
            <a:ext cx="1219200" cy="728990"/>
          </a:xfrm>
          <a:prstGeom prst="straightConnector1">
            <a:avLst/>
          </a:prstGeom>
          <a:ln w="38100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0" idx="3"/>
          </p:cNvCxnSpPr>
          <p:nvPr/>
        </p:nvCxnSpPr>
        <p:spPr>
          <a:xfrm flipV="1">
            <a:off x="2497090" y="4419600"/>
            <a:ext cx="3979910" cy="156719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2514600" y="4286742"/>
            <a:ext cx="2133600" cy="872768"/>
          </a:xfrm>
          <a:prstGeom prst="straightConnector1">
            <a:avLst/>
          </a:prstGeom>
          <a:ln w="38100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2514600" y="4419600"/>
            <a:ext cx="3200400" cy="739910"/>
          </a:xfrm>
          <a:prstGeom prst="straightConnector1">
            <a:avLst/>
          </a:prstGeom>
          <a:ln w="38100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7315200" y="4065588"/>
            <a:ext cx="914400" cy="354012"/>
          </a:xfrm>
          <a:prstGeom prst="rect">
            <a:avLst/>
          </a:prstGeom>
          <a:ln w="57150">
            <a:solidFill>
              <a:srgbClr val="00206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85000"/>
              </a:lnSpc>
            </a:pPr>
            <a:endParaRPr lang="en-US" sz="2400" b="1" dirty="0" smtClean="0">
              <a:solidFill>
                <a:srgbClr val="151517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039100" y="2438400"/>
            <a:ext cx="266700" cy="1627188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3" name="TextBox 3072"/>
          <p:cNvSpPr txBox="1"/>
          <p:nvPr/>
        </p:nvSpPr>
        <p:spPr>
          <a:xfrm>
            <a:off x="6705600" y="214378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50000"/>
                  </a:schemeClr>
                </a:solidFill>
              </a:rPr>
              <a:t>100 </a:t>
            </a:r>
            <a:r>
              <a:rPr lang="en-US" sz="2800" b="1" dirty="0" err="1" smtClean="0">
                <a:solidFill>
                  <a:schemeClr val="tx1">
                    <a:lumMod val="50000"/>
                  </a:schemeClr>
                </a:solidFill>
              </a:rPr>
              <a:t>femtosec</a:t>
            </a:r>
            <a:r>
              <a:rPr lang="en-US" sz="2800" b="1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3078" name="TextBox 3077"/>
          <p:cNvSpPr txBox="1"/>
          <p:nvPr/>
        </p:nvSpPr>
        <p:spPr>
          <a:xfrm>
            <a:off x="76200" y="1600200"/>
            <a:ext cx="1905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Stefan </a:t>
            </a:r>
            <a:r>
              <a:rPr lang="en-US" sz="2800" b="1" dirty="0" err="1" smtClean="0">
                <a:solidFill>
                  <a:schemeClr val="accent4">
                    <a:lumMod val="10000"/>
                  </a:schemeClr>
                </a:solidFill>
              </a:rPr>
              <a:t>Ritt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 slide, doctored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EF164-E452-4149-8C76-2CBC4883F696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24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0"/>
            <a:ext cx="9144000" cy="914400"/>
          </a:xfrm>
        </p:spPr>
        <p:txBody>
          <a:bodyPr>
            <a:normAutofit/>
          </a:bodyPr>
          <a:lstStyle/>
          <a:p>
            <a:pPr>
              <a:lnSpc>
                <a:spcPct val="75000"/>
              </a:lnSpc>
            </a:pPr>
            <a:r>
              <a:rPr lang="en-US" sz="4800" b="1" dirty="0" smtClean="0">
                <a:solidFill>
                  <a:srgbClr val="FF0000"/>
                </a:solidFill>
              </a:rPr>
              <a:t>What’s the limit? (2009 cartoon)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479235" name="Rectangle 3"/>
          <p:cNvSpPr>
            <a:spLocks noChangeArrowheads="1"/>
          </p:cNvSpPr>
          <p:nvPr/>
        </p:nvSpPr>
        <p:spPr bwMode="auto">
          <a:xfrm>
            <a:off x="1981200" y="2276475"/>
            <a:ext cx="5562600" cy="7715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9237" name="Rectangle 5"/>
          <p:cNvSpPr>
            <a:spLocks noChangeArrowheads="1"/>
          </p:cNvSpPr>
          <p:nvPr/>
        </p:nvSpPr>
        <p:spPr bwMode="auto">
          <a:xfrm>
            <a:off x="2209800" y="3352800"/>
            <a:ext cx="228600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9238" name="Rectangle 6"/>
          <p:cNvSpPr>
            <a:spLocks noChangeArrowheads="1"/>
          </p:cNvSpPr>
          <p:nvPr/>
        </p:nvSpPr>
        <p:spPr bwMode="auto">
          <a:xfrm>
            <a:off x="1806575" y="6149975"/>
            <a:ext cx="6491288" cy="96838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>
              <a:latin typeface="Arial" charset="0"/>
            </a:endParaRPr>
          </a:p>
        </p:txBody>
      </p:sp>
      <p:sp>
        <p:nvSpPr>
          <p:cNvPr id="479239" name="Rectangle 7" descr="Denim"/>
          <p:cNvSpPr>
            <a:spLocks noChangeArrowheads="1"/>
          </p:cNvSpPr>
          <p:nvPr/>
        </p:nvSpPr>
        <p:spPr bwMode="auto">
          <a:xfrm>
            <a:off x="1981200" y="6246813"/>
            <a:ext cx="6049963" cy="217487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79240" name="Group 8"/>
          <p:cNvGrpSpPr>
            <a:grpSpLocks/>
          </p:cNvGrpSpPr>
          <p:nvPr/>
        </p:nvGrpSpPr>
        <p:grpSpPr bwMode="auto">
          <a:xfrm>
            <a:off x="1981200" y="3341688"/>
            <a:ext cx="1538288" cy="2830512"/>
            <a:chOff x="1248" y="2105"/>
            <a:chExt cx="969" cy="1783"/>
          </a:xfrm>
        </p:grpSpPr>
        <p:grpSp>
          <p:nvGrpSpPr>
            <p:cNvPr id="479241" name="Group 9"/>
            <p:cNvGrpSpPr>
              <a:grpSpLocks/>
            </p:cNvGrpSpPr>
            <p:nvPr/>
          </p:nvGrpSpPr>
          <p:grpSpPr bwMode="auto">
            <a:xfrm>
              <a:off x="1248" y="2105"/>
              <a:ext cx="341" cy="1776"/>
              <a:chOff x="1248" y="2112"/>
              <a:chExt cx="341" cy="1776"/>
            </a:xfrm>
          </p:grpSpPr>
          <p:grpSp>
            <p:nvGrpSpPr>
              <p:cNvPr id="479242" name="Group 10"/>
              <p:cNvGrpSpPr>
                <a:grpSpLocks/>
              </p:cNvGrpSpPr>
              <p:nvPr/>
            </p:nvGrpSpPr>
            <p:grpSpPr bwMode="auto">
              <a:xfrm>
                <a:off x="1248" y="2160"/>
                <a:ext cx="288" cy="1728"/>
                <a:chOff x="1296" y="2160"/>
                <a:chExt cx="288" cy="1728"/>
              </a:xfrm>
            </p:grpSpPr>
            <p:sp>
              <p:nvSpPr>
                <p:cNvPr id="479243" name="Line 11"/>
                <p:cNvSpPr>
                  <a:spLocks noChangeShapeType="1"/>
                </p:cNvSpPr>
                <p:nvPr/>
              </p:nvSpPr>
              <p:spPr bwMode="auto">
                <a:xfrm>
                  <a:off x="1296" y="2160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244" name="Line 12"/>
                <p:cNvSpPr>
                  <a:spLocks noChangeShapeType="1"/>
                </p:cNvSpPr>
                <p:nvPr/>
              </p:nvSpPr>
              <p:spPr bwMode="auto">
                <a:xfrm>
                  <a:off x="1584" y="2304"/>
                  <a:ext cx="0" cy="158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245" name="Line 13"/>
                <p:cNvSpPr>
                  <a:spLocks noChangeShapeType="1"/>
                </p:cNvSpPr>
                <p:nvPr/>
              </p:nvSpPr>
              <p:spPr bwMode="auto">
                <a:xfrm>
                  <a:off x="1440" y="2160"/>
                  <a:ext cx="144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79246" name="Rectangle 14"/>
              <p:cNvSpPr>
                <a:spLocks noChangeArrowheads="1"/>
              </p:cNvSpPr>
              <p:nvPr/>
            </p:nvSpPr>
            <p:spPr bwMode="auto">
              <a:xfrm rot="2700000">
                <a:off x="1392" y="2184"/>
                <a:ext cx="192" cy="4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47" name="Rectangle 15"/>
              <p:cNvSpPr>
                <a:spLocks noChangeArrowheads="1"/>
              </p:cNvSpPr>
              <p:nvPr/>
            </p:nvSpPr>
            <p:spPr bwMode="auto">
              <a:xfrm>
                <a:off x="1536" y="2304"/>
                <a:ext cx="53" cy="238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48" name="Rectangle 16"/>
              <p:cNvSpPr>
                <a:spLocks noChangeArrowheads="1"/>
              </p:cNvSpPr>
              <p:nvPr/>
            </p:nvSpPr>
            <p:spPr bwMode="auto">
              <a:xfrm>
                <a:off x="1536" y="2542"/>
                <a:ext cx="53" cy="28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49" name="Rectangle 17"/>
              <p:cNvSpPr>
                <a:spLocks noChangeArrowheads="1"/>
              </p:cNvSpPr>
              <p:nvPr/>
            </p:nvSpPr>
            <p:spPr bwMode="auto">
              <a:xfrm>
                <a:off x="1536" y="2781"/>
                <a:ext cx="53" cy="81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50" name="Rectangle 18"/>
              <p:cNvSpPr>
                <a:spLocks noChangeArrowheads="1"/>
              </p:cNvSpPr>
              <p:nvPr/>
            </p:nvSpPr>
            <p:spPr bwMode="auto">
              <a:xfrm>
                <a:off x="1536" y="3594"/>
                <a:ext cx="53" cy="287"/>
              </a:xfrm>
              <a:prstGeom prst="rect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79251" name="Group 19"/>
            <p:cNvGrpSpPr>
              <a:grpSpLocks/>
            </p:cNvGrpSpPr>
            <p:nvPr/>
          </p:nvGrpSpPr>
          <p:grpSpPr bwMode="auto">
            <a:xfrm flipH="1">
              <a:off x="1876" y="2112"/>
              <a:ext cx="341" cy="1776"/>
              <a:chOff x="1685" y="2105"/>
              <a:chExt cx="341" cy="1776"/>
            </a:xfrm>
          </p:grpSpPr>
          <p:grpSp>
            <p:nvGrpSpPr>
              <p:cNvPr id="479252" name="Group 20"/>
              <p:cNvGrpSpPr>
                <a:grpSpLocks/>
              </p:cNvGrpSpPr>
              <p:nvPr/>
            </p:nvGrpSpPr>
            <p:grpSpPr bwMode="auto">
              <a:xfrm>
                <a:off x="1685" y="2153"/>
                <a:ext cx="288" cy="1728"/>
                <a:chOff x="1296" y="2160"/>
                <a:chExt cx="288" cy="1728"/>
              </a:xfrm>
            </p:grpSpPr>
            <p:sp>
              <p:nvSpPr>
                <p:cNvPr id="479253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1296" y="2160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254" name="Line 22"/>
                <p:cNvSpPr>
                  <a:spLocks noChangeShapeType="1"/>
                </p:cNvSpPr>
                <p:nvPr/>
              </p:nvSpPr>
              <p:spPr bwMode="auto">
                <a:xfrm>
                  <a:off x="1584" y="2304"/>
                  <a:ext cx="0" cy="158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255" name="Line 23"/>
                <p:cNvSpPr>
                  <a:spLocks noChangeShapeType="1"/>
                </p:cNvSpPr>
                <p:nvPr/>
              </p:nvSpPr>
              <p:spPr bwMode="auto">
                <a:xfrm>
                  <a:off x="1440" y="2160"/>
                  <a:ext cx="144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79256" name="Rectangle 24"/>
              <p:cNvSpPr>
                <a:spLocks noChangeArrowheads="1"/>
              </p:cNvSpPr>
              <p:nvPr/>
            </p:nvSpPr>
            <p:spPr bwMode="auto">
              <a:xfrm rot="2700000">
                <a:off x="1829" y="2177"/>
                <a:ext cx="192" cy="4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57" name="Rectangle 25"/>
              <p:cNvSpPr>
                <a:spLocks noChangeArrowheads="1"/>
              </p:cNvSpPr>
              <p:nvPr/>
            </p:nvSpPr>
            <p:spPr bwMode="auto">
              <a:xfrm flipH="1">
                <a:off x="1973" y="2297"/>
                <a:ext cx="53" cy="238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58" name="Rectangle 26"/>
              <p:cNvSpPr>
                <a:spLocks noChangeArrowheads="1"/>
              </p:cNvSpPr>
              <p:nvPr/>
            </p:nvSpPr>
            <p:spPr bwMode="auto">
              <a:xfrm flipH="1">
                <a:off x="1973" y="2535"/>
                <a:ext cx="53" cy="28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59" name="Rectangle 27"/>
              <p:cNvSpPr>
                <a:spLocks noChangeArrowheads="1"/>
              </p:cNvSpPr>
              <p:nvPr/>
            </p:nvSpPr>
            <p:spPr bwMode="auto">
              <a:xfrm>
                <a:off x="1973" y="2774"/>
                <a:ext cx="53" cy="81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60" name="Rectangle 28"/>
              <p:cNvSpPr>
                <a:spLocks noChangeArrowheads="1"/>
              </p:cNvSpPr>
              <p:nvPr/>
            </p:nvSpPr>
            <p:spPr bwMode="auto">
              <a:xfrm>
                <a:off x="1973" y="3587"/>
                <a:ext cx="53" cy="287"/>
              </a:xfrm>
              <a:prstGeom prst="rect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79261" name="Group 29"/>
          <p:cNvGrpSpPr>
            <a:grpSpLocks/>
          </p:cNvGrpSpPr>
          <p:nvPr/>
        </p:nvGrpSpPr>
        <p:grpSpPr bwMode="auto">
          <a:xfrm>
            <a:off x="3205163" y="3352800"/>
            <a:ext cx="1538287" cy="2830513"/>
            <a:chOff x="1248" y="2105"/>
            <a:chExt cx="969" cy="1783"/>
          </a:xfrm>
        </p:grpSpPr>
        <p:grpSp>
          <p:nvGrpSpPr>
            <p:cNvPr id="479262" name="Group 30"/>
            <p:cNvGrpSpPr>
              <a:grpSpLocks/>
            </p:cNvGrpSpPr>
            <p:nvPr/>
          </p:nvGrpSpPr>
          <p:grpSpPr bwMode="auto">
            <a:xfrm>
              <a:off x="1248" y="2105"/>
              <a:ext cx="341" cy="1776"/>
              <a:chOff x="1248" y="2112"/>
              <a:chExt cx="341" cy="1776"/>
            </a:xfrm>
          </p:grpSpPr>
          <p:grpSp>
            <p:nvGrpSpPr>
              <p:cNvPr id="479263" name="Group 31"/>
              <p:cNvGrpSpPr>
                <a:grpSpLocks/>
              </p:cNvGrpSpPr>
              <p:nvPr/>
            </p:nvGrpSpPr>
            <p:grpSpPr bwMode="auto">
              <a:xfrm>
                <a:off x="1248" y="2160"/>
                <a:ext cx="288" cy="1728"/>
                <a:chOff x="1296" y="2160"/>
                <a:chExt cx="288" cy="1728"/>
              </a:xfrm>
            </p:grpSpPr>
            <p:sp>
              <p:nvSpPr>
                <p:cNvPr id="479264" name="Line 32"/>
                <p:cNvSpPr>
                  <a:spLocks noChangeShapeType="1"/>
                </p:cNvSpPr>
                <p:nvPr/>
              </p:nvSpPr>
              <p:spPr bwMode="auto">
                <a:xfrm>
                  <a:off x="1296" y="2160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265" name="Line 33"/>
                <p:cNvSpPr>
                  <a:spLocks noChangeShapeType="1"/>
                </p:cNvSpPr>
                <p:nvPr/>
              </p:nvSpPr>
              <p:spPr bwMode="auto">
                <a:xfrm>
                  <a:off x="1584" y="2304"/>
                  <a:ext cx="0" cy="158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266" name="Line 34"/>
                <p:cNvSpPr>
                  <a:spLocks noChangeShapeType="1"/>
                </p:cNvSpPr>
                <p:nvPr/>
              </p:nvSpPr>
              <p:spPr bwMode="auto">
                <a:xfrm>
                  <a:off x="1440" y="2160"/>
                  <a:ext cx="144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79267" name="Rectangle 35"/>
              <p:cNvSpPr>
                <a:spLocks noChangeArrowheads="1"/>
              </p:cNvSpPr>
              <p:nvPr/>
            </p:nvSpPr>
            <p:spPr bwMode="auto">
              <a:xfrm rot="2700000">
                <a:off x="1392" y="2184"/>
                <a:ext cx="192" cy="4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68" name="Rectangle 36"/>
              <p:cNvSpPr>
                <a:spLocks noChangeArrowheads="1"/>
              </p:cNvSpPr>
              <p:nvPr/>
            </p:nvSpPr>
            <p:spPr bwMode="auto">
              <a:xfrm>
                <a:off x="1536" y="2304"/>
                <a:ext cx="53" cy="238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69" name="Rectangle 37"/>
              <p:cNvSpPr>
                <a:spLocks noChangeArrowheads="1"/>
              </p:cNvSpPr>
              <p:nvPr/>
            </p:nvSpPr>
            <p:spPr bwMode="auto">
              <a:xfrm>
                <a:off x="1536" y="2542"/>
                <a:ext cx="53" cy="28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70" name="Rectangle 38"/>
              <p:cNvSpPr>
                <a:spLocks noChangeArrowheads="1"/>
              </p:cNvSpPr>
              <p:nvPr/>
            </p:nvSpPr>
            <p:spPr bwMode="auto">
              <a:xfrm>
                <a:off x="1536" y="2781"/>
                <a:ext cx="53" cy="81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71" name="Rectangle 39"/>
              <p:cNvSpPr>
                <a:spLocks noChangeArrowheads="1"/>
              </p:cNvSpPr>
              <p:nvPr/>
            </p:nvSpPr>
            <p:spPr bwMode="auto">
              <a:xfrm>
                <a:off x="1536" y="3594"/>
                <a:ext cx="53" cy="287"/>
              </a:xfrm>
              <a:prstGeom prst="rect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79272" name="Group 40"/>
            <p:cNvGrpSpPr>
              <a:grpSpLocks/>
            </p:cNvGrpSpPr>
            <p:nvPr/>
          </p:nvGrpSpPr>
          <p:grpSpPr bwMode="auto">
            <a:xfrm flipH="1">
              <a:off x="1876" y="2112"/>
              <a:ext cx="341" cy="1776"/>
              <a:chOff x="1685" y="2105"/>
              <a:chExt cx="341" cy="1776"/>
            </a:xfrm>
          </p:grpSpPr>
          <p:grpSp>
            <p:nvGrpSpPr>
              <p:cNvPr id="479273" name="Group 41"/>
              <p:cNvGrpSpPr>
                <a:grpSpLocks/>
              </p:cNvGrpSpPr>
              <p:nvPr/>
            </p:nvGrpSpPr>
            <p:grpSpPr bwMode="auto">
              <a:xfrm>
                <a:off x="1685" y="2153"/>
                <a:ext cx="288" cy="1728"/>
                <a:chOff x="1296" y="2160"/>
                <a:chExt cx="288" cy="1728"/>
              </a:xfrm>
            </p:grpSpPr>
            <p:sp>
              <p:nvSpPr>
                <p:cNvPr id="479274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1296" y="2160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275" name="Line 43"/>
                <p:cNvSpPr>
                  <a:spLocks noChangeShapeType="1"/>
                </p:cNvSpPr>
                <p:nvPr/>
              </p:nvSpPr>
              <p:spPr bwMode="auto">
                <a:xfrm>
                  <a:off x="1584" y="2304"/>
                  <a:ext cx="0" cy="158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276" name="Line 44"/>
                <p:cNvSpPr>
                  <a:spLocks noChangeShapeType="1"/>
                </p:cNvSpPr>
                <p:nvPr/>
              </p:nvSpPr>
              <p:spPr bwMode="auto">
                <a:xfrm>
                  <a:off x="1440" y="2160"/>
                  <a:ext cx="144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79277" name="Rectangle 45"/>
              <p:cNvSpPr>
                <a:spLocks noChangeArrowheads="1"/>
              </p:cNvSpPr>
              <p:nvPr/>
            </p:nvSpPr>
            <p:spPr bwMode="auto">
              <a:xfrm rot="2700000">
                <a:off x="1829" y="2177"/>
                <a:ext cx="192" cy="4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78" name="Rectangle 46"/>
              <p:cNvSpPr>
                <a:spLocks noChangeArrowheads="1"/>
              </p:cNvSpPr>
              <p:nvPr/>
            </p:nvSpPr>
            <p:spPr bwMode="auto">
              <a:xfrm flipH="1">
                <a:off x="1973" y="2297"/>
                <a:ext cx="53" cy="238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79" name="Rectangle 47"/>
              <p:cNvSpPr>
                <a:spLocks noChangeArrowheads="1"/>
              </p:cNvSpPr>
              <p:nvPr/>
            </p:nvSpPr>
            <p:spPr bwMode="auto">
              <a:xfrm flipH="1">
                <a:off x="1973" y="2535"/>
                <a:ext cx="53" cy="28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80" name="Rectangle 48"/>
              <p:cNvSpPr>
                <a:spLocks noChangeArrowheads="1"/>
              </p:cNvSpPr>
              <p:nvPr/>
            </p:nvSpPr>
            <p:spPr bwMode="auto">
              <a:xfrm>
                <a:off x="1973" y="2774"/>
                <a:ext cx="53" cy="81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81" name="Rectangle 49"/>
              <p:cNvSpPr>
                <a:spLocks noChangeArrowheads="1"/>
              </p:cNvSpPr>
              <p:nvPr/>
            </p:nvSpPr>
            <p:spPr bwMode="auto">
              <a:xfrm>
                <a:off x="1973" y="3587"/>
                <a:ext cx="53" cy="287"/>
              </a:xfrm>
              <a:prstGeom prst="rect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79282" name="Group 50"/>
          <p:cNvGrpSpPr>
            <a:grpSpLocks/>
          </p:cNvGrpSpPr>
          <p:nvPr/>
        </p:nvGrpSpPr>
        <p:grpSpPr bwMode="auto">
          <a:xfrm>
            <a:off x="4495800" y="3352800"/>
            <a:ext cx="1538288" cy="2830513"/>
            <a:chOff x="1248" y="2105"/>
            <a:chExt cx="969" cy="1783"/>
          </a:xfrm>
        </p:grpSpPr>
        <p:grpSp>
          <p:nvGrpSpPr>
            <p:cNvPr id="479283" name="Group 51"/>
            <p:cNvGrpSpPr>
              <a:grpSpLocks/>
            </p:cNvGrpSpPr>
            <p:nvPr/>
          </p:nvGrpSpPr>
          <p:grpSpPr bwMode="auto">
            <a:xfrm>
              <a:off x="1248" y="2105"/>
              <a:ext cx="341" cy="1776"/>
              <a:chOff x="1248" y="2112"/>
              <a:chExt cx="341" cy="1776"/>
            </a:xfrm>
          </p:grpSpPr>
          <p:grpSp>
            <p:nvGrpSpPr>
              <p:cNvPr id="479284" name="Group 52"/>
              <p:cNvGrpSpPr>
                <a:grpSpLocks/>
              </p:cNvGrpSpPr>
              <p:nvPr/>
            </p:nvGrpSpPr>
            <p:grpSpPr bwMode="auto">
              <a:xfrm>
                <a:off x="1248" y="2160"/>
                <a:ext cx="288" cy="1728"/>
                <a:chOff x="1296" y="2160"/>
                <a:chExt cx="288" cy="1728"/>
              </a:xfrm>
            </p:grpSpPr>
            <p:sp>
              <p:nvSpPr>
                <p:cNvPr id="479285" name="Line 53"/>
                <p:cNvSpPr>
                  <a:spLocks noChangeShapeType="1"/>
                </p:cNvSpPr>
                <p:nvPr/>
              </p:nvSpPr>
              <p:spPr bwMode="auto">
                <a:xfrm>
                  <a:off x="1296" y="2160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286" name="Line 54"/>
                <p:cNvSpPr>
                  <a:spLocks noChangeShapeType="1"/>
                </p:cNvSpPr>
                <p:nvPr/>
              </p:nvSpPr>
              <p:spPr bwMode="auto">
                <a:xfrm>
                  <a:off x="1584" y="2304"/>
                  <a:ext cx="0" cy="158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287" name="Line 55"/>
                <p:cNvSpPr>
                  <a:spLocks noChangeShapeType="1"/>
                </p:cNvSpPr>
                <p:nvPr/>
              </p:nvSpPr>
              <p:spPr bwMode="auto">
                <a:xfrm>
                  <a:off x="1440" y="2160"/>
                  <a:ext cx="144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79288" name="Rectangle 56"/>
              <p:cNvSpPr>
                <a:spLocks noChangeArrowheads="1"/>
              </p:cNvSpPr>
              <p:nvPr/>
            </p:nvSpPr>
            <p:spPr bwMode="auto">
              <a:xfrm rot="2700000">
                <a:off x="1392" y="2184"/>
                <a:ext cx="192" cy="4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89" name="Rectangle 57"/>
              <p:cNvSpPr>
                <a:spLocks noChangeArrowheads="1"/>
              </p:cNvSpPr>
              <p:nvPr/>
            </p:nvSpPr>
            <p:spPr bwMode="auto">
              <a:xfrm>
                <a:off x="1536" y="2304"/>
                <a:ext cx="53" cy="238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90" name="Rectangle 58"/>
              <p:cNvSpPr>
                <a:spLocks noChangeArrowheads="1"/>
              </p:cNvSpPr>
              <p:nvPr/>
            </p:nvSpPr>
            <p:spPr bwMode="auto">
              <a:xfrm>
                <a:off x="1536" y="2542"/>
                <a:ext cx="53" cy="28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91" name="Rectangle 59"/>
              <p:cNvSpPr>
                <a:spLocks noChangeArrowheads="1"/>
              </p:cNvSpPr>
              <p:nvPr/>
            </p:nvSpPr>
            <p:spPr bwMode="auto">
              <a:xfrm>
                <a:off x="1536" y="2781"/>
                <a:ext cx="53" cy="81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92" name="Rectangle 60"/>
              <p:cNvSpPr>
                <a:spLocks noChangeArrowheads="1"/>
              </p:cNvSpPr>
              <p:nvPr/>
            </p:nvSpPr>
            <p:spPr bwMode="auto">
              <a:xfrm>
                <a:off x="1536" y="3594"/>
                <a:ext cx="53" cy="287"/>
              </a:xfrm>
              <a:prstGeom prst="rect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79293" name="Group 61"/>
            <p:cNvGrpSpPr>
              <a:grpSpLocks/>
            </p:cNvGrpSpPr>
            <p:nvPr/>
          </p:nvGrpSpPr>
          <p:grpSpPr bwMode="auto">
            <a:xfrm flipH="1">
              <a:off x="1876" y="2112"/>
              <a:ext cx="341" cy="1776"/>
              <a:chOff x="1685" y="2105"/>
              <a:chExt cx="341" cy="1776"/>
            </a:xfrm>
          </p:grpSpPr>
          <p:grpSp>
            <p:nvGrpSpPr>
              <p:cNvPr id="479294" name="Group 62"/>
              <p:cNvGrpSpPr>
                <a:grpSpLocks/>
              </p:cNvGrpSpPr>
              <p:nvPr/>
            </p:nvGrpSpPr>
            <p:grpSpPr bwMode="auto">
              <a:xfrm>
                <a:off x="1685" y="2153"/>
                <a:ext cx="288" cy="1728"/>
                <a:chOff x="1296" y="2160"/>
                <a:chExt cx="288" cy="1728"/>
              </a:xfrm>
            </p:grpSpPr>
            <p:sp>
              <p:nvSpPr>
                <p:cNvPr id="479295" name="Line 63"/>
                <p:cNvSpPr>
                  <a:spLocks noChangeShapeType="1"/>
                </p:cNvSpPr>
                <p:nvPr/>
              </p:nvSpPr>
              <p:spPr bwMode="auto">
                <a:xfrm flipH="1">
                  <a:off x="1296" y="2160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296" name="Line 64"/>
                <p:cNvSpPr>
                  <a:spLocks noChangeShapeType="1"/>
                </p:cNvSpPr>
                <p:nvPr/>
              </p:nvSpPr>
              <p:spPr bwMode="auto">
                <a:xfrm>
                  <a:off x="1584" y="2304"/>
                  <a:ext cx="0" cy="158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297" name="Line 65"/>
                <p:cNvSpPr>
                  <a:spLocks noChangeShapeType="1"/>
                </p:cNvSpPr>
                <p:nvPr/>
              </p:nvSpPr>
              <p:spPr bwMode="auto">
                <a:xfrm>
                  <a:off x="1440" y="2160"/>
                  <a:ext cx="144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79298" name="Rectangle 66"/>
              <p:cNvSpPr>
                <a:spLocks noChangeArrowheads="1"/>
              </p:cNvSpPr>
              <p:nvPr/>
            </p:nvSpPr>
            <p:spPr bwMode="auto">
              <a:xfrm rot="2700000">
                <a:off x="1829" y="2177"/>
                <a:ext cx="192" cy="4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299" name="Rectangle 67"/>
              <p:cNvSpPr>
                <a:spLocks noChangeArrowheads="1"/>
              </p:cNvSpPr>
              <p:nvPr/>
            </p:nvSpPr>
            <p:spPr bwMode="auto">
              <a:xfrm flipH="1">
                <a:off x="1973" y="2297"/>
                <a:ext cx="53" cy="238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300" name="Rectangle 68"/>
              <p:cNvSpPr>
                <a:spLocks noChangeArrowheads="1"/>
              </p:cNvSpPr>
              <p:nvPr/>
            </p:nvSpPr>
            <p:spPr bwMode="auto">
              <a:xfrm flipH="1">
                <a:off x="1973" y="2535"/>
                <a:ext cx="53" cy="28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301" name="Rectangle 69"/>
              <p:cNvSpPr>
                <a:spLocks noChangeArrowheads="1"/>
              </p:cNvSpPr>
              <p:nvPr/>
            </p:nvSpPr>
            <p:spPr bwMode="auto">
              <a:xfrm>
                <a:off x="1973" y="2774"/>
                <a:ext cx="53" cy="81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302" name="Rectangle 70"/>
              <p:cNvSpPr>
                <a:spLocks noChangeArrowheads="1"/>
              </p:cNvSpPr>
              <p:nvPr/>
            </p:nvSpPr>
            <p:spPr bwMode="auto">
              <a:xfrm>
                <a:off x="1973" y="3587"/>
                <a:ext cx="53" cy="287"/>
              </a:xfrm>
              <a:prstGeom prst="rect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79303" name="Group 71"/>
          <p:cNvGrpSpPr>
            <a:grpSpLocks/>
          </p:cNvGrpSpPr>
          <p:nvPr/>
        </p:nvGrpSpPr>
        <p:grpSpPr bwMode="auto">
          <a:xfrm>
            <a:off x="5805488" y="3352800"/>
            <a:ext cx="1538287" cy="2830513"/>
            <a:chOff x="1248" y="2105"/>
            <a:chExt cx="969" cy="1783"/>
          </a:xfrm>
        </p:grpSpPr>
        <p:grpSp>
          <p:nvGrpSpPr>
            <p:cNvPr id="479304" name="Group 72"/>
            <p:cNvGrpSpPr>
              <a:grpSpLocks/>
            </p:cNvGrpSpPr>
            <p:nvPr/>
          </p:nvGrpSpPr>
          <p:grpSpPr bwMode="auto">
            <a:xfrm>
              <a:off x="1248" y="2105"/>
              <a:ext cx="341" cy="1776"/>
              <a:chOff x="1248" y="2112"/>
              <a:chExt cx="341" cy="1776"/>
            </a:xfrm>
          </p:grpSpPr>
          <p:grpSp>
            <p:nvGrpSpPr>
              <p:cNvPr id="479305" name="Group 73"/>
              <p:cNvGrpSpPr>
                <a:grpSpLocks/>
              </p:cNvGrpSpPr>
              <p:nvPr/>
            </p:nvGrpSpPr>
            <p:grpSpPr bwMode="auto">
              <a:xfrm>
                <a:off x="1248" y="2160"/>
                <a:ext cx="288" cy="1728"/>
                <a:chOff x="1296" y="2160"/>
                <a:chExt cx="288" cy="1728"/>
              </a:xfrm>
            </p:grpSpPr>
            <p:sp>
              <p:nvSpPr>
                <p:cNvPr id="479306" name="Line 74"/>
                <p:cNvSpPr>
                  <a:spLocks noChangeShapeType="1"/>
                </p:cNvSpPr>
                <p:nvPr/>
              </p:nvSpPr>
              <p:spPr bwMode="auto">
                <a:xfrm>
                  <a:off x="1296" y="2160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307" name="Line 75"/>
                <p:cNvSpPr>
                  <a:spLocks noChangeShapeType="1"/>
                </p:cNvSpPr>
                <p:nvPr/>
              </p:nvSpPr>
              <p:spPr bwMode="auto">
                <a:xfrm>
                  <a:off x="1584" y="2304"/>
                  <a:ext cx="0" cy="158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308" name="Line 76"/>
                <p:cNvSpPr>
                  <a:spLocks noChangeShapeType="1"/>
                </p:cNvSpPr>
                <p:nvPr/>
              </p:nvSpPr>
              <p:spPr bwMode="auto">
                <a:xfrm>
                  <a:off x="1440" y="2160"/>
                  <a:ext cx="144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79309" name="Rectangle 77"/>
              <p:cNvSpPr>
                <a:spLocks noChangeArrowheads="1"/>
              </p:cNvSpPr>
              <p:nvPr/>
            </p:nvSpPr>
            <p:spPr bwMode="auto">
              <a:xfrm rot="2700000">
                <a:off x="1392" y="2184"/>
                <a:ext cx="192" cy="4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310" name="Rectangle 78"/>
              <p:cNvSpPr>
                <a:spLocks noChangeArrowheads="1"/>
              </p:cNvSpPr>
              <p:nvPr/>
            </p:nvSpPr>
            <p:spPr bwMode="auto">
              <a:xfrm>
                <a:off x="1536" y="2304"/>
                <a:ext cx="53" cy="238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311" name="Rectangle 79"/>
              <p:cNvSpPr>
                <a:spLocks noChangeArrowheads="1"/>
              </p:cNvSpPr>
              <p:nvPr/>
            </p:nvSpPr>
            <p:spPr bwMode="auto">
              <a:xfrm>
                <a:off x="1536" y="2542"/>
                <a:ext cx="53" cy="28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312" name="Rectangle 80"/>
              <p:cNvSpPr>
                <a:spLocks noChangeArrowheads="1"/>
              </p:cNvSpPr>
              <p:nvPr/>
            </p:nvSpPr>
            <p:spPr bwMode="auto">
              <a:xfrm>
                <a:off x="1536" y="2781"/>
                <a:ext cx="53" cy="81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313" name="Rectangle 81"/>
              <p:cNvSpPr>
                <a:spLocks noChangeArrowheads="1"/>
              </p:cNvSpPr>
              <p:nvPr/>
            </p:nvSpPr>
            <p:spPr bwMode="auto">
              <a:xfrm>
                <a:off x="1536" y="3594"/>
                <a:ext cx="53" cy="287"/>
              </a:xfrm>
              <a:prstGeom prst="rect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79314" name="Group 82"/>
            <p:cNvGrpSpPr>
              <a:grpSpLocks/>
            </p:cNvGrpSpPr>
            <p:nvPr/>
          </p:nvGrpSpPr>
          <p:grpSpPr bwMode="auto">
            <a:xfrm flipH="1">
              <a:off x="1876" y="2112"/>
              <a:ext cx="341" cy="1776"/>
              <a:chOff x="1685" y="2105"/>
              <a:chExt cx="341" cy="1776"/>
            </a:xfrm>
          </p:grpSpPr>
          <p:grpSp>
            <p:nvGrpSpPr>
              <p:cNvPr id="479315" name="Group 83"/>
              <p:cNvGrpSpPr>
                <a:grpSpLocks/>
              </p:cNvGrpSpPr>
              <p:nvPr/>
            </p:nvGrpSpPr>
            <p:grpSpPr bwMode="auto">
              <a:xfrm>
                <a:off x="1685" y="2153"/>
                <a:ext cx="288" cy="1728"/>
                <a:chOff x="1296" y="2160"/>
                <a:chExt cx="288" cy="1728"/>
              </a:xfrm>
            </p:grpSpPr>
            <p:sp>
              <p:nvSpPr>
                <p:cNvPr id="479316" name="Line 84"/>
                <p:cNvSpPr>
                  <a:spLocks noChangeShapeType="1"/>
                </p:cNvSpPr>
                <p:nvPr/>
              </p:nvSpPr>
              <p:spPr bwMode="auto">
                <a:xfrm flipH="1">
                  <a:off x="1296" y="2160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317" name="Line 85"/>
                <p:cNvSpPr>
                  <a:spLocks noChangeShapeType="1"/>
                </p:cNvSpPr>
                <p:nvPr/>
              </p:nvSpPr>
              <p:spPr bwMode="auto">
                <a:xfrm>
                  <a:off x="1584" y="2304"/>
                  <a:ext cx="0" cy="158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9318" name="Line 86"/>
                <p:cNvSpPr>
                  <a:spLocks noChangeShapeType="1"/>
                </p:cNvSpPr>
                <p:nvPr/>
              </p:nvSpPr>
              <p:spPr bwMode="auto">
                <a:xfrm>
                  <a:off x="1440" y="2160"/>
                  <a:ext cx="144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79319" name="Rectangle 87"/>
              <p:cNvSpPr>
                <a:spLocks noChangeArrowheads="1"/>
              </p:cNvSpPr>
              <p:nvPr/>
            </p:nvSpPr>
            <p:spPr bwMode="auto">
              <a:xfrm rot="2700000">
                <a:off x="1829" y="2177"/>
                <a:ext cx="192" cy="4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320" name="Rectangle 88"/>
              <p:cNvSpPr>
                <a:spLocks noChangeArrowheads="1"/>
              </p:cNvSpPr>
              <p:nvPr/>
            </p:nvSpPr>
            <p:spPr bwMode="auto">
              <a:xfrm flipH="1">
                <a:off x="1973" y="2297"/>
                <a:ext cx="53" cy="238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321" name="Rectangle 89"/>
              <p:cNvSpPr>
                <a:spLocks noChangeArrowheads="1"/>
              </p:cNvSpPr>
              <p:nvPr/>
            </p:nvSpPr>
            <p:spPr bwMode="auto">
              <a:xfrm flipH="1">
                <a:off x="1973" y="2535"/>
                <a:ext cx="53" cy="28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322" name="Rectangle 90"/>
              <p:cNvSpPr>
                <a:spLocks noChangeArrowheads="1"/>
              </p:cNvSpPr>
              <p:nvPr/>
            </p:nvSpPr>
            <p:spPr bwMode="auto">
              <a:xfrm>
                <a:off x="1973" y="2774"/>
                <a:ext cx="53" cy="81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9323" name="Rectangle 91"/>
              <p:cNvSpPr>
                <a:spLocks noChangeArrowheads="1"/>
              </p:cNvSpPr>
              <p:nvPr/>
            </p:nvSpPr>
            <p:spPr bwMode="auto">
              <a:xfrm>
                <a:off x="1973" y="3587"/>
                <a:ext cx="53" cy="287"/>
              </a:xfrm>
              <a:prstGeom prst="rect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479324" name="Rectangle 92"/>
          <p:cNvSpPr>
            <a:spLocks noChangeArrowheads="1"/>
          </p:cNvSpPr>
          <p:nvPr/>
        </p:nvSpPr>
        <p:spPr bwMode="auto">
          <a:xfrm>
            <a:off x="1981200" y="6464300"/>
            <a:ext cx="2533650" cy="74613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9325" name="Rectangle 93"/>
          <p:cNvSpPr>
            <a:spLocks noChangeArrowheads="1"/>
          </p:cNvSpPr>
          <p:nvPr/>
        </p:nvSpPr>
        <p:spPr bwMode="auto">
          <a:xfrm>
            <a:off x="4514850" y="6464300"/>
            <a:ext cx="2828925" cy="762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9326" name="Rectangle 94"/>
          <p:cNvSpPr>
            <a:spLocks noChangeArrowheads="1"/>
          </p:cNvSpPr>
          <p:nvPr/>
        </p:nvSpPr>
        <p:spPr bwMode="auto">
          <a:xfrm>
            <a:off x="7343775" y="6464300"/>
            <a:ext cx="954088" cy="74613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9327" name="Text Box 95"/>
          <p:cNvSpPr txBox="1">
            <a:spLocks noChangeArrowheads="1"/>
          </p:cNvSpPr>
          <p:nvPr/>
        </p:nvSpPr>
        <p:spPr bwMode="auto">
          <a:xfrm>
            <a:off x="292100" y="1798638"/>
            <a:ext cx="3028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Front Window and Radiator </a:t>
            </a:r>
          </a:p>
        </p:txBody>
      </p:sp>
      <p:sp>
        <p:nvSpPr>
          <p:cNvPr id="479328" name="Line 96"/>
          <p:cNvSpPr>
            <a:spLocks noChangeShapeType="1"/>
          </p:cNvSpPr>
          <p:nvPr/>
        </p:nvSpPr>
        <p:spPr bwMode="auto">
          <a:xfrm>
            <a:off x="3205163" y="2008188"/>
            <a:ext cx="419100" cy="4127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9329" name="Text Box 97"/>
          <p:cNvSpPr txBox="1">
            <a:spLocks noChangeArrowheads="1"/>
          </p:cNvSpPr>
          <p:nvPr/>
        </p:nvSpPr>
        <p:spPr bwMode="auto">
          <a:xfrm>
            <a:off x="0" y="2660650"/>
            <a:ext cx="18065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rgbClr val="FF0000"/>
                </a:solidFill>
                <a:latin typeface="Arial" charset="0"/>
              </a:rPr>
              <a:t>Photocathode</a:t>
            </a:r>
          </a:p>
        </p:txBody>
      </p:sp>
      <p:sp>
        <p:nvSpPr>
          <p:cNvPr id="479330" name="Text Box 98"/>
          <p:cNvSpPr txBox="1">
            <a:spLocks noChangeArrowheads="1"/>
          </p:cNvSpPr>
          <p:nvPr/>
        </p:nvSpPr>
        <p:spPr bwMode="auto">
          <a:xfrm>
            <a:off x="0" y="3124200"/>
            <a:ext cx="16144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Arial" charset="0"/>
              </a:rPr>
              <a:t>Pump Gap</a:t>
            </a:r>
          </a:p>
        </p:txBody>
      </p:sp>
      <p:sp>
        <p:nvSpPr>
          <p:cNvPr id="479331" name="Text Box 99"/>
          <p:cNvSpPr txBox="1">
            <a:spLocks noChangeArrowheads="1"/>
          </p:cNvSpPr>
          <p:nvPr/>
        </p:nvSpPr>
        <p:spPr bwMode="auto">
          <a:xfrm>
            <a:off x="-1" y="3668713"/>
            <a:ext cx="210740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600" b="1" dirty="0">
                <a:solidFill>
                  <a:srgbClr val="FF0000"/>
                </a:solidFill>
                <a:latin typeface="Arial" charset="0"/>
              </a:rPr>
              <a:t>High Emissivity Material</a:t>
            </a:r>
          </a:p>
        </p:txBody>
      </p:sp>
      <p:sp>
        <p:nvSpPr>
          <p:cNvPr id="479332" name="Rectangle 100"/>
          <p:cNvSpPr>
            <a:spLocks noChangeArrowheads="1"/>
          </p:cNvSpPr>
          <p:nvPr/>
        </p:nvSpPr>
        <p:spPr bwMode="auto">
          <a:xfrm>
            <a:off x="7497763" y="3646488"/>
            <a:ext cx="1758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Arial" charset="0"/>
              </a:rPr>
              <a:t>Low Emissivity Material</a:t>
            </a:r>
          </a:p>
        </p:txBody>
      </p:sp>
      <p:sp>
        <p:nvSpPr>
          <p:cNvPr id="479333" name="Rectangle 101"/>
          <p:cNvSpPr>
            <a:spLocks noChangeArrowheads="1"/>
          </p:cNvSpPr>
          <p:nvPr/>
        </p:nvSpPr>
        <p:spPr bwMode="auto">
          <a:xfrm>
            <a:off x="7605713" y="4619625"/>
            <a:ext cx="1614487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Arial" charset="0"/>
              </a:rPr>
              <a:t>`Normal’ MCP pore material</a:t>
            </a:r>
          </a:p>
        </p:txBody>
      </p:sp>
      <p:sp>
        <p:nvSpPr>
          <p:cNvPr id="479334" name="Text Box 102"/>
          <p:cNvSpPr txBox="1">
            <a:spLocks noChangeArrowheads="1"/>
          </p:cNvSpPr>
          <p:nvPr/>
        </p:nvSpPr>
        <p:spPr bwMode="auto">
          <a:xfrm>
            <a:off x="1588" y="5387975"/>
            <a:ext cx="18065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Arial" charset="0"/>
              </a:rPr>
              <a:t>Gold Anode</a:t>
            </a:r>
          </a:p>
        </p:txBody>
      </p:sp>
      <p:sp>
        <p:nvSpPr>
          <p:cNvPr id="479335" name="Text Box 103"/>
          <p:cNvSpPr txBox="1">
            <a:spLocks noChangeArrowheads="1"/>
          </p:cNvSpPr>
          <p:nvPr/>
        </p:nvSpPr>
        <p:spPr bwMode="auto">
          <a:xfrm>
            <a:off x="6924675" y="5462588"/>
            <a:ext cx="19796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600">
                <a:latin typeface="Arial" charset="0"/>
              </a:rPr>
              <a:t>50 Ohm Transmission Line</a:t>
            </a:r>
          </a:p>
        </p:txBody>
      </p:sp>
      <p:sp>
        <p:nvSpPr>
          <p:cNvPr id="479336" name="Text Box 104"/>
          <p:cNvSpPr txBox="1">
            <a:spLocks noChangeArrowheads="1"/>
          </p:cNvSpPr>
          <p:nvPr/>
        </p:nvSpPr>
        <p:spPr bwMode="auto">
          <a:xfrm>
            <a:off x="0" y="5916613"/>
            <a:ext cx="1257300" cy="641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rgbClr val="FF0000"/>
                </a:solidFill>
                <a:latin typeface="Arial" charset="0"/>
              </a:rPr>
              <a:t>Rogers PC Card</a:t>
            </a:r>
          </a:p>
        </p:txBody>
      </p:sp>
      <p:sp>
        <p:nvSpPr>
          <p:cNvPr id="479337" name="Text Box 105"/>
          <p:cNvSpPr txBox="1">
            <a:spLocks noChangeArrowheads="1"/>
          </p:cNvSpPr>
          <p:nvPr/>
        </p:nvSpPr>
        <p:spPr bwMode="auto">
          <a:xfrm>
            <a:off x="461963" y="6540500"/>
            <a:ext cx="51530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Arial" charset="0"/>
              </a:rPr>
              <a:t>Capacitive Pickup to Sampling Readout </a:t>
            </a:r>
          </a:p>
        </p:txBody>
      </p:sp>
      <p:sp>
        <p:nvSpPr>
          <p:cNvPr id="479338" name="Line 106"/>
          <p:cNvSpPr>
            <a:spLocks noChangeShapeType="1"/>
          </p:cNvSpPr>
          <p:nvPr/>
        </p:nvSpPr>
        <p:spPr bwMode="auto">
          <a:xfrm>
            <a:off x="1614488" y="2898775"/>
            <a:ext cx="1423987" cy="59213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9339" name="Line 107"/>
          <p:cNvSpPr>
            <a:spLocks noChangeShapeType="1"/>
          </p:cNvSpPr>
          <p:nvPr/>
        </p:nvSpPr>
        <p:spPr bwMode="auto">
          <a:xfrm flipV="1">
            <a:off x="1257300" y="3286125"/>
            <a:ext cx="723900" cy="555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9341" name="Line 109"/>
          <p:cNvSpPr>
            <a:spLocks noChangeShapeType="1"/>
          </p:cNvSpPr>
          <p:nvPr/>
        </p:nvSpPr>
        <p:spPr bwMode="auto">
          <a:xfrm>
            <a:off x="1614488" y="3865563"/>
            <a:ext cx="709612" cy="3841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9342" name="Line 110"/>
          <p:cNvSpPr>
            <a:spLocks noChangeShapeType="1"/>
          </p:cNvSpPr>
          <p:nvPr/>
        </p:nvSpPr>
        <p:spPr bwMode="auto">
          <a:xfrm flipH="1" flipV="1">
            <a:off x="6924675" y="3865563"/>
            <a:ext cx="573088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9343" name="Line 111"/>
          <p:cNvSpPr>
            <a:spLocks noChangeShapeType="1"/>
          </p:cNvSpPr>
          <p:nvPr/>
        </p:nvSpPr>
        <p:spPr bwMode="auto">
          <a:xfrm flipH="1" flipV="1">
            <a:off x="7000875" y="4865688"/>
            <a:ext cx="604838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9344" name="Line 112"/>
          <p:cNvSpPr>
            <a:spLocks noChangeShapeType="1"/>
          </p:cNvSpPr>
          <p:nvPr/>
        </p:nvSpPr>
        <p:spPr bwMode="auto">
          <a:xfrm>
            <a:off x="1470025" y="5535613"/>
            <a:ext cx="854075" cy="3556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9345" name="Line 113"/>
          <p:cNvSpPr>
            <a:spLocks noChangeShapeType="1"/>
          </p:cNvSpPr>
          <p:nvPr/>
        </p:nvSpPr>
        <p:spPr bwMode="auto">
          <a:xfrm flipV="1">
            <a:off x="4610100" y="6584950"/>
            <a:ext cx="595313" cy="1397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9346" name="Line 114"/>
          <p:cNvSpPr>
            <a:spLocks noChangeShapeType="1"/>
          </p:cNvSpPr>
          <p:nvPr/>
        </p:nvSpPr>
        <p:spPr bwMode="auto">
          <a:xfrm flipH="1">
            <a:off x="8053388" y="6010275"/>
            <a:ext cx="266700" cy="889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9347" name="Line 115"/>
          <p:cNvSpPr>
            <a:spLocks noChangeShapeType="1"/>
          </p:cNvSpPr>
          <p:nvPr/>
        </p:nvSpPr>
        <p:spPr bwMode="auto">
          <a:xfrm>
            <a:off x="1049338" y="6386513"/>
            <a:ext cx="85407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9349" name="Text Box 117"/>
          <p:cNvSpPr txBox="1">
            <a:spLocks noChangeArrowheads="1"/>
          </p:cNvSpPr>
          <p:nvPr/>
        </p:nvSpPr>
        <p:spPr bwMode="auto">
          <a:xfrm>
            <a:off x="5486400" y="1371600"/>
            <a:ext cx="3352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N.B.- this is a `cartoon’- working on workable designs-join us…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8649" y="914400"/>
            <a:ext cx="7558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Funnel pore with reflection cathode, dynode rings, ceramic anode,…</a:t>
            </a:r>
          </a:p>
        </p:txBody>
      </p:sp>
    </p:spTree>
    <p:extLst>
      <p:ext uri="{BB962C8B-B14F-4D97-AF65-F5344CB8AC3E}">
        <p14:creationId xmlns:p14="http://schemas.microsoft.com/office/powerpoint/2010/main" val="277929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Can we build a photon TPC?</a:t>
            </a:r>
            <a:r>
              <a:rPr lang="en-US" sz="5400" dirty="0" smtClean="0"/>
              <a:t> </a:t>
            </a:r>
            <a:endParaRPr lang="en-US" sz="54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10"/>
          <a:stretch/>
        </p:blipFill>
        <p:spPr>
          <a:xfrm>
            <a:off x="700852" y="914400"/>
            <a:ext cx="7681148" cy="4724399"/>
          </a:xfrm>
        </p:spPr>
      </p:pic>
      <p:sp>
        <p:nvSpPr>
          <p:cNvPr id="8" name="TextBox 7"/>
          <p:cNvSpPr txBox="1"/>
          <p:nvPr/>
        </p:nvSpPr>
        <p:spPr>
          <a:xfrm>
            <a:off x="457200" y="5599093"/>
            <a:ext cx="830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Work of Matt </a:t>
            </a:r>
            <a:r>
              <a:rPr lang="en-US" sz="2800" b="1" dirty="0" err="1" smtClean="0">
                <a:solidFill>
                  <a:schemeClr val="accent4">
                    <a:lumMod val="10000"/>
                  </a:schemeClr>
                </a:solidFill>
              </a:rPr>
              <a:t>Wetstein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  (</a:t>
            </a:r>
            <a:r>
              <a:rPr lang="en-US" sz="2800" b="1" dirty="0" err="1" smtClean="0">
                <a:solidFill>
                  <a:schemeClr val="accent4">
                    <a:lumMod val="10000"/>
                  </a:schemeClr>
                </a:solidFill>
              </a:rPr>
              <a:t>Argonne,&amp;Chicago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) in his spare time (sic)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3F046-B475-40A4-BA1B-0B292335AED3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3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>
            <a:noAutofit/>
          </a:bodyPr>
          <a:lstStyle/>
          <a:p>
            <a:r>
              <a:rPr lang="en-US" sz="6000" b="1" dirty="0" smtClean="0"/>
              <a:t>Opportunities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  <a:t>Sub psec timing –e.g. </a:t>
            </a:r>
            <a:r>
              <a:rPr lang="en-US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  <a:t>Ritt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  <a:t> 100 </a:t>
            </a:r>
            <a:r>
              <a:rPr lang="en-US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  <a:t>fsec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  <a:t>extrp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  <a:t>.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Comic Sans MS" pitchFamily="66" charset="0"/>
              </a:rPr>
              <a:t>Tight pulse height (high SEY 1</a:t>
            </a:r>
            <a:r>
              <a:rPr lang="en-US" b="1" baseline="30000" dirty="0" smtClean="0">
                <a:solidFill>
                  <a:srgbClr val="C00000"/>
                </a:solidFill>
                <a:latin typeface="Comic Sans MS" pitchFamily="66" charset="0"/>
              </a:rPr>
              <a:t>st</a:t>
            </a:r>
            <a:r>
              <a:rPr lang="en-US" b="1" dirty="0" smtClean="0">
                <a:solidFill>
                  <a:srgbClr val="C00000"/>
                </a:solidFill>
                <a:latin typeface="Comic Sans MS" pitchFamily="66" charset="0"/>
              </a:rPr>
              <a:t> strike)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  <a:t>Photocathodes- QE’s &gt;45% (?)</a:t>
            </a:r>
          </a:p>
          <a:p>
            <a:r>
              <a:rPr lang="en-US" b="1" dirty="0" smtClean="0">
                <a:solidFill>
                  <a:srgbClr val="FF6600"/>
                </a:solidFill>
                <a:latin typeface="Comic Sans MS" pitchFamily="66" charset="0"/>
              </a:rPr>
              <a:t>Non-</a:t>
            </a:r>
            <a:r>
              <a:rPr lang="en-US" b="1" dirty="0">
                <a:solidFill>
                  <a:srgbClr val="FF6600"/>
                </a:solidFill>
                <a:latin typeface="Comic Sans MS" pitchFamily="66" charset="0"/>
              </a:rPr>
              <a:t>v</a:t>
            </a:r>
            <a:r>
              <a:rPr lang="en-US" b="1" dirty="0" smtClean="0">
                <a:solidFill>
                  <a:srgbClr val="FF6600"/>
                </a:solidFill>
                <a:latin typeface="Comic Sans MS" pitchFamily="66" charset="0"/>
              </a:rPr>
              <a:t>acuum transfer assembly 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  <a:t>Simpler top seal- (incl. metal for neutrons)</a:t>
            </a:r>
            <a:endParaRPr lang="en-US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r>
              <a:rPr lang="en-US" b="1" dirty="0" smtClean="0">
                <a:solidFill>
                  <a:srgbClr val="FF6600"/>
                </a:solidFill>
                <a:latin typeface="Comic Sans MS" pitchFamily="66" charset="0"/>
              </a:rPr>
              <a:t>Commercialization (SBIR/STTR)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F2F7B-DA75-4A83-97F8-D2D2286F49F0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21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en-US" sz="5400" b="1" dirty="0" smtClean="0"/>
              <a:t>   </a:t>
            </a:r>
            <a:r>
              <a:rPr lang="en-US" sz="7200" b="1" dirty="0" smtClean="0"/>
              <a:t>Current Problems</a:t>
            </a: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4000" dirty="0" smtClean="0">
                <a:solidFill>
                  <a:schemeClr val="tx1"/>
                </a:solidFill>
              </a:rPr>
              <a:t>(remember we’re only in 3</a:t>
            </a:r>
            <a:r>
              <a:rPr lang="en-US" sz="4000" baseline="30000" dirty="0" smtClean="0">
                <a:solidFill>
                  <a:schemeClr val="tx1"/>
                </a:solidFill>
              </a:rPr>
              <a:t>rd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yr</a:t>
            </a:r>
            <a:r>
              <a:rPr lang="en-US" sz="4000" dirty="0" smtClean="0">
                <a:solidFill>
                  <a:schemeClr val="tx1"/>
                </a:solidFill>
              </a:rPr>
              <a:t>)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9144000" cy="4525963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  <a:t>Uniformity of ALD (parallel efforts at ANL, </a:t>
            </a:r>
            <a:r>
              <a:rPr lang="en-US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  <a:t>Arradiance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  <a:t>)- will be solved…</a:t>
            </a:r>
          </a:p>
          <a:p>
            <a:r>
              <a:rPr lang="en-US" b="1" dirty="0">
                <a:solidFill>
                  <a:srgbClr val="FF6600"/>
                </a:solidFill>
                <a:latin typeface="Comic Sans MS" pitchFamily="66" charset="0"/>
              </a:rPr>
              <a:t>V</a:t>
            </a:r>
            <a:r>
              <a:rPr lang="en-US" b="1" dirty="0" smtClean="0">
                <a:solidFill>
                  <a:srgbClr val="FF6600"/>
                </a:solidFill>
                <a:latin typeface="Comic Sans MS" pitchFamily="66" charset="0"/>
              </a:rPr>
              <a:t>acuum transfer assembly- ceramic in progress (SSL); &gt;several years for glass package most likely… 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  <a:t>`Frugal’ top seal for glass package </a:t>
            </a:r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  <a:t>(progress)</a:t>
            </a:r>
            <a:endParaRPr lang="en-US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itchFamily="66" charset="0"/>
            </a:endParaRPr>
          </a:p>
          <a:p>
            <a:r>
              <a:rPr lang="en-US" b="1" dirty="0" smtClean="0">
                <a:latin typeface="Comic Sans MS" pitchFamily="66" charset="0"/>
              </a:rPr>
              <a:t>Optimization for specific applications (e.g. Collider, KOTO, HE and LE neutrinos, PET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itchFamily="66" charset="0"/>
              </a:rPr>
              <a:t>Lack of simulation for applications (help?) </a:t>
            </a:r>
          </a:p>
          <a:p>
            <a:pPr marL="0" indent="0">
              <a:buNone/>
            </a:pPr>
            <a:endParaRPr lang="en-US" b="1" dirty="0" smtClean="0">
              <a:solidFill>
                <a:srgbClr val="FF6600"/>
              </a:solidFill>
              <a:latin typeface="Comic Sans MS" pitchFamily="66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2FCD-D4AA-485F-8E06-1BF36FCF22E3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50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5400" b="1" u="sng" dirty="0" smtClean="0">
                <a:solidFill>
                  <a:srgbClr val="FF0000"/>
                </a:solidFill>
              </a:rPr>
              <a:t>More Information on LAPPD:</a:t>
            </a:r>
          </a:p>
        </p:txBody>
      </p:sp>
      <p:sp>
        <p:nvSpPr>
          <p:cNvPr id="47110" name="TextBox 6"/>
          <p:cNvSpPr txBox="1">
            <a:spLocks noChangeArrowheads="1"/>
          </p:cNvSpPr>
          <p:nvPr/>
        </p:nvSpPr>
        <p:spPr bwMode="auto">
          <a:xfrm>
            <a:off x="0" y="1524000"/>
            <a:ext cx="9144000" cy="427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14350" indent="-5143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Main Page</a:t>
            </a:r>
            <a:r>
              <a:rPr lang="en-US" sz="3600" dirty="0">
                <a:solidFill>
                  <a:srgbClr val="FF0000"/>
                </a:solidFill>
              </a:rPr>
              <a:t>: </a:t>
            </a:r>
            <a:r>
              <a:rPr lang="en-US" sz="3600" dirty="0">
                <a:solidFill>
                  <a:srgbClr val="FF0000"/>
                </a:solidFill>
                <a:hlinkClick r:id="rId2"/>
              </a:rPr>
              <a:t>http://</a:t>
            </a:r>
            <a:r>
              <a:rPr lang="en-US" sz="3600" dirty="0" smtClean="0">
                <a:solidFill>
                  <a:srgbClr val="FF0000"/>
                </a:solidFill>
                <a:hlinkClick r:id="rId2"/>
              </a:rPr>
              <a:t>psec.uchicago.edu</a:t>
            </a:r>
            <a:r>
              <a:rPr lang="en-US" sz="3600" dirty="0" smtClean="0">
                <a:solidFill>
                  <a:srgbClr val="FF0000"/>
                </a:solidFill>
              </a:rPr>
              <a:t>     (has the links to the Library and Blogs)</a:t>
            </a:r>
            <a:endParaRPr lang="en-US" sz="3600" dirty="0">
              <a:solidFill>
                <a:srgbClr val="FF0000"/>
              </a:solidFill>
            </a:endParaRPr>
          </a:p>
          <a:p>
            <a:r>
              <a:rPr lang="en-US" sz="3600" dirty="0">
                <a:solidFill>
                  <a:srgbClr val="151517"/>
                </a:solidFill>
              </a:rPr>
              <a:t>Library: </a:t>
            </a:r>
            <a:r>
              <a:rPr lang="en-US" sz="3600" dirty="0" smtClean="0">
                <a:solidFill>
                  <a:srgbClr val="151517"/>
                </a:solidFill>
              </a:rPr>
              <a:t>Workshops, Godparent Reviews, Image </a:t>
            </a:r>
            <a:r>
              <a:rPr lang="en-US" sz="3600" dirty="0">
                <a:solidFill>
                  <a:srgbClr val="151517"/>
                </a:solidFill>
              </a:rPr>
              <a:t>Library, Document </a:t>
            </a:r>
            <a:r>
              <a:rPr lang="en-US" sz="3600" dirty="0" smtClean="0">
                <a:solidFill>
                  <a:srgbClr val="151517"/>
                </a:solidFill>
              </a:rPr>
              <a:t>Library, </a:t>
            </a:r>
            <a:r>
              <a:rPr lang="en-US" sz="3600" dirty="0">
                <a:solidFill>
                  <a:srgbClr val="151517"/>
                </a:solidFill>
              </a:rPr>
              <a:t>Links to MCP, Photocathode, Materials Literature, etc.;</a:t>
            </a:r>
          </a:p>
          <a:p>
            <a:r>
              <a:rPr lang="en-US" sz="3600" dirty="0">
                <a:solidFill>
                  <a:schemeClr val="tx1">
                    <a:lumMod val="50000"/>
                  </a:schemeClr>
                </a:solidFill>
              </a:rPr>
              <a:t>Blog: Our log-book- open to all (say yes to certificate Cerberus, etc.)- can keep track of us (at least several companies do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</a:rPr>
              <a:t>);</a:t>
            </a:r>
            <a:endParaRPr lang="en-US" sz="36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72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16B2-EA26-4B6B-864E-4E5B4DE8B459}" type="datetime1">
              <a:rPr lang="en-US" smtClean="0"/>
              <a:t>6/21/2012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143000"/>
          </a:xfrm>
        </p:spPr>
        <p:txBody>
          <a:bodyPr>
            <a:noAutofit/>
          </a:bodyPr>
          <a:lstStyle/>
          <a:p>
            <a:r>
              <a:rPr lang="en-US" sz="8800" b="1" dirty="0" smtClean="0">
                <a:latin typeface="Comic Sans MS" pitchFamily="66" charset="0"/>
              </a:rPr>
              <a:t>The End</a:t>
            </a:r>
            <a:endParaRPr lang="en-US" sz="8800" b="1" dirty="0">
              <a:latin typeface="Comic Sans MS" pitchFamily="66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73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E94F-8D9F-4723-9FA0-037CE93D5379}" type="datetime1">
              <a:rPr lang="en-US" smtClean="0"/>
              <a:t>6/21/2012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480060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accent4">
                    <a:lumMod val="10000"/>
                  </a:schemeClr>
                </a:solidFill>
              </a:rPr>
              <a:t>oy</a:t>
            </a:r>
            <a:r>
              <a:rPr lang="en-US" sz="4400" b="1" dirty="0" smtClean="0">
                <a:solidFill>
                  <a:schemeClr val="accent4">
                    <a:lumMod val="10000"/>
                  </a:schemeClr>
                </a:solidFill>
              </a:rPr>
              <a:t>- chemistry</a:t>
            </a:r>
          </a:p>
        </p:txBody>
      </p:sp>
    </p:spTree>
    <p:extLst>
      <p:ext uri="{BB962C8B-B14F-4D97-AF65-F5344CB8AC3E}">
        <p14:creationId xmlns:p14="http://schemas.microsoft.com/office/powerpoint/2010/main" val="100197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>
                <a:solidFill>
                  <a:schemeClr val="bg2">
                    <a:lumMod val="50000"/>
                  </a:schemeClr>
                </a:solidFill>
              </a:rPr>
              <a:t>Backup slides</a:t>
            </a:r>
            <a:endParaRPr lang="en-US" sz="7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02" y="1602554"/>
            <a:ext cx="6711098" cy="502684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74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3FAA-96AA-45D4-A007-CE08EF1D2013}" type="datetime1">
              <a:rPr lang="en-US" smtClean="0"/>
              <a:t>6/21/2012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88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438400"/>
            <a:ext cx="8229600" cy="1905000"/>
          </a:xfrm>
        </p:spPr>
        <p:txBody>
          <a:bodyPr>
            <a:no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/>
            </a:r>
            <a:b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</a:br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Backup: Motivation</a:t>
            </a:r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/>
            </a:r>
            <a:b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</a:br>
            <a:endParaRPr lang="en-US" sz="72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75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E94F-8D9F-4723-9FA0-037CE93D5379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82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-76200"/>
            <a:ext cx="8915400" cy="609600"/>
          </a:xfrm>
        </p:spPr>
        <p:txBody>
          <a:bodyPr>
            <a:noAutofit/>
          </a:bodyPr>
          <a:lstStyle/>
          <a:p>
            <a:r>
              <a:rPr lang="en-US" b="1" dirty="0" smtClean="0"/>
              <a:t> </a:t>
            </a:r>
            <a:r>
              <a:rPr lang="en-US" b="1" dirty="0"/>
              <a:t>Medical </a:t>
            </a:r>
            <a:r>
              <a:rPr lang="en-US" b="1" dirty="0" smtClean="0"/>
              <a:t>Imaging- TOFPET</a:t>
            </a:r>
            <a:endParaRPr lang="en-US" b="1" dirty="0"/>
          </a:p>
        </p:txBody>
      </p:sp>
      <p:pic>
        <p:nvPicPr>
          <p:cNvPr id="181252" name="Picture 4" descr="bill_tof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85825"/>
            <a:ext cx="419100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253" name="Picture 5" descr="bill_tof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2" t="6509" r="4434" b="2460"/>
          <a:stretch>
            <a:fillRect/>
          </a:stretch>
        </p:blipFill>
        <p:spPr bwMode="auto">
          <a:xfrm>
            <a:off x="228600" y="1566862"/>
            <a:ext cx="3886200" cy="231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1254" name="Text Box 6"/>
          <p:cNvSpPr txBox="1">
            <a:spLocks noChangeArrowheads="1"/>
          </p:cNvSpPr>
          <p:nvPr/>
        </p:nvSpPr>
        <p:spPr bwMode="auto">
          <a:xfrm>
            <a:off x="0" y="538118"/>
            <a:ext cx="9144000" cy="309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PET slides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from Bill Moses’s talk at the Clermont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Workshop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(see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http:hep.uchicago.edu/psec)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1255" name="Text Box 7"/>
          <p:cNvSpPr txBox="1">
            <a:spLocks noChangeArrowheads="1"/>
          </p:cNvSpPr>
          <p:nvPr/>
        </p:nvSpPr>
        <p:spPr bwMode="auto">
          <a:xfrm>
            <a:off x="-43543" y="846187"/>
            <a:ext cx="461554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dirty="0"/>
              <a:t>TOF adds 3</a:t>
            </a:r>
            <a:r>
              <a:rPr lang="en-US" baseline="30000" dirty="0"/>
              <a:t>rd</a:t>
            </a:r>
            <a:r>
              <a:rPr lang="en-US" dirty="0"/>
              <a:t> dimension to Positron-Emission Tomography</a:t>
            </a:r>
          </a:p>
        </p:txBody>
      </p:sp>
      <p:pic>
        <p:nvPicPr>
          <p:cNvPr id="181256" name="Picture 8" descr="rich_6tileSuperModul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36988"/>
            <a:ext cx="4116388" cy="298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1257" name="Text Box 9"/>
          <p:cNvSpPr txBox="1">
            <a:spLocks noChangeArrowheads="1"/>
          </p:cNvSpPr>
          <p:nvPr/>
        </p:nvSpPr>
        <p:spPr bwMode="auto">
          <a:xfrm>
            <a:off x="4953000" y="3886200"/>
            <a:ext cx="41910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Clinical flat-bed scanner?</a:t>
            </a:r>
          </a:p>
          <a:p>
            <a:pPr>
              <a:spcBef>
                <a:spcPct val="50000"/>
              </a:spcBef>
            </a:pPr>
            <a:r>
              <a:rPr lang="en-US" dirty="0"/>
              <a:t>Low-density multi-layer sampling gamma detectors?</a:t>
            </a:r>
          </a:p>
          <a:p>
            <a:pPr>
              <a:spcBef>
                <a:spcPct val="50000"/>
              </a:spcBef>
            </a:pPr>
            <a:r>
              <a:rPr lang="en-US" dirty="0"/>
              <a:t>Cheap robust electronics</a:t>
            </a:r>
          </a:p>
          <a:p>
            <a:pPr>
              <a:spcBef>
                <a:spcPct val="50000"/>
              </a:spcBef>
            </a:pPr>
            <a:r>
              <a:rPr lang="en-US" dirty="0"/>
              <a:t>Real-time imaging</a:t>
            </a:r>
            <a:r>
              <a:rPr lang="en-US" dirty="0" smtClean="0"/>
              <a:t>?</a:t>
            </a:r>
          </a:p>
          <a:p>
            <a:pPr>
              <a:spcBef>
                <a:spcPct val="50000"/>
              </a:spcBef>
            </a:pPr>
            <a:r>
              <a:rPr lang="en-US" dirty="0" smtClean="0"/>
              <a:t>Lower Dose rate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76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37126-BFD6-40C1-A631-7E83D89EFE6B}" type="datetime1">
              <a:rPr lang="en-US" smtClean="0"/>
              <a:t>6/21/2012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228600" y="-228600"/>
            <a:ext cx="8686800" cy="1143000"/>
          </a:xfrm>
        </p:spPr>
        <p:txBody>
          <a:bodyPr/>
          <a:lstStyle/>
          <a:p>
            <a:r>
              <a:rPr lang="en-US"/>
              <a:t>What sets the 1 psec goal for HEP?</a:t>
            </a:r>
          </a:p>
        </p:txBody>
      </p:sp>
      <p:pic>
        <p:nvPicPr>
          <p:cNvPr id="35635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5" r="5110" b="6667"/>
          <a:stretch>
            <a:fillRect/>
          </a:stretch>
        </p:blipFill>
        <p:spPr>
          <a:xfrm>
            <a:off x="7938" y="1371600"/>
            <a:ext cx="4629150" cy="4800600"/>
          </a:xfrm>
          <a:noFill/>
          <a:ln/>
        </p:spPr>
      </p:pic>
      <p:pic>
        <p:nvPicPr>
          <p:cNvPr id="35635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1371600"/>
            <a:ext cx="4117975" cy="4800600"/>
          </a:xfrm>
          <a:noFill/>
          <a:ln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77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04148-F200-4345-90DF-3A4750229102}" type="datetime1">
              <a:rPr lang="en-US" smtClean="0"/>
              <a:t>6/21/2012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34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151517"/>
                </a:solidFill>
              </a:rPr>
              <a:t>K</a:t>
            </a:r>
            <a:r>
              <a:rPr lang="en-US" b="1" baseline="-25000" dirty="0" smtClean="0">
                <a:solidFill>
                  <a:srgbClr val="151517"/>
                </a:solidFill>
              </a:rPr>
              <a:t>L</a:t>
            </a:r>
            <a:r>
              <a:rPr lang="en-US" b="1" dirty="0" smtClean="0">
                <a:solidFill>
                  <a:srgbClr val="151517"/>
                </a:solidFill>
              </a:rPr>
              <a:t> to </a:t>
            </a:r>
            <a:r>
              <a:rPr lang="en-US" b="1" dirty="0" err="1" smtClean="0">
                <a:solidFill>
                  <a:srgbClr val="151517"/>
                </a:solidFill>
              </a:rPr>
              <a:t>pizero</a:t>
            </a:r>
            <a:r>
              <a:rPr lang="en-US" b="1" dirty="0" smtClean="0">
                <a:solidFill>
                  <a:srgbClr val="151517"/>
                </a:solidFill>
              </a:rPr>
              <a:t> nu-</a:t>
            </a:r>
            <a:r>
              <a:rPr lang="en-US" b="1" dirty="0" err="1" smtClean="0">
                <a:solidFill>
                  <a:srgbClr val="151517"/>
                </a:solidFill>
              </a:rPr>
              <a:t>nubar</a:t>
            </a:r>
            <a:endParaRPr lang="en-US" b="1" dirty="0">
              <a:solidFill>
                <a:srgbClr val="151517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19399" y="2914462"/>
            <a:ext cx="3124201" cy="39435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71799" y="3066862"/>
            <a:ext cx="3124201" cy="39435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24199" y="3219262"/>
            <a:ext cx="3124201" cy="394353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78</a:t>
            </a:fld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E4C8-107B-4B79-B532-F7FA2EFB9769}" type="datetime1">
              <a:rPr lang="en-US" smtClean="0"/>
              <a:t>6/21/2012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2400" y="-457200"/>
            <a:ext cx="9372600" cy="15229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chemeClr val="tx2">
                    <a:lumMod val="10000"/>
                  </a:schemeClr>
                </a:solidFill>
              </a:rPr>
              <a:t>Applications</a:t>
            </a:r>
            <a:endParaRPr lang="en-US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5000"/>
              </a:lnSpc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37" y="533399"/>
            <a:ext cx="8150949" cy="60198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4432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4">
                    <a:lumMod val="10000"/>
                  </a:schemeClr>
                </a:solidFill>
              </a:rPr>
              <a:t>SRI’s </a:t>
            </a:r>
            <a:r>
              <a:rPr lang="en-US" sz="1600" b="1" dirty="0">
                <a:solidFill>
                  <a:schemeClr val="accent4">
                    <a:lumMod val="10000"/>
                  </a:schemeClr>
                </a:solidFill>
              </a:rPr>
              <a:t>NABC </a:t>
            </a:r>
            <a:r>
              <a:rPr lang="en-US" sz="1600" b="1" dirty="0" smtClean="0">
                <a:solidFill>
                  <a:schemeClr val="accent4">
                    <a:lumMod val="10000"/>
                  </a:schemeClr>
                </a:solidFill>
              </a:rPr>
              <a:t>Approach </a:t>
            </a:r>
            <a:r>
              <a:rPr lang="en-US" sz="1600" b="1" dirty="0" smtClean="0">
                <a:solidFill>
                  <a:srgbClr val="151517"/>
                </a:solidFill>
                <a:hlinkClick r:id="rId3"/>
              </a:rPr>
              <a:t>http: //</a:t>
            </a:r>
            <a:r>
              <a:rPr lang="en-US" sz="1600" b="1" dirty="0">
                <a:solidFill>
                  <a:srgbClr val="151517"/>
                </a:solidFill>
                <a:hlinkClick r:id="rId3"/>
              </a:rPr>
              <a:t>www.itu.dk/~</a:t>
            </a:r>
            <a:r>
              <a:rPr lang="en-US" sz="1600" b="1" dirty="0" smtClean="0">
                <a:solidFill>
                  <a:srgbClr val="151517"/>
                </a:solidFill>
                <a:hlinkClick r:id="rId3"/>
              </a:rPr>
              <a:t>jeppeh/DIKP/NABC.pdf</a:t>
            </a:r>
            <a:r>
              <a:rPr lang="en-US" sz="1600" b="1" dirty="0" smtClean="0">
                <a:solidFill>
                  <a:srgbClr val="151517"/>
                </a:solidFill>
              </a:rPr>
              <a:t> (</a:t>
            </a:r>
            <a:r>
              <a:rPr lang="en-US" sz="1600" b="1" dirty="0" smtClean="0">
                <a:solidFill>
                  <a:schemeClr val="accent4">
                    <a:lumMod val="10000"/>
                  </a:schemeClr>
                </a:solidFill>
              </a:rPr>
              <a:t>sic-  Denmark?)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0" y="1143000"/>
            <a:ext cx="3505200" cy="5300246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85000"/>
              </a:lnSpc>
            </a:pPr>
            <a:endParaRPr lang="en-US" sz="2400" b="1" dirty="0" smtClean="0">
              <a:solidFill>
                <a:srgbClr val="1515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64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172200"/>
            <a:ext cx="7162800" cy="381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Matt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</a:rPr>
              <a:t>Wetstein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; ANL&amp;UC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95" y="914401"/>
            <a:ext cx="7783059" cy="5271066"/>
          </a:xfrm>
        </p:spPr>
      </p:pic>
      <p:sp>
        <p:nvSpPr>
          <p:cNvPr id="11" name="Rectangle 10"/>
          <p:cNvSpPr/>
          <p:nvPr/>
        </p:nvSpPr>
        <p:spPr>
          <a:xfrm>
            <a:off x="152399" y="-152400"/>
            <a:ext cx="83983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ea typeface="+mj-ea"/>
                <a:cs typeface="+mj-cs"/>
              </a:rPr>
              <a:t>Works on GEANT events too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4D4E-D13B-4324-962D-087ACC508E4C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37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Autofit/>
          </a:bodyPr>
          <a:lstStyle/>
          <a:p>
            <a:pPr eaLnBrk="1" hangingPunct="1">
              <a:lnSpc>
                <a:spcPct val="6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b="1" dirty="0"/>
              <a:t>S</a:t>
            </a:r>
            <a:r>
              <a:rPr lang="en-US" b="1" dirty="0" smtClean="0"/>
              <a:t>ampling </a:t>
            </a:r>
            <a:r>
              <a:rPr lang="en-US" b="1" dirty="0"/>
              <a:t>calorimeters </a:t>
            </a:r>
            <a:r>
              <a:rPr lang="en-US" b="1" dirty="0" smtClean="0"/>
              <a:t> based on thin cheap </a:t>
            </a:r>
            <a:r>
              <a:rPr lang="en-US" b="1" dirty="0" err="1" smtClean="0"/>
              <a:t>photodetectors</a:t>
            </a:r>
            <a:r>
              <a:rPr lang="en-US" b="1" dirty="0" smtClean="0"/>
              <a:t> with correlated time and space waveform sampling</a:t>
            </a:r>
            <a:endParaRPr lang="en-US" sz="2800" b="1" dirty="0" smtClean="0">
              <a:latin typeface="Comic Sans MS" pitchFamily="66" charset="0"/>
            </a:endParaRPr>
          </a:p>
        </p:txBody>
      </p:sp>
      <p:pic>
        <p:nvPicPr>
          <p:cNvPr id="44038" name="Picture 4" descr="MicroPet_new2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r="6667" b="2222"/>
          <a:stretch>
            <a:fillRect/>
          </a:stretch>
        </p:blipFill>
        <p:spPr bwMode="auto">
          <a:xfrm>
            <a:off x="1781175" y="1524000"/>
            <a:ext cx="5534025" cy="4508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57" name="Rectangle 17"/>
          <p:cNvSpPr>
            <a:spLocks noChangeArrowheads="1"/>
          </p:cNvSpPr>
          <p:nvPr/>
        </p:nvSpPr>
        <p:spPr bwMode="auto">
          <a:xfrm>
            <a:off x="101874" y="5906869"/>
            <a:ext cx="9042126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75000"/>
              </a:lnSpc>
              <a:spcBef>
                <a:spcPct val="40000"/>
              </a:spcBef>
              <a:defRPr/>
            </a:pPr>
            <a:r>
              <a:rPr lang="en-US" sz="2400" b="1" dirty="0" smtClean="0">
                <a:solidFill>
                  <a:srgbClr val="FF6600"/>
                </a:solidFill>
                <a:latin typeface="Comic Sans MS" pitchFamily="66" charset="0"/>
                <a:cs typeface="+mn-cs"/>
              </a:rPr>
              <a:t>Proposal: Alternating </a:t>
            </a:r>
            <a:r>
              <a:rPr lang="en-US" sz="2400" b="1" dirty="0">
                <a:solidFill>
                  <a:srgbClr val="FF6600"/>
                </a:solidFill>
                <a:latin typeface="Comic Sans MS" pitchFamily="66" charset="0"/>
                <a:cs typeface="+mn-cs"/>
              </a:rPr>
              <a:t>radiator and cheap 30-50 psec thin planar </a:t>
            </a:r>
            <a:r>
              <a:rPr lang="en-US" sz="2400" b="1" dirty="0" err="1">
                <a:solidFill>
                  <a:srgbClr val="FF6600"/>
                </a:solidFill>
                <a:latin typeface="Comic Sans MS" pitchFamily="66" charset="0"/>
                <a:cs typeface="+mn-cs"/>
              </a:rPr>
              <a:t>mcp-pmt’s</a:t>
            </a:r>
            <a:r>
              <a:rPr lang="en-US" sz="2400" b="1" dirty="0">
                <a:solidFill>
                  <a:srgbClr val="FF6600"/>
                </a:solidFill>
                <a:latin typeface="Comic Sans MS" pitchFamily="66" charset="0"/>
                <a:cs typeface="+mn-cs"/>
              </a:rPr>
              <a:t> on each </a:t>
            </a:r>
            <a:r>
              <a:rPr lang="en-US" sz="2400" b="1" dirty="0" smtClean="0">
                <a:solidFill>
                  <a:srgbClr val="FF6600"/>
                </a:solidFill>
                <a:latin typeface="Comic Sans MS" pitchFamily="66" charset="0"/>
                <a:cs typeface="+mn-cs"/>
              </a:rPr>
              <a:t>side (needs simulation work)</a:t>
            </a:r>
            <a:endParaRPr lang="en-US" sz="2400" b="1" dirty="0">
              <a:solidFill>
                <a:srgbClr val="FF66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44042" name="TextBox 2"/>
          <p:cNvSpPr txBox="1">
            <a:spLocks noChangeArrowheads="1"/>
          </p:cNvSpPr>
          <p:nvPr/>
        </p:nvSpPr>
        <p:spPr bwMode="auto">
          <a:xfrm>
            <a:off x="5599113" y="2266950"/>
            <a:ext cx="44958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lvl="2">
              <a:buFontTx/>
              <a:buNone/>
            </a:pPr>
            <a:r>
              <a:rPr lang="en-US" sz="2000" dirty="0">
                <a:solidFill>
                  <a:schemeClr val="bg2"/>
                </a:solidFill>
              </a:rPr>
              <a:t>Bill Moses (Lyon)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80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65FE9-0CBA-4B0A-8614-4898738EFE5D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92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Application 4- </a:t>
            </a:r>
            <a:br>
              <a:rPr lang="en-US" sz="3600" dirty="0">
                <a:solidFill>
                  <a:srgbClr val="C00000"/>
                </a:solidFill>
              </a:rPr>
            </a:br>
            <a:r>
              <a:rPr lang="en-US" sz="3600" dirty="0">
                <a:solidFill>
                  <a:srgbClr val="C00000"/>
                </a:solidFill>
              </a:rPr>
              <a:t>Cherenkov-sensitive Sampling Calorimeters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486400"/>
            <a:ext cx="3200400" cy="4873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65000"/>
              </a:lnSpc>
              <a:spcBef>
                <a:spcPct val="5000"/>
              </a:spcBef>
              <a:buFont typeface="Wingdings" pitchFamily="2" charset="2"/>
              <a:buNone/>
            </a:pPr>
            <a:r>
              <a:rPr lang="en-US" sz="2000" b="1"/>
              <a:t>A picture of an em shower in a cloud-chamber with ½” Pb plates (Rossi, p215- from CY Chao)</a:t>
            </a:r>
          </a:p>
        </p:txBody>
      </p:sp>
      <p:pic>
        <p:nvPicPr>
          <p:cNvPr id="137222" name="Picture 6" descr="rich_sampling_cal_5th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447800"/>
            <a:ext cx="5181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23" name="Picture 7" descr="rossi_em_sh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230505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224" name="Rectangle 8"/>
          <p:cNvSpPr>
            <a:spLocks noChangeArrowheads="1"/>
          </p:cNvSpPr>
          <p:nvPr/>
        </p:nvSpPr>
        <p:spPr bwMode="auto">
          <a:xfrm>
            <a:off x="3086100" y="5486400"/>
            <a:ext cx="60579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lnSpc>
                <a:spcPct val="65000"/>
              </a:lnSpc>
              <a:spcBef>
                <a:spcPct val="5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A  `cartoon’ of a fixed target geometry such as for JPARC’s KL-&gt; pizero nunubar (at UC, Yao Wah) or LHCb</a:t>
            </a:r>
          </a:p>
        </p:txBody>
      </p:sp>
      <p:sp>
        <p:nvSpPr>
          <p:cNvPr id="137225" name="Text Box 9"/>
          <p:cNvSpPr txBox="1">
            <a:spLocks noChangeArrowheads="1"/>
          </p:cNvSpPr>
          <p:nvPr/>
        </p:nvSpPr>
        <p:spPr bwMode="auto">
          <a:xfrm>
            <a:off x="3679825" y="4183063"/>
            <a:ext cx="18415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I</a:t>
            </a:r>
          </a:p>
        </p:txBody>
      </p:sp>
      <p:sp>
        <p:nvSpPr>
          <p:cNvPr id="137226" name="Text Box 10"/>
          <p:cNvSpPr txBox="1">
            <a:spLocks noChangeArrowheads="1"/>
          </p:cNvSpPr>
          <p:nvPr/>
        </p:nvSpPr>
        <p:spPr bwMode="auto">
          <a:xfrm>
            <a:off x="3352800" y="3886200"/>
            <a:ext cx="37338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2400">
                <a:solidFill>
                  <a:srgbClr val="FF6600"/>
                </a:solidFill>
              </a:rPr>
              <a:t>Idea: planes on one side read both Cherenkov and scintillation light- on other only scintillation.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81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0D50-B280-4B84-80AA-EF3A7408F30D}" type="datetime1">
              <a:rPr lang="en-US" smtClean="0"/>
              <a:t>6/21/2012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752600"/>
            <a:ext cx="8229600" cy="25908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/>
            </a:r>
            <a:b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</a:br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Backup:</a:t>
            </a:r>
            <a:b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</a:br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MCP’s and Assembly</a:t>
            </a:r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/>
            </a:r>
            <a:b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</a:br>
            <a:endParaRPr lang="en-US" sz="72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82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E94F-8D9F-4723-9FA0-037CE93D5379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01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-76200"/>
            <a:ext cx="7086600" cy="1143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600" b="1" dirty="0" smtClean="0"/>
              <a:t>Demonstration of The Internal ALD HV Divider  in the Demountable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1200" y="1295400"/>
            <a:ext cx="2971800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Demountable at APS</a:t>
            </a:r>
            <a:endParaRPr lang="en-US" sz="24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CB5E2-EF31-49F5-9A2C-397CB1EDCF4E}" type="datetime1">
              <a:rPr lang="en-US" smtClean="0"/>
              <a:t>6/21/2012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Bejing Detector Meeting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83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65"/>
          <a:stretch/>
        </p:blipFill>
        <p:spPr>
          <a:xfrm>
            <a:off x="2264390" y="1219200"/>
            <a:ext cx="3526809" cy="541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78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en-US" sz="5400" b="1" dirty="0" smtClean="0">
                <a:solidFill>
                  <a:srgbClr val="002060"/>
                </a:solidFill>
              </a:rPr>
              <a:t>Hermetic Packaging</a:t>
            </a:r>
            <a:br>
              <a:rPr lang="en-US" sz="5400" b="1" dirty="0" smtClean="0">
                <a:solidFill>
                  <a:srgbClr val="002060"/>
                </a:solidFill>
              </a:rPr>
            </a:br>
            <a:endParaRPr lang="en-US" sz="5400" b="1" dirty="0" smtClean="0">
              <a:solidFill>
                <a:srgbClr val="FF0000"/>
              </a:solidFill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809"/>
            <a:ext cx="8229600" cy="510382"/>
          </a:xfrm>
        </p:spPr>
        <p:txBody>
          <a:bodyPr>
            <a:normAutofit fontScale="92500"/>
          </a:bodyPr>
          <a:lstStyle/>
          <a:p>
            <a:pPr>
              <a:lnSpc>
                <a:spcPct val="85000"/>
              </a:lnSpc>
              <a:buSzPct val="125000"/>
              <a:defRPr/>
            </a:pPr>
            <a:r>
              <a:rPr lang="en-US" b="1" dirty="0" smtClean="0">
                <a:solidFill>
                  <a:srgbClr val="151517"/>
                </a:solidFill>
              </a:rPr>
              <a:t>Top Seal and Photocathode- this year’s priority</a:t>
            </a:r>
            <a:endParaRPr lang="en-US" b="1" dirty="0">
              <a:solidFill>
                <a:srgbClr val="151517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371600" y="1524000"/>
            <a:ext cx="2514600" cy="1295400"/>
          </a:xfrm>
          <a:prstGeom prst="roundRect">
            <a:avLst/>
          </a:prstGeom>
        </p:spPr>
        <p:txBody>
          <a:bodyPr wrap="square" rtlCol="0" anchor="ctr">
            <a:spAutoFit/>
          </a:bodyPr>
          <a:lstStyle/>
          <a:p>
            <a:pPr algn="ctr">
              <a:lnSpc>
                <a:spcPct val="85000"/>
              </a:lnSpc>
            </a:pPr>
            <a:endParaRPr lang="en-US" sz="2400" b="1" dirty="0" smtClean="0">
              <a:solidFill>
                <a:srgbClr val="151517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800" y="2895600"/>
            <a:ext cx="2667000" cy="1676400"/>
          </a:xfrm>
          <a:prstGeom prst="roundRect">
            <a:avLst/>
          </a:prstGeom>
          <a:ln w="571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85000"/>
              </a:lnSpc>
            </a:pPr>
            <a:endParaRPr lang="en-US" sz="2400" b="1" dirty="0" smtClean="0">
              <a:solidFill>
                <a:srgbClr val="151517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200400" y="2819400"/>
            <a:ext cx="2514600" cy="1715729"/>
          </a:xfrm>
          <a:prstGeom prst="roundRect">
            <a:avLst/>
          </a:prstGeom>
          <a:ln w="571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85000"/>
              </a:lnSpc>
            </a:pPr>
            <a:endParaRPr lang="en-US" sz="2400" b="1" dirty="0" smtClean="0">
              <a:solidFill>
                <a:srgbClr val="151517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943600" y="2789904"/>
            <a:ext cx="2286000" cy="1699812"/>
          </a:xfrm>
          <a:prstGeom prst="roundRect">
            <a:avLst/>
          </a:prstGeom>
          <a:ln w="571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85000"/>
              </a:lnSpc>
            </a:pPr>
            <a:endParaRPr lang="en-US" sz="2400" b="1" dirty="0" smtClean="0">
              <a:solidFill>
                <a:srgbClr val="151517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56" y="2978437"/>
            <a:ext cx="2194560" cy="1417320"/>
          </a:xfrm>
          <a:prstGeom prst="rect">
            <a:avLst/>
          </a:prstGeom>
        </p:spPr>
      </p:pic>
      <p:pic>
        <p:nvPicPr>
          <p:cNvPr id="14" name="Picture 13" descr="Large process tan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2819401"/>
            <a:ext cx="1770195" cy="16703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72200" y="4815348"/>
            <a:ext cx="2514600" cy="1895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Commercial RFI for 100 tiles</a:t>
            </a:r>
          </a:p>
          <a:p>
            <a:pPr>
              <a:lnSpc>
                <a:spcPct val="85000"/>
              </a:lnSpc>
            </a:pPr>
            <a:r>
              <a:rPr lang="en-US" sz="2400" b="1" dirty="0" smtClean="0">
                <a:solidFill>
                  <a:srgbClr val="C00000"/>
                </a:solidFill>
              </a:rPr>
              <a:t>(Have had one proposal for 7K- 21K tiles/</a:t>
            </a:r>
            <a:r>
              <a:rPr lang="en-US" sz="2400" b="1" dirty="0" err="1" smtClean="0">
                <a:solidFill>
                  <a:srgbClr val="C00000"/>
                </a:solidFill>
              </a:rPr>
              <a:t>yr</a:t>
            </a:r>
            <a:r>
              <a:rPr lang="en-US" sz="2400" b="1" dirty="0" smtClean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" y="4800600"/>
            <a:ext cx="312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Tile Development Facility at ANL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0" y="4800600"/>
            <a:ext cx="327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Production Facility at SSL/UCB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4" t="12347" r="40568" b="22838"/>
          <a:stretch/>
        </p:blipFill>
        <p:spPr bwMode="auto">
          <a:xfrm>
            <a:off x="6128032" y="2819401"/>
            <a:ext cx="1613888" cy="1576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Straight Arrow Connector 19"/>
          <p:cNvCxnSpPr/>
          <p:nvPr/>
        </p:nvCxnSpPr>
        <p:spPr>
          <a:xfrm flipH="1">
            <a:off x="2057400" y="1828800"/>
            <a:ext cx="2209800" cy="990601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267200" y="1779191"/>
            <a:ext cx="0" cy="1010713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267200" y="1828800"/>
            <a:ext cx="2438400" cy="96110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33400" y="1823003"/>
            <a:ext cx="2472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3 parallel paths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84</a:t>
            </a:fld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B8205-BE25-4DE9-B699-A041C7AD0220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80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685800"/>
          </a:xfrm>
        </p:spPr>
        <p:txBody>
          <a:bodyPr>
            <a:normAutofit fontScale="90000"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 Micro-Channel Plate Development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7E97A-1CDF-4466-89C9-277CB94A5A43}" type="datetime1">
              <a:rPr lang="en-US" smtClean="0"/>
              <a:t>6/21/2012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Bejing Detector Meeting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85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85800"/>
            <a:ext cx="2667000" cy="23558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" t="5876" r="11857" b="-608"/>
          <a:stretch/>
        </p:blipFill>
        <p:spPr>
          <a:xfrm>
            <a:off x="381000" y="3459441"/>
            <a:ext cx="3276600" cy="267331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81000" y="2983468"/>
            <a:ext cx="406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Incom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with SSL testing developed 8”-sq high-quality MCP Plates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4951" y="6012154"/>
            <a:ext cx="4238297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Characterization of SEY of emitting materials (ANL/MSD, here for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Arradiance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91100" y="5906869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Detailed simulation of MCP’s and materials; comparison with data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163" y="674132"/>
            <a:ext cx="3450837" cy="229766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700752" y="2965075"/>
            <a:ext cx="406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Incom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8”-sq high-quality MCP plate with &gt; 65% OAR</a:t>
            </a:r>
          </a:p>
        </p:txBody>
      </p:sp>
      <p:pic>
        <p:nvPicPr>
          <p:cNvPr id="28" name="Picture 14" descr="sergey_endspoi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84836"/>
            <a:ext cx="4116388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016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90488"/>
            <a:ext cx="9144000" cy="823912"/>
          </a:xfrm>
        </p:spPr>
        <p:txBody>
          <a:bodyPr>
            <a:normAutofit/>
          </a:bodyPr>
          <a:lstStyle/>
          <a:p>
            <a:pPr eaLnBrk="1" hangingPunct="1">
              <a:lnSpc>
                <a:spcPct val="70000"/>
              </a:lnSpc>
              <a:defRPr/>
            </a:pPr>
            <a:r>
              <a:rPr lang="en-US" sz="4000" b="1" dirty="0"/>
              <a:t>A</a:t>
            </a:r>
            <a:r>
              <a:rPr lang="en-US" sz="4000" b="1" dirty="0" smtClean="0"/>
              <a:t> `Quasi-digital’ MCP-based Calorimeter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idx="1"/>
          </p:nvPr>
        </p:nvSpPr>
        <p:spPr>
          <a:xfrm>
            <a:off x="0" y="5791200"/>
            <a:ext cx="9144000" cy="855663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rgbClr val="CC0066"/>
                </a:solidFill>
                <a:latin typeface="Comic Sans MS" pitchFamily="66" charset="0"/>
              </a:rPr>
              <a:t>Electron pattern (not a picture of the plate!)- SSL test, </a:t>
            </a:r>
            <a:r>
              <a:rPr lang="en-US" sz="2400" dirty="0" err="1" smtClean="0">
                <a:solidFill>
                  <a:srgbClr val="CC0066"/>
                </a:solidFill>
                <a:latin typeface="Comic Sans MS" pitchFamily="66" charset="0"/>
              </a:rPr>
              <a:t>Incom</a:t>
            </a:r>
            <a:r>
              <a:rPr lang="en-US" sz="2400" dirty="0" smtClean="0">
                <a:solidFill>
                  <a:srgbClr val="CC0066"/>
                </a:solidFill>
                <a:latin typeface="Comic Sans MS" pitchFamily="66" charset="0"/>
              </a:rPr>
              <a:t> substrate, </a:t>
            </a:r>
            <a:r>
              <a:rPr lang="en-US" sz="2400" dirty="0" err="1" smtClean="0">
                <a:solidFill>
                  <a:srgbClr val="CC0066"/>
                </a:solidFill>
                <a:latin typeface="Comic Sans MS" pitchFamily="66" charset="0"/>
              </a:rPr>
              <a:t>Arradiance</a:t>
            </a:r>
            <a:r>
              <a:rPr lang="en-US" sz="2400" dirty="0" smtClean="0">
                <a:solidFill>
                  <a:srgbClr val="CC0066"/>
                </a:solidFill>
                <a:latin typeface="Comic Sans MS" pitchFamily="66" charset="0"/>
              </a:rPr>
              <a:t> ALD. Note you can see the </a:t>
            </a:r>
            <a:r>
              <a:rPr lang="en-US" sz="2400" dirty="0" err="1" smtClean="0">
                <a:solidFill>
                  <a:srgbClr val="CC0066"/>
                </a:solidFill>
                <a:latin typeface="Comic Sans MS" pitchFamily="66" charset="0"/>
              </a:rPr>
              <a:t>multi’s</a:t>
            </a:r>
            <a:r>
              <a:rPr lang="en-US" sz="2400" dirty="0" smtClean="0">
                <a:solidFill>
                  <a:srgbClr val="CC0066"/>
                </a:solidFill>
                <a:latin typeface="Comic Sans MS" pitchFamily="66" charset="0"/>
              </a:rPr>
              <a:t> in both plates =&gt;  ~50 micron resolution </a:t>
            </a:r>
          </a:p>
        </p:txBody>
      </p:sp>
      <p:pic>
        <p:nvPicPr>
          <p:cNvPr id="46087" name="Picture 4" descr="ossy_2pl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0" r="9679"/>
          <a:stretch>
            <a:fillRect/>
          </a:stretch>
        </p:blipFill>
        <p:spPr bwMode="auto">
          <a:xfrm>
            <a:off x="2408238" y="2057400"/>
            <a:ext cx="4983162" cy="359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8" name="Text Box 5"/>
          <p:cNvSpPr txBox="1">
            <a:spLocks noChangeArrowheads="1"/>
          </p:cNvSpPr>
          <p:nvPr/>
        </p:nvSpPr>
        <p:spPr bwMode="auto">
          <a:xfrm>
            <a:off x="7604125" y="2819400"/>
            <a:ext cx="1692275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2000" b="0" dirty="0">
                <a:solidFill>
                  <a:srgbClr val="FF0000"/>
                </a:solidFill>
                <a:latin typeface="Comic Sans MS" pitchFamily="66" charset="0"/>
              </a:rPr>
              <a:t>Note- at high gain the boundaries of the </a:t>
            </a:r>
            <a:r>
              <a:rPr lang="en-US" sz="2000" b="0" dirty="0" err="1">
                <a:solidFill>
                  <a:srgbClr val="FF0000"/>
                </a:solidFill>
                <a:latin typeface="Comic Sans MS" pitchFamily="66" charset="0"/>
              </a:rPr>
              <a:t>multi’s</a:t>
            </a:r>
            <a:r>
              <a:rPr lang="en-US" sz="2000" b="0" dirty="0">
                <a:solidFill>
                  <a:srgbClr val="FF0000"/>
                </a:solidFill>
                <a:latin typeface="Comic Sans MS" pitchFamily="66" charset="0"/>
              </a:rPr>
              <a:t> go away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0" y="820738"/>
            <a:ext cx="9144000" cy="855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75000"/>
              </a:lnSpc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75000"/>
              </a:lnSpc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lnSpc>
                <a:spcPct val="7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lnSpc>
                <a:spcPct val="75000"/>
              </a:lnSpc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lnSpc>
                <a:spcPct val="75000"/>
              </a:lnSpc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lnSpc>
                <a:spcPct val="75000"/>
              </a:lnSpc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lnSpc>
                <a:spcPct val="75000"/>
              </a:lnSpc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lnSpc>
                <a:spcPct val="75000"/>
              </a:lnSpc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lnSpc>
                <a:spcPct val="75000"/>
              </a:lnSpc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latin typeface="Comic Sans MS" pitchFamily="66" charset="0"/>
              </a:rPr>
              <a:t>Idea: can one saturate pores in the </a:t>
            </a:r>
            <a:r>
              <a:rPr lang="en-US" sz="2400" dirty="0" err="1" smtClean="0">
                <a:latin typeface="Comic Sans MS" pitchFamily="66" charset="0"/>
              </a:rPr>
              <a:t>the</a:t>
            </a:r>
            <a:r>
              <a:rPr lang="en-US" sz="2400" dirty="0" smtClean="0">
                <a:latin typeface="Comic Sans MS" pitchFamily="66" charset="0"/>
              </a:rPr>
              <a:t> MCP plate </a:t>
            </a:r>
            <a:r>
              <a:rPr lang="en-US" sz="2400" dirty="0" err="1" smtClean="0">
                <a:latin typeface="Comic Sans MS" pitchFamily="66" charset="0"/>
              </a:rPr>
              <a:t>s.t.output</a:t>
            </a:r>
            <a:r>
              <a:rPr lang="en-US" sz="2400" dirty="0" smtClean="0">
                <a:latin typeface="Comic Sans MS" pitchFamily="66" charset="0"/>
              </a:rPr>
              <a:t> is proportional to number of pores. Transmission line readout gives a cheap way to sample the whole lane with pulse height and time- get energy flow. </a:t>
            </a:r>
          </a:p>
        </p:txBody>
      </p:sp>
      <p:sp>
        <p:nvSpPr>
          <p:cNvPr id="46090" name="TextBox 1"/>
          <p:cNvSpPr txBox="1">
            <a:spLocks noChangeArrowheads="1"/>
          </p:cNvSpPr>
          <p:nvPr/>
        </p:nvSpPr>
        <p:spPr bwMode="auto">
          <a:xfrm>
            <a:off x="0" y="2667000"/>
            <a:ext cx="25146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lnSpc>
                <a:spcPct val="75000"/>
              </a:lnSpc>
              <a:spcBef>
                <a:spcPct val="40000"/>
              </a:spcBef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4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buFontTx/>
              <a:buNone/>
            </a:pPr>
            <a:r>
              <a:rPr lang="en-US" sz="2400">
                <a:solidFill>
                  <a:srgbClr val="CC0066"/>
                </a:solidFill>
              </a:rPr>
              <a:t>Oswald Siegmund, Jason McPhate, Sharon Jelinsky, SSL (UCB)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86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B2CDB-E719-4C8A-BCE9-28A162CDE8BB}" type="datetime1">
              <a:rPr lang="en-US" smtClean="0"/>
              <a:t>6/21/2012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MCP+Transmission</a:t>
            </a:r>
            <a:r>
              <a:rPr lang="en-US" b="1" dirty="0" smtClean="0"/>
              <a:t> Lines Sampled at Both Ends Provide Time and 2D Space</a:t>
            </a:r>
            <a:endParaRPr lang="en-US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550" y="2001044"/>
            <a:ext cx="4914900" cy="3724275"/>
          </a:xfrm>
        </p:spPr>
      </p:pic>
      <p:sp>
        <p:nvSpPr>
          <p:cNvPr id="8" name="TextBox 7"/>
          <p:cNvSpPr txBox="1"/>
          <p:nvPr/>
        </p:nvSpPr>
        <p:spPr>
          <a:xfrm>
            <a:off x="1752600" y="57912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4">
                    <a:lumMod val="10000"/>
                  </a:schemeClr>
                </a:solidFill>
              </a:rPr>
              <a:t>8” Tiles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81600" y="5527371"/>
            <a:ext cx="396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DADADA">
                    <a:lumMod val="10000"/>
                  </a:srgbClr>
                </a:solidFill>
              </a:rPr>
              <a:t>10-15 GS/sec 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Waveform Sampling ASICS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0472" y="2523934"/>
            <a:ext cx="2133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b="1" dirty="0" smtClean="0">
                <a:solidFill>
                  <a:srgbClr val="DADADA">
                    <a:lumMod val="10000"/>
                  </a:srgbClr>
                </a:solidFill>
              </a:rPr>
              <a:t>Field </a:t>
            </a:r>
            <a:r>
              <a:rPr lang="en-US" sz="2000" b="1" dirty="0" err="1" smtClean="0">
                <a:solidFill>
                  <a:srgbClr val="DADADA">
                    <a:lumMod val="10000"/>
                  </a:srgbClr>
                </a:solidFill>
              </a:rPr>
              <a:t>Programable</a:t>
            </a:r>
            <a:r>
              <a:rPr lang="en-US" sz="2000" b="1" dirty="0" smtClean="0">
                <a:solidFill>
                  <a:srgbClr val="DADADA">
                    <a:lumMod val="10000"/>
                  </a:srgbClr>
                </a:solidFill>
              </a:rPr>
              <a:t> Gate Arrays </a:t>
            </a:r>
          </a:p>
          <a:p>
            <a:pPr>
              <a:lnSpc>
                <a:spcPct val="80000"/>
              </a:lnSpc>
            </a:pPr>
            <a:r>
              <a:rPr lang="en-US" sz="2000" b="1" dirty="0" smtClean="0">
                <a:solidFill>
                  <a:srgbClr val="DADADA">
                    <a:lumMod val="10000"/>
                  </a:srgbClr>
                </a:solidFill>
              </a:rPr>
              <a:t>(not as shown- PC cards will be folded behind the panel- not this ugly…</a:t>
            </a:r>
            <a:endParaRPr lang="en-US" sz="2000" b="1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514600" y="4114800"/>
            <a:ext cx="800100" cy="1676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371600" y="2971800"/>
            <a:ext cx="952500" cy="14306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5676900" y="4347949"/>
            <a:ext cx="0" cy="11794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010400" y="2523934"/>
            <a:ext cx="2133600" cy="1740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b="1" dirty="0" smtClean="0">
                <a:solidFill>
                  <a:srgbClr val="002060"/>
                </a:solidFill>
              </a:rPr>
              <a:t>Single serial </a:t>
            </a:r>
            <a:r>
              <a:rPr lang="en-US" b="1" dirty="0" err="1" smtClean="0">
                <a:solidFill>
                  <a:srgbClr val="002060"/>
                </a:solidFill>
              </a:rPr>
              <a:t>Gbit</a:t>
            </a:r>
            <a:r>
              <a:rPr lang="en-US" b="1" dirty="0" smtClean="0">
                <a:solidFill>
                  <a:srgbClr val="002060"/>
                </a:solidFill>
              </a:rPr>
              <a:t> connection will come out of panel with time and positions from center of back of panel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2514600" y="4267200"/>
            <a:ext cx="1600200" cy="1524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87</a:t>
            </a:fld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90F15-B141-42B6-9A60-A6C8C50755EA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91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-152400"/>
            <a:ext cx="8229600" cy="808038"/>
          </a:xfrm>
        </p:spPr>
        <p:txBody>
          <a:bodyPr/>
          <a:lstStyle/>
          <a:p>
            <a:r>
              <a:rPr lang="en-US" sz="4000">
                <a:solidFill>
                  <a:srgbClr val="FFFF00"/>
                </a:solidFill>
              </a:rPr>
              <a:t>Micro-channel Plates PMTs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33400"/>
            <a:ext cx="9144000" cy="685800"/>
          </a:xfrm>
        </p:spPr>
        <p:txBody>
          <a:bodyPr>
            <a:normAutofit fontScale="92500"/>
          </a:bodyPr>
          <a:lstStyle/>
          <a:p>
            <a:pPr marL="609600" indent="-609600">
              <a:spcBef>
                <a:spcPct val="10000"/>
              </a:spcBef>
              <a:buFont typeface="Wingdings" pitchFamily="2" charset="2"/>
              <a:buNone/>
            </a:pPr>
            <a:r>
              <a:rPr lang="en-US" sz="4000"/>
              <a:t>Satisfies small feature size and homogeneity </a:t>
            </a:r>
          </a:p>
        </p:txBody>
      </p:sp>
      <p:pic>
        <p:nvPicPr>
          <p:cNvPr id="8198" name="Picture 6" descr="mcp_sideview_clip_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016000"/>
            <a:ext cx="6172200" cy="436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304800" y="5437188"/>
            <a:ext cx="8839200" cy="111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US"/>
              <a:t>Photon and electron paths are short- few mm to microns=&gt;fast, uniform Planar geometry=&gt;scalable to large areas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88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8EF15-F622-4ACE-A426-C6CD1A320168}" type="datetime1">
              <a:rPr lang="en-US" smtClean="0"/>
              <a:t>6/21/2012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549275"/>
          </a:xfrm>
        </p:spPr>
        <p:txBody>
          <a:bodyPr tIns="0" anchor="t">
            <a:spAutoFit/>
          </a:bodyPr>
          <a:lstStyle/>
          <a:p>
            <a:r>
              <a:rPr lang="en-US">
                <a:solidFill>
                  <a:srgbClr val="FFFF00"/>
                </a:solidFill>
              </a:rPr>
              <a:t>ALD for Emissive Coating</a:t>
            </a:r>
          </a:p>
        </p:txBody>
      </p:sp>
      <p:sp>
        <p:nvSpPr>
          <p:cNvPr id="146435" name="Slide Number Placeholder 3"/>
          <p:cNvSpPr txBox="1">
            <a:spLocks noGrp="1"/>
          </p:cNvSpPr>
          <p:nvPr/>
        </p:nvSpPr>
        <p:spPr bwMode="auto">
          <a:xfrm>
            <a:off x="8609013" y="6465888"/>
            <a:ext cx="357187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  <a:buFontTx/>
              <a:buNone/>
            </a:pPr>
            <a:fld id="{53EA3378-B7B0-4818-83D3-E3AA3F633564}" type="slidenum">
              <a:rPr lang="en-US" sz="100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100000"/>
                </a:lnSpc>
                <a:buFontTx/>
                <a:buNone/>
              </a:pPr>
              <a:t>89</a:t>
            </a:fld>
            <a:endParaRPr lang="en-US" sz="1000">
              <a:solidFill>
                <a:schemeClr val="bg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85800" y="5562600"/>
            <a:ext cx="469106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marL="282575" indent="-282575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>
                <a:schemeClr val="tx2"/>
              </a:buClr>
              <a:buFont typeface="Wingdings" pitchFamily="2" charset="2"/>
              <a:buChar char="n"/>
            </a:pPr>
            <a:r>
              <a:rPr lang="en-US" sz="2000" b="0">
                <a:ea typeface="Arial Unicode MS" pitchFamily="34" charset="-128"/>
                <a:cs typeface="Arial Unicode MS" pitchFamily="34" charset="-128"/>
              </a:rPr>
              <a:t>Many material possibilities</a:t>
            </a:r>
          </a:p>
          <a:p>
            <a:pPr>
              <a:lnSpc>
                <a:spcPct val="100000"/>
              </a:lnSpc>
              <a:spcBef>
                <a:spcPct val="10000"/>
              </a:spcBef>
              <a:spcAft>
                <a:spcPct val="10000"/>
              </a:spcAft>
              <a:buClr>
                <a:schemeClr val="tx2"/>
              </a:buClr>
              <a:buFont typeface="Wingdings" pitchFamily="2" charset="2"/>
              <a:buChar char="n"/>
            </a:pPr>
            <a:r>
              <a:rPr lang="en-US" sz="2000" b="0">
                <a:ea typeface="Arial Unicode MS" pitchFamily="34" charset="-128"/>
                <a:cs typeface="Arial Unicode MS" pitchFamily="34" charset="-128"/>
              </a:rPr>
              <a:t>Tune SEE along pore (HF- possible discrete dynode structure (speed!)</a:t>
            </a:r>
          </a:p>
        </p:txBody>
      </p:sp>
      <p:sp>
        <p:nvSpPr>
          <p:cNvPr id="146453" name="TextBox 20"/>
          <p:cNvSpPr txBox="1">
            <a:spLocks noChangeArrowheads="1"/>
          </p:cNvSpPr>
          <p:nvPr/>
        </p:nvSpPr>
        <p:spPr bwMode="auto">
          <a:xfrm>
            <a:off x="1295400" y="685800"/>
            <a:ext cx="20780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Tx/>
              <a:buNone/>
            </a:pPr>
            <a:r>
              <a:rPr lang="en-US" sz="1600" b="0">
                <a:ea typeface="Arial Unicode MS" pitchFamily="34" charset="-128"/>
                <a:cs typeface="Arial Unicode MS" pitchFamily="34" charset="-128"/>
              </a:rPr>
              <a:t>Conventional MCP’s:</a:t>
            </a:r>
          </a:p>
        </p:txBody>
      </p:sp>
      <p:sp>
        <p:nvSpPr>
          <p:cNvPr id="146454" name="TextBox 21"/>
          <p:cNvSpPr txBox="1">
            <a:spLocks noChangeArrowheads="1"/>
          </p:cNvSpPr>
          <p:nvPr/>
        </p:nvSpPr>
        <p:spPr bwMode="auto">
          <a:xfrm>
            <a:off x="4800600" y="685800"/>
            <a:ext cx="25082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Tx/>
              <a:buNone/>
            </a:pPr>
            <a:r>
              <a:rPr lang="en-US" sz="1600" b="0">
                <a:ea typeface="Arial Unicode MS" pitchFamily="34" charset="-128"/>
                <a:cs typeface="Arial Unicode MS" pitchFamily="34" charset="-128"/>
              </a:rPr>
              <a:t>Alternative ALD Coatings:</a:t>
            </a:r>
          </a:p>
        </p:txBody>
      </p:sp>
      <p:sp>
        <p:nvSpPr>
          <p:cNvPr id="146455" name="TextBox 14"/>
          <p:cNvSpPr txBox="1">
            <a:spLocks noChangeArrowheads="1"/>
          </p:cNvSpPr>
          <p:nvPr/>
        </p:nvSpPr>
        <p:spPr bwMode="auto">
          <a:xfrm>
            <a:off x="7223125" y="685800"/>
            <a:ext cx="16160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Tx/>
              <a:buNone/>
            </a:pPr>
            <a:r>
              <a:rPr lang="en-US" sz="1600" b="0">
                <a:ea typeface="Arial Unicode MS" pitchFamily="34" charset="-128"/>
                <a:cs typeface="Arial Unicode MS" pitchFamily="34" charset="-128"/>
              </a:rPr>
              <a:t>(ALD SiO</a:t>
            </a:r>
            <a:r>
              <a:rPr lang="en-US" sz="1600" b="0" baseline="-25000"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 sz="1600" b="0">
                <a:ea typeface="Arial Unicode MS" pitchFamily="34" charset="-128"/>
                <a:cs typeface="Arial Unicode MS" pitchFamily="34" charset="-128"/>
              </a:rPr>
              <a:t> also)</a:t>
            </a:r>
            <a:endParaRPr lang="en-US" sz="1600" b="0" baseline="-2500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6456" name="Text Box 24"/>
          <p:cNvSpPr txBox="1">
            <a:spLocks noChangeArrowheads="1"/>
          </p:cNvSpPr>
          <p:nvPr/>
        </p:nvSpPr>
        <p:spPr bwMode="auto">
          <a:xfrm>
            <a:off x="6781800" y="5715000"/>
            <a:ext cx="1752600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2000"/>
              <a:t>Jeff Elam , Zeke Insepov, Slade Jokela</a:t>
            </a:r>
          </a:p>
        </p:txBody>
      </p:sp>
      <p:pic>
        <p:nvPicPr>
          <p:cNvPr id="146457" name="Picture 25" descr="jeff_ald_for_emissive_coat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098550"/>
            <a:ext cx="7696200" cy="452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89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1EA0-25C7-49D2-BC7E-78F7076472E1}" type="datetime1">
              <a:rPr lang="en-US" smtClean="0"/>
              <a:t>6/21/2012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0"/>
            <a:ext cx="8229600" cy="762000"/>
          </a:xfrm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en-US" sz="5400" b="1" dirty="0" smtClean="0">
                <a:solidFill>
                  <a:srgbClr val="002060"/>
                </a:solidFill>
              </a:rPr>
              <a:t/>
            </a:r>
            <a:br>
              <a:rPr lang="en-US" sz="5400" b="1" dirty="0" smtClean="0">
                <a:solidFill>
                  <a:srgbClr val="002060"/>
                </a:solidFill>
              </a:rPr>
            </a:br>
            <a:r>
              <a:rPr lang="en-US" sz="5400" b="1" dirty="0" smtClean="0">
                <a:solidFill>
                  <a:srgbClr val="002060"/>
                </a:solidFill>
              </a:rPr>
              <a:t>Daniel Boone</a:t>
            </a:r>
            <a:br>
              <a:rPr lang="en-US" sz="5400" b="1" dirty="0" smtClean="0">
                <a:solidFill>
                  <a:srgbClr val="002060"/>
                </a:solidFill>
              </a:rPr>
            </a:br>
            <a:endParaRPr lang="en-US" sz="5400" b="1" dirty="0" smtClean="0">
              <a:solidFill>
                <a:srgbClr val="FF0000"/>
              </a:solidFill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-76200" y="667845"/>
            <a:ext cx="5257800" cy="519955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SzPct val="125000"/>
              <a:defRPr/>
            </a:pP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Proposal (LDRD) to build a little proto-type to test photon-TPC ideas and as a simulation </a:t>
            </a:r>
            <a:r>
              <a:rPr lang="en-US" b="1" dirty="0" err="1" smtClean="0">
                <a:solidFill>
                  <a:schemeClr val="bg2">
                    <a:lumMod val="50000"/>
                  </a:schemeClr>
                </a:solidFill>
              </a:rPr>
              <a:t>testbed</a:t>
            </a:r>
            <a:endParaRPr lang="en-US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  <a:buSzPct val="125000"/>
              <a:defRPr/>
            </a:pPr>
            <a:r>
              <a:rPr lang="en-US" b="1" dirty="0" smtClean="0">
                <a:solidFill>
                  <a:srgbClr val="151517"/>
                </a:solidFill>
              </a:rPr>
              <a:t>`Book-on-end’ geometry- long, higher than wide</a:t>
            </a:r>
          </a:p>
          <a:p>
            <a:pPr>
              <a:lnSpc>
                <a:spcPct val="80000"/>
              </a:lnSpc>
              <a:buSzPct val="125000"/>
              <a:defRPr/>
            </a:pPr>
            <a:r>
              <a:rPr lang="en-US" b="1" dirty="0" smtClean="0">
                <a:solidFill>
                  <a:srgbClr val="151517"/>
                </a:solidFill>
              </a:rPr>
              <a:t>Close to 100% coverage so bigger Fid/Tot volume</a:t>
            </a:r>
          </a:p>
          <a:p>
            <a:pPr>
              <a:lnSpc>
                <a:spcPct val="80000"/>
              </a:lnSpc>
              <a:buSzPct val="125000"/>
              <a:defRPr/>
            </a:pPr>
            <a:r>
              <a:rPr lang="en-US" b="1" dirty="0" err="1" smtClean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US" b="1" dirty="0" err="1" smtClean="0">
                <a:solidFill>
                  <a:srgbClr val="FF0000"/>
                </a:solidFill>
              </a:rPr>
              <a:t>x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US" b="1" dirty="0" err="1" smtClean="0">
                <a:solidFill>
                  <a:srgbClr val="FF0000"/>
                </a:solidFill>
              </a:rPr>
              <a:t>y</a:t>
            </a:r>
            <a:r>
              <a:rPr lang="en-US" b="1" dirty="0" smtClean="0">
                <a:solidFill>
                  <a:srgbClr val="FF0000"/>
                </a:solidFill>
              </a:rPr>
              <a:t> &lt;&lt; 1 cm</a:t>
            </a:r>
          </a:p>
          <a:p>
            <a:pPr>
              <a:lnSpc>
                <a:spcPct val="80000"/>
              </a:lnSpc>
              <a:buSzPct val="125000"/>
              <a:defRPr/>
            </a:pPr>
            <a:r>
              <a:rPr lang="en-US" b="1" dirty="0" err="1" smtClean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US" b="1" dirty="0" err="1" smtClean="0">
                <a:solidFill>
                  <a:srgbClr val="FF0000"/>
                </a:solidFill>
              </a:rPr>
              <a:t>t</a:t>
            </a:r>
            <a:r>
              <a:rPr lang="en-US" b="1" dirty="0" smtClean="0">
                <a:solidFill>
                  <a:srgbClr val="FF0000"/>
                </a:solidFill>
              </a:rPr>
              <a:t> &lt; 100 psec</a:t>
            </a:r>
          </a:p>
          <a:p>
            <a:pPr>
              <a:lnSpc>
                <a:spcPct val="80000"/>
              </a:lnSpc>
              <a:buSzPct val="125000"/>
              <a:defRPr/>
            </a:pPr>
            <a:r>
              <a:rPr lang="en-US" b="1" dirty="0" smtClean="0">
                <a:solidFill>
                  <a:srgbClr val="FF0000"/>
                </a:solidFill>
              </a:rPr>
              <a:t>Magnetic field in volume</a:t>
            </a:r>
          </a:p>
          <a:p>
            <a:pPr>
              <a:lnSpc>
                <a:spcPct val="80000"/>
              </a:lnSpc>
              <a:buSzPct val="125000"/>
              <a:defRPr/>
            </a:pPr>
            <a:r>
              <a:rPr lang="en-US" b="1" dirty="0" smtClean="0">
                <a:solidFill>
                  <a:srgbClr val="151517"/>
                </a:solidFill>
              </a:rPr>
              <a:t>Idea: to reconstruct vertices, tracks, events as in a TPC (or, as in </a:t>
            </a:r>
            <a:r>
              <a:rPr lang="en-US" b="1" dirty="0" err="1" smtClean="0">
                <a:solidFill>
                  <a:srgbClr val="151517"/>
                </a:solidFill>
              </a:rPr>
              <a:t>LiA</a:t>
            </a:r>
            <a:r>
              <a:rPr lang="en-US" b="1" dirty="0" smtClean="0">
                <a:solidFill>
                  <a:srgbClr val="151517"/>
                </a:solidFill>
              </a:rPr>
              <a:t>).</a:t>
            </a:r>
          </a:p>
          <a:p>
            <a:pPr>
              <a:lnSpc>
                <a:spcPct val="80000"/>
              </a:lnSpc>
              <a:buSzPct val="125000"/>
              <a:defRPr/>
            </a:pPr>
            <a:endParaRPr lang="en-US" b="1" dirty="0" smtClean="0">
              <a:solidFill>
                <a:srgbClr val="151517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825" y="838200"/>
            <a:ext cx="4163175" cy="5725180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5943600" y="4098822"/>
            <a:ext cx="1403930" cy="85417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840794" y="3622049"/>
            <a:ext cx="473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Symbol" pitchFamily="18" charset="2"/>
              </a:rPr>
              <a:t>n</a:t>
            </a:r>
          </a:p>
        </p:txBody>
      </p:sp>
      <p:sp>
        <p:nvSpPr>
          <p:cNvPr id="12" name="TextBox 11"/>
          <p:cNvSpPr txBox="1"/>
          <p:nvPr/>
        </p:nvSpPr>
        <p:spPr>
          <a:xfrm rot="19643318">
            <a:off x="5736214" y="1885034"/>
            <a:ext cx="1210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2 m</a:t>
            </a:r>
          </a:p>
        </p:txBody>
      </p:sp>
      <p:sp>
        <p:nvSpPr>
          <p:cNvPr id="18" name="TextBox 17"/>
          <p:cNvSpPr txBox="1"/>
          <p:nvPr/>
        </p:nvSpPr>
        <p:spPr>
          <a:xfrm rot="16200000">
            <a:off x="8124952" y="3772428"/>
            <a:ext cx="1210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2 m</a:t>
            </a:r>
          </a:p>
        </p:txBody>
      </p:sp>
      <p:sp>
        <p:nvSpPr>
          <p:cNvPr id="19" name="TextBox 18"/>
          <p:cNvSpPr txBox="1"/>
          <p:nvPr/>
        </p:nvSpPr>
        <p:spPr>
          <a:xfrm rot="1892840">
            <a:off x="5829068" y="5447286"/>
            <a:ext cx="1210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4">
                    <a:lumMod val="10000"/>
                  </a:schemeClr>
                </a:solidFill>
              </a:rPr>
              <a:t>1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 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42970" y="1062113"/>
            <a:ext cx="2420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002060"/>
                </a:solidFill>
              </a:rPr>
              <a:t>caps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638800" y="1559551"/>
            <a:ext cx="0" cy="194564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129306" y="1447800"/>
            <a:ext cx="423894" cy="74879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643909" y="5334000"/>
            <a:ext cx="1375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002060"/>
                </a:solidFill>
              </a:rPr>
              <a:t>Daniel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CD29-3640-499D-8D09-0BBDA16EB1D1}" type="datetime1">
              <a:rPr lang="en-US" smtClean="0"/>
              <a:t>6/21/2012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6015335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4">
                    <a:lumMod val="10000"/>
                  </a:schemeClr>
                </a:solidFill>
                <a:latin typeface="Comic Sans MS" pitchFamily="66" charset="0"/>
              </a:rPr>
              <a:t>Also ANNIE- Bob Svoboda</a:t>
            </a:r>
          </a:p>
        </p:txBody>
      </p:sp>
    </p:spTree>
    <p:extLst>
      <p:ext uri="{BB962C8B-B14F-4D97-AF65-F5344CB8AC3E}">
        <p14:creationId xmlns:p14="http://schemas.microsoft.com/office/powerpoint/2010/main" val="50481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5583072"/>
              </p:ext>
            </p:extLst>
          </p:nvPr>
        </p:nvGraphicFramePr>
        <p:xfrm>
          <a:off x="-1" y="-1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5" name="Graph" r:id="rId3" imgW="3876840" imgH="2986920" progId="Origin50.Graph">
                  <p:embed/>
                </p:oleObj>
              </mc:Choice>
              <mc:Fallback>
                <p:oleObj name="Graph" r:id="rId3" imgW="3876840" imgH="298692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" y="-1"/>
                        <a:ext cx="9144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90</a:t>
            </a:fld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FB93-3CD5-496B-AE20-5BD9B1CE65F5}" type="datetime1">
              <a:rPr lang="en-US" smtClean="0"/>
              <a:t>6/21/2012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07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438400"/>
            <a:ext cx="8229600" cy="1905000"/>
          </a:xfrm>
        </p:spPr>
        <p:txBody>
          <a:bodyPr>
            <a:no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/>
            </a:r>
            <a:b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</a:br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Backup:</a:t>
            </a:r>
            <a:b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</a:br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Testing</a:t>
            </a:r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 </a:t>
            </a:r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/>
            </a:r>
            <a:b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</a:br>
            <a:endParaRPr lang="en-US" sz="72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91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E94F-8D9F-4723-9FA0-037CE93D5379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01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2400"/>
            <a:ext cx="9144000" cy="685800"/>
          </a:xfrm>
        </p:spPr>
        <p:txBody>
          <a:bodyPr>
            <a:normAutofit fontScale="90000"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 Micro-Channel Plate Performance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975E7-8DA4-47D5-8766-69B6AA53FDD1}" type="datetime1">
              <a:rPr lang="en-US" smtClean="0"/>
              <a:t>6/21/2012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Bejing Detector Meeting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92</a:t>
            </a:fld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710" y="3733800"/>
            <a:ext cx="3116090" cy="218808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85800" y="2983468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ALD plates show no aging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1" y="3045869"/>
            <a:ext cx="457200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Gains are as good or better than commercial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19807" y="6031468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Noise is &lt;0.1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cts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/cm</a:t>
            </a:r>
            <a:r>
              <a:rPr lang="en-US" b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-sec (very good)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86" y="533400"/>
            <a:ext cx="2054619" cy="24500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835" y="533401"/>
            <a:ext cx="2247365" cy="245006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648200" y="5830669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ulses from two ALD-functionalized MCP’s measured on 2 ends of an 8” anode RF strip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352800"/>
            <a:ext cx="2173574" cy="2743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76600" y="1524000"/>
            <a:ext cx="9144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SSL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848600" y="1145628"/>
            <a:ext cx="9144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SSL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89738" y="3746938"/>
            <a:ext cx="9144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SSL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153400" y="4191000"/>
            <a:ext cx="9144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</a:rPr>
              <a:t>ANL</a:t>
            </a:r>
          </a:p>
        </p:txBody>
      </p:sp>
    </p:spTree>
    <p:extLst>
      <p:ext uri="{BB962C8B-B14F-4D97-AF65-F5344CB8AC3E}">
        <p14:creationId xmlns:p14="http://schemas.microsoft.com/office/powerpoint/2010/main" val="286466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2400" y="-457200"/>
            <a:ext cx="9372600" cy="15229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chemeClr val="tx2">
                    <a:lumMod val="10000"/>
                  </a:schemeClr>
                </a:solidFill>
              </a:rPr>
              <a:t>LAPPD Performance</a:t>
            </a:r>
            <a:endParaRPr lang="en-US" b="1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388787"/>
            <a:ext cx="3407939" cy="239301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842642"/>
            <a:ext cx="2971800" cy="20153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869645"/>
            <a:ext cx="2657475" cy="31689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3" t="23989" r="7053" b="9438"/>
          <a:stretch/>
        </p:blipFill>
        <p:spPr>
          <a:xfrm>
            <a:off x="5506289" y="889575"/>
            <a:ext cx="2494711" cy="31490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57200" y="304800"/>
            <a:ext cx="36551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84A3FF">
                    <a:lumMod val="10000"/>
                  </a:srgbClr>
                </a:solidFill>
                <a:ea typeface="+mj-ea"/>
                <a:cs typeface="+mj-cs"/>
              </a:rPr>
              <a:t>Fast Preconditioning</a:t>
            </a:r>
            <a:endParaRPr lang="en-US" sz="1200" dirty="0"/>
          </a:p>
        </p:txBody>
      </p:sp>
      <p:sp>
        <p:nvSpPr>
          <p:cNvPr id="10" name="Rectangle 9"/>
          <p:cNvSpPr/>
          <p:nvPr/>
        </p:nvSpPr>
        <p:spPr>
          <a:xfrm>
            <a:off x="5830526" y="304800"/>
            <a:ext cx="18894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84A3FF">
                    <a:lumMod val="10000"/>
                  </a:srgbClr>
                </a:solidFill>
              </a:rPr>
              <a:t>Low noise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953000" y="4139625"/>
            <a:ext cx="3921266" cy="7817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200" b="1" dirty="0" smtClean="0">
                <a:solidFill>
                  <a:srgbClr val="84A3FF">
                    <a:lumMod val="10000"/>
                  </a:srgbClr>
                </a:solidFill>
              </a:rPr>
              <a:t>400 micron resolution</a:t>
            </a:r>
          </a:p>
          <a:p>
            <a:pPr>
              <a:lnSpc>
                <a:spcPct val="80000"/>
              </a:lnSpc>
            </a:pPr>
            <a:r>
              <a:rPr lang="en-US" sz="2400" b="1" dirty="0" smtClean="0">
                <a:solidFill>
                  <a:srgbClr val="84A3FF">
                    <a:lumMod val="10000"/>
                  </a:srgbClr>
                </a:solidFill>
              </a:rPr>
              <a:t>(8” plate, anode, PSEC-4)</a:t>
            </a:r>
            <a:endParaRPr lang="en-US" sz="1400" dirty="0"/>
          </a:p>
        </p:txBody>
      </p:sp>
      <p:sp>
        <p:nvSpPr>
          <p:cNvPr id="18" name="Rectangle 17"/>
          <p:cNvSpPr/>
          <p:nvPr/>
        </p:nvSpPr>
        <p:spPr>
          <a:xfrm>
            <a:off x="1059841" y="4139625"/>
            <a:ext cx="30155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84A3FF">
                    <a:lumMod val="10000"/>
                  </a:srgbClr>
                </a:solidFill>
              </a:rPr>
              <a:t>High Gain (&gt;10</a:t>
            </a:r>
            <a:r>
              <a:rPr lang="en-US" sz="3200" b="1" baseline="30000" dirty="0" smtClean="0">
                <a:solidFill>
                  <a:srgbClr val="84A3FF">
                    <a:lumMod val="10000"/>
                  </a:srgbClr>
                </a:solidFill>
              </a:rPr>
              <a:t>7</a:t>
            </a:r>
            <a:r>
              <a:rPr lang="en-US" sz="3200" b="1" dirty="0" smtClean="0">
                <a:solidFill>
                  <a:srgbClr val="84A3FF">
                    <a:lumMod val="10000"/>
                  </a:srgbClr>
                </a:solidFill>
              </a:rPr>
              <a:t>)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2567626" y="1219200"/>
            <a:ext cx="1166174" cy="1143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733800" y="1219200"/>
            <a:ext cx="762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354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5943600"/>
            <a:ext cx="9144000" cy="609600"/>
          </a:xfrm>
        </p:spPr>
        <p:txBody>
          <a:bodyPr>
            <a:normAutofit fontScale="90000"/>
          </a:bodyPr>
          <a:lstStyle/>
          <a:p>
            <a:pPr>
              <a:lnSpc>
                <a:spcPct val="70000"/>
              </a:lnSpc>
            </a:pPr>
            <a:r>
              <a:rPr lang="en-US" sz="2400">
                <a:solidFill>
                  <a:srgbClr val="FFFF00"/>
                </a:solidFill>
              </a:rPr>
              <a:t>First measurements of gain in an ALD SEE layer at the APS laser test setup (</a:t>
            </a:r>
            <a:r>
              <a:rPr lang="en-US" sz="2000">
                <a:solidFill>
                  <a:srgbClr val="FFFF00"/>
                </a:solidFill>
                <a:effectLst/>
              </a:rPr>
              <a:t>Bernhard Adams, Matthieu Cholet, and Matt Wetstein)</a:t>
            </a:r>
            <a:r>
              <a:rPr lang="en-US" sz="4000"/>
              <a:t> </a:t>
            </a:r>
          </a:p>
        </p:txBody>
      </p:sp>
      <p:pic>
        <p:nvPicPr>
          <p:cNvPr id="101380" name="Picture 4" descr="matt_AmplificationComparison_A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95" b="2927"/>
          <a:stretch>
            <a:fillRect/>
          </a:stretch>
        </p:blipFill>
        <p:spPr bwMode="auto">
          <a:xfrm>
            <a:off x="2362200" y="1327150"/>
            <a:ext cx="4724400" cy="452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381" name="Text Box 5"/>
          <p:cNvSpPr txBox="1">
            <a:spLocks noChangeArrowheads="1"/>
          </p:cNvSpPr>
          <p:nvPr/>
        </p:nvSpPr>
        <p:spPr bwMode="auto">
          <a:xfrm>
            <a:off x="0" y="685800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800"/>
              <a:t> Testing Group: Bernhard Adams, Matthieu Cholet, and Matt Wetstein at the APS, Ossy Siegmund’s group at SSL</a:t>
            </a:r>
          </a:p>
        </p:txBody>
      </p:sp>
      <p:sp>
        <p:nvSpPr>
          <p:cNvPr id="101382" name="Text Box 6"/>
          <p:cNvSpPr txBox="1">
            <a:spLocks noChangeArrowheads="1"/>
          </p:cNvSpPr>
          <p:nvPr/>
        </p:nvSpPr>
        <p:spPr bwMode="auto">
          <a:xfrm>
            <a:off x="7315200" y="1981200"/>
            <a:ext cx="14478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800" b="0"/>
              <a:t>LAPPD Preliminary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sz="1800" b="0"/>
              <a:t>(very) </a:t>
            </a:r>
          </a:p>
        </p:txBody>
      </p:sp>
      <p:sp>
        <p:nvSpPr>
          <p:cNvPr id="101384" name="Rectangle 8"/>
          <p:cNvSpPr>
            <a:spLocks noChangeArrowheads="1"/>
          </p:cNvSpPr>
          <p:nvPr/>
        </p:nvSpPr>
        <p:spPr bwMode="auto">
          <a:xfrm>
            <a:off x="234950" y="0"/>
            <a:ext cx="86741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MCP and  Photocathode Testing</a:t>
            </a:r>
          </a:p>
        </p:txBody>
      </p:sp>
      <p:sp>
        <p:nvSpPr>
          <p:cNvPr id="101386" name="Text Box 10"/>
          <p:cNvSpPr txBox="1">
            <a:spLocks noChangeArrowheads="1"/>
          </p:cNvSpPr>
          <p:nvPr/>
        </p:nvSpPr>
        <p:spPr bwMode="auto">
          <a:xfrm>
            <a:off x="304800" y="1981200"/>
            <a:ext cx="1828800" cy="59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4400">
                <a:solidFill>
                  <a:srgbClr val="FF0000"/>
                </a:solidFill>
              </a:rPr>
              <a:t>N. B.!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94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B2A7-E0AD-405B-A695-FD785E4E7794}" type="datetime1">
              <a:rPr lang="en-US" smtClean="0"/>
              <a:t>6/21/2012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438400"/>
            <a:ext cx="8229600" cy="1905000"/>
          </a:xfrm>
        </p:spPr>
        <p:txBody>
          <a:bodyPr>
            <a:no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/>
            </a:r>
            <a:b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</a:br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Backup: Electronics</a:t>
            </a:r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/>
            </a:r>
            <a:b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</a:br>
            <a:endParaRPr lang="en-US" sz="72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95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E94F-8D9F-4723-9FA0-037CE93D5379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43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57200" y="-152400"/>
            <a:ext cx="9982200" cy="685800"/>
          </a:xfrm>
        </p:spPr>
        <p:txBody>
          <a:bodyPr>
            <a:normAutofit fontScale="90000"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 Electronics- Integration &amp; Performance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2819400"/>
            <a:ext cx="4443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Eric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Oberla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and Craig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Harabedian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cabling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SuMo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digital and central FPGA cards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4951" y="6012154"/>
            <a:ext cx="4238297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Analog Bandwidth of strip-line anode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91100" y="6096000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Time resolution on 2 ends of anode strip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vs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(S/N)</a:t>
            </a:r>
            <a:r>
              <a:rPr lang="en-US" b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-1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in psec</a:t>
            </a:r>
            <a:endParaRPr lang="en-US" b="1" baseline="30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00752" y="2895600"/>
            <a:ext cx="406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PSEC-4 sampling at 13.3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Gsamples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/sec with &gt; 65% OAR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33400"/>
            <a:ext cx="3048000" cy="228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5" t="23114" r="20001" b="7666"/>
          <a:stretch/>
        </p:blipFill>
        <p:spPr>
          <a:xfrm>
            <a:off x="4550978" y="3200400"/>
            <a:ext cx="3831022" cy="2963918"/>
          </a:xfrm>
          <a:prstGeom prst="rect">
            <a:avLst/>
          </a:prstGeom>
        </p:spPr>
      </p:pic>
      <p:pic>
        <p:nvPicPr>
          <p:cNvPr id="19" name="Picture 3" descr="C:\Documents and Settings\eric\Desktop\PSEC4-code\psec4eval_term\Default Profile\800M_13G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969" y="533400"/>
            <a:ext cx="3257431" cy="244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3" t="5559" r="7593" b="3316"/>
          <a:stretch/>
        </p:blipFill>
        <p:spPr>
          <a:xfrm>
            <a:off x="152400" y="3657600"/>
            <a:ext cx="4017580" cy="20941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67400" y="5376446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This is the `money’ plot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SLAC  June 2012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t>96</a:t>
            </a:fld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9171C-6B92-4F91-A2E3-0022B8592393}" type="datetime1">
              <a:rPr lang="en-US" smtClean="0"/>
              <a:t>6/21/2012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9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sz="4000"/>
              <a:t>FY-08 Funds –Chicago</a:t>
            </a:r>
            <a:br>
              <a:rPr lang="en-US" sz="4000"/>
            </a:br>
            <a:r>
              <a:rPr lang="en-US" sz="3200">
                <a:solidFill>
                  <a:srgbClr val="FFFF00"/>
                </a:solidFill>
              </a:rPr>
              <a:t>Anode Design and Simulation</a:t>
            </a:r>
            <a:br>
              <a:rPr lang="en-US" sz="3200">
                <a:solidFill>
                  <a:srgbClr val="FFFF00"/>
                </a:solidFill>
              </a:rPr>
            </a:br>
            <a:r>
              <a:rPr lang="en-US" sz="2400">
                <a:solidFill>
                  <a:srgbClr val="FFFF00"/>
                </a:solidFill>
              </a:rPr>
              <a:t>(Fukun Tang)</a:t>
            </a:r>
          </a:p>
        </p:txBody>
      </p:sp>
      <p:sp>
        <p:nvSpPr>
          <p:cNvPr id="4802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802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97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7BDA5-DBBB-4A62-A1AC-A2192FD09BEB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87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762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sz="4800">
                <a:solidFill>
                  <a:srgbClr val="FFFF00"/>
                </a:solidFill>
              </a:rPr>
              <a:t>Front-end Electronics/Readout </a:t>
            </a:r>
            <a:r>
              <a:rPr lang="en-US" sz="3600">
                <a:solidFill>
                  <a:srgbClr val="FFFF00"/>
                </a:solidFill>
              </a:rPr>
              <a:t>Waveform sampling ASIC</a:t>
            </a:r>
          </a:p>
        </p:txBody>
      </p:sp>
      <p:pic>
        <p:nvPicPr>
          <p:cNvPr id="26633" name="Picture 9" descr="figure_1_new_one_pu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67000"/>
            <a:ext cx="3505200" cy="208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4" name="Picture 10" descr="figure_3_new_spect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362200"/>
            <a:ext cx="4286250" cy="36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228600" y="1828800"/>
            <a:ext cx="8915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5000"/>
              </a:spcBef>
              <a:buFontTx/>
              <a:buNone/>
            </a:pPr>
            <a:r>
              <a:rPr lang="en-US" sz="3200">
                <a:solidFill>
                  <a:srgbClr val="FF6600"/>
                </a:solidFill>
              </a:rPr>
              <a:t>First have to understand signal and noise in the frequency domain </a:t>
            </a: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0" y="1143000"/>
            <a:ext cx="91440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5000"/>
              </a:spcBef>
              <a:buFontTx/>
              <a:buNone/>
            </a:pPr>
            <a:r>
              <a:rPr lang="en-US" sz="1800"/>
              <a:t>Electronics Group:  </a:t>
            </a:r>
            <a:r>
              <a:rPr lang="en-US" sz="1800" u="sng"/>
              <a:t>Jean-Francois Genat, Gary Varner</a:t>
            </a:r>
            <a:r>
              <a:rPr lang="en-US" sz="1800"/>
              <a:t>, Mircea Bogdan, Michael Baumer, Michael Cooney</a:t>
            </a:r>
            <a:r>
              <a:rPr lang="en-US" sz="2000"/>
              <a:t>, </a:t>
            </a:r>
            <a:r>
              <a:rPr lang="en-US" sz="1800"/>
              <a:t>Zhongtian Dai, Herve Grabas, Mary Heintz, James Kennedy,</a:t>
            </a:r>
            <a:r>
              <a:rPr lang="en-US" sz="2000"/>
              <a:t> </a:t>
            </a:r>
            <a:r>
              <a:rPr lang="en-US" sz="1800"/>
              <a:t>Sam Meehan, Kurtis Nishimura,</a:t>
            </a:r>
            <a:r>
              <a:rPr lang="en-US" sz="2000"/>
              <a:t> </a:t>
            </a:r>
            <a:r>
              <a:rPr lang="en-US" sz="1800"/>
              <a:t>Eric Oberla, Larry Ruckman, Fukun Tang</a:t>
            </a:r>
            <a:endParaRPr lang="en-US"/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533400" y="4800600"/>
            <a:ext cx="297180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/>
              <a:t>A typical MCP signal (Planacon)</a:t>
            </a: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4343400" y="6019800"/>
            <a:ext cx="4419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2000"/>
              <a:t>Frequency spectra of signal and noise (JF Genat)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98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CB67-90E8-4CFD-A3E9-E0CF0A49398F}" type="datetime1">
              <a:rPr lang="en-US" smtClean="0"/>
              <a:t>6/21/2012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438400"/>
            <a:ext cx="8229600" cy="1905000"/>
          </a:xfrm>
        </p:spPr>
        <p:txBody>
          <a:bodyPr>
            <a:noAutofit/>
          </a:bodyPr>
          <a:lstStyle/>
          <a:p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/>
            </a:r>
            <a:b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</a:br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Backup: Photocathodes</a:t>
            </a:r>
            <a: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/>
            </a:r>
            <a:br>
              <a:rPr 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</a:br>
            <a:endParaRPr lang="en-US" sz="72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151517"/>
                </a:solidFill>
              </a:rPr>
              <a:t>SLAC  June 2012</a:t>
            </a:r>
            <a:endParaRPr lang="en-US" dirty="0">
              <a:solidFill>
                <a:srgbClr val="15151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AE956-26F0-4794-8F4C-97BAC66ADD21}" type="slidenum">
              <a:rPr lang="en-US" smtClean="0"/>
              <a:pPr/>
              <a:t>99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E94F-8D9F-4723-9FA0-037CE93D5379}" type="datetime1">
              <a:rPr lang="en-US" smtClean="0"/>
              <a:t>6/21/2012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44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rgbClr val="000030"/>
      </a:dk1>
      <a:lt1>
        <a:srgbClr val="FFFFFF"/>
      </a:lt1>
      <a:dk2>
        <a:srgbClr val="000030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0000"/>
      </a:hlink>
      <a:folHlink>
        <a:srgbClr val="FF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rgbClr val="002060"/>
          </a:solidFill>
        </a:ln>
      </a:spPr>
      <a:bodyPr wrap="square" rtlCol="0" anchor="ctr">
        <a:spAutoFit/>
      </a:bodyPr>
      <a:lstStyle>
        <a:defPPr algn="ctr">
          <a:lnSpc>
            <a:spcPct val="85000"/>
          </a:lnSpc>
          <a:defRPr sz="2400" b="1" dirty="0" smtClean="0">
            <a:solidFill>
              <a:srgbClr val="151517"/>
            </a:solidFill>
          </a:defRPr>
        </a:defPPr>
      </a:lstStyle>
    </a:spDef>
    <a:txDef>
      <a:spPr>
        <a:noFill/>
      </a:spPr>
      <a:bodyPr wrap="square" rtlCol="0">
        <a:spAutoFit/>
      </a:bodyPr>
      <a:lstStyle>
        <a:defPPr>
          <a:defRPr sz="2800" b="1" dirty="0" err="1" smtClean="0">
            <a:solidFill>
              <a:schemeClr val="accent4">
                <a:lumMod val="10000"/>
              </a:schemeClr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12371</TotalTime>
  <Words>4862</Words>
  <Application>Microsoft Office PowerPoint</Application>
  <PresentationFormat>On-screen Show (4:3)</PresentationFormat>
  <Paragraphs>890</Paragraphs>
  <Slides>105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105</vt:i4>
      </vt:variant>
    </vt:vector>
  </HeadingPairs>
  <TitlesOfParts>
    <vt:vector size="107" baseType="lpstr">
      <vt:lpstr>Office Theme</vt:lpstr>
      <vt:lpstr>Graph</vt:lpstr>
      <vt:lpstr>  The Development of Large-Area       Pico-second Photodetectors</vt:lpstr>
      <vt:lpstr>Outline</vt:lpstr>
      <vt:lpstr>Motivation</vt:lpstr>
      <vt:lpstr>Colliders: </vt:lpstr>
      <vt:lpstr>  </vt:lpstr>
      <vt:lpstr> Neutrino Physics</vt:lpstr>
      <vt:lpstr>Can we build a photon TPC? </vt:lpstr>
      <vt:lpstr>Matt Wetstein; ANL&amp;UC</vt:lpstr>
      <vt:lpstr> Daniel Boone </vt:lpstr>
      <vt:lpstr>PowerPoint Presentation</vt:lpstr>
      <vt:lpstr>Good timing alone doesn’t do it- </vt:lpstr>
      <vt:lpstr>Medical Imaging (PET)</vt:lpstr>
      <vt:lpstr>Sampling Calorimetry in PET? </vt:lpstr>
      <vt:lpstr>An Energy-Flow MCP-based Calorimeter?</vt:lpstr>
      <vt:lpstr> Cherenkov-sensitive Sampling Quasi- Digital  EM/Had-separating Calorimeters</vt:lpstr>
      <vt:lpstr> Cherenkov-sensitive Sampling Quasi- Digital  Calorimeters</vt:lpstr>
      <vt:lpstr>LAPPD</vt:lpstr>
      <vt:lpstr>The 4 `Divisions’ of glass LAPPD</vt:lpstr>
      <vt:lpstr>“Portfolio of Risk- Parallel Efforts</vt:lpstr>
      <vt:lpstr>Parallel Efforts on Specific Applications</vt:lpstr>
      <vt:lpstr>MCP’s</vt:lpstr>
      <vt:lpstr>How Does it Work?</vt:lpstr>
      <vt:lpstr>So what are the new technologies?</vt:lpstr>
      <vt:lpstr>Simplifying MCP Construction</vt:lpstr>
      <vt:lpstr> Micro-Channel Plate Development</vt:lpstr>
      <vt:lpstr>Latest Incom Micropore Substrate</vt:lpstr>
      <vt:lpstr>Why has 100 psec been the # for 60 yrs?</vt:lpstr>
      <vt:lpstr>New MCP Structure (not to scale)</vt:lpstr>
      <vt:lpstr>Atomic Layer Deposition (ALD) Thin Film Coating Technology</vt:lpstr>
      <vt:lpstr>PowerPoint Presentation</vt:lpstr>
      <vt:lpstr>ALD &amp;Integration tests at ANL</vt:lpstr>
      <vt:lpstr>SSL (Berkeley) Test/Fab Facilities </vt:lpstr>
      <vt:lpstr>Microchannel Plates-4b</vt:lpstr>
      <vt:lpstr>Microchannel Plates-4d</vt:lpstr>
      <vt:lpstr>Signal- want large for S/N</vt:lpstr>
      <vt:lpstr>Hermetic Packaging</vt:lpstr>
      <vt:lpstr>Tile-Tray Integrated Design</vt:lpstr>
      <vt:lpstr> The Half-Meter-Squared SuperModule</vt:lpstr>
      <vt:lpstr>SuperModule Mockup:  ½-m2 of cathode </vt:lpstr>
      <vt:lpstr>Demonstration of the Internal ALD HV Divider  in the Demountable Tile</vt:lpstr>
      <vt:lpstr>Electronics and DAQ</vt:lpstr>
      <vt:lpstr>Extract time, position of pulse using time from both ends</vt:lpstr>
      <vt:lpstr>Developing and Testing the Electronics, Anodes, and DAQ</vt:lpstr>
      <vt:lpstr>Analog Card to Digital Card</vt:lpstr>
      <vt:lpstr>Digital Cards and Central Card</vt:lpstr>
      <vt:lpstr>Anode Testing for ABW, Crosstalk,..</vt:lpstr>
      <vt:lpstr>Anode Testing for ABW, Crosstalk,..</vt:lpstr>
      <vt:lpstr>Simulation of Resolution vs abw</vt:lpstr>
      <vt:lpstr>The PSEC4 Waveform Sampling ASIC</vt:lpstr>
      <vt:lpstr>PowerPoint Presentation</vt:lpstr>
      <vt:lpstr>6-channel `Scope-on-a-chip’ </vt:lpstr>
      <vt:lpstr>PowerPoint Presentation</vt:lpstr>
      <vt:lpstr>Digitization Analog Bandwith </vt:lpstr>
      <vt:lpstr>Noise (unshielded)</vt:lpstr>
      <vt:lpstr>Photocathodes</vt:lpstr>
      <vt:lpstr>Photocathodes </vt:lpstr>
      <vt:lpstr>Status of PhotoCathodes</vt:lpstr>
      <vt:lpstr>Results and Summary</vt:lpstr>
      <vt:lpstr>Internal ALD HV Divider Scheme works</vt:lpstr>
      <vt:lpstr>Microchannel Plates- lownoise</vt:lpstr>
      <vt:lpstr>Microchannel Plates- no aging</vt:lpstr>
      <vt:lpstr>Microchannel Plates- high gain</vt:lpstr>
      <vt:lpstr>8”-MCP Pair and Strip Anode Work</vt:lpstr>
      <vt:lpstr> Timing res agrees with MC</vt:lpstr>
      <vt:lpstr>Opportunities  and Challenges</vt:lpstr>
      <vt:lpstr>The 4 Determinants of Time Resolution</vt:lpstr>
      <vt:lpstr>Simulation of Resolution vs abw</vt:lpstr>
      <vt:lpstr>Opportunities:Can we go deep sub-picosec?: the Ritt Parameterization  (agrees with JF MC)</vt:lpstr>
      <vt:lpstr>What’s the limit? (2009 cartoon)</vt:lpstr>
      <vt:lpstr>Opportunities</vt:lpstr>
      <vt:lpstr>   Current Problems (remember we’re only in 3rd yr)</vt:lpstr>
      <vt:lpstr>More Information on LAPPD:</vt:lpstr>
      <vt:lpstr>The End</vt:lpstr>
      <vt:lpstr>Backup slides</vt:lpstr>
      <vt:lpstr> Backup: Motivation </vt:lpstr>
      <vt:lpstr> Medical Imaging- TOFPET</vt:lpstr>
      <vt:lpstr>What sets the 1 psec goal for HEP?</vt:lpstr>
      <vt:lpstr>KL to pizero nu-nubar</vt:lpstr>
      <vt:lpstr>Applications</vt:lpstr>
      <vt:lpstr>Sampling calorimeters  based on thin cheap photodetectors with correlated time and space waveform sampling</vt:lpstr>
      <vt:lpstr>Application 4-  Cherenkov-sensitive Sampling Calorimeters</vt:lpstr>
      <vt:lpstr> Backup: MCP’s and Assembly </vt:lpstr>
      <vt:lpstr>Demonstration of The Internal ALD HV Divider  in the Demountable</vt:lpstr>
      <vt:lpstr>Hermetic Packaging </vt:lpstr>
      <vt:lpstr> Micro-Channel Plate Development</vt:lpstr>
      <vt:lpstr>A `Quasi-digital’ MCP-based Calorimeter</vt:lpstr>
      <vt:lpstr>MCP+Transmission Lines Sampled at Both Ends Provide Time and 2D Space</vt:lpstr>
      <vt:lpstr>Micro-channel Plates PMTs</vt:lpstr>
      <vt:lpstr>ALD for Emissive Coating</vt:lpstr>
      <vt:lpstr>PowerPoint Presentation</vt:lpstr>
      <vt:lpstr> Backup: Testing  </vt:lpstr>
      <vt:lpstr> Micro-Channel Plate Performance</vt:lpstr>
      <vt:lpstr>LAPPD Performance</vt:lpstr>
      <vt:lpstr>First measurements of gain in an ALD SEE layer at the APS laser test setup (Bernhard Adams, Matthieu Cholet, and Matt Wetstein) </vt:lpstr>
      <vt:lpstr> Backup: Electronics </vt:lpstr>
      <vt:lpstr> Electronics- Integration &amp; Performance</vt:lpstr>
      <vt:lpstr>FY-08 Funds –Chicago Anode Design and Simulation (Fukun Tang)</vt:lpstr>
      <vt:lpstr>Front-end Electronics/Readout Waveform sampling ASIC</vt:lpstr>
      <vt:lpstr> Backup: Photocathodes </vt:lpstr>
      <vt:lpstr>Achievements: PhotoCathodes</vt:lpstr>
      <vt:lpstr> Backup: Miscellaneous  </vt:lpstr>
      <vt:lpstr>PowerPoint Presentation</vt:lpstr>
      <vt:lpstr> Detector Development- 3 Prongs</vt:lpstr>
      <vt:lpstr>The Large-Area Psec Photo-Detector Collaboration-2010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frisch</dc:creator>
  <cp:lastModifiedBy>frisch</cp:lastModifiedBy>
  <cp:revision>442</cp:revision>
  <dcterms:created xsi:type="dcterms:W3CDTF">2011-10-07T14:54:54Z</dcterms:created>
  <dcterms:modified xsi:type="dcterms:W3CDTF">2012-06-21T22:31:45Z</dcterms:modified>
</cp:coreProperties>
</file>