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9" r:id="rId2"/>
    <p:sldId id="260" r:id="rId3"/>
    <p:sldId id="280" r:id="rId4"/>
    <p:sldId id="261" r:id="rId5"/>
    <p:sldId id="289" r:id="rId6"/>
    <p:sldId id="284" r:id="rId7"/>
    <p:sldId id="264" r:id="rId8"/>
    <p:sldId id="266" r:id="rId9"/>
    <p:sldId id="267" r:id="rId10"/>
    <p:sldId id="269" r:id="rId11"/>
    <p:sldId id="270" r:id="rId12"/>
    <p:sldId id="290" r:id="rId13"/>
    <p:sldId id="274" r:id="rId14"/>
    <p:sldId id="292" r:id="rId15"/>
    <p:sldId id="293" r:id="rId16"/>
    <p:sldId id="294" r:id="rId17"/>
    <p:sldId id="291" r:id="rId18"/>
    <p:sldId id="29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9" autoAdjust="0"/>
    <p:restoredTop sz="94660"/>
  </p:normalViewPr>
  <p:slideViewPr>
    <p:cSldViewPr>
      <p:cViewPr varScale="1">
        <p:scale>
          <a:sx n="86" d="100"/>
          <a:sy n="86" d="100"/>
        </p:scale>
        <p:origin x="-15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AE956-811C-408A-ADE6-D4BC7B35D246}" type="datetimeFigureOut">
              <a:rPr lang="en-US" smtClean="0"/>
              <a:pPr/>
              <a:t>5/19/2012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39520-7B01-4C46-BC2D-99FDEEED14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39520-7B01-4C46-BC2D-99FDEEED148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1671638"/>
            <a:ext cx="7696200" cy="106997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85838" y="312578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3079" name="Picture 7" descr="title header_Blue_64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7" descr="doe_blac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4963" y="6456363"/>
            <a:ext cx="9604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8" descr="title footer_Blue_64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794500"/>
            <a:ext cx="91440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A26735F-A3A5-4781-BA7A-5FE80076BEF2}" type="datetime1">
              <a:rPr lang="en-US" smtClean="0"/>
              <a:pPr/>
              <a:t>5/19/2012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10203C-52AB-439F-84BD-A825B55D1244}" type="datetime1">
              <a:rPr lang="en-US" smtClean="0"/>
              <a:pPr/>
              <a:t>5/19/2012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B91DB6-4230-4F6B-B57F-101B48551CD6}" type="datetime1">
              <a:rPr lang="en-US" smtClean="0"/>
              <a:pPr/>
              <a:t>5/19/2012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3000" b="1" cap="none" baseline="0"/>
            </a:lvl1pPr>
          </a:lstStyle>
          <a:p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8D07CD-A906-4281-A4F1-93011B0035C5}" type="datetime1">
              <a:rPr lang="en-US" smtClean="0"/>
              <a:pPr/>
              <a:t>5/19/2012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 u="none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0CD4B0-6545-49BC-80ED-A41A2BC72F62}" type="datetime1">
              <a:rPr lang="en-US" smtClean="0"/>
              <a:pPr/>
              <a:t>5/19/2012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CE509D-F367-4DEC-95BE-06FAD48A19ED}" type="datetime1">
              <a:rPr lang="en-US" smtClean="0"/>
              <a:pPr/>
              <a:t>5/19/2012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16977D-2B14-4098-B3D4-8C222916E7C8}" type="datetime1">
              <a:rPr lang="en-US" smtClean="0"/>
              <a:pPr/>
              <a:t>5/19/2012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5EADA4-449C-4C91-80D7-5424D5CA722C}" type="datetime1">
              <a:rPr lang="en-US" smtClean="0"/>
              <a:pPr/>
              <a:t>5/19/2012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479550"/>
          </a:xfrm>
        </p:spPr>
        <p:txBody>
          <a:bodyPr anchor="t"/>
          <a:lstStyle>
            <a:lvl1pPr algn="l">
              <a:defRPr sz="2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52601"/>
            <a:ext cx="3008313" cy="44196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B0CB19-3EDE-44E8-92BD-8DF3850354F6}" type="datetime1">
              <a:rPr lang="en-US" smtClean="0"/>
              <a:pPr/>
              <a:t>5/19/2012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041E03D-AA8D-4DEE-BF11-8B78D361CDDA}" type="datetime1">
              <a:rPr lang="en-US" smtClean="0"/>
              <a:pPr/>
              <a:t>5/19/2012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5" descr="slide footer_blue_646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324600"/>
            <a:ext cx="91440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72250"/>
            <a:ext cx="13716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66374929-EF41-467B-9A5C-1C9987E71D54}" type="datetime1">
              <a:rPr lang="en-US" smtClean="0"/>
              <a:pPr/>
              <a:t>5/19/2012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57225" y="6307138"/>
            <a:ext cx="59420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489700"/>
            <a:ext cx="3841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31" name="Picture 7" descr="slide header_646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447800"/>
            <a:ext cx="7696200" cy="1985962"/>
          </a:xfrm>
        </p:spPr>
        <p:txBody>
          <a:bodyPr/>
          <a:lstStyle/>
          <a:p>
            <a:pPr algn="ctr"/>
            <a:r>
              <a:rPr lang="en-US" dirty="0" smtClean="0"/>
              <a:t>Development of </a:t>
            </a:r>
            <a:r>
              <a:rPr lang="en-US" dirty="0" err="1" smtClean="0"/>
              <a:t>Bialkali</a:t>
            </a:r>
            <a:r>
              <a:rPr lang="en-US" dirty="0" smtClean="0"/>
              <a:t> Transfer </a:t>
            </a:r>
            <a:r>
              <a:rPr lang="en-US" dirty="0" err="1" smtClean="0"/>
              <a:t>Photocathodes</a:t>
            </a:r>
            <a:r>
              <a:rPr lang="en-US" dirty="0" smtClean="0"/>
              <a:t> for Large Area Micro-Channel Plate Based Photo Detectors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990600" y="5352871"/>
            <a:ext cx="7467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aseline="30000" dirty="0" smtClean="0"/>
              <a:t>1</a:t>
            </a:r>
            <a:r>
              <a:rPr lang="en-US" dirty="0" smtClean="0"/>
              <a:t>Argonne National Laboratory, Argonne, IL</a:t>
            </a:r>
          </a:p>
          <a:p>
            <a:r>
              <a:rPr lang="en-US" baseline="30000" dirty="0" smtClean="0"/>
              <a:t>2</a:t>
            </a:r>
            <a:r>
              <a:rPr lang="en-US" dirty="0" smtClean="0"/>
              <a:t>University of Chicago, Chicago, IL</a:t>
            </a:r>
          </a:p>
          <a:p>
            <a:r>
              <a:rPr lang="en-US" baseline="30000" dirty="0" smtClean="0"/>
              <a:t>3</a:t>
            </a:r>
            <a:r>
              <a:rPr lang="en-US" dirty="0" smtClean="0"/>
              <a:t>Fermi National Accelerator Laboratory, Batavia, IL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0600" y="3981271"/>
            <a:ext cx="739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 smtClean="0">
                <a:ea typeface="SimSun" pitchFamily="2" charset="-122"/>
                <a:cs typeface="Calibri" pitchFamily="34" charset="0"/>
              </a:rPr>
              <a:t>Junqi</a:t>
            </a:r>
            <a:r>
              <a:rPr lang="en-US" dirty="0" smtClean="0">
                <a:ea typeface="SimSun" pitchFamily="2" charset="-122"/>
                <a:cs typeface="Calibri" pitchFamily="34" charset="0"/>
              </a:rPr>
              <a:t> Xie</a:t>
            </a:r>
            <a:r>
              <a:rPr lang="en-US" baseline="30000" dirty="0" smtClean="0">
                <a:ea typeface="SimSun" pitchFamily="2" charset="-122"/>
                <a:cs typeface="Calibri" pitchFamily="34" charset="0"/>
              </a:rPr>
              <a:t>1</a:t>
            </a:r>
            <a:r>
              <a:rPr lang="en-US" dirty="0" smtClean="0">
                <a:ea typeface="SimSun" pitchFamily="2" charset="-122"/>
                <a:cs typeface="Calibri" pitchFamily="34" charset="0"/>
              </a:rPr>
              <a:t>, Marcel W. Demarteau</a:t>
            </a:r>
            <a:r>
              <a:rPr lang="en-US" baseline="30000" dirty="0" smtClean="0">
                <a:ea typeface="SimSun" pitchFamily="2" charset="-122"/>
                <a:cs typeface="Calibri" pitchFamily="34" charset="0"/>
              </a:rPr>
              <a:t>1</a:t>
            </a:r>
            <a:r>
              <a:rPr lang="en-US" dirty="0" smtClean="0">
                <a:ea typeface="SimSun" pitchFamily="2" charset="-122"/>
                <a:cs typeface="Calibri" pitchFamily="34" charset="0"/>
              </a:rPr>
              <a:t>, Henry J. Frisch</a:t>
            </a:r>
            <a:r>
              <a:rPr lang="en-US" baseline="30000" dirty="0" smtClean="0">
                <a:ea typeface="SimSun" pitchFamily="2" charset="-122"/>
                <a:cs typeface="Calibri" pitchFamily="34" charset="0"/>
              </a:rPr>
              <a:t>1,2</a:t>
            </a:r>
            <a:r>
              <a:rPr lang="en-US" dirty="0" smtClean="0">
                <a:ea typeface="SimSun" pitchFamily="2" charset="-122"/>
                <a:cs typeface="Calibri" pitchFamily="34" charset="0"/>
              </a:rPr>
              <a:t>, </a:t>
            </a:r>
            <a:r>
              <a:rPr lang="en-US" dirty="0" smtClean="0"/>
              <a:t>Joe Gregar</a:t>
            </a:r>
            <a:r>
              <a:rPr lang="en-US" baseline="30000" dirty="0" smtClean="0"/>
              <a:t>1</a:t>
            </a:r>
            <a:r>
              <a:rPr lang="en-US" dirty="0" smtClean="0"/>
              <a:t>, </a:t>
            </a:r>
            <a:r>
              <a:rPr lang="en-US" dirty="0" smtClean="0">
                <a:ea typeface="SimSun" pitchFamily="2" charset="-122"/>
                <a:cs typeface="Calibri" pitchFamily="34" charset="0"/>
              </a:rPr>
              <a:t>Richard Northrop</a:t>
            </a:r>
            <a:r>
              <a:rPr lang="en-US" baseline="30000" dirty="0" smtClean="0">
                <a:ea typeface="SimSun" pitchFamily="2" charset="-122"/>
                <a:cs typeface="Calibri" pitchFamily="34" charset="0"/>
              </a:rPr>
              <a:t>2</a:t>
            </a:r>
            <a:r>
              <a:rPr lang="en-US" dirty="0" smtClean="0">
                <a:ea typeface="SimSun" pitchFamily="2" charset="-122"/>
                <a:cs typeface="Calibri" pitchFamily="34" charset="0"/>
              </a:rPr>
              <a:t>, Alexander Paramonov</a:t>
            </a:r>
            <a:r>
              <a:rPr lang="en-US" baseline="30000" dirty="0" smtClean="0">
                <a:ea typeface="SimSun" pitchFamily="2" charset="-122"/>
                <a:cs typeface="Calibri" pitchFamily="34" charset="0"/>
              </a:rPr>
              <a:t>1</a:t>
            </a:r>
            <a:r>
              <a:rPr lang="en-US" dirty="0" smtClean="0">
                <a:ea typeface="SimSun" pitchFamily="2" charset="-122"/>
                <a:cs typeface="Calibri" pitchFamily="34" charset="0"/>
              </a:rPr>
              <a:t>, </a:t>
            </a:r>
            <a:r>
              <a:rPr lang="en-US" dirty="0" smtClean="0"/>
              <a:t>Anatoly Ronzhin</a:t>
            </a:r>
            <a:r>
              <a:rPr lang="en-US" baseline="30000" dirty="0" smtClean="0"/>
              <a:t>3</a:t>
            </a:r>
            <a:r>
              <a:rPr lang="en-US" dirty="0" smtClean="0"/>
              <a:t>, </a:t>
            </a:r>
            <a:r>
              <a:rPr lang="en-US" dirty="0" smtClean="0">
                <a:ea typeface="SimSun" pitchFamily="2" charset="-122"/>
                <a:cs typeface="Calibri" pitchFamily="34" charset="0"/>
              </a:rPr>
              <a:t>Greg Sellberg</a:t>
            </a:r>
            <a:r>
              <a:rPr lang="en-US" baseline="30000" dirty="0" smtClean="0">
                <a:ea typeface="SimSun" pitchFamily="2" charset="-122"/>
                <a:cs typeface="Calibri" pitchFamily="34" charset="0"/>
              </a:rPr>
              <a:t>3</a:t>
            </a:r>
            <a:r>
              <a:rPr lang="en-US" dirty="0" smtClean="0">
                <a:ea typeface="SimSun" pitchFamily="2" charset="-122"/>
                <a:cs typeface="Calibri" pitchFamily="34" charset="0"/>
              </a:rPr>
              <a:t>, Robert G. Wagner</a:t>
            </a:r>
            <a:r>
              <a:rPr lang="en-US" baseline="30000" dirty="0" smtClean="0">
                <a:ea typeface="SimSun" pitchFamily="2" charset="-122"/>
                <a:cs typeface="Calibri" pitchFamily="34" charset="0"/>
              </a:rPr>
              <a:t>1</a:t>
            </a:r>
            <a:r>
              <a:rPr lang="en-US" dirty="0" smtClean="0">
                <a:ea typeface="SimSun" pitchFamily="2" charset="-122"/>
                <a:cs typeface="Calibri" pitchFamily="34" charset="0"/>
              </a:rPr>
              <a:t>, Dean Walters</a:t>
            </a:r>
            <a:r>
              <a:rPr lang="en-US" baseline="30000" dirty="0" smtClean="0">
                <a:ea typeface="SimSun" pitchFamily="2" charset="-122"/>
                <a:cs typeface="Calibri" pitchFamily="34" charset="0"/>
              </a:rPr>
              <a:t>1</a:t>
            </a:r>
            <a:r>
              <a:rPr lang="en-US" dirty="0" smtClean="0">
                <a:ea typeface="SimSun" pitchFamily="2" charset="-122"/>
                <a:cs typeface="Calibri" pitchFamily="34" charset="0"/>
              </a:rPr>
              <a:t>, </a:t>
            </a:r>
            <a:r>
              <a:rPr lang="en-US" dirty="0" err="1" smtClean="0">
                <a:ea typeface="SimSun" pitchFamily="2" charset="-122"/>
                <a:cs typeface="Calibri" pitchFamily="34" charset="0"/>
              </a:rPr>
              <a:t>Zikri</a:t>
            </a:r>
            <a:r>
              <a:rPr lang="en-US" dirty="0" smtClean="0">
                <a:ea typeface="SimSun" pitchFamily="2" charset="-122"/>
                <a:cs typeface="Calibri" pitchFamily="34" charset="0"/>
              </a:rPr>
              <a:t> Yusof</a:t>
            </a:r>
            <a:r>
              <a:rPr lang="en-US" baseline="30000" dirty="0" smtClean="0">
                <a:ea typeface="SimSun" pitchFamily="2" charset="-122"/>
                <a:cs typeface="Calibri" pitchFamily="34" charset="0"/>
              </a:rPr>
              <a:t>1 </a:t>
            </a:r>
            <a:r>
              <a:rPr lang="en-US" dirty="0" smtClean="0">
                <a:ea typeface="SimSun" pitchFamily="2" charset="-122"/>
                <a:cs typeface="Calibri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ea typeface="SimSun" pitchFamily="2" charset="-122"/>
                <a:cs typeface="Calibri" pitchFamily="34" charset="0"/>
              </a:rPr>
              <a:t>On behalf of LAPPD Collaboration</a:t>
            </a:r>
            <a:endParaRPr lang="en-US" baseline="30000" dirty="0" smtClean="0">
              <a:ea typeface="SimSun" pitchFamily="2" charset="-122"/>
              <a:cs typeface="Calibri" pitchFamily="34" charset="0"/>
            </a:endParaRPr>
          </a:p>
        </p:txBody>
      </p:sp>
    </p:spTree>
  </p:cSld>
  <p:clrMapOvr>
    <a:masterClrMapping/>
  </p:clrMapOvr>
  <p:transition advTm="10842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Chalice Design</a:t>
            </a:r>
          </a:p>
        </p:txBody>
      </p:sp>
      <p:pic>
        <p:nvPicPr>
          <p:cNvPr id="4098" name="Picture 2" descr="Chali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5348" y="1066800"/>
            <a:ext cx="2683452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halice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066800"/>
            <a:ext cx="2438400" cy="365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jxie\Pictures\My research picture\scanner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35533" y="1066800"/>
            <a:ext cx="3056067" cy="35814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28600" y="5311271"/>
            <a:ext cx="88392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 Design is based on the small PMT tube, the chalice can be seen as a LARGE PMT tube.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 Top glass plate is replaceable for reuse.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 Chalice structure is supported by external legs.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 An X-Y scanner was designed and built for QE scan.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 advTm="83617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Sb</a:t>
            </a:r>
            <a:r>
              <a:rPr lang="en-US" dirty="0"/>
              <a:t> Beads Arrangements </a:t>
            </a:r>
            <a:r>
              <a:rPr lang="en-US" dirty="0" smtClean="0"/>
              <a:t>for the </a:t>
            </a:r>
            <a:r>
              <a:rPr lang="en-US" dirty="0"/>
              <a:t>Chalice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3313113" cy="4525963"/>
          </a:xfrm>
        </p:spPr>
        <p:txBody>
          <a:bodyPr/>
          <a:lstStyle/>
          <a:p>
            <a:r>
              <a:rPr lang="en-US" dirty="0"/>
              <a:t>Numerical simulation of </a:t>
            </a:r>
            <a:r>
              <a:rPr lang="en-US" dirty="0" err="1"/>
              <a:t>Sb</a:t>
            </a:r>
            <a:r>
              <a:rPr lang="en-US" dirty="0"/>
              <a:t> thickness as a function of </a:t>
            </a:r>
            <a:r>
              <a:rPr lang="en-US" dirty="0" err="1"/>
              <a:t>Sb</a:t>
            </a:r>
            <a:r>
              <a:rPr lang="en-US" dirty="0"/>
              <a:t> beads arrangements and distance from window;</a:t>
            </a:r>
          </a:p>
          <a:p>
            <a:r>
              <a:rPr lang="en-US" dirty="0"/>
              <a:t>4 </a:t>
            </a:r>
            <a:r>
              <a:rPr lang="en-US" dirty="0" err="1"/>
              <a:t>Sb</a:t>
            </a:r>
            <a:r>
              <a:rPr lang="en-US" dirty="0"/>
              <a:t> beads arrangement</a:t>
            </a:r>
          </a:p>
          <a:p>
            <a:r>
              <a:rPr lang="en-US" dirty="0"/>
              <a:t>2.5” distance from the window;</a:t>
            </a:r>
          </a:p>
          <a:p>
            <a:r>
              <a:rPr lang="en-US" dirty="0"/>
              <a:t>This arrangement produces sufficient uniformity on a 4”x4” window as our starting point;</a:t>
            </a:r>
          </a:p>
          <a:p>
            <a:r>
              <a:rPr lang="en-US" dirty="0"/>
              <a:t>This assumes all the beads perform identically.</a:t>
            </a:r>
          </a:p>
        </p:txBody>
      </p:sp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4725" y="1525588"/>
            <a:ext cx="5629275" cy="46593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 advTm="59218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2" cstate="print"/>
          <a:srcRect l="7500" t="17778" r="53135" b="10222"/>
          <a:stretch>
            <a:fillRect/>
          </a:stretch>
        </p:blipFill>
        <p:spPr bwMode="auto">
          <a:xfrm>
            <a:off x="5562600" y="2788149"/>
            <a:ext cx="3200400" cy="3155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3" cstate="print"/>
          <a:srcRect l="8000" t="17778" r="45000" b="13778"/>
          <a:stretch>
            <a:fillRect/>
          </a:stretch>
        </p:blipFill>
        <p:spPr bwMode="auto">
          <a:xfrm>
            <a:off x="381000" y="2788149"/>
            <a:ext cx="3049732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152400" y="274638"/>
            <a:ext cx="8229600" cy="71596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Chalice Photocathode Characterization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5000" y="2540439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QE Measurement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609600" y="2468704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I-V Characteristic</a:t>
            </a:r>
            <a:endParaRPr lang="en-US" sz="2000" dirty="0"/>
          </a:p>
        </p:txBody>
      </p:sp>
      <p:pic>
        <p:nvPicPr>
          <p:cNvPr id="15" name="Picture 14" descr="C:\Users\jxie\Downloads\photo(1).JPG"/>
          <p:cNvPicPr>
            <a:picLocks noChangeAspect="1" noChangeArrowheads="1"/>
          </p:cNvPicPr>
          <p:nvPr/>
        </p:nvPicPr>
        <p:blipFill>
          <a:blip r:embed="rId4" cstate="print"/>
          <a:srcRect l="21154"/>
          <a:stretch>
            <a:fillRect/>
          </a:stretch>
        </p:blipFill>
        <p:spPr bwMode="auto">
          <a:xfrm rot="5400000">
            <a:off x="3287752" y="903249"/>
            <a:ext cx="2667001" cy="2536904"/>
          </a:xfrm>
          <a:prstGeom prst="rect">
            <a:avLst/>
          </a:prstGeom>
          <a:noFill/>
        </p:spPr>
      </p:pic>
      <p:cxnSp>
        <p:nvCxnSpPr>
          <p:cNvPr id="17" name="Straight Arrow Connector 16"/>
          <p:cNvCxnSpPr/>
          <p:nvPr/>
        </p:nvCxnSpPr>
        <p:spPr bwMode="auto">
          <a:xfrm>
            <a:off x="2590800" y="1524000"/>
            <a:ext cx="1981200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85800" y="6107668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 Plasma was not performed properly, due to low plasma power supply.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6200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Chalice </a:t>
            </a:r>
            <a:r>
              <a:rPr lang="en-US" sz="26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Photo</a:t>
            </a:r>
            <a:r>
              <a:rPr kumimoji="0" 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cathode </a:t>
            </a:r>
            <a:r>
              <a:rPr lang="en-US" sz="26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Deposition</a:t>
            </a:r>
            <a:endParaRPr kumimoji="0" lang="en-US" sz="2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" y="545068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QE mapping is obtained at 350 nm wavelength, scan step size: 0.2 inch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7000" t="18667" r="45500" b="12889"/>
          <a:stretch>
            <a:fillRect/>
          </a:stretch>
        </p:blipFill>
        <p:spPr bwMode="auto">
          <a:xfrm>
            <a:off x="1102426" y="1066800"/>
            <a:ext cx="5831774" cy="4726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lowchart: Summing Junction 7"/>
          <p:cNvSpPr/>
          <p:nvPr/>
        </p:nvSpPr>
        <p:spPr>
          <a:xfrm>
            <a:off x="2362200" y="2286000"/>
            <a:ext cx="152400" cy="152400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Summing Junction 8"/>
          <p:cNvSpPr/>
          <p:nvPr/>
        </p:nvSpPr>
        <p:spPr>
          <a:xfrm>
            <a:off x="4343400" y="2286000"/>
            <a:ext cx="152400" cy="152400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Summing Junction 9"/>
          <p:cNvSpPr/>
          <p:nvPr/>
        </p:nvSpPr>
        <p:spPr>
          <a:xfrm>
            <a:off x="2286000" y="3962400"/>
            <a:ext cx="152400" cy="152400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Summing Junction 10"/>
          <p:cNvSpPr/>
          <p:nvPr/>
        </p:nvSpPr>
        <p:spPr>
          <a:xfrm>
            <a:off x="4267200" y="3886200"/>
            <a:ext cx="152400" cy="152400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019800" y="47244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Sb</a:t>
            </a:r>
            <a:r>
              <a:rPr lang="en-US" dirty="0" smtClean="0"/>
              <a:t> bead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4572000" y="4041007"/>
            <a:ext cx="1600200" cy="685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943600" y="3736207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QE Scale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143000" y="5943600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The blue area is the 4’’X4’’ window edge.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QE is uniform (15%) at a large area.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 advTm="164597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/>
          <p:cNvGrpSpPr/>
          <p:nvPr/>
        </p:nvGrpSpPr>
        <p:grpSpPr>
          <a:xfrm>
            <a:off x="93398" y="1916668"/>
            <a:ext cx="4631002" cy="3429000"/>
            <a:chOff x="3733800" y="1752600"/>
            <a:chExt cx="4631002" cy="342900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6000" t="18667" r="41000" b="12000"/>
            <a:stretch>
              <a:fillRect/>
            </a:stretch>
          </p:blipFill>
          <p:spPr bwMode="auto">
            <a:xfrm>
              <a:off x="3733800" y="1752600"/>
              <a:ext cx="4631002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Flowchart: Summing Junction 5"/>
            <p:cNvSpPr/>
            <p:nvPr/>
          </p:nvSpPr>
          <p:spPr>
            <a:xfrm>
              <a:off x="5136978" y="2559424"/>
              <a:ext cx="100227" cy="100853"/>
            </a:xfrm>
            <a:prstGeom prst="flowChartSummingJunct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lowchart: Summing Junction 6"/>
            <p:cNvSpPr/>
            <p:nvPr/>
          </p:nvSpPr>
          <p:spPr>
            <a:xfrm>
              <a:off x="6289589" y="2559424"/>
              <a:ext cx="100227" cy="100853"/>
            </a:xfrm>
            <a:prstGeom prst="flowChartSummingJunct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Summing Junction 7"/>
            <p:cNvSpPr/>
            <p:nvPr/>
          </p:nvSpPr>
          <p:spPr>
            <a:xfrm>
              <a:off x="5086865" y="3668806"/>
              <a:ext cx="100227" cy="100853"/>
            </a:xfrm>
            <a:prstGeom prst="flowChartSummingJunct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lowchart: Summing Junction 8"/>
            <p:cNvSpPr/>
            <p:nvPr/>
          </p:nvSpPr>
          <p:spPr>
            <a:xfrm>
              <a:off x="6289589" y="3719232"/>
              <a:ext cx="100227" cy="100853"/>
            </a:xfrm>
            <a:prstGeom prst="flowChartSummingJunct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810000" y="511706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Sb</a:t>
            </a:r>
            <a:r>
              <a:rPr lang="en-US" dirty="0" smtClean="0"/>
              <a:t> bead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2819400" y="4038600"/>
            <a:ext cx="1066800" cy="1066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181600" y="52578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Center X: Lighting rod, which affect the </a:t>
            </a:r>
            <a:r>
              <a:rPr lang="en-US" dirty="0" err="1" smtClean="0"/>
              <a:t>Sb</a:t>
            </a:r>
            <a:r>
              <a:rPr lang="en-US" dirty="0" smtClean="0"/>
              <a:t> film deposition</a:t>
            </a:r>
            <a:endParaRPr lang="en-US" dirty="0"/>
          </a:p>
        </p:txBody>
      </p:sp>
      <p:grpSp>
        <p:nvGrpSpPr>
          <p:cNvPr id="3" name="Group 29"/>
          <p:cNvGrpSpPr/>
          <p:nvPr/>
        </p:nvGrpSpPr>
        <p:grpSpPr>
          <a:xfrm>
            <a:off x="4724400" y="1992868"/>
            <a:ext cx="4343400" cy="3200400"/>
            <a:chOff x="152400" y="1715869"/>
            <a:chExt cx="4343400" cy="3200400"/>
          </a:xfrm>
        </p:grpSpPr>
        <p:pic>
          <p:nvPicPr>
            <p:cNvPr id="51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5000" t="17778" r="45500" b="13778"/>
            <a:stretch>
              <a:fillRect/>
            </a:stretch>
          </p:blipFill>
          <p:spPr bwMode="auto">
            <a:xfrm>
              <a:off x="152400" y="1715869"/>
              <a:ext cx="4343400" cy="32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" name="Flowchart: Summing Junction 51"/>
            <p:cNvSpPr/>
            <p:nvPr/>
          </p:nvSpPr>
          <p:spPr>
            <a:xfrm>
              <a:off x="1629718" y="3476724"/>
              <a:ext cx="63539" cy="56871"/>
            </a:xfrm>
            <a:prstGeom prst="flowChartSummingJunct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133600" y="2794337"/>
              <a:ext cx="1932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ysClr val="windowText" lastClr="000000"/>
                  </a:solidFill>
                </a:rPr>
                <a:t>X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2057400" y="31242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ysClr val="windowText" lastClr="000000"/>
                </a:solidFill>
              </a:rPr>
              <a:t>X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58" name="Rectangle 2"/>
          <p:cNvSpPr txBox="1">
            <a:spLocks noChangeArrowheads="1"/>
          </p:cNvSpPr>
          <p:nvPr/>
        </p:nvSpPr>
        <p:spPr>
          <a:xfrm>
            <a:off x="228600" y="228600"/>
            <a:ext cx="8229600" cy="609600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Comparison of QE Map and </a:t>
            </a:r>
            <a:r>
              <a:rPr lang="en-US" sz="2600" b="1" kern="0" dirty="0" err="1" smtClean="0">
                <a:solidFill>
                  <a:schemeClr val="tx2"/>
                </a:solidFill>
              </a:rPr>
              <a:t>Sb</a:t>
            </a:r>
            <a:r>
              <a:rPr lang="en-US" sz="2600" b="1" kern="0" dirty="0" smtClean="0">
                <a:solidFill>
                  <a:schemeClr val="tx2"/>
                </a:solidFill>
              </a:rPr>
              <a:t> Transmission Map 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638800" y="13716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 bead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914400" y="12192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 beads</a:t>
            </a:r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l="33500" t="28444" r="32000" b="9334"/>
          <a:stretch>
            <a:fillRect/>
          </a:stretch>
        </p:blipFill>
        <p:spPr bwMode="auto">
          <a:xfrm>
            <a:off x="7543799" y="281608"/>
            <a:ext cx="1600201" cy="162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32"/>
          <p:cNvSpPr txBox="1"/>
          <p:nvPr/>
        </p:nvSpPr>
        <p:spPr>
          <a:xfrm>
            <a:off x="1371600" y="5879068"/>
            <a:ext cx="1981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QE Map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486400" y="59436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Sb</a:t>
            </a:r>
            <a:r>
              <a:rPr lang="en-US" dirty="0" smtClean="0"/>
              <a:t> Film Transmission Map</a:t>
            </a:r>
            <a:endParaRPr lang="en-US" dirty="0"/>
          </a:p>
        </p:txBody>
      </p:sp>
      <p:cxnSp>
        <p:nvCxnSpPr>
          <p:cNvPr id="39" name="Straight Arrow Connector 38"/>
          <p:cNvCxnSpPr/>
          <p:nvPr/>
        </p:nvCxnSpPr>
        <p:spPr bwMode="auto">
          <a:xfrm>
            <a:off x="7696200" y="838200"/>
            <a:ext cx="457200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4648200" y="3886200"/>
            <a:ext cx="1447800" cy="1219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76200" y="76200"/>
            <a:ext cx="82296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52400" y="228600"/>
            <a:ext cx="8991600" cy="609600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kern="0" noProof="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Sb</a:t>
            </a:r>
            <a:r>
              <a:rPr lang="en-US" sz="2600" b="1" kern="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Film</a:t>
            </a:r>
            <a:r>
              <a:rPr lang="en-US" sz="2600" b="1" kern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Transmission Curve with Different </a:t>
            </a:r>
            <a:r>
              <a:rPr lang="en-US" sz="2600" b="1" kern="0" dirty="0" smtClean="0">
                <a:solidFill>
                  <a:schemeClr val="tx2"/>
                </a:solidFill>
              </a:rPr>
              <a:t>Photoc</a:t>
            </a:r>
            <a:r>
              <a:rPr lang="en-US" sz="2600" b="1" kern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athode QE</a:t>
            </a:r>
            <a:endParaRPr kumimoji="0" lang="en-US" sz="2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7500" t="17778" r="43500" b="12889"/>
          <a:stretch>
            <a:fillRect/>
          </a:stretch>
        </p:blipFill>
        <p:spPr bwMode="auto">
          <a:xfrm>
            <a:off x="152399" y="1219200"/>
            <a:ext cx="411675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09600" y="4798874"/>
            <a:ext cx="7391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Film transmission with known QE were measured and plotted.</a:t>
            </a:r>
          </a:p>
          <a:p>
            <a:pPr algn="just">
              <a:buFont typeface="Wingdings" pitchFamily="2" charset="2"/>
              <a:buChar char="§"/>
            </a:pPr>
            <a:r>
              <a:rPr lang="en-US" kern="0" dirty="0" smtClean="0">
                <a:solidFill>
                  <a:schemeClr val="bg2">
                    <a:lumMod val="10000"/>
                  </a:schemeClr>
                </a:solidFill>
              </a:rPr>
              <a:t> Film transmission increases as wavelength increases without regarding the QE value 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The film transmission values at 400 nm were chosen to plot the relation between KCs-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</a:rPr>
              <a:t>Sb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cathode QE and film transmission.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The highest QE is around 78%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</a:rPr>
              <a:t>Sb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transmission  (400nm beam).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8500" t="16889" r="50500" b="13778"/>
          <a:stretch>
            <a:fillRect/>
          </a:stretch>
        </p:blipFill>
        <p:spPr bwMode="auto">
          <a:xfrm>
            <a:off x="4800600" y="1143000"/>
            <a:ext cx="3842639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2212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229600" cy="2667000"/>
          </a:xfrm>
        </p:spPr>
        <p:txBody>
          <a:bodyPr/>
          <a:lstStyle/>
          <a:p>
            <a:r>
              <a:rPr lang="en-US" dirty="0" smtClean="0"/>
              <a:t>Photocathode growth and characterization instruments were set up.</a:t>
            </a:r>
          </a:p>
          <a:p>
            <a:r>
              <a:rPr lang="en-US" dirty="0" smtClean="0"/>
              <a:t>PMT </a:t>
            </a:r>
            <a:r>
              <a:rPr lang="en-US" dirty="0" err="1" smtClean="0"/>
              <a:t>photocathodes</a:t>
            </a:r>
            <a:r>
              <a:rPr lang="en-US" dirty="0" smtClean="0"/>
              <a:t> with QE as high as 24% have </a:t>
            </a:r>
            <a:r>
              <a:rPr lang="en-US" dirty="0"/>
              <a:t>been </a:t>
            </a:r>
            <a:r>
              <a:rPr lang="en-US" dirty="0" smtClean="0"/>
              <a:t>produced.</a:t>
            </a:r>
            <a:endParaRPr lang="en-US" dirty="0"/>
          </a:p>
          <a:p>
            <a:r>
              <a:rPr lang="en-US" dirty="0" smtClean="0"/>
              <a:t>Large area (4’’X4’’) photocathode with uniform QE (15%) were achieved even without proper oxygen plasma cleaning and </a:t>
            </a:r>
            <a:r>
              <a:rPr lang="en-US" dirty="0" smtClean="0"/>
              <a:t>oxidation.</a:t>
            </a:r>
          </a:p>
          <a:p>
            <a:pPr lvl="0"/>
            <a:r>
              <a:rPr lang="en-US" dirty="0" smtClean="0"/>
              <a:t>All </a:t>
            </a:r>
            <a:r>
              <a:rPr lang="en-US" dirty="0" err="1" smtClean="0"/>
              <a:t>photocathodes</a:t>
            </a:r>
            <a:r>
              <a:rPr lang="en-US" dirty="0" smtClean="0"/>
              <a:t> show typical I-V characteristics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QE of the photocathode is related to base </a:t>
            </a:r>
            <a:r>
              <a:rPr lang="en-US" dirty="0" err="1" smtClean="0"/>
              <a:t>Sb</a:t>
            </a:r>
            <a:r>
              <a:rPr lang="en-US" dirty="0" smtClean="0"/>
              <a:t> layer thickness.</a:t>
            </a:r>
          </a:p>
          <a:p>
            <a:r>
              <a:rPr lang="en-US" dirty="0" smtClean="0"/>
              <a:t>The optimized </a:t>
            </a:r>
            <a:r>
              <a:rPr lang="en-US" dirty="0" err="1" smtClean="0"/>
              <a:t>Sb</a:t>
            </a:r>
            <a:r>
              <a:rPr lang="en-US" dirty="0" smtClean="0"/>
              <a:t> thickness for KCs-</a:t>
            </a:r>
            <a:r>
              <a:rPr lang="en-US" dirty="0" err="1" smtClean="0"/>
              <a:t>Sb</a:t>
            </a:r>
            <a:r>
              <a:rPr lang="en-US" dirty="0" smtClean="0"/>
              <a:t> photocathode is around 78% transmission (400nm beam).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04800" y="3733800"/>
            <a:ext cx="8229600" cy="593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Next Steps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57200" y="4648200"/>
            <a:ext cx="8229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Wingdings" pitchFamily="2" charset="2"/>
              <a:buChar char="§"/>
            </a:pPr>
            <a:r>
              <a:rPr lang="en-US" dirty="0" smtClean="0"/>
              <a:t>Work out the plasma configuration to obtain uniform photocathode.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Wingdings" pitchFamily="2" charset="2"/>
              <a:buChar char="§"/>
            </a:pPr>
            <a:r>
              <a:rPr lang="en-US" dirty="0" smtClean="0"/>
              <a:t>Complete absolute reflection measurement of </a:t>
            </a:r>
            <a:r>
              <a:rPr lang="en-US" dirty="0" err="1" smtClean="0"/>
              <a:t>Sb</a:t>
            </a:r>
            <a:r>
              <a:rPr lang="en-US" dirty="0" smtClean="0"/>
              <a:t> films and relate to the film transmission data.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Wingdings" pitchFamily="2" charset="2"/>
              <a:buChar char="§"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Study the effect of plasma cleaning and oxidation to the photocathode QE.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Font typeface="Wingdings" pitchFamily="2" charset="2"/>
              <a:buChar char="§"/>
            </a:pPr>
            <a:r>
              <a:rPr lang="en-US" dirty="0" smtClean="0"/>
              <a:t>Optimize the process for higher QE cathode based on the micro and macro studies.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Tm="127109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1371600" y="1905000"/>
            <a:ext cx="6324600" cy="593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Back Up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8500" t="16889" r="50500" b="13778"/>
          <a:stretch>
            <a:fillRect/>
          </a:stretch>
        </p:blipFill>
        <p:spPr bwMode="auto">
          <a:xfrm>
            <a:off x="304800" y="1096537"/>
            <a:ext cx="3733800" cy="355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l="13000" t="28444" r="49500" b="21366"/>
          <a:stretch>
            <a:fillRect/>
          </a:stretch>
        </p:blipFill>
        <p:spPr bwMode="auto">
          <a:xfrm>
            <a:off x="4495800" y="1143000"/>
            <a:ext cx="4495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/>
          <p:cNvCxnSpPr/>
          <p:nvPr/>
        </p:nvCxnSpPr>
        <p:spPr bwMode="auto">
          <a:xfrm>
            <a:off x="3124200" y="1639669"/>
            <a:ext cx="21336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4" name="Title 1"/>
          <p:cNvSpPr txBox="1">
            <a:spLocks/>
          </p:cNvSpPr>
          <p:nvPr/>
        </p:nvSpPr>
        <p:spPr>
          <a:xfrm>
            <a:off x="152400" y="152400"/>
            <a:ext cx="8991600" cy="838200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Relation between Cathode QE and </a:t>
            </a:r>
            <a:r>
              <a:rPr lang="en-US" sz="2600" b="1" kern="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Sb</a:t>
            </a:r>
            <a:r>
              <a:rPr lang="en-US" sz="26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Film Transmission </a:t>
            </a:r>
            <a:endParaRPr kumimoji="0" lang="en-US" sz="2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" y="464820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Relate the QE of the </a:t>
            </a:r>
            <a:r>
              <a:rPr lang="en-US" dirty="0" smtClean="0">
                <a:solidFill>
                  <a:srgbClr val="FF0000"/>
                </a:solidFill>
              </a:rPr>
              <a:t>KCs-</a:t>
            </a:r>
            <a:r>
              <a:rPr lang="en-US" dirty="0" err="1" smtClean="0">
                <a:solidFill>
                  <a:srgbClr val="FF0000"/>
                </a:solidFill>
              </a:rPr>
              <a:t>Sb</a:t>
            </a:r>
            <a:r>
              <a:rPr lang="en-US" dirty="0" smtClean="0"/>
              <a:t> cathodes with the </a:t>
            </a:r>
            <a:r>
              <a:rPr lang="en-US" dirty="0" err="1" smtClean="0"/>
              <a:t>Sb</a:t>
            </a:r>
            <a:r>
              <a:rPr lang="en-US" dirty="0" smtClean="0"/>
              <a:t> film transmission at 400 nm.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371600" y="877669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KCs-</a:t>
            </a:r>
            <a:r>
              <a:rPr lang="en-US" b="1" dirty="0" err="1" smtClean="0">
                <a:solidFill>
                  <a:srgbClr val="FF0000"/>
                </a:solidFill>
              </a:rPr>
              <a:t>Sb</a:t>
            </a:r>
            <a:r>
              <a:rPr lang="en-US" b="1" dirty="0" smtClean="0">
                <a:solidFill>
                  <a:srgbClr val="FF0000"/>
                </a:solidFill>
              </a:rPr>
              <a:t> Photocathode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72200" y="8382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Cs-</a:t>
            </a:r>
            <a:r>
              <a:rPr lang="en-US" b="1" dirty="0" err="1" smtClean="0">
                <a:solidFill>
                  <a:srgbClr val="FF0000"/>
                </a:solidFill>
              </a:rPr>
              <a:t>Sb</a:t>
            </a:r>
            <a:r>
              <a:rPr lang="en-US" b="1" dirty="0" smtClean="0">
                <a:solidFill>
                  <a:srgbClr val="FF0000"/>
                </a:solidFill>
              </a:rPr>
              <a:t> Photocathode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9600" y="5638800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Note that the highest QE is around 78%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</a:rPr>
              <a:t>Sb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transmission  (400nm beam), similar to that of Cs-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</a:rPr>
              <a:t>Sb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cathode at around 82%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</a:rPr>
              <a:t>Sb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transmission (blue light) as reported. 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EF10-C23A-4EA6-91A0-4D2417FF54D8}" type="slidenum">
              <a:rPr lang="en-US" sz="1600" smtClean="0"/>
              <a:pPr/>
              <a:t>18</a:t>
            </a:fld>
            <a:endParaRPr lang="en-US" sz="1600" dirty="0"/>
          </a:p>
        </p:txBody>
      </p:sp>
      <p:sp>
        <p:nvSpPr>
          <p:cNvPr id="11" name="Rectangle 10"/>
          <p:cNvSpPr/>
          <p:nvPr/>
        </p:nvSpPr>
        <p:spPr>
          <a:xfrm>
            <a:off x="5181600" y="5105400"/>
            <a:ext cx="289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MARTIN ROME, </a:t>
            </a:r>
            <a:r>
              <a:rPr lang="en-US" sz="1200" i="1" dirty="0" smtClean="0"/>
              <a:t>J. Appl. Phys</a:t>
            </a:r>
            <a:r>
              <a:rPr lang="en-US" sz="1200" dirty="0" smtClean="0"/>
              <a:t>, </a:t>
            </a:r>
            <a:r>
              <a:rPr lang="en-US" sz="1200" b="1" dirty="0" smtClean="0"/>
              <a:t>26</a:t>
            </a:r>
            <a:r>
              <a:rPr lang="en-US" sz="1200" dirty="0" smtClean="0"/>
              <a:t>, 166, 1955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33400" y="1873746"/>
            <a:ext cx="8001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en-US" sz="2400" kern="0" dirty="0" smtClean="0">
                <a:latin typeface="+mn-lt"/>
                <a:ea typeface="+mn-ea"/>
                <a:cs typeface="+mn-cs"/>
              </a:rPr>
              <a:t> Motivation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en-US" sz="2400" kern="0" dirty="0" smtClean="0">
                <a:latin typeface="+mn-lt"/>
                <a:ea typeface="+mn-ea"/>
                <a:cs typeface="+mn-cs"/>
              </a:rPr>
              <a:t> Small PMT Photocathode </a:t>
            </a:r>
            <a:r>
              <a:rPr lang="en-US" sz="2400" kern="0" dirty="0" smtClean="0"/>
              <a:t>Growth and Characterization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en-US" sz="2400" kern="0" dirty="0" smtClean="0">
                <a:latin typeface="+mn-lt"/>
                <a:ea typeface="+mn-ea"/>
                <a:cs typeface="+mn-cs"/>
              </a:rPr>
              <a:t> Large Area Photocathode Growth and Characterization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en-US" sz="2400" kern="0" dirty="0" smtClean="0">
                <a:latin typeface="+mn-lt"/>
                <a:ea typeface="+mn-ea"/>
                <a:cs typeface="+mn-cs"/>
              </a:rPr>
              <a:t> Summary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en-US" sz="2400" kern="0" dirty="0" smtClean="0"/>
              <a:t> Future Work</a:t>
            </a:r>
            <a:endParaRPr lang="en-US" sz="2400" kern="0" dirty="0">
              <a:latin typeface="+mn-lt"/>
              <a:ea typeface="+mn-ea"/>
              <a:cs typeface="+mn-cs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endParaRPr lang="en-US" sz="2400" kern="0" dirty="0"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advTm="20171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6382" t="25888" r="22551" b="41752"/>
          <a:stretch>
            <a:fillRect/>
          </a:stretch>
        </p:blipFill>
        <p:spPr bwMode="auto">
          <a:xfrm>
            <a:off x="838200" y="914400"/>
            <a:ext cx="7696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Motivation: LAPPD Approach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lide Number Placeholder 14"/>
          <p:cNvSpPr txBox="1">
            <a:spLocks/>
          </p:cNvSpPr>
          <p:nvPr/>
        </p:nvSpPr>
        <p:spPr bwMode="auto">
          <a:xfrm>
            <a:off x="8610600" y="6489700"/>
            <a:ext cx="3841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295400" y="3962400"/>
            <a:ext cx="6781800" cy="2209800"/>
            <a:chOff x="1524000" y="4038600"/>
            <a:chExt cx="6781800" cy="2209800"/>
          </a:xfrm>
        </p:grpSpPr>
        <p:pic>
          <p:nvPicPr>
            <p:cNvPr id="8" name="Picture 7" descr="pmt_miniboone"/>
            <p:cNvPicPr>
              <a:picLocks noChangeAspect="1" noChangeArrowheads="1"/>
            </p:cNvPicPr>
            <p:nvPr/>
          </p:nvPicPr>
          <p:blipFill>
            <a:blip r:embed="rId4" cstate="print"/>
            <a:srcRect l="8807" t="14652" r="3119" b="6227"/>
            <a:stretch>
              <a:fillRect/>
            </a:stretch>
          </p:blipFill>
          <p:spPr bwMode="auto">
            <a:xfrm>
              <a:off x="1524000" y="4038600"/>
              <a:ext cx="1828800" cy="2204356"/>
            </a:xfrm>
            <a:prstGeom prst="rect">
              <a:avLst/>
            </a:prstGeom>
            <a:noFill/>
          </p:spPr>
        </p:pic>
        <p:cxnSp>
          <p:nvCxnSpPr>
            <p:cNvPr id="9" name="Straight Arrow Connector 8"/>
            <p:cNvCxnSpPr/>
            <p:nvPr/>
          </p:nvCxnSpPr>
          <p:spPr bwMode="auto">
            <a:xfrm>
              <a:off x="3810000" y="5029200"/>
              <a:ext cx="1295400" cy="1588"/>
            </a:xfrm>
            <a:prstGeom prst="straightConnector1">
              <a:avLst/>
            </a:prstGeom>
            <a:noFill/>
            <a:ln w="9525" cap="flat" cmpd="sng" algn="ctr">
              <a:solidFill>
                <a:schemeClr val="bg2">
                  <a:lumMod val="1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10" name="Group 15"/>
            <p:cNvGrpSpPr/>
            <p:nvPr/>
          </p:nvGrpSpPr>
          <p:grpSpPr>
            <a:xfrm>
              <a:off x="5638800" y="4038600"/>
              <a:ext cx="2667000" cy="2209800"/>
              <a:chOff x="5437707" y="2451538"/>
              <a:chExt cx="2152917" cy="1828800"/>
            </a:xfrm>
          </p:grpSpPr>
          <p:pic>
            <p:nvPicPr>
              <p:cNvPr id="11" name="Picture 1"/>
              <p:cNvPicPr>
                <a:picLocks noChangeAspect="1"/>
              </p:cNvPicPr>
              <p:nvPr/>
            </p:nvPicPr>
            <p:blipFill>
              <a:blip r:embed="rId5" cstate="print"/>
              <a:srcRect l="8159" t="6573" r="23642" b="6194"/>
              <a:stretch>
                <a:fillRect/>
              </a:stretch>
            </p:blipFill>
            <p:spPr bwMode="auto">
              <a:xfrm>
                <a:off x="5437707" y="2451538"/>
                <a:ext cx="2152917" cy="182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2" name="Straight Arrow Connector 11"/>
              <p:cNvCxnSpPr/>
              <p:nvPr/>
            </p:nvCxnSpPr>
            <p:spPr bwMode="auto">
              <a:xfrm>
                <a:off x="5533224" y="3823138"/>
                <a:ext cx="1676400" cy="381000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arrow" w="med" len="med"/>
                <a:tailEnd type="arrow" w="med" len="med"/>
              </a:ln>
              <a:effectLst/>
            </p:spPr>
          </p:cxnSp>
          <p:cxnSp>
            <p:nvCxnSpPr>
              <p:cNvPr id="13" name="Straight Arrow Connector 12"/>
              <p:cNvCxnSpPr/>
              <p:nvPr/>
            </p:nvCxnSpPr>
            <p:spPr bwMode="auto">
              <a:xfrm rot="16200000">
                <a:off x="6658732" y="3352951"/>
                <a:ext cx="1560572" cy="1588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FFFFFF"/>
                </a:solidFill>
                <a:prstDash val="solid"/>
                <a:round/>
                <a:headEnd type="arrow" w="med" len="med"/>
                <a:tailEnd type="arrow" w="med" len="med"/>
              </a:ln>
              <a:effectLst/>
            </p:spPr>
          </p:cxnSp>
          <p:sp>
            <p:nvSpPr>
              <p:cNvPr id="14" name="TextBox 13"/>
              <p:cNvSpPr txBox="1"/>
              <p:nvPr/>
            </p:nvSpPr>
            <p:spPr>
              <a:xfrm>
                <a:off x="5914224" y="3899338"/>
                <a:ext cx="5318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>
                    <a:solidFill>
                      <a:schemeClr val="bg1"/>
                    </a:solidFill>
                  </a:rPr>
                  <a:t>61 cm</a:t>
                </a:r>
                <a:endParaRPr lang="en-US" sz="11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938225" y="3476862"/>
                <a:ext cx="53188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 smtClean="0">
                    <a:solidFill>
                      <a:schemeClr val="bg1"/>
                    </a:solidFill>
                  </a:rPr>
                  <a:t>41 cm</a:t>
                </a:r>
                <a:endParaRPr lang="en-US" sz="105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1828800" y="6172200"/>
            <a:ext cx="685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PMT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172200" y="61722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LAPPD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advTm="89997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838200" y="850612"/>
            <a:ext cx="4648200" cy="4414808"/>
            <a:chOff x="838200" y="850612"/>
            <a:chExt cx="4648200" cy="441480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21500" t="38222" r="53500" b="16444"/>
            <a:stretch>
              <a:fillRect/>
            </a:stretch>
          </p:blipFill>
          <p:spPr bwMode="auto">
            <a:xfrm>
              <a:off x="838200" y="990600"/>
              <a:ext cx="4191000" cy="4274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2514600" y="850612"/>
              <a:ext cx="22860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Incoming photon</a:t>
              </a:r>
              <a:endParaRPr lang="en-US" sz="13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962400" y="1548824"/>
              <a:ext cx="12192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Glass Window</a:t>
              </a:r>
              <a:endParaRPr lang="en-US" sz="13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962400" y="2057400"/>
              <a:ext cx="12192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Photocathode</a:t>
              </a:r>
              <a:endParaRPr lang="en-US" sz="13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495800" y="2755612"/>
              <a:ext cx="9906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MCP1</a:t>
              </a:r>
              <a:endParaRPr lang="en-US" sz="13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90800" y="4038600"/>
              <a:ext cx="20574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Anode signal generation</a:t>
              </a:r>
              <a:endParaRPr lang="en-US" sz="13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495800" y="3060412"/>
              <a:ext cx="9906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MCP2</a:t>
              </a:r>
              <a:endParaRPr lang="en-US" sz="13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533400" y="5078849"/>
            <a:ext cx="8001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cs typeface="Calibri" pitchFamily="34" charset="0"/>
              </a:rPr>
              <a:t> </a:t>
            </a:r>
          </a:p>
          <a:p>
            <a:r>
              <a:rPr lang="en-US" sz="2000" dirty="0" smtClean="0">
                <a:cs typeface="Calibri" pitchFamily="34" charset="0"/>
              </a:rPr>
              <a:t>Many fundamental detector properties such as dark current, quantum efficiency, response time, and lifetime are determined by the properties of the photocathode.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81000" y="3048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Motivation: Photocathode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4876800" y="1981200"/>
            <a:ext cx="990600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19800" y="1828800"/>
            <a:ext cx="274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Photocathode:</a:t>
            </a:r>
          </a:p>
          <a:p>
            <a:r>
              <a:rPr lang="en-US" dirty="0" err="1" smtClean="0"/>
              <a:t>Convertion</a:t>
            </a:r>
            <a:r>
              <a:rPr lang="en-US" dirty="0" smtClean="0"/>
              <a:t> of photons to electrons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advTm="37705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Resource: Infrastructure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312334" y="3792988"/>
            <a:ext cx="2278466" cy="2760212"/>
          </a:xfrm>
          <a:custGeom>
            <a:avLst/>
            <a:gdLst>
              <a:gd name="connsiteX0" fmla="*/ 0 w 2278466"/>
              <a:gd name="connsiteY0" fmla="*/ 227847 h 2760212"/>
              <a:gd name="connsiteX1" fmla="*/ 66735 w 2278466"/>
              <a:gd name="connsiteY1" fmla="*/ 66735 h 2760212"/>
              <a:gd name="connsiteX2" fmla="*/ 227847 w 2278466"/>
              <a:gd name="connsiteY2" fmla="*/ 0 h 2760212"/>
              <a:gd name="connsiteX3" fmla="*/ 2050619 w 2278466"/>
              <a:gd name="connsiteY3" fmla="*/ 0 h 2760212"/>
              <a:gd name="connsiteX4" fmla="*/ 2211731 w 2278466"/>
              <a:gd name="connsiteY4" fmla="*/ 66735 h 2760212"/>
              <a:gd name="connsiteX5" fmla="*/ 2278466 w 2278466"/>
              <a:gd name="connsiteY5" fmla="*/ 227847 h 2760212"/>
              <a:gd name="connsiteX6" fmla="*/ 2278466 w 2278466"/>
              <a:gd name="connsiteY6" fmla="*/ 2532365 h 2760212"/>
              <a:gd name="connsiteX7" fmla="*/ 2211731 w 2278466"/>
              <a:gd name="connsiteY7" fmla="*/ 2693477 h 2760212"/>
              <a:gd name="connsiteX8" fmla="*/ 2050619 w 2278466"/>
              <a:gd name="connsiteY8" fmla="*/ 2760212 h 2760212"/>
              <a:gd name="connsiteX9" fmla="*/ 227847 w 2278466"/>
              <a:gd name="connsiteY9" fmla="*/ 2760212 h 2760212"/>
              <a:gd name="connsiteX10" fmla="*/ 66735 w 2278466"/>
              <a:gd name="connsiteY10" fmla="*/ 2693477 h 2760212"/>
              <a:gd name="connsiteX11" fmla="*/ 0 w 2278466"/>
              <a:gd name="connsiteY11" fmla="*/ 2532365 h 2760212"/>
              <a:gd name="connsiteX12" fmla="*/ 0 w 2278466"/>
              <a:gd name="connsiteY12" fmla="*/ 227847 h 2760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78466" h="2760212">
                <a:moveTo>
                  <a:pt x="0" y="227847"/>
                </a:moveTo>
                <a:cubicBezTo>
                  <a:pt x="0" y="167418"/>
                  <a:pt x="24005" y="109464"/>
                  <a:pt x="66735" y="66735"/>
                </a:cubicBezTo>
                <a:cubicBezTo>
                  <a:pt x="109465" y="24005"/>
                  <a:pt x="167419" y="0"/>
                  <a:pt x="227847" y="0"/>
                </a:cubicBezTo>
                <a:lnTo>
                  <a:pt x="2050619" y="0"/>
                </a:lnTo>
                <a:cubicBezTo>
                  <a:pt x="2111048" y="0"/>
                  <a:pt x="2169002" y="24005"/>
                  <a:pt x="2211731" y="66735"/>
                </a:cubicBezTo>
                <a:cubicBezTo>
                  <a:pt x="2254461" y="109465"/>
                  <a:pt x="2278466" y="167419"/>
                  <a:pt x="2278466" y="227847"/>
                </a:cubicBezTo>
                <a:lnTo>
                  <a:pt x="2278466" y="2532365"/>
                </a:lnTo>
                <a:cubicBezTo>
                  <a:pt x="2278466" y="2592794"/>
                  <a:pt x="2254461" y="2650748"/>
                  <a:pt x="2211731" y="2693477"/>
                </a:cubicBezTo>
                <a:cubicBezTo>
                  <a:pt x="2169001" y="2736207"/>
                  <a:pt x="2111048" y="2760212"/>
                  <a:pt x="2050619" y="2760212"/>
                </a:cubicBezTo>
                <a:lnTo>
                  <a:pt x="227847" y="2760212"/>
                </a:lnTo>
                <a:cubicBezTo>
                  <a:pt x="167418" y="2760212"/>
                  <a:pt x="109464" y="2736207"/>
                  <a:pt x="66735" y="2693477"/>
                </a:cubicBezTo>
                <a:cubicBezTo>
                  <a:pt x="24005" y="2650747"/>
                  <a:pt x="0" y="2592794"/>
                  <a:pt x="0" y="2532365"/>
                </a:cubicBezTo>
                <a:lnTo>
                  <a:pt x="0" y="2278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074" tIns="120074" rIns="120074" bIns="120074" numCol="1" spcCol="1270" anchor="t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kern="1200" dirty="0" smtClean="0"/>
              <a:t>Basic Sciences Program</a:t>
            </a:r>
            <a:endParaRPr lang="en-US" sz="1400" kern="1200" dirty="0"/>
          </a:p>
          <a:p>
            <a:pPr marL="5715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kern="1200" dirty="0" smtClean="0"/>
              <a:t>Growth and Characterization Facility</a:t>
            </a:r>
            <a:endParaRPr lang="en-US" sz="1100" kern="1200" dirty="0"/>
          </a:p>
          <a:p>
            <a:pPr marL="5715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kern="1200" dirty="0" smtClean="0"/>
              <a:t>General Lab-Infrastructure </a:t>
            </a:r>
            <a:endParaRPr lang="en-US" sz="1100" kern="1200" dirty="0"/>
          </a:p>
          <a:p>
            <a:pPr marL="5715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kern="1200" dirty="0" smtClean="0"/>
              <a:t>User facility use</a:t>
            </a:r>
            <a:endParaRPr lang="en-US" sz="1100" kern="1200" dirty="0"/>
          </a:p>
          <a:p>
            <a:pPr marL="114300" lvl="2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kern="1200" dirty="0" smtClean="0"/>
              <a:t>APS</a:t>
            </a:r>
            <a:endParaRPr lang="en-US" sz="1100" kern="1200" dirty="0"/>
          </a:p>
          <a:p>
            <a:pPr marL="114300" lvl="2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kern="1200" dirty="0" smtClean="0"/>
              <a:t>NSLS</a:t>
            </a:r>
            <a:endParaRPr lang="en-US" sz="1100" kern="1200" dirty="0"/>
          </a:p>
          <a:p>
            <a:pPr marL="114300" lvl="2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kern="1200" dirty="0" err="1" smtClean="0"/>
              <a:t>Nano</a:t>
            </a:r>
            <a:r>
              <a:rPr lang="en-US" sz="1100" kern="1200" dirty="0" smtClean="0"/>
              <a:t> center BNL/ANL</a:t>
            </a:r>
            <a:endParaRPr lang="en-US" sz="1100" kern="1200" dirty="0"/>
          </a:p>
        </p:txBody>
      </p:sp>
      <p:sp>
        <p:nvSpPr>
          <p:cNvPr id="5" name="Rounded Rectangle 4"/>
          <p:cNvSpPr/>
          <p:nvPr/>
        </p:nvSpPr>
        <p:spPr>
          <a:xfrm>
            <a:off x="3581400" y="990600"/>
            <a:ext cx="1905000" cy="1893373"/>
          </a:xfrm>
          <a:prstGeom prst="roundRect">
            <a:avLst>
              <a:gd name="adj" fmla="val 10000"/>
            </a:avLst>
          </a:prstGeom>
          <a:blipFill rotWithShape="0">
            <a:blip r:embed="rId2" cstate="print"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Freeform 5"/>
          <p:cNvSpPr/>
          <p:nvPr/>
        </p:nvSpPr>
        <p:spPr>
          <a:xfrm>
            <a:off x="3737944" y="3810000"/>
            <a:ext cx="1824656" cy="1824656"/>
          </a:xfrm>
          <a:custGeom>
            <a:avLst/>
            <a:gdLst>
              <a:gd name="connsiteX0" fmla="*/ 0 w 1824656"/>
              <a:gd name="connsiteY0" fmla="*/ 182466 h 1824656"/>
              <a:gd name="connsiteX1" fmla="*/ 53443 w 1824656"/>
              <a:gd name="connsiteY1" fmla="*/ 53443 h 1824656"/>
              <a:gd name="connsiteX2" fmla="*/ 182466 w 1824656"/>
              <a:gd name="connsiteY2" fmla="*/ 0 h 1824656"/>
              <a:gd name="connsiteX3" fmla="*/ 1642190 w 1824656"/>
              <a:gd name="connsiteY3" fmla="*/ 0 h 1824656"/>
              <a:gd name="connsiteX4" fmla="*/ 1771213 w 1824656"/>
              <a:gd name="connsiteY4" fmla="*/ 53443 h 1824656"/>
              <a:gd name="connsiteX5" fmla="*/ 1824656 w 1824656"/>
              <a:gd name="connsiteY5" fmla="*/ 182466 h 1824656"/>
              <a:gd name="connsiteX6" fmla="*/ 1824656 w 1824656"/>
              <a:gd name="connsiteY6" fmla="*/ 1642190 h 1824656"/>
              <a:gd name="connsiteX7" fmla="*/ 1771213 w 1824656"/>
              <a:gd name="connsiteY7" fmla="*/ 1771213 h 1824656"/>
              <a:gd name="connsiteX8" fmla="*/ 1642190 w 1824656"/>
              <a:gd name="connsiteY8" fmla="*/ 1824656 h 1824656"/>
              <a:gd name="connsiteX9" fmla="*/ 182466 w 1824656"/>
              <a:gd name="connsiteY9" fmla="*/ 1824656 h 1824656"/>
              <a:gd name="connsiteX10" fmla="*/ 53443 w 1824656"/>
              <a:gd name="connsiteY10" fmla="*/ 1771213 h 1824656"/>
              <a:gd name="connsiteX11" fmla="*/ 0 w 1824656"/>
              <a:gd name="connsiteY11" fmla="*/ 1642190 h 1824656"/>
              <a:gd name="connsiteX12" fmla="*/ 0 w 1824656"/>
              <a:gd name="connsiteY12" fmla="*/ 182466 h 182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24656" h="1824656">
                <a:moveTo>
                  <a:pt x="0" y="182466"/>
                </a:moveTo>
                <a:cubicBezTo>
                  <a:pt x="0" y="134073"/>
                  <a:pt x="19224" y="87662"/>
                  <a:pt x="53443" y="53443"/>
                </a:cubicBezTo>
                <a:cubicBezTo>
                  <a:pt x="87662" y="19224"/>
                  <a:pt x="134073" y="0"/>
                  <a:pt x="182466" y="0"/>
                </a:cubicBezTo>
                <a:lnTo>
                  <a:pt x="1642190" y="0"/>
                </a:lnTo>
                <a:cubicBezTo>
                  <a:pt x="1690583" y="0"/>
                  <a:pt x="1736994" y="19224"/>
                  <a:pt x="1771213" y="53443"/>
                </a:cubicBezTo>
                <a:cubicBezTo>
                  <a:pt x="1805432" y="87662"/>
                  <a:pt x="1824656" y="134073"/>
                  <a:pt x="1824656" y="182466"/>
                </a:cubicBezTo>
                <a:lnTo>
                  <a:pt x="1824656" y="1642190"/>
                </a:lnTo>
                <a:cubicBezTo>
                  <a:pt x="1824656" y="1690583"/>
                  <a:pt x="1805432" y="1736994"/>
                  <a:pt x="1771213" y="1771213"/>
                </a:cubicBezTo>
                <a:cubicBezTo>
                  <a:pt x="1736994" y="1805432"/>
                  <a:pt x="1690583" y="1824656"/>
                  <a:pt x="1642190" y="1824656"/>
                </a:cubicBezTo>
                <a:lnTo>
                  <a:pt x="182466" y="1824656"/>
                </a:lnTo>
                <a:cubicBezTo>
                  <a:pt x="134073" y="1824656"/>
                  <a:pt x="87662" y="1805432"/>
                  <a:pt x="53443" y="1771213"/>
                </a:cubicBezTo>
                <a:cubicBezTo>
                  <a:pt x="19224" y="1736994"/>
                  <a:pt x="0" y="1690583"/>
                  <a:pt x="0" y="1642190"/>
                </a:cubicBezTo>
                <a:lnTo>
                  <a:pt x="0" y="18246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782" tIns="106782" rIns="106782" bIns="106782" numCol="1" spcCol="1270" anchor="t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kern="1200" dirty="0" smtClean="0"/>
              <a:t>Large Area Development</a:t>
            </a:r>
            <a:endParaRPr lang="en-US" sz="1400" kern="1200" dirty="0"/>
          </a:p>
          <a:p>
            <a:pPr marL="5715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kern="1200" dirty="0" smtClean="0"/>
              <a:t>Growth Equipment</a:t>
            </a:r>
            <a:endParaRPr lang="en-US" sz="1100" kern="1200" dirty="0"/>
          </a:p>
          <a:p>
            <a:pPr marL="5715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kern="1200" dirty="0" smtClean="0"/>
              <a:t>Source Development Infrastructure</a:t>
            </a:r>
            <a:endParaRPr lang="en-US" sz="1100" kern="1200" dirty="0"/>
          </a:p>
        </p:txBody>
      </p:sp>
      <p:sp>
        <p:nvSpPr>
          <p:cNvPr id="7" name="Freeform 6"/>
          <p:cNvSpPr/>
          <p:nvPr/>
        </p:nvSpPr>
        <p:spPr>
          <a:xfrm rot="32489">
            <a:off x="5943956" y="1778306"/>
            <a:ext cx="455087" cy="373788"/>
          </a:xfrm>
          <a:custGeom>
            <a:avLst/>
            <a:gdLst>
              <a:gd name="connsiteX0" fmla="*/ 0 w 320356"/>
              <a:gd name="connsiteY0" fmla="*/ 87688 h 438439"/>
              <a:gd name="connsiteX1" fmla="*/ 160178 w 320356"/>
              <a:gd name="connsiteY1" fmla="*/ 87688 h 438439"/>
              <a:gd name="connsiteX2" fmla="*/ 160178 w 320356"/>
              <a:gd name="connsiteY2" fmla="*/ 0 h 438439"/>
              <a:gd name="connsiteX3" fmla="*/ 320356 w 320356"/>
              <a:gd name="connsiteY3" fmla="*/ 219220 h 438439"/>
              <a:gd name="connsiteX4" fmla="*/ 160178 w 320356"/>
              <a:gd name="connsiteY4" fmla="*/ 438439 h 438439"/>
              <a:gd name="connsiteX5" fmla="*/ 160178 w 320356"/>
              <a:gd name="connsiteY5" fmla="*/ 350751 h 438439"/>
              <a:gd name="connsiteX6" fmla="*/ 0 w 320356"/>
              <a:gd name="connsiteY6" fmla="*/ 350751 h 438439"/>
              <a:gd name="connsiteX7" fmla="*/ 0 w 320356"/>
              <a:gd name="connsiteY7" fmla="*/ 87688 h 438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0356" h="438439">
                <a:moveTo>
                  <a:pt x="0" y="87688"/>
                </a:moveTo>
                <a:lnTo>
                  <a:pt x="160178" y="87688"/>
                </a:lnTo>
                <a:lnTo>
                  <a:pt x="160178" y="0"/>
                </a:lnTo>
                <a:lnTo>
                  <a:pt x="320356" y="219220"/>
                </a:lnTo>
                <a:lnTo>
                  <a:pt x="160178" y="438439"/>
                </a:lnTo>
                <a:lnTo>
                  <a:pt x="160178" y="350751"/>
                </a:lnTo>
                <a:lnTo>
                  <a:pt x="0" y="350751"/>
                </a:lnTo>
                <a:lnTo>
                  <a:pt x="0" y="87688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-1" tIns="87688" rIns="96107" bIns="87687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kern="1200"/>
          </a:p>
        </p:txBody>
      </p:sp>
      <p:sp>
        <p:nvSpPr>
          <p:cNvPr id="8" name="Left-Right Arrow 7"/>
          <p:cNvSpPr/>
          <p:nvPr/>
        </p:nvSpPr>
        <p:spPr bwMode="auto">
          <a:xfrm>
            <a:off x="2590800" y="1697037"/>
            <a:ext cx="685800" cy="381000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8190" y="3200400"/>
            <a:ext cx="22098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Microscopic Property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505200" y="3200400"/>
            <a:ext cx="22860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Macroscopic Property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553200" y="3200400"/>
            <a:ext cx="22098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Industrial Fabrication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>
          <a:xfrm rot="32489">
            <a:off x="5943956" y="3205469"/>
            <a:ext cx="455087" cy="373788"/>
          </a:xfrm>
          <a:custGeom>
            <a:avLst/>
            <a:gdLst>
              <a:gd name="connsiteX0" fmla="*/ 0 w 320356"/>
              <a:gd name="connsiteY0" fmla="*/ 87688 h 438439"/>
              <a:gd name="connsiteX1" fmla="*/ 160178 w 320356"/>
              <a:gd name="connsiteY1" fmla="*/ 87688 h 438439"/>
              <a:gd name="connsiteX2" fmla="*/ 160178 w 320356"/>
              <a:gd name="connsiteY2" fmla="*/ 0 h 438439"/>
              <a:gd name="connsiteX3" fmla="*/ 320356 w 320356"/>
              <a:gd name="connsiteY3" fmla="*/ 219220 h 438439"/>
              <a:gd name="connsiteX4" fmla="*/ 160178 w 320356"/>
              <a:gd name="connsiteY4" fmla="*/ 438439 h 438439"/>
              <a:gd name="connsiteX5" fmla="*/ 160178 w 320356"/>
              <a:gd name="connsiteY5" fmla="*/ 350751 h 438439"/>
              <a:gd name="connsiteX6" fmla="*/ 0 w 320356"/>
              <a:gd name="connsiteY6" fmla="*/ 350751 h 438439"/>
              <a:gd name="connsiteX7" fmla="*/ 0 w 320356"/>
              <a:gd name="connsiteY7" fmla="*/ 87688 h 438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0356" h="438439">
                <a:moveTo>
                  <a:pt x="0" y="87688"/>
                </a:moveTo>
                <a:lnTo>
                  <a:pt x="160178" y="87688"/>
                </a:lnTo>
                <a:lnTo>
                  <a:pt x="160178" y="0"/>
                </a:lnTo>
                <a:lnTo>
                  <a:pt x="320356" y="219220"/>
                </a:lnTo>
                <a:lnTo>
                  <a:pt x="160178" y="438439"/>
                </a:lnTo>
                <a:lnTo>
                  <a:pt x="160178" y="350751"/>
                </a:lnTo>
                <a:lnTo>
                  <a:pt x="0" y="350751"/>
                </a:lnTo>
                <a:lnTo>
                  <a:pt x="0" y="87688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-1" tIns="87688" rIns="96107" bIns="87687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kern="1200"/>
          </a:p>
        </p:txBody>
      </p:sp>
      <p:sp>
        <p:nvSpPr>
          <p:cNvPr id="13" name="Left-Right Arrow 12"/>
          <p:cNvSpPr/>
          <p:nvPr/>
        </p:nvSpPr>
        <p:spPr bwMode="auto">
          <a:xfrm>
            <a:off x="2667000" y="3200400"/>
            <a:ext cx="685800" cy="381000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6781800" y="3810000"/>
            <a:ext cx="1824656" cy="1824656"/>
          </a:xfrm>
          <a:custGeom>
            <a:avLst/>
            <a:gdLst>
              <a:gd name="connsiteX0" fmla="*/ 0 w 1824656"/>
              <a:gd name="connsiteY0" fmla="*/ 182466 h 1824656"/>
              <a:gd name="connsiteX1" fmla="*/ 53443 w 1824656"/>
              <a:gd name="connsiteY1" fmla="*/ 53443 h 1824656"/>
              <a:gd name="connsiteX2" fmla="*/ 182466 w 1824656"/>
              <a:gd name="connsiteY2" fmla="*/ 0 h 1824656"/>
              <a:gd name="connsiteX3" fmla="*/ 1642190 w 1824656"/>
              <a:gd name="connsiteY3" fmla="*/ 0 h 1824656"/>
              <a:gd name="connsiteX4" fmla="*/ 1771213 w 1824656"/>
              <a:gd name="connsiteY4" fmla="*/ 53443 h 1824656"/>
              <a:gd name="connsiteX5" fmla="*/ 1824656 w 1824656"/>
              <a:gd name="connsiteY5" fmla="*/ 182466 h 1824656"/>
              <a:gd name="connsiteX6" fmla="*/ 1824656 w 1824656"/>
              <a:gd name="connsiteY6" fmla="*/ 1642190 h 1824656"/>
              <a:gd name="connsiteX7" fmla="*/ 1771213 w 1824656"/>
              <a:gd name="connsiteY7" fmla="*/ 1771213 h 1824656"/>
              <a:gd name="connsiteX8" fmla="*/ 1642190 w 1824656"/>
              <a:gd name="connsiteY8" fmla="*/ 1824656 h 1824656"/>
              <a:gd name="connsiteX9" fmla="*/ 182466 w 1824656"/>
              <a:gd name="connsiteY9" fmla="*/ 1824656 h 1824656"/>
              <a:gd name="connsiteX10" fmla="*/ 53443 w 1824656"/>
              <a:gd name="connsiteY10" fmla="*/ 1771213 h 1824656"/>
              <a:gd name="connsiteX11" fmla="*/ 0 w 1824656"/>
              <a:gd name="connsiteY11" fmla="*/ 1642190 h 1824656"/>
              <a:gd name="connsiteX12" fmla="*/ 0 w 1824656"/>
              <a:gd name="connsiteY12" fmla="*/ 182466 h 182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24656" h="1824656">
                <a:moveTo>
                  <a:pt x="0" y="182466"/>
                </a:moveTo>
                <a:cubicBezTo>
                  <a:pt x="0" y="134073"/>
                  <a:pt x="19224" y="87662"/>
                  <a:pt x="53443" y="53443"/>
                </a:cubicBezTo>
                <a:cubicBezTo>
                  <a:pt x="87662" y="19224"/>
                  <a:pt x="134073" y="0"/>
                  <a:pt x="182466" y="0"/>
                </a:cubicBezTo>
                <a:lnTo>
                  <a:pt x="1642190" y="0"/>
                </a:lnTo>
                <a:cubicBezTo>
                  <a:pt x="1690583" y="0"/>
                  <a:pt x="1736994" y="19224"/>
                  <a:pt x="1771213" y="53443"/>
                </a:cubicBezTo>
                <a:cubicBezTo>
                  <a:pt x="1805432" y="87662"/>
                  <a:pt x="1824656" y="134073"/>
                  <a:pt x="1824656" y="182466"/>
                </a:cubicBezTo>
                <a:lnTo>
                  <a:pt x="1824656" y="1642190"/>
                </a:lnTo>
                <a:cubicBezTo>
                  <a:pt x="1824656" y="1690583"/>
                  <a:pt x="1805432" y="1736994"/>
                  <a:pt x="1771213" y="1771213"/>
                </a:cubicBezTo>
                <a:cubicBezTo>
                  <a:pt x="1736994" y="1805432"/>
                  <a:pt x="1690583" y="1824656"/>
                  <a:pt x="1642190" y="1824656"/>
                </a:cubicBezTo>
                <a:lnTo>
                  <a:pt x="182466" y="1824656"/>
                </a:lnTo>
                <a:cubicBezTo>
                  <a:pt x="134073" y="1824656"/>
                  <a:pt x="87662" y="1805432"/>
                  <a:pt x="53443" y="1771213"/>
                </a:cubicBezTo>
                <a:cubicBezTo>
                  <a:pt x="19224" y="1736994"/>
                  <a:pt x="0" y="1690583"/>
                  <a:pt x="0" y="1642190"/>
                </a:cubicBezTo>
                <a:lnTo>
                  <a:pt x="0" y="18246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782" tIns="106782" rIns="106782" bIns="106782" numCol="1" spcCol="1270" anchor="t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dirty="0" smtClean="0"/>
              <a:t>Production Unit</a:t>
            </a:r>
          </a:p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kern="1200" dirty="0" smtClean="0"/>
              <a:t>(8’’X8’’) (not yet existing)</a:t>
            </a:r>
            <a:endParaRPr lang="en-US" sz="1400" kern="1200" dirty="0"/>
          </a:p>
          <a:p>
            <a:pPr marL="5715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kern="1200" dirty="0" smtClean="0"/>
              <a:t>Test Facility for Recipe</a:t>
            </a:r>
            <a:r>
              <a:rPr lang="en-US" sz="1100" dirty="0"/>
              <a:t> </a:t>
            </a:r>
            <a:r>
              <a:rPr lang="en-US" sz="1100" dirty="0" smtClean="0"/>
              <a:t>optimization (industrial standard)</a:t>
            </a:r>
          </a:p>
          <a:p>
            <a:pPr marL="5715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dirty="0" smtClean="0"/>
              <a:t>Detector integration Facility</a:t>
            </a:r>
            <a:endParaRPr lang="en-US" sz="1100" kern="1200" dirty="0"/>
          </a:p>
        </p:txBody>
      </p:sp>
      <p:pic>
        <p:nvPicPr>
          <p:cNvPr id="15" name="Picture 2" descr="C:\Users\jxie\Pictures\My research picture\Industry.jpg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3675" y="914400"/>
            <a:ext cx="2371725" cy="2057400"/>
          </a:xfrm>
          <a:prstGeom prst="rect">
            <a:avLst/>
          </a:prstGeom>
          <a:noFill/>
        </p:spPr>
      </p:pic>
      <p:pic>
        <p:nvPicPr>
          <p:cNvPr id="16" name="Picture 3" descr="C:\Users\jxie\Pictures\My research picture\brook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250" y="1009650"/>
            <a:ext cx="1962150" cy="1962150"/>
          </a:xfrm>
          <a:prstGeom prst="rect">
            <a:avLst/>
          </a:prstGeom>
          <a:noFill/>
        </p:spPr>
      </p:pic>
    </p:spTree>
  </p:cSld>
  <p:clrMapOvr>
    <a:masterClrMapping/>
  </p:clrMapOvr>
  <p:transition advTm="68251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Comp_gracing_normal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4062" y="4267200"/>
            <a:ext cx="399573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991600" cy="990600"/>
          </a:xfrm>
        </p:spPr>
        <p:txBody>
          <a:bodyPr/>
          <a:lstStyle/>
          <a:p>
            <a:r>
              <a:rPr lang="en-US" dirty="0" smtClean="0"/>
              <a:t>In-Situ Structural and Chemical Characterization</a:t>
            </a:r>
            <a:br>
              <a:rPr lang="en-US" dirty="0" smtClean="0"/>
            </a:br>
            <a:r>
              <a:rPr lang="en-US" dirty="0" smtClean="0"/>
              <a:t>                         </a:t>
            </a:r>
            <a:r>
              <a:rPr lang="en-US" sz="2000" dirty="0" smtClean="0"/>
              <a:t>In-situ X-ray Scattering (by K. </a:t>
            </a:r>
            <a:r>
              <a:rPr lang="en-US" sz="2000" dirty="0" err="1" smtClean="0"/>
              <a:t>Attenkofer</a:t>
            </a:r>
            <a:r>
              <a:rPr lang="en-US" sz="2000" dirty="0" smtClean="0"/>
              <a:t> and S. Lee)</a:t>
            </a:r>
            <a:endParaRPr lang="en-US" sz="2000" dirty="0"/>
          </a:p>
        </p:txBody>
      </p:sp>
      <p:pic>
        <p:nvPicPr>
          <p:cNvPr id="6" name="Picture 7" descr="SbMoReflectivit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975" y="1109662"/>
            <a:ext cx="3328988" cy="2547938"/>
          </a:xfrm>
          <a:prstGeom prst="rect">
            <a:avLst/>
          </a:prstGeom>
          <a:noFill/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545138" y="1844675"/>
            <a:ext cx="38512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Clr>
                <a:srgbClr val="1F497D"/>
              </a:buClr>
              <a:buFont typeface="Wingdings" charset="2"/>
              <a:buChar char="§"/>
            </a:pPr>
            <a:r>
              <a:rPr lang="en-US" altLang="ko-KR" b="0" dirty="0">
                <a:ea typeface="굴림" charset="-127"/>
                <a:cs typeface="굴림" charset="-127"/>
              </a:rPr>
              <a:t>Macroscopic film properties</a:t>
            </a:r>
          </a:p>
          <a:p>
            <a:pPr marL="742950" lvl="1" indent="-285750">
              <a:spcBef>
                <a:spcPct val="20000"/>
              </a:spcBef>
              <a:buClr>
                <a:srgbClr val="1F497D"/>
              </a:buClr>
              <a:buFontTx/>
              <a:buChar char="–"/>
            </a:pPr>
            <a:r>
              <a:rPr lang="en-US" altLang="ko-KR" sz="1600" b="0" dirty="0">
                <a:ea typeface="굴림" charset="-127"/>
                <a:cs typeface="굴림" charset="-127"/>
              </a:rPr>
              <a:t>Film thickness </a:t>
            </a:r>
          </a:p>
          <a:p>
            <a:pPr marL="742950" lvl="1" indent="-285750">
              <a:spcBef>
                <a:spcPct val="20000"/>
              </a:spcBef>
              <a:buClr>
                <a:srgbClr val="1F497D"/>
              </a:buClr>
              <a:buFontTx/>
              <a:buChar char="–"/>
            </a:pPr>
            <a:r>
              <a:rPr lang="en-US" altLang="ko-KR" sz="1600" b="0" dirty="0">
                <a:ea typeface="굴림" charset="-127"/>
                <a:cs typeface="굴림" charset="-127"/>
              </a:rPr>
              <a:t>Roughness </a:t>
            </a:r>
          </a:p>
          <a:p>
            <a:pPr marL="342900" indent="-342900">
              <a:spcBef>
                <a:spcPct val="20000"/>
              </a:spcBef>
              <a:buClr>
                <a:srgbClr val="1F497D"/>
              </a:buClr>
              <a:buFont typeface="Wingdings" charset="2"/>
              <a:buChar char="§"/>
            </a:pPr>
            <a:r>
              <a:rPr lang="en-US" altLang="ko-KR" b="0" dirty="0">
                <a:ea typeface="굴림" charset="-127"/>
                <a:cs typeface="굴림" charset="-127"/>
              </a:rPr>
              <a:t>Microscopic composition</a:t>
            </a:r>
          </a:p>
          <a:p>
            <a:pPr marL="742950" lvl="1" indent="-285750">
              <a:spcBef>
                <a:spcPct val="20000"/>
              </a:spcBef>
              <a:buClr>
                <a:srgbClr val="1F497D"/>
              </a:buClr>
              <a:buFontTx/>
              <a:buChar char="–"/>
            </a:pPr>
            <a:r>
              <a:rPr lang="en-US" altLang="ko-KR" sz="1600" b="0" dirty="0">
                <a:ea typeface="굴림" charset="-127"/>
                <a:cs typeface="굴림" charset="-127"/>
              </a:rPr>
              <a:t>Which phases are present</a:t>
            </a:r>
          </a:p>
          <a:p>
            <a:pPr marL="742950" lvl="1" indent="-285750">
              <a:spcBef>
                <a:spcPct val="20000"/>
              </a:spcBef>
              <a:buClr>
                <a:srgbClr val="1F497D"/>
              </a:buClr>
              <a:buFontTx/>
              <a:buChar char="–"/>
            </a:pPr>
            <a:r>
              <a:rPr lang="en-US" altLang="ko-KR" sz="1600" b="0" dirty="0">
                <a:ea typeface="굴림" charset="-127"/>
                <a:cs typeface="굴림" charset="-127"/>
              </a:rPr>
              <a:t>Lateral and transversal and </a:t>
            </a:r>
            <a:r>
              <a:rPr lang="en-US" altLang="ko-KR" sz="1600" b="0" dirty="0" err="1">
                <a:ea typeface="굴림" charset="-127"/>
                <a:cs typeface="굴림" charset="-127"/>
              </a:rPr>
              <a:t>homogenuity</a:t>
            </a:r>
            <a:r>
              <a:rPr lang="en-US" altLang="ko-KR" sz="1600" b="0" dirty="0">
                <a:ea typeface="굴림" charset="-127"/>
                <a:cs typeface="굴림" charset="-127"/>
              </a:rPr>
              <a:t> </a:t>
            </a:r>
          </a:p>
          <a:p>
            <a:pPr marL="742950" lvl="1" indent="-285750">
              <a:spcBef>
                <a:spcPct val="20000"/>
              </a:spcBef>
              <a:buClr>
                <a:srgbClr val="1F497D"/>
              </a:buClr>
              <a:buFontTx/>
              <a:buChar char="–"/>
            </a:pPr>
            <a:r>
              <a:rPr lang="en-US" altLang="ko-KR" sz="1600" b="0" dirty="0">
                <a:ea typeface="굴림" charset="-127"/>
                <a:cs typeface="굴림" charset="-127"/>
              </a:rPr>
              <a:t>Crystalline size</a:t>
            </a:r>
          </a:p>
          <a:p>
            <a:pPr marL="742950" lvl="1" indent="-285750">
              <a:spcBef>
                <a:spcPct val="20000"/>
              </a:spcBef>
              <a:buClr>
                <a:srgbClr val="1F497D"/>
              </a:buClr>
              <a:buFontTx/>
              <a:buChar char="–"/>
            </a:pPr>
            <a:r>
              <a:rPr lang="en-US" altLang="ko-KR" sz="1600" b="0" dirty="0">
                <a:ea typeface="굴림" charset="-127"/>
                <a:cs typeface="굴림" charset="-127"/>
              </a:rPr>
              <a:t>Preferential crystal growth</a:t>
            </a:r>
          </a:p>
          <a:p>
            <a:pPr marL="342900" indent="-342900">
              <a:spcBef>
                <a:spcPct val="20000"/>
              </a:spcBef>
              <a:buClr>
                <a:srgbClr val="1F497D"/>
              </a:buClr>
              <a:buFont typeface="Wingdings" charset="2"/>
              <a:buChar char="§"/>
            </a:pPr>
            <a:r>
              <a:rPr lang="en-US" altLang="ko-KR" b="0" dirty="0">
                <a:ea typeface="굴림" charset="-127"/>
                <a:cs typeface="굴림" charset="-127"/>
              </a:rPr>
              <a:t>Surface composition </a:t>
            </a:r>
          </a:p>
          <a:p>
            <a:pPr marL="742950" lvl="1" indent="-285750">
              <a:spcBef>
                <a:spcPct val="20000"/>
              </a:spcBef>
              <a:buClr>
                <a:srgbClr val="1F497D"/>
              </a:buClr>
              <a:buFontTx/>
              <a:buChar char="–"/>
            </a:pPr>
            <a:r>
              <a:rPr lang="en-US" altLang="ko-KR" sz="1600" b="0" dirty="0">
                <a:ea typeface="굴림" charset="-127"/>
                <a:cs typeface="굴림" charset="-127"/>
              </a:rPr>
              <a:t>Local </a:t>
            </a:r>
            <a:r>
              <a:rPr lang="en-US" altLang="ko-KR" sz="1600" b="0" dirty="0" err="1">
                <a:ea typeface="굴림" charset="-127"/>
                <a:cs typeface="굴림" charset="-127"/>
              </a:rPr>
              <a:t>workfunction</a:t>
            </a:r>
            <a:r>
              <a:rPr lang="en-US" altLang="ko-KR" sz="1600" b="0" dirty="0">
                <a:ea typeface="굴림" charset="-127"/>
                <a:cs typeface="굴림" charset="-127"/>
              </a:rPr>
              <a:t> </a:t>
            </a:r>
          </a:p>
          <a:p>
            <a:pPr marL="742950" lvl="1" indent="-285750">
              <a:spcBef>
                <a:spcPct val="20000"/>
              </a:spcBef>
              <a:buClr>
                <a:srgbClr val="1F497D"/>
              </a:buClr>
              <a:buFontTx/>
              <a:buChar char="–"/>
            </a:pPr>
            <a:r>
              <a:rPr lang="en-US" altLang="ko-KR" sz="1600" b="0" dirty="0">
                <a:ea typeface="굴림" charset="-127"/>
                <a:cs typeface="굴림" charset="-127"/>
              </a:rPr>
              <a:t>Chemical composition 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480050" y="1111250"/>
            <a:ext cx="2901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altLang="ko-KR" dirty="0">
                <a:ea typeface="굴림" charset="-127"/>
                <a:cs typeface="굴림" charset="-127"/>
              </a:rPr>
              <a:t>Movie like characterization </a:t>
            </a:r>
            <a:br>
              <a:rPr lang="en-US" altLang="ko-KR" dirty="0">
                <a:ea typeface="굴림" charset="-127"/>
                <a:cs typeface="굴림" charset="-127"/>
              </a:rPr>
            </a:br>
            <a:r>
              <a:rPr lang="en-US" altLang="ko-KR" dirty="0">
                <a:ea typeface="굴림" charset="-127"/>
                <a:cs typeface="굴림" charset="-127"/>
              </a:rPr>
              <a:t>during the growth:</a:t>
            </a: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>
            <p:ph idx="1"/>
          </p:nvPr>
        </p:nvGraphicFramePr>
        <p:xfrm>
          <a:off x="120650" y="3040063"/>
          <a:ext cx="2534738" cy="1608137"/>
        </p:xfrm>
        <a:graphic>
          <a:graphicData uri="http://schemas.openxmlformats.org/presentationml/2006/ole">
            <p:oleObj spid="_x0000_s3074" name="Image" r:id="rId5" imgW="14031746" imgH="8901587" progId="">
              <p:embed/>
            </p:oleObj>
          </a:graphicData>
        </a:graphic>
      </p:graphicFrame>
      <p:sp>
        <p:nvSpPr>
          <p:cNvPr id="11" name="Line 10"/>
          <p:cNvSpPr>
            <a:spLocks noChangeShapeType="1"/>
          </p:cNvSpPr>
          <p:nvPr/>
        </p:nvSpPr>
        <p:spPr bwMode="auto">
          <a:xfrm flipV="1">
            <a:off x="4787900" y="2420938"/>
            <a:ext cx="936625" cy="71437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 flipV="1">
            <a:off x="2819400" y="3644900"/>
            <a:ext cx="2976563" cy="88900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 flipV="1">
            <a:off x="5638800" y="3860800"/>
            <a:ext cx="373062" cy="558800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2" descr="C:\Users\jxie\Pictures\My research picture\XR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877888"/>
            <a:ext cx="1941512" cy="1941512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457200" y="6096000"/>
            <a:ext cx="84582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An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</a:rPr>
              <a:t>Sb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phase transition was observed from amorphous to crystalline at 7~8 nm by XRD.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In-situ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</a:rPr>
              <a:t>Sb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layer growth and K inter-diffusion process were monitored by real-time XRR.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838200"/>
            <a:ext cx="3646917" cy="4876800"/>
          </a:xfrm>
          <a:prstGeom prst="rect">
            <a:avLst/>
          </a:prstGeom>
          <a:noFill/>
        </p:spPr>
      </p:pic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Small PMT Photocathode Growth Process</a:t>
            </a:r>
            <a:endParaRPr lang="en-US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5156200" cy="4525963"/>
          </a:xfrm>
        </p:spPr>
        <p:txBody>
          <a:bodyPr/>
          <a:lstStyle/>
          <a:p>
            <a:r>
              <a:rPr lang="en-US" dirty="0"/>
              <a:t>Oxygen discharge </a:t>
            </a:r>
            <a:r>
              <a:rPr lang="en-US" dirty="0" smtClean="0"/>
              <a:t>cleaning and oxidation;</a:t>
            </a:r>
            <a:endParaRPr lang="en-US" dirty="0"/>
          </a:p>
          <a:p>
            <a:r>
              <a:rPr lang="en-US" dirty="0" err="1" smtClean="0"/>
              <a:t>Sb</a:t>
            </a:r>
            <a:r>
              <a:rPr lang="en-US" dirty="0" smtClean="0"/>
              <a:t> </a:t>
            </a:r>
            <a:r>
              <a:rPr lang="en-US" dirty="0"/>
              <a:t>deposition monitoring via reflectivity measurement;</a:t>
            </a:r>
          </a:p>
          <a:p>
            <a:r>
              <a:rPr lang="en-US" dirty="0" smtClean="0"/>
              <a:t>Bake out </a:t>
            </a:r>
            <a:r>
              <a:rPr lang="en-US" dirty="0"/>
              <a:t>temperature, deposition temperature;</a:t>
            </a:r>
          </a:p>
          <a:p>
            <a:r>
              <a:rPr lang="en-US" dirty="0" smtClean="0"/>
              <a:t>Control of alkali </a:t>
            </a:r>
            <a:r>
              <a:rPr lang="en-US" dirty="0"/>
              <a:t>metals </a:t>
            </a:r>
            <a:r>
              <a:rPr lang="en-US" dirty="0" smtClean="0"/>
              <a:t>deposition.</a:t>
            </a:r>
            <a:endParaRPr lang="en-US" dirty="0"/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304800" y="4572000"/>
            <a:ext cx="3760788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 smtClean="0"/>
              <a:t>Apply these to </a:t>
            </a:r>
            <a:r>
              <a:rPr lang="en-US" dirty="0"/>
              <a:t>the fabrication </a:t>
            </a:r>
            <a:r>
              <a:rPr lang="en-US" dirty="0" smtClean="0"/>
              <a:t>of</a:t>
            </a:r>
          </a:p>
          <a:p>
            <a:r>
              <a:rPr lang="en-US" dirty="0" smtClean="0"/>
              <a:t> large area photocathode.</a:t>
            </a:r>
            <a:endParaRPr lang="en-US" dirty="0"/>
          </a:p>
          <a:p>
            <a:endParaRPr lang="en-US" dirty="0"/>
          </a:p>
        </p:txBody>
      </p:sp>
      <p:pic>
        <p:nvPicPr>
          <p:cNvPr id="70662" name="Picture 6" descr="IMG_06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3886200"/>
            <a:ext cx="3125787" cy="2343150"/>
          </a:xfrm>
          <a:prstGeom prst="rect">
            <a:avLst/>
          </a:prstGeom>
          <a:noFill/>
          <a:ln w="12700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advTm="155283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524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Commissioning of Optical</a:t>
            </a:r>
            <a:r>
              <a:rPr kumimoji="0" lang="en-US" sz="26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Station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4" name="Picture 2" descr="D:\DCIM\670CANON\IMG_91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76400"/>
            <a:ext cx="3975653" cy="304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04800" y="5352871"/>
            <a:ext cx="830580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 Movable optical station can be used for both in situ and ex situ optical and electrical measurements.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QE measurement by Hamamatsu and ANL optical station agree well with each other indicating the home-built optical station is reliable.</a:t>
            </a:r>
            <a:endParaRPr 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 l="7500" t="17778" r="56500" b="13778"/>
          <a:stretch>
            <a:fillRect/>
          </a:stretch>
        </p:blipFill>
        <p:spPr bwMode="auto">
          <a:xfrm>
            <a:off x="4648200" y="1188508"/>
            <a:ext cx="3810000" cy="4074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advTm="85161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52400" y="274638"/>
            <a:ext cx="8229600" cy="71596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Small PMT Photocathode Characterization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34000" y="1219200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QE Measurement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914399" y="1223665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I-V Characteristic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457200" y="57912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 Cathodes exhibit characteristic I-V behavior, with QE as high as 24% at 370 nm.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The quick drop at short wavelength is due to glass absorption. </a:t>
            </a:r>
            <a:endParaRPr lang="en-US" dirty="0"/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/>
          <a:srcRect l="8000" t="12444" r="42000" b="13778"/>
          <a:stretch>
            <a:fillRect/>
          </a:stretch>
        </p:blipFill>
        <p:spPr bwMode="auto">
          <a:xfrm>
            <a:off x="228600" y="1909465"/>
            <a:ext cx="4343400" cy="3605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 cstate="print"/>
          <a:srcRect l="8000" t="16889" r="44500" b="13778"/>
          <a:stretch>
            <a:fillRect/>
          </a:stretch>
        </p:blipFill>
        <p:spPr bwMode="auto">
          <a:xfrm>
            <a:off x="4724400" y="2061865"/>
            <a:ext cx="4219770" cy="3464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 bwMode="auto">
          <a:xfrm>
            <a:off x="1295400" y="2237887"/>
            <a:ext cx="0" cy="2819400"/>
          </a:xfrm>
          <a:prstGeom prst="line">
            <a:avLst/>
          </a:prstGeom>
          <a:ln>
            <a:prstDash val="lgDash"/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 advTm="16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Custom 7">
      <a:dk1>
        <a:srgbClr val="616161"/>
      </a:dk1>
      <a:lt1>
        <a:srgbClr val="FFFFFF"/>
      </a:lt1>
      <a:dk2>
        <a:srgbClr val="1F497D"/>
      </a:dk2>
      <a:lt2>
        <a:srgbClr val="D2D2D2"/>
      </a:lt2>
      <a:accent1>
        <a:srgbClr val="A6C4DE"/>
      </a:accent1>
      <a:accent2>
        <a:srgbClr val="D8AC28"/>
      </a:accent2>
      <a:accent3>
        <a:srgbClr val="A22B38"/>
      </a:accent3>
      <a:accent4>
        <a:srgbClr val="7AB800"/>
      </a:accent4>
      <a:accent5>
        <a:srgbClr val="9D7D9E"/>
      </a:accent5>
      <a:accent6>
        <a:srgbClr val="BF5C28"/>
      </a:accent6>
      <a:hlink>
        <a:srgbClr val="4D8ABE"/>
      </a:hlink>
      <a:folHlink>
        <a:srgbClr val="4D8ABE"/>
      </a:folHlink>
    </a:clrScheme>
    <a:fontScheme name="Blue design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Blue design 1">
        <a:dk1>
          <a:srgbClr val="616161"/>
        </a:dk1>
        <a:lt1>
          <a:srgbClr val="FFFFFF"/>
        </a:lt1>
        <a:dk2>
          <a:srgbClr val="1F497D"/>
        </a:dk2>
        <a:lt2>
          <a:srgbClr val="D2D2D2"/>
        </a:lt2>
        <a:accent1>
          <a:srgbClr val="5C0426"/>
        </a:accent1>
        <a:accent2>
          <a:srgbClr val="9D7D9E"/>
        </a:accent2>
        <a:accent3>
          <a:srgbClr val="FFFFFF"/>
        </a:accent3>
        <a:accent4>
          <a:srgbClr val="525252"/>
        </a:accent4>
        <a:accent5>
          <a:srgbClr val="B5AAAC"/>
        </a:accent5>
        <a:accent6>
          <a:srgbClr val="8E718F"/>
        </a:accent6>
        <a:hlink>
          <a:srgbClr val="253D51"/>
        </a:hlink>
        <a:folHlink>
          <a:srgbClr val="0D204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2351</TotalTime>
  <Words>923</Words>
  <Application>Microsoft Office PowerPoint</Application>
  <PresentationFormat>On-screen Show (4:3)</PresentationFormat>
  <Paragraphs>149</Paragraphs>
  <Slides>18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Theme1</vt:lpstr>
      <vt:lpstr>Image</vt:lpstr>
      <vt:lpstr>Development of Bialkali Transfer Photocathodes for Large Area Micro-Channel Plate Based Photo Detectors </vt:lpstr>
      <vt:lpstr>Outline</vt:lpstr>
      <vt:lpstr>Slide 3</vt:lpstr>
      <vt:lpstr>Slide 4</vt:lpstr>
      <vt:lpstr>Resource: Infrastructure </vt:lpstr>
      <vt:lpstr>In-Situ Structural and Chemical Characterization                          In-situ X-ray Scattering (by K. Attenkofer and S. Lee)</vt:lpstr>
      <vt:lpstr>Small PMT Photocathode Growth Process</vt:lpstr>
      <vt:lpstr>Slide 8</vt:lpstr>
      <vt:lpstr>Slide 9</vt:lpstr>
      <vt:lpstr>The Chalice Design</vt:lpstr>
      <vt:lpstr>Sb Beads Arrangements for the Chalice</vt:lpstr>
      <vt:lpstr>Slide 12</vt:lpstr>
      <vt:lpstr>Slide 13</vt:lpstr>
      <vt:lpstr>Slide 14</vt:lpstr>
      <vt:lpstr>Slide 15</vt:lpstr>
      <vt:lpstr>Summary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of Bialkali Transfer Photocathodes for Large Area Micro-Channel Plate Based Photomultipliers</dc:title>
  <dc:creator>jxie</dc:creator>
  <cp:lastModifiedBy>jxie</cp:lastModifiedBy>
  <cp:revision>82</cp:revision>
  <dcterms:created xsi:type="dcterms:W3CDTF">2006-08-16T00:00:00Z</dcterms:created>
  <dcterms:modified xsi:type="dcterms:W3CDTF">2012-05-19T16:55:05Z</dcterms:modified>
</cp:coreProperties>
</file>