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175200" cy="42794238"/>
  <p:notesSz cx="6934200" cy="9220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ADBFF9"/>
    <a:srgbClr val="F4D2FA"/>
    <a:srgbClr val="F0BEF8"/>
    <a:srgbClr val="99FF99"/>
    <a:srgbClr val="FFE6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07" autoAdjust="0"/>
    <p:restoredTop sz="98972" autoAdjust="0"/>
  </p:normalViewPr>
  <p:slideViewPr>
    <p:cSldViewPr>
      <p:cViewPr>
        <p:scale>
          <a:sx n="33" d="100"/>
          <a:sy n="33" d="100"/>
        </p:scale>
        <p:origin x="-648" y="5022"/>
      </p:cViewPr>
      <p:guideLst>
        <p:guide orient="horz" pos="13479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6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7900" y="692150"/>
            <a:ext cx="24384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6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6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95DA1C-35EC-4BF0-B562-02C3F98891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3478" y="13294242"/>
            <a:ext cx="25648244" cy="917297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26955" y="24250177"/>
            <a:ext cx="21121290" cy="10936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3603F-31D0-46C3-AAD0-6A1E3DC0A4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F826C-D731-4D78-9042-D8239FB8313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877283" y="1713134"/>
            <a:ext cx="6788932" cy="36514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08985" y="1713134"/>
            <a:ext cx="20224299" cy="36514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38A4-3ECA-4C71-9C6D-5404EC2643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93E4-7399-41D3-AFAF-78124B2881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3477" y="27499448"/>
            <a:ext cx="25649745" cy="84990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3477" y="18138106"/>
            <a:ext cx="25649745" cy="936134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2AD91-DACF-4144-921B-27240BB4B92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8985" y="9984890"/>
            <a:ext cx="13505866" cy="28243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58849" y="9984890"/>
            <a:ext cx="13507366" cy="28243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2E46A-9236-484C-A0E3-1958AC9E50C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8985" y="9578934"/>
            <a:ext cx="13331867" cy="39929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08985" y="13571915"/>
            <a:ext cx="13331867" cy="246561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28348" y="9578934"/>
            <a:ext cx="13337867" cy="39929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28348" y="13571915"/>
            <a:ext cx="13337867" cy="246561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899FA-1A5A-49AC-B149-46ECCFA4BB7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D9C3-344A-4EDA-B736-79C4088195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7BAC8-C482-41FE-9F64-9755CE00FED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8986" y="1703391"/>
            <a:ext cx="9926901" cy="72519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97383" y="1703392"/>
            <a:ext cx="16868832" cy="365246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08986" y="8955386"/>
            <a:ext cx="9926901" cy="292726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86346-9B29-4381-B3A4-3C855B57ECD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4442" y="29956292"/>
            <a:ext cx="18104820" cy="35366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14442" y="3824104"/>
            <a:ext cx="18104820" cy="256758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14442" y="33492978"/>
            <a:ext cx="18104820" cy="50224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85FA6-059B-43DE-8F01-37D9E57C80B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8985" y="1713135"/>
            <a:ext cx="27157230" cy="71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1557" tIns="210778" rIns="421557" bIns="210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985" y="9984890"/>
            <a:ext cx="27157230" cy="282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1557" tIns="210778" rIns="421557" bIns="210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8985" y="38970135"/>
            <a:ext cx="7040930" cy="29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1557" tIns="210778" rIns="421557" bIns="210778" numCol="1" anchor="t" anchorCtr="0" compatLnSpc="1">
            <a:prstTxWarp prst="textNoShape">
              <a:avLst/>
            </a:prstTxWarp>
          </a:bodyPr>
          <a:lstStyle>
            <a:lvl1pPr>
              <a:defRPr sz="65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09398" y="38970135"/>
            <a:ext cx="9556404" cy="29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1557" tIns="210778" rIns="421557" bIns="210778" numCol="1" anchor="t" anchorCtr="0" compatLnSpc="1">
            <a:prstTxWarp prst="textNoShape">
              <a:avLst/>
            </a:prstTxWarp>
          </a:bodyPr>
          <a:lstStyle>
            <a:lvl1pPr algn="ctr">
              <a:defRPr sz="65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25286" y="38970135"/>
            <a:ext cx="7040930" cy="29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1557" tIns="210778" rIns="421557" bIns="210778" numCol="1" anchor="t" anchorCtr="0" compatLnSpc="1">
            <a:prstTxWarp prst="textNoShape">
              <a:avLst/>
            </a:prstTxWarp>
          </a:bodyPr>
          <a:lstStyle>
            <a:lvl1pPr algn="r">
              <a:defRPr sz="6500"/>
            </a:lvl1pPr>
          </a:lstStyle>
          <a:p>
            <a:fld id="{4F3C6943-7B2C-460E-8AC9-337DFA976AC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14813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14813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2pPr>
      <a:lvl3pPr algn="ctr" defTabSz="4214813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3pPr>
      <a:lvl4pPr algn="ctr" defTabSz="4214813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4pPr>
      <a:lvl5pPr algn="ctr" defTabSz="4214813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5pPr>
      <a:lvl6pPr marL="457200" algn="ctr" defTabSz="4214813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6pPr>
      <a:lvl7pPr marL="914400" algn="ctr" defTabSz="4214813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4214813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4214813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1150" indent="-1581150" algn="l" defTabSz="4214813" rtl="0" eaLnBrk="0" fontAlgn="base" hangingPunct="0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425825" indent="-1317625" algn="l" defTabSz="4214813" rtl="0" eaLnBrk="0" fontAlgn="base" hangingPunct="0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  <a:cs typeface="+mn-cs"/>
        </a:defRPr>
      </a:lvl2pPr>
      <a:lvl3pPr marL="5268913" indent="-1054100" algn="l" defTabSz="4214813" rtl="0" eaLnBrk="0" fontAlgn="base" hangingPunct="0">
        <a:spcBef>
          <a:spcPct val="20000"/>
        </a:spcBef>
        <a:spcAft>
          <a:spcPct val="0"/>
        </a:spcAft>
        <a:buChar char="•"/>
        <a:defRPr sz="11100">
          <a:solidFill>
            <a:schemeClr val="tx1"/>
          </a:solidFill>
          <a:latin typeface="+mn-lt"/>
          <a:cs typeface="+mn-cs"/>
        </a:defRPr>
      </a:lvl3pPr>
      <a:lvl4pPr marL="7377113" indent="-1054100" algn="l" defTabSz="421481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  <a:cs typeface="+mn-cs"/>
        </a:defRPr>
      </a:lvl4pPr>
      <a:lvl5pPr marL="9485313" indent="-1054100" algn="l" defTabSz="42148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5pPr>
      <a:lvl6pPr marL="9942513" indent="-1054100" algn="l" defTabSz="42148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6pPr>
      <a:lvl7pPr marL="10399713" indent="-1054100" algn="l" defTabSz="42148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7pPr>
      <a:lvl8pPr marL="10856913" indent="-1054100" algn="l" defTabSz="42148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8pPr>
      <a:lvl9pPr marL="11314113" indent="-1054100" algn="l" defTabSz="42148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://psec.uchicago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42810" y="12181617"/>
            <a:ext cx="29294913" cy="11930146"/>
          </a:xfrm>
          <a:prstGeom prst="rect">
            <a:avLst/>
          </a:prstGeom>
          <a:solidFill>
            <a:srgbClr val="ADB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214813"/>
            <a:endParaRPr lang="en-US" sz="3600" b="1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442810" y="2108859"/>
            <a:ext cx="29294913" cy="99378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14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00000" y="1180165"/>
            <a:ext cx="30175200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214813">
              <a:lnSpc>
                <a:spcPct val="90000"/>
              </a:lnSpc>
              <a:spcBef>
                <a:spcPct val="20000"/>
              </a:spcBef>
            </a:pPr>
            <a:r>
              <a:rPr lang="fr-FR" sz="3200" b="1" i="1" dirty="0" smtClean="0"/>
              <a:t>    </a:t>
            </a:r>
            <a:r>
              <a:rPr lang="fr-FR" sz="3200" b="1" i="1" baseline="30000" dirty="0" smtClean="0"/>
              <a:t>1</a:t>
            </a:r>
            <a:r>
              <a:rPr lang="fr-FR" sz="3200" b="1" i="1" dirty="0" smtClean="0"/>
              <a:t>Jean-</a:t>
            </a:r>
            <a:r>
              <a:rPr lang="fr-FR" sz="3200" b="1" i="1" dirty="0" err="1" smtClean="0"/>
              <a:t>Francois</a:t>
            </a:r>
            <a:r>
              <a:rPr lang="fr-FR" sz="3200" b="1" i="1" dirty="0" smtClean="0"/>
              <a:t> </a:t>
            </a:r>
            <a:r>
              <a:rPr lang="fr-FR" sz="3200" b="1" i="1" dirty="0" err="1" smtClean="0"/>
              <a:t>Genat</a:t>
            </a:r>
            <a:r>
              <a:rPr lang="fr-FR" sz="3200" b="1" i="1" dirty="0" smtClean="0"/>
              <a:t>  on </a:t>
            </a:r>
            <a:r>
              <a:rPr lang="fr-FR" sz="3200" b="1" i="1" dirty="0" err="1" smtClean="0"/>
              <a:t>behalf</a:t>
            </a:r>
            <a:r>
              <a:rPr lang="fr-FR" sz="3200" b="1" i="1" dirty="0" smtClean="0"/>
              <a:t> of the LAPPD collaboration (</a:t>
            </a:r>
            <a:r>
              <a:rPr lang="fr-FR" sz="3200" b="1" i="1" dirty="0" smtClean="0">
                <a:hlinkClick r:id="rId2"/>
              </a:rPr>
              <a:t>http://psec.uchicago.edu</a:t>
            </a:r>
            <a:r>
              <a:rPr lang="fr-FR" sz="3200" b="1" i="1" dirty="0" smtClean="0">
                <a:hlinkClick r:id="rId2"/>
              </a:rPr>
              <a:t>/</a:t>
            </a:r>
            <a:r>
              <a:rPr lang="fr-FR" sz="3200" b="1" i="1" dirty="0" smtClean="0"/>
              <a:t>)</a:t>
            </a:r>
          </a:p>
          <a:p>
            <a:pPr algn="ctr" defTabSz="4214813">
              <a:lnSpc>
                <a:spcPct val="90000"/>
              </a:lnSpc>
              <a:spcBef>
                <a:spcPct val="20000"/>
              </a:spcBef>
            </a:pPr>
            <a:r>
              <a:rPr lang="fr-FR" sz="2000" b="1" i="1" baseline="30000" dirty="0" smtClean="0"/>
              <a:t>1</a:t>
            </a:r>
            <a:r>
              <a:rPr lang="fr-FR" sz="2000" b="1" i="1" dirty="0" smtClean="0"/>
              <a:t>University of Chicago, </a:t>
            </a:r>
            <a:r>
              <a:rPr lang="fr-FR" sz="2000" b="1" i="1" baseline="30000" dirty="0" smtClean="0"/>
              <a:t>1</a:t>
            </a:r>
            <a:r>
              <a:rPr lang="fr-FR" sz="2000" b="1" i="1" dirty="0" smtClean="0"/>
              <a:t>CNRS/IN2P3 France</a:t>
            </a:r>
            <a:endParaRPr lang="fr-FR" sz="2000" b="1" i="1" dirty="0" smtClean="0"/>
          </a:p>
        </p:txBody>
      </p:sp>
      <p:pic>
        <p:nvPicPr>
          <p:cNvPr id="5" name="Picture 4" descr="T-line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14" y="13110311"/>
            <a:ext cx="10920181" cy="6345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28760" y="19682607"/>
            <a:ext cx="8707474" cy="110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Transmission line readout with anodes</a:t>
            </a:r>
          </a:p>
          <a:p>
            <a:pPr algn="ctr"/>
            <a:r>
              <a:rPr lang="en-US" sz="3200" b="1" dirty="0" smtClean="0"/>
              <a:t> as an array of micro-strip electrodes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8826" y="11324361"/>
            <a:ext cx="985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16’’ x 24’’  Super-module  (2 rows   Tiles)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16690" y="11324361"/>
            <a:ext cx="863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Large Area Micro-Channel Plate structure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017086" y="18325285"/>
            <a:ext cx="563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Test setup for a 8’’ x 8’’ MCP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H="1">
            <a:off x="2407355" y="15217732"/>
            <a:ext cx="5143538" cy="357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1" name="ZoneTexte 37"/>
          <p:cNvSpPr txBox="1"/>
          <p:nvPr/>
        </p:nvSpPr>
        <p:spPr>
          <a:xfrm>
            <a:off x="20731202" y="23254507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Test setup and first image for the 8’’x8’’MCP</a:t>
            </a:r>
            <a:endParaRPr lang="fr-FR" sz="3200" b="1" dirty="0"/>
          </a:p>
        </p:txBody>
      </p:sp>
      <p:pic>
        <p:nvPicPr>
          <p:cNvPr id="12" name="Picture 11" descr="m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080" y="12395931"/>
            <a:ext cx="7494806" cy="1023015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2515832" y="22754441"/>
            <a:ext cx="6603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Actual transmission-line anodes </a:t>
            </a:r>
          </a:p>
          <a:p>
            <a:r>
              <a:rPr lang="en-US" sz="3200" b="1" dirty="0" smtClean="0"/>
              <a:t>            and B33 glass vessel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4326077"/>
            <a:ext cx="30175200" cy="7858180"/>
            <a:chOff x="0" y="33062948"/>
            <a:chExt cx="31935738" cy="8456695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 flipV="1">
              <a:off x="0" y="41133978"/>
              <a:ext cx="31935738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21557" tIns="210778" rIns="421557" bIns="210778"/>
            <a:lstStyle/>
            <a:p>
              <a:pPr defTabSz="4214813">
                <a:lnSpc>
                  <a:spcPct val="90000"/>
                </a:lnSpc>
                <a:spcBef>
                  <a:spcPct val="20000"/>
                </a:spcBef>
              </a:pPr>
              <a:endParaRPr lang="fr-FR" sz="8800" b="1" i="1" dirty="0"/>
            </a:p>
          </p:txBody>
        </p:sp>
        <p:sp>
          <p:nvSpPr>
            <p:cNvPr id="17" name="ZoneTexte 37"/>
            <p:cNvSpPr txBox="1"/>
            <p:nvPr/>
          </p:nvSpPr>
          <p:spPr>
            <a:xfrm>
              <a:off x="22683041" y="39063739"/>
              <a:ext cx="8802065" cy="571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/>
                <a:t>8’’ x 8’’ MCP </a:t>
              </a:r>
              <a:r>
                <a:rPr lang="fr-FR" sz="3200" b="1" dirty="0" err="1" smtClean="0"/>
                <a:t>signals</a:t>
              </a:r>
              <a:r>
                <a:rPr lang="fr-FR" sz="3200" b="1" dirty="0" smtClean="0"/>
                <a:t> </a:t>
              </a:r>
              <a:r>
                <a:rPr lang="fr-FR" sz="3200" b="1" dirty="0" err="1" smtClean="0"/>
                <a:t>at</a:t>
              </a:r>
              <a:r>
                <a:rPr lang="fr-FR" sz="3200" b="1" dirty="0" smtClean="0"/>
                <a:t>  the </a:t>
              </a:r>
              <a:r>
                <a:rPr lang="fr-FR" sz="3200" b="1" dirty="0" err="1" smtClean="0"/>
                <a:t>ends</a:t>
              </a:r>
              <a:r>
                <a:rPr lang="fr-FR" sz="3200" b="1" dirty="0" smtClean="0"/>
                <a:t> of a plate</a:t>
              </a:r>
              <a:endParaRPr lang="fr-FR" sz="3200" b="1" dirty="0"/>
            </a:p>
          </p:txBody>
        </p:sp>
        <p:sp>
          <p:nvSpPr>
            <p:cNvPr id="18" name="ZoneTexte 38"/>
            <p:cNvSpPr txBox="1"/>
            <p:nvPr/>
          </p:nvSpPr>
          <p:spPr>
            <a:xfrm>
              <a:off x="4894979" y="39563805"/>
              <a:ext cx="8416816" cy="1053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/>
                <a:t>PSEC 4  </a:t>
              </a:r>
              <a:r>
                <a:rPr lang="fr-FR" sz="3200" b="1" dirty="0" err="1" smtClean="0"/>
                <a:t>Readout</a:t>
              </a:r>
              <a:r>
                <a:rPr lang="fr-FR" sz="3200" b="1" dirty="0" smtClean="0"/>
                <a:t>  IC  (MOSIS IBM)   </a:t>
              </a:r>
            </a:p>
            <a:p>
              <a:r>
                <a:rPr lang="fr-FR" sz="3200" b="1" dirty="0" err="1" smtClean="0"/>
                <a:t>See</a:t>
              </a:r>
              <a:r>
                <a:rPr lang="fr-FR" sz="3200" b="1" dirty="0" smtClean="0"/>
                <a:t>  H. </a:t>
              </a:r>
              <a:r>
                <a:rPr lang="fr-FR" sz="3200" b="1" dirty="0" err="1" smtClean="0"/>
                <a:t>Grabas</a:t>
              </a:r>
              <a:r>
                <a:rPr lang="fr-FR" sz="3200" b="1" dirty="0" smtClean="0"/>
                <a:t>  and  E. </a:t>
              </a:r>
              <a:r>
                <a:rPr lang="fr-FR" sz="3200" b="1" dirty="0" err="1" smtClean="0"/>
                <a:t>Oberla</a:t>
              </a:r>
              <a:r>
                <a:rPr lang="fr-FR" sz="3200" b="1" dirty="0" smtClean="0"/>
                <a:t>  NP2-S75</a:t>
              </a:r>
              <a:endParaRPr lang="fr-FR" sz="3200" b="1" dirty="0"/>
            </a:p>
          </p:txBody>
        </p:sp>
        <p:sp>
          <p:nvSpPr>
            <p:cNvPr id="19" name="ZoneTexte 48"/>
            <p:cNvSpPr txBox="1"/>
            <p:nvPr/>
          </p:nvSpPr>
          <p:spPr>
            <a:xfrm>
              <a:off x="1751707" y="39563805"/>
              <a:ext cx="3354309" cy="932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/>
                <a:t>Sampling</a:t>
              </a:r>
              <a:r>
                <a:rPr lang="fr-FR" sz="2800" b="1" dirty="0" smtClean="0"/>
                <a:t>/Timing </a:t>
              </a:r>
            </a:p>
            <a:p>
              <a:r>
                <a:rPr lang="fr-FR" sz="2800" b="1" dirty="0" err="1" smtClean="0"/>
                <a:t>generation</a:t>
              </a:r>
              <a:endParaRPr lang="fr-FR" sz="2800" b="1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65823" y="33062948"/>
              <a:ext cx="31075530" cy="8456695"/>
            </a:xfrm>
            <a:prstGeom prst="rect">
              <a:avLst/>
            </a:prstGeom>
            <a:solidFill>
              <a:srgbClr val="F4D2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14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1" name="Picture 20" descr="mircea_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5507" y="33348699"/>
              <a:ext cx="14359038" cy="7339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8966945" y="40849689"/>
              <a:ext cx="14334703" cy="562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Full MCP readout system including Analog, Digital, and Central cards </a:t>
              </a:r>
            </a:p>
          </p:txBody>
        </p:sp>
        <p:pic>
          <p:nvPicPr>
            <p:cNvPr id="23" name="Picture 22" descr="card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68991" y="33420137"/>
              <a:ext cx="5986470" cy="723007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4511344" y="40832106"/>
              <a:ext cx="6199690" cy="562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Analog and Digital test cards</a:t>
              </a:r>
              <a:endParaRPr lang="en-US" sz="3200" b="1" dirty="0"/>
            </a:p>
          </p:txBody>
        </p:sp>
        <p:pic>
          <p:nvPicPr>
            <p:cNvPr id="25" name="Picture 24" descr="PSEC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8765" y="33420137"/>
              <a:ext cx="6629565" cy="678661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65823" y="40349624"/>
              <a:ext cx="8152158" cy="1053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       PSEC4 readout IC photo</a:t>
              </a:r>
            </a:p>
            <a:p>
              <a:r>
                <a:rPr lang="en-US" sz="3200" b="1" dirty="0" smtClean="0"/>
                <a:t>See H. </a:t>
              </a:r>
              <a:r>
                <a:rPr lang="en-US" sz="3200" b="1" dirty="0" err="1" smtClean="0"/>
                <a:t>Grabas</a:t>
              </a:r>
              <a:r>
                <a:rPr lang="en-US" sz="3200" b="1" dirty="0" smtClean="0"/>
                <a:t> and E. </a:t>
              </a:r>
              <a:r>
                <a:rPr lang="en-US" sz="3200" b="1" dirty="0" err="1" smtClean="0"/>
                <a:t>Oberla</a:t>
              </a:r>
              <a:r>
                <a:rPr lang="en-US" sz="3200" b="1" dirty="0" smtClean="0"/>
                <a:t>,  NP2 S75</a:t>
              </a:r>
            </a:p>
          </p:txBody>
        </p:sp>
      </p:grpSp>
      <p:pic>
        <p:nvPicPr>
          <p:cNvPr id="28" name="Picture 27" descr="8inch_setu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6822" y="12467369"/>
            <a:ext cx="9010864" cy="4857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frugal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59434" y="2251735"/>
            <a:ext cx="10847867" cy="885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228760" y="12324493"/>
            <a:ext cx="6861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Readout ICs PSEC4,  See NP2 S75</a:t>
            </a:r>
            <a:endParaRPr lang="en-US" sz="3200" b="1" dirty="0"/>
          </a:p>
        </p:txBody>
      </p:sp>
      <p:pic>
        <p:nvPicPr>
          <p:cNvPr id="31" name="Picture 30" descr="frugal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570" y="2323173"/>
            <a:ext cx="13364960" cy="8828884"/>
          </a:xfrm>
          <a:prstGeom prst="rect">
            <a:avLst/>
          </a:prstGeom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2157322" y="-1"/>
            <a:ext cx="26090067" cy="10372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214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Development</a:t>
            </a: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Large Area Micro-Channel Plates Photo-Detectors (LAPPD) and </a:t>
            </a:r>
            <a:r>
              <a:rPr kumimoji="0" lang="fr-F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Integrated</a:t>
            </a: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Readout</a:t>
            </a:r>
            <a:endParaRPr kumimoji="0" lang="fr-FR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2810" y="32327133"/>
            <a:ext cx="29361018" cy="6929486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14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3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248" y="38042173"/>
            <a:ext cx="7949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Measured 8’’ x 8’’ MCP signals at the </a:t>
            </a:r>
          </a:p>
          <a:p>
            <a:r>
              <a:rPr lang="en-US" sz="3200" b="1" dirty="0" smtClean="0"/>
              <a:t>two ends of a transmission line anode </a:t>
            </a:r>
          </a:p>
        </p:txBody>
      </p:sp>
      <p:pic>
        <p:nvPicPr>
          <p:cNvPr id="36" name="Picture 35" descr="MCP_signals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7256" y="33613017"/>
            <a:ext cx="4572032" cy="433110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00990" y="38042173"/>
            <a:ext cx="1128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Timing resolution </a:t>
            </a:r>
            <a:r>
              <a:rPr lang="en-US" sz="3200" b="1" dirty="0" smtClean="0"/>
              <a:t>m</a:t>
            </a:r>
            <a:r>
              <a:rPr lang="en-US" sz="3200" b="1" dirty="0" smtClean="0"/>
              <a:t>odel</a:t>
            </a:r>
            <a:r>
              <a:rPr lang="en-US" sz="3200" b="1" dirty="0" smtClean="0"/>
              <a:t> </a:t>
            </a:r>
            <a:r>
              <a:rPr lang="en-US" sz="3200" b="1" dirty="0" smtClean="0"/>
              <a:t>using waveform </a:t>
            </a:r>
            <a:r>
              <a:rPr lang="en-US" sz="3200" b="1" dirty="0" smtClean="0"/>
              <a:t>sampling and                    			measured Signal to Noise ratio</a:t>
            </a:r>
            <a:endParaRPr lang="en-US" sz="3200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0659764" y="38113611"/>
            <a:ext cx="799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Timing </a:t>
            </a:r>
            <a:r>
              <a:rPr lang="en-US" sz="3200" b="1" dirty="0" smtClean="0"/>
              <a:t>resolution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</a:t>
            </a:r>
            <a:r>
              <a:rPr lang="en-US" sz="3200" b="1" dirty="0" smtClean="0"/>
              <a:t>Analog Bandwidth </a:t>
            </a:r>
            <a:endParaRPr lang="en-US" sz="3200" b="1" dirty="0" smtClean="0"/>
          </a:p>
          <a:p>
            <a:r>
              <a:rPr lang="en-US" sz="3200" b="1" dirty="0" smtClean="0"/>
              <a:t>                      and </a:t>
            </a:r>
            <a:r>
              <a:rPr lang="en-US" sz="3200" b="1" dirty="0" smtClean="0"/>
              <a:t>Sampling </a:t>
            </a:r>
            <a:r>
              <a:rPr lang="en-US" sz="3200" b="1" dirty="0" smtClean="0"/>
              <a:t>rate </a:t>
            </a:r>
            <a:endParaRPr lang="en-US" sz="3200" b="1" dirty="0" smtClean="0"/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>
            <a:off x="-2552480" y="19606063"/>
            <a:ext cx="14103005" cy="539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9399495"/>
            <a:ext cx="30107396" cy="33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Image 45" descr="paint-plots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8114" y="32398571"/>
            <a:ext cx="13106883" cy="5643602"/>
          </a:xfrm>
          <a:prstGeom prst="rect">
            <a:avLst/>
          </a:prstGeom>
        </p:spPr>
      </p:pic>
      <p:pic>
        <p:nvPicPr>
          <p:cNvPr id="42" name="Image 41" descr="abw_sr4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88524" y="32612885"/>
            <a:ext cx="6170152" cy="5425311"/>
          </a:xfrm>
          <a:prstGeom prst="rect">
            <a:avLst/>
          </a:prstGeom>
        </p:spPr>
      </p:pic>
      <p:pic>
        <p:nvPicPr>
          <p:cNvPr id="43" name="Image 42" descr="image12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945648" y="17468029"/>
            <a:ext cx="5616624" cy="5616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14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14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11131</TotalTime>
  <Words>190</Words>
  <Application>Microsoft Office PowerPoint</Application>
  <PresentationFormat>Personnalisé</PresentationFormat>
  <Paragraphs>26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Diapositive 1</vt:lpstr>
    </vt:vector>
  </TitlesOfParts>
  <Company>LPNHE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Large Area Micro-Channel Plates  Photo-Detectors and Integrated Electronics</dc:title>
  <dc:creator>enidal</dc:creator>
  <cp:lastModifiedBy>Utilisateur Windows</cp:lastModifiedBy>
  <cp:revision>312</cp:revision>
  <dcterms:created xsi:type="dcterms:W3CDTF">2011-09-16T09:18:33Z</dcterms:created>
  <dcterms:modified xsi:type="dcterms:W3CDTF">2011-10-21T22:06:34Z</dcterms:modified>
</cp:coreProperties>
</file>