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Default Extension="doc" ContentType="application/msword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1"/>
  </p:notesMasterIdLst>
  <p:sldIdLst>
    <p:sldId id="256" r:id="rId2"/>
    <p:sldId id="325" r:id="rId3"/>
    <p:sldId id="258" r:id="rId4"/>
    <p:sldId id="264" r:id="rId5"/>
    <p:sldId id="273" r:id="rId6"/>
    <p:sldId id="346" r:id="rId7"/>
    <p:sldId id="266" r:id="rId8"/>
    <p:sldId id="263" r:id="rId9"/>
    <p:sldId id="331" r:id="rId10"/>
    <p:sldId id="267" r:id="rId11"/>
    <p:sldId id="328" r:id="rId12"/>
    <p:sldId id="288" r:id="rId13"/>
    <p:sldId id="269" r:id="rId14"/>
    <p:sldId id="286" r:id="rId15"/>
    <p:sldId id="347" r:id="rId16"/>
    <p:sldId id="350" r:id="rId17"/>
    <p:sldId id="293" r:id="rId18"/>
    <p:sldId id="289" r:id="rId19"/>
    <p:sldId id="295" r:id="rId20"/>
    <p:sldId id="302" r:id="rId21"/>
    <p:sldId id="334" r:id="rId22"/>
    <p:sldId id="301" r:id="rId23"/>
    <p:sldId id="343" r:id="rId24"/>
    <p:sldId id="305" r:id="rId25"/>
    <p:sldId id="307" r:id="rId26"/>
    <p:sldId id="339" r:id="rId27"/>
    <p:sldId id="330" r:id="rId28"/>
    <p:sldId id="300" r:id="rId29"/>
    <p:sldId id="340" r:id="rId30"/>
    <p:sldId id="341" r:id="rId31"/>
    <p:sldId id="342" r:id="rId32"/>
    <p:sldId id="311" r:id="rId33"/>
    <p:sldId id="314" r:id="rId34"/>
    <p:sldId id="310" r:id="rId35"/>
    <p:sldId id="329" r:id="rId36"/>
    <p:sldId id="322" r:id="rId37"/>
    <p:sldId id="323" r:id="rId38"/>
    <p:sldId id="324" r:id="rId39"/>
    <p:sldId id="338" r:id="rId40"/>
    <p:sldId id="349" r:id="rId41"/>
    <p:sldId id="348" r:id="rId42"/>
    <p:sldId id="309" r:id="rId43"/>
    <p:sldId id="313" r:id="rId44"/>
    <p:sldId id="312" r:id="rId45"/>
    <p:sldId id="315" r:id="rId46"/>
    <p:sldId id="294" r:id="rId47"/>
    <p:sldId id="335" r:id="rId48"/>
    <p:sldId id="336" r:id="rId49"/>
    <p:sldId id="337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58B3"/>
    <a:srgbClr val="E183E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13" autoAdjust="0"/>
    <p:restoredTop sz="94660"/>
  </p:normalViewPr>
  <p:slideViewPr>
    <p:cSldViewPr>
      <p:cViewPr varScale="1">
        <p:scale>
          <a:sx n="74" d="100"/>
          <a:sy n="74" d="100"/>
        </p:scale>
        <p:origin x="-7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genat\Desktop\psec2_samplingrate-5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>
        <c:manualLayout>
          <c:layoutTarget val="inner"/>
          <c:xMode val="edge"/>
          <c:yMode val="edge"/>
          <c:x val="0.14784044181977277"/>
          <c:y val="8.3227909011373724E-2"/>
          <c:w val="0.82418734708143959"/>
          <c:h val="0.74477958236659136"/>
        </c:manualLayout>
      </c:layout>
      <c:scatterChart>
        <c:scatterStyle val="lineMarker"/>
        <c:ser>
          <c:idx val="0"/>
          <c:order val="0"/>
          <c:spPr>
            <a:ln w="3175">
              <a:solidFill>
                <a:srgbClr val="800080"/>
              </a:solidFill>
              <a:prstDash val="solid"/>
            </a:ln>
          </c:spPr>
          <c:marker>
            <c:symbol val="diamond"/>
            <c:size val="6"/>
            <c:spPr>
              <a:solidFill>
                <a:srgbClr val="800080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dPt>
            <c:idx val="0"/>
            <c:marker>
              <c:spPr>
                <a:solidFill>
                  <a:srgbClr val="000000"/>
                </a:solidFill>
                <a:ln>
                  <a:solidFill>
                    <a:srgbClr val="000000"/>
                  </a:solidFill>
                  <a:prstDash val="solid"/>
                </a:ln>
              </c:spPr>
            </c:marker>
            <c:spPr>
              <a:ln w="28575">
                <a:noFill/>
              </a:ln>
            </c:spPr>
          </c:dPt>
          <c:xVal>
            <c:numRef>
              <c:f>Sheet1!$A$2:$A$8</c:f>
              <c:numCache>
                <c:formatCode>0.000</c:formatCode>
                <c:ptCount val="7"/>
                <c:pt idx="0">
                  <c:v>0.80800000000000005</c:v>
                </c:pt>
                <c:pt idx="1">
                  <c:v>0.73800000000000054</c:v>
                </c:pt>
                <c:pt idx="2">
                  <c:v>0.59200000000000041</c:v>
                </c:pt>
                <c:pt idx="3">
                  <c:v>0.44400000000000023</c:v>
                </c:pt>
                <c:pt idx="4">
                  <c:v>0.29700000000000032</c:v>
                </c:pt>
                <c:pt idx="5">
                  <c:v>0.15000000000000013</c:v>
                </c:pt>
                <c:pt idx="6">
                  <c:v>7.1000000000000021E-2</c:v>
                </c:pt>
              </c:numCache>
            </c:numRef>
          </c:xVal>
          <c:yVal>
            <c:numRef>
              <c:f>Sheet1!$F$2:$F$8</c:f>
              <c:numCache>
                <c:formatCode>0.00E+000</c:formatCode>
                <c:ptCount val="7"/>
                <c:pt idx="0">
                  <c:v>335100000</c:v>
                </c:pt>
                <c:pt idx="1">
                  <c:v>1264087500</c:v>
                </c:pt>
                <c:pt idx="2">
                  <c:v>5437500000</c:v>
                </c:pt>
                <c:pt idx="3">
                  <c:v>9729975000.0000019</c:v>
                </c:pt>
                <c:pt idx="4">
                  <c:v>10343250000.000002</c:v>
                </c:pt>
                <c:pt idx="5">
                  <c:v>10637700000.000002</c:v>
                </c:pt>
                <c:pt idx="6">
                  <c:v>10928250000</c:v>
                </c:pt>
              </c:numCache>
            </c:numRef>
          </c:yVal>
        </c:ser>
        <c:axId val="66339200"/>
        <c:axId val="66341120"/>
      </c:scatterChart>
      <c:valAx>
        <c:axId val="6633920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47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VCP [V]</a:t>
                </a:r>
              </a:p>
            </c:rich>
          </c:tx>
          <c:layout>
            <c:manualLayout>
              <c:xMode val="edge"/>
              <c:yMode val="edge"/>
              <c:x val="0.50859109798775148"/>
              <c:y val="0.91928228798986278"/>
            </c:manualLayout>
          </c:layout>
          <c:spPr>
            <a:noFill/>
            <a:ln w="25400">
              <a:noFill/>
            </a:ln>
          </c:spPr>
        </c:title>
        <c:numFmt formatCode="0.000" sourceLinked="0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3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66341120"/>
        <c:crosses val="autoZero"/>
        <c:crossBetween val="midCat"/>
      </c:valAx>
      <c:valAx>
        <c:axId val="66341120"/>
        <c:scaling>
          <c:orientation val="minMax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47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sampling rate [S/s]</a:t>
                </a:r>
              </a:p>
            </c:rich>
          </c:tx>
          <c:layout>
            <c:manualLayout>
              <c:xMode val="edge"/>
              <c:yMode val="edge"/>
              <c:x val="4.2650187121258696E-4"/>
              <c:y val="0.20983889944791401"/>
            </c:manualLayout>
          </c:layout>
          <c:spPr>
            <a:noFill/>
            <a:ln w="25400">
              <a:noFill/>
            </a:ln>
          </c:spPr>
        </c:title>
        <c:numFmt formatCode="0.00E+000" sourceLinked="0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3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66339200"/>
        <c:crosses val="autoZero"/>
        <c:crossBetween val="midCat"/>
      </c:valAx>
      <c:spPr>
        <a:solidFill>
          <a:srgbClr val="D9D9D9"/>
        </a:solidFill>
        <a:ln w="3175">
          <a:solidFill>
            <a:srgbClr val="000000"/>
          </a:solidFill>
          <a:prstDash val="solid"/>
        </a:ln>
      </c:spPr>
    </c:plotArea>
    <c:plotVisOnly val="1"/>
    <c:dispBlanksAs val="gap"/>
  </c:chart>
  <c:spPr>
    <a:solidFill>
      <a:srgbClr val="FFFFFF"/>
    </a:solidFill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4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8CA50E-C07B-4FCE-B38C-7FBBAD4D6220}" type="datetimeFigureOut">
              <a:rPr lang="en-US" smtClean="0"/>
              <a:pPr/>
              <a:t>9/21/2010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0B1E3E-EEB3-4879-A7BE-61D06D771C9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046350" y="4352637"/>
            <a:ext cx="4770904" cy="3479512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5" tIns="45718" rIns="91435" bIns="45718" anchor="b"/>
          <a:lstStyle/>
          <a:p>
            <a:pPr algn="r" eaLnBrk="0" hangingPunct="0"/>
            <a:fld id="{234A10EA-5E3E-48E3-A9A7-006D50F7036B}" type="slidenum">
              <a:rPr lang="en-US" sz="1200">
                <a:ea typeface="Arial Unicode MS" pitchFamily="34" charset="-128"/>
                <a:cs typeface="Arial Unicode MS" pitchFamily="34" charset="-128"/>
              </a:rPr>
              <a:pPr algn="r" eaLnBrk="0" hangingPunct="0"/>
              <a:t>43</a:t>
            </a:fld>
            <a:endParaRPr lang="en-US" sz="12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lIns="91435" tIns="45718" rIns="91435" bIns="45718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046350" y="4352637"/>
            <a:ext cx="4770904" cy="3479512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046350" y="4352637"/>
            <a:ext cx="4770904" cy="3479512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ECC8D9-07D5-4CDC-9D1E-EFB62B9E8AE7}" type="slidenum">
              <a:rPr lang="de-DE"/>
              <a:pPr/>
              <a:t>48</a:t>
            </a:fld>
            <a:endParaRPr lang="de-DE"/>
          </a:p>
        </p:txBody>
      </p:sp>
      <p:sp>
        <p:nvSpPr>
          <p:cNvPr id="349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9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26431-061F-49A7-BECA-488020BFAA24}" type="datetime1">
              <a:rPr lang="en-US" smtClean="0"/>
              <a:pPr/>
              <a:t>9/21/2010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F47AA-3F67-4F9B-88BA-C9D4DC66D6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A0009-1631-4BEB-8FCF-0A166354A6EE}" type="datetime1">
              <a:rPr lang="en-US" smtClean="0"/>
              <a:pPr/>
              <a:t>9/21/2010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F47AA-3F67-4F9B-88BA-C9D4DC66D6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C40B3-F10D-4930-B8F4-9AE7D6EC6503}" type="datetime1">
              <a:rPr lang="en-US" smtClean="0"/>
              <a:pPr/>
              <a:t>9/21/2010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F47AA-3F67-4F9B-88BA-C9D4DC66D6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0625B-2BA0-4CBA-8937-EAB3CBF10DC0}" type="datetime1">
              <a:rPr lang="en-US" smtClean="0"/>
              <a:pPr/>
              <a:t>9/21/2010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F47AA-3F67-4F9B-88BA-C9D4DC66D6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6E99D-8451-46F5-9B29-16B967B5ABE1}" type="datetime1">
              <a:rPr lang="en-US" smtClean="0"/>
              <a:pPr/>
              <a:t>9/21/2010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F47AA-3F67-4F9B-88BA-C9D4DC66D6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927A2-3673-4D84-9016-C22BE0EB24DB}" type="datetime1">
              <a:rPr lang="en-US" smtClean="0"/>
              <a:pPr/>
              <a:t>9/21/2010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F47AA-3F67-4F9B-88BA-C9D4DC66D6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9D35C-1904-477B-8969-255190B13BAB}" type="datetime1">
              <a:rPr lang="en-US" smtClean="0"/>
              <a:pPr/>
              <a:t>9/21/2010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F47AA-3F67-4F9B-88BA-C9D4DC66D6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F389E-9141-40A9-A017-31928133AD19}" type="datetime1">
              <a:rPr lang="en-US" smtClean="0"/>
              <a:pPr/>
              <a:t>9/21/2010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F47AA-3F67-4F9B-88BA-C9D4DC66D6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F921-A535-4378-8393-5E03177ECFB2}" type="datetime1">
              <a:rPr lang="en-US" smtClean="0"/>
              <a:pPr/>
              <a:t>9/21/2010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F47AA-3F67-4F9B-88BA-C9D4DC66D6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7A543-5CF2-4BE3-91C7-1E93C455F67D}" type="datetime1">
              <a:rPr lang="en-US" smtClean="0"/>
              <a:pPr/>
              <a:t>9/21/2010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F47AA-3F67-4F9B-88BA-C9D4DC66D6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416DE-6A01-4E0E-82EE-A705055ACD49}" type="datetime1">
              <a:rPr lang="en-US" smtClean="0"/>
              <a:pPr/>
              <a:t>9/21/2010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F47AA-3F67-4F9B-88BA-C9D4DC66D6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A10C37-383E-4B65-A9E8-6D4BF89A5833}" type="datetime1">
              <a:rPr lang="en-US" smtClean="0"/>
              <a:pPr/>
              <a:t>9/21/2010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F47AA-3F67-4F9B-88BA-C9D4DC66D65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4" Type="http://schemas.openxmlformats.org/officeDocument/2006/relationships/oleObject" Target="../embeddings/Microsoft_Office_Word_97_-_2003_Document1.doc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4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8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oleObject" Target="plot_cellleak.pdf" TargetMode="Externa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w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43000"/>
            <a:ext cx="7772400" cy="1470025"/>
          </a:xfrm>
        </p:spPr>
        <p:txBody>
          <a:bodyPr/>
          <a:lstStyle/>
          <a:p>
            <a:r>
              <a:rPr lang="en-US" b="1" dirty="0" smtClean="0"/>
              <a:t>A 20 GS/s sampling ASIC in  130nm CMOS technology.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048000"/>
            <a:ext cx="9144000" cy="1600200"/>
          </a:xfrm>
        </p:spPr>
        <p:txBody>
          <a:bodyPr>
            <a:normAutofit/>
          </a:bodyPr>
          <a:lstStyle/>
          <a:p>
            <a:r>
              <a:rPr lang="en-US" sz="2000" dirty="0" err="1" smtClean="0">
                <a:solidFill>
                  <a:schemeClr val="tx1"/>
                </a:solidFill>
              </a:rPr>
              <a:t>Mircea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Bogdan</a:t>
            </a:r>
            <a:r>
              <a:rPr lang="en-US" sz="2000" baseline="30000" dirty="0" smtClean="0">
                <a:solidFill>
                  <a:schemeClr val="tx1"/>
                </a:solidFill>
              </a:rPr>
              <a:t> 1</a:t>
            </a:r>
            <a:r>
              <a:rPr lang="en-US" sz="2000" dirty="0" smtClean="0">
                <a:solidFill>
                  <a:schemeClr val="tx1"/>
                </a:solidFill>
              </a:rPr>
              <a:t>, Henry J. Frisch</a:t>
            </a:r>
            <a:r>
              <a:rPr lang="en-US" sz="2000" baseline="30000" dirty="0" smtClean="0">
                <a:solidFill>
                  <a:schemeClr val="tx1"/>
                </a:solidFill>
              </a:rPr>
              <a:t> 1</a:t>
            </a:r>
            <a:r>
              <a:rPr lang="en-US" sz="2000" dirty="0" smtClean="0">
                <a:solidFill>
                  <a:schemeClr val="tx1"/>
                </a:solidFill>
              </a:rPr>
              <a:t>, Jean-Francois  </a:t>
            </a:r>
            <a:r>
              <a:rPr lang="en-US" sz="2000" dirty="0" err="1" smtClean="0">
                <a:solidFill>
                  <a:schemeClr val="tx1"/>
                </a:solidFill>
              </a:rPr>
              <a:t>Genat</a:t>
            </a:r>
            <a:r>
              <a:rPr lang="en-US" sz="2000" baseline="30000" dirty="0" smtClean="0">
                <a:solidFill>
                  <a:schemeClr val="tx1"/>
                </a:solidFill>
              </a:rPr>
              <a:t> 1</a:t>
            </a:r>
            <a:r>
              <a:rPr lang="en-US" sz="2000" dirty="0" smtClean="0">
                <a:solidFill>
                  <a:schemeClr val="tx1"/>
                </a:solidFill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</a:rPr>
              <a:t>Herve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Grabas</a:t>
            </a:r>
            <a:r>
              <a:rPr lang="en-US" sz="2000" baseline="30000" dirty="0" smtClean="0">
                <a:solidFill>
                  <a:schemeClr val="tx1"/>
                </a:solidFill>
              </a:rPr>
              <a:t> 1</a:t>
            </a:r>
            <a:r>
              <a:rPr lang="en-US" sz="2000" dirty="0" smtClean="0">
                <a:solidFill>
                  <a:schemeClr val="tx1"/>
                </a:solidFill>
              </a:rPr>
              <a:t>, </a:t>
            </a:r>
            <a:endParaRPr lang="en-US" sz="2000" dirty="0">
              <a:solidFill>
                <a:schemeClr val="tx1"/>
              </a:solidFill>
            </a:endParaRPr>
          </a:p>
          <a:p>
            <a:r>
              <a:rPr lang="en-US" sz="2000" dirty="0" smtClean="0">
                <a:solidFill>
                  <a:schemeClr val="tx1"/>
                </a:solidFill>
              </a:rPr>
              <a:t> Mary K. </a:t>
            </a:r>
            <a:r>
              <a:rPr lang="en-US" sz="2000" dirty="0" err="1" smtClean="0">
                <a:solidFill>
                  <a:schemeClr val="tx1"/>
                </a:solidFill>
              </a:rPr>
              <a:t>Heintz</a:t>
            </a:r>
            <a:r>
              <a:rPr lang="en-US" sz="2000" baseline="30000" dirty="0" smtClean="0">
                <a:solidFill>
                  <a:schemeClr val="tx1"/>
                </a:solidFill>
              </a:rPr>
              <a:t> 1</a:t>
            </a:r>
            <a:r>
              <a:rPr lang="en-US" sz="2000" dirty="0" smtClean="0">
                <a:solidFill>
                  <a:schemeClr val="tx1"/>
                </a:solidFill>
              </a:rPr>
              <a:t>, Samuel Meehan</a:t>
            </a:r>
            <a:r>
              <a:rPr lang="en-US" sz="2000" baseline="30000" dirty="0" smtClean="0">
                <a:solidFill>
                  <a:schemeClr val="tx1"/>
                </a:solidFill>
              </a:rPr>
              <a:t> 1 </a:t>
            </a:r>
            <a:r>
              <a:rPr lang="en-US" sz="2000" dirty="0" smtClean="0">
                <a:solidFill>
                  <a:schemeClr val="tx1"/>
                </a:solidFill>
              </a:rPr>
              <a:t>, Eric </a:t>
            </a:r>
            <a:r>
              <a:rPr lang="en-US" sz="2000" dirty="0" err="1" smtClean="0">
                <a:solidFill>
                  <a:schemeClr val="tx1"/>
                </a:solidFill>
              </a:rPr>
              <a:t>Oberla</a:t>
            </a:r>
            <a:r>
              <a:rPr lang="en-US" sz="2000" baseline="30000" dirty="0" smtClean="0">
                <a:solidFill>
                  <a:schemeClr val="tx1"/>
                </a:solidFill>
              </a:rPr>
              <a:t> 1</a:t>
            </a:r>
            <a:r>
              <a:rPr lang="en-US" sz="2000" dirty="0" smtClean="0">
                <a:solidFill>
                  <a:schemeClr val="tx1"/>
                </a:solidFill>
              </a:rPr>
              <a:t>,  Larry L. Ruckman</a:t>
            </a:r>
            <a:r>
              <a:rPr lang="en-US" sz="2000" baseline="30000" dirty="0" smtClean="0">
                <a:solidFill>
                  <a:schemeClr val="tx1"/>
                </a:solidFill>
              </a:rPr>
              <a:t>2</a:t>
            </a:r>
            <a:r>
              <a:rPr lang="en-US" sz="2000" dirty="0" smtClean="0">
                <a:solidFill>
                  <a:schemeClr val="tx1"/>
                </a:solidFill>
              </a:rPr>
              <a:t>,  </a:t>
            </a:r>
            <a:r>
              <a:rPr lang="en-US" sz="2000" dirty="0" err="1" smtClean="0">
                <a:solidFill>
                  <a:schemeClr val="tx1"/>
                </a:solidFill>
              </a:rPr>
              <a:t>Fukun</a:t>
            </a:r>
            <a:r>
              <a:rPr lang="en-US" sz="2000" baseline="30000" dirty="0" smtClean="0">
                <a:solidFill>
                  <a:schemeClr val="tx1"/>
                </a:solidFill>
              </a:rPr>
              <a:t> </a:t>
            </a:r>
            <a:r>
              <a:rPr lang="en-US" sz="2000" dirty="0" smtClean="0">
                <a:solidFill>
                  <a:schemeClr val="tx1"/>
                </a:solidFill>
              </a:rPr>
              <a:t>Tang, </a:t>
            </a:r>
            <a:r>
              <a:rPr lang="en-US" sz="2000" baseline="30000" dirty="0" smtClean="0">
                <a:solidFill>
                  <a:schemeClr val="tx1"/>
                </a:solidFill>
              </a:rPr>
              <a:t>1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smtClean="0">
                <a:solidFill>
                  <a:schemeClr val="tx1"/>
                </a:solidFill>
              </a:rPr>
              <a:t>and Gary S. Varner</a:t>
            </a:r>
            <a:r>
              <a:rPr lang="en-US" sz="2000" baseline="30000" dirty="0" smtClean="0">
                <a:solidFill>
                  <a:schemeClr val="tx1"/>
                </a:solidFill>
              </a:rPr>
              <a:t>2</a:t>
            </a:r>
            <a:r>
              <a:rPr lang="en-US" sz="2000" dirty="0" smtClean="0">
                <a:solidFill>
                  <a:schemeClr val="tx1"/>
                </a:solidFill>
              </a:rPr>
              <a:t>, 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52800" y="4648200"/>
            <a:ext cx="20499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aseline="30000" dirty="0" smtClean="0">
                <a:solidFill>
                  <a:schemeClr val="tx1"/>
                </a:solidFill>
              </a:rPr>
              <a:t>1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smtClean="0"/>
              <a:t>University of Chicago</a:t>
            </a:r>
          </a:p>
          <a:p>
            <a:r>
              <a:rPr lang="en-US" sz="1600" baseline="30000" dirty="0" smtClean="0">
                <a:solidFill>
                  <a:schemeClr val="tx1"/>
                </a:solidFill>
              </a:rPr>
              <a:t>2  </a:t>
            </a:r>
            <a:r>
              <a:rPr lang="en-US" sz="1600" dirty="0" smtClean="0"/>
              <a:t>University of Hawaii</a:t>
            </a:r>
            <a:endParaRPr lang="en-US" sz="1600" dirty="0"/>
          </a:p>
        </p:txBody>
      </p:sp>
      <p:pic>
        <p:nvPicPr>
          <p:cNvPr id="6" name="Picture 5" descr="chicago_hawaii_logo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8800" y="228600"/>
            <a:ext cx="5238750" cy="5238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90800" y="5562600"/>
            <a:ext cx="342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chemeClr val="tx2"/>
                </a:solidFill>
              </a:rPr>
              <a:t>TWEPP 2010,  Aachen , Germany</a:t>
            </a:r>
            <a:endParaRPr lang="en-US" i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19200"/>
            <a:ext cx="7772400" cy="68579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3276600" y="1981200"/>
            <a:ext cx="4267200" cy="1588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143000" y="2590800"/>
            <a:ext cx="70104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</a:rPr>
              <a:t>   Context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  Fast timing and Waveform analysis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  Sampling Electronics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  130nm CMOS Waveform Sampler </a:t>
            </a:r>
            <a:r>
              <a:rPr lang="en-US" sz="2400" dirty="0" smtClean="0"/>
              <a:t>Tests</a:t>
            </a:r>
          </a:p>
          <a:p>
            <a:r>
              <a:rPr lang="en-US" sz="2400" dirty="0" smtClean="0"/>
              <a:t> </a:t>
            </a:r>
            <a:r>
              <a:rPr lang="en-US" sz="2400" dirty="0" smtClean="0"/>
              <a:t>    Conclusion </a:t>
            </a:r>
            <a:r>
              <a:rPr lang="en-US" sz="2400" dirty="0" smtClean="0"/>
              <a:t>- Perspective</a:t>
            </a:r>
          </a:p>
          <a:p>
            <a:endParaRPr lang="en-US" dirty="0"/>
          </a:p>
        </p:txBody>
      </p:sp>
      <p:pic>
        <p:nvPicPr>
          <p:cNvPr id="7" name="Picture 6" descr="chicago_hawaii_logo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238750" cy="5238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761999"/>
          </a:xfrm>
        </p:spPr>
        <p:txBody>
          <a:bodyPr>
            <a:normAutofit/>
          </a:bodyPr>
          <a:lstStyle/>
          <a:p>
            <a:r>
              <a:rPr lang="en-US" sz="3600" dirty="0" smtClean="0"/>
              <a:t>Context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609600"/>
            <a:ext cx="9144000" cy="5562600"/>
          </a:xfrm>
        </p:spPr>
        <p:txBody>
          <a:bodyPr>
            <a:noAutofit/>
          </a:bodyPr>
          <a:lstStyle/>
          <a:p>
            <a:pPr algn="l"/>
            <a:r>
              <a:rPr lang="en-US" sz="1800" b="1" dirty="0" smtClean="0">
                <a:solidFill>
                  <a:schemeClr val="tx1"/>
                </a:solidFill>
              </a:rPr>
              <a:t>Fast photo-detectors :</a:t>
            </a:r>
          </a:p>
          <a:p>
            <a:pPr algn="l"/>
            <a:endParaRPr lang="en-US" sz="1800" b="1" dirty="0" smtClean="0">
              <a:solidFill>
                <a:srgbClr val="FF0000"/>
              </a:solidFill>
            </a:endParaRPr>
          </a:p>
          <a:p>
            <a:pPr algn="l"/>
            <a:r>
              <a:rPr lang="en-US" sz="1800" b="1" dirty="0" smtClean="0">
                <a:solidFill>
                  <a:srgbClr val="FF0000"/>
                </a:solidFill>
              </a:rPr>
              <a:t>	Timing resolution:</a:t>
            </a:r>
          </a:p>
          <a:p>
            <a:pPr algn="l"/>
            <a:endParaRPr lang="en-US" sz="1800" b="1" dirty="0" smtClean="0">
              <a:solidFill>
                <a:schemeClr val="tx1"/>
              </a:solidFill>
            </a:endParaRP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	Time of flights with accuracies in the 10-100ps range, sensitive to  single photo-electron.</a:t>
            </a:r>
            <a:endParaRPr lang="en-US" sz="1800" b="1" dirty="0" smtClean="0">
              <a:solidFill>
                <a:schemeClr val="tx1"/>
              </a:solidFill>
            </a:endParaRPr>
          </a:p>
          <a:p>
            <a:pPr algn="l"/>
            <a:r>
              <a:rPr lang="en-US" sz="1800" b="1" dirty="0" smtClean="0">
                <a:solidFill>
                  <a:schemeClr val="tx1"/>
                </a:solidFill>
              </a:rPr>
              <a:t>		</a:t>
            </a:r>
            <a:r>
              <a:rPr lang="en-US" sz="1600" dirty="0" smtClean="0">
                <a:solidFill>
                  <a:schemeClr val="tx1"/>
                </a:solidFill>
              </a:rPr>
              <a:t>- Photomultipliers,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		</a:t>
            </a:r>
            <a:r>
              <a:rPr lang="en-US" sz="1600" b="1" dirty="0" smtClean="0">
                <a:solidFill>
                  <a:schemeClr val="tx1"/>
                </a:solidFill>
              </a:rPr>
              <a:t>- </a:t>
            </a:r>
            <a:r>
              <a:rPr lang="en-US" sz="1600" dirty="0" smtClean="0">
                <a:solidFill>
                  <a:schemeClr val="tx1"/>
                </a:solidFill>
              </a:rPr>
              <a:t>Pin diodes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		</a:t>
            </a:r>
            <a:r>
              <a:rPr lang="en-US" sz="1600" b="1" dirty="0" smtClean="0">
                <a:solidFill>
                  <a:schemeClr val="tx1"/>
                </a:solidFill>
              </a:rPr>
              <a:t>-</a:t>
            </a:r>
            <a:r>
              <a:rPr lang="en-US" sz="1600" dirty="0" smtClean="0">
                <a:solidFill>
                  <a:schemeClr val="tx1"/>
                </a:solidFill>
              </a:rPr>
              <a:t> Avalanche Photo-Diodes 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		</a:t>
            </a:r>
            <a:r>
              <a:rPr lang="en-US" sz="1600" b="1" dirty="0" smtClean="0">
                <a:solidFill>
                  <a:schemeClr val="tx1"/>
                </a:solidFill>
              </a:rPr>
              <a:t>-</a:t>
            </a:r>
            <a:r>
              <a:rPr lang="en-US" sz="1600" dirty="0" smtClean="0">
                <a:solidFill>
                  <a:schemeClr val="tx1"/>
                </a:solidFill>
              </a:rPr>
              <a:t> Solid state photomultipliers, 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		</a:t>
            </a:r>
            <a:r>
              <a:rPr lang="en-US" sz="1600" b="1" dirty="0" smtClean="0">
                <a:solidFill>
                  <a:schemeClr val="tx1"/>
                </a:solidFill>
              </a:rPr>
              <a:t>-</a:t>
            </a:r>
            <a:r>
              <a:rPr lang="en-US" sz="1600" dirty="0" smtClean="0">
                <a:solidFill>
                  <a:schemeClr val="tx1"/>
                </a:solidFill>
              </a:rPr>
              <a:t> Micro-channel plate </a:t>
            </a:r>
          </a:p>
          <a:p>
            <a:pPr algn="l"/>
            <a:endParaRPr lang="en-US" sz="1600" dirty="0" smtClean="0">
              <a:solidFill>
                <a:schemeClr val="tx1"/>
              </a:solidFill>
            </a:endParaRPr>
          </a:p>
          <a:p>
            <a:pPr algn="l"/>
            <a:r>
              <a:rPr lang="en-US" sz="1800" b="1" dirty="0" smtClean="0">
                <a:solidFill>
                  <a:schemeClr val="tx1"/>
                </a:solidFill>
              </a:rPr>
              <a:t>	</a:t>
            </a:r>
            <a:r>
              <a:rPr lang="en-US" sz="1800" b="1" dirty="0" smtClean="0">
                <a:solidFill>
                  <a:srgbClr val="FF0000"/>
                </a:solidFill>
              </a:rPr>
              <a:t>Position resolution:</a:t>
            </a:r>
          </a:p>
          <a:p>
            <a:pPr algn="l"/>
            <a:endParaRPr lang="en-US" sz="1800" b="1" dirty="0" smtClean="0">
              <a:solidFill>
                <a:schemeClr val="tx1"/>
              </a:solidFill>
            </a:endParaRP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	</a:t>
            </a:r>
            <a:r>
              <a:rPr lang="en-US" sz="1600" b="1" dirty="0" smtClean="0">
                <a:solidFill>
                  <a:schemeClr val="tx1"/>
                </a:solidFill>
              </a:rPr>
              <a:t>- Pixilated structure:   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		- Multi-anode PMTs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		- Solid state devices  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			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	</a:t>
            </a:r>
            <a:r>
              <a:rPr lang="en-US" sz="1600" b="1" dirty="0" smtClean="0">
                <a:solidFill>
                  <a:schemeClr val="tx1"/>
                </a:solidFill>
              </a:rPr>
              <a:t>- Transmission lines readout</a:t>
            </a:r>
          </a:p>
          <a:p>
            <a:pPr algn="l"/>
            <a:r>
              <a:rPr lang="en-US" sz="1600" b="1" dirty="0" smtClean="0">
                <a:solidFill>
                  <a:schemeClr val="tx1"/>
                </a:solidFill>
              </a:rPr>
              <a:t>		- </a:t>
            </a:r>
            <a:r>
              <a:rPr lang="en-US" sz="1600" dirty="0" smtClean="0">
                <a:solidFill>
                  <a:schemeClr val="tx1"/>
                </a:solidFill>
              </a:rPr>
              <a:t>Micro-channel Plates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0"/>
            <a:ext cx="8305800" cy="9144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Timing-Imaging Devices</a:t>
            </a:r>
            <a:endParaRPr lang="en-US" sz="3200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1143000"/>
            <a:ext cx="8686800" cy="53340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80000"/>
              </a:lnSpc>
            </a:pPr>
            <a:r>
              <a:rPr lang="en-US" sz="2000" dirty="0" smtClean="0">
                <a:solidFill>
                  <a:schemeClr val="accent2"/>
                </a:solidFill>
              </a:rPr>
              <a:t>       Multi-anodes </a:t>
            </a:r>
            <a:r>
              <a:rPr lang="en-US" sz="2000" dirty="0">
                <a:solidFill>
                  <a:schemeClr val="accent2"/>
                </a:solidFill>
              </a:rPr>
              <a:t>PMTs      </a:t>
            </a:r>
            <a:r>
              <a:rPr lang="en-US" sz="2000" dirty="0" smtClean="0">
                <a:solidFill>
                  <a:schemeClr val="accent2"/>
                </a:solidFill>
              </a:rPr>
              <a:t> Silicon-PMTs </a:t>
            </a:r>
            <a:r>
              <a:rPr lang="en-US" sz="1800" dirty="0" smtClean="0">
                <a:solidFill>
                  <a:schemeClr val="accent2"/>
                </a:solidFill>
              </a:rPr>
              <a:t>[10]                      </a:t>
            </a:r>
            <a:r>
              <a:rPr lang="en-US" sz="2000" dirty="0" smtClean="0">
                <a:solidFill>
                  <a:schemeClr val="accent2"/>
                </a:solidFill>
              </a:rPr>
              <a:t>Micro-Channel Plates</a:t>
            </a:r>
            <a:r>
              <a:rPr lang="en-US" sz="1800" dirty="0" smtClean="0">
                <a:solidFill>
                  <a:schemeClr val="accent2"/>
                </a:solidFill>
              </a:rPr>
              <a:t> [1]</a:t>
            </a:r>
            <a:endParaRPr lang="en-US" sz="2000" dirty="0" smtClean="0">
              <a:solidFill>
                <a:schemeClr val="accent2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en-US" sz="1600" dirty="0" smtClean="0">
                <a:solidFill>
                  <a:srgbClr val="FF0000"/>
                </a:solidFill>
              </a:rPr>
              <a:t>         Dynodes                                    Quenched Geiger in Silicon 	       Micro-Pores</a:t>
            </a:r>
          </a:p>
          <a:p>
            <a:pPr algn="just">
              <a:lnSpc>
                <a:spcPct val="80000"/>
              </a:lnSpc>
            </a:pPr>
            <a:r>
              <a:rPr lang="en-US" sz="1600" dirty="0" smtClean="0">
                <a:solidFill>
                  <a:schemeClr val="accent2"/>
                </a:solidFill>
              </a:rPr>
              <a:t>		</a:t>
            </a:r>
          </a:p>
          <a:p>
            <a:pPr algn="just">
              <a:lnSpc>
                <a:spcPct val="80000"/>
              </a:lnSpc>
            </a:pPr>
            <a:endParaRPr lang="en-US" sz="1600" dirty="0" smtClean="0">
              <a:solidFill>
                <a:schemeClr val="accent2"/>
              </a:solidFill>
            </a:endParaRPr>
          </a:p>
          <a:p>
            <a:pPr algn="just">
              <a:lnSpc>
                <a:spcPct val="80000"/>
              </a:lnSpc>
            </a:pPr>
            <a:endParaRPr lang="en-US" sz="1600" dirty="0">
              <a:solidFill>
                <a:schemeClr val="accent2"/>
              </a:solidFill>
            </a:endParaRPr>
          </a:p>
          <a:p>
            <a:pPr algn="just">
              <a:lnSpc>
                <a:spcPct val="80000"/>
              </a:lnSpc>
            </a:pPr>
            <a:endParaRPr lang="en-US" sz="1600" dirty="0">
              <a:solidFill>
                <a:schemeClr val="accent2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en-US" sz="2000" dirty="0">
                <a:solidFill>
                  <a:schemeClr val="accent2"/>
                </a:solidFill>
              </a:rPr>
              <a:t>						</a:t>
            </a:r>
            <a:endParaRPr lang="en-US" sz="2000" b="1" dirty="0">
              <a:solidFill>
                <a:schemeClr val="accent2"/>
              </a:solidFill>
            </a:endParaRPr>
          </a:p>
          <a:p>
            <a:pPr algn="just">
              <a:lnSpc>
                <a:spcPct val="80000"/>
              </a:lnSpc>
            </a:pPr>
            <a:endParaRPr lang="en-US" sz="2000" b="1" dirty="0">
              <a:solidFill>
                <a:schemeClr val="accent2"/>
              </a:solidFill>
            </a:endParaRPr>
          </a:p>
          <a:p>
            <a:pPr algn="just">
              <a:lnSpc>
                <a:spcPct val="80000"/>
              </a:lnSpc>
            </a:pPr>
            <a:endParaRPr lang="en-US" sz="2000" b="1" dirty="0">
              <a:solidFill>
                <a:schemeClr val="accent2"/>
              </a:solidFill>
            </a:endParaRPr>
          </a:p>
          <a:p>
            <a:pPr algn="just">
              <a:lnSpc>
                <a:spcPct val="80000"/>
              </a:lnSpc>
            </a:pPr>
            <a:endParaRPr lang="en-US" sz="2000" b="1" dirty="0">
              <a:solidFill>
                <a:schemeClr val="accent2"/>
              </a:solidFill>
            </a:endParaRPr>
          </a:p>
          <a:p>
            <a:pPr algn="just">
              <a:lnSpc>
                <a:spcPct val="80000"/>
              </a:lnSpc>
            </a:pPr>
            <a:endParaRPr lang="en-US" sz="1800" dirty="0"/>
          </a:p>
          <a:p>
            <a:pPr algn="just">
              <a:lnSpc>
                <a:spcPct val="80000"/>
              </a:lnSpc>
            </a:pPr>
            <a:r>
              <a:rPr lang="en-US" sz="1800" dirty="0" smtClean="0">
                <a:solidFill>
                  <a:schemeClr val="tx1"/>
                </a:solidFill>
              </a:rPr>
              <a:t>Quantum Eff.                     30</a:t>
            </a:r>
            <a:r>
              <a:rPr lang="en-US" sz="1800" dirty="0">
                <a:solidFill>
                  <a:schemeClr val="tx1"/>
                </a:solidFill>
              </a:rPr>
              <a:t>%                     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smtClean="0">
                <a:solidFill>
                  <a:srgbClr val="FF33CC"/>
                </a:solidFill>
              </a:rPr>
              <a:t>90%                                       </a:t>
            </a:r>
            <a:r>
              <a:rPr lang="en-US" sz="1800" dirty="0" smtClean="0">
                <a:solidFill>
                  <a:schemeClr val="tx1"/>
                </a:solidFill>
              </a:rPr>
              <a:t>30%        </a:t>
            </a:r>
            <a:endParaRPr lang="en-US" sz="1800" dirty="0">
              <a:solidFill>
                <a:schemeClr val="tx1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en-US" sz="1800" dirty="0" smtClean="0">
                <a:solidFill>
                  <a:schemeClr val="tx1"/>
                </a:solidFill>
              </a:rPr>
              <a:t>Collection Eff.                    </a:t>
            </a:r>
            <a:r>
              <a:rPr lang="en-US" sz="1800" dirty="0" smtClean="0">
                <a:solidFill>
                  <a:srgbClr val="FF33CC"/>
                </a:solidFill>
              </a:rPr>
              <a:t>90</a:t>
            </a:r>
            <a:r>
              <a:rPr lang="en-US" sz="1800" dirty="0">
                <a:solidFill>
                  <a:srgbClr val="FF33CC"/>
                </a:solidFill>
              </a:rPr>
              <a:t>%                    </a:t>
            </a:r>
            <a:r>
              <a:rPr lang="en-US" sz="1800" dirty="0" smtClean="0">
                <a:solidFill>
                  <a:srgbClr val="FF33CC"/>
                </a:solidFill>
              </a:rPr>
              <a:t>  </a:t>
            </a:r>
            <a:r>
              <a:rPr lang="en-US" sz="1800" dirty="0" smtClean="0">
                <a:solidFill>
                  <a:schemeClr val="tx1"/>
                </a:solidFill>
              </a:rPr>
              <a:t>70%                                       70%</a:t>
            </a:r>
            <a:endParaRPr lang="en-US" sz="1800" dirty="0">
              <a:solidFill>
                <a:schemeClr val="tx1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en-US" sz="1800" dirty="0">
                <a:solidFill>
                  <a:schemeClr val="tx1"/>
                </a:solidFill>
              </a:rPr>
              <a:t>Rise-time	   </a:t>
            </a:r>
            <a:r>
              <a:rPr lang="en-US" sz="1800" dirty="0" smtClean="0">
                <a:solidFill>
                  <a:schemeClr val="tx1"/>
                </a:solidFill>
              </a:rPr>
              <a:t>                        0.5-1ns</a:t>
            </a:r>
            <a:r>
              <a:rPr lang="en-US" sz="1800" dirty="0">
                <a:solidFill>
                  <a:schemeClr val="tx1"/>
                </a:solidFill>
              </a:rPr>
              <a:t>	  </a:t>
            </a:r>
            <a:r>
              <a:rPr lang="en-US" sz="1800" dirty="0" smtClean="0">
                <a:solidFill>
                  <a:schemeClr val="tx1"/>
                </a:solidFill>
              </a:rPr>
              <a:t>  250ps</a:t>
            </a:r>
            <a:r>
              <a:rPr lang="en-US" sz="1800" dirty="0">
                <a:solidFill>
                  <a:srgbClr val="FF0000"/>
                </a:solidFill>
              </a:rPr>
              <a:t>	</a:t>
            </a:r>
            <a:r>
              <a:rPr lang="en-US" sz="1800" dirty="0" smtClean="0">
                <a:solidFill>
                  <a:srgbClr val="FF0000"/>
                </a:solidFill>
              </a:rPr>
              <a:t>                	            </a:t>
            </a:r>
            <a:r>
              <a:rPr lang="en-US" sz="1800" dirty="0" smtClean="0">
                <a:solidFill>
                  <a:srgbClr val="FF33CC"/>
                </a:solidFill>
              </a:rPr>
              <a:t>50-500ps</a:t>
            </a:r>
            <a:endParaRPr lang="en-US" sz="1800" dirty="0">
              <a:solidFill>
                <a:srgbClr val="FF33CC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en-US" sz="1800" dirty="0" smtClean="0">
                <a:solidFill>
                  <a:schemeClr val="tx1"/>
                </a:solidFill>
              </a:rPr>
              <a:t>Timing resolution (1PE)   150ps                   100ps</a:t>
            </a:r>
            <a:r>
              <a:rPr lang="en-US" sz="1800" dirty="0">
                <a:solidFill>
                  <a:srgbClr val="FF0000"/>
                </a:solidFill>
              </a:rPr>
              <a:t>	</a:t>
            </a:r>
            <a:r>
              <a:rPr lang="en-US" sz="1800" dirty="0" smtClean="0">
                <a:solidFill>
                  <a:srgbClr val="FF0000"/>
                </a:solidFill>
              </a:rPr>
              <a:t>                	             </a:t>
            </a:r>
            <a:r>
              <a:rPr lang="en-US" sz="1800" dirty="0" smtClean="0">
                <a:solidFill>
                  <a:srgbClr val="FF33CC"/>
                </a:solidFill>
              </a:rPr>
              <a:t>20-30ps</a:t>
            </a:r>
          </a:p>
          <a:p>
            <a:pPr algn="just">
              <a:lnSpc>
                <a:spcPct val="80000"/>
              </a:lnSpc>
            </a:pPr>
            <a:r>
              <a:rPr lang="en-US" sz="1800" dirty="0" smtClean="0">
                <a:solidFill>
                  <a:schemeClr val="tx1"/>
                </a:solidFill>
              </a:rPr>
              <a:t>Pixel </a:t>
            </a:r>
            <a:r>
              <a:rPr lang="en-US" sz="1800" dirty="0">
                <a:solidFill>
                  <a:schemeClr val="tx1"/>
                </a:solidFill>
              </a:rPr>
              <a:t>size	  </a:t>
            </a:r>
            <a:r>
              <a:rPr lang="en-US" sz="1800" dirty="0" smtClean="0">
                <a:solidFill>
                  <a:schemeClr val="tx1"/>
                </a:solidFill>
              </a:rPr>
              <a:t>                         2x2mm</a:t>
            </a:r>
            <a:r>
              <a:rPr lang="en-US" sz="1800" baseline="30000" dirty="0" smtClean="0">
                <a:solidFill>
                  <a:schemeClr val="tx1"/>
                </a:solidFill>
              </a:rPr>
              <a:t>2</a:t>
            </a:r>
            <a:r>
              <a:rPr lang="en-US" sz="1800" dirty="0" smtClean="0">
                <a:solidFill>
                  <a:schemeClr val="tx1"/>
                </a:solidFill>
              </a:rPr>
              <a:t>           </a:t>
            </a:r>
            <a:r>
              <a:rPr lang="en-US" sz="1800" dirty="0">
                <a:solidFill>
                  <a:srgbClr val="FF33CC"/>
                </a:solidFill>
              </a:rPr>
              <a:t>50x50</a:t>
            </a:r>
            <a:r>
              <a:rPr lang="en-US" sz="1800" dirty="0">
                <a:solidFill>
                  <a:srgbClr val="FF33CC"/>
                </a:solidFill>
                <a:latin typeface="Symbol" pitchFamily="18" charset="2"/>
              </a:rPr>
              <a:t>m</a:t>
            </a:r>
            <a:r>
              <a:rPr lang="en-US" sz="1800" dirty="0">
                <a:solidFill>
                  <a:srgbClr val="FF33CC"/>
                </a:solidFill>
              </a:rPr>
              <a:t>m</a:t>
            </a:r>
            <a:r>
              <a:rPr lang="en-US" sz="1800" baseline="30000" dirty="0">
                <a:solidFill>
                  <a:srgbClr val="FF33CC"/>
                </a:solidFill>
              </a:rPr>
              <a:t>2</a:t>
            </a:r>
            <a:r>
              <a:rPr lang="en-US" sz="1800" dirty="0">
                <a:solidFill>
                  <a:schemeClr val="tx1"/>
                </a:solidFill>
              </a:rPr>
              <a:t>           </a:t>
            </a:r>
            <a:r>
              <a:rPr lang="en-US" sz="1800" dirty="0" smtClean="0">
                <a:solidFill>
                  <a:schemeClr val="tx1"/>
                </a:solidFill>
              </a:rPr>
              <a:t>                1.5x1.5mm</a:t>
            </a:r>
            <a:r>
              <a:rPr lang="en-US" sz="1800" baseline="30000" dirty="0" smtClean="0">
                <a:solidFill>
                  <a:schemeClr val="tx1"/>
                </a:solidFill>
              </a:rPr>
              <a:t>2</a:t>
            </a:r>
            <a:endParaRPr lang="en-US" sz="1800" dirty="0">
              <a:solidFill>
                <a:schemeClr val="tx1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en-US" sz="1800" dirty="0">
                <a:solidFill>
                  <a:schemeClr val="tx1"/>
                </a:solidFill>
              </a:rPr>
              <a:t>Dark counts          </a:t>
            </a:r>
            <a:r>
              <a:rPr lang="en-US" sz="1800" dirty="0" smtClean="0">
                <a:solidFill>
                  <a:schemeClr val="tx1"/>
                </a:solidFill>
              </a:rPr>
              <a:t>              </a:t>
            </a:r>
            <a:r>
              <a:rPr lang="en-US" sz="1800" dirty="0" smtClean="0">
                <a:solidFill>
                  <a:srgbClr val="FF33CC"/>
                </a:solidFill>
              </a:rPr>
              <a:t>1-10Hz</a:t>
            </a:r>
            <a:r>
              <a:rPr lang="en-US" sz="1800" dirty="0" smtClean="0">
                <a:solidFill>
                  <a:srgbClr val="FF66CC"/>
                </a:solidFill>
              </a:rPr>
              <a:t>         </a:t>
            </a:r>
            <a:r>
              <a:rPr lang="en-US" sz="1800" dirty="0" smtClean="0">
                <a:solidFill>
                  <a:schemeClr val="tx1"/>
                </a:solidFill>
              </a:rPr>
              <a:t>1-10MHz/pixel                      1Hz-1kHz/cm</a:t>
            </a:r>
            <a:r>
              <a:rPr lang="en-US" sz="1800" b="1" baseline="30000" dirty="0" smtClean="0">
                <a:solidFill>
                  <a:schemeClr val="tx1"/>
                </a:solidFill>
              </a:rPr>
              <a:t>2</a:t>
            </a:r>
            <a:endParaRPr lang="en-US" sz="1800" b="1" baseline="30000" dirty="0">
              <a:solidFill>
                <a:schemeClr val="tx1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en-US" sz="1800" dirty="0">
                <a:solidFill>
                  <a:schemeClr val="tx1"/>
                </a:solidFill>
              </a:rPr>
              <a:t>Dead time               </a:t>
            </a:r>
            <a:r>
              <a:rPr lang="en-US" sz="1800" dirty="0" smtClean="0">
                <a:solidFill>
                  <a:schemeClr val="tx1"/>
                </a:solidFill>
              </a:rPr>
              <a:t>             </a:t>
            </a:r>
            <a:r>
              <a:rPr lang="en-US" sz="1800" dirty="0" smtClean="0">
                <a:solidFill>
                  <a:srgbClr val="FF33CC"/>
                </a:solidFill>
              </a:rPr>
              <a:t>5ns</a:t>
            </a:r>
            <a:r>
              <a:rPr lang="en-US" sz="1800" dirty="0" smtClean="0"/>
              <a:t>                 </a:t>
            </a:r>
            <a:r>
              <a:rPr lang="en-US" sz="1800" dirty="0">
                <a:solidFill>
                  <a:schemeClr val="tx1"/>
                </a:solidFill>
              </a:rPr>
              <a:t>100-500ns                </a:t>
            </a:r>
            <a:r>
              <a:rPr lang="en-US" sz="1800" dirty="0" smtClean="0">
                <a:solidFill>
                  <a:schemeClr val="tx1"/>
                </a:solidFill>
              </a:rPr>
              <a:t>                 </a:t>
            </a:r>
            <a:r>
              <a:rPr lang="en-US" sz="1800" dirty="0">
                <a:solidFill>
                  <a:schemeClr val="tx1"/>
                </a:solidFill>
              </a:rPr>
              <a:t>1</a:t>
            </a:r>
            <a:r>
              <a:rPr lang="en-US" sz="1800" dirty="0">
                <a:solidFill>
                  <a:schemeClr val="tx1"/>
                </a:solidFill>
                <a:latin typeface="Symbol" pitchFamily="18" charset="2"/>
              </a:rPr>
              <a:t>m</a:t>
            </a:r>
            <a:r>
              <a:rPr lang="en-US" sz="1800" dirty="0">
                <a:solidFill>
                  <a:schemeClr val="tx1"/>
                </a:solidFill>
              </a:rPr>
              <a:t>s</a:t>
            </a:r>
          </a:p>
          <a:p>
            <a:pPr algn="just">
              <a:lnSpc>
                <a:spcPct val="80000"/>
              </a:lnSpc>
            </a:pPr>
            <a:r>
              <a:rPr lang="en-US" sz="1800" dirty="0">
                <a:solidFill>
                  <a:schemeClr val="tx1"/>
                </a:solidFill>
              </a:rPr>
              <a:t>Magnetic field	  </a:t>
            </a:r>
            <a:r>
              <a:rPr lang="en-US" sz="1800" dirty="0" smtClean="0">
                <a:solidFill>
                  <a:schemeClr val="tx1"/>
                </a:solidFill>
              </a:rPr>
              <a:t>          no                         </a:t>
            </a:r>
            <a:r>
              <a:rPr lang="en-US" sz="1800" dirty="0">
                <a:solidFill>
                  <a:srgbClr val="FF33CC"/>
                </a:solidFill>
              </a:rPr>
              <a:t>yes</a:t>
            </a:r>
            <a:r>
              <a:rPr lang="en-US" sz="1800" dirty="0">
                <a:solidFill>
                  <a:schemeClr val="tx1"/>
                </a:solidFill>
              </a:rPr>
              <a:t>                  </a:t>
            </a:r>
            <a:r>
              <a:rPr lang="en-US" sz="1800" dirty="0" smtClean="0">
                <a:solidFill>
                  <a:schemeClr val="tx1"/>
                </a:solidFill>
              </a:rPr>
              <a:t>                   15kG</a:t>
            </a:r>
            <a:endParaRPr lang="en-US" sz="1800" dirty="0">
              <a:solidFill>
                <a:schemeClr val="tx1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en-US" sz="1800" dirty="0">
                <a:solidFill>
                  <a:schemeClr val="tx1"/>
                </a:solidFill>
              </a:rPr>
              <a:t>Radiation hardness    </a:t>
            </a:r>
            <a:r>
              <a:rPr lang="en-US" sz="1800" dirty="0" smtClean="0">
                <a:solidFill>
                  <a:schemeClr val="tx1"/>
                </a:solidFill>
              </a:rPr>
              <a:t>                           1kRad=noisex10              </a:t>
            </a:r>
            <a:r>
              <a:rPr lang="en-US" sz="1800" dirty="0" smtClean="0">
                <a:solidFill>
                  <a:srgbClr val="FF33CC"/>
                </a:solidFill>
              </a:rPr>
              <a:t>good  (a-Si,  Al</a:t>
            </a:r>
            <a:r>
              <a:rPr lang="en-US" sz="1800" baseline="-25000" dirty="0" smtClean="0">
                <a:solidFill>
                  <a:srgbClr val="FF33CC"/>
                </a:solidFill>
              </a:rPr>
              <a:t>2</a:t>
            </a:r>
            <a:r>
              <a:rPr lang="en-US" sz="1800" dirty="0" smtClean="0">
                <a:solidFill>
                  <a:srgbClr val="FF33CC"/>
                </a:solidFill>
              </a:rPr>
              <a:t>O</a:t>
            </a:r>
            <a:r>
              <a:rPr lang="en-US" sz="1800" baseline="-25000" dirty="0" smtClean="0">
                <a:solidFill>
                  <a:srgbClr val="FF33CC"/>
                </a:solidFill>
              </a:rPr>
              <a:t>3</a:t>
            </a:r>
            <a:r>
              <a:rPr lang="en-US" sz="1800" dirty="0" smtClean="0">
                <a:solidFill>
                  <a:srgbClr val="FF33CC"/>
                </a:solidFill>
              </a:rPr>
              <a:t>)</a:t>
            </a:r>
            <a:endParaRPr lang="en-US" sz="1800" dirty="0">
              <a:solidFill>
                <a:srgbClr val="FF33CC"/>
              </a:solidFill>
            </a:endParaRPr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2" cstate="print"/>
          <a:srcRect t="17116" b="5704"/>
          <a:stretch>
            <a:fillRect/>
          </a:stretch>
        </p:blipFill>
        <p:spPr bwMode="auto">
          <a:xfrm>
            <a:off x="3657600" y="1752600"/>
            <a:ext cx="1981200" cy="2158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5" name="Picture 9" descr="MaPM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133600"/>
            <a:ext cx="1524000" cy="1304925"/>
          </a:xfrm>
          <a:prstGeom prst="rect">
            <a:avLst/>
          </a:prstGeom>
          <a:noFill/>
        </p:spPr>
      </p:pic>
      <p:pic>
        <p:nvPicPr>
          <p:cNvPr id="9" name="Picture 8" descr="MCP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72200" y="1981200"/>
            <a:ext cx="2295525" cy="16478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0"/>
            <a:ext cx="8305800" cy="914400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Timing  Imaging Devices </a:t>
            </a:r>
            <a:br>
              <a:rPr lang="en-US" sz="3600" dirty="0" smtClean="0"/>
            </a:br>
            <a:r>
              <a:rPr lang="en-US" sz="3600" dirty="0" smtClean="0"/>
              <a:t>Micro-Channel Plate Detectors</a:t>
            </a:r>
            <a:endParaRPr lang="en-US" sz="3600" dirty="0"/>
          </a:p>
        </p:txBody>
      </p:sp>
      <p:pic>
        <p:nvPicPr>
          <p:cNvPr id="11" name="Picture 10" descr="mcp_vallerga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1219200"/>
            <a:ext cx="5638800" cy="414337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2" name="TextBox 11"/>
          <p:cNvSpPr txBox="1"/>
          <p:nvPr/>
        </p:nvSpPr>
        <p:spPr>
          <a:xfrm>
            <a:off x="152400" y="1981200"/>
            <a:ext cx="1171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/>
              <a:t>J. </a:t>
            </a:r>
            <a:r>
              <a:rPr lang="en-US" b="1" i="1" dirty="0" err="1" smtClean="0"/>
              <a:t>Vallerga</a:t>
            </a:r>
            <a:endParaRPr lang="en-US" b="1" i="1" dirty="0"/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3124200" y="1676400"/>
            <a:ext cx="5334000" cy="2468563"/>
            <a:chOff x="-96" y="2256"/>
            <a:chExt cx="3360" cy="1555"/>
          </a:xfrm>
        </p:grpSpPr>
        <p:graphicFrame>
          <p:nvGraphicFramePr>
            <p:cNvPr id="14" name="Object 12"/>
            <p:cNvGraphicFramePr>
              <a:graphicFrameLocks noChangeAspect="1"/>
            </p:cNvGraphicFramePr>
            <p:nvPr/>
          </p:nvGraphicFramePr>
          <p:xfrm>
            <a:off x="1248" y="2256"/>
            <a:ext cx="2016" cy="1555"/>
          </p:xfrm>
          <a:graphic>
            <a:graphicData uri="http://schemas.openxmlformats.org/presentationml/2006/ole">
              <p:oleObj spid="_x0000_s8194" name="Document" r:id="rId4" imgW="3057952" imgH="2353003" progId="Word.Document.8">
                <p:embed/>
              </p:oleObj>
            </a:graphicData>
          </a:graphic>
        </p:graphicFrame>
        <p:sp>
          <p:nvSpPr>
            <p:cNvPr id="15" name="Line 13"/>
            <p:cNvSpPr>
              <a:spLocks noChangeShapeType="1"/>
            </p:cNvSpPr>
            <p:nvPr/>
          </p:nvSpPr>
          <p:spPr bwMode="auto">
            <a:xfrm>
              <a:off x="-96" y="2688"/>
              <a:ext cx="1248" cy="336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4343400" y="3276600"/>
            <a:ext cx="762000" cy="533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495800" y="4495800"/>
            <a:ext cx="12954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anodes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0" y="56388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Timing Resolution</a:t>
            </a:r>
            <a:r>
              <a:rPr lang="en-US" dirty="0" smtClean="0"/>
              <a:t>:   Single Photo-Electron Time Transit Spread:</a:t>
            </a:r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8195" name="Equation" r:id="rId5" imgW="114120" imgH="215640" progId="Equation.3">
              <p:embed/>
            </p:oleObj>
          </a:graphicData>
        </a:graphic>
      </p:graphicFrame>
      <p:graphicFrame>
        <p:nvGraphicFramePr>
          <p:cNvPr id="1030" name="Object 6"/>
          <p:cNvGraphicFramePr>
            <a:graphicFrameLocks noChangeAspect="1"/>
          </p:cNvGraphicFramePr>
          <p:nvPr/>
        </p:nvGraphicFramePr>
        <p:xfrm>
          <a:off x="6172200" y="5940425"/>
          <a:ext cx="2641600" cy="917575"/>
        </p:xfrm>
        <a:graphic>
          <a:graphicData uri="http://schemas.openxmlformats.org/presentationml/2006/ole">
            <p:oleObj spid="_x0000_s8196" name="Equation" r:id="rId6" imgW="1460160" imgH="482400" progId="Equation.3">
              <p:embed/>
            </p:oleObj>
          </a:graphicData>
        </a:graphic>
      </p:graphicFrame>
      <p:sp>
        <p:nvSpPr>
          <p:cNvPr id="22" name="Rectangle 21"/>
          <p:cNvSpPr/>
          <p:nvPr/>
        </p:nvSpPr>
        <p:spPr>
          <a:xfrm>
            <a:off x="4419600" y="4724400"/>
            <a:ext cx="1066800" cy="609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4343400" y="4800600"/>
            <a:ext cx="1191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Delay lines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0"/>
            <a:ext cx="8458200" cy="761999"/>
          </a:xfrm>
        </p:spPr>
        <p:txBody>
          <a:bodyPr>
            <a:normAutofit/>
          </a:bodyPr>
          <a:lstStyle/>
          <a:p>
            <a:r>
              <a:rPr lang="en-US" sz="3200" dirty="0" smtClean="0"/>
              <a:t>Large Area Pico-second Photo-Detectors</a:t>
            </a:r>
            <a:endParaRPr lang="en-US" sz="3200" dirty="0"/>
          </a:p>
        </p:txBody>
      </p:sp>
      <p:sp>
        <p:nvSpPr>
          <p:cNvPr id="6" name="Rectangle 5"/>
          <p:cNvSpPr/>
          <p:nvPr/>
        </p:nvSpPr>
        <p:spPr>
          <a:xfrm>
            <a:off x="0" y="838200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Objective:  </a:t>
            </a:r>
          </a:p>
          <a:p>
            <a:r>
              <a:rPr lang="en-US" dirty="0" smtClean="0"/>
              <a:t>	Develop 20x20cm2 Micro-Channel Plate </a:t>
            </a:r>
          </a:p>
          <a:p>
            <a:r>
              <a:rPr lang="en-US" dirty="0" smtClean="0"/>
              <a:t>	-    ~1mm space resolution </a:t>
            </a:r>
          </a:p>
          <a:p>
            <a:r>
              <a:rPr lang="en-US" dirty="0" smtClean="0"/>
              <a:t>	-     a few </a:t>
            </a:r>
            <a:r>
              <a:rPr lang="en-US" dirty="0" err="1" smtClean="0"/>
              <a:t>ps</a:t>
            </a:r>
            <a:r>
              <a:rPr lang="en-US" dirty="0" smtClean="0"/>
              <a:t> timing resolution.</a:t>
            </a:r>
          </a:p>
          <a:p>
            <a:r>
              <a:rPr lang="en-US" dirty="0" smtClean="0"/>
              <a:t> </a:t>
            </a:r>
          </a:p>
          <a:p>
            <a:r>
              <a:rPr lang="en-US" b="1" dirty="0" smtClean="0"/>
              <a:t>Effort distributed in 5 groups: </a:t>
            </a:r>
          </a:p>
          <a:p>
            <a:r>
              <a:rPr lang="en-US" dirty="0" smtClean="0"/>
              <a:t>	-  Hermetic packaging </a:t>
            </a:r>
          </a:p>
          <a:p>
            <a:r>
              <a:rPr lang="en-US" dirty="0" smtClean="0"/>
              <a:t>	-  Photocathode </a:t>
            </a:r>
          </a:p>
          <a:p>
            <a:r>
              <a:rPr lang="en-US" dirty="0" smtClean="0"/>
              <a:t>	-  MCP </a:t>
            </a:r>
          </a:p>
          <a:p>
            <a:r>
              <a:rPr lang="en-US" dirty="0" smtClean="0"/>
              <a:t>	-  Electronics </a:t>
            </a:r>
          </a:p>
          <a:p>
            <a:r>
              <a:rPr lang="en-US" dirty="0" smtClean="0"/>
              <a:t>	-  Integration. </a:t>
            </a:r>
          </a:p>
          <a:p>
            <a:r>
              <a:rPr lang="en-US" b="1" dirty="0" smtClean="0"/>
              <a:t>Teams : </a:t>
            </a:r>
          </a:p>
          <a:p>
            <a:r>
              <a:rPr lang="en-US" dirty="0" smtClean="0"/>
              <a:t>	3 Nat. Labs, 5 Universities, 3 companies. </a:t>
            </a:r>
          </a:p>
          <a:p>
            <a:r>
              <a:rPr lang="en-US" b="1" dirty="0" smtClean="0"/>
              <a:t>Time scale: </a:t>
            </a:r>
          </a:p>
          <a:p>
            <a:r>
              <a:rPr lang="en-US" dirty="0" smtClean="0"/>
              <a:t>	3-5 years. </a:t>
            </a:r>
          </a:p>
          <a:p>
            <a:r>
              <a:rPr lang="en-US" b="1" dirty="0" smtClean="0"/>
              <a:t>Funding:</a:t>
            </a:r>
          </a:p>
          <a:p>
            <a:r>
              <a:rPr lang="en-US" dirty="0" smtClean="0"/>
              <a:t> 	Dept. Of Energy </a:t>
            </a:r>
          </a:p>
          <a:p>
            <a:endParaRPr lang="en-US" dirty="0" smtClean="0"/>
          </a:p>
          <a:p>
            <a:r>
              <a:rPr lang="en-US" b="1" dirty="0" smtClean="0"/>
              <a:t>Web page and docs: </a:t>
            </a:r>
          </a:p>
          <a:p>
            <a:r>
              <a:rPr lang="en-US" b="1" dirty="0" smtClean="0"/>
              <a:t>	</a:t>
            </a:r>
            <a:r>
              <a:rPr lang="en-US" dirty="0" smtClean="0"/>
              <a:t>http://psec.uchicago.edu </a:t>
            </a: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400" y="685800"/>
            <a:ext cx="2590800" cy="2548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3581400"/>
            <a:ext cx="402056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0"/>
            <a:ext cx="77724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/>
              <a:t>Fast Micro-Channel Plate signals</a:t>
            </a:r>
          </a:p>
        </p:txBody>
      </p:sp>
      <p:sp>
        <p:nvSpPr>
          <p:cNvPr id="921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81000" y="5257800"/>
            <a:ext cx="8763000" cy="1066800"/>
          </a:xfrm>
        </p:spPr>
        <p:txBody>
          <a:bodyPr>
            <a:normAutofit fontScale="85000" lnSpcReduction="20000"/>
          </a:bodyPr>
          <a:lstStyle/>
          <a:p>
            <a:pPr algn="l" eaLnBrk="1" hangingPunct="1">
              <a:lnSpc>
                <a:spcPct val="80000"/>
              </a:lnSpc>
            </a:pPr>
            <a:r>
              <a:rPr lang="en-US" sz="1800" b="1" dirty="0" smtClean="0">
                <a:solidFill>
                  <a:schemeClr val="tx1"/>
                </a:solidFill>
              </a:rPr>
              <a:t>11 mm diameter Micro-Channel Plate signal	 		2” x 2” Micro-Channel Plate</a:t>
            </a:r>
          </a:p>
          <a:p>
            <a:pPr algn="l">
              <a:lnSpc>
                <a:spcPct val="80000"/>
              </a:lnSpc>
            </a:pPr>
            <a:r>
              <a:rPr lang="en-US" sz="1800" b="1" dirty="0" smtClean="0">
                <a:solidFill>
                  <a:schemeClr val="tx1"/>
                </a:solidFill>
              </a:rPr>
              <a:t>Signal bandwidth:  			10 GHz		2 GHz</a:t>
            </a:r>
          </a:p>
          <a:p>
            <a:pPr algn="l">
              <a:lnSpc>
                <a:spcPct val="80000"/>
              </a:lnSpc>
            </a:pPr>
            <a:r>
              <a:rPr lang="en-US" sz="1800" b="1" dirty="0" smtClean="0">
                <a:solidFill>
                  <a:schemeClr val="tx1"/>
                </a:solidFill>
              </a:rPr>
              <a:t>Timing resolution: </a:t>
            </a:r>
          </a:p>
          <a:p>
            <a:pPr algn="l">
              <a:lnSpc>
                <a:spcPct val="80000"/>
              </a:lnSpc>
            </a:pPr>
            <a:r>
              <a:rPr lang="en-US" sz="1800" b="1" dirty="0" smtClean="0">
                <a:solidFill>
                  <a:schemeClr val="tx1"/>
                </a:solidFill>
              </a:rPr>
              <a:t>Single Photoelectron Time Transit Spread:  10ps                                   	 30ps</a:t>
            </a:r>
          </a:p>
          <a:p>
            <a:pPr algn="l" eaLnBrk="1" hangingPunct="1">
              <a:lnSpc>
                <a:spcPct val="80000"/>
              </a:lnSpc>
            </a:pPr>
            <a:r>
              <a:rPr lang="en-US" sz="1800" b="1" dirty="0" smtClean="0">
                <a:solidFill>
                  <a:schemeClr val="tx1"/>
                </a:solidFill>
              </a:rPr>
              <a:t>			                                  	</a:t>
            </a:r>
          </a:p>
        </p:txBody>
      </p:sp>
      <p:pic>
        <p:nvPicPr>
          <p:cNvPr id="9220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95400"/>
            <a:ext cx="4817524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Box 5"/>
          <p:cNvSpPr txBox="1">
            <a:spLocks noChangeArrowheads="1"/>
          </p:cNvSpPr>
          <p:nvPr/>
        </p:nvSpPr>
        <p:spPr bwMode="auto">
          <a:xfrm>
            <a:off x="609600" y="4724400"/>
            <a:ext cx="81534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400" b="1" dirty="0" smtClean="0">
                <a:solidFill>
                  <a:srgbClr val="00B0F0"/>
                </a:solidFill>
              </a:rPr>
              <a:t>     From  </a:t>
            </a:r>
            <a:r>
              <a:rPr lang="en-US" sz="1400" b="1" dirty="0" err="1" smtClean="0">
                <a:solidFill>
                  <a:srgbClr val="00B0F0"/>
                </a:solidFill>
              </a:rPr>
              <a:t>Photek</a:t>
            </a:r>
            <a:r>
              <a:rPr lang="en-US" sz="1400" b="1" dirty="0" smtClean="0">
                <a:solidFill>
                  <a:srgbClr val="00B0F0"/>
                </a:solidFill>
              </a:rPr>
              <a:t>                                                                                                  Data taken at Argonne National Lab</a:t>
            </a:r>
            <a:endParaRPr lang="en-US" sz="1400" b="1" dirty="0">
              <a:solidFill>
                <a:srgbClr val="00B0F0"/>
              </a:solidFill>
            </a:endParaRPr>
          </a:p>
        </p:txBody>
      </p:sp>
      <p:pic>
        <p:nvPicPr>
          <p:cNvPr id="9" name="Picture 8" descr="10um_18PEs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81600" y="1066800"/>
            <a:ext cx="3790906" cy="304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486400" y="4114800"/>
            <a:ext cx="27490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</a:rPr>
              <a:t>2” x 2” </a:t>
            </a:r>
            <a:r>
              <a:rPr lang="en-US" sz="1200" b="1" i="1" dirty="0" smtClean="0">
                <a:solidFill>
                  <a:srgbClr val="FF0000"/>
                </a:solidFill>
              </a:rPr>
              <a:t>imaging</a:t>
            </a:r>
            <a:r>
              <a:rPr lang="en-US" sz="1200" b="1" dirty="0" smtClean="0">
                <a:solidFill>
                  <a:srgbClr val="FF0000"/>
                </a:solidFill>
              </a:rPr>
              <a:t> </a:t>
            </a:r>
            <a:r>
              <a:rPr lang="en-US" sz="1200" dirty="0" smtClean="0">
                <a:solidFill>
                  <a:srgbClr val="FF0000"/>
                </a:solidFill>
              </a:rPr>
              <a:t>MCP (BURLE/PHOTONIS)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200400" y="2895600"/>
            <a:ext cx="9272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 smtClean="0"/>
              <a:t>TTS= 10ps</a:t>
            </a:r>
            <a:endParaRPr lang="en-US" sz="1400" dirty="0" smtClean="0"/>
          </a:p>
          <a:p>
            <a:endParaRPr lang="en-US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0"/>
            <a:ext cx="8458200" cy="761999"/>
          </a:xfrm>
        </p:spPr>
        <p:txBody>
          <a:bodyPr>
            <a:normAutofit/>
          </a:bodyPr>
          <a:lstStyle/>
          <a:p>
            <a:r>
              <a:rPr lang="en-US" sz="3200" dirty="0" smtClean="0"/>
              <a:t>MCP Single Photo-Electron response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5791200"/>
            <a:ext cx="3200400" cy="304800"/>
          </a:xfrm>
        </p:spPr>
        <p:txBody>
          <a:bodyPr>
            <a:noAutofit/>
          </a:bodyPr>
          <a:lstStyle/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From </a:t>
            </a:r>
            <a:r>
              <a:rPr lang="en-US" sz="1600" dirty="0" err="1" smtClean="0">
                <a:solidFill>
                  <a:schemeClr val="tx1"/>
                </a:solidFill>
              </a:rPr>
              <a:t>Burle-Photonis</a:t>
            </a:r>
            <a:r>
              <a:rPr lang="en-US" sz="1600" dirty="0" smtClean="0">
                <a:solidFill>
                  <a:schemeClr val="tx1"/>
                </a:solidFill>
              </a:rPr>
              <a:t> (Paul </a:t>
            </a:r>
            <a:r>
              <a:rPr lang="en-US" sz="1600" dirty="0" err="1" smtClean="0">
                <a:solidFill>
                  <a:schemeClr val="tx1"/>
                </a:solidFill>
              </a:rPr>
              <a:t>Hink</a:t>
            </a:r>
            <a:r>
              <a:rPr lang="en-US" sz="1600" dirty="0" smtClean="0">
                <a:solidFill>
                  <a:schemeClr val="tx1"/>
                </a:solidFill>
              </a:rPr>
              <a:t>)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914400"/>
            <a:ext cx="5432708" cy="4437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19200"/>
            <a:ext cx="7772400" cy="68579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3276600" y="1981200"/>
            <a:ext cx="4267200" cy="1588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143000" y="2590800"/>
            <a:ext cx="70104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/>
              <a:t>   Context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</a:rPr>
              <a:t>   Fast timing and Waveform analysis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  Sampling Electronics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  130nm CMOS Waveform Sampler Tests</a:t>
            </a:r>
          </a:p>
          <a:p>
            <a:pPr>
              <a:buFont typeface="Arial" pitchFamily="34" charset="0"/>
              <a:buChar char="•"/>
            </a:pPr>
            <a:r>
              <a:rPr lang="en-US" sz="2400" smtClean="0"/>
              <a:t>   Conclusion </a:t>
            </a:r>
            <a:r>
              <a:rPr lang="en-US" sz="2400" dirty="0" smtClean="0"/>
              <a:t>- Perspective</a:t>
            </a:r>
          </a:p>
          <a:p>
            <a:endParaRPr lang="en-US" dirty="0"/>
          </a:p>
        </p:txBody>
      </p:sp>
      <p:pic>
        <p:nvPicPr>
          <p:cNvPr id="7" name="Picture 6" descr="chicago_hawaii_logo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238750" cy="5238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0"/>
            <a:ext cx="7772400" cy="685800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chemeClr val="tx1"/>
                </a:solidFill>
              </a:rPr>
              <a:t>Timing resolution 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25956" name="Text Box 4"/>
          <p:cNvSpPr txBox="1">
            <a:spLocks noChangeArrowheads="1"/>
          </p:cNvSpPr>
          <p:nvPr/>
        </p:nvSpPr>
        <p:spPr bwMode="auto">
          <a:xfrm>
            <a:off x="0" y="6019800"/>
            <a:ext cx="6629400" cy="36933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/>
              <a:t>Time spread proportional to </a:t>
            </a:r>
            <a:r>
              <a:rPr lang="en-US" b="1" dirty="0" smtClean="0"/>
              <a:t> 1/rise-time  and  noise</a:t>
            </a:r>
            <a:endParaRPr lang="en-US" b="1" dirty="0"/>
          </a:p>
        </p:txBody>
      </p:sp>
      <p:graphicFrame>
        <p:nvGraphicFramePr>
          <p:cNvPr id="125957" name="Object 5">
            <a:hlinkClick r:id="" action="ppaction://ole?verb=0"/>
          </p:cNvPr>
          <p:cNvGraphicFramePr>
            <a:graphicFrameLocks noChangeAspect="1"/>
          </p:cNvGraphicFramePr>
          <p:nvPr>
            <p:ph idx="1"/>
          </p:nvPr>
        </p:nvGraphicFramePr>
        <p:xfrm>
          <a:off x="1981200" y="762000"/>
          <a:ext cx="5105400" cy="4243040"/>
        </p:xfrm>
        <a:graphic>
          <a:graphicData uri="http://schemas.openxmlformats.org/presentationml/2006/ole">
            <p:oleObj spid="_x0000_s7170" name="Video Clip" r:id="rId3" imgW="6028571" imgH="5009524" progId="AVIFile">
              <p:embed/>
            </p:oleObj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3429000" y="5257800"/>
          <a:ext cx="1676400" cy="712788"/>
        </p:xfrm>
        <a:graphic>
          <a:graphicData uri="http://schemas.openxmlformats.org/presentationml/2006/ole">
            <p:oleObj spid="_x0000_s7171" name="Equation" r:id="rId4" imgW="927000" imgH="393480" progId="Equation.3">
              <p:embed/>
            </p:oleObj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0" y="304800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33CC"/>
                </a:solidFill>
              </a:rPr>
              <a:t>Single Threshold</a:t>
            </a:r>
            <a:endParaRPr lang="en-US" b="1" dirty="0">
              <a:solidFill>
                <a:srgbClr val="FF33CC"/>
              </a:solidFill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1264-1A81-44FE-A3D8-02934FAE6C08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7772400" cy="685800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chemeClr val="tx1"/>
                </a:solidFill>
                <a:ea typeface="Arial Unicode MS" pitchFamily="34" charset="-128"/>
                <a:cs typeface="Arial Unicode MS" pitchFamily="34" charset="-128"/>
              </a:rPr>
              <a:t>Timing </a:t>
            </a:r>
            <a:r>
              <a:rPr lang="en-US" sz="3200" dirty="0">
                <a:solidFill>
                  <a:schemeClr val="tx1"/>
                </a:solidFill>
                <a:ea typeface="Arial Unicode MS" pitchFamily="34" charset="-128"/>
                <a:cs typeface="Arial Unicode MS" pitchFamily="34" charset="-128"/>
              </a:rPr>
              <a:t>techniques</a:t>
            </a:r>
            <a:endParaRPr lang="fr-FR" sz="3200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191000" y="762000"/>
            <a:ext cx="4572000" cy="2690813"/>
            <a:chOff x="144" y="288"/>
            <a:chExt cx="3216" cy="1663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144" y="528"/>
              <a:ext cx="3216" cy="1423"/>
              <a:chOff x="96" y="1872"/>
              <a:chExt cx="5376" cy="2307"/>
            </a:xfrm>
          </p:grpSpPr>
          <p:pic>
            <p:nvPicPr>
              <p:cNvPr id="98309" name="Picture 5" descr="multi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688" y="1872"/>
                <a:ext cx="2784" cy="2088"/>
              </a:xfrm>
              <a:prstGeom prst="rect">
                <a:avLst/>
              </a:prstGeom>
              <a:noFill/>
            </p:spPr>
          </p:pic>
          <p:pic>
            <p:nvPicPr>
              <p:cNvPr id="98310" name="Picture 6" descr="multi_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96" y="1920"/>
                <a:ext cx="2688" cy="2016"/>
              </a:xfrm>
              <a:prstGeom prst="rect">
                <a:avLst/>
              </a:prstGeom>
              <a:noFill/>
            </p:spPr>
          </p:pic>
          <p:sp>
            <p:nvSpPr>
              <p:cNvPr id="98311" name="Oval 7"/>
              <p:cNvSpPr>
                <a:spLocks noChangeArrowheads="1"/>
              </p:cNvSpPr>
              <p:nvPr/>
            </p:nvSpPr>
            <p:spPr bwMode="auto">
              <a:xfrm>
                <a:off x="816" y="2928"/>
                <a:ext cx="576" cy="672"/>
              </a:xfrm>
              <a:prstGeom prst="ellips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8312" name="Line 8"/>
              <p:cNvSpPr>
                <a:spLocks noChangeShapeType="1"/>
              </p:cNvSpPr>
              <p:nvPr/>
            </p:nvSpPr>
            <p:spPr bwMode="auto">
              <a:xfrm flipV="1">
                <a:off x="1392" y="3120"/>
                <a:ext cx="1296" cy="144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13" name="Text Box 9"/>
              <p:cNvSpPr txBox="1">
                <a:spLocks noChangeArrowheads="1"/>
              </p:cNvSpPr>
              <p:nvPr/>
            </p:nvSpPr>
            <p:spPr bwMode="auto">
              <a:xfrm>
                <a:off x="2497" y="3842"/>
                <a:ext cx="2142" cy="3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sz="1600">
                    <a:solidFill>
                      <a:srgbClr val="FF0000"/>
                    </a:solidFill>
                  </a:rPr>
                  <a:t>Extrapolated  time</a:t>
                </a:r>
                <a:endParaRPr lang="fr-FR" sz="1600">
                  <a:solidFill>
                    <a:srgbClr val="FF0000"/>
                  </a:solidFill>
                </a:endParaRPr>
              </a:p>
            </p:txBody>
          </p:sp>
          <p:sp>
            <p:nvSpPr>
              <p:cNvPr id="98314" name="Line 10"/>
              <p:cNvSpPr>
                <a:spLocks noChangeShapeType="1"/>
              </p:cNvSpPr>
              <p:nvPr/>
            </p:nvSpPr>
            <p:spPr bwMode="auto">
              <a:xfrm flipV="1">
                <a:off x="3744" y="3600"/>
                <a:ext cx="48" cy="432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8315" name="Text Box 11"/>
            <p:cNvSpPr txBox="1">
              <a:spLocks noChangeArrowheads="1"/>
            </p:cNvSpPr>
            <p:nvPr/>
          </p:nvSpPr>
          <p:spPr bwMode="auto">
            <a:xfrm>
              <a:off x="336" y="288"/>
              <a:ext cx="1190" cy="23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Multi-threshold</a:t>
              </a:r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381000" y="1143000"/>
            <a:ext cx="3397250" cy="2743729"/>
            <a:chOff x="288" y="1914"/>
            <a:chExt cx="2238" cy="1830"/>
          </a:xfrm>
        </p:grpSpPr>
        <p:grpSp>
          <p:nvGrpSpPr>
            <p:cNvPr id="5" name="Group 13"/>
            <p:cNvGrpSpPr>
              <a:grpSpLocks/>
            </p:cNvGrpSpPr>
            <p:nvPr/>
          </p:nvGrpSpPr>
          <p:grpSpPr bwMode="auto">
            <a:xfrm>
              <a:off x="336" y="2304"/>
              <a:ext cx="2019" cy="1440"/>
              <a:chOff x="2832" y="1056"/>
              <a:chExt cx="2908" cy="2160"/>
            </a:xfrm>
          </p:grpSpPr>
          <p:sp>
            <p:nvSpPr>
              <p:cNvPr id="98318" name="Line 14"/>
              <p:cNvSpPr>
                <a:spLocks noChangeShapeType="1"/>
              </p:cNvSpPr>
              <p:nvPr/>
            </p:nvSpPr>
            <p:spPr bwMode="auto">
              <a:xfrm flipV="1">
                <a:off x="3120" y="1152"/>
                <a:ext cx="0" cy="12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19" name="Line 15"/>
              <p:cNvSpPr>
                <a:spLocks noChangeShapeType="1"/>
              </p:cNvSpPr>
              <p:nvPr/>
            </p:nvSpPr>
            <p:spPr bwMode="auto">
              <a:xfrm>
                <a:off x="2832" y="2256"/>
                <a:ext cx="139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20" name="Freeform 16"/>
              <p:cNvSpPr>
                <a:spLocks/>
              </p:cNvSpPr>
              <p:nvPr/>
            </p:nvSpPr>
            <p:spPr bwMode="auto">
              <a:xfrm>
                <a:off x="3120" y="1056"/>
                <a:ext cx="720" cy="1200"/>
              </a:xfrm>
              <a:custGeom>
                <a:avLst/>
                <a:gdLst/>
                <a:ahLst/>
                <a:cxnLst>
                  <a:cxn ang="0">
                    <a:pos x="0" y="1200"/>
                  </a:cxn>
                  <a:cxn ang="0">
                    <a:pos x="144" y="816"/>
                  </a:cxn>
                  <a:cxn ang="0">
                    <a:pos x="336" y="432"/>
                  </a:cxn>
                  <a:cxn ang="0">
                    <a:pos x="576" y="96"/>
                  </a:cxn>
                  <a:cxn ang="0">
                    <a:pos x="720" y="0"/>
                  </a:cxn>
                </a:cxnLst>
                <a:rect l="0" t="0" r="r" b="b"/>
                <a:pathLst>
                  <a:path w="720" h="1200">
                    <a:moveTo>
                      <a:pt x="0" y="1200"/>
                    </a:moveTo>
                    <a:cubicBezTo>
                      <a:pt x="44" y="1072"/>
                      <a:pt x="88" y="944"/>
                      <a:pt x="144" y="816"/>
                    </a:cubicBezTo>
                    <a:cubicBezTo>
                      <a:pt x="200" y="688"/>
                      <a:pt x="264" y="552"/>
                      <a:pt x="336" y="432"/>
                    </a:cubicBezTo>
                    <a:cubicBezTo>
                      <a:pt x="408" y="312"/>
                      <a:pt x="512" y="168"/>
                      <a:pt x="576" y="96"/>
                    </a:cubicBezTo>
                    <a:cubicBezTo>
                      <a:pt x="640" y="24"/>
                      <a:pt x="688" y="16"/>
                      <a:pt x="72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21" name="Freeform 17"/>
              <p:cNvSpPr>
                <a:spLocks/>
              </p:cNvSpPr>
              <p:nvPr/>
            </p:nvSpPr>
            <p:spPr bwMode="auto">
              <a:xfrm>
                <a:off x="3120" y="1920"/>
                <a:ext cx="816" cy="336"/>
              </a:xfrm>
              <a:custGeom>
                <a:avLst/>
                <a:gdLst/>
                <a:ahLst/>
                <a:cxnLst>
                  <a:cxn ang="0">
                    <a:pos x="0" y="328"/>
                  </a:cxn>
                  <a:cxn ang="0">
                    <a:pos x="432" y="40"/>
                  </a:cxn>
                  <a:cxn ang="0">
                    <a:pos x="768" y="88"/>
                  </a:cxn>
                </a:cxnLst>
                <a:rect l="0" t="0" r="r" b="b"/>
                <a:pathLst>
                  <a:path w="768" h="328">
                    <a:moveTo>
                      <a:pt x="0" y="328"/>
                    </a:moveTo>
                    <a:cubicBezTo>
                      <a:pt x="152" y="204"/>
                      <a:pt x="304" y="80"/>
                      <a:pt x="432" y="40"/>
                    </a:cubicBezTo>
                    <a:cubicBezTo>
                      <a:pt x="560" y="0"/>
                      <a:pt x="664" y="44"/>
                      <a:pt x="768" y="8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22" name="Freeform 18"/>
              <p:cNvSpPr>
                <a:spLocks/>
              </p:cNvSpPr>
              <p:nvPr/>
            </p:nvSpPr>
            <p:spPr bwMode="auto">
              <a:xfrm>
                <a:off x="3120" y="1520"/>
                <a:ext cx="768" cy="736"/>
              </a:xfrm>
              <a:custGeom>
                <a:avLst/>
                <a:gdLst/>
                <a:ahLst/>
                <a:cxnLst>
                  <a:cxn ang="0">
                    <a:pos x="0" y="736"/>
                  </a:cxn>
                  <a:cxn ang="0">
                    <a:pos x="480" y="112"/>
                  </a:cxn>
                  <a:cxn ang="0">
                    <a:pos x="768" y="64"/>
                  </a:cxn>
                </a:cxnLst>
                <a:rect l="0" t="0" r="r" b="b"/>
                <a:pathLst>
                  <a:path w="768" h="736">
                    <a:moveTo>
                      <a:pt x="0" y="736"/>
                    </a:moveTo>
                    <a:cubicBezTo>
                      <a:pt x="176" y="480"/>
                      <a:pt x="352" y="224"/>
                      <a:pt x="480" y="112"/>
                    </a:cubicBezTo>
                    <a:cubicBezTo>
                      <a:pt x="608" y="0"/>
                      <a:pt x="688" y="32"/>
                      <a:pt x="768" y="6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23" name="Line 19"/>
              <p:cNvSpPr>
                <a:spLocks noChangeShapeType="1"/>
              </p:cNvSpPr>
              <p:nvPr/>
            </p:nvSpPr>
            <p:spPr bwMode="auto">
              <a:xfrm>
                <a:off x="2976" y="2016"/>
                <a:ext cx="1680" cy="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24" name="Line 20"/>
              <p:cNvSpPr>
                <a:spLocks noChangeShapeType="1"/>
              </p:cNvSpPr>
              <p:nvPr/>
            </p:nvSpPr>
            <p:spPr bwMode="auto">
              <a:xfrm>
                <a:off x="3120" y="2400"/>
                <a:ext cx="0" cy="81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25" name="Line 21"/>
              <p:cNvSpPr>
                <a:spLocks noChangeShapeType="1"/>
              </p:cNvSpPr>
              <p:nvPr/>
            </p:nvSpPr>
            <p:spPr bwMode="auto">
              <a:xfrm>
                <a:off x="2880" y="3120"/>
                <a:ext cx="129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26" name="Line 22"/>
              <p:cNvSpPr>
                <a:spLocks noChangeShapeType="1"/>
              </p:cNvSpPr>
              <p:nvPr/>
            </p:nvSpPr>
            <p:spPr bwMode="auto">
              <a:xfrm>
                <a:off x="3312" y="2688"/>
                <a:ext cx="0" cy="432"/>
              </a:xfrm>
              <a:prstGeom prst="lin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27" name="Line 23"/>
              <p:cNvSpPr>
                <a:spLocks noChangeShapeType="1"/>
              </p:cNvSpPr>
              <p:nvPr/>
            </p:nvSpPr>
            <p:spPr bwMode="auto">
              <a:xfrm flipV="1">
                <a:off x="3341" y="2682"/>
                <a:ext cx="0" cy="432"/>
              </a:xfrm>
              <a:prstGeom prst="lin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28" name="Line 24"/>
              <p:cNvSpPr>
                <a:spLocks noChangeShapeType="1"/>
              </p:cNvSpPr>
              <p:nvPr/>
            </p:nvSpPr>
            <p:spPr bwMode="auto">
              <a:xfrm flipV="1">
                <a:off x="3216" y="2688"/>
                <a:ext cx="336" cy="0"/>
              </a:xfrm>
              <a:prstGeom prst="lin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29" name="Line 25"/>
              <p:cNvSpPr>
                <a:spLocks noChangeShapeType="1"/>
              </p:cNvSpPr>
              <p:nvPr/>
            </p:nvSpPr>
            <p:spPr bwMode="auto">
              <a:xfrm flipV="1">
                <a:off x="3216" y="2688"/>
                <a:ext cx="0" cy="432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30" name="Text Box 26"/>
              <p:cNvSpPr txBox="1">
                <a:spLocks noChangeArrowheads="1"/>
              </p:cNvSpPr>
              <p:nvPr/>
            </p:nvSpPr>
            <p:spPr bwMode="auto">
              <a:xfrm>
                <a:off x="3840" y="2585"/>
                <a:ext cx="1900" cy="3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sz="1600"/>
                  <a:t>Leading edge errors</a:t>
                </a:r>
                <a:endParaRPr lang="fr-FR" sz="1600"/>
              </a:p>
            </p:txBody>
          </p:sp>
          <p:sp>
            <p:nvSpPr>
              <p:cNvPr id="98331" name="Line 27"/>
              <p:cNvSpPr>
                <a:spLocks noChangeShapeType="1"/>
              </p:cNvSpPr>
              <p:nvPr/>
            </p:nvSpPr>
            <p:spPr bwMode="auto">
              <a:xfrm>
                <a:off x="2976" y="2112"/>
                <a:ext cx="1680" cy="0"/>
              </a:xfrm>
              <a:prstGeom prst="lin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32" name="Line 28"/>
              <p:cNvSpPr>
                <a:spLocks noChangeShapeType="1"/>
              </p:cNvSpPr>
              <p:nvPr/>
            </p:nvSpPr>
            <p:spPr bwMode="auto">
              <a:xfrm>
                <a:off x="2976" y="2208"/>
                <a:ext cx="172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33" name="Line 29"/>
              <p:cNvSpPr>
                <a:spLocks noChangeShapeType="1"/>
              </p:cNvSpPr>
              <p:nvPr/>
            </p:nvSpPr>
            <p:spPr bwMode="auto">
              <a:xfrm>
                <a:off x="3216" y="1584"/>
                <a:ext cx="0" cy="105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34" name="Line 30"/>
              <p:cNvSpPr>
                <a:spLocks noChangeShapeType="1"/>
              </p:cNvSpPr>
              <p:nvPr/>
            </p:nvSpPr>
            <p:spPr bwMode="auto">
              <a:xfrm flipV="1">
                <a:off x="3264" y="1392"/>
                <a:ext cx="1008" cy="28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triangle" w="med" len="med"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35" name="Line 31"/>
              <p:cNvSpPr>
                <a:spLocks noChangeShapeType="1"/>
              </p:cNvSpPr>
              <p:nvPr/>
            </p:nvSpPr>
            <p:spPr bwMode="auto">
              <a:xfrm flipV="1">
                <a:off x="3456" y="1920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36" name="Line 32"/>
              <p:cNvSpPr>
                <a:spLocks noChangeShapeType="1"/>
              </p:cNvSpPr>
              <p:nvPr/>
            </p:nvSpPr>
            <p:spPr bwMode="auto">
              <a:xfrm flipV="1">
                <a:off x="3312" y="1920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37" name="Line 33"/>
              <p:cNvSpPr>
                <a:spLocks noChangeShapeType="1"/>
              </p:cNvSpPr>
              <p:nvPr/>
            </p:nvSpPr>
            <p:spPr bwMode="auto">
              <a:xfrm flipH="1">
                <a:off x="3360" y="2736"/>
                <a:ext cx="432" cy="192"/>
              </a:xfrm>
              <a:prstGeom prst="line">
                <a:avLst/>
              </a:prstGeom>
              <a:noFill/>
              <a:ln w="9525">
                <a:solidFill>
                  <a:schemeClr val="accent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38" name="Line 34"/>
              <p:cNvSpPr>
                <a:spLocks noChangeShapeType="1"/>
              </p:cNvSpPr>
              <p:nvPr/>
            </p:nvSpPr>
            <p:spPr bwMode="auto">
              <a:xfrm flipV="1">
                <a:off x="3600" y="105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39" name="Line 35"/>
              <p:cNvSpPr>
                <a:spLocks noChangeShapeType="1"/>
              </p:cNvSpPr>
              <p:nvPr/>
            </p:nvSpPr>
            <p:spPr bwMode="auto">
              <a:xfrm>
                <a:off x="3600" y="153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40" name="Line 36"/>
              <p:cNvSpPr>
                <a:spLocks noChangeShapeType="1"/>
              </p:cNvSpPr>
              <p:nvPr/>
            </p:nvSpPr>
            <p:spPr bwMode="auto">
              <a:xfrm flipV="1">
                <a:off x="3600" y="192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341" name="Text Box 37"/>
              <p:cNvSpPr txBox="1">
                <a:spLocks noChangeArrowheads="1"/>
              </p:cNvSpPr>
              <p:nvPr/>
            </p:nvSpPr>
            <p:spPr bwMode="auto">
              <a:xfrm>
                <a:off x="4791" y="1783"/>
                <a:ext cx="858" cy="5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sz="1600">
                    <a:solidFill>
                      <a:srgbClr val="3399FF"/>
                    </a:solidFill>
                  </a:rPr>
                  <a:t>Leading</a:t>
                </a:r>
              </a:p>
              <a:p>
                <a:r>
                  <a:rPr lang="en-US" sz="1600">
                    <a:solidFill>
                      <a:srgbClr val="3399FF"/>
                    </a:solidFill>
                  </a:rPr>
                  <a:t>edge</a:t>
                </a:r>
                <a:endParaRPr lang="fr-FR" sz="1600">
                  <a:solidFill>
                    <a:srgbClr val="3399FF"/>
                  </a:solidFill>
                </a:endParaRPr>
              </a:p>
            </p:txBody>
          </p:sp>
          <p:sp>
            <p:nvSpPr>
              <p:cNvPr id="98342" name="Line 38"/>
              <p:cNvSpPr>
                <a:spLocks noChangeShapeType="1"/>
              </p:cNvSpPr>
              <p:nvPr/>
            </p:nvSpPr>
            <p:spPr bwMode="auto">
              <a:xfrm flipH="1">
                <a:off x="4368" y="1872"/>
                <a:ext cx="384" cy="96"/>
              </a:xfrm>
              <a:prstGeom prst="line">
                <a:avLst/>
              </a:prstGeom>
              <a:noFill/>
              <a:ln w="28575">
                <a:solidFill>
                  <a:schemeClr val="accent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8343" name="Text Box 39"/>
            <p:cNvSpPr txBox="1">
              <a:spLocks noChangeArrowheads="1"/>
            </p:cNvSpPr>
            <p:nvPr/>
          </p:nvSpPr>
          <p:spPr bwMode="auto">
            <a:xfrm>
              <a:off x="1392" y="2352"/>
              <a:ext cx="1134" cy="2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600">
                  <a:solidFill>
                    <a:srgbClr val="FF0000"/>
                  </a:solidFill>
                </a:rPr>
                <a:t>Constant fraction</a:t>
              </a:r>
            </a:p>
          </p:txBody>
        </p:sp>
        <p:sp>
          <p:nvSpPr>
            <p:cNvPr id="98344" name="Text Box 40"/>
            <p:cNvSpPr txBox="1">
              <a:spLocks noChangeArrowheads="1"/>
            </p:cNvSpPr>
            <p:nvPr/>
          </p:nvSpPr>
          <p:spPr bwMode="auto">
            <a:xfrm>
              <a:off x="288" y="1914"/>
              <a:ext cx="1316" cy="251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/>
                <a:t> Constant-fraction</a:t>
              </a:r>
            </a:p>
          </p:txBody>
        </p:sp>
      </p:grpSp>
      <p:grpSp>
        <p:nvGrpSpPr>
          <p:cNvPr id="6" name="Group 41"/>
          <p:cNvGrpSpPr>
            <a:grpSpLocks/>
          </p:cNvGrpSpPr>
          <p:nvPr/>
        </p:nvGrpSpPr>
        <p:grpSpPr bwMode="auto">
          <a:xfrm>
            <a:off x="3048000" y="3657600"/>
            <a:ext cx="4226200" cy="3200400"/>
            <a:chOff x="2966" y="624"/>
            <a:chExt cx="2794" cy="2164"/>
          </a:xfrm>
        </p:grpSpPr>
        <p:pic>
          <p:nvPicPr>
            <p:cNvPr id="98346" name="Picture 42" descr="sampli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168" y="912"/>
              <a:ext cx="2592" cy="1876"/>
            </a:xfrm>
            <a:prstGeom prst="rect">
              <a:avLst/>
            </a:prstGeom>
            <a:noFill/>
          </p:spPr>
        </p:pic>
        <p:sp>
          <p:nvSpPr>
            <p:cNvPr id="98347" name="Text Box 43"/>
            <p:cNvSpPr txBox="1">
              <a:spLocks noChangeArrowheads="1"/>
            </p:cNvSpPr>
            <p:nvPr/>
          </p:nvSpPr>
          <p:spPr bwMode="auto">
            <a:xfrm>
              <a:off x="2966" y="624"/>
              <a:ext cx="2764" cy="25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/>
                <a:t>Pulse sampling and Waveform analysis</a:t>
              </a:r>
            </a:p>
          </p:txBody>
        </p:sp>
      </p:grpSp>
      <p:sp>
        <p:nvSpPr>
          <p:cNvPr id="98349" name="Text Box 45"/>
          <p:cNvSpPr txBox="1">
            <a:spLocks noChangeArrowheads="1"/>
          </p:cNvSpPr>
          <p:nvPr/>
        </p:nvSpPr>
        <p:spPr bwMode="auto">
          <a:xfrm>
            <a:off x="381000" y="5257800"/>
            <a:ext cx="285417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Sample, digitize,</a:t>
            </a:r>
          </a:p>
          <a:p>
            <a:r>
              <a:rPr lang="en-US" dirty="0"/>
              <a:t>Fit to the </a:t>
            </a:r>
            <a:r>
              <a:rPr lang="en-US" dirty="0" smtClean="0"/>
              <a:t>(known) waveform</a:t>
            </a:r>
          </a:p>
          <a:p>
            <a:r>
              <a:rPr lang="en-US" dirty="0" smtClean="0"/>
              <a:t>Get time and amplitude</a:t>
            </a:r>
            <a:endParaRPr lang="en-US" dirty="0"/>
          </a:p>
        </p:txBody>
      </p:sp>
      <p:sp>
        <p:nvSpPr>
          <p:cNvPr id="45" name="Rectangle 44"/>
          <p:cNvSpPr/>
          <p:nvPr/>
        </p:nvSpPr>
        <p:spPr>
          <a:xfrm>
            <a:off x="1143000" y="2971800"/>
            <a:ext cx="76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/>
          <p:cNvSpPr txBox="1"/>
          <p:nvPr/>
        </p:nvSpPr>
        <p:spPr>
          <a:xfrm>
            <a:off x="2590800" y="762000"/>
            <a:ext cx="10125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>
                <a:solidFill>
                  <a:srgbClr val="0070C0"/>
                </a:solidFill>
              </a:rPr>
              <a:t>ANALOG</a:t>
            </a:r>
            <a:endParaRPr lang="en-US" b="1" i="1" dirty="0">
              <a:solidFill>
                <a:srgbClr val="0070C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590800" y="4495800"/>
            <a:ext cx="932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>
                <a:solidFill>
                  <a:srgbClr val="FF0000"/>
                </a:solidFill>
              </a:rPr>
              <a:t>DIGITAL</a:t>
            </a:r>
            <a:endParaRPr lang="en-US" b="1" i="1" dirty="0">
              <a:solidFill>
                <a:srgbClr val="FF0000"/>
              </a:solidFill>
            </a:endParaRPr>
          </a:p>
        </p:txBody>
      </p:sp>
      <p:sp>
        <p:nvSpPr>
          <p:cNvPr id="51" name="Slide Number Placeholder 5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1264-1A81-44FE-A3D8-02934FAE6C08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3" name="TextBox 52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nl_signal_fouri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43200" y="2209800"/>
            <a:ext cx="4495800" cy="3371850"/>
          </a:xfrm>
          <a:prstGeom prst="rect">
            <a:avLst/>
          </a:prstGeom>
        </p:spPr>
      </p:pic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0"/>
            <a:ext cx="7772400" cy="1143000"/>
          </a:xfrm>
        </p:spPr>
        <p:txBody>
          <a:bodyPr>
            <a:noAutofit/>
          </a:bodyPr>
          <a:lstStyle/>
          <a:p>
            <a:pPr eaLnBrk="1" hangingPunct="1"/>
            <a:r>
              <a:rPr lang="en-US" sz="3200" dirty="0" err="1" smtClean="0"/>
              <a:t>Picosecond</a:t>
            </a:r>
            <a:r>
              <a:rPr lang="en-US" sz="3200" dirty="0" smtClean="0"/>
              <a:t> Digital Electronics for </a:t>
            </a:r>
            <a:br>
              <a:rPr lang="en-US" sz="3200" dirty="0" smtClean="0"/>
            </a:br>
            <a:r>
              <a:rPr lang="en-US" sz="3200" dirty="0" smtClean="0"/>
              <a:t>Micro-Channel Plate Detectors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1066800"/>
            <a:ext cx="8382000" cy="5486400"/>
          </a:xfrm>
        </p:spPr>
        <p:txBody>
          <a:bodyPr>
            <a:normAutofit lnSpcReduction="10000"/>
          </a:bodyPr>
          <a:lstStyle/>
          <a:p>
            <a:pPr algn="l">
              <a:lnSpc>
                <a:spcPct val="80000"/>
              </a:lnSpc>
            </a:pPr>
            <a:endParaRPr lang="en-US" sz="1400" i="1" dirty="0" smtClean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en-US" sz="1600" b="1" i="1" dirty="0" smtClean="0">
                <a:solidFill>
                  <a:schemeClr val="tx1"/>
                </a:solidFill>
              </a:rPr>
              <a:t>   </a:t>
            </a:r>
            <a:r>
              <a:rPr lang="en-US" sz="1800" b="1" i="1" dirty="0" smtClean="0">
                <a:solidFill>
                  <a:schemeClr val="tx1"/>
                </a:solidFill>
              </a:rPr>
              <a:t>Store the </a:t>
            </a:r>
            <a:r>
              <a:rPr lang="en-US" sz="1800" b="1" i="1" dirty="0" smtClean="0">
                <a:solidFill>
                  <a:srgbClr val="FF0000"/>
                </a:solidFill>
              </a:rPr>
              <a:t>full detector information </a:t>
            </a:r>
            <a:r>
              <a:rPr lang="en-US" sz="1800" b="1" i="1" dirty="0" smtClean="0">
                <a:solidFill>
                  <a:schemeClr val="tx1"/>
                </a:solidFill>
              </a:rPr>
              <a:t>as a digital oscilloscope:</a:t>
            </a:r>
          </a:p>
          <a:p>
            <a:pPr algn="l" eaLnBrk="1" hangingPunct="1">
              <a:lnSpc>
                <a:spcPct val="80000"/>
              </a:lnSpc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r>
              <a:rPr lang="en-US" sz="1800" dirty="0" smtClean="0">
                <a:solidFill>
                  <a:schemeClr val="tx1"/>
                </a:solidFill>
              </a:rPr>
              <a:t>-    Detector + electronics noise &gt;&gt; quantization noise  (LSB/√12)</a:t>
            </a:r>
          </a:p>
          <a:p>
            <a:pPr algn="l" eaLnBrk="1" hangingPunct="1">
              <a:lnSpc>
                <a:spcPct val="80000"/>
              </a:lnSpc>
              <a:buFontTx/>
              <a:buChar char="-"/>
            </a:pPr>
            <a:r>
              <a:rPr lang="en-US" sz="1800" dirty="0" smtClean="0">
                <a:solidFill>
                  <a:schemeClr val="tx1"/>
                </a:solidFill>
              </a:rPr>
              <a:t>    Sampling frequency &gt; 2 x full Analog Bandwidth (Shannon-</a:t>
            </a:r>
            <a:r>
              <a:rPr lang="en-US" sz="1800" dirty="0" err="1" smtClean="0">
                <a:solidFill>
                  <a:schemeClr val="tx1"/>
                </a:solidFill>
              </a:rPr>
              <a:t>Nyquist</a:t>
            </a:r>
            <a:r>
              <a:rPr lang="en-US" sz="1800" dirty="0" smtClean="0">
                <a:solidFill>
                  <a:schemeClr val="tx1"/>
                </a:solidFill>
              </a:rPr>
              <a:t>)</a:t>
            </a:r>
          </a:p>
          <a:p>
            <a:pPr algn="l" eaLnBrk="1" hangingPunct="1">
              <a:lnSpc>
                <a:spcPct val="80000"/>
              </a:lnSpc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r>
              <a:rPr lang="en-US" sz="1800" dirty="0" smtClean="0">
                <a:solidFill>
                  <a:schemeClr val="tx1"/>
                </a:solidFill>
              </a:rPr>
              <a:t>ADC:      Digitize on the fly,  if  the two above conditions can be fulfilled.</a:t>
            </a:r>
          </a:p>
          <a:p>
            <a:pPr algn="l">
              <a:lnSpc>
                <a:spcPct val="80000"/>
              </a:lnSpc>
            </a:pPr>
            <a:r>
              <a:rPr lang="en-US" sz="1800" dirty="0" smtClean="0">
                <a:solidFill>
                  <a:schemeClr val="tx1"/>
                </a:solidFill>
              </a:rPr>
              <a:t>SCAs:     If not, use </a:t>
            </a:r>
            <a:r>
              <a:rPr lang="en-US" sz="1800" dirty="0" smtClean="0">
                <a:solidFill>
                  <a:srgbClr val="FF0000"/>
                </a:solidFill>
              </a:rPr>
              <a:t>Analog Memories</a:t>
            </a:r>
            <a:r>
              <a:rPr lang="en-US" sz="1800" dirty="0" smtClean="0">
                <a:solidFill>
                  <a:schemeClr val="tx1"/>
                </a:solidFill>
              </a:rPr>
              <a:t>, if input rate and ADC conversion time allows.</a:t>
            </a:r>
            <a:endParaRPr lang="en-US" sz="21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endParaRPr lang="en-US" sz="3300" dirty="0" smtClean="0"/>
          </a:p>
        </p:txBody>
      </p:sp>
      <p:cxnSp>
        <p:nvCxnSpPr>
          <p:cNvPr id="13" name="Straight Arrow Connector 12"/>
          <p:cNvCxnSpPr/>
          <p:nvPr/>
        </p:nvCxnSpPr>
        <p:spPr>
          <a:xfrm rot="5400000">
            <a:off x="3924300" y="4610100"/>
            <a:ext cx="381794" cy="79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962400" y="4038600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 GHz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3400" y="3200400"/>
            <a:ext cx="22622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Fourier spectrum  of a</a:t>
            </a:r>
          </a:p>
          <a:p>
            <a:r>
              <a:rPr lang="en-US" dirty="0" smtClean="0"/>
              <a:t> 2”x 2” MCP signal</a:t>
            </a:r>
            <a:endParaRPr lang="en-US" dirty="0"/>
          </a:p>
        </p:txBody>
      </p:sp>
      <p:graphicFrame>
        <p:nvGraphicFramePr>
          <p:cNvPr id="73729" name="Object 1"/>
          <p:cNvGraphicFramePr>
            <a:graphicFrameLocks noChangeAspect="1"/>
          </p:cNvGraphicFramePr>
          <p:nvPr/>
        </p:nvGraphicFramePr>
        <p:xfrm>
          <a:off x="5486400" y="3505200"/>
          <a:ext cx="914400" cy="388848"/>
        </p:xfrm>
        <a:graphic>
          <a:graphicData uri="http://schemas.openxmlformats.org/presentationml/2006/ole">
            <p:oleObj spid="_x0000_s10242" name="Equation" r:id="rId4" imgW="927000" imgH="393480" progId="Equation.3">
              <p:embed/>
            </p:oleObj>
          </a:graphicData>
        </a:graphic>
      </p:graphicFrame>
      <p:cxnSp>
        <p:nvCxnSpPr>
          <p:cNvPr id="11" name="Straight Arrow Connector 10"/>
          <p:cNvCxnSpPr/>
          <p:nvPr/>
        </p:nvCxnSpPr>
        <p:spPr>
          <a:xfrm rot="5400000">
            <a:off x="5448300" y="4457700"/>
            <a:ext cx="838200" cy="1588"/>
          </a:xfrm>
          <a:prstGeom prst="straightConnector1">
            <a:avLst/>
          </a:prstGeom>
          <a:ln w="19050"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743200" y="4495800"/>
            <a:ext cx="1219200" cy="381000"/>
          </a:xfrm>
          <a:prstGeom prst="straightConnector1">
            <a:avLst/>
          </a:prstGeom>
          <a:ln w="19050"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3730" name="Object 2"/>
          <p:cNvGraphicFramePr>
            <a:graphicFrameLocks noChangeAspect="1"/>
          </p:cNvGraphicFramePr>
          <p:nvPr/>
        </p:nvGraphicFramePr>
        <p:xfrm>
          <a:off x="1676400" y="4179608"/>
          <a:ext cx="990600" cy="421252"/>
        </p:xfrm>
        <a:graphic>
          <a:graphicData uri="http://schemas.openxmlformats.org/presentationml/2006/ole">
            <p:oleObj spid="_x0000_s10243" name="Equation" r:id="rId5" imgW="927000" imgH="393480" progId="Equation.3">
              <p:embed/>
            </p:oleObj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5029200" y="3200400"/>
            <a:ext cx="17892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Noise as small as possible</a:t>
            </a:r>
            <a:endParaRPr lang="en-US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43000" y="4648200"/>
            <a:ext cx="17938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Slope as steep as possible</a:t>
            </a:r>
            <a:endParaRPr lang="en-US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Position resolution.  Transmission Line Readout</a:t>
            </a:r>
          </a:p>
        </p:txBody>
      </p:sp>
      <p:sp>
        <p:nvSpPr>
          <p:cNvPr id="11267" name="Text Box 7"/>
          <p:cNvSpPr txBox="1">
            <a:spLocks noChangeArrowheads="1"/>
          </p:cNvSpPr>
          <p:nvPr/>
        </p:nvSpPr>
        <p:spPr bwMode="auto">
          <a:xfrm>
            <a:off x="685800" y="1371600"/>
            <a:ext cx="79861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50 PEs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1276" name="Slide Number Placeholder 1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F422140-1EB9-429E-BBF6-FEF60B176B70}" type="slidenum">
              <a:rPr lang="en-US" smtClean="0">
                <a:latin typeface="Arial" pitchFamily="34" charset="0"/>
              </a:rPr>
              <a:pPr/>
              <a:t>13</a:t>
            </a:fld>
            <a:endParaRPr lang="en-US" dirty="0" smtClean="0">
              <a:latin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91400" y="2971800"/>
            <a:ext cx="13681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Oscilloscope</a:t>
            </a:r>
          </a:p>
          <a:p>
            <a:r>
              <a:rPr lang="en-US" b="1" dirty="0" smtClean="0"/>
              <a:t>TDS6154C</a:t>
            </a:r>
          </a:p>
          <a:p>
            <a:r>
              <a:rPr lang="en-US" b="1" dirty="0" smtClean="0"/>
              <a:t>Tektronix</a:t>
            </a:r>
            <a:endParaRPr lang="en-US" b="1" dirty="0"/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309563" y="5886450"/>
            <a:ext cx="65451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25 </a:t>
            </a:r>
            <a:r>
              <a:rPr lang="en-US" dirty="0">
                <a:latin typeface="Symbol" pitchFamily="18" charset="2"/>
              </a:rPr>
              <a:t>m</a:t>
            </a:r>
            <a:r>
              <a:rPr lang="en-US" dirty="0"/>
              <a:t>m pore MCP signal at the output of a ceramic transmission line </a:t>
            </a:r>
          </a:p>
          <a:p>
            <a:r>
              <a:rPr lang="en-US" dirty="0"/>
              <a:t>Laser 408nm, 50</a:t>
            </a:r>
            <a:r>
              <a:rPr lang="en-US" dirty="0">
                <a:latin typeface="Symbol" pitchFamily="18" charset="2"/>
              </a:rPr>
              <a:t>W</a:t>
            </a:r>
            <a:r>
              <a:rPr lang="en-US" dirty="0"/>
              <a:t>, no amplification</a:t>
            </a:r>
          </a:p>
        </p:txBody>
      </p:sp>
      <p:pic>
        <p:nvPicPr>
          <p:cNvPr id="16" name="Picture 10" descr="two-end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4488" y="1123950"/>
            <a:ext cx="5740400" cy="426402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r>
              <a:rPr lang="en-US" sz="3200" dirty="0" smtClean="0">
                <a:ea typeface="Arial Unicode MS" pitchFamily="34" charset="-128"/>
                <a:cs typeface="Times New Roman" pitchFamily="18" charset="0"/>
              </a:rPr>
              <a:t>Digital Waveform Analysis</a:t>
            </a:r>
            <a:endParaRPr lang="fr-FR" sz="3200" dirty="0" smtClean="0">
              <a:ea typeface="Arial Unicode MS" pitchFamily="34" charset="-128"/>
              <a:cs typeface="Times New Roman" pitchFamily="18" charset="0"/>
            </a:endParaRPr>
          </a:p>
        </p:txBody>
      </p:sp>
      <p:pic>
        <p:nvPicPr>
          <p:cNvPr id="6148" name="Picture 4" descr="onepu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41363"/>
            <a:ext cx="6629400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6684963" y="587375"/>
            <a:ext cx="2133600" cy="1766888"/>
            <a:chOff x="1536" y="1056"/>
            <a:chExt cx="1344" cy="2208"/>
          </a:xfrm>
        </p:grpSpPr>
        <p:sp>
          <p:nvSpPr>
            <p:cNvPr id="6163" name="Rectangle 6"/>
            <p:cNvSpPr>
              <a:spLocks noChangeArrowheads="1"/>
            </p:cNvSpPr>
            <p:nvPr/>
          </p:nvSpPr>
          <p:spPr bwMode="auto">
            <a:xfrm>
              <a:off x="1728" y="2880"/>
              <a:ext cx="96" cy="38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64" name="Rectangle 7"/>
            <p:cNvSpPr>
              <a:spLocks noChangeArrowheads="1"/>
            </p:cNvSpPr>
            <p:nvPr/>
          </p:nvSpPr>
          <p:spPr bwMode="auto">
            <a:xfrm>
              <a:off x="1824" y="1680"/>
              <a:ext cx="96" cy="158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65" name="Rectangle 8"/>
            <p:cNvSpPr>
              <a:spLocks noChangeArrowheads="1"/>
            </p:cNvSpPr>
            <p:nvPr/>
          </p:nvSpPr>
          <p:spPr bwMode="auto">
            <a:xfrm>
              <a:off x="1920" y="1056"/>
              <a:ext cx="96" cy="2208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66" name="Rectangle 9"/>
            <p:cNvSpPr>
              <a:spLocks noChangeArrowheads="1"/>
            </p:cNvSpPr>
            <p:nvPr/>
          </p:nvSpPr>
          <p:spPr bwMode="auto">
            <a:xfrm>
              <a:off x="2016" y="2208"/>
              <a:ext cx="96" cy="1056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67" name="Rectangle 10"/>
            <p:cNvSpPr>
              <a:spLocks noChangeArrowheads="1"/>
            </p:cNvSpPr>
            <p:nvPr/>
          </p:nvSpPr>
          <p:spPr bwMode="auto">
            <a:xfrm>
              <a:off x="2112" y="2784"/>
              <a:ext cx="96" cy="480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68" name="Rectangle 11"/>
            <p:cNvSpPr>
              <a:spLocks noChangeArrowheads="1"/>
            </p:cNvSpPr>
            <p:nvPr/>
          </p:nvSpPr>
          <p:spPr bwMode="auto">
            <a:xfrm>
              <a:off x="2208" y="2928"/>
              <a:ext cx="96" cy="336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69" name="Rectangle 12"/>
            <p:cNvSpPr>
              <a:spLocks noChangeArrowheads="1"/>
            </p:cNvSpPr>
            <p:nvPr/>
          </p:nvSpPr>
          <p:spPr bwMode="auto">
            <a:xfrm>
              <a:off x="2304" y="2976"/>
              <a:ext cx="96" cy="288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70" name="Rectangle 13"/>
            <p:cNvSpPr>
              <a:spLocks noChangeArrowheads="1"/>
            </p:cNvSpPr>
            <p:nvPr/>
          </p:nvSpPr>
          <p:spPr bwMode="auto">
            <a:xfrm>
              <a:off x="2400" y="2976"/>
              <a:ext cx="96" cy="288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71" name="Rectangle 14"/>
            <p:cNvSpPr>
              <a:spLocks noChangeArrowheads="1"/>
            </p:cNvSpPr>
            <p:nvPr/>
          </p:nvSpPr>
          <p:spPr bwMode="auto">
            <a:xfrm>
              <a:off x="2496" y="3072"/>
              <a:ext cx="96" cy="192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72" name="Rectangle 15"/>
            <p:cNvSpPr>
              <a:spLocks noChangeArrowheads="1"/>
            </p:cNvSpPr>
            <p:nvPr/>
          </p:nvSpPr>
          <p:spPr bwMode="auto">
            <a:xfrm>
              <a:off x="2592" y="3120"/>
              <a:ext cx="96" cy="14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73" name="Rectangle 16"/>
            <p:cNvSpPr>
              <a:spLocks noChangeArrowheads="1"/>
            </p:cNvSpPr>
            <p:nvPr/>
          </p:nvSpPr>
          <p:spPr bwMode="auto">
            <a:xfrm>
              <a:off x="1632" y="3120"/>
              <a:ext cx="96" cy="14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74" name="Rectangle 17"/>
            <p:cNvSpPr>
              <a:spLocks noChangeArrowheads="1"/>
            </p:cNvSpPr>
            <p:nvPr/>
          </p:nvSpPr>
          <p:spPr bwMode="auto">
            <a:xfrm>
              <a:off x="1536" y="3216"/>
              <a:ext cx="96" cy="48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75" name="Rectangle 18"/>
            <p:cNvSpPr>
              <a:spLocks noChangeArrowheads="1"/>
            </p:cNvSpPr>
            <p:nvPr/>
          </p:nvSpPr>
          <p:spPr bwMode="auto">
            <a:xfrm>
              <a:off x="2688" y="3168"/>
              <a:ext cx="96" cy="96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76" name="Rectangle 19"/>
            <p:cNvSpPr>
              <a:spLocks noChangeArrowheads="1"/>
            </p:cNvSpPr>
            <p:nvPr/>
          </p:nvSpPr>
          <p:spPr bwMode="auto">
            <a:xfrm>
              <a:off x="2784" y="3120"/>
              <a:ext cx="96" cy="14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150" name="Rectangle 21"/>
          <p:cNvSpPr>
            <a:spLocks noChangeArrowheads="1"/>
          </p:cNvSpPr>
          <p:nvPr/>
        </p:nvSpPr>
        <p:spPr bwMode="auto">
          <a:xfrm>
            <a:off x="1524000" y="4343400"/>
            <a:ext cx="152400" cy="8382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51" name="Rectangle 22"/>
          <p:cNvSpPr>
            <a:spLocks noChangeArrowheads="1"/>
          </p:cNvSpPr>
          <p:nvPr/>
        </p:nvSpPr>
        <p:spPr bwMode="auto">
          <a:xfrm>
            <a:off x="1676400" y="2895600"/>
            <a:ext cx="152400" cy="22860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0066FF"/>
              </a:solidFill>
            </a:endParaRPr>
          </a:p>
        </p:txBody>
      </p:sp>
      <p:sp>
        <p:nvSpPr>
          <p:cNvPr id="6152" name="Rectangle 23"/>
          <p:cNvSpPr>
            <a:spLocks noChangeArrowheads="1"/>
          </p:cNvSpPr>
          <p:nvPr/>
        </p:nvSpPr>
        <p:spPr bwMode="auto">
          <a:xfrm>
            <a:off x="1828800" y="1676400"/>
            <a:ext cx="152400" cy="35052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53" name="Line 24"/>
          <p:cNvSpPr>
            <a:spLocks noChangeShapeType="1"/>
          </p:cNvSpPr>
          <p:nvPr/>
        </p:nvSpPr>
        <p:spPr bwMode="auto">
          <a:xfrm>
            <a:off x="7491413" y="5118100"/>
            <a:ext cx="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6154" name="Text Box 26"/>
          <p:cNvSpPr txBox="1">
            <a:spLocks noChangeArrowheads="1"/>
          </p:cNvSpPr>
          <p:nvPr/>
        </p:nvSpPr>
        <p:spPr bwMode="auto">
          <a:xfrm>
            <a:off x="6761163" y="5580063"/>
            <a:ext cx="15970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Psec Timing</a:t>
            </a:r>
          </a:p>
          <a:p>
            <a:r>
              <a:rPr lang="en-US" sz="200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and Charge</a:t>
            </a:r>
          </a:p>
        </p:txBody>
      </p:sp>
      <p:sp>
        <p:nvSpPr>
          <p:cNvPr id="6155" name="Text Box 29"/>
          <p:cNvSpPr txBox="1">
            <a:spLocks noChangeArrowheads="1"/>
          </p:cNvSpPr>
          <p:nvPr/>
        </p:nvSpPr>
        <p:spPr bwMode="auto">
          <a:xfrm>
            <a:off x="2266950" y="2814638"/>
            <a:ext cx="203517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/>
              <a:t>Fit to waveform </a:t>
            </a:r>
          </a:p>
          <a:p>
            <a:r>
              <a:rPr lang="en-US" sz="1600" b="1"/>
              <a:t>and derivative </a:t>
            </a:r>
          </a:p>
          <a:p>
            <a:r>
              <a:rPr lang="en-US" sz="1600" b="1"/>
              <a:t>templates</a:t>
            </a:r>
          </a:p>
        </p:txBody>
      </p:sp>
      <p:pic>
        <p:nvPicPr>
          <p:cNvPr id="6156" name="Picture 32" descr="te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69075" y="3044825"/>
            <a:ext cx="2152650" cy="203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7" name="Line 33"/>
          <p:cNvSpPr>
            <a:spLocks noChangeShapeType="1"/>
          </p:cNvSpPr>
          <p:nvPr/>
        </p:nvSpPr>
        <p:spPr bwMode="auto">
          <a:xfrm>
            <a:off x="7413625" y="2506663"/>
            <a:ext cx="0" cy="3079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pic>
        <p:nvPicPr>
          <p:cNvPr id="6158" name="Picture 34" descr="temp_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33600" y="838200"/>
            <a:ext cx="1971675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9" name="Picture 35" descr="deriv_templat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914400"/>
            <a:ext cx="2533650" cy="190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60" name="Line 20"/>
          <p:cNvSpPr>
            <a:spLocks noChangeShapeType="1"/>
          </p:cNvSpPr>
          <p:nvPr/>
        </p:nvSpPr>
        <p:spPr bwMode="auto">
          <a:xfrm flipV="1">
            <a:off x="6223000" y="1778000"/>
            <a:ext cx="768350" cy="4603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6161" name="Line 36"/>
          <p:cNvSpPr>
            <a:spLocks noChangeShapeType="1"/>
          </p:cNvSpPr>
          <p:nvPr/>
        </p:nvSpPr>
        <p:spPr bwMode="auto">
          <a:xfrm flipH="1">
            <a:off x="2613025" y="2852738"/>
            <a:ext cx="2573338" cy="14208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" name="Slide Number Placeholder 3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1264-1A81-44FE-A3D8-02934FAE6C08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800" dirty="0" smtClean="0"/>
              <a:t>Timing resolution with Fast Waveform Sampling </a:t>
            </a:r>
          </a:p>
        </p:txBody>
      </p:sp>
      <p:sp>
        <p:nvSpPr>
          <p:cNvPr id="122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7CBDE92-A2CE-42FA-B998-33721FED7282}" type="slidenum">
              <a:rPr lang="en-US" smtClean="0">
                <a:latin typeface="Arial" pitchFamily="34" charset="0"/>
              </a:rPr>
              <a:pPr/>
              <a:t>15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259" y="990600"/>
            <a:ext cx="7118366" cy="431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19200"/>
            <a:ext cx="7772400" cy="68579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3276600" y="1981200"/>
            <a:ext cx="4267200" cy="1588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143000" y="2590800"/>
            <a:ext cx="70104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/>
              <a:t>   Context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  Fast timing and Waveform analysis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</a:rPr>
              <a:t>   Sampling Electronics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  130nm CMOS Waveform Sampler Tests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  Conclusion </a:t>
            </a:r>
            <a:r>
              <a:rPr lang="en-US" sz="2400" dirty="0" smtClean="0"/>
              <a:t>- Perspective</a:t>
            </a:r>
          </a:p>
          <a:p>
            <a:endParaRPr lang="en-US" dirty="0"/>
          </a:p>
        </p:txBody>
      </p:sp>
      <p:pic>
        <p:nvPicPr>
          <p:cNvPr id="7" name="Picture 6" descr="chicago_hawaii_logo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238750" cy="5238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/>
              <a:t>Fast Waveform Sampling Electronics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763000" cy="3124200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US" sz="3300" b="1" dirty="0" smtClean="0"/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Integration for large scale detectors ~ 10</a:t>
            </a:r>
            <a:r>
              <a:rPr lang="en-US" sz="2400" baseline="30000" dirty="0" smtClean="0"/>
              <a:t>4-6</a:t>
            </a:r>
            <a:r>
              <a:rPr lang="en-US" sz="2400" dirty="0" smtClean="0"/>
              <a:t> channels.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Control sampling rate, sampling depth, sampling window.</a:t>
            </a:r>
          </a:p>
          <a:p>
            <a:pPr>
              <a:lnSpc>
                <a:spcPct val="90000"/>
              </a:lnSpc>
            </a:pPr>
            <a:r>
              <a:rPr lang="en-US" sz="2400" dirty="0" smtClean="0"/>
              <a:t>Self trigger for data </a:t>
            </a:r>
            <a:r>
              <a:rPr lang="en-US" sz="2400" dirty="0" err="1" smtClean="0"/>
              <a:t>sparsification</a:t>
            </a:r>
            <a:r>
              <a:rPr lang="en-US" sz="2400" dirty="0" smtClean="0"/>
              <a:t>, or/and common stop.</a:t>
            </a:r>
          </a:p>
          <a:p>
            <a:pPr>
              <a:lnSpc>
                <a:spcPct val="90000"/>
              </a:lnSpc>
            </a:pPr>
            <a:r>
              <a:rPr lang="en-US" sz="2400" dirty="0" smtClean="0"/>
              <a:t>Low power.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High reliability 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Very low cost for high quantities.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  <a:buNone/>
            </a:pPr>
            <a:r>
              <a:rPr lang="en-US" sz="2400" dirty="0" smtClean="0"/>
              <a:t>			   		</a:t>
            </a:r>
            <a:r>
              <a:rPr lang="en-US" sz="2400" b="1" dirty="0" smtClean="0">
                <a:solidFill>
                  <a:srgbClr val="FF0000"/>
                </a:solidFill>
              </a:rPr>
              <a:t>ASIC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000" dirty="0" smtClean="0"/>
          </a:p>
        </p:txBody>
      </p:sp>
      <p:sp>
        <p:nvSpPr>
          <p:cNvPr id="122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7CBDE92-A2CE-42FA-B998-33721FED7282}" type="slidenum">
              <a:rPr lang="en-US" smtClean="0">
                <a:latin typeface="Arial" pitchFamily="34" charset="0"/>
              </a:rPr>
              <a:pPr/>
              <a:t>17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0"/>
            <a:ext cx="7772400" cy="1143000"/>
          </a:xfrm>
        </p:spPr>
        <p:txBody>
          <a:bodyPr>
            <a:noAutofit/>
          </a:bodyPr>
          <a:lstStyle/>
          <a:p>
            <a:pPr eaLnBrk="1" hangingPunct="1"/>
            <a:r>
              <a:rPr lang="en-US" sz="2800" dirty="0" smtClean="0"/>
              <a:t>Fast Digital Electronics for </a:t>
            </a:r>
            <a:br>
              <a:rPr lang="en-US" sz="2800" dirty="0" smtClean="0"/>
            </a:br>
            <a:r>
              <a:rPr lang="en-US" sz="2800" dirty="0" smtClean="0"/>
              <a:t>Micro-Channel Plate Detectors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295400"/>
            <a:ext cx="9144000" cy="4876800"/>
          </a:xfrm>
        </p:spPr>
        <p:txBody>
          <a:bodyPr>
            <a:normAutofit/>
          </a:bodyPr>
          <a:lstStyle/>
          <a:p>
            <a:pPr algn="l" eaLnBrk="1" hangingPunct="1">
              <a:lnSpc>
                <a:spcPct val="80000"/>
              </a:lnSpc>
            </a:pPr>
            <a:endParaRPr lang="en-US" sz="21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r>
              <a:rPr lang="en-US" sz="1800" dirty="0" smtClean="0">
                <a:solidFill>
                  <a:schemeClr val="tx1"/>
                </a:solidFill>
              </a:rPr>
              <a:t>A/D state of the art:</a:t>
            </a:r>
          </a:p>
          <a:p>
            <a:pPr algn="l" eaLnBrk="1" hangingPunct="1">
              <a:lnSpc>
                <a:spcPct val="80000"/>
              </a:lnSpc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r>
              <a:rPr lang="en-US" sz="1800" dirty="0" smtClean="0">
                <a:solidFill>
                  <a:schemeClr val="tx1"/>
                </a:solidFill>
              </a:rPr>
              <a:t>          8-bit  1GS/s</a:t>
            </a:r>
          </a:p>
          <a:p>
            <a:pPr algn="l" eaLnBrk="1" hangingPunct="1">
              <a:lnSpc>
                <a:spcPct val="80000"/>
              </a:lnSpc>
            </a:pPr>
            <a:r>
              <a:rPr lang="en-US" sz="1800" dirty="0" smtClean="0">
                <a:solidFill>
                  <a:schemeClr val="tx1"/>
                </a:solidFill>
              </a:rPr>
              <a:t>        10-bit  300 MS/s</a:t>
            </a:r>
          </a:p>
          <a:p>
            <a:pPr algn="l" eaLnBrk="1" hangingPunct="1">
              <a:lnSpc>
                <a:spcPct val="80000"/>
              </a:lnSpc>
            </a:pPr>
            <a:r>
              <a:rPr lang="en-US" sz="1800" dirty="0" smtClean="0">
                <a:solidFill>
                  <a:schemeClr val="tx1"/>
                </a:solidFill>
              </a:rPr>
              <a:t>        16-bit  160 MS/s</a:t>
            </a:r>
          </a:p>
          <a:p>
            <a:pPr algn="l" eaLnBrk="1" hangingPunct="1">
              <a:lnSpc>
                <a:spcPct val="80000"/>
              </a:lnSpc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r>
              <a:rPr lang="en-US" sz="1800" b="1" i="1" dirty="0" smtClean="0">
                <a:solidFill>
                  <a:schemeClr val="tx1"/>
                </a:solidFill>
              </a:rPr>
              <a:t>Need at least 5 GS/s sampling rate,  10-12bit</a:t>
            </a:r>
          </a:p>
          <a:p>
            <a:pPr algn="l" eaLnBrk="1" hangingPunct="1">
              <a:lnSpc>
                <a:spcPct val="80000"/>
              </a:lnSpc>
            </a:pPr>
            <a:r>
              <a:rPr lang="en-US" sz="1800" b="1" i="1" dirty="0" smtClean="0">
                <a:solidFill>
                  <a:schemeClr val="tx1"/>
                </a:solidFill>
              </a:rPr>
              <a:t>There is no !</a:t>
            </a:r>
          </a:p>
          <a:p>
            <a:pPr algn="l">
              <a:lnSpc>
                <a:spcPct val="80000"/>
              </a:lnSpc>
            </a:pPr>
            <a:endParaRPr lang="en-US" sz="1800" b="1" i="1" dirty="0" smtClean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endParaRPr lang="en-US" sz="1800" b="1" i="1" dirty="0" smtClean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en-US" sz="1800" b="1" i="1" dirty="0" smtClean="0">
                <a:solidFill>
                  <a:srgbClr val="FF0000"/>
                </a:solidFill>
              </a:rPr>
              <a:t>Fast  analog </a:t>
            </a:r>
            <a:r>
              <a:rPr lang="en-US" sz="1600" b="1" i="1" dirty="0" smtClean="0">
                <a:solidFill>
                  <a:srgbClr val="FF0000"/>
                </a:solidFill>
              </a:rPr>
              <a:t>storage  </a:t>
            </a:r>
            <a:r>
              <a:rPr lang="en-US" sz="1600" dirty="0" smtClean="0">
                <a:solidFill>
                  <a:schemeClr val="tx1"/>
                </a:solidFill>
              </a:rPr>
              <a:t>+ slower digitization,   if  input rate and dead-time allows.</a:t>
            </a:r>
          </a:p>
          <a:p>
            <a:pPr algn="l" eaLnBrk="1" hangingPunct="1">
              <a:lnSpc>
                <a:spcPct val="80000"/>
              </a:lnSpc>
            </a:pPr>
            <a:endParaRPr lang="en-US" sz="1600" dirty="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80000"/>
              </a:lnSpc>
            </a:pPr>
            <a:r>
              <a:rPr lang="en-US" sz="1600" dirty="0" smtClean="0">
                <a:solidFill>
                  <a:schemeClr val="tx1"/>
                </a:solidFill>
              </a:rPr>
              <a:t>Apply  the  best timing algorithm suited to the detector waveform</a:t>
            </a:r>
          </a:p>
          <a:p>
            <a:pPr algn="l" eaLnBrk="1" hangingPunct="1">
              <a:lnSpc>
                <a:spcPct val="80000"/>
              </a:lnSpc>
            </a:pPr>
            <a:endParaRPr lang="en-US" sz="2800" dirty="0" smtClean="0"/>
          </a:p>
        </p:txBody>
      </p:sp>
      <p:graphicFrame>
        <p:nvGraphicFramePr>
          <p:cNvPr id="72710" name="Object 6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638800" y="1219200"/>
          <a:ext cx="2744788" cy="2281403"/>
        </p:xfrm>
        <a:graphic>
          <a:graphicData uri="http://schemas.openxmlformats.org/presentationml/2006/ole">
            <p:oleObj spid="_x0000_s11266" name="Video Clip" r:id="rId3" imgW="6028571" imgH="5009524" progId="AVIFile">
              <p:embed/>
            </p:oleObj>
          </a:graphicData>
        </a:graphic>
      </p:graphicFrame>
      <p:graphicFrame>
        <p:nvGraphicFramePr>
          <p:cNvPr id="72711" name="Object 7"/>
          <p:cNvGraphicFramePr>
            <a:graphicFrameLocks noChangeAspect="1"/>
          </p:cNvGraphicFramePr>
          <p:nvPr/>
        </p:nvGraphicFramePr>
        <p:xfrm>
          <a:off x="6478587" y="1447800"/>
          <a:ext cx="1433513" cy="609600"/>
        </p:xfrm>
        <a:graphic>
          <a:graphicData uri="http://schemas.openxmlformats.org/presentationml/2006/ole">
            <p:oleObj spid="_x0000_s11267" name="Equation" r:id="rId4" imgW="927000" imgH="393480" progId="Equation.3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800" dirty="0" smtClean="0"/>
              <a:t>Sampling Chips Survey</a:t>
            </a:r>
          </a:p>
        </p:txBody>
      </p:sp>
      <p:sp>
        <p:nvSpPr>
          <p:cNvPr id="14342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67E2C76-6BBE-490A-AFC6-543FB724EC12}" type="slidenum">
              <a:rPr lang="en-US" smtClean="0">
                <a:latin typeface="Arial" pitchFamily="34" charset="0"/>
              </a:rPr>
              <a:pPr/>
              <a:t>19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7" name="Picture 6" descr="sampling chips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56826"/>
            <a:ext cx="9144000" cy="454434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800" dirty="0" smtClean="0"/>
              <a:t>Sampling ASIC Sequence of operations</a:t>
            </a:r>
          </a:p>
        </p:txBody>
      </p:sp>
      <p:sp>
        <p:nvSpPr>
          <p:cNvPr id="17411" name="TextBox 34"/>
          <p:cNvSpPr txBox="1">
            <a:spLocks noChangeArrowheads="1"/>
          </p:cNvSpPr>
          <p:nvPr/>
        </p:nvSpPr>
        <p:spPr bwMode="auto">
          <a:xfrm>
            <a:off x="685800" y="914400"/>
            <a:ext cx="79000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 dirty="0" smtClean="0"/>
              <a:t>     -</a:t>
            </a:r>
            <a:r>
              <a:rPr lang="en-US" sz="1600" b="1" dirty="0"/>
              <a:t>1   </a:t>
            </a:r>
            <a:r>
              <a:rPr lang="en-US" sz="1600" b="1" dirty="0" smtClean="0"/>
              <a:t> </a:t>
            </a:r>
            <a:r>
              <a:rPr lang="en-US" sz="1600" b="1" dirty="0" smtClean="0">
                <a:solidFill>
                  <a:srgbClr val="FF0000"/>
                </a:solidFill>
              </a:rPr>
              <a:t>Write</a:t>
            </a:r>
            <a:r>
              <a:rPr lang="en-US" sz="1600" b="1" dirty="0">
                <a:solidFill>
                  <a:srgbClr val="FF0000"/>
                </a:solidFill>
              </a:rPr>
              <a:t>:    </a:t>
            </a:r>
            <a:r>
              <a:rPr lang="en-US" sz="1600" b="1" dirty="0"/>
              <a:t>The timing generator runs continuously, outputs </a:t>
            </a:r>
            <a:r>
              <a:rPr lang="en-US" sz="1600" b="1" dirty="0" smtClean="0"/>
              <a:t>clock phases 100ps </a:t>
            </a:r>
            <a:r>
              <a:rPr lang="en-US" sz="1600" b="1" dirty="0"/>
              <a:t>spaced.</a:t>
            </a:r>
          </a:p>
          <a:p>
            <a:r>
              <a:rPr lang="en-US" sz="1600" b="1" dirty="0"/>
              <a:t>      Each phase </a:t>
            </a:r>
            <a:r>
              <a:rPr lang="en-US" sz="1600" b="1" dirty="0" smtClean="0"/>
              <a:t>closes a </a:t>
            </a:r>
            <a:r>
              <a:rPr lang="en-US" sz="1600" b="1" dirty="0"/>
              <a:t>write </a:t>
            </a:r>
            <a:r>
              <a:rPr lang="en-US" sz="1600" b="1" dirty="0" smtClean="0"/>
              <a:t>switch during one sampling window.</a:t>
            </a:r>
          </a:p>
          <a:p>
            <a:r>
              <a:rPr lang="en-US" sz="1600" b="1" dirty="0" smtClean="0"/>
              <a:t>     -2    </a:t>
            </a:r>
            <a:r>
              <a:rPr lang="en-US" sz="1600" b="1" dirty="0" smtClean="0">
                <a:solidFill>
                  <a:srgbClr val="FF0000"/>
                </a:solidFill>
              </a:rPr>
              <a:t>Trigger: </a:t>
            </a:r>
            <a:r>
              <a:rPr lang="en-US" sz="1600" b="1" dirty="0" smtClean="0"/>
              <a:t>Opens all the write switches. Analog input history stored in the capacitors.</a:t>
            </a:r>
            <a:endParaRPr lang="en-US" sz="16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457200" y="2438400"/>
            <a:ext cx="1219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 flipH="1" flipV="1">
            <a:off x="1562101" y="2324100"/>
            <a:ext cx="2286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76400" y="22098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5400000">
            <a:off x="2247901" y="2324100"/>
            <a:ext cx="2286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09600" y="2514600"/>
            <a:ext cx="12954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 flipH="1" flipV="1">
            <a:off x="1790701" y="2400300"/>
            <a:ext cx="2286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905000" y="22860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5400000">
            <a:off x="2476501" y="2400300"/>
            <a:ext cx="2286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838200" y="2590800"/>
            <a:ext cx="12954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5400000" flipH="1" flipV="1">
            <a:off x="2020094" y="2475706"/>
            <a:ext cx="2286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133600" y="23622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rot="5400000">
            <a:off x="2705101" y="2476500"/>
            <a:ext cx="2286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590800" y="2514600"/>
            <a:ext cx="3352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990600" y="2667000"/>
            <a:ext cx="13716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rot="5400000" flipH="1" flipV="1">
            <a:off x="2210594" y="2513806"/>
            <a:ext cx="304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5400000">
            <a:off x="2896394" y="2513806"/>
            <a:ext cx="304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2819400" y="2590800"/>
            <a:ext cx="32766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5400000">
            <a:off x="2552701" y="3695700"/>
            <a:ext cx="3810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2590800" y="3886200"/>
            <a:ext cx="304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2590800" y="4038600"/>
            <a:ext cx="304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rot="5400000">
            <a:off x="2553494" y="4228306"/>
            <a:ext cx="381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514600" y="4419600"/>
            <a:ext cx="457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rot="5400000">
            <a:off x="2781301" y="3924300"/>
            <a:ext cx="3810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2819400" y="4114800"/>
            <a:ext cx="304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2819400" y="4267200"/>
            <a:ext cx="304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rot="5400000">
            <a:off x="2782094" y="4456906"/>
            <a:ext cx="381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2743200" y="4648200"/>
            <a:ext cx="457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rot="5400000">
            <a:off x="3086101" y="4152900"/>
            <a:ext cx="3810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3124200" y="4343400"/>
            <a:ext cx="304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3124200" y="4495800"/>
            <a:ext cx="304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rot="5400000">
            <a:off x="3086894" y="4685506"/>
            <a:ext cx="381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3048000" y="4876800"/>
            <a:ext cx="457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5400000">
            <a:off x="3390901" y="4381500"/>
            <a:ext cx="3810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3429000" y="4572000"/>
            <a:ext cx="304800" cy="158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3429000" y="4724400"/>
            <a:ext cx="304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5400000">
            <a:off x="3391694" y="4914106"/>
            <a:ext cx="381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3352800" y="5105400"/>
            <a:ext cx="457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Arrow Connector 88"/>
          <p:cNvCxnSpPr/>
          <p:nvPr/>
        </p:nvCxnSpPr>
        <p:spPr>
          <a:xfrm rot="5400000">
            <a:off x="2362994" y="2971006"/>
            <a:ext cx="4572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 rot="5400000">
            <a:off x="2591594" y="3047206"/>
            <a:ext cx="4572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/>
          <p:nvPr/>
        </p:nvCxnSpPr>
        <p:spPr>
          <a:xfrm rot="5400000">
            <a:off x="2820194" y="3199606"/>
            <a:ext cx="4572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rot="5400000">
            <a:off x="3048794" y="3275806"/>
            <a:ext cx="4572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>
            <a:off x="1371600" y="3505200"/>
            <a:ext cx="1295400" cy="1588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1676400" y="3733800"/>
            <a:ext cx="1219200" cy="1588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>
            <a:off x="1905000" y="3962400"/>
            <a:ext cx="1295400" cy="1588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2209800" y="4191000"/>
            <a:ext cx="1295400" cy="1588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/>
          <p:cNvCxnSpPr/>
          <p:nvPr/>
        </p:nvCxnSpPr>
        <p:spPr>
          <a:xfrm>
            <a:off x="1066800" y="3810000"/>
            <a:ext cx="45720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>
            <a:off x="3048000" y="2667000"/>
            <a:ext cx="32004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60" name="TextBox 123"/>
          <p:cNvSpPr txBox="1">
            <a:spLocks noChangeArrowheads="1"/>
          </p:cNvSpPr>
          <p:nvPr/>
        </p:nvSpPr>
        <p:spPr bwMode="auto">
          <a:xfrm>
            <a:off x="990600" y="5257800"/>
            <a:ext cx="63611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 dirty="0"/>
              <a:t>-2   </a:t>
            </a:r>
            <a:r>
              <a:rPr lang="en-US" sz="1600" b="1" dirty="0">
                <a:solidFill>
                  <a:srgbClr val="FF0000"/>
                </a:solidFill>
              </a:rPr>
              <a:t>A/D   </a:t>
            </a:r>
            <a:r>
              <a:rPr lang="en-US" sz="1600" b="1" dirty="0" smtClean="0">
                <a:solidFill>
                  <a:srgbClr val="FF0000"/>
                </a:solidFill>
              </a:rPr>
              <a:t>conversion:  </a:t>
            </a:r>
            <a:r>
              <a:rPr lang="en-US" sz="1600" b="1" dirty="0" smtClean="0"/>
              <a:t>after a  trigger</a:t>
            </a:r>
            <a:r>
              <a:rPr lang="en-US" sz="1600" b="1" dirty="0"/>
              <a:t> </a:t>
            </a:r>
            <a:r>
              <a:rPr lang="en-US" sz="1600" b="1" dirty="0" smtClean="0"/>
              <a:t>starts all A/D </a:t>
            </a:r>
            <a:r>
              <a:rPr lang="en-US" sz="1600" b="1" dirty="0"/>
              <a:t>conversions in parallel </a:t>
            </a:r>
          </a:p>
          <a:p>
            <a:r>
              <a:rPr lang="en-US" sz="1600" b="1" dirty="0"/>
              <a:t>      Data </a:t>
            </a:r>
            <a:r>
              <a:rPr lang="en-US" sz="1600" b="1" dirty="0" smtClean="0"/>
              <a:t>available </a:t>
            </a:r>
            <a:r>
              <a:rPr lang="en-US" sz="1600" b="1" dirty="0"/>
              <a:t>after 2 </a:t>
            </a:r>
            <a:r>
              <a:rPr lang="en-US" altLang="ja-JP" sz="1600" b="1" dirty="0">
                <a:latin typeface="Symbol" pitchFamily="18" charset="2"/>
                <a:ea typeface="ＭＳ Ｐゴシック"/>
                <a:cs typeface="ＭＳ Ｐゴシック"/>
              </a:rPr>
              <a:t>m</a:t>
            </a:r>
            <a:r>
              <a:rPr lang="en-US" sz="1600" b="1" dirty="0"/>
              <a:t>s   </a:t>
            </a:r>
            <a:r>
              <a:rPr lang="en-US" sz="1600" b="1" dirty="0" smtClean="0"/>
              <a:t>2GHz </a:t>
            </a:r>
            <a:r>
              <a:rPr lang="en-US" sz="1600" b="1" dirty="0"/>
              <a:t>counters</a:t>
            </a:r>
            <a:r>
              <a:rPr lang="en-US" sz="1600" b="1" dirty="0" smtClean="0"/>
              <a:t>)</a:t>
            </a:r>
          </a:p>
          <a:p>
            <a:endParaRPr lang="en-US" sz="1600" b="1" dirty="0"/>
          </a:p>
          <a:p>
            <a:r>
              <a:rPr lang="en-US" sz="1600" b="1" dirty="0"/>
              <a:t>-3   </a:t>
            </a:r>
            <a:r>
              <a:rPr lang="en-US" sz="1600" b="1" dirty="0">
                <a:solidFill>
                  <a:srgbClr val="FF0000"/>
                </a:solidFill>
              </a:rPr>
              <a:t>Read</a:t>
            </a:r>
            <a:r>
              <a:rPr lang="en-US" sz="1600" b="1" dirty="0"/>
              <a:t> occurs after </a:t>
            </a:r>
            <a:r>
              <a:rPr lang="en-US" sz="1600" b="1" dirty="0" smtClean="0"/>
              <a:t>conversion (data can still be taken as in Phase 1)</a:t>
            </a:r>
            <a:endParaRPr lang="en-US" sz="1600" b="1" dirty="0"/>
          </a:p>
        </p:txBody>
      </p:sp>
      <p:sp>
        <p:nvSpPr>
          <p:cNvPr id="125" name="Freeform 124"/>
          <p:cNvSpPr/>
          <p:nvPr/>
        </p:nvSpPr>
        <p:spPr>
          <a:xfrm>
            <a:off x="184150" y="3886200"/>
            <a:ext cx="865188" cy="412750"/>
          </a:xfrm>
          <a:custGeom>
            <a:avLst/>
            <a:gdLst>
              <a:gd name="connsiteX0" fmla="*/ 0 w 864577"/>
              <a:gd name="connsiteY0" fmla="*/ 0 h 413238"/>
              <a:gd name="connsiteX1" fmla="*/ 140677 w 864577"/>
              <a:gd name="connsiteY1" fmla="*/ 70338 h 413238"/>
              <a:gd name="connsiteX2" fmla="*/ 211016 w 864577"/>
              <a:gd name="connsiteY2" fmla="*/ 281354 h 413238"/>
              <a:gd name="connsiteX3" fmla="*/ 237393 w 864577"/>
              <a:gd name="connsiteY3" fmla="*/ 413238 h 413238"/>
              <a:gd name="connsiteX4" fmla="*/ 298939 w 864577"/>
              <a:gd name="connsiteY4" fmla="*/ 281354 h 413238"/>
              <a:gd name="connsiteX5" fmla="*/ 378070 w 864577"/>
              <a:gd name="connsiteY5" fmla="*/ 158262 h 413238"/>
              <a:gd name="connsiteX6" fmla="*/ 597877 w 864577"/>
              <a:gd name="connsiteY6" fmla="*/ 52754 h 413238"/>
              <a:gd name="connsiteX7" fmla="*/ 826477 w 864577"/>
              <a:gd name="connsiteY7" fmla="*/ 17585 h 413238"/>
              <a:gd name="connsiteX8" fmla="*/ 826477 w 864577"/>
              <a:gd name="connsiteY8" fmla="*/ 8792 h 413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64577" h="413238">
                <a:moveTo>
                  <a:pt x="0" y="0"/>
                </a:moveTo>
                <a:cubicBezTo>
                  <a:pt x="52754" y="11723"/>
                  <a:pt x="105508" y="23446"/>
                  <a:pt x="140677" y="70338"/>
                </a:cubicBezTo>
                <a:cubicBezTo>
                  <a:pt x="175846" y="117230"/>
                  <a:pt x="194897" y="224204"/>
                  <a:pt x="211016" y="281354"/>
                </a:cubicBezTo>
                <a:cubicBezTo>
                  <a:pt x="227135" y="338504"/>
                  <a:pt x="222739" y="413238"/>
                  <a:pt x="237393" y="413238"/>
                </a:cubicBezTo>
                <a:cubicBezTo>
                  <a:pt x="252047" y="413238"/>
                  <a:pt x="275493" y="323850"/>
                  <a:pt x="298939" y="281354"/>
                </a:cubicBezTo>
                <a:cubicBezTo>
                  <a:pt x="322385" y="238858"/>
                  <a:pt x="328247" y="196362"/>
                  <a:pt x="378070" y="158262"/>
                </a:cubicBezTo>
                <a:cubicBezTo>
                  <a:pt x="427893" y="120162"/>
                  <a:pt x="523143" y="76200"/>
                  <a:pt x="597877" y="52754"/>
                </a:cubicBezTo>
                <a:cubicBezTo>
                  <a:pt x="672611" y="29308"/>
                  <a:pt x="788377" y="24912"/>
                  <a:pt x="826477" y="17585"/>
                </a:cubicBezTo>
                <a:cubicBezTo>
                  <a:pt x="864577" y="10258"/>
                  <a:pt x="845527" y="9525"/>
                  <a:pt x="826477" y="8792"/>
                </a:cubicBezTo>
              </a:path>
            </a:pathLst>
          </a:cu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27" name="Straight Connector 126"/>
          <p:cNvCxnSpPr/>
          <p:nvPr/>
        </p:nvCxnSpPr>
        <p:spPr>
          <a:xfrm>
            <a:off x="2362200" y="2362200"/>
            <a:ext cx="32766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2362200" y="2438400"/>
            <a:ext cx="3429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/>
          <p:cNvCxnSpPr/>
          <p:nvPr/>
        </p:nvCxnSpPr>
        <p:spPr>
          <a:xfrm>
            <a:off x="2895600" y="3505200"/>
            <a:ext cx="1219200" cy="1588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Connector 145"/>
          <p:cNvCxnSpPr/>
          <p:nvPr/>
        </p:nvCxnSpPr>
        <p:spPr>
          <a:xfrm rot="5400000">
            <a:off x="3962401" y="3505200"/>
            <a:ext cx="3048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/>
          <p:cNvCxnSpPr/>
          <p:nvPr/>
        </p:nvCxnSpPr>
        <p:spPr>
          <a:xfrm flipV="1">
            <a:off x="4114800" y="3505200"/>
            <a:ext cx="304800" cy="152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/>
          <p:cNvCxnSpPr/>
          <p:nvPr/>
        </p:nvCxnSpPr>
        <p:spPr>
          <a:xfrm>
            <a:off x="4114800" y="3352800"/>
            <a:ext cx="304800" cy="152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/>
          <p:cNvCxnSpPr/>
          <p:nvPr/>
        </p:nvCxnSpPr>
        <p:spPr>
          <a:xfrm rot="5400000">
            <a:off x="4191001" y="3733800"/>
            <a:ext cx="3048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/>
          <p:cNvCxnSpPr/>
          <p:nvPr/>
        </p:nvCxnSpPr>
        <p:spPr>
          <a:xfrm flipV="1">
            <a:off x="4343400" y="3733800"/>
            <a:ext cx="304800" cy="152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/>
          <p:cNvCxnSpPr/>
          <p:nvPr/>
        </p:nvCxnSpPr>
        <p:spPr>
          <a:xfrm>
            <a:off x="4343400" y="3581400"/>
            <a:ext cx="304800" cy="152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/>
          <p:cNvCxnSpPr/>
          <p:nvPr/>
        </p:nvCxnSpPr>
        <p:spPr>
          <a:xfrm rot="5400000">
            <a:off x="4419601" y="3962400"/>
            <a:ext cx="3048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/>
          <p:cNvCxnSpPr/>
          <p:nvPr/>
        </p:nvCxnSpPr>
        <p:spPr>
          <a:xfrm flipV="1">
            <a:off x="4572000" y="3962400"/>
            <a:ext cx="304800" cy="152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Connector 155"/>
          <p:cNvCxnSpPr/>
          <p:nvPr/>
        </p:nvCxnSpPr>
        <p:spPr>
          <a:xfrm>
            <a:off x="4572000" y="3810000"/>
            <a:ext cx="304800" cy="152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/>
          <p:cNvCxnSpPr/>
          <p:nvPr/>
        </p:nvCxnSpPr>
        <p:spPr>
          <a:xfrm rot="5400000">
            <a:off x="4648201" y="4191000"/>
            <a:ext cx="3048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/>
          <p:cNvCxnSpPr/>
          <p:nvPr/>
        </p:nvCxnSpPr>
        <p:spPr>
          <a:xfrm flipV="1">
            <a:off x="4800600" y="4191000"/>
            <a:ext cx="304800" cy="152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Connector 158"/>
          <p:cNvCxnSpPr/>
          <p:nvPr/>
        </p:nvCxnSpPr>
        <p:spPr>
          <a:xfrm>
            <a:off x="4800600" y="4038600"/>
            <a:ext cx="304800" cy="152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/>
          <p:cNvCxnSpPr/>
          <p:nvPr/>
        </p:nvCxnSpPr>
        <p:spPr>
          <a:xfrm>
            <a:off x="3124200" y="3733800"/>
            <a:ext cx="1219200" cy="1588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/>
          <p:cNvCxnSpPr/>
          <p:nvPr/>
        </p:nvCxnSpPr>
        <p:spPr>
          <a:xfrm>
            <a:off x="3429000" y="3962400"/>
            <a:ext cx="1143000" cy="1588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/>
          <p:cNvCxnSpPr/>
          <p:nvPr/>
        </p:nvCxnSpPr>
        <p:spPr>
          <a:xfrm>
            <a:off x="3657600" y="4191000"/>
            <a:ext cx="30480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74"/>
          <p:cNvCxnSpPr/>
          <p:nvPr/>
        </p:nvCxnSpPr>
        <p:spPr>
          <a:xfrm>
            <a:off x="5105400" y="4191000"/>
            <a:ext cx="304800" cy="1588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/>
          <p:cNvCxnSpPr/>
          <p:nvPr/>
        </p:nvCxnSpPr>
        <p:spPr>
          <a:xfrm>
            <a:off x="4876800" y="3962400"/>
            <a:ext cx="304800" cy="1588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Connector 177"/>
          <p:cNvCxnSpPr/>
          <p:nvPr/>
        </p:nvCxnSpPr>
        <p:spPr>
          <a:xfrm>
            <a:off x="4648200" y="3733800"/>
            <a:ext cx="304800" cy="1588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Connector 178"/>
          <p:cNvCxnSpPr/>
          <p:nvPr/>
        </p:nvCxnSpPr>
        <p:spPr>
          <a:xfrm>
            <a:off x="4419600" y="3505200"/>
            <a:ext cx="381000" cy="1588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Connector 183"/>
          <p:cNvCxnSpPr/>
          <p:nvPr/>
        </p:nvCxnSpPr>
        <p:spPr>
          <a:xfrm rot="16200000" flipH="1">
            <a:off x="5257800" y="3429000"/>
            <a:ext cx="838200" cy="838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/>
          <p:cNvCxnSpPr/>
          <p:nvPr/>
        </p:nvCxnSpPr>
        <p:spPr>
          <a:xfrm>
            <a:off x="5257800" y="3429000"/>
            <a:ext cx="1295400" cy="533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Connector 187"/>
          <p:cNvCxnSpPr/>
          <p:nvPr/>
        </p:nvCxnSpPr>
        <p:spPr>
          <a:xfrm flipV="1">
            <a:off x="6096000" y="3962400"/>
            <a:ext cx="457200" cy="304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/>
          <p:cNvCxnSpPr/>
          <p:nvPr/>
        </p:nvCxnSpPr>
        <p:spPr>
          <a:xfrm>
            <a:off x="6553200" y="3962400"/>
            <a:ext cx="914400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88" name="TextBox 192"/>
          <p:cNvSpPr txBox="1">
            <a:spLocks noChangeArrowheads="1"/>
          </p:cNvSpPr>
          <p:nvPr/>
        </p:nvSpPr>
        <p:spPr bwMode="auto">
          <a:xfrm>
            <a:off x="5867400" y="3810000"/>
            <a:ext cx="4746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Mux</a:t>
            </a:r>
          </a:p>
        </p:txBody>
      </p:sp>
      <p:cxnSp>
        <p:nvCxnSpPr>
          <p:cNvPr id="195" name="Straight Arrow Connector 194"/>
          <p:cNvCxnSpPr/>
          <p:nvPr/>
        </p:nvCxnSpPr>
        <p:spPr>
          <a:xfrm>
            <a:off x="6553200" y="3962400"/>
            <a:ext cx="91440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90" name="TextBox 196"/>
          <p:cNvSpPr txBox="1">
            <a:spLocks noChangeArrowheads="1"/>
          </p:cNvSpPr>
          <p:nvPr/>
        </p:nvSpPr>
        <p:spPr bwMode="auto">
          <a:xfrm>
            <a:off x="7543800" y="3657600"/>
            <a:ext cx="611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Digital</a:t>
            </a:r>
          </a:p>
          <a:p>
            <a:r>
              <a:rPr lang="en-US" sz="1200"/>
              <a:t>output</a:t>
            </a:r>
          </a:p>
        </p:txBody>
      </p:sp>
      <p:sp>
        <p:nvSpPr>
          <p:cNvPr id="17491" name="TextBox 197"/>
          <p:cNvSpPr txBox="1">
            <a:spLocks noChangeArrowheads="1"/>
          </p:cNvSpPr>
          <p:nvPr/>
        </p:nvSpPr>
        <p:spPr bwMode="auto">
          <a:xfrm>
            <a:off x="152400" y="3429000"/>
            <a:ext cx="61747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dirty="0"/>
              <a:t>Analog</a:t>
            </a:r>
          </a:p>
          <a:p>
            <a:r>
              <a:rPr lang="en-US" sz="1200" dirty="0" smtClean="0"/>
              <a:t>inputs</a:t>
            </a:r>
            <a:endParaRPr lang="en-US" sz="1200" dirty="0"/>
          </a:p>
        </p:txBody>
      </p:sp>
      <p:sp>
        <p:nvSpPr>
          <p:cNvPr id="17492" name="TextBox 200"/>
          <p:cNvSpPr txBox="1">
            <a:spLocks noChangeArrowheads="1"/>
          </p:cNvSpPr>
          <p:nvPr/>
        </p:nvSpPr>
        <p:spPr bwMode="auto">
          <a:xfrm>
            <a:off x="3581400" y="3124200"/>
            <a:ext cx="12017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A/D converters</a:t>
            </a:r>
          </a:p>
        </p:txBody>
      </p:sp>
      <p:cxnSp>
        <p:nvCxnSpPr>
          <p:cNvPr id="204" name="Straight Connector 203"/>
          <p:cNvCxnSpPr/>
          <p:nvPr/>
        </p:nvCxnSpPr>
        <p:spPr>
          <a:xfrm>
            <a:off x="3429000" y="4724400"/>
            <a:ext cx="304800" cy="158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Connector 204"/>
          <p:cNvCxnSpPr/>
          <p:nvPr/>
        </p:nvCxnSpPr>
        <p:spPr>
          <a:xfrm>
            <a:off x="3124200" y="4495800"/>
            <a:ext cx="30480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Connector 205"/>
          <p:cNvCxnSpPr/>
          <p:nvPr/>
        </p:nvCxnSpPr>
        <p:spPr>
          <a:xfrm>
            <a:off x="3124200" y="4343400"/>
            <a:ext cx="30480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Connector 206"/>
          <p:cNvCxnSpPr/>
          <p:nvPr/>
        </p:nvCxnSpPr>
        <p:spPr>
          <a:xfrm>
            <a:off x="2819400" y="4267200"/>
            <a:ext cx="30480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/>
          <p:cNvCxnSpPr/>
          <p:nvPr/>
        </p:nvCxnSpPr>
        <p:spPr>
          <a:xfrm>
            <a:off x="2819400" y="4114800"/>
            <a:ext cx="30480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Connector 208"/>
          <p:cNvCxnSpPr/>
          <p:nvPr/>
        </p:nvCxnSpPr>
        <p:spPr>
          <a:xfrm>
            <a:off x="2590800" y="3886200"/>
            <a:ext cx="30480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Straight Connector 209"/>
          <p:cNvCxnSpPr/>
          <p:nvPr/>
        </p:nvCxnSpPr>
        <p:spPr>
          <a:xfrm>
            <a:off x="2590800" y="4038600"/>
            <a:ext cx="30480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Straight Connector 210"/>
          <p:cNvCxnSpPr/>
          <p:nvPr/>
        </p:nvCxnSpPr>
        <p:spPr>
          <a:xfrm>
            <a:off x="3124200" y="4495800"/>
            <a:ext cx="304800" cy="158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Straight Connector 211"/>
          <p:cNvCxnSpPr/>
          <p:nvPr/>
        </p:nvCxnSpPr>
        <p:spPr>
          <a:xfrm>
            <a:off x="3124200" y="4343400"/>
            <a:ext cx="304800" cy="158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Straight Connector 213"/>
          <p:cNvCxnSpPr/>
          <p:nvPr/>
        </p:nvCxnSpPr>
        <p:spPr>
          <a:xfrm>
            <a:off x="152400" y="2133600"/>
            <a:ext cx="1143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/>
          <p:cNvCxnSpPr/>
          <p:nvPr/>
        </p:nvCxnSpPr>
        <p:spPr>
          <a:xfrm rot="5400000" flipH="1" flipV="1">
            <a:off x="1219201" y="2057400"/>
            <a:ext cx="1524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Connector 217"/>
          <p:cNvCxnSpPr/>
          <p:nvPr/>
        </p:nvCxnSpPr>
        <p:spPr>
          <a:xfrm>
            <a:off x="1295400" y="1981200"/>
            <a:ext cx="21336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/>
          <p:cNvCxnSpPr/>
          <p:nvPr/>
        </p:nvCxnSpPr>
        <p:spPr>
          <a:xfrm rot="5400000">
            <a:off x="3352801" y="2057400"/>
            <a:ext cx="1524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Straight Connector 221"/>
          <p:cNvCxnSpPr/>
          <p:nvPr/>
        </p:nvCxnSpPr>
        <p:spPr>
          <a:xfrm>
            <a:off x="3429000" y="2133600"/>
            <a:ext cx="1905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4" name="Straight Connector 223"/>
          <p:cNvCxnSpPr/>
          <p:nvPr/>
        </p:nvCxnSpPr>
        <p:spPr>
          <a:xfrm rot="5400000" flipH="1" flipV="1">
            <a:off x="5257801" y="2057400"/>
            <a:ext cx="1524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Straight Connector 225"/>
          <p:cNvCxnSpPr/>
          <p:nvPr/>
        </p:nvCxnSpPr>
        <p:spPr>
          <a:xfrm>
            <a:off x="5334000" y="1981200"/>
            <a:ext cx="685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510" name="TextBox 226"/>
          <p:cNvSpPr txBox="1">
            <a:spLocks noChangeArrowheads="1"/>
          </p:cNvSpPr>
          <p:nvPr/>
        </p:nvSpPr>
        <p:spPr bwMode="auto">
          <a:xfrm>
            <a:off x="381000" y="1905000"/>
            <a:ext cx="9779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40 MHz Clk</a:t>
            </a:r>
          </a:p>
        </p:txBody>
      </p:sp>
      <p:cxnSp>
        <p:nvCxnSpPr>
          <p:cNvPr id="106" name="Straight Connector 105"/>
          <p:cNvCxnSpPr/>
          <p:nvPr/>
        </p:nvCxnSpPr>
        <p:spPr>
          <a:xfrm rot="5400000">
            <a:off x="1562101" y="2857500"/>
            <a:ext cx="2286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 rot="5400000">
            <a:off x="1791494" y="2856706"/>
            <a:ext cx="2286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514" name="TextBox 107"/>
          <p:cNvSpPr txBox="1">
            <a:spLocks noChangeArrowheads="1"/>
          </p:cNvSpPr>
          <p:nvPr/>
        </p:nvSpPr>
        <p:spPr bwMode="auto">
          <a:xfrm>
            <a:off x="1524000" y="3048000"/>
            <a:ext cx="463588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900" dirty="0" smtClean="0"/>
              <a:t>100ps</a:t>
            </a:r>
            <a:endParaRPr lang="en-US" sz="900" dirty="0"/>
          </a:p>
        </p:txBody>
      </p:sp>
      <p:cxnSp>
        <p:nvCxnSpPr>
          <p:cNvPr id="110" name="Straight Arrow Connector 109"/>
          <p:cNvCxnSpPr>
            <a:stCxn id="17514" idx="0"/>
          </p:cNvCxnSpPr>
          <p:nvPr/>
        </p:nvCxnSpPr>
        <p:spPr>
          <a:xfrm rot="5400000" flipH="1" flipV="1">
            <a:off x="1830398" y="2971810"/>
            <a:ext cx="1586" cy="15079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4953000" y="3505200"/>
            <a:ext cx="381000" cy="1588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>
            <a:off x="5181600" y="3733800"/>
            <a:ext cx="381000" cy="1588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/>
          <p:cNvCxnSpPr/>
          <p:nvPr/>
        </p:nvCxnSpPr>
        <p:spPr>
          <a:xfrm>
            <a:off x="5410200" y="3962400"/>
            <a:ext cx="381000" cy="1588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/>
          <p:cNvCxnSpPr/>
          <p:nvPr/>
        </p:nvCxnSpPr>
        <p:spPr>
          <a:xfrm>
            <a:off x="5638800" y="4191000"/>
            <a:ext cx="381000" cy="1588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2819400" y="4267200"/>
            <a:ext cx="304800" cy="158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>
            <a:off x="2819400" y="4114800"/>
            <a:ext cx="304800" cy="158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/>
          <p:cNvCxnSpPr/>
          <p:nvPr/>
        </p:nvCxnSpPr>
        <p:spPr>
          <a:xfrm>
            <a:off x="2590800" y="4038600"/>
            <a:ext cx="304800" cy="158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>
            <a:off x="2590800" y="3886200"/>
            <a:ext cx="304800" cy="158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525" name="Slide Number Placeholder 14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828E3CD-DBFE-47AE-BFFC-6C7855F700B6}" type="slidenum">
              <a:rPr lang="en-US" smtClean="0">
                <a:latin typeface="Arial" pitchFamily="34" charset="0"/>
              </a:rPr>
              <a:pPr/>
              <a:t>20</a:t>
            </a:fld>
            <a:endParaRPr lang="en-US" dirty="0" smtClean="0">
              <a:latin typeface="Arial" pitchFamily="34" charset="0"/>
            </a:endParaRPr>
          </a:p>
        </p:txBody>
      </p:sp>
      <p:cxnSp>
        <p:nvCxnSpPr>
          <p:cNvPr id="123" name="Straight Connector 122"/>
          <p:cNvCxnSpPr/>
          <p:nvPr/>
        </p:nvCxnSpPr>
        <p:spPr>
          <a:xfrm rot="5400000">
            <a:off x="3848101" y="4381500"/>
            <a:ext cx="3810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Connector 123"/>
          <p:cNvCxnSpPr/>
          <p:nvPr/>
        </p:nvCxnSpPr>
        <p:spPr>
          <a:xfrm>
            <a:off x="3886200" y="4572000"/>
            <a:ext cx="304800" cy="158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>
            <a:off x="3886200" y="4724400"/>
            <a:ext cx="304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/>
          <p:cNvCxnSpPr/>
          <p:nvPr/>
        </p:nvCxnSpPr>
        <p:spPr>
          <a:xfrm rot="5400000">
            <a:off x="3848894" y="4914106"/>
            <a:ext cx="381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3810000" y="5105400"/>
            <a:ext cx="457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>
            <a:off x="4191000" y="4191000"/>
            <a:ext cx="22860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/>
          <p:cNvCxnSpPr/>
          <p:nvPr/>
        </p:nvCxnSpPr>
        <p:spPr>
          <a:xfrm>
            <a:off x="3886200" y="4724400"/>
            <a:ext cx="304800" cy="158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>
            <a:off x="4572000" y="4191000"/>
            <a:ext cx="22860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4305301" y="4381500"/>
            <a:ext cx="381000" cy="31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/>
          <p:cNvCxnSpPr/>
          <p:nvPr/>
        </p:nvCxnSpPr>
        <p:spPr>
          <a:xfrm>
            <a:off x="4343400" y="4572000"/>
            <a:ext cx="304800" cy="158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>
            <a:off x="4343400" y="4724400"/>
            <a:ext cx="304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Connector 142"/>
          <p:cNvCxnSpPr/>
          <p:nvPr/>
        </p:nvCxnSpPr>
        <p:spPr>
          <a:xfrm rot="5400000">
            <a:off x="4306094" y="4914106"/>
            <a:ext cx="381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/>
          <p:cNvCxnSpPr/>
          <p:nvPr/>
        </p:nvCxnSpPr>
        <p:spPr>
          <a:xfrm>
            <a:off x="4267200" y="5105400"/>
            <a:ext cx="457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/>
          <p:cNvCxnSpPr/>
          <p:nvPr/>
        </p:nvCxnSpPr>
        <p:spPr>
          <a:xfrm>
            <a:off x="4343400" y="4724400"/>
            <a:ext cx="304800" cy="158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TextBox 132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19200"/>
            <a:ext cx="7772400" cy="68579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3276600" y="1981200"/>
            <a:ext cx="4267200" cy="1588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143000" y="2590800"/>
            <a:ext cx="7010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/>
              <a:t>   Context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  Fast timing and Waveform analysis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  Sampling Electronics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</a:rPr>
              <a:t>   130nm CMOS Waveform Sampler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  Next chip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  Conclusion - Perspective</a:t>
            </a:r>
          </a:p>
          <a:p>
            <a:endParaRPr lang="en-US" dirty="0"/>
          </a:p>
        </p:txBody>
      </p:sp>
      <p:pic>
        <p:nvPicPr>
          <p:cNvPr id="7" name="Picture 6" descr="chicago_hawaii_logo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238750" cy="5238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Waveform Sampler ASIC specs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1752600"/>
            <a:ext cx="7162800" cy="4572000"/>
          </a:xfrm>
        </p:spPr>
        <p:txBody>
          <a:bodyPr>
            <a:normAutofit/>
          </a:bodyPr>
          <a:lstStyle/>
          <a:p>
            <a:pPr algn="l"/>
            <a:endParaRPr lang="en-US" sz="1600" b="1" dirty="0" smtClean="0">
              <a:solidFill>
                <a:schemeClr val="tx1"/>
              </a:solidFill>
            </a:endParaRP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Channels 4 + 1 test 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Sampling rate 10-15 GS/s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Analog Bandwidth 1-2GHz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Self and External trigger 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Dynamic range 800mV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Sampling window 400ps-800ps (or 8 delay cells)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DLL Timing generator Internal phase comparator and charge pump, external LP filter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DC Input impedance ½ 50</a:t>
            </a:r>
            <a:r>
              <a:rPr lang="el-GR" sz="1600" dirty="0" smtClean="0">
                <a:solidFill>
                  <a:schemeClr val="tx1"/>
                </a:solidFill>
              </a:rPr>
              <a:t>Ω </a:t>
            </a:r>
            <a:r>
              <a:rPr lang="en-US" sz="1600" dirty="0" smtClean="0">
                <a:solidFill>
                  <a:schemeClr val="tx1"/>
                </a:solidFill>
              </a:rPr>
              <a:t>internal, ½ external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Conversion clock Adjustable 500MHz 1GHz internal ring oscillator.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Maximum conversion time 8us.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Read clock 40 </a:t>
            </a:r>
            <a:r>
              <a:rPr lang="en-US" sz="1600" dirty="0" err="1" smtClean="0">
                <a:solidFill>
                  <a:schemeClr val="tx1"/>
                </a:solidFill>
              </a:rPr>
              <a:t>MHz.</a:t>
            </a:r>
            <a:r>
              <a:rPr lang="en-US" sz="1600" dirty="0" smtClean="0">
                <a:solidFill>
                  <a:schemeClr val="tx1"/>
                </a:solidFill>
              </a:rPr>
              <a:t> Readout time (4-channel) 4 x 256 x 25ns=25.6 </a:t>
            </a:r>
            <a:r>
              <a:rPr lang="en-US" sz="1600" dirty="0" err="1" smtClean="0">
                <a:solidFill>
                  <a:schemeClr val="tx1"/>
                </a:solidFill>
              </a:rPr>
              <a:t>μs</a:t>
            </a:r>
            <a:endParaRPr lang="en-US" sz="1600" dirty="0" smtClean="0">
              <a:solidFill>
                <a:schemeClr val="tx1"/>
              </a:solidFill>
            </a:endParaRP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Power 40mW/channel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Power supply 1.2V</a:t>
            </a:r>
          </a:p>
          <a:p>
            <a:pPr algn="l"/>
            <a:r>
              <a:rPr lang="en-US" sz="1600" dirty="0" smtClean="0">
                <a:solidFill>
                  <a:schemeClr val="tx1"/>
                </a:solidFill>
              </a:rPr>
              <a:t>Process IBM 8RF-DM (130nm CMOS)</a:t>
            </a:r>
            <a:endParaRPr lang="en-US" altLang="ja-JP" sz="1600" b="1" dirty="0" smtClean="0">
              <a:solidFill>
                <a:schemeClr val="tx1"/>
              </a:solidFill>
              <a:cs typeface="ＭＳ Ｐゴシック"/>
            </a:endParaRPr>
          </a:p>
          <a:p>
            <a:pPr algn="l">
              <a:lnSpc>
                <a:spcPct val="80000"/>
              </a:lnSpc>
              <a:buFontTx/>
              <a:buChar char="•"/>
            </a:pPr>
            <a:endParaRPr lang="en-US" sz="1600" b="1" dirty="0" smtClean="0"/>
          </a:p>
          <a:p>
            <a:pPr algn="l" eaLnBrk="1" hangingPunct="1">
              <a:lnSpc>
                <a:spcPct val="80000"/>
              </a:lnSpc>
            </a:pPr>
            <a:endParaRPr lang="en-US" sz="1600" b="1" dirty="0" smtClean="0"/>
          </a:p>
          <a:p>
            <a:pPr algn="l" eaLnBrk="1" hangingPunct="1">
              <a:lnSpc>
                <a:spcPct val="80000"/>
              </a:lnSpc>
            </a:pPr>
            <a:endParaRPr lang="en-US" sz="1600" b="1" dirty="0" smtClean="0"/>
          </a:p>
          <a:p>
            <a:pPr algn="l" eaLnBrk="1" hangingPunct="1">
              <a:lnSpc>
                <a:spcPct val="80000"/>
              </a:lnSpc>
              <a:buFontTx/>
              <a:buChar char="•"/>
            </a:pPr>
            <a:endParaRPr lang="en-US" sz="1600" dirty="0" smtClean="0"/>
          </a:p>
          <a:p>
            <a:pPr algn="l" eaLnBrk="1" hangingPunct="1">
              <a:lnSpc>
                <a:spcPct val="80000"/>
              </a:lnSpc>
              <a:buFontTx/>
              <a:buChar char="•"/>
            </a:pPr>
            <a:endParaRPr lang="en-US" sz="1600" dirty="0" smtClean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838200"/>
            <a:ext cx="3629025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/>
              <a:t>Block diagram</a:t>
            </a:r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1676400" y="1219200"/>
            <a:ext cx="52578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Timing Generator</a:t>
            </a:r>
          </a:p>
        </p:txBody>
      </p:sp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1676400" y="2667000"/>
            <a:ext cx="52578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dirty="0"/>
              <a:t>Channel # 0 (256 sampling caps + </a:t>
            </a:r>
            <a:r>
              <a:rPr lang="en-US" dirty="0" smtClean="0"/>
              <a:t>12-bit </a:t>
            </a:r>
            <a:r>
              <a:rPr lang="en-US" dirty="0"/>
              <a:t>ADC)</a:t>
            </a:r>
          </a:p>
        </p:txBody>
      </p:sp>
      <p:sp>
        <p:nvSpPr>
          <p:cNvPr id="16390" name="Rectangle 8"/>
          <p:cNvSpPr>
            <a:spLocks noChangeArrowheads="1"/>
          </p:cNvSpPr>
          <p:nvPr/>
        </p:nvSpPr>
        <p:spPr bwMode="auto">
          <a:xfrm>
            <a:off x="1676400" y="3810000"/>
            <a:ext cx="52578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dirty="0"/>
              <a:t>Channel # </a:t>
            </a:r>
            <a:r>
              <a:rPr lang="en-US" dirty="0" smtClean="0"/>
              <a:t>4 (timing)</a:t>
            </a:r>
            <a:endParaRPr lang="en-US" dirty="0"/>
          </a:p>
        </p:txBody>
      </p:sp>
      <p:sp>
        <p:nvSpPr>
          <p:cNvPr id="16391" name="Rectangle 9"/>
          <p:cNvSpPr>
            <a:spLocks noChangeArrowheads="1"/>
          </p:cNvSpPr>
          <p:nvPr/>
        </p:nvSpPr>
        <p:spPr bwMode="auto">
          <a:xfrm>
            <a:off x="1676400" y="4724400"/>
            <a:ext cx="52578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dirty="0"/>
              <a:t>Channel #4  </a:t>
            </a:r>
            <a:r>
              <a:rPr lang="en-US" dirty="0" smtClean="0"/>
              <a:t>(calibration)</a:t>
            </a:r>
            <a:endParaRPr lang="en-US" dirty="0"/>
          </a:p>
        </p:txBody>
      </p:sp>
      <p:sp>
        <p:nvSpPr>
          <p:cNvPr id="16392" name="Line 10"/>
          <p:cNvSpPr>
            <a:spLocks noChangeShapeType="1"/>
          </p:cNvSpPr>
          <p:nvPr/>
        </p:nvSpPr>
        <p:spPr bwMode="auto">
          <a:xfrm>
            <a:off x="1219200" y="14478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93" name="Line 12"/>
          <p:cNvSpPr>
            <a:spLocks noChangeShapeType="1"/>
          </p:cNvSpPr>
          <p:nvPr/>
        </p:nvSpPr>
        <p:spPr bwMode="auto">
          <a:xfrm>
            <a:off x="1219200" y="2895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94" name="Line 13"/>
          <p:cNvSpPr>
            <a:spLocks noChangeShapeType="1"/>
          </p:cNvSpPr>
          <p:nvPr/>
        </p:nvSpPr>
        <p:spPr bwMode="auto">
          <a:xfrm>
            <a:off x="1219200" y="4038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95" name="Line 14"/>
          <p:cNvSpPr>
            <a:spLocks noChangeShapeType="1"/>
          </p:cNvSpPr>
          <p:nvPr/>
        </p:nvSpPr>
        <p:spPr bwMode="auto">
          <a:xfrm>
            <a:off x="1447800" y="48768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97" name="Line 16"/>
          <p:cNvSpPr>
            <a:spLocks noChangeShapeType="1"/>
          </p:cNvSpPr>
          <p:nvPr/>
        </p:nvSpPr>
        <p:spPr bwMode="auto">
          <a:xfrm>
            <a:off x="1219200" y="3657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98" name="Line 17"/>
          <p:cNvSpPr>
            <a:spLocks noChangeShapeType="1"/>
          </p:cNvSpPr>
          <p:nvPr/>
        </p:nvSpPr>
        <p:spPr bwMode="auto">
          <a:xfrm>
            <a:off x="1219200" y="3276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399" name="Text Box 18"/>
          <p:cNvSpPr txBox="1">
            <a:spLocks noChangeArrowheads="1"/>
          </p:cNvSpPr>
          <p:nvPr/>
        </p:nvSpPr>
        <p:spPr bwMode="auto">
          <a:xfrm>
            <a:off x="609600" y="1295400"/>
            <a:ext cx="5984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/>
              <a:t>Clock</a:t>
            </a:r>
          </a:p>
        </p:txBody>
      </p:sp>
      <p:sp>
        <p:nvSpPr>
          <p:cNvPr id="16400" name="Text Box 19"/>
          <p:cNvSpPr txBox="1">
            <a:spLocks noChangeArrowheads="1"/>
          </p:cNvSpPr>
          <p:nvPr/>
        </p:nvSpPr>
        <p:spPr bwMode="auto">
          <a:xfrm>
            <a:off x="685800" y="2743200"/>
            <a:ext cx="5048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Ch 0</a:t>
            </a:r>
          </a:p>
        </p:txBody>
      </p:sp>
      <p:sp>
        <p:nvSpPr>
          <p:cNvPr id="16401" name="Text Box 20"/>
          <p:cNvSpPr txBox="1">
            <a:spLocks noChangeArrowheads="1"/>
          </p:cNvSpPr>
          <p:nvPr/>
        </p:nvSpPr>
        <p:spPr bwMode="auto">
          <a:xfrm>
            <a:off x="685800" y="3124200"/>
            <a:ext cx="5048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Ch 1</a:t>
            </a:r>
          </a:p>
        </p:txBody>
      </p:sp>
      <p:sp>
        <p:nvSpPr>
          <p:cNvPr id="16402" name="Text Box 21"/>
          <p:cNvSpPr txBox="1">
            <a:spLocks noChangeArrowheads="1"/>
          </p:cNvSpPr>
          <p:nvPr/>
        </p:nvSpPr>
        <p:spPr bwMode="auto">
          <a:xfrm>
            <a:off x="685800" y="3505200"/>
            <a:ext cx="46038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dirty="0"/>
              <a:t>Ch </a:t>
            </a:r>
            <a:r>
              <a:rPr lang="en-US" sz="1200" dirty="0" smtClean="0"/>
              <a:t>3</a:t>
            </a:r>
            <a:endParaRPr lang="en-US" sz="1200" dirty="0"/>
          </a:p>
        </p:txBody>
      </p:sp>
      <p:sp>
        <p:nvSpPr>
          <p:cNvPr id="16403" name="Text Box 22"/>
          <p:cNvSpPr txBox="1">
            <a:spLocks noChangeArrowheads="1"/>
          </p:cNvSpPr>
          <p:nvPr/>
        </p:nvSpPr>
        <p:spPr bwMode="auto">
          <a:xfrm>
            <a:off x="685800" y="3886200"/>
            <a:ext cx="46038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dirty="0" smtClean="0"/>
              <a:t>Ch 4</a:t>
            </a:r>
            <a:endParaRPr lang="en-US" sz="1200" dirty="0"/>
          </a:p>
        </p:txBody>
      </p:sp>
      <p:sp>
        <p:nvSpPr>
          <p:cNvPr id="16404" name="Line 23"/>
          <p:cNvSpPr>
            <a:spLocks noChangeShapeType="1"/>
          </p:cNvSpPr>
          <p:nvPr/>
        </p:nvSpPr>
        <p:spPr bwMode="auto">
          <a:xfrm>
            <a:off x="6934200" y="2895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405" name="Line 24"/>
          <p:cNvSpPr>
            <a:spLocks noChangeShapeType="1"/>
          </p:cNvSpPr>
          <p:nvPr/>
        </p:nvSpPr>
        <p:spPr bwMode="auto">
          <a:xfrm>
            <a:off x="6934200" y="4038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406" name="Line 25"/>
          <p:cNvSpPr>
            <a:spLocks noChangeShapeType="1"/>
          </p:cNvSpPr>
          <p:nvPr/>
        </p:nvSpPr>
        <p:spPr bwMode="auto">
          <a:xfrm>
            <a:off x="6934200" y="48768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407" name="Rectangle 26"/>
          <p:cNvSpPr>
            <a:spLocks noChangeArrowheads="1"/>
          </p:cNvSpPr>
          <p:nvPr/>
        </p:nvSpPr>
        <p:spPr bwMode="auto">
          <a:xfrm>
            <a:off x="7391400" y="2819400"/>
            <a:ext cx="762000" cy="2895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Read</a:t>
            </a:r>
          </a:p>
          <a:p>
            <a:pPr algn="ctr"/>
            <a:r>
              <a:rPr lang="en-US" sz="1600"/>
              <a:t>control</a:t>
            </a:r>
          </a:p>
          <a:p>
            <a:pPr algn="ctr"/>
            <a:endParaRPr lang="en-US"/>
          </a:p>
        </p:txBody>
      </p:sp>
      <p:sp>
        <p:nvSpPr>
          <p:cNvPr id="16408" name="Line 28"/>
          <p:cNvSpPr>
            <a:spLocks noChangeShapeType="1"/>
          </p:cNvSpPr>
          <p:nvPr/>
        </p:nvSpPr>
        <p:spPr bwMode="auto">
          <a:xfrm>
            <a:off x="8153400" y="4114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409" name="Line 29"/>
          <p:cNvSpPr>
            <a:spLocks noChangeShapeType="1"/>
          </p:cNvSpPr>
          <p:nvPr/>
        </p:nvSpPr>
        <p:spPr bwMode="auto">
          <a:xfrm>
            <a:off x="4343400" y="17526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411" name="Line 32"/>
          <p:cNvSpPr>
            <a:spLocks noChangeShapeType="1"/>
          </p:cNvSpPr>
          <p:nvPr/>
        </p:nvSpPr>
        <p:spPr bwMode="auto">
          <a:xfrm>
            <a:off x="4343400" y="32766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12" name="Line 33"/>
          <p:cNvSpPr>
            <a:spLocks noChangeShapeType="1"/>
          </p:cNvSpPr>
          <p:nvPr/>
        </p:nvSpPr>
        <p:spPr bwMode="auto">
          <a:xfrm>
            <a:off x="6934200" y="3276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413" name="Line 34"/>
          <p:cNvSpPr>
            <a:spLocks noChangeShapeType="1"/>
          </p:cNvSpPr>
          <p:nvPr/>
        </p:nvSpPr>
        <p:spPr bwMode="auto">
          <a:xfrm>
            <a:off x="6934200" y="3657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415" name="Text Box 36"/>
          <p:cNvSpPr txBox="1">
            <a:spLocks noChangeArrowheads="1"/>
          </p:cNvSpPr>
          <p:nvPr/>
        </p:nvSpPr>
        <p:spPr bwMode="auto">
          <a:xfrm>
            <a:off x="8539163" y="3886200"/>
            <a:ext cx="650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/>
              <a:t>Digital</a:t>
            </a:r>
          </a:p>
          <a:p>
            <a:r>
              <a:rPr lang="en-US" sz="1200" b="1"/>
              <a:t>out</a:t>
            </a:r>
          </a:p>
        </p:txBody>
      </p:sp>
      <p:sp>
        <p:nvSpPr>
          <p:cNvPr id="16416" name="Text Box 37"/>
          <p:cNvSpPr txBox="1">
            <a:spLocks noChangeArrowheads="1"/>
          </p:cNvSpPr>
          <p:nvPr/>
        </p:nvSpPr>
        <p:spPr bwMode="auto">
          <a:xfrm>
            <a:off x="0" y="3352800"/>
            <a:ext cx="9302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/>
              <a:t>Analog in</a:t>
            </a:r>
          </a:p>
        </p:txBody>
      </p:sp>
      <p:sp>
        <p:nvSpPr>
          <p:cNvPr id="16417" name="Line 38"/>
          <p:cNvSpPr>
            <a:spLocks noChangeShapeType="1"/>
          </p:cNvSpPr>
          <p:nvPr/>
        </p:nvSpPr>
        <p:spPr bwMode="auto">
          <a:xfrm>
            <a:off x="6477000" y="54864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418" name="Text Box 39"/>
          <p:cNvSpPr txBox="1">
            <a:spLocks noChangeArrowheads="1"/>
          </p:cNvSpPr>
          <p:nvPr/>
        </p:nvSpPr>
        <p:spPr bwMode="auto">
          <a:xfrm>
            <a:off x="5867400" y="5334000"/>
            <a:ext cx="6080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Read</a:t>
            </a:r>
          </a:p>
        </p:txBody>
      </p:sp>
      <p:sp>
        <p:nvSpPr>
          <p:cNvPr id="16421" name="Slide Number Placeholder 3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4E7A4EF-4A8E-4B7B-A043-B33C33CC45B0}" type="slidenum">
              <a:rPr lang="en-US" smtClean="0">
                <a:latin typeface="Arial" pitchFamily="34" charset="0"/>
              </a:rPr>
              <a:pPr/>
              <a:t>23</a:t>
            </a:fld>
            <a:endParaRPr lang="en-US" dirty="0" smtClean="0">
              <a:latin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81000" y="4724400"/>
            <a:ext cx="8851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Calibration</a:t>
            </a:r>
            <a:endParaRPr lang="en-US" sz="12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ZoneTexte 30"/>
          <p:cNvSpPr txBox="1"/>
          <p:nvPr/>
        </p:nvSpPr>
        <p:spPr>
          <a:xfrm>
            <a:off x="304800" y="533400"/>
            <a:ext cx="4267200" cy="83099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0" r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dirty="0" smtClean="0"/>
              <a:t>Timing </a:t>
            </a:r>
            <a:r>
              <a:rPr lang="fr-FR" sz="2400" dirty="0" err="1" smtClean="0"/>
              <a:t>Generator</a:t>
            </a:r>
            <a:endParaRPr lang="fr-FR" sz="2400" dirty="0" smtClean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dirty="0" smtClean="0"/>
              <a:t>Voltage </a:t>
            </a:r>
            <a:r>
              <a:rPr lang="fr-FR" sz="2400" dirty="0" err="1" smtClean="0"/>
              <a:t>Controlled</a:t>
            </a:r>
            <a:r>
              <a:rPr lang="fr-FR" sz="2400" dirty="0" smtClean="0"/>
              <a:t> Delay </a:t>
            </a:r>
            <a:r>
              <a:rPr lang="fr-FR" sz="2400" dirty="0" err="1" smtClean="0"/>
              <a:t>Cell</a:t>
            </a:r>
            <a:endParaRPr lang="fr-FR" sz="2400" dirty="0"/>
          </a:p>
        </p:txBody>
      </p:sp>
      <p:sp>
        <p:nvSpPr>
          <p:cNvPr id="20489" name="ZoneTexte 28"/>
          <p:cNvSpPr txBox="1">
            <a:spLocks noChangeArrowheads="1"/>
          </p:cNvSpPr>
          <p:nvPr/>
        </p:nvSpPr>
        <p:spPr bwMode="auto">
          <a:xfrm>
            <a:off x="0" y="1714500"/>
            <a:ext cx="55626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dirty="0" smtClean="0">
                <a:latin typeface="Gill Sans MT" pitchFamily="34" charset="0"/>
              </a:rPr>
              <a:t>-   256 voltage </a:t>
            </a:r>
            <a:r>
              <a:rPr lang="fr-FR" dirty="0" err="1" smtClean="0">
                <a:latin typeface="Gill Sans MT" pitchFamily="34" charset="0"/>
              </a:rPr>
              <a:t>controlled</a:t>
            </a:r>
            <a:r>
              <a:rPr lang="fr-FR" dirty="0" smtClean="0">
                <a:latin typeface="Gill Sans MT" pitchFamily="34" charset="0"/>
              </a:rPr>
              <a:t> </a:t>
            </a:r>
            <a:r>
              <a:rPr lang="fr-FR" dirty="0" err="1" smtClean="0">
                <a:latin typeface="Gill Sans MT" pitchFamily="34" charset="0"/>
              </a:rPr>
              <a:t>delay</a:t>
            </a:r>
            <a:r>
              <a:rPr lang="fr-FR" dirty="0" smtClean="0">
                <a:latin typeface="Gill Sans MT" pitchFamily="34" charset="0"/>
              </a:rPr>
              <a:t> </a:t>
            </a:r>
            <a:r>
              <a:rPr lang="fr-FR" dirty="0" err="1" smtClean="0">
                <a:latin typeface="Gill Sans MT" pitchFamily="34" charset="0"/>
              </a:rPr>
              <a:t>cells</a:t>
            </a:r>
            <a:r>
              <a:rPr lang="fr-FR" dirty="0" smtClean="0">
                <a:latin typeface="Gill Sans MT" pitchFamily="34" charset="0"/>
              </a:rPr>
              <a:t>, 50-200ps </a:t>
            </a:r>
            <a:r>
              <a:rPr lang="fr-FR" dirty="0" err="1" smtClean="0">
                <a:latin typeface="Gill Sans MT" pitchFamily="34" charset="0"/>
              </a:rPr>
              <a:t>each</a:t>
            </a:r>
            <a:endParaRPr lang="fr-FR" dirty="0" smtClean="0">
              <a:latin typeface="Gill Sans MT" pitchFamily="34" charset="0"/>
            </a:endParaRPr>
          </a:p>
          <a:p>
            <a:r>
              <a:rPr lang="fr-FR" dirty="0" smtClean="0">
                <a:latin typeface="Gill Sans MT" pitchFamily="34" charset="0"/>
              </a:rPr>
              <a:t>-   20-80 MHz </a:t>
            </a:r>
            <a:r>
              <a:rPr lang="fr-FR" dirty="0" err="1" smtClean="0">
                <a:latin typeface="Gill Sans MT" pitchFamily="34" charset="0"/>
              </a:rPr>
              <a:t>clock</a:t>
            </a:r>
            <a:r>
              <a:rPr lang="fr-FR" dirty="0" smtClean="0">
                <a:latin typeface="Gill Sans MT" pitchFamily="34" charset="0"/>
              </a:rPr>
              <a:t> </a:t>
            </a:r>
            <a:r>
              <a:rPr lang="fr-FR" dirty="0" err="1" smtClean="0">
                <a:latin typeface="Gill Sans MT" pitchFamily="34" charset="0"/>
              </a:rPr>
              <a:t>propagated</a:t>
            </a:r>
            <a:endParaRPr lang="fr-FR" dirty="0">
              <a:latin typeface="Gill Sans MT" pitchFamily="34" charset="0"/>
            </a:endParaRPr>
          </a:p>
          <a:p>
            <a:endParaRPr lang="fr-FR" dirty="0">
              <a:latin typeface="Gill Sans MT" pitchFamily="34" charset="0"/>
            </a:endParaRPr>
          </a:p>
        </p:txBody>
      </p:sp>
      <p:sp>
        <p:nvSpPr>
          <p:cNvPr id="2049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Gill Sans MT" pitchFamily="34" charset="0"/>
            </a:endParaRPr>
          </a:p>
        </p:txBody>
      </p:sp>
      <p:sp>
        <p:nvSpPr>
          <p:cNvPr id="2049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Gill Sans MT" pitchFamily="34" charset="0"/>
            </a:endParaRPr>
          </a:p>
        </p:txBody>
      </p:sp>
      <p:sp>
        <p:nvSpPr>
          <p:cNvPr id="20494" name="Slide Number Placeholder 29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CB63098-51A1-4EB9-AA64-855FB15C9980}" type="slidenum">
              <a:rPr lang="en-US" smtClean="0">
                <a:latin typeface="Arial" pitchFamily="34" charset="0"/>
              </a:rPr>
              <a:pPr/>
              <a:t>24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6200" y="2209800"/>
            <a:ext cx="4378539" cy="335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TextBox 34"/>
          <p:cNvSpPr txBox="1"/>
          <p:nvPr/>
        </p:nvSpPr>
        <p:spPr>
          <a:xfrm>
            <a:off x="304800" y="4876800"/>
            <a:ext cx="40605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 Voltage Controlled Delay Cell</a:t>
            </a:r>
          </a:p>
          <a:p>
            <a:endParaRPr lang="en-US" dirty="0" smtClean="0"/>
          </a:p>
          <a:p>
            <a:r>
              <a:rPr lang="en-US" dirty="0" smtClean="0"/>
              <a:t>Test structure: </a:t>
            </a:r>
          </a:p>
          <a:p>
            <a:r>
              <a:rPr lang="en-US" dirty="0" smtClean="0"/>
              <a:t>Ring Oscillator:  Two delay cells + inverter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29600" cy="792163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/>
              <a:t>Analog Bandwidth and  Sampling Window</a:t>
            </a:r>
          </a:p>
        </p:txBody>
      </p:sp>
      <p:grpSp>
        <p:nvGrpSpPr>
          <p:cNvPr id="2" name="Group 37"/>
          <p:cNvGrpSpPr>
            <a:grpSpLocks noChangeAspect="1"/>
          </p:cNvGrpSpPr>
          <p:nvPr/>
        </p:nvGrpSpPr>
        <p:grpSpPr bwMode="auto">
          <a:xfrm>
            <a:off x="914400" y="990600"/>
            <a:ext cx="3353109" cy="1922463"/>
            <a:chOff x="3006" y="3362"/>
            <a:chExt cx="3028" cy="1736"/>
          </a:xfrm>
        </p:grpSpPr>
        <p:sp>
          <p:nvSpPr>
            <p:cNvPr id="17417" name="AutoShape 67"/>
            <p:cNvSpPr>
              <a:spLocks noChangeAspect="1" noChangeArrowheads="1" noTextEdit="1"/>
            </p:cNvSpPr>
            <p:nvPr/>
          </p:nvSpPr>
          <p:spPr bwMode="auto">
            <a:xfrm>
              <a:off x="3006" y="3362"/>
              <a:ext cx="2903" cy="17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grpSp>
          <p:nvGrpSpPr>
            <p:cNvPr id="3" name="Group 62"/>
            <p:cNvGrpSpPr>
              <a:grpSpLocks/>
            </p:cNvGrpSpPr>
            <p:nvPr/>
          </p:nvGrpSpPr>
          <p:grpSpPr bwMode="auto">
            <a:xfrm>
              <a:off x="4979" y="4132"/>
              <a:ext cx="359" cy="449"/>
              <a:chOff x="5138" y="4600"/>
              <a:chExt cx="359" cy="449"/>
            </a:xfrm>
          </p:grpSpPr>
          <p:cxnSp>
            <p:nvCxnSpPr>
              <p:cNvPr id="17443" name="AutoShape 66"/>
              <p:cNvCxnSpPr>
                <a:cxnSpLocks noChangeShapeType="1"/>
              </p:cNvCxnSpPr>
              <p:nvPr/>
            </p:nvCxnSpPr>
            <p:spPr bwMode="auto">
              <a:xfrm>
                <a:off x="5318" y="4600"/>
                <a:ext cx="0" cy="18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44" name="AutoShape 65"/>
              <p:cNvCxnSpPr>
                <a:cxnSpLocks noChangeShapeType="1"/>
              </p:cNvCxnSpPr>
              <p:nvPr/>
            </p:nvCxnSpPr>
            <p:spPr bwMode="auto">
              <a:xfrm>
                <a:off x="5138" y="4780"/>
                <a:ext cx="359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45" name="AutoShape 64"/>
              <p:cNvCxnSpPr>
                <a:cxnSpLocks noChangeShapeType="1"/>
              </p:cNvCxnSpPr>
              <p:nvPr/>
            </p:nvCxnSpPr>
            <p:spPr bwMode="auto">
              <a:xfrm>
                <a:off x="5138" y="4869"/>
                <a:ext cx="359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46" name="AutoShape 63"/>
              <p:cNvCxnSpPr>
                <a:cxnSpLocks noChangeShapeType="1"/>
              </p:cNvCxnSpPr>
              <p:nvPr/>
            </p:nvCxnSpPr>
            <p:spPr bwMode="auto">
              <a:xfrm>
                <a:off x="5318" y="4869"/>
                <a:ext cx="0" cy="18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grpSp>
          <p:nvGrpSpPr>
            <p:cNvPr id="4" name="Group 55"/>
            <p:cNvGrpSpPr>
              <a:grpSpLocks/>
            </p:cNvGrpSpPr>
            <p:nvPr/>
          </p:nvGrpSpPr>
          <p:grpSpPr bwMode="auto">
            <a:xfrm>
              <a:off x="4979" y="4557"/>
              <a:ext cx="360" cy="270"/>
              <a:chOff x="3703" y="4690"/>
              <a:chExt cx="360" cy="270"/>
            </a:xfrm>
          </p:grpSpPr>
          <p:cxnSp>
            <p:nvCxnSpPr>
              <p:cNvPr id="17437" name="AutoShape 61"/>
              <p:cNvCxnSpPr>
                <a:cxnSpLocks noChangeShapeType="1"/>
              </p:cNvCxnSpPr>
              <p:nvPr/>
            </p:nvCxnSpPr>
            <p:spPr bwMode="auto">
              <a:xfrm>
                <a:off x="3703" y="4869"/>
                <a:ext cx="359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8" name="AutoShape 60"/>
              <p:cNvCxnSpPr>
                <a:cxnSpLocks noChangeShapeType="1"/>
              </p:cNvCxnSpPr>
              <p:nvPr/>
            </p:nvCxnSpPr>
            <p:spPr bwMode="auto">
              <a:xfrm flipH="1">
                <a:off x="3703" y="4869"/>
                <a:ext cx="90" cy="9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9" name="AutoShape 59"/>
              <p:cNvCxnSpPr>
                <a:cxnSpLocks noChangeShapeType="1"/>
              </p:cNvCxnSpPr>
              <p:nvPr/>
            </p:nvCxnSpPr>
            <p:spPr bwMode="auto">
              <a:xfrm flipH="1">
                <a:off x="3793" y="4869"/>
                <a:ext cx="90" cy="9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40" name="AutoShape 58"/>
              <p:cNvCxnSpPr>
                <a:cxnSpLocks noChangeShapeType="1"/>
              </p:cNvCxnSpPr>
              <p:nvPr/>
            </p:nvCxnSpPr>
            <p:spPr bwMode="auto">
              <a:xfrm flipH="1">
                <a:off x="3883" y="4869"/>
                <a:ext cx="90" cy="9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41" name="AutoShape 57"/>
              <p:cNvCxnSpPr>
                <a:cxnSpLocks noChangeShapeType="1"/>
              </p:cNvCxnSpPr>
              <p:nvPr/>
            </p:nvCxnSpPr>
            <p:spPr bwMode="auto">
              <a:xfrm flipH="1">
                <a:off x="3972" y="4869"/>
                <a:ext cx="91" cy="9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42" name="AutoShape 56"/>
              <p:cNvCxnSpPr>
                <a:cxnSpLocks noChangeShapeType="1"/>
              </p:cNvCxnSpPr>
              <p:nvPr/>
            </p:nvCxnSpPr>
            <p:spPr bwMode="auto">
              <a:xfrm flipV="1">
                <a:off x="3883" y="4690"/>
                <a:ext cx="0" cy="17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cxnSp>
          <p:nvCxnSpPr>
            <p:cNvPr id="17420" name="AutoShape 54"/>
            <p:cNvCxnSpPr>
              <a:cxnSpLocks noChangeShapeType="1"/>
            </p:cNvCxnSpPr>
            <p:nvPr/>
          </p:nvCxnSpPr>
          <p:spPr bwMode="auto">
            <a:xfrm flipH="1">
              <a:off x="3488" y="4119"/>
              <a:ext cx="622" cy="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7421" name="AutoShape 53"/>
            <p:cNvCxnSpPr>
              <a:cxnSpLocks noChangeShapeType="1"/>
            </p:cNvCxnSpPr>
            <p:nvPr/>
          </p:nvCxnSpPr>
          <p:spPr bwMode="auto">
            <a:xfrm>
              <a:off x="4507" y="4120"/>
              <a:ext cx="651" cy="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7422" name="AutoShape 52"/>
            <p:cNvCxnSpPr>
              <a:cxnSpLocks noChangeShapeType="1"/>
            </p:cNvCxnSpPr>
            <p:nvPr/>
          </p:nvCxnSpPr>
          <p:spPr bwMode="auto">
            <a:xfrm flipV="1">
              <a:off x="3524" y="4212"/>
              <a:ext cx="0" cy="543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7423" name="Text Box 51"/>
            <p:cNvSpPr txBox="1">
              <a:spLocks noChangeArrowheads="1"/>
            </p:cNvSpPr>
            <p:nvPr/>
          </p:nvSpPr>
          <p:spPr bwMode="auto">
            <a:xfrm>
              <a:off x="3255" y="4348"/>
              <a:ext cx="270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fr-FR" sz="2000">
                  <a:latin typeface="Calibri" pitchFamily="34" charset="0"/>
                  <a:cs typeface="Times New Roman" pitchFamily="18" charset="0"/>
                </a:rPr>
                <a:t>V</a:t>
              </a:r>
              <a:r>
                <a:rPr lang="fr-FR" sz="2000" baseline="-30000">
                  <a:latin typeface="Calibri" pitchFamily="34" charset="0"/>
                  <a:cs typeface="Times New Roman" pitchFamily="18" charset="0"/>
                </a:rPr>
                <a:t>in</a:t>
              </a:r>
              <a:endParaRPr lang="fr-FR" sz="2000">
                <a:latin typeface="Constantia" pitchFamily="18" charset="0"/>
              </a:endParaRPr>
            </a:p>
          </p:txBody>
        </p:sp>
        <p:sp>
          <p:nvSpPr>
            <p:cNvPr id="17424" name="Text Box 50"/>
            <p:cNvSpPr txBox="1">
              <a:spLocks noChangeArrowheads="1"/>
            </p:cNvSpPr>
            <p:nvPr/>
          </p:nvSpPr>
          <p:spPr bwMode="auto">
            <a:xfrm>
              <a:off x="5338" y="4257"/>
              <a:ext cx="696" cy="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fr-FR" dirty="0" err="1" smtClean="0">
                  <a:latin typeface="Calibri" pitchFamily="34" charset="0"/>
                  <a:cs typeface="Times New Roman" pitchFamily="18" charset="0"/>
                </a:rPr>
                <a:t>C</a:t>
              </a:r>
              <a:r>
                <a:rPr lang="fr-FR" baseline="-30000" dirty="0" err="1" smtClean="0">
                  <a:latin typeface="Calibri" pitchFamily="34" charset="0"/>
                  <a:cs typeface="Times New Roman" pitchFamily="18" charset="0"/>
                </a:rPr>
                <a:t>store</a:t>
              </a:r>
              <a:endParaRPr lang="fr-FR" sz="2000" dirty="0">
                <a:latin typeface="Constantia" pitchFamily="18" charset="0"/>
              </a:endParaRPr>
            </a:p>
          </p:txBody>
        </p:sp>
        <p:grpSp>
          <p:nvGrpSpPr>
            <p:cNvPr id="5" name="Group 39"/>
            <p:cNvGrpSpPr>
              <a:grpSpLocks/>
            </p:cNvGrpSpPr>
            <p:nvPr/>
          </p:nvGrpSpPr>
          <p:grpSpPr bwMode="auto">
            <a:xfrm rot="5400000">
              <a:off x="4237" y="3899"/>
              <a:ext cx="179" cy="449"/>
              <a:chOff x="3793" y="5138"/>
              <a:chExt cx="179" cy="449"/>
            </a:xfrm>
          </p:grpSpPr>
          <p:cxnSp>
            <p:nvCxnSpPr>
              <p:cNvPr id="17427" name="AutoShape 49"/>
              <p:cNvCxnSpPr>
                <a:cxnSpLocks noChangeShapeType="1"/>
              </p:cNvCxnSpPr>
              <p:nvPr/>
            </p:nvCxnSpPr>
            <p:spPr bwMode="auto">
              <a:xfrm flipV="1">
                <a:off x="3883" y="5544"/>
                <a:ext cx="1" cy="43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28" name="AutoShape 48"/>
              <p:cNvCxnSpPr>
                <a:cxnSpLocks noChangeShapeType="1"/>
              </p:cNvCxnSpPr>
              <p:nvPr/>
            </p:nvCxnSpPr>
            <p:spPr bwMode="auto">
              <a:xfrm flipV="1">
                <a:off x="3883" y="5498"/>
                <a:ext cx="89" cy="46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29" name="AutoShape 47"/>
              <p:cNvCxnSpPr>
                <a:cxnSpLocks noChangeShapeType="1"/>
              </p:cNvCxnSpPr>
              <p:nvPr/>
            </p:nvCxnSpPr>
            <p:spPr bwMode="auto">
              <a:xfrm flipH="1" flipV="1">
                <a:off x="3793" y="5453"/>
                <a:ext cx="179" cy="4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0" name="AutoShape 46"/>
              <p:cNvCxnSpPr>
                <a:cxnSpLocks noChangeShapeType="1"/>
              </p:cNvCxnSpPr>
              <p:nvPr/>
            </p:nvCxnSpPr>
            <p:spPr bwMode="auto">
              <a:xfrm flipV="1">
                <a:off x="3793" y="5407"/>
                <a:ext cx="179" cy="46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1" name="AutoShape 45"/>
              <p:cNvCxnSpPr>
                <a:cxnSpLocks noChangeShapeType="1"/>
              </p:cNvCxnSpPr>
              <p:nvPr/>
            </p:nvCxnSpPr>
            <p:spPr bwMode="auto">
              <a:xfrm flipH="1" flipV="1">
                <a:off x="3793" y="5362"/>
                <a:ext cx="179" cy="4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2" name="AutoShape 44"/>
              <p:cNvCxnSpPr>
                <a:cxnSpLocks noChangeShapeType="1"/>
              </p:cNvCxnSpPr>
              <p:nvPr/>
            </p:nvCxnSpPr>
            <p:spPr bwMode="auto">
              <a:xfrm flipV="1">
                <a:off x="3793" y="5316"/>
                <a:ext cx="179" cy="46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3" name="AutoShape 43"/>
              <p:cNvCxnSpPr>
                <a:cxnSpLocks noChangeShapeType="1"/>
              </p:cNvCxnSpPr>
              <p:nvPr/>
            </p:nvCxnSpPr>
            <p:spPr bwMode="auto">
              <a:xfrm flipH="1" flipV="1">
                <a:off x="3793" y="5271"/>
                <a:ext cx="179" cy="4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4" name="AutoShape 42"/>
              <p:cNvCxnSpPr>
                <a:cxnSpLocks noChangeShapeType="1"/>
              </p:cNvCxnSpPr>
              <p:nvPr/>
            </p:nvCxnSpPr>
            <p:spPr bwMode="auto">
              <a:xfrm flipV="1">
                <a:off x="3793" y="5227"/>
                <a:ext cx="179" cy="44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5" name="AutoShape 41"/>
              <p:cNvCxnSpPr>
                <a:cxnSpLocks noChangeShapeType="1"/>
              </p:cNvCxnSpPr>
              <p:nvPr/>
            </p:nvCxnSpPr>
            <p:spPr bwMode="auto">
              <a:xfrm flipH="1" flipV="1">
                <a:off x="3883" y="5138"/>
                <a:ext cx="1" cy="42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6" name="AutoShape 40"/>
              <p:cNvCxnSpPr>
                <a:cxnSpLocks noChangeShapeType="1"/>
              </p:cNvCxnSpPr>
              <p:nvPr/>
            </p:nvCxnSpPr>
            <p:spPr bwMode="auto">
              <a:xfrm>
                <a:off x="3883" y="5181"/>
                <a:ext cx="89" cy="46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sp>
          <p:nvSpPr>
            <p:cNvPr id="17426" name="Text Box 38"/>
            <p:cNvSpPr txBox="1">
              <a:spLocks noChangeArrowheads="1"/>
            </p:cNvSpPr>
            <p:nvPr/>
          </p:nvSpPr>
          <p:spPr bwMode="auto">
            <a:xfrm>
              <a:off x="3832" y="3706"/>
              <a:ext cx="8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fr-FR" sz="2000" dirty="0" err="1" smtClean="0">
                  <a:latin typeface="Calibri" pitchFamily="34" charset="0"/>
                  <a:cs typeface="Times New Roman" pitchFamily="18" charset="0"/>
                </a:rPr>
                <a:t>R</a:t>
              </a:r>
              <a:r>
                <a:rPr lang="fr-FR" sz="2000" baseline="-30000" dirty="0" err="1" smtClean="0">
                  <a:latin typeface="Calibri" pitchFamily="34" charset="0"/>
                  <a:cs typeface="Times New Roman" pitchFamily="18" charset="0"/>
                </a:rPr>
                <a:t>in</a:t>
              </a:r>
              <a:endParaRPr lang="fr-FR" sz="2000" dirty="0" smtClean="0">
                <a:latin typeface="Constantia" pitchFamily="18" charset="0"/>
              </a:endParaRPr>
            </a:p>
            <a:p>
              <a:pPr algn="ctr"/>
              <a:endParaRPr lang="fr-FR" sz="2000" dirty="0">
                <a:latin typeface="Constantia" pitchFamily="18" charset="0"/>
              </a:endParaRPr>
            </a:p>
          </p:txBody>
        </p:sp>
      </p:grpSp>
      <p:sp>
        <p:nvSpPr>
          <p:cNvPr id="17415" name="TextBox 97"/>
          <p:cNvSpPr txBox="1">
            <a:spLocks noChangeArrowheads="1"/>
          </p:cNvSpPr>
          <p:nvPr/>
        </p:nvSpPr>
        <p:spPr bwMode="auto">
          <a:xfrm>
            <a:off x="0" y="2971800"/>
            <a:ext cx="9144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 smtClean="0"/>
              <a:t>- Analog bandwidth:</a:t>
            </a:r>
          </a:p>
          <a:p>
            <a:r>
              <a:rPr lang="en-US" sz="1600" dirty="0" smtClean="0"/>
              <a:t>	</a:t>
            </a:r>
            <a:r>
              <a:rPr lang="fr-FR" sz="1600" dirty="0" smtClean="0">
                <a:latin typeface="Calibri" pitchFamily="34" charset="0"/>
                <a:cs typeface="Times New Roman" pitchFamily="18" charset="0"/>
              </a:rPr>
              <a:t>In  practice, </a:t>
            </a:r>
            <a:r>
              <a:rPr lang="fr-FR" sz="1600" dirty="0" err="1" smtClean="0">
                <a:latin typeface="Calibri" pitchFamily="34" charset="0"/>
                <a:cs typeface="Times New Roman" pitchFamily="18" charset="0"/>
              </a:rPr>
              <a:t>R</a:t>
            </a:r>
            <a:r>
              <a:rPr lang="fr-FR" sz="1600" baseline="-30000" dirty="0" err="1" smtClean="0">
                <a:latin typeface="Calibri" pitchFamily="34" charset="0"/>
                <a:cs typeface="Times New Roman" pitchFamily="18" charset="0"/>
              </a:rPr>
              <a:t>in</a:t>
            </a:r>
            <a:r>
              <a:rPr lang="en-US" sz="1600" dirty="0" smtClean="0"/>
              <a:t> </a:t>
            </a:r>
            <a:r>
              <a:rPr lang="en-US" sz="1600" dirty="0"/>
              <a:t>and </a:t>
            </a:r>
            <a:r>
              <a:rPr lang="fr-FR" sz="1600" dirty="0" err="1" smtClean="0">
                <a:latin typeface="Calibri" pitchFamily="34" charset="0"/>
                <a:cs typeface="Times New Roman" pitchFamily="18" charset="0"/>
              </a:rPr>
              <a:t>C</a:t>
            </a:r>
            <a:r>
              <a:rPr lang="fr-FR" sz="1600" baseline="-30000" dirty="0" err="1" smtClean="0">
                <a:latin typeface="Calibri" pitchFamily="34" charset="0"/>
                <a:cs typeface="Times New Roman" pitchFamily="18" charset="0"/>
              </a:rPr>
              <a:t>store</a:t>
            </a:r>
            <a:r>
              <a:rPr lang="en-US" sz="1600" dirty="0" smtClean="0"/>
              <a:t> are </a:t>
            </a:r>
            <a:r>
              <a:rPr lang="en-US" sz="1600" dirty="0"/>
              <a:t>minimum, but limited by the stray capacitor of the </a:t>
            </a:r>
            <a:r>
              <a:rPr lang="en-US" sz="1600" dirty="0" smtClean="0"/>
              <a:t>switch, and </a:t>
            </a:r>
            <a:r>
              <a:rPr lang="en-US" sz="1600" dirty="0"/>
              <a:t>the leakage </a:t>
            </a:r>
            <a:r>
              <a:rPr lang="en-US" sz="1600" dirty="0" smtClean="0"/>
              <a:t>current </a:t>
            </a:r>
            <a:r>
              <a:rPr lang="en-US" sz="1600" dirty="0"/>
              <a:t>of the switch in the open state</a:t>
            </a:r>
            <a:r>
              <a:rPr lang="en-US" sz="1600" dirty="0" smtClean="0"/>
              <a:t>. </a:t>
            </a:r>
          </a:p>
          <a:p>
            <a:endParaRPr lang="en-US" sz="1600" b="1" dirty="0" smtClean="0"/>
          </a:p>
          <a:p>
            <a:pPr>
              <a:buFontTx/>
              <a:buChar char="-"/>
            </a:pPr>
            <a:r>
              <a:rPr lang="en-US" sz="1600" b="1" dirty="0" smtClean="0"/>
              <a:t> Sampling window </a:t>
            </a:r>
          </a:p>
          <a:p>
            <a:r>
              <a:rPr lang="en-US" sz="1600" dirty="0" smtClean="0"/>
              <a:t> 	Number of switches closed at a time x  sampling period</a:t>
            </a:r>
          </a:p>
          <a:p>
            <a:endParaRPr lang="en-US" sz="1600" dirty="0" smtClean="0"/>
          </a:p>
          <a:p>
            <a:endParaRPr lang="en-US" sz="1600" dirty="0" smtClean="0"/>
          </a:p>
          <a:p>
            <a:r>
              <a:rPr lang="en-US" sz="1600" dirty="0" smtClean="0"/>
              <a:t>	</a:t>
            </a:r>
            <a:r>
              <a:rPr lang="en-US" sz="1600" b="1" dirty="0" smtClean="0"/>
              <a:t>The Analog Bandwidth does not depend upon the Sampling Window width</a:t>
            </a:r>
            <a:endParaRPr lang="en-US" sz="1600" b="1" dirty="0"/>
          </a:p>
        </p:txBody>
      </p:sp>
      <p:sp>
        <p:nvSpPr>
          <p:cNvPr id="97" name="Slide Number Placeholder 9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1264-1A81-44FE-A3D8-02934FAE6C08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102" name="Picture 101" descr="exp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53000" y="914400"/>
            <a:ext cx="1933575" cy="1943100"/>
          </a:xfrm>
          <a:prstGeom prst="rect">
            <a:avLst/>
          </a:prstGeom>
        </p:spPr>
      </p:pic>
      <p:sp>
        <p:nvSpPr>
          <p:cNvPr id="103" name="TextBox 102"/>
          <p:cNvSpPr txBox="1"/>
          <p:nvPr/>
        </p:nvSpPr>
        <p:spPr>
          <a:xfrm>
            <a:off x="2743200" y="1219200"/>
            <a:ext cx="2100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err="1" smtClean="0">
                <a:latin typeface="Calibri" pitchFamily="34" charset="0"/>
                <a:cs typeface="Times New Roman" pitchFamily="18" charset="0"/>
              </a:rPr>
              <a:t>R</a:t>
            </a:r>
            <a:r>
              <a:rPr lang="fr-FR" sz="1400" baseline="-30000" dirty="0" err="1" smtClean="0">
                <a:latin typeface="Calibri" pitchFamily="34" charset="0"/>
                <a:cs typeface="Times New Roman" pitchFamily="18" charset="0"/>
              </a:rPr>
              <a:t>in</a:t>
            </a:r>
            <a:r>
              <a:rPr lang="en-US" sz="1400" dirty="0" smtClean="0"/>
              <a:t> is the resistance  of the</a:t>
            </a:r>
          </a:p>
          <a:p>
            <a:r>
              <a:rPr lang="en-US" sz="1400" dirty="0" smtClean="0"/>
              <a:t>closed write switch</a:t>
            </a:r>
            <a:endParaRPr lang="en-US" sz="1400" dirty="0"/>
          </a:p>
        </p:txBody>
      </p:sp>
      <p:sp>
        <p:nvSpPr>
          <p:cNvPr id="38" name="TextBox 37"/>
          <p:cNvSpPr txBox="1"/>
          <p:nvPr/>
        </p:nvSpPr>
        <p:spPr>
          <a:xfrm>
            <a:off x="5105400" y="2590800"/>
            <a:ext cx="14743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Sampling window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28600" y="990600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On chip: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81000" y="5562600"/>
            <a:ext cx="1003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Off chip: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838200" y="5867400"/>
            <a:ext cx="7772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/>
              <a:t>Inductance of the wire bonds and pad capacitance</a:t>
            </a:r>
            <a:r>
              <a:rPr lang="en-US" sz="1600" dirty="0" smtClean="0">
                <a:solidFill>
                  <a:srgbClr val="FF33CC"/>
                </a:solidFill>
              </a:rPr>
              <a:t>:  </a:t>
            </a:r>
          </a:p>
          <a:p>
            <a:r>
              <a:rPr lang="en-US" sz="1600" b="1" dirty="0" smtClean="0">
                <a:solidFill>
                  <a:srgbClr val="FF33CC"/>
                </a:solidFill>
              </a:rPr>
              <a:t>Bump-bonding investigated </a:t>
            </a:r>
            <a:r>
              <a:rPr lang="en-US" sz="1600" b="1" dirty="0" err="1" smtClean="0">
                <a:solidFill>
                  <a:srgbClr val="FF33CC"/>
                </a:solidFill>
              </a:rPr>
              <a:t>vs</a:t>
            </a:r>
            <a:r>
              <a:rPr lang="en-US" sz="1600" b="1" dirty="0" smtClean="0">
                <a:solidFill>
                  <a:srgbClr val="FF33CC"/>
                </a:solidFill>
              </a:rPr>
              <a:t> wire bonding</a:t>
            </a:r>
            <a:endParaRPr lang="en-US" sz="1600" b="1" dirty="0">
              <a:solidFill>
                <a:srgbClr val="FF33CC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715963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/>
              <a:t>Sampler ASIC test card</a:t>
            </a:r>
          </a:p>
        </p:txBody>
      </p:sp>
      <p:sp>
        <p:nvSpPr>
          <p:cNvPr id="1946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F36BD5C-E391-4D06-901A-4AB75E69F839}" type="slidenum">
              <a:rPr lang="en-US" smtClean="0">
                <a:latin typeface="Arial" pitchFamily="34" charset="0"/>
              </a:rPr>
              <a:pPr/>
              <a:t>26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990600"/>
            <a:ext cx="8064623" cy="520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715963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/>
              <a:t>Timing Generator simulation</a:t>
            </a:r>
          </a:p>
        </p:txBody>
      </p:sp>
      <p:sp>
        <p:nvSpPr>
          <p:cNvPr id="1946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F36BD5C-E391-4D06-901A-4AB75E69F839}" type="slidenum">
              <a:rPr lang="en-US" smtClean="0">
                <a:latin typeface="Arial" pitchFamily="34" charset="0"/>
              </a:rPr>
              <a:pPr/>
              <a:t>27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8200" y="762000"/>
            <a:ext cx="13022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Sample rate</a:t>
            </a:r>
            <a:endParaRPr lang="en-US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914400"/>
            <a:ext cx="8296275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7162800" y="1905000"/>
            <a:ext cx="912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18 GS/s</a:t>
            </a: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715963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/>
              <a:t>Timing Generator Tests</a:t>
            </a:r>
          </a:p>
        </p:txBody>
      </p:sp>
      <p:sp>
        <p:nvSpPr>
          <p:cNvPr id="1946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F36BD5C-E391-4D06-901A-4AB75E69F839}" type="slidenum">
              <a:rPr lang="en-US" smtClean="0">
                <a:latin typeface="Arial" pitchFamily="34" charset="0"/>
              </a:rPr>
              <a:pPr/>
              <a:t>28</a:t>
            </a:fld>
            <a:endParaRPr lang="en-US" smtClean="0">
              <a:latin typeface="Arial" pitchFamily="34" charset="0"/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/>
        </p:nvGraphicFramePr>
        <p:xfrm>
          <a:off x="0" y="1371600"/>
          <a:ext cx="91440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38200" y="762000"/>
            <a:ext cx="13022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Sample rate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600200" y="2362200"/>
            <a:ext cx="912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11 GS/s</a:t>
            </a: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715963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smtClean="0"/>
              <a:t>Sampling  Rate  tests</a:t>
            </a:r>
            <a:endParaRPr lang="en-US" sz="3200" dirty="0" smtClean="0"/>
          </a:p>
        </p:txBody>
      </p:sp>
      <p:sp>
        <p:nvSpPr>
          <p:cNvPr id="1946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F36BD5C-E391-4D06-901A-4AB75E69F839}" type="slidenum">
              <a:rPr lang="en-US" smtClean="0">
                <a:latin typeface="Arial" pitchFamily="34" charset="0"/>
              </a:rPr>
              <a:pPr/>
              <a:t>29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510540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/>
              <a:t>ADC not functional (still investigated)</a:t>
            </a:r>
          </a:p>
          <a:p>
            <a:r>
              <a:rPr lang="en-US" sz="1600" dirty="0" smtClean="0"/>
              <a:t>Sampled waveforms using the analog output at 1.25 GS/s 11 GS/s .</a:t>
            </a:r>
          </a:p>
          <a:p>
            <a:endParaRPr lang="en-US" sz="1600" dirty="0" smtClean="0"/>
          </a:p>
          <a:p>
            <a:r>
              <a:rPr lang="en-US" sz="1600" dirty="0" smtClean="0"/>
              <a:t>Noise partly due to the test set-up. Under investigations.</a:t>
            </a:r>
            <a:endParaRPr lang="en-US" dirty="0"/>
          </a:p>
        </p:txBody>
      </p:sp>
      <p:pic>
        <p:nvPicPr>
          <p:cNvPr id="12" name="Picture 11" descr="psec2_sine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1143000"/>
            <a:ext cx="7658100" cy="3505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715963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/>
              <a:t>Analog bandwidth simulated</a:t>
            </a:r>
          </a:p>
        </p:txBody>
      </p:sp>
      <p:sp>
        <p:nvSpPr>
          <p:cNvPr id="1946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F36BD5C-E391-4D06-901A-4AB75E69F839}" type="slidenum">
              <a:rPr lang="en-US" smtClean="0">
                <a:latin typeface="Arial" pitchFamily="34" charset="0"/>
              </a:rPr>
              <a:pPr/>
              <a:t>30</a:t>
            </a:fld>
            <a:endParaRPr lang="en-US" dirty="0" smtClean="0">
              <a:latin typeface="Arial" pitchFamily="34" charset="0"/>
            </a:endParaRPr>
          </a:p>
        </p:txBody>
      </p:sp>
      <p:pic>
        <p:nvPicPr>
          <p:cNvPr id="10" name="Picture 9" descr="Ron_herve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95400"/>
            <a:ext cx="5427215" cy="426719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10200" y="838201"/>
            <a:ext cx="373380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Sampling capacitor +  input buffer </a:t>
            </a:r>
          </a:p>
          <a:p>
            <a:r>
              <a:rPr lang="en-US" sz="1600" dirty="0" smtClean="0"/>
              <a:t> is ~100fF</a:t>
            </a:r>
          </a:p>
          <a:p>
            <a:endParaRPr lang="en-US" sz="1600" dirty="0" smtClean="0"/>
          </a:p>
          <a:p>
            <a:endParaRPr lang="en-US" sz="1600" dirty="0" smtClean="0"/>
          </a:p>
          <a:p>
            <a:r>
              <a:rPr lang="en-US" sz="1600" dirty="0" smtClean="0"/>
              <a:t>Anticipated 3 dB bandwidth due to</a:t>
            </a:r>
          </a:p>
          <a:p>
            <a:r>
              <a:rPr lang="en-US" sz="1600" dirty="0" smtClean="0"/>
              <a:t>the sampling network is:</a:t>
            </a:r>
          </a:p>
          <a:p>
            <a:r>
              <a:rPr lang="en-US" sz="1600" dirty="0" smtClean="0"/>
              <a:t>1/(2</a:t>
            </a:r>
            <a:r>
              <a:rPr lang="en-US" sz="1600" dirty="0" smtClean="0">
                <a:latin typeface="Symbol" pitchFamily="18" charset="2"/>
              </a:rPr>
              <a:t>p</a:t>
            </a:r>
            <a:r>
              <a:rPr lang="en-US" sz="1600" dirty="0" smtClean="0"/>
              <a:t> x 150</a:t>
            </a:r>
            <a:r>
              <a:rPr lang="en-US" sz="1600" b="1" dirty="0" smtClean="0">
                <a:latin typeface="Symbol" pitchFamily="18" charset="2"/>
              </a:rPr>
              <a:t>W</a:t>
            </a:r>
            <a:r>
              <a:rPr lang="en-US" sz="1600" dirty="0" smtClean="0"/>
              <a:t> x 100fF)= </a:t>
            </a:r>
            <a:r>
              <a:rPr lang="en-US" sz="1600" b="1" dirty="0" smtClean="0"/>
              <a:t>10 GHz</a:t>
            </a:r>
          </a:p>
          <a:p>
            <a:endParaRPr lang="en-US" sz="1600" dirty="0" smtClean="0"/>
          </a:p>
          <a:p>
            <a:r>
              <a:rPr lang="en-US" sz="1600" dirty="0" smtClean="0"/>
              <a:t>Add </a:t>
            </a:r>
            <a:r>
              <a:rPr lang="en-US" sz="1600" dirty="0" err="1" smtClean="0"/>
              <a:t>parasitics</a:t>
            </a:r>
            <a:r>
              <a:rPr lang="en-US" sz="1600" dirty="0" smtClean="0"/>
              <a:t> of the open switches</a:t>
            </a:r>
          </a:p>
          <a:p>
            <a:r>
              <a:rPr lang="en-US" sz="1600" dirty="0" smtClean="0">
                <a:solidFill>
                  <a:srgbClr val="FF0000"/>
                </a:solidFill>
              </a:rPr>
              <a:t>Post layout simulation provides </a:t>
            </a:r>
            <a:r>
              <a:rPr lang="en-US" sz="1600" b="1" dirty="0" smtClean="0"/>
              <a:t>1.6 GHz</a:t>
            </a:r>
          </a:p>
          <a:p>
            <a:endParaRPr lang="en-US" sz="1600" dirty="0" smtClean="0"/>
          </a:p>
          <a:p>
            <a:r>
              <a:rPr lang="en-US" sz="1600" dirty="0" smtClean="0">
                <a:solidFill>
                  <a:srgbClr val="FF0000"/>
                </a:solidFill>
              </a:rPr>
              <a:t>Bonding wire + pads + test card:</a:t>
            </a:r>
          </a:p>
          <a:p>
            <a:r>
              <a:rPr lang="en-US" sz="1600" dirty="0" smtClean="0"/>
              <a:t>L=25nH, C=3pF</a:t>
            </a:r>
          </a:p>
          <a:p>
            <a:r>
              <a:rPr lang="en-US" sz="1600" dirty="0" smtClean="0"/>
              <a:t>1/ [2</a:t>
            </a:r>
            <a:r>
              <a:rPr lang="en-US" sz="1600" dirty="0" smtClean="0">
                <a:latin typeface="Symbol" pitchFamily="18" charset="2"/>
              </a:rPr>
              <a:t>p</a:t>
            </a:r>
            <a:r>
              <a:rPr lang="en-US" sz="1600" dirty="0" smtClean="0"/>
              <a:t> x </a:t>
            </a:r>
            <a:r>
              <a:rPr lang="en-US" sz="1600" dirty="0" err="1" smtClean="0"/>
              <a:t>sqrt</a:t>
            </a:r>
            <a:r>
              <a:rPr lang="en-US" sz="1600" dirty="0" smtClean="0"/>
              <a:t>(25 x 3e-12)]=</a:t>
            </a:r>
            <a:r>
              <a:rPr lang="en-US" sz="1600" b="1" dirty="0" smtClean="0"/>
              <a:t>580 MHz</a:t>
            </a: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rgbClr val="FF0000"/>
                </a:solidFill>
              </a:rPr>
              <a:t>Flip-chip version card developed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" y="1524000"/>
            <a:ext cx="51816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Sampling switch “on” resistance</a:t>
            </a:r>
            <a:endParaRPr lang="en-US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715963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/>
              <a:t>Analog bandwidth</a:t>
            </a:r>
          </a:p>
        </p:txBody>
      </p:sp>
      <p:sp>
        <p:nvSpPr>
          <p:cNvPr id="1946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F36BD5C-E391-4D06-901A-4AB75E69F839}" type="slidenum">
              <a:rPr lang="en-US" smtClean="0">
                <a:latin typeface="Arial" pitchFamily="34" charset="0"/>
              </a:rPr>
              <a:pPr/>
              <a:t>31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563880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Sampling of an edge clock at 9.7GS/s.  Analog bandwidth is  14.3 </a:t>
            </a:r>
            <a:r>
              <a:rPr lang="en-US" dirty="0" smtClean="0">
                <a:latin typeface="Symbol" pitchFamily="18" charset="2"/>
              </a:rPr>
              <a:t>m</a:t>
            </a:r>
            <a:r>
              <a:rPr lang="en-US" dirty="0" smtClean="0"/>
              <a:t>s x 625kHz/9.7GHz = 180 MHz  </a:t>
            </a:r>
            <a:endParaRPr lang="en-US" dirty="0"/>
          </a:p>
        </p:txBody>
      </p:sp>
      <p:pic>
        <p:nvPicPr>
          <p:cNvPr id="7" name="Picture 6" descr="plot_analogband_psec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6800" y="609600"/>
            <a:ext cx="6571129" cy="507769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29600" cy="6858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/>
              <a:t>Layout (first version)</a:t>
            </a:r>
            <a:endParaRPr lang="en-US" sz="2400" dirty="0" smtClean="0"/>
          </a:p>
        </p:txBody>
      </p:sp>
      <p:pic>
        <p:nvPicPr>
          <p:cNvPr id="16387" name="Picture 5" descr="chip_layout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4338" y="1219200"/>
            <a:ext cx="357274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Box 6"/>
          <p:cNvSpPr txBox="1">
            <a:spLocks noChangeArrowheads="1"/>
          </p:cNvSpPr>
          <p:nvPr/>
        </p:nvSpPr>
        <p:spPr bwMode="auto">
          <a:xfrm>
            <a:off x="5029200" y="5791200"/>
            <a:ext cx="36814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CMOS 130nm    IBM    4 x 4 mm</a:t>
            </a:r>
            <a:r>
              <a:rPr lang="en-US" b="1" baseline="30000"/>
              <a:t>2</a:t>
            </a:r>
          </a:p>
        </p:txBody>
      </p:sp>
      <p:pic>
        <p:nvPicPr>
          <p:cNvPr id="16389" name="Picture 2" descr="C:\Documents and Settings\Administrateur\Mes documents\Intermediate report\Images\pagedegard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219200"/>
            <a:ext cx="3326489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TextBox 8"/>
          <p:cNvSpPr txBox="1">
            <a:spLocks noChangeArrowheads="1"/>
          </p:cNvSpPr>
          <p:nvPr/>
        </p:nvSpPr>
        <p:spPr bwMode="auto">
          <a:xfrm>
            <a:off x="1295400" y="2286000"/>
            <a:ext cx="2017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One sampling cell</a:t>
            </a:r>
          </a:p>
        </p:txBody>
      </p:sp>
      <p:pic>
        <p:nvPicPr>
          <p:cNvPr id="16391" name="Picture 2" descr="C:\Documents and Settings\Administrateur\Mes documents\Intermediate report\Images\Chqnnel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2971800"/>
            <a:ext cx="3919538" cy="209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TextBox 10"/>
          <p:cNvSpPr txBox="1">
            <a:spLocks noChangeArrowheads="1"/>
          </p:cNvSpPr>
          <p:nvPr/>
        </p:nvSpPr>
        <p:spPr bwMode="auto">
          <a:xfrm>
            <a:off x="1447800" y="5410200"/>
            <a:ext cx="1492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One channel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1264-1A81-44FE-A3D8-02934FAE6C08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66800"/>
            <a:ext cx="47751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622080" y="0"/>
            <a:ext cx="7050240" cy="829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414726">
              <a:lnSpc>
                <a:spcPct val="116000"/>
              </a:lnSpc>
              <a:buClr>
                <a:srgbClr val="000000"/>
              </a:buClr>
              <a:buSzPct val="45000"/>
              <a:defRPr/>
            </a:pPr>
            <a:r>
              <a:rPr lang="en-US" sz="3200" kern="0" dirty="0" smtClean="0">
                <a:solidFill>
                  <a:srgbClr val="0000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Tests:  Measured Sampling cell (DC)</a:t>
            </a:r>
            <a:endParaRPr lang="en-US" sz="3200" kern="0" dirty="0">
              <a:solidFill>
                <a:srgbClr val="000000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244" name="Rectangle 3"/>
          <p:cNvSpPr txBox="1">
            <a:spLocks noChangeArrowheads="1"/>
          </p:cNvSpPr>
          <p:nvPr/>
        </p:nvSpPr>
        <p:spPr bwMode="auto">
          <a:xfrm>
            <a:off x="457200" y="5257800"/>
            <a:ext cx="5791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91686" indent="-293764" defTabSz="414726">
              <a:lnSpc>
                <a:spcPct val="80000"/>
              </a:lnSpc>
              <a:spcAft>
                <a:spcPts val="1293"/>
              </a:spcAft>
              <a:buClr>
                <a:srgbClr val="000000"/>
              </a:buClr>
              <a:buSzPct val="45000"/>
            </a:pPr>
            <a:r>
              <a:rPr lang="en-US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Optimum at  0.4V biasing</a:t>
            </a:r>
            <a:endParaRPr lang="en-US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marL="391686" indent="-293764" defTabSz="414726">
              <a:lnSpc>
                <a:spcPct val="80000"/>
              </a:lnSpc>
              <a:spcAft>
                <a:spcPts val="1293"/>
              </a:spcAft>
              <a:buClr>
                <a:srgbClr val="000000"/>
              </a:buClr>
              <a:buSzPct val="45000"/>
            </a:pPr>
            <a:endParaRPr lang="en-US" sz="16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marL="391686" indent="-293764" defTabSz="414726">
              <a:lnSpc>
                <a:spcPct val="80000"/>
              </a:lnSpc>
              <a:spcAft>
                <a:spcPts val="1293"/>
              </a:spcAft>
              <a:buClr>
                <a:srgbClr val="000000"/>
              </a:buClr>
              <a:buSzPct val="45000"/>
            </a:pPr>
            <a:endParaRPr lang="en-US" sz="16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marL="391686" indent="-293764" defTabSz="414726">
              <a:lnSpc>
                <a:spcPct val="80000"/>
              </a:lnSpc>
              <a:spcAft>
                <a:spcPts val="1293"/>
              </a:spcAft>
              <a:buClr>
                <a:srgbClr val="000000"/>
              </a:buClr>
              <a:buSzPct val="45000"/>
            </a:pPr>
            <a:endParaRPr lang="en-US" sz="13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marL="783372" lvl="1" indent="-260644" defTabSz="414726">
              <a:lnSpc>
                <a:spcPct val="80000"/>
              </a:lnSpc>
              <a:spcAft>
                <a:spcPts val="1032"/>
              </a:spcAft>
              <a:buClr>
                <a:srgbClr val="000000"/>
              </a:buClr>
              <a:buSzPct val="75000"/>
              <a:buFont typeface="Wingdings" pitchFamily="2" charset="2"/>
              <a:buChar char="§"/>
            </a:pPr>
            <a:endParaRPr lang="en-US" sz="1300" dirty="0">
              <a:solidFill>
                <a:srgbClr val="000000"/>
              </a:solidFill>
              <a:latin typeface="Arial" charset="0"/>
            </a:endParaRPr>
          </a:p>
          <a:p>
            <a:pPr marL="783372" lvl="1" indent="-260644" defTabSz="414726">
              <a:lnSpc>
                <a:spcPct val="80000"/>
              </a:lnSpc>
              <a:spcAft>
                <a:spcPts val="1032"/>
              </a:spcAft>
              <a:buClr>
                <a:srgbClr val="000000"/>
              </a:buClr>
              <a:buSzPct val="75000"/>
              <a:buFont typeface="StarSymbol" charset="0"/>
              <a:buChar char="–"/>
            </a:pP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2DFA-DD9E-4CD9-A51F-53E81A35B5F3}" type="slidenum">
              <a:rPr lang="en-US" smtClean="0"/>
              <a:pPr/>
              <a:t>33</a:t>
            </a:fld>
            <a:endParaRPr lang="en-US" dirty="0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35013" y="914400"/>
            <a:ext cx="4908987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524000" y="4572000"/>
            <a:ext cx="7010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Measurements                                                       Simulation/Measurements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ZoneTexte 30"/>
          <p:cNvSpPr txBox="1"/>
          <p:nvPr/>
        </p:nvSpPr>
        <p:spPr>
          <a:xfrm>
            <a:off x="142875" y="285750"/>
            <a:ext cx="1571625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0" r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dirty="0" smtClean="0"/>
              <a:t>ADC</a:t>
            </a:r>
            <a:endParaRPr lang="fr-FR" sz="2400" dirty="0"/>
          </a:p>
        </p:txBody>
      </p:sp>
      <p:sp>
        <p:nvSpPr>
          <p:cNvPr id="20489" name="ZoneTexte 28"/>
          <p:cNvSpPr txBox="1">
            <a:spLocks noChangeArrowheads="1"/>
          </p:cNvSpPr>
          <p:nvPr/>
        </p:nvSpPr>
        <p:spPr bwMode="auto">
          <a:xfrm>
            <a:off x="1447800" y="1447800"/>
            <a:ext cx="64008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dirty="0" smtClean="0">
                <a:latin typeface="Gill Sans MT" pitchFamily="34" charset="0"/>
              </a:rPr>
              <a:t>Wilkinson:   </a:t>
            </a:r>
          </a:p>
          <a:p>
            <a:endParaRPr lang="fr-FR" dirty="0" smtClean="0">
              <a:latin typeface="Gill Sans MT" pitchFamily="34" charset="0"/>
            </a:endParaRPr>
          </a:p>
          <a:p>
            <a:r>
              <a:rPr lang="fr-FR" dirty="0" smtClean="0">
                <a:latin typeface="Gill Sans MT" pitchFamily="34" charset="0"/>
              </a:rPr>
              <a:t>     All </a:t>
            </a:r>
            <a:r>
              <a:rPr lang="fr-FR" dirty="0" err="1" smtClean="0">
                <a:latin typeface="Gill Sans MT" pitchFamily="34" charset="0"/>
              </a:rPr>
              <a:t>cells</a:t>
            </a:r>
            <a:r>
              <a:rPr lang="fr-FR" dirty="0" smtClean="0">
                <a:latin typeface="Gill Sans MT" pitchFamily="34" charset="0"/>
              </a:rPr>
              <a:t> </a:t>
            </a:r>
            <a:r>
              <a:rPr lang="fr-FR" dirty="0" err="1" smtClean="0">
                <a:latin typeface="Gill Sans MT" pitchFamily="34" charset="0"/>
              </a:rPr>
              <a:t>digitized</a:t>
            </a:r>
            <a:r>
              <a:rPr lang="fr-FR" dirty="0" smtClean="0">
                <a:latin typeface="Gill Sans MT" pitchFamily="34" charset="0"/>
              </a:rPr>
              <a:t> in one conversion cycle</a:t>
            </a:r>
          </a:p>
          <a:p>
            <a:endParaRPr lang="fr-FR" dirty="0" smtClean="0">
              <a:latin typeface="Gill Sans MT" pitchFamily="34" charset="0"/>
            </a:endParaRPr>
          </a:p>
          <a:p>
            <a:r>
              <a:rPr lang="fr-FR" dirty="0" smtClean="0">
                <a:latin typeface="Gill Sans MT" pitchFamily="34" charset="0"/>
              </a:rPr>
              <a:t>-    </a:t>
            </a:r>
            <a:r>
              <a:rPr lang="fr-FR" dirty="0" err="1" smtClean="0">
                <a:latin typeface="Gill Sans MT" pitchFamily="34" charset="0"/>
              </a:rPr>
              <a:t>Ramp</a:t>
            </a:r>
            <a:r>
              <a:rPr lang="fr-FR" dirty="0" smtClean="0">
                <a:latin typeface="Gill Sans MT" pitchFamily="34" charset="0"/>
              </a:rPr>
              <a:t> </a:t>
            </a:r>
            <a:r>
              <a:rPr lang="fr-FR" dirty="0" err="1" smtClean="0">
                <a:latin typeface="Gill Sans MT" pitchFamily="34" charset="0"/>
              </a:rPr>
              <a:t>generator</a:t>
            </a:r>
            <a:endParaRPr lang="fr-FR" dirty="0" smtClean="0">
              <a:latin typeface="Gill Sans MT" pitchFamily="34" charset="0"/>
            </a:endParaRPr>
          </a:p>
          <a:p>
            <a:pPr>
              <a:buFontTx/>
              <a:buChar char="-"/>
            </a:pPr>
            <a:r>
              <a:rPr lang="fr-FR" dirty="0" smtClean="0">
                <a:latin typeface="Gill Sans MT" pitchFamily="34" charset="0"/>
              </a:rPr>
              <a:t>    </a:t>
            </a:r>
            <a:r>
              <a:rPr lang="fr-FR" dirty="0" err="1" smtClean="0">
                <a:latin typeface="Gill Sans MT" pitchFamily="34" charset="0"/>
              </a:rPr>
              <a:t>Comparators</a:t>
            </a:r>
            <a:endParaRPr lang="fr-FR" dirty="0" smtClean="0">
              <a:latin typeface="Gill Sans MT" pitchFamily="34" charset="0"/>
            </a:endParaRPr>
          </a:p>
          <a:p>
            <a:pPr>
              <a:buFontTx/>
              <a:buChar char="-"/>
            </a:pPr>
            <a:r>
              <a:rPr lang="fr-FR" dirty="0" smtClean="0">
                <a:latin typeface="Gill Sans MT" pitchFamily="34" charset="0"/>
              </a:rPr>
              <a:t>    </a:t>
            </a:r>
            <a:r>
              <a:rPr lang="fr-FR" dirty="0" err="1" smtClean="0">
                <a:latin typeface="Gill Sans MT" pitchFamily="34" charset="0"/>
              </a:rPr>
              <a:t>Counter</a:t>
            </a:r>
            <a:endParaRPr lang="fr-FR" dirty="0" smtClean="0">
              <a:latin typeface="Gill Sans MT" pitchFamily="34" charset="0"/>
            </a:endParaRPr>
          </a:p>
          <a:p>
            <a:pPr>
              <a:buFontTx/>
              <a:buChar char="-"/>
            </a:pPr>
            <a:r>
              <a:rPr lang="fr-FR" dirty="0" smtClean="0">
                <a:latin typeface="Gill Sans MT" pitchFamily="34" charset="0"/>
              </a:rPr>
              <a:t>    </a:t>
            </a:r>
            <a:r>
              <a:rPr lang="fr-FR" dirty="0" err="1" smtClean="0">
                <a:latin typeface="Gill Sans MT" pitchFamily="34" charset="0"/>
              </a:rPr>
              <a:t>Clocked</a:t>
            </a:r>
            <a:r>
              <a:rPr lang="fr-FR" dirty="0" smtClean="0">
                <a:latin typeface="Gill Sans MT" pitchFamily="34" charset="0"/>
              </a:rPr>
              <a:t> by the ring </a:t>
            </a:r>
            <a:r>
              <a:rPr lang="fr-FR" dirty="0" err="1" smtClean="0">
                <a:latin typeface="Gill Sans MT" pitchFamily="34" charset="0"/>
              </a:rPr>
              <a:t>oscillator</a:t>
            </a:r>
            <a:r>
              <a:rPr lang="fr-FR" dirty="0" smtClean="0">
                <a:latin typeface="Gill Sans MT" pitchFamily="34" charset="0"/>
              </a:rPr>
              <a:t> </a:t>
            </a:r>
            <a:r>
              <a:rPr lang="fr-FR" dirty="0" err="1" smtClean="0">
                <a:latin typeface="Gill Sans MT" pitchFamily="34" charset="0"/>
              </a:rPr>
              <a:t>at</a:t>
            </a:r>
            <a:r>
              <a:rPr lang="fr-FR" dirty="0" smtClean="0">
                <a:latin typeface="Gill Sans MT" pitchFamily="34" charset="0"/>
              </a:rPr>
              <a:t> 1-2 GHz</a:t>
            </a:r>
          </a:p>
          <a:p>
            <a:pPr>
              <a:buFontTx/>
              <a:buChar char="-"/>
            </a:pPr>
            <a:endParaRPr lang="fr-FR" dirty="0" smtClean="0">
              <a:latin typeface="Gill Sans MT" pitchFamily="34" charset="0"/>
            </a:endParaRPr>
          </a:p>
          <a:p>
            <a:pPr>
              <a:buFontTx/>
              <a:buChar char="-"/>
            </a:pPr>
            <a:endParaRPr lang="fr-FR" dirty="0" smtClean="0">
              <a:latin typeface="Gill Sans MT" pitchFamily="34" charset="0"/>
            </a:endParaRPr>
          </a:p>
          <a:p>
            <a:r>
              <a:rPr lang="fr-FR" dirty="0" smtClean="0">
                <a:latin typeface="Gill Sans MT" pitchFamily="34" charset="0"/>
              </a:rPr>
              <a:t>-   Not </a:t>
            </a:r>
            <a:r>
              <a:rPr lang="fr-FR" dirty="0" err="1" smtClean="0">
                <a:latin typeface="Gill Sans MT" pitchFamily="34" charset="0"/>
              </a:rPr>
              <a:t>functional</a:t>
            </a:r>
            <a:r>
              <a:rPr lang="fr-FR" dirty="0" smtClean="0">
                <a:latin typeface="Gill Sans MT" pitchFamily="34" charset="0"/>
              </a:rPr>
              <a:t> in </a:t>
            </a:r>
            <a:r>
              <a:rPr lang="fr-FR" dirty="0" err="1" smtClean="0">
                <a:latin typeface="Gill Sans MT" pitchFamily="34" charset="0"/>
              </a:rPr>
              <a:t>this</a:t>
            </a:r>
            <a:r>
              <a:rPr lang="fr-FR" dirty="0" smtClean="0">
                <a:latin typeface="Gill Sans MT" pitchFamily="34" charset="0"/>
              </a:rPr>
              <a:t> chip version,  </a:t>
            </a:r>
            <a:r>
              <a:rPr lang="fr-FR" dirty="0" err="1" smtClean="0">
                <a:latin typeface="Gill Sans MT" pitchFamily="34" charset="0"/>
              </a:rPr>
              <a:t>still</a:t>
            </a:r>
            <a:r>
              <a:rPr lang="fr-FR" dirty="0" smtClean="0">
                <a:latin typeface="Gill Sans MT" pitchFamily="34" charset="0"/>
              </a:rPr>
              <a:t> </a:t>
            </a:r>
            <a:r>
              <a:rPr lang="fr-FR" dirty="0" err="1" smtClean="0">
                <a:latin typeface="Gill Sans MT" pitchFamily="34" charset="0"/>
              </a:rPr>
              <a:t>under</a:t>
            </a:r>
            <a:r>
              <a:rPr lang="fr-FR" dirty="0" smtClean="0">
                <a:latin typeface="Gill Sans MT" pitchFamily="34" charset="0"/>
              </a:rPr>
              <a:t> </a:t>
            </a:r>
            <a:r>
              <a:rPr lang="fr-FR" dirty="0" err="1" smtClean="0">
                <a:latin typeface="Gill Sans MT" pitchFamily="34" charset="0"/>
              </a:rPr>
              <a:t>debugging</a:t>
            </a:r>
            <a:endParaRPr lang="fr-FR" dirty="0" smtClean="0">
              <a:latin typeface="Gill Sans MT" pitchFamily="34" charset="0"/>
            </a:endParaRPr>
          </a:p>
          <a:p>
            <a:r>
              <a:rPr lang="fr-FR" dirty="0" smtClean="0">
                <a:latin typeface="Gill Sans MT" pitchFamily="34" charset="0"/>
              </a:rPr>
              <a:t>-   Chip </a:t>
            </a:r>
            <a:r>
              <a:rPr lang="fr-FR" dirty="0" err="1" smtClean="0">
                <a:latin typeface="Gill Sans MT" pitchFamily="34" charset="0"/>
              </a:rPr>
              <a:t>tested</a:t>
            </a:r>
            <a:r>
              <a:rPr lang="fr-FR" dirty="0" smtClean="0">
                <a:latin typeface="Gill Sans MT" pitchFamily="34" charset="0"/>
              </a:rPr>
              <a:t>  </a:t>
            </a:r>
            <a:r>
              <a:rPr lang="fr-FR" dirty="0" err="1" smtClean="0">
                <a:latin typeface="Gill Sans MT" pitchFamily="34" charset="0"/>
              </a:rPr>
              <a:t>using</a:t>
            </a:r>
            <a:r>
              <a:rPr lang="fr-FR" dirty="0" smtClean="0">
                <a:latin typeface="Gill Sans MT" pitchFamily="34" charset="0"/>
              </a:rPr>
              <a:t> a </a:t>
            </a:r>
            <a:r>
              <a:rPr lang="fr-FR" dirty="0" err="1" smtClean="0">
                <a:latin typeface="Gill Sans MT" pitchFamily="34" charset="0"/>
              </a:rPr>
              <a:t>buffered</a:t>
            </a:r>
            <a:r>
              <a:rPr lang="fr-FR" dirty="0" smtClean="0">
                <a:latin typeface="Gill Sans MT" pitchFamily="34" charset="0"/>
              </a:rPr>
              <a:t> </a:t>
            </a:r>
            <a:r>
              <a:rPr lang="fr-FR" dirty="0" err="1" smtClean="0">
                <a:latin typeface="Gill Sans MT" pitchFamily="34" charset="0"/>
              </a:rPr>
              <a:t>analog</a:t>
            </a:r>
            <a:r>
              <a:rPr lang="fr-FR" dirty="0" smtClean="0">
                <a:latin typeface="Gill Sans MT" pitchFamily="34" charset="0"/>
              </a:rPr>
              <a:t> output</a:t>
            </a:r>
            <a:endParaRPr lang="fr-FR" dirty="0">
              <a:latin typeface="Gill Sans MT" pitchFamily="34" charset="0"/>
            </a:endParaRPr>
          </a:p>
        </p:txBody>
      </p:sp>
      <p:sp>
        <p:nvSpPr>
          <p:cNvPr id="2049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Gill Sans MT" pitchFamily="34" charset="0"/>
            </a:endParaRPr>
          </a:p>
        </p:txBody>
      </p:sp>
      <p:sp>
        <p:nvSpPr>
          <p:cNvPr id="2049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Gill Sans MT" pitchFamily="34" charset="0"/>
            </a:endParaRPr>
          </a:p>
        </p:txBody>
      </p:sp>
      <p:sp>
        <p:nvSpPr>
          <p:cNvPr id="20494" name="Slide Number Placeholder 29"/>
          <p:cNvSpPr>
            <a:spLocks noGrp="1"/>
          </p:cNvSpPr>
          <p:nvPr>
            <p:ph type="sldNum" sz="quarter" idx="12"/>
          </p:nvPr>
        </p:nvSpPr>
        <p:spPr>
          <a:xfrm>
            <a:off x="6934200" y="6400800"/>
            <a:ext cx="1752600" cy="320675"/>
          </a:xfrm>
          <a:noFill/>
        </p:spPr>
        <p:txBody>
          <a:bodyPr/>
          <a:lstStyle/>
          <a:p>
            <a:fld id="{0CB63098-51A1-4EB9-AA64-855FB15C9980}" type="slidenum">
              <a:rPr lang="en-US" smtClean="0">
                <a:latin typeface="Arial" pitchFamily="34" charset="0"/>
              </a:rPr>
              <a:pPr/>
              <a:t>34</a:t>
            </a:fld>
            <a:endParaRPr lang="en-US" dirty="0" smtClean="0"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19200"/>
            <a:ext cx="7772400" cy="68579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3276600" y="1981200"/>
            <a:ext cx="4267200" cy="1588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28600" y="2590800"/>
            <a:ext cx="89154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/>
              <a:t>   Context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  Fast timing and Waveform analysis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  Sampling Electronics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  130nm CMOS Waveform Sampler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</a:rPr>
              <a:t>   Conclusion  -  Perspective</a:t>
            </a:r>
          </a:p>
          <a:p>
            <a:endParaRPr lang="en-US" dirty="0"/>
          </a:p>
        </p:txBody>
      </p:sp>
      <p:pic>
        <p:nvPicPr>
          <p:cNvPr id="7" name="Picture 6" descr="chicago_hawaii_logo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238750" cy="5238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685800"/>
          </a:xfrm>
        </p:spPr>
        <p:txBody>
          <a:bodyPr/>
          <a:lstStyle/>
          <a:p>
            <a:pPr eaLnBrk="1" hangingPunct="1"/>
            <a:r>
              <a:rPr lang="fr-FR" sz="3600" dirty="0" smtClean="0"/>
              <a:t>Conclusion     Perspective</a:t>
            </a:r>
            <a:endParaRPr lang="fr-FR" sz="3600" dirty="0" smtClean="0">
              <a:solidFill>
                <a:schemeClr val="tx1"/>
              </a:solidFill>
            </a:endParaRPr>
          </a:p>
        </p:txBody>
      </p:sp>
      <p:sp>
        <p:nvSpPr>
          <p:cNvPr id="21508" name="Content Placeholder 13"/>
          <p:cNvSpPr>
            <a:spLocks noGrp="1"/>
          </p:cNvSpPr>
          <p:nvPr>
            <p:ph idx="1"/>
          </p:nvPr>
        </p:nvSpPr>
        <p:spPr>
          <a:xfrm>
            <a:off x="228600" y="304800"/>
            <a:ext cx="8915400" cy="6172200"/>
          </a:xfrm>
        </p:spPr>
        <p:txBody>
          <a:bodyPr>
            <a:noAutofit/>
          </a:bodyPr>
          <a:lstStyle/>
          <a:p>
            <a:pPr>
              <a:buNone/>
            </a:pPr>
            <a:endParaRPr lang="en-US" sz="2000" dirty="0" smtClean="0">
              <a:solidFill>
                <a:srgbClr val="FF0000"/>
              </a:solidFill>
            </a:endParaRPr>
          </a:p>
          <a:p>
            <a:r>
              <a:rPr lang="en-US" sz="2000" b="1" dirty="0" smtClean="0">
                <a:solidFill>
                  <a:srgbClr val="FF0000"/>
                </a:solidFill>
              </a:rPr>
              <a:t>  This 130nm CMOS ASIC:       </a:t>
            </a:r>
            <a:endParaRPr lang="en-US" sz="18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sz="2000" dirty="0" smtClean="0"/>
              <a:t>		- </a:t>
            </a:r>
            <a:r>
              <a:rPr lang="en-US" sz="1400" dirty="0" smtClean="0"/>
              <a:t>Sample rate   11.5 GS/s    (15 anticipated)  </a:t>
            </a:r>
          </a:p>
          <a:p>
            <a:pPr>
              <a:buNone/>
            </a:pPr>
            <a:r>
              <a:rPr lang="en-US" sz="1400" dirty="0" smtClean="0"/>
              <a:t>		-  Analog bandwidth is 200 MHz (1.6GHz simulated)</a:t>
            </a:r>
          </a:p>
          <a:p>
            <a:pPr>
              <a:buNone/>
            </a:pPr>
            <a:r>
              <a:rPr lang="en-US" sz="1400" dirty="0" smtClean="0"/>
              <a:t>			</a:t>
            </a:r>
            <a:r>
              <a:rPr lang="en-US" sz="1400" dirty="0" smtClean="0">
                <a:solidFill>
                  <a:srgbClr val="0070C0"/>
                </a:solidFill>
              </a:rPr>
              <a:t>Issues:</a:t>
            </a:r>
          </a:p>
          <a:p>
            <a:pPr>
              <a:buNone/>
            </a:pPr>
            <a:r>
              <a:rPr lang="en-US" sz="1400" dirty="0" smtClean="0"/>
              <a:t>		-   Analog bandwidth reduced by test card  environment</a:t>
            </a:r>
          </a:p>
          <a:p>
            <a:pPr>
              <a:buNone/>
            </a:pPr>
            <a:r>
              <a:rPr lang="en-US" sz="1400" dirty="0" smtClean="0"/>
              <a:t>	               -  ADC to be fixed</a:t>
            </a:r>
            <a:endParaRPr lang="en-US" sz="2000" b="1" dirty="0" smtClean="0">
              <a:solidFill>
                <a:srgbClr val="FF0000"/>
              </a:solidFill>
            </a:endParaRPr>
          </a:p>
          <a:p>
            <a:r>
              <a:rPr lang="en-US" sz="2000" b="1" dirty="0" smtClean="0">
                <a:solidFill>
                  <a:srgbClr val="FF0000"/>
                </a:solidFill>
              </a:rPr>
              <a:t> Next chips (expected  December 2010) : </a:t>
            </a:r>
          </a:p>
          <a:p>
            <a:pPr>
              <a:buNone/>
            </a:pPr>
            <a:r>
              <a:rPr lang="en-US" sz="2000" b="1" dirty="0" smtClean="0">
                <a:solidFill>
                  <a:srgbClr val="FF0000"/>
                </a:solidFill>
              </a:rPr>
              <a:t>	</a:t>
            </a:r>
            <a:r>
              <a:rPr lang="en-US" sz="1800" b="1" dirty="0" smtClean="0">
                <a:solidFill>
                  <a:srgbClr val="FF0000"/>
                </a:solidFill>
              </a:rPr>
              <a:t> - ½ Hawaii- ½ Chicago </a:t>
            </a:r>
          </a:p>
          <a:p>
            <a:pPr>
              <a:buNone/>
            </a:pPr>
            <a:r>
              <a:rPr lang="en-US" sz="1600" b="1" dirty="0" smtClean="0">
                <a:solidFill>
                  <a:srgbClr val="FF0000"/>
                </a:solidFill>
              </a:rPr>
              <a:t>		</a:t>
            </a:r>
            <a:r>
              <a:rPr lang="en-US" sz="1800" b="1" dirty="0" smtClean="0"/>
              <a:t>Hawaii: </a:t>
            </a:r>
            <a:r>
              <a:rPr lang="en-US" sz="1600" b="1" dirty="0" smtClean="0">
                <a:solidFill>
                  <a:srgbClr val="FF0000"/>
                </a:solidFill>
              </a:rPr>
              <a:t>			</a:t>
            </a:r>
            <a:r>
              <a:rPr lang="en-US" sz="1800" b="1" dirty="0" smtClean="0"/>
              <a:t>Chicago:</a:t>
            </a:r>
            <a:endParaRPr lang="en-US" dirty="0" smtClean="0"/>
          </a:p>
          <a:p>
            <a:pPr>
              <a:buNone/>
            </a:pPr>
            <a:r>
              <a:rPr lang="en-US" sz="1600" dirty="0" smtClean="0"/>
              <a:t>		</a:t>
            </a:r>
            <a:r>
              <a:rPr lang="en-US" sz="1400" dirty="0" smtClean="0"/>
              <a:t>DAC			Delay line with DLL structure</a:t>
            </a:r>
          </a:p>
          <a:p>
            <a:pPr>
              <a:buNone/>
            </a:pPr>
            <a:r>
              <a:rPr lang="en-US" sz="1400" dirty="0" smtClean="0"/>
              <a:t>		D Flip Flop			Free running DLL with low </a:t>
            </a:r>
            <a:r>
              <a:rPr lang="en-US" sz="1400" dirty="0" err="1" smtClean="0"/>
              <a:t>Vt</a:t>
            </a:r>
            <a:r>
              <a:rPr lang="en-US" sz="1400" dirty="0" smtClean="0"/>
              <a:t> transistors</a:t>
            </a:r>
          </a:p>
          <a:p>
            <a:pPr>
              <a:buNone/>
            </a:pPr>
            <a:r>
              <a:rPr lang="en-US" sz="1400" dirty="0" smtClean="0"/>
              <a:t>		Charge Sensitive Amplifier	Phase detector–Charge pump</a:t>
            </a:r>
          </a:p>
          <a:p>
            <a:pPr>
              <a:buNone/>
            </a:pPr>
            <a:r>
              <a:rPr lang="en-US" sz="1400" dirty="0" smtClean="0"/>
              <a:t>		LVDS			Ring Oscillator</a:t>
            </a:r>
          </a:p>
          <a:p>
            <a:pPr>
              <a:buNone/>
            </a:pPr>
            <a:r>
              <a:rPr lang="en-US" sz="1400" dirty="0" smtClean="0"/>
              <a:t>		Ring Oscillator		Two test Transmission lines </a:t>
            </a:r>
          </a:p>
          <a:p>
            <a:pPr>
              <a:buNone/>
            </a:pPr>
            <a:r>
              <a:rPr lang="en-US" sz="1400" dirty="0" smtClean="0"/>
              <a:t>		Differential storage cell</a:t>
            </a:r>
          </a:p>
          <a:p>
            <a:pPr>
              <a:buNone/>
            </a:pPr>
            <a:endParaRPr lang="en-US" sz="16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sz="1800" b="1" dirty="0" smtClean="0">
                <a:solidFill>
                  <a:srgbClr val="FF0000"/>
                </a:solidFill>
              </a:rPr>
              <a:t>        - Full 6-channel chip including</a:t>
            </a:r>
          </a:p>
          <a:p>
            <a:pPr>
              <a:buNone/>
            </a:pPr>
            <a:r>
              <a:rPr lang="en-US" sz="1600" dirty="0" smtClean="0"/>
              <a:t>                  	</a:t>
            </a:r>
            <a:r>
              <a:rPr lang="en-US" sz="1400" dirty="0" smtClean="0"/>
              <a:t>Four channels including input channel discriminators</a:t>
            </a:r>
          </a:p>
          <a:p>
            <a:pPr>
              <a:buNone/>
            </a:pPr>
            <a:r>
              <a:rPr lang="en-US" sz="1400" dirty="0" smtClean="0"/>
              <a:t>		One timing channel</a:t>
            </a:r>
          </a:p>
          <a:p>
            <a:pPr>
              <a:buNone/>
            </a:pPr>
            <a:r>
              <a:rPr lang="en-US" sz="1400" dirty="0" smtClean="0"/>
              <a:t>		One test channel</a:t>
            </a:r>
          </a:p>
          <a:p>
            <a:pPr>
              <a:buNone/>
            </a:pPr>
            <a:r>
              <a:rPr lang="en-US" sz="2000" b="1" dirty="0" smtClean="0">
                <a:solidFill>
                  <a:srgbClr val="FF0000"/>
                </a:solidFill>
              </a:rPr>
              <a:t>				</a:t>
            </a:r>
            <a:r>
              <a:rPr lang="en-US" sz="2400" b="1" dirty="0" smtClean="0">
                <a:solidFill>
                  <a:srgbClr val="FF0000"/>
                </a:solidFill>
              </a:rPr>
              <a:t>	</a:t>
            </a:r>
            <a:r>
              <a:rPr lang="en-US" sz="2000" b="1" dirty="0" smtClean="0">
                <a:solidFill>
                  <a:srgbClr val="FF0000"/>
                </a:solidFill>
              </a:rPr>
              <a:t>        </a:t>
            </a:r>
          </a:p>
          <a:p>
            <a:endParaRPr lang="en-US" sz="2000" b="1" dirty="0" smtClean="0">
              <a:solidFill>
                <a:srgbClr val="FF0000"/>
              </a:solidFill>
            </a:endParaRPr>
          </a:p>
          <a:p>
            <a:endParaRPr lang="en-US" sz="2000" b="1" dirty="0" smtClean="0">
              <a:solidFill>
                <a:srgbClr val="FF0000"/>
              </a:solidFill>
            </a:endParaRPr>
          </a:p>
          <a:p>
            <a:r>
              <a:rPr lang="en-US" sz="2000" b="1" dirty="0" smtClean="0">
                <a:solidFill>
                  <a:srgbClr val="FF0000"/>
                </a:solidFill>
              </a:rPr>
              <a:t> Input channel discriminators, internal PLL.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1264-1A81-44FE-A3D8-02934FAE6C08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800" dirty="0" smtClean="0"/>
              <a:t>References</a:t>
            </a:r>
          </a:p>
        </p:txBody>
      </p:sp>
      <p:sp>
        <p:nvSpPr>
          <p:cNvPr id="12292" name="Text Box 79"/>
          <p:cNvSpPr txBox="1">
            <a:spLocks noChangeArrowheads="1"/>
          </p:cNvSpPr>
          <p:nvPr/>
        </p:nvSpPr>
        <p:spPr bwMode="auto">
          <a:xfrm>
            <a:off x="0" y="6553200"/>
            <a:ext cx="8686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 i="1">
                <a:solidFill>
                  <a:schemeClr val="bg2"/>
                </a:solidFill>
              </a:rPr>
              <a:t>  </a:t>
            </a:r>
            <a:endParaRPr lang="en-US" sz="1400" i="1">
              <a:solidFill>
                <a:schemeClr val="bg2"/>
              </a:solidFill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1264-1A81-44FE-A3D8-02934FAE6C08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457200" y="914400"/>
            <a:ext cx="8382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[1] J.L. </a:t>
            </a:r>
            <a:r>
              <a:rPr lang="en-US" sz="1400" dirty="0" err="1" smtClean="0"/>
              <a:t>Wiza</a:t>
            </a:r>
            <a:r>
              <a:rPr lang="en-US" sz="1400" dirty="0" smtClean="0"/>
              <a:t>. Micro-channel Plate Detectors. </a:t>
            </a:r>
            <a:r>
              <a:rPr lang="en-US" sz="1400" dirty="0" err="1" smtClean="0"/>
              <a:t>Nucl</a:t>
            </a:r>
            <a:r>
              <a:rPr lang="en-US" sz="1400" dirty="0" smtClean="0"/>
              <a:t>. Instr. Meth. 162 (1979) 587-601.</a:t>
            </a:r>
          </a:p>
          <a:p>
            <a:r>
              <a:rPr lang="en-US" sz="1400" dirty="0" smtClean="0"/>
              <a:t>[2] K. </a:t>
            </a:r>
            <a:r>
              <a:rPr lang="en-US" sz="1400" dirty="0" err="1" smtClean="0"/>
              <a:t>Inami</a:t>
            </a:r>
            <a:r>
              <a:rPr lang="en-US" sz="1400" dirty="0" smtClean="0"/>
              <a:t>, N. </a:t>
            </a:r>
            <a:r>
              <a:rPr lang="en-US" sz="1400" dirty="0" err="1" smtClean="0"/>
              <a:t>Kishimoto</a:t>
            </a:r>
            <a:r>
              <a:rPr lang="en-US" sz="1400" dirty="0" smtClean="0"/>
              <a:t>, Y. </a:t>
            </a:r>
            <a:r>
              <a:rPr lang="en-US" sz="1400" dirty="0" err="1" smtClean="0"/>
              <a:t>Enari</a:t>
            </a:r>
            <a:r>
              <a:rPr lang="en-US" sz="1400" dirty="0" smtClean="0"/>
              <a:t>, M. </a:t>
            </a:r>
            <a:r>
              <a:rPr lang="en-US" sz="1400" dirty="0" err="1" smtClean="0"/>
              <a:t>Nagamine</a:t>
            </a:r>
            <a:r>
              <a:rPr lang="en-US" sz="1400" dirty="0" smtClean="0"/>
              <a:t>, and T. Ohshima. Timing properties of MCP-PMT. </a:t>
            </a:r>
            <a:r>
              <a:rPr lang="en-US" sz="1400" dirty="0" err="1" smtClean="0"/>
              <a:t>Nucl</a:t>
            </a:r>
            <a:r>
              <a:rPr lang="en-US" sz="1400" dirty="0" smtClean="0"/>
              <a:t>. Instr. Meth. A560 (2006) 303-308.,  K. </a:t>
            </a:r>
            <a:r>
              <a:rPr lang="en-US" sz="1400" dirty="0" err="1" smtClean="0"/>
              <a:t>Inami</a:t>
            </a:r>
            <a:r>
              <a:rPr lang="en-US" sz="1400" dirty="0" smtClean="0"/>
              <a:t>. Timing properties of MCP-</a:t>
            </a:r>
            <a:r>
              <a:rPr lang="en-US" sz="1400" dirty="0" err="1" smtClean="0"/>
              <a:t>PMTs.</a:t>
            </a:r>
            <a:r>
              <a:rPr lang="en-US" sz="1400" dirty="0" smtClean="0"/>
              <a:t> Proceedings of Science. International Workshop on new Photon-Detectors, June 27-29 (2007). Kobe University, Japan.</a:t>
            </a:r>
          </a:p>
          <a:p>
            <a:r>
              <a:rPr lang="en-US" sz="1400" dirty="0" smtClean="0"/>
              <a:t>[3] J. </a:t>
            </a:r>
            <a:r>
              <a:rPr lang="en-US" sz="1400" dirty="0" err="1" smtClean="0"/>
              <a:t>Va’vra</a:t>
            </a:r>
            <a:r>
              <a:rPr lang="en-US" sz="1400" dirty="0" smtClean="0"/>
              <a:t>, J. Benitez, J. Coleman, D. W. G. </a:t>
            </a:r>
            <a:r>
              <a:rPr lang="en-US" sz="1400" dirty="0" err="1" smtClean="0"/>
              <a:t>Leith</a:t>
            </a:r>
            <a:r>
              <a:rPr lang="en-US" sz="1400" dirty="0" smtClean="0"/>
              <a:t>, G. </a:t>
            </a:r>
            <a:r>
              <a:rPr lang="en-US" sz="1400" dirty="0" err="1" smtClean="0"/>
              <a:t>Mazaher</a:t>
            </a:r>
            <a:r>
              <a:rPr lang="en-US" sz="1400" dirty="0" smtClean="0"/>
              <a:t>, B. Ratcliff and J. </a:t>
            </a:r>
            <a:r>
              <a:rPr lang="en-US" sz="1400" dirty="0" err="1" smtClean="0"/>
              <a:t>Schwiening</a:t>
            </a:r>
            <a:r>
              <a:rPr lang="en-US" sz="1400" dirty="0" smtClean="0"/>
              <a:t>. A 30 </a:t>
            </a:r>
            <a:r>
              <a:rPr lang="en-US" sz="1400" dirty="0" err="1" smtClean="0"/>
              <a:t>ps</a:t>
            </a:r>
            <a:r>
              <a:rPr lang="en-US" sz="1400" dirty="0" smtClean="0"/>
              <a:t> Timing Resolution for Single Photons with Multi-pixel </a:t>
            </a:r>
            <a:r>
              <a:rPr lang="en-US" sz="1400" dirty="0" err="1" smtClean="0"/>
              <a:t>Burle</a:t>
            </a:r>
            <a:r>
              <a:rPr lang="en-US" sz="1400" dirty="0" smtClean="0"/>
              <a:t> MCP-PMT. </a:t>
            </a:r>
            <a:r>
              <a:rPr lang="en-US" sz="1400" dirty="0" err="1" smtClean="0"/>
              <a:t>Nucl</a:t>
            </a:r>
            <a:r>
              <a:rPr lang="en-US" sz="1400" dirty="0" smtClean="0"/>
              <a:t>. Instr. Meth. A572 (2007) 459-462.</a:t>
            </a:r>
          </a:p>
          <a:p>
            <a:r>
              <a:rPr lang="en-US" sz="1400" dirty="0" smtClean="0"/>
              <a:t>[4] H. Kim et al. Electronics Developments for Fast Timing PET Detectors. Symposium on Radiation and Measurements  Applications. June 2-5 (2008), Berkeley CA, USA.</a:t>
            </a:r>
          </a:p>
          <a:p>
            <a:r>
              <a:rPr lang="en-US" sz="1400" dirty="0" smtClean="0"/>
              <a:t>[5] An extensive list of references on timing measurements can be found in: </a:t>
            </a:r>
            <a:r>
              <a:rPr lang="en-US" sz="1400" dirty="0" err="1" smtClean="0"/>
              <a:t>A.Mantyniemi</a:t>
            </a:r>
            <a:r>
              <a:rPr lang="en-US" sz="1400" dirty="0" smtClean="0"/>
              <a:t>, MS Thesis, Univ. of Oulu, 2004; ISBN 951-42-7460-I; ISBN 951-42-7460-X;</a:t>
            </a:r>
          </a:p>
          <a:p>
            <a:r>
              <a:rPr lang="en-US" sz="1400" dirty="0" smtClean="0"/>
              <a:t>[6] S. </a:t>
            </a:r>
            <a:r>
              <a:rPr lang="en-US" sz="1400" dirty="0" err="1" smtClean="0"/>
              <a:t>Cova</a:t>
            </a:r>
            <a:r>
              <a:rPr lang="en-US" sz="1400" dirty="0" smtClean="0"/>
              <a:t> et al. Constant Fraction Circuits for </a:t>
            </a:r>
            <a:r>
              <a:rPr lang="en-US" sz="1400" dirty="0" err="1" smtClean="0"/>
              <a:t>Picosecond</a:t>
            </a:r>
            <a:r>
              <a:rPr lang="en-US" sz="1400" dirty="0" smtClean="0"/>
              <a:t> Photon Timing with Micro-channel Plate Photomultipliers. Review of Scientific Instruments, 64-1 (1993) 118-124.</a:t>
            </a:r>
          </a:p>
          <a:p>
            <a:r>
              <a:rPr lang="en-US" sz="1400" dirty="0" smtClean="0"/>
              <a:t>[7] E. </a:t>
            </a:r>
            <a:r>
              <a:rPr lang="en-US" sz="1400" dirty="0" err="1" smtClean="0"/>
              <a:t>Delagnes</a:t>
            </a:r>
            <a:r>
              <a:rPr lang="en-US" sz="1400" dirty="0" smtClean="0"/>
              <a:t>, Y. </a:t>
            </a:r>
            <a:r>
              <a:rPr lang="en-US" sz="1400" dirty="0" err="1" smtClean="0"/>
              <a:t>Degerli</a:t>
            </a:r>
            <a:r>
              <a:rPr lang="en-US" sz="1400" dirty="0" smtClean="0"/>
              <a:t>, P. </a:t>
            </a:r>
            <a:r>
              <a:rPr lang="en-US" sz="1400" dirty="0" err="1" smtClean="0"/>
              <a:t>Goret</a:t>
            </a:r>
            <a:r>
              <a:rPr lang="en-US" sz="1400" dirty="0" smtClean="0"/>
              <a:t>, P. </a:t>
            </a:r>
            <a:r>
              <a:rPr lang="en-US" sz="1400" dirty="0" err="1" smtClean="0"/>
              <a:t>Nayman</a:t>
            </a:r>
            <a:r>
              <a:rPr lang="en-US" sz="1400" dirty="0" smtClean="0"/>
              <a:t>, F. </a:t>
            </a:r>
            <a:r>
              <a:rPr lang="en-US" sz="1400" dirty="0" err="1" smtClean="0"/>
              <a:t>Toussenel</a:t>
            </a:r>
            <a:r>
              <a:rPr lang="en-US" sz="1400" dirty="0" smtClean="0"/>
              <a:t>, and P. Vincent. SAM : A new GHz sampling ASIC for the HESS-II Front-End. Cerenkov Workshop (2005), and  NIM A, Volume 567, Issue 1, p. 21-26, 2006</a:t>
            </a:r>
            <a:r>
              <a:rPr lang="fr-FR" sz="1400" dirty="0" smtClean="0"/>
              <a:t> </a:t>
            </a:r>
            <a:endParaRPr lang="en-US" sz="1400" dirty="0" smtClean="0"/>
          </a:p>
          <a:p>
            <a:r>
              <a:rPr lang="en-US" sz="1400" dirty="0" smtClean="0"/>
              <a:t>[8] S. </a:t>
            </a:r>
            <a:r>
              <a:rPr lang="en-US" sz="1400" dirty="0" err="1" smtClean="0"/>
              <a:t>Ritt</a:t>
            </a:r>
            <a:r>
              <a:rPr lang="en-US" sz="1400" dirty="0" smtClean="0"/>
              <a:t>. Design and Performance of the 5 GHz Waveform Digitizer Chip DRS3. Nuclear Instruments and Methods, (2007).</a:t>
            </a:r>
          </a:p>
          <a:p>
            <a:r>
              <a:rPr lang="en-US" sz="1400" dirty="0" smtClean="0"/>
              <a:t>[9] G. Varner, L.L. </a:t>
            </a:r>
            <a:r>
              <a:rPr lang="en-US" sz="1400" dirty="0" err="1" smtClean="0"/>
              <a:t>Ruckman</a:t>
            </a:r>
            <a:r>
              <a:rPr lang="en-US" sz="1400" dirty="0" smtClean="0"/>
              <a:t>, A. Wong. The First version Buffered Large Analog Bandwidth (BLAB1) ASIC for high Luminosity Colliders and Extensive Radio Neutrino Detectors. </a:t>
            </a:r>
            <a:r>
              <a:rPr lang="en-US" sz="1400" dirty="0" err="1" smtClean="0"/>
              <a:t>Nucl</a:t>
            </a:r>
            <a:r>
              <a:rPr lang="en-US" sz="1400" dirty="0" smtClean="0"/>
              <a:t>. Inst. Meth. A591 (2008) 534.</a:t>
            </a:r>
          </a:p>
          <a:p>
            <a:r>
              <a:rPr lang="en-US" sz="1400" dirty="0" smtClean="0"/>
              <a:t>[10] </a:t>
            </a:r>
            <a:r>
              <a:rPr lang="en-US" sz="1400" dirty="0" err="1" smtClean="0"/>
              <a:t>G.Bondarenko</a:t>
            </a:r>
            <a:r>
              <a:rPr lang="en-US" sz="1400" dirty="0" smtClean="0"/>
              <a:t>, B. </a:t>
            </a:r>
            <a:r>
              <a:rPr lang="en-US" sz="1400" dirty="0" err="1" smtClean="0"/>
              <a:t>Dolgoshein</a:t>
            </a:r>
            <a:r>
              <a:rPr lang="en-US" sz="1400" dirty="0" smtClean="0"/>
              <a:t> et al. Limited Geiger Mode Silicon Photodiodes with very high Gain. Nuclear Physics B, 61B (1998) 347-352.</a:t>
            </a:r>
          </a:p>
          <a:p>
            <a:r>
              <a:rPr lang="en-US" sz="1400" dirty="0" smtClean="0"/>
              <a:t>[11] J-F </a:t>
            </a:r>
            <a:r>
              <a:rPr lang="en-US" sz="1400" dirty="0" err="1" smtClean="0"/>
              <a:t>Genat</a:t>
            </a:r>
            <a:r>
              <a:rPr lang="en-US" sz="1400" dirty="0" smtClean="0"/>
              <a:t> , G. Varner, F. Tang and H. Frisch.  Signal Processing for Pico-second Resolution Timing Measurements. Nuclear Instruments and Methods, (2009).</a:t>
            </a:r>
          </a:p>
          <a:p>
            <a:r>
              <a:rPr lang="en-US" sz="1400" dirty="0" smtClean="0"/>
              <a:t>[12] J. Christiansen. An Integrated CMOS 0.15 ns Digital. Timing Generator for </a:t>
            </a:r>
            <a:r>
              <a:rPr lang="en-US" sz="1400" i="1" dirty="0" smtClean="0"/>
              <a:t>TDC's</a:t>
            </a:r>
            <a:r>
              <a:rPr lang="en-US" sz="1400" dirty="0" smtClean="0"/>
              <a:t> and Clock Distribution. Systems, IEEE Trans. </a:t>
            </a:r>
            <a:r>
              <a:rPr lang="en-US" sz="1400" dirty="0" err="1" smtClean="0"/>
              <a:t>Nucl</a:t>
            </a:r>
            <a:r>
              <a:rPr lang="en-US" sz="1400" dirty="0" smtClean="0"/>
              <a:t>. Sci., Vol. 42, No</a:t>
            </a:r>
            <a:r>
              <a:rPr lang="nl-NL" sz="1400" dirty="0" smtClean="0"/>
              <a:t>4 (1995), p. 753</a:t>
            </a:r>
            <a:endParaRPr 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819400"/>
            <a:ext cx="8229600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000" dirty="0" smtClean="0">
                <a:latin typeface="Comic Sans MS" pitchFamily="66" charset="0"/>
              </a:rPr>
              <a:t>Thanks for your attention !</a:t>
            </a:r>
          </a:p>
        </p:txBody>
      </p:sp>
      <p:sp>
        <p:nvSpPr>
          <p:cNvPr id="12292" name="Text Box 79"/>
          <p:cNvSpPr txBox="1">
            <a:spLocks noChangeArrowheads="1"/>
          </p:cNvSpPr>
          <p:nvPr/>
        </p:nvSpPr>
        <p:spPr bwMode="auto">
          <a:xfrm>
            <a:off x="0" y="6553200"/>
            <a:ext cx="8686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 i="1">
                <a:solidFill>
                  <a:schemeClr val="bg2"/>
                </a:solidFill>
              </a:rPr>
              <a:t>  </a:t>
            </a:r>
            <a:endParaRPr lang="en-US" sz="1400" i="1">
              <a:solidFill>
                <a:schemeClr val="bg2"/>
              </a:solidFill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1264-1A81-44FE-A3D8-02934FAE6C08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79"/>
          <p:cNvSpPr txBox="1">
            <a:spLocks noChangeArrowheads="1"/>
          </p:cNvSpPr>
          <p:nvPr/>
        </p:nvSpPr>
        <p:spPr bwMode="auto">
          <a:xfrm>
            <a:off x="0" y="6553200"/>
            <a:ext cx="8686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 i="1">
                <a:solidFill>
                  <a:schemeClr val="bg2"/>
                </a:solidFill>
              </a:rPr>
              <a:t>  </a:t>
            </a:r>
            <a:endParaRPr lang="en-US" sz="1400" i="1">
              <a:solidFill>
                <a:schemeClr val="bg2"/>
              </a:solidFill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1264-1A81-44FE-A3D8-02934FAE6C08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2133600" y="2743200"/>
            <a:ext cx="862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Backup</a:t>
            </a:r>
            <a:endParaRPr lang="en-US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29600" cy="792163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/>
              <a:t>Sampling Cell</a:t>
            </a:r>
            <a:endParaRPr lang="en-US" sz="2400" dirty="0" smtClean="0"/>
          </a:p>
        </p:txBody>
      </p:sp>
      <p:grpSp>
        <p:nvGrpSpPr>
          <p:cNvPr id="2" name="Group 84"/>
          <p:cNvGrpSpPr>
            <a:grpSpLocks noChangeAspect="1"/>
          </p:cNvGrpSpPr>
          <p:nvPr/>
        </p:nvGrpSpPr>
        <p:grpSpPr bwMode="auto">
          <a:xfrm>
            <a:off x="457200" y="914400"/>
            <a:ext cx="3117850" cy="1295400"/>
            <a:chOff x="3006" y="3362"/>
            <a:chExt cx="4179" cy="1736"/>
          </a:xfrm>
        </p:grpSpPr>
        <p:sp>
          <p:nvSpPr>
            <p:cNvPr id="17470" name="AutoShape 117"/>
            <p:cNvSpPr>
              <a:spLocks noChangeAspect="1" noChangeArrowheads="1" noTextEdit="1"/>
            </p:cNvSpPr>
            <p:nvPr/>
          </p:nvSpPr>
          <p:spPr bwMode="auto">
            <a:xfrm>
              <a:off x="3006" y="3362"/>
              <a:ext cx="4179" cy="17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471" name="Oval 116"/>
            <p:cNvSpPr>
              <a:spLocks noChangeArrowheads="1"/>
            </p:cNvSpPr>
            <p:nvPr/>
          </p:nvSpPr>
          <p:spPr bwMode="auto">
            <a:xfrm>
              <a:off x="3972" y="4074"/>
              <a:ext cx="90" cy="9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Constantia" pitchFamily="18" charset="0"/>
              </a:endParaRPr>
            </a:p>
          </p:txBody>
        </p:sp>
        <p:sp>
          <p:nvSpPr>
            <p:cNvPr id="17472" name="Oval 115"/>
            <p:cNvSpPr>
              <a:spLocks noChangeArrowheads="1"/>
            </p:cNvSpPr>
            <p:nvPr/>
          </p:nvSpPr>
          <p:spPr bwMode="auto">
            <a:xfrm>
              <a:off x="4421" y="4074"/>
              <a:ext cx="89" cy="89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Constantia" pitchFamily="18" charset="0"/>
              </a:endParaRPr>
            </a:p>
          </p:txBody>
        </p:sp>
        <p:cxnSp>
          <p:nvCxnSpPr>
            <p:cNvPr id="17473" name="AutoShape 114"/>
            <p:cNvCxnSpPr>
              <a:cxnSpLocks noChangeShapeType="1"/>
            </p:cNvCxnSpPr>
            <p:nvPr/>
          </p:nvCxnSpPr>
          <p:spPr bwMode="auto">
            <a:xfrm flipV="1">
              <a:off x="4049" y="4087"/>
              <a:ext cx="385" cy="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7474" name="AutoShape 113"/>
            <p:cNvCxnSpPr>
              <a:cxnSpLocks noChangeShapeType="1"/>
            </p:cNvCxnSpPr>
            <p:nvPr/>
          </p:nvCxnSpPr>
          <p:spPr bwMode="auto">
            <a:xfrm>
              <a:off x="4241" y="3805"/>
              <a:ext cx="1" cy="18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grpSp>
          <p:nvGrpSpPr>
            <p:cNvPr id="3" name="Group 108"/>
            <p:cNvGrpSpPr>
              <a:grpSpLocks/>
            </p:cNvGrpSpPr>
            <p:nvPr/>
          </p:nvGrpSpPr>
          <p:grpSpPr bwMode="auto">
            <a:xfrm>
              <a:off x="4979" y="4132"/>
              <a:ext cx="359" cy="449"/>
              <a:chOff x="5138" y="4600"/>
              <a:chExt cx="359" cy="449"/>
            </a:xfrm>
          </p:grpSpPr>
          <p:cxnSp>
            <p:nvCxnSpPr>
              <p:cNvPr id="17499" name="AutoShape 112"/>
              <p:cNvCxnSpPr>
                <a:cxnSpLocks noChangeShapeType="1"/>
              </p:cNvCxnSpPr>
              <p:nvPr/>
            </p:nvCxnSpPr>
            <p:spPr bwMode="auto">
              <a:xfrm>
                <a:off x="5318" y="4600"/>
                <a:ext cx="0" cy="18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500" name="AutoShape 111"/>
              <p:cNvCxnSpPr>
                <a:cxnSpLocks noChangeShapeType="1"/>
              </p:cNvCxnSpPr>
              <p:nvPr/>
            </p:nvCxnSpPr>
            <p:spPr bwMode="auto">
              <a:xfrm>
                <a:off x="5138" y="4780"/>
                <a:ext cx="359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501" name="AutoShape 110"/>
              <p:cNvCxnSpPr>
                <a:cxnSpLocks noChangeShapeType="1"/>
              </p:cNvCxnSpPr>
              <p:nvPr/>
            </p:nvCxnSpPr>
            <p:spPr bwMode="auto">
              <a:xfrm>
                <a:off x="5138" y="4869"/>
                <a:ext cx="359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502" name="AutoShape 109"/>
              <p:cNvCxnSpPr>
                <a:cxnSpLocks noChangeShapeType="1"/>
              </p:cNvCxnSpPr>
              <p:nvPr/>
            </p:nvCxnSpPr>
            <p:spPr bwMode="auto">
              <a:xfrm>
                <a:off x="5318" y="4869"/>
                <a:ext cx="0" cy="18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grpSp>
          <p:nvGrpSpPr>
            <p:cNvPr id="4" name="Group 101"/>
            <p:cNvGrpSpPr>
              <a:grpSpLocks/>
            </p:cNvGrpSpPr>
            <p:nvPr/>
          </p:nvGrpSpPr>
          <p:grpSpPr bwMode="auto">
            <a:xfrm>
              <a:off x="4979" y="4557"/>
              <a:ext cx="360" cy="270"/>
              <a:chOff x="3703" y="4690"/>
              <a:chExt cx="360" cy="270"/>
            </a:xfrm>
          </p:grpSpPr>
          <p:cxnSp>
            <p:nvCxnSpPr>
              <p:cNvPr id="17493" name="AutoShape 107"/>
              <p:cNvCxnSpPr>
                <a:cxnSpLocks noChangeShapeType="1"/>
              </p:cNvCxnSpPr>
              <p:nvPr/>
            </p:nvCxnSpPr>
            <p:spPr bwMode="auto">
              <a:xfrm>
                <a:off x="3703" y="4869"/>
                <a:ext cx="359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94" name="AutoShape 106"/>
              <p:cNvCxnSpPr>
                <a:cxnSpLocks noChangeShapeType="1"/>
              </p:cNvCxnSpPr>
              <p:nvPr/>
            </p:nvCxnSpPr>
            <p:spPr bwMode="auto">
              <a:xfrm flipH="1">
                <a:off x="3703" y="4869"/>
                <a:ext cx="90" cy="9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95" name="AutoShape 105"/>
              <p:cNvCxnSpPr>
                <a:cxnSpLocks noChangeShapeType="1"/>
              </p:cNvCxnSpPr>
              <p:nvPr/>
            </p:nvCxnSpPr>
            <p:spPr bwMode="auto">
              <a:xfrm flipH="1">
                <a:off x="3793" y="4869"/>
                <a:ext cx="90" cy="9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96" name="AutoShape 104"/>
              <p:cNvCxnSpPr>
                <a:cxnSpLocks noChangeShapeType="1"/>
              </p:cNvCxnSpPr>
              <p:nvPr/>
            </p:nvCxnSpPr>
            <p:spPr bwMode="auto">
              <a:xfrm flipH="1">
                <a:off x="3883" y="4869"/>
                <a:ext cx="90" cy="9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97" name="AutoShape 103"/>
              <p:cNvCxnSpPr>
                <a:cxnSpLocks noChangeShapeType="1"/>
              </p:cNvCxnSpPr>
              <p:nvPr/>
            </p:nvCxnSpPr>
            <p:spPr bwMode="auto">
              <a:xfrm flipH="1">
                <a:off x="3972" y="4869"/>
                <a:ext cx="91" cy="9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98" name="AutoShape 102"/>
              <p:cNvCxnSpPr>
                <a:cxnSpLocks noChangeShapeType="1"/>
              </p:cNvCxnSpPr>
              <p:nvPr/>
            </p:nvCxnSpPr>
            <p:spPr bwMode="auto">
              <a:xfrm flipV="1">
                <a:off x="3883" y="4690"/>
                <a:ext cx="0" cy="17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cxnSp>
          <p:nvCxnSpPr>
            <p:cNvPr id="17477" name="AutoShape 100"/>
            <p:cNvCxnSpPr>
              <a:cxnSpLocks noChangeShapeType="1"/>
            </p:cNvCxnSpPr>
            <p:nvPr/>
          </p:nvCxnSpPr>
          <p:spPr bwMode="auto">
            <a:xfrm flipH="1">
              <a:off x="3434" y="4119"/>
              <a:ext cx="538" cy="3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7478" name="AutoShape 99"/>
            <p:cNvCxnSpPr>
              <a:cxnSpLocks noChangeShapeType="1"/>
            </p:cNvCxnSpPr>
            <p:nvPr/>
          </p:nvCxnSpPr>
          <p:spPr bwMode="auto">
            <a:xfrm>
              <a:off x="4510" y="4118"/>
              <a:ext cx="648" cy="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7479" name="AutoShape 98"/>
            <p:cNvCxnSpPr>
              <a:cxnSpLocks noChangeShapeType="1"/>
            </p:cNvCxnSpPr>
            <p:nvPr/>
          </p:nvCxnSpPr>
          <p:spPr bwMode="auto">
            <a:xfrm flipV="1">
              <a:off x="3524" y="4212"/>
              <a:ext cx="0" cy="543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7480" name="Text Box 97"/>
            <p:cNvSpPr txBox="1">
              <a:spLocks noChangeArrowheads="1"/>
            </p:cNvSpPr>
            <p:nvPr/>
          </p:nvSpPr>
          <p:spPr bwMode="auto">
            <a:xfrm>
              <a:off x="3255" y="4348"/>
              <a:ext cx="270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fr-FR" sz="1100">
                  <a:latin typeface="Calibri" pitchFamily="34" charset="0"/>
                  <a:cs typeface="Times New Roman" pitchFamily="18" charset="0"/>
                </a:rPr>
                <a:t>V</a:t>
              </a:r>
              <a:r>
                <a:rPr lang="fr-FR" sz="1100" baseline="-30000">
                  <a:latin typeface="Calibri" pitchFamily="34" charset="0"/>
                  <a:cs typeface="Times New Roman" pitchFamily="18" charset="0"/>
                </a:rPr>
                <a:t>in</a:t>
              </a:r>
              <a:endParaRPr lang="fr-FR"/>
            </a:p>
          </p:txBody>
        </p:sp>
        <p:sp>
          <p:nvSpPr>
            <p:cNvPr id="17481" name="Text Box 96"/>
            <p:cNvSpPr txBox="1">
              <a:spLocks noChangeArrowheads="1"/>
            </p:cNvSpPr>
            <p:nvPr/>
          </p:nvSpPr>
          <p:spPr bwMode="auto">
            <a:xfrm>
              <a:off x="4062" y="3534"/>
              <a:ext cx="359" cy="2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fr-FR" sz="1100">
                  <a:latin typeface="Calibri" pitchFamily="34" charset="0"/>
                  <a:cs typeface="Times New Roman" pitchFamily="18" charset="0"/>
                </a:rPr>
                <a:t>wr</a:t>
              </a:r>
              <a:endParaRPr lang="fr-FR"/>
            </a:p>
          </p:txBody>
        </p:sp>
        <p:sp>
          <p:nvSpPr>
            <p:cNvPr id="17482" name="Text Box 95"/>
            <p:cNvSpPr txBox="1">
              <a:spLocks noChangeArrowheads="1"/>
            </p:cNvSpPr>
            <p:nvPr/>
          </p:nvSpPr>
          <p:spPr bwMode="auto">
            <a:xfrm>
              <a:off x="5338" y="4257"/>
              <a:ext cx="357" cy="2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fr-FR" sz="1100">
                  <a:latin typeface="Calibri" pitchFamily="34" charset="0"/>
                  <a:cs typeface="Times New Roman" pitchFamily="18" charset="0"/>
                </a:rPr>
                <a:t>C</a:t>
              </a:r>
              <a:r>
                <a:rPr lang="fr-FR" sz="1100" baseline="-30000">
                  <a:latin typeface="Calibri" pitchFamily="34" charset="0"/>
                  <a:cs typeface="Times New Roman" pitchFamily="18" charset="0"/>
                </a:rPr>
                <a:t>in</a:t>
              </a:r>
              <a:endParaRPr lang="fr-FR"/>
            </a:p>
          </p:txBody>
        </p:sp>
        <p:cxnSp>
          <p:nvCxnSpPr>
            <p:cNvPr id="17483" name="AutoShape 94"/>
            <p:cNvCxnSpPr>
              <a:cxnSpLocks noChangeShapeType="1"/>
            </p:cNvCxnSpPr>
            <p:nvPr/>
          </p:nvCxnSpPr>
          <p:spPr bwMode="auto">
            <a:xfrm>
              <a:off x="5158" y="4122"/>
              <a:ext cx="628" cy="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7484" name="AutoShape 93"/>
            <p:cNvCxnSpPr>
              <a:cxnSpLocks noChangeShapeType="1"/>
            </p:cNvCxnSpPr>
            <p:nvPr/>
          </p:nvCxnSpPr>
          <p:spPr bwMode="auto">
            <a:xfrm flipV="1">
              <a:off x="6772" y="4212"/>
              <a:ext cx="2" cy="54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7485" name="Text Box 92"/>
            <p:cNvSpPr txBox="1">
              <a:spLocks noChangeArrowheads="1"/>
            </p:cNvSpPr>
            <p:nvPr/>
          </p:nvSpPr>
          <p:spPr bwMode="auto">
            <a:xfrm>
              <a:off x="6818" y="4326"/>
              <a:ext cx="269" cy="2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fr-FR" sz="1100">
                  <a:latin typeface="Calibri" pitchFamily="34" charset="0"/>
                  <a:cs typeface="Times New Roman" pitchFamily="18" charset="0"/>
                </a:rPr>
                <a:t>V</a:t>
              </a:r>
              <a:r>
                <a:rPr lang="fr-FR" sz="1100" baseline="-30000">
                  <a:latin typeface="Calibri" pitchFamily="34" charset="0"/>
                  <a:cs typeface="Times New Roman" pitchFamily="18" charset="0"/>
                </a:rPr>
                <a:t>out</a:t>
              </a:r>
              <a:endParaRPr lang="fr-FR"/>
            </a:p>
          </p:txBody>
        </p:sp>
        <p:grpSp>
          <p:nvGrpSpPr>
            <p:cNvPr id="5" name="Group 87"/>
            <p:cNvGrpSpPr>
              <a:grpSpLocks/>
            </p:cNvGrpSpPr>
            <p:nvPr/>
          </p:nvGrpSpPr>
          <p:grpSpPr bwMode="auto">
            <a:xfrm>
              <a:off x="5786" y="3816"/>
              <a:ext cx="538" cy="359"/>
              <a:chOff x="3972" y="3793"/>
              <a:chExt cx="538" cy="359"/>
            </a:xfrm>
          </p:grpSpPr>
          <p:sp>
            <p:nvSpPr>
              <p:cNvPr id="17489" name="Oval 91"/>
              <p:cNvSpPr>
                <a:spLocks noChangeArrowheads="1"/>
              </p:cNvSpPr>
              <p:nvPr/>
            </p:nvSpPr>
            <p:spPr bwMode="auto">
              <a:xfrm>
                <a:off x="3972" y="4062"/>
                <a:ext cx="90" cy="9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onstantia" pitchFamily="18" charset="0"/>
                </a:endParaRPr>
              </a:p>
            </p:txBody>
          </p:sp>
          <p:sp>
            <p:nvSpPr>
              <p:cNvPr id="17490" name="Oval 90"/>
              <p:cNvSpPr>
                <a:spLocks noChangeArrowheads="1"/>
              </p:cNvSpPr>
              <p:nvPr/>
            </p:nvSpPr>
            <p:spPr bwMode="auto">
              <a:xfrm>
                <a:off x="4421" y="4062"/>
                <a:ext cx="89" cy="89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onstantia" pitchFamily="18" charset="0"/>
                </a:endParaRPr>
              </a:p>
            </p:txBody>
          </p:sp>
          <p:cxnSp>
            <p:nvCxnSpPr>
              <p:cNvPr id="17491" name="AutoShape 89"/>
              <p:cNvCxnSpPr>
                <a:cxnSpLocks noChangeShapeType="1"/>
              </p:cNvCxnSpPr>
              <p:nvPr/>
            </p:nvCxnSpPr>
            <p:spPr bwMode="auto">
              <a:xfrm flipV="1">
                <a:off x="4048" y="3973"/>
                <a:ext cx="373" cy="103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92" name="AutoShape 88"/>
              <p:cNvCxnSpPr>
                <a:cxnSpLocks noChangeShapeType="1"/>
              </p:cNvCxnSpPr>
              <p:nvPr/>
            </p:nvCxnSpPr>
            <p:spPr bwMode="auto">
              <a:xfrm>
                <a:off x="4241" y="3793"/>
                <a:ext cx="1" cy="18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</p:grpSp>
        <p:sp>
          <p:nvSpPr>
            <p:cNvPr id="17487" name="Text Box 86"/>
            <p:cNvSpPr txBox="1">
              <a:spLocks noChangeArrowheads="1"/>
            </p:cNvSpPr>
            <p:nvPr/>
          </p:nvSpPr>
          <p:spPr bwMode="auto">
            <a:xfrm>
              <a:off x="5876" y="3533"/>
              <a:ext cx="358" cy="2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fr-FR" sz="1100">
                  <a:latin typeface="Calibri" pitchFamily="34" charset="0"/>
                  <a:cs typeface="Times New Roman" pitchFamily="18" charset="0"/>
                </a:rPr>
                <a:t>rd</a:t>
              </a:r>
              <a:endParaRPr lang="fr-FR"/>
            </a:p>
          </p:txBody>
        </p:sp>
        <p:cxnSp>
          <p:nvCxnSpPr>
            <p:cNvPr id="17488" name="AutoShape 85"/>
            <p:cNvCxnSpPr>
              <a:cxnSpLocks noChangeShapeType="1"/>
            </p:cNvCxnSpPr>
            <p:nvPr/>
          </p:nvCxnSpPr>
          <p:spPr bwMode="auto">
            <a:xfrm flipH="1">
              <a:off x="6324" y="4122"/>
              <a:ext cx="538" cy="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</p:grpSp>
      <p:sp>
        <p:nvSpPr>
          <p:cNvPr id="17412" name="TextBox 41"/>
          <p:cNvSpPr txBox="1">
            <a:spLocks noChangeArrowheads="1"/>
          </p:cNvSpPr>
          <p:nvPr/>
        </p:nvSpPr>
        <p:spPr bwMode="auto">
          <a:xfrm>
            <a:off x="1219200" y="2514600"/>
            <a:ext cx="10699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Principle</a:t>
            </a:r>
          </a:p>
        </p:txBody>
      </p:sp>
      <p:grpSp>
        <p:nvGrpSpPr>
          <p:cNvPr id="6" name="Group 9"/>
          <p:cNvGrpSpPr>
            <a:grpSpLocks noChangeAspect="1"/>
          </p:cNvGrpSpPr>
          <p:nvPr/>
        </p:nvGrpSpPr>
        <p:grpSpPr bwMode="auto">
          <a:xfrm>
            <a:off x="2590800" y="1905000"/>
            <a:ext cx="2519363" cy="1506538"/>
            <a:chOff x="3006" y="3362"/>
            <a:chExt cx="2903" cy="1736"/>
          </a:xfrm>
        </p:grpSpPr>
        <p:sp>
          <p:nvSpPr>
            <p:cNvPr id="17447" name="AutoShape 32"/>
            <p:cNvSpPr>
              <a:spLocks noChangeAspect="1" noChangeArrowheads="1" noTextEdit="1"/>
            </p:cNvSpPr>
            <p:nvPr/>
          </p:nvSpPr>
          <p:spPr bwMode="auto">
            <a:xfrm>
              <a:off x="3006" y="3362"/>
              <a:ext cx="2903" cy="17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448" name="Oval 31"/>
            <p:cNvSpPr>
              <a:spLocks noChangeArrowheads="1"/>
            </p:cNvSpPr>
            <p:nvPr/>
          </p:nvSpPr>
          <p:spPr bwMode="auto">
            <a:xfrm>
              <a:off x="3972" y="4074"/>
              <a:ext cx="90" cy="9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449" name="Oval 30"/>
            <p:cNvSpPr>
              <a:spLocks noChangeArrowheads="1"/>
            </p:cNvSpPr>
            <p:nvPr/>
          </p:nvSpPr>
          <p:spPr bwMode="auto">
            <a:xfrm>
              <a:off x="4421" y="4074"/>
              <a:ext cx="89" cy="89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cxnSp>
          <p:nvCxnSpPr>
            <p:cNvPr id="17450" name="AutoShape 29"/>
            <p:cNvCxnSpPr>
              <a:cxnSpLocks noChangeShapeType="1"/>
            </p:cNvCxnSpPr>
            <p:nvPr/>
          </p:nvCxnSpPr>
          <p:spPr bwMode="auto">
            <a:xfrm flipV="1">
              <a:off x="4049" y="4087"/>
              <a:ext cx="385" cy="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7451" name="AutoShape 28"/>
            <p:cNvCxnSpPr>
              <a:cxnSpLocks noChangeShapeType="1"/>
            </p:cNvCxnSpPr>
            <p:nvPr/>
          </p:nvCxnSpPr>
          <p:spPr bwMode="auto">
            <a:xfrm>
              <a:off x="4241" y="3805"/>
              <a:ext cx="1" cy="18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grpSp>
          <p:nvGrpSpPr>
            <p:cNvPr id="7" name="Group 23"/>
            <p:cNvGrpSpPr>
              <a:grpSpLocks/>
            </p:cNvGrpSpPr>
            <p:nvPr/>
          </p:nvGrpSpPr>
          <p:grpSpPr bwMode="auto">
            <a:xfrm>
              <a:off x="4979" y="4132"/>
              <a:ext cx="359" cy="449"/>
              <a:chOff x="5138" y="4600"/>
              <a:chExt cx="359" cy="449"/>
            </a:xfrm>
          </p:grpSpPr>
          <p:cxnSp>
            <p:nvCxnSpPr>
              <p:cNvPr id="17466" name="AutoShape 27"/>
              <p:cNvCxnSpPr>
                <a:cxnSpLocks noChangeShapeType="1"/>
              </p:cNvCxnSpPr>
              <p:nvPr/>
            </p:nvCxnSpPr>
            <p:spPr bwMode="auto">
              <a:xfrm>
                <a:off x="5318" y="4600"/>
                <a:ext cx="0" cy="18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67" name="AutoShape 26"/>
              <p:cNvCxnSpPr>
                <a:cxnSpLocks noChangeShapeType="1"/>
              </p:cNvCxnSpPr>
              <p:nvPr/>
            </p:nvCxnSpPr>
            <p:spPr bwMode="auto">
              <a:xfrm>
                <a:off x="5138" y="4780"/>
                <a:ext cx="359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68" name="AutoShape 25"/>
              <p:cNvCxnSpPr>
                <a:cxnSpLocks noChangeShapeType="1"/>
              </p:cNvCxnSpPr>
              <p:nvPr/>
            </p:nvCxnSpPr>
            <p:spPr bwMode="auto">
              <a:xfrm>
                <a:off x="5138" y="4869"/>
                <a:ext cx="359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69" name="AutoShape 24"/>
              <p:cNvCxnSpPr>
                <a:cxnSpLocks noChangeShapeType="1"/>
              </p:cNvCxnSpPr>
              <p:nvPr/>
            </p:nvCxnSpPr>
            <p:spPr bwMode="auto">
              <a:xfrm>
                <a:off x="5318" y="4869"/>
                <a:ext cx="0" cy="18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grpSp>
          <p:nvGrpSpPr>
            <p:cNvPr id="8" name="Group 16"/>
            <p:cNvGrpSpPr>
              <a:grpSpLocks/>
            </p:cNvGrpSpPr>
            <p:nvPr/>
          </p:nvGrpSpPr>
          <p:grpSpPr bwMode="auto">
            <a:xfrm>
              <a:off x="4979" y="4557"/>
              <a:ext cx="360" cy="270"/>
              <a:chOff x="3703" y="4690"/>
              <a:chExt cx="360" cy="270"/>
            </a:xfrm>
          </p:grpSpPr>
          <p:cxnSp>
            <p:nvCxnSpPr>
              <p:cNvPr id="17460" name="AutoShape 22"/>
              <p:cNvCxnSpPr>
                <a:cxnSpLocks noChangeShapeType="1"/>
              </p:cNvCxnSpPr>
              <p:nvPr/>
            </p:nvCxnSpPr>
            <p:spPr bwMode="auto">
              <a:xfrm>
                <a:off x="3703" y="4869"/>
                <a:ext cx="359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61" name="AutoShape 21"/>
              <p:cNvCxnSpPr>
                <a:cxnSpLocks noChangeShapeType="1"/>
              </p:cNvCxnSpPr>
              <p:nvPr/>
            </p:nvCxnSpPr>
            <p:spPr bwMode="auto">
              <a:xfrm flipH="1">
                <a:off x="3703" y="4869"/>
                <a:ext cx="90" cy="9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62" name="AutoShape 20"/>
              <p:cNvCxnSpPr>
                <a:cxnSpLocks noChangeShapeType="1"/>
              </p:cNvCxnSpPr>
              <p:nvPr/>
            </p:nvCxnSpPr>
            <p:spPr bwMode="auto">
              <a:xfrm flipH="1">
                <a:off x="3793" y="4869"/>
                <a:ext cx="90" cy="9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63" name="AutoShape 19"/>
              <p:cNvCxnSpPr>
                <a:cxnSpLocks noChangeShapeType="1"/>
              </p:cNvCxnSpPr>
              <p:nvPr/>
            </p:nvCxnSpPr>
            <p:spPr bwMode="auto">
              <a:xfrm flipH="1">
                <a:off x="3883" y="4869"/>
                <a:ext cx="90" cy="9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64" name="AutoShape 18"/>
              <p:cNvCxnSpPr>
                <a:cxnSpLocks noChangeShapeType="1"/>
              </p:cNvCxnSpPr>
              <p:nvPr/>
            </p:nvCxnSpPr>
            <p:spPr bwMode="auto">
              <a:xfrm flipH="1">
                <a:off x="3972" y="4869"/>
                <a:ext cx="91" cy="9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65" name="AutoShape 17"/>
              <p:cNvCxnSpPr>
                <a:cxnSpLocks noChangeShapeType="1"/>
              </p:cNvCxnSpPr>
              <p:nvPr/>
            </p:nvCxnSpPr>
            <p:spPr bwMode="auto">
              <a:xfrm flipV="1">
                <a:off x="3883" y="4690"/>
                <a:ext cx="0" cy="17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cxnSp>
          <p:nvCxnSpPr>
            <p:cNvPr id="17454" name="AutoShape 15"/>
            <p:cNvCxnSpPr>
              <a:cxnSpLocks noChangeShapeType="1"/>
            </p:cNvCxnSpPr>
            <p:nvPr/>
          </p:nvCxnSpPr>
          <p:spPr bwMode="auto">
            <a:xfrm flipH="1">
              <a:off x="3434" y="4119"/>
              <a:ext cx="538" cy="3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7455" name="AutoShape 14"/>
            <p:cNvCxnSpPr>
              <a:cxnSpLocks noChangeShapeType="1"/>
            </p:cNvCxnSpPr>
            <p:nvPr/>
          </p:nvCxnSpPr>
          <p:spPr bwMode="auto">
            <a:xfrm>
              <a:off x="4510" y="4118"/>
              <a:ext cx="648" cy="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7456" name="AutoShape 13"/>
            <p:cNvCxnSpPr>
              <a:cxnSpLocks noChangeShapeType="1"/>
            </p:cNvCxnSpPr>
            <p:nvPr/>
          </p:nvCxnSpPr>
          <p:spPr bwMode="auto">
            <a:xfrm flipV="1">
              <a:off x="3524" y="4212"/>
              <a:ext cx="0" cy="543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7457" name="Text Box 12"/>
            <p:cNvSpPr txBox="1">
              <a:spLocks noChangeArrowheads="1"/>
            </p:cNvSpPr>
            <p:nvPr/>
          </p:nvSpPr>
          <p:spPr bwMode="auto">
            <a:xfrm>
              <a:off x="3255" y="4348"/>
              <a:ext cx="270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fr-FR" sz="2000">
                  <a:latin typeface="Calibri" pitchFamily="34" charset="0"/>
                  <a:cs typeface="Times New Roman" pitchFamily="18" charset="0"/>
                </a:rPr>
                <a:t>V</a:t>
              </a:r>
              <a:r>
                <a:rPr lang="fr-FR" sz="2000" baseline="-30000">
                  <a:latin typeface="Calibri" pitchFamily="34" charset="0"/>
                  <a:cs typeface="Times New Roman" pitchFamily="18" charset="0"/>
                </a:rPr>
                <a:t>in</a:t>
              </a:r>
              <a:endParaRPr lang="fr-FR" sz="2000">
                <a:latin typeface="Constantia" pitchFamily="18" charset="0"/>
              </a:endParaRPr>
            </a:p>
          </p:txBody>
        </p:sp>
        <p:sp>
          <p:nvSpPr>
            <p:cNvPr id="17458" name="Text Box 11"/>
            <p:cNvSpPr txBox="1">
              <a:spLocks noChangeArrowheads="1"/>
            </p:cNvSpPr>
            <p:nvPr/>
          </p:nvSpPr>
          <p:spPr bwMode="auto">
            <a:xfrm>
              <a:off x="4062" y="3534"/>
              <a:ext cx="359" cy="2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fr-FR" sz="2000">
                  <a:latin typeface="Calibri" pitchFamily="34" charset="0"/>
                  <a:cs typeface="Times New Roman" pitchFamily="18" charset="0"/>
                </a:rPr>
                <a:t>wr</a:t>
              </a:r>
              <a:endParaRPr lang="fr-FR" sz="2000">
                <a:latin typeface="Constantia" pitchFamily="18" charset="0"/>
              </a:endParaRPr>
            </a:p>
          </p:txBody>
        </p:sp>
        <p:sp>
          <p:nvSpPr>
            <p:cNvPr id="17459" name="Text Box 10"/>
            <p:cNvSpPr txBox="1">
              <a:spLocks noChangeArrowheads="1"/>
            </p:cNvSpPr>
            <p:nvPr/>
          </p:nvSpPr>
          <p:spPr bwMode="auto">
            <a:xfrm>
              <a:off x="5338" y="4257"/>
              <a:ext cx="357" cy="2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fr-FR" sz="2000">
                  <a:latin typeface="Calibri" pitchFamily="34" charset="0"/>
                  <a:cs typeface="Times New Roman" pitchFamily="18" charset="0"/>
                </a:rPr>
                <a:t>C</a:t>
              </a:r>
              <a:r>
                <a:rPr lang="fr-FR" sz="2000" baseline="-30000">
                  <a:latin typeface="Calibri" pitchFamily="34" charset="0"/>
                  <a:cs typeface="Times New Roman" pitchFamily="18" charset="0"/>
                </a:rPr>
                <a:t>in</a:t>
              </a:r>
              <a:endParaRPr lang="fr-FR" sz="2000">
                <a:latin typeface="Constantia" pitchFamily="18" charset="0"/>
              </a:endParaRPr>
            </a:p>
          </p:txBody>
        </p:sp>
      </p:grpSp>
      <p:grpSp>
        <p:nvGrpSpPr>
          <p:cNvPr id="9" name="Group 37"/>
          <p:cNvGrpSpPr>
            <a:grpSpLocks noChangeAspect="1"/>
          </p:cNvGrpSpPr>
          <p:nvPr/>
        </p:nvGrpSpPr>
        <p:grpSpPr bwMode="auto">
          <a:xfrm>
            <a:off x="4572000" y="685800"/>
            <a:ext cx="3353109" cy="1922463"/>
            <a:chOff x="3006" y="3362"/>
            <a:chExt cx="3028" cy="1736"/>
          </a:xfrm>
        </p:grpSpPr>
        <p:sp>
          <p:nvSpPr>
            <p:cNvPr id="17417" name="AutoShape 67"/>
            <p:cNvSpPr>
              <a:spLocks noChangeAspect="1" noChangeArrowheads="1" noTextEdit="1"/>
            </p:cNvSpPr>
            <p:nvPr/>
          </p:nvSpPr>
          <p:spPr bwMode="auto">
            <a:xfrm>
              <a:off x="3006" y="3362"/>
              <a:ext cx="2903" cy="17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" name="Group 62"/>
            <p:cNvGrpSpPr>
              <a:grpSpLocks/>
            </p:cNvGrpSpPr>
            <p:nvPr/>
          </p:nvGrpSpPr>
          <p:grpSpPr bwMode="auto">
            <a:xfrm>
              <a:off x="4979" y="4132"/>
              <a:ext cx="359" cy="449"/>
              <a:chOff x="5138" y="4600"/>
              <a:chExt cx="359" cy="449"/>
            </a:xfrm>
          </p:grpSpPr>
          <p:cxnSp>
            <p:nvCxnSpPr>
              <p:cNvPr id="17443" name="AutoShape 66"/>
              <p:cNvCxnSpPr>
                <a:cxnSpLocks noChangeShapeType="1"/>
              </p:cNvCxnSpPr>
              <p:nvPr/>
            </p:nvCxnSpPr>
            <p:spPr bwMode="auto">
              <a:xfrm>
                <a:off x="5318" y="4600"/>
                <a:ext cx="0" cy="18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44" name="AutoShape 65"/>
              <p:cNvCxnSpPr>
                <a:cxnSpLocks noChangeShapeType="1"/>
              </p:cNvCxnSpPr>
              <p:nvPr/>
            </p:nvCxnSpPr>
            <p:spPr bwMode="auto">
              <a:xfrm>
                <a:off x="5138" y="4780"/>
                <a:ext cx="359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45" name="AutoShape 64"/>
              <p:cNvCxnSpPr>
                <a:cxnSpLocks noChangeShapeType="1"/>
              </p:cNvCxnSpPr>
              <p:nvPr/>
            </p:nvCxnSpPr>
            <p:spPr bwMode="auto">
              <a:xfrm>
                <a:off x="5138" y="4869"/>
                <a:ext cx="359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46" name="AutoShape 63"/>
              <p:cNvCxnSpPr>
                <a:cxnSpLocks noChangeShapeType="1"/>
              </p:cNvCxnSpPr>
              <p:nvPr/>
            </p:nvCxnSpPr>
            <p:spPr bwMode="auto">
              <a:xfrm>
                <a:off x="5318" y="4869"/>
                <a:ext cx="0" cy="18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grpSp>
          <p:nvGrpSpPr>
            <p:cNvPr id="11" name="Group 55"/>
            <p:cNvGrpSpPr>
              <a:grpSpLocks/>
            </p:cNvGrpSpPr>
            <p:nvPr/>
          </p:nvGrpSpPr>
          <p:grpSpPr bwMode="auto">
            <a:xfrm>
              <a:off x="4979" y="4557"/>
              <a:ext cx="360" cy="270"/>
              <a:chOff x="3703" y="4690"/>
              <a:chExt cx="360" cy="270"/>
            </a:xfrm>
          </p:grpSpPr>
          <p:cxnSp>
            <p:nvCxnSpPr>
              <p:cNvPr id="17437" name="AutoShape 61"/>
              <p:cNvCxnSpPr>
                <a:cxnSpLocks noChangeShapeType="1"/>
              </p:cNvCxnSpPr>
              <p:nvPr/>
            </p:nvCxnSpPr>
            <p:spPr bwMode="auto">
              <a:xfrm>
                <a:off x="3703" y="4869"/>
                <a:ext cx="359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8" name="AutoShape 60"/>
              <p:cNvCxnSpPr>
                <a:cxnSpLocks noChangeShapeType="1"/>
              </p:cNvCxnSpPr>
              <p:nvPr/>
            </p:nvCxnSpPr>
            <p:spPr bwMode="auto">
              <a:xfrm flipH="1">
                <a:off x="3703" y="4869"/>
                <a:ext cx="90" cy="9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9" name="AutoShape 59"/>
              <p:cNvCxnSpPr>
                <a:cxnSpLocks noChangeShapeType="1"/>
              </p:cNvCxnSpPr>
              <p:nvPr/>
            </p:nvCxnSpPr>
            <p:spPr bwMode="auto">
              <a:xfrm flipH="1">
                <a:off x="3793" y="4869"/>
                <a:ext cx="90" cy="9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40" name="AutoShape 58"/>
              <p:cNvCxnSpPr>
                <a:cxnSpLocks noChangeShapeType="1"/>
              </p:cNvCxnSpPr>
              <p:nvPr/>
            </p:nvCxnSpPr>
            <p:spPr bwMode="auto">
              <a:xfrm flipH="1">
                <a:off x="3883" y="4869"/>
                <a:ext cx="90" cy="9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41" name="AutoShape 57"/>
              <p:cNvCxnSpPr>
                <a:cxnSpLocks noChangeShapeType="1"/>
              </p:cNvCxnSpPr>
              <p:nvPr/>
            </p:nvCxnSpPr>
            <p:spPr bwMode="auto">
              <a:xfrm flipH="1">
                <a:off x="3972" y="4869"/>
                <a:ext cx="91" cy="9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42" name="AutoShape 56"/>
              <p:cNvCxnSpPr>
                <a:cxnSpLocks noChangeShapeType="1"/>
              </p:cNvCxnSpPr>
              <p:nvPr/>
            </p:nvCxnSpPr>
            <p:spPr bwMode="auto">
              <a:xfrm flipV="1">
                <a:off x="3883" y="4690"/>
                <a:ext cx="0" cy="17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cxnSp>
          <p:nvCxnSpPr>
            <p:cNvPr id="17420" name="AutoShape 54"/>
            <p:cNvCxnSpPr>
              <a:cxnSpLocks noChangeShapeType="1"/>
            </p:cNvCxnSpPr>
            <p:nvPr/>
          </p:nvCxnSpPr>
          <p:spPr bwMode="auto">
            <a:xfrm flipH="1">
              <a:off x="3438" y="4120"/>
              <a:ext cx="622" cy="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7421" name="AutoShape 53"/>
            <p:cNvCxnSpPr>
              <a:cxnSpLocks noChangeShapeType="1"/>
            </p:cNvCxnSpPr>
            <p:nvPr/>
          </p:nvCxnSpPr>
          <p:spPr bwMode="auto">
            <a:xfrm>
              <a:off x="4507" y="4120"/>
              <a:ext cx="651" cy="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7422" name="AutoShape 52"/>
            <p:cNvCxnSpPr>
              <a:cxnSpLocks noChangeShapeType="1"/>
            </p:cNvCxnSpPr>
            <p:nvPr/>
          </p:nvCxnSpPr>
          <p:spPr bwMode="auto">
            <a:xfrm flipV="1">
              <a:off x="3524" y="4212"/>
              <a:ext cx="0" cy="543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7423" name="Text Box 51"/>
            <p:cNvSpPr txBox="1">
              <a:spLocks noChangeArrowheads="1"/>
            </p:cNvSpPr>
            <p:nvPr/>
          </p:nvSpPr>
          <p:spPr bwMode="auto">
            <a:xfrm>
              <a:off x="3255" y="4348"/>
              <a:ext cx="270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fr-FR" sz="2000">
                  <a:latin typeface="Calibri" pitchFamily="34" charset="0"/>
                  <a:cs typeface="Times New Roman" pitchFamily="18" charset="0"/>
                </a:rPr>
                <a:t>V</a:t>
              </a:r>
              <a:r>
                <a:rPr lang="fr-FR" sz="2000" baseline="-30000">
                  <a:latin typeface="Calibri" pitchFamily="34" charset="0"/>
                  <a:cs typeface="Times New Roman" pitchFamily="18" charset="0"/>
                </a:rPr>
                <a:t>in</a:t>
              </a:r>
              <a:endParaRPr lang="fr-FR" sz="2000">
                <a:latin typeface="Constantia" pitchFamily="18" charset="0"/>
              </a:endParaRPr>
            </a:p>
          </p:txBody>
        </p:sp>
        <p:sp>
          <p:nvSpPr>
            <p:cNvPr id="17424" name="Text Box 50"/>
            <p:cNvSpPr txBox="1">
              <a:spLocks noChangeArrowheads="1"/>
            </p:cNvSpPr>
            <p:nvPr/>
          </p:nvSpPr>
          <p:spPr bwMode="auto">
            <a:xfrm>
              <a:off x="5338" y="4257"/>
              <a:ext cx="696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fr-FR" sz="2000" dirty="0" err="1" smtClean="0">
                  <a:latin typeface="Calibri" pitchFamily="34" charset="0"/>
                  <a:cs typeface="Times New Roman" pitchFamily="18" charset="0"/>
                </a:rPr>
                <a:t>C</a:t>
              </a:r>
              <a:r>
                <a:rPr lang="fr-FR" sz="2000" baseline="-30000" dirty="0" err="1" smtClean="0">
                  <a:latin typeface="Calibri" pitchFamily="34" charset="0"/>
                  <a:cs typeface="Times New Roman" pitchFamily="18" charset="0"/>
                </a:rPr>
                <a:t>storage</a:t>
              </a:r>
              <a:endParaRPr lang="fr-FR" sz="2000" dirty="0">
                <a:latin typeface="Constantia" pitchFamily="18" charset="0"/>
              </a:endParaRPr>
            </a:p>
          </p:txBody>
        </p:sp>
        <p:grpSp>
          <p:nvGrpSpPr>
            <p:cNvPr id="12" name="Group 39"/>
            <p:cNvGrpSpPr>
              <a:grpSpLocks/>
            </p:cNvGrpSpPr>
            <p:nvPr/>
          </p:nvGrpSpPr>
          <p:grpSpPr bwMode="auto">
            <a:xfrm rot="5400000">
              <a:off x="4237" y="3899"/>
              <a:ext cx="179" cy="449"/>
              <a:chOff x="3793" y="5138"/>
              <a:chExt cx="179" cy="449"/>
            </a:xfrm>
          </p:grpSpPr>
          <p:cxnSp>
            <p:nvCxnSpPr>
              <p:cNvPr id="17427" name="AutoShape 49"/>
              <p:cNvCxnSpPr>
                <a:cxnSpLocks noChangeShapeType="1"/>
              </p:cNvCxnSpPr>
              <p:nvPr/>
            </p:nvCxnSpPr>
            <p:spPr bwMode="auto">
              <a:xfrm flipV="1">
                <a:off x="3883" y="5544"/>
                <a:ext cx="1" cy="43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28" name="AutoShape 48"/>
              <p:cNvCxnSpPr>
                <a:cxnSpLocks noChangeShapeType="1"/>
              </p:cNvCxnSpPr>
              <p:nvPr/>
            </p:nvCxnSpPr>
            <p:spPr bwMode="auto">
              <a:xfrm flipV="1">
                <a:off x="3883" y="5498"/>
                <a:ext cx="89" cy="46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29" name="AutoShape 47"/>
              <p:cNvCxnSpPr>
                <a:cxnSpLocks noChangeShapeType="1"/>
              </p:cNvCxnSpPr>
              <p:nvPr/>
            </p:nvCxnSpPr>
            <p:spPr bwMode="auto">
              <a:xfrm flipH="1" flipV="1">
                <a:off x="3793" y="5453"/>
                <a:ext cx="179" cy="4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0" name="AutoShape 46"/>
              <p:cNvCxnSpPr>
                <a:cxnSpLocks noChangeShapeType="1"/>
              </p:cNvCxnSpPr>
              <p:nvPr/>
            </p:nvCxnSpPr>
            <p:spPr bwMode="auto">
              <a:xfrm flipV="1">
                <a:off x="3793" y="5407"/>
                <a:ext cx="179" cy="46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1" name="AutoShape 45"/>
              <p:cNvCxnSpPr>
                <a:cxnSpLocks noChangeShapeType="1"/>
              </p:cNvCxnSpPr>
              <p:nvPr/>
            </p:nvCxnSpPr>
            <p:spPr bwMode="auto">
              <a:xfrm flipH="1" flipV="1">
                <a:off x="3793" y="5362"/>
                <a:ext cx="179" cy="4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2" name="AutoShape 44"/>
              <p:cNvCxnSpPr>
                <a:cxnSpLocks noChangeShapeType="1"/>
              </p:cNvCxnSpPr>
              <p:nvPr/>
            </p:nvCxnSpPr>
            <p:spPr bwMode="auto">
              <a:xfrm flipV="1">
                <a:off x="3793" y="5316"/>
                <a:ext cx="179" cy="46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3" name="AutoShape 43"/>
              <p:cNvCxnSpPr>
                <a:cxnSpLocks noChangeShapeType="1"/>
              </p:cNvCxnSpPr>
              <p:nvPr/>
            </p:nvCxnSpPr>
            <p:spPr bwMode="auto">
              <a:xfrm flipH="1" flipV="1">
                <a:off x="3793" y="5271"/>
                <a:ext cx="179" cy="4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4" name="AutoShape 42"/>
              <p:cNvCxnSpPr>
                <a:cxnSpLocks noChangeShapeType="1"/>
              </p:cNvCxnSpPr>
              <p:nvPr/>
            </p:nvCxnSpPr>
            <p:spPr bwMode="auto">
              <a:xfrm flipV="1">
                <a:off x="3793" y="5227"/>
                <a:ext cx="179" cy="44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5" name="AutoShape 41"/>
              <p:cNvCxnSpPr>
                <a:cxnSpLocks noChangeShapeType="1"/>
              </p:cNvCxnSpPr>
              <p:nvPr/>
            </p:nvCxnSpPr>
            <p:spPr bwMode="auto">
              <a:xfrm flipH="1" flipV="1">
                <a:off x="3883" y="5138"/>
                <a:ext cx="1" cy="42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6" name="AutoShape 40"/>
              <p:cNvCxnSpPr>
                <a:cxnSpLocks noChangeShapeType="1"/>
              </p:cNvCxnSpPr>
              <p:nvPr/>
            </p:nvCxnSpPr>
            <p:spPr bwMode="auto">
              <a:xfrm>
                <a:off x="3883" y="5181"/>
                <a:ext cx="89" cy="46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sp>
          <p:nvSpPr>
            <p:cNvPr id="17426" name="Text Box 38"/>
            <p:cNvSpPr txBox="1">
              <a:spLocks noChangeArrowheads="1"/>
            </p:cNvSpPr>
            <p:nvPr/>
          </p:nvSpPr>
          <p:spPr bwMode="auto">
            <a:xfrm>
              <a:off x="4087" y="3621"/>
              <a:ext cx="268" cy="2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fr-FR" sz="2000" dirty="0" err="1" smtClean="0">
                  <a:latin typeface="Calibri" pitchFamily="34" charset="0"/>
                  <a:cs typeface="Times New Roman" pitchFamily="18" charset="0"/>
                </a:rPr>
                <a:t>R</a:t>
              </a:r>
              <a:r>
                <a:rPr lang="fr-FR" sz="2000" baseline="-30000" dirty="0" err="1" smtClean="0">
                  <a:latin typeface="Calibri" pitchFamily="34" charset="0"/>
                  <a:cs typeface="Times New Roman" pitchFamily="18" charset="0"/>
                </a:rPr>
                <a:t>in</a:t>
              </a:r>
              <a:endParaRPr lang="fr-FR" sz="2000" dirty="0">
                <a:latin typeface="Constantia" pitchFamily="18" charset="0"/>
              </a:endParaRPr>
            </a:p>
          </p:txBody>
        </p:sp>
      </p:grpSp>
      <p:sp>
        <p:nvSpPr>
          <p:cNvPr id="17415" name="TextBox 97"/>
          <p:cNvSpPr txBox="1">
            <a:spLocks noChangeArrowheads="1"/>
          </p:cNvSpPr>
          <p:nvPr/>
        </p:nvSpPr>
        <p:spPr bwMode="auto">
          <a:xfrm>
            <a:off x="0" y="3164681"/>
            <a:ext cx="822960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 smtClean="0"/>
              <a:t>“Write” </a:t>
            </a:r>
            <a:r>
              <a:rPr lang="en-US" dirty="0"/>
              <a:t>state                      </a:t>
            </a:r>
            <a:r>
              <a:rPr lang="en-US" dirty="0" smtClean="0"/>
              <a:t> 3 dB analog </a:t>
            </a:r>
            <a:r>
              <a:rPr lang="en-US" dirty="0"/>
              <a:t>bandwidth is  1/(</a:t>
            </a:r>
            <a:r>
              <a:rPr lang="en-US" dirty="0" smtClean="0"/>
              <a:t>2</a:t>
            </a:r>
            <a:r>
              <a:rPr lang="en-US" dirty="0" smtClean="0">
                <a:latin typeface="Symbol" pitchFamily="18" charset="2"/>
              </a:rPr>
              <a:t>p</a:t>
            </a:r>
            <a:r>
              <a:rPr lang="fr-FR" dirty="0" err="1" smtClean="0">
                <a:latin typeface="Calibri" pitchFamily="34" charset="0"/>
                <a:cs typeface="Times New Roman" pitchFamily="18" charset="0"/>
              </a:rPr>
              <a:t>R</a:t>
            </a:r>
            <a:r>
              <a:rPr lang="fr-FR" baseline="-30000" dirty="0" err="1" smtClean="0">
                <a:latin typeface="Calibri" pitchFamily="34" charset="0"/>
                <a:cs typeface="Times New Roman" pitchFamily="18" charset="0"/>
              </a:rPr>
              <a:t>in</a:t>
            </a:r>
            <a:r>
              <a:rPr lang="fr-FR" dirty="0" err="1" smtClean="0">
                <a:latin typeface="Calibri" pitchFamily="34" charset="0"/>
                <a:cs typeface="Times New Roman" pitchFamily="18" charset="0"/>
              </a:rPr>
              <a:t>C</a:t>
            </a:r>
            <a:r>
              <a:rPr lang="fr-FR" baseline="-30000" dirty="0" err="1" smtClean="0">
                <a:latin typeface="Calibri" pitchFamily="34" charset="0"/>
                <a:cs typeface="Times New Roman" pitchFamily="18" charset="0"/>
              </a:rPr>
              <a:t>storage</a:t>
            </a:r>
            <a:r>
              <a:rPr lang="en-US" dirty="0" smtClean="0"/>
              <a:t>)</a:t>
            </a:r>
          </a:p>
          <a:p>
            <a:endParaRPr lang="en-US" dirty="0" smtClean="0"/>
          </a:p>
          <a:p>
            <a:r>
              <a:rPr lang="en-US" dirty="0" smtClean="0"/>
              <a:t>  </a:t>
            </a:r>
            <a:r>
              <a:rPr lang="en-US" b="1" dirty="0" smtClean="0">
                <a:solidFill>
                  <a:srgbClr val="C00000"/>
                </a:solidFill>
              </a:rPr>
              <a:t>BUT</a:t>
            </a:r>
            <a:r>
              <a:rPr lang="en-US" dirty="0" smtClean="0"/>
              <a:t> </a:t>
            </a:r>
            <a:r>
              <a:rPr lang="en-US" dirty="0" err="1" smtClean="0"/>
              <a:t>parasitics</a:t>
            </a:r>
            <a:r>
              <a:rPr lang="en-US" dirty="0" smtClean="0"/>
              <a:t> (bonding wire + stray  capacitors due to open switches) induce a much dominant pole !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rgbClr val="B858B3"/>
                </a:solidFill>
              </a:rPr>
              <a:t> -   Flip-chip test card under development</a:t>
            </a:r>
          </a:p>
          <a:p>
            <a:endParaRPr lang="en-US" dirty="0" smtClean="0"/>
          </a:p>
          <a:p>
            <a:r>
              <a:rPr lang="en-US" dirty="0" smtClean="0"/>
              <a:t> -   “Sampling window”           N switches closed x  sampling period</a:t>
            </a:r>
          </a:p>
          <a:p>
            <a:r>
              <a:rPr lang="en-US" dirty="0" smtClean="0"/>
              <a:t>		                Analog bandwidth does not depend upon N</a:t>
            </a:r>
          </a:p>
          <a:p>
            <a:endParaRPr lang="en-US" dirty="0" smtClean="0"/>
          </a:p>
          <a:p>
            <a:r>
              <a:rPr lang="en-US" dirty="0" smtClean="0"/>
              <a:t>-   Thermal  </a:t>
            </a:r>
            <a:r>
              <a:rPr lang="en-US" dirty="0" err="1" smtClean="0"/>
              <a:t>kT</a:t>
            </a:r>
            <a:r>
              <a:rPr lang="en-US" dirty="0" smtClean="0"/>
              <a:t>/C switching noise  =  250</a:t>
            </a:r>
            <a:r>
              <a:rPr lang="en-US" dirty="0" smtClean="0">
                <a:latin typeface="Symbol" pitchFamily="18" charset="2"/>
              </a:rPr>
              <a:t>m</a:t>
            </a:r>
            <a:r>
              <a:rPr lang="en-US" dirty="0" smtClean="0"/>
              <a:t>V = one 12-bit ADC count</a:t>
            </a:r>
          </a:p>
          <a:p>
            <a:r>
              <a:rPr lang="en-US" dirty="0" smtClean="0"/>
              <a:t>-   Digital noise presumably higher. Fixed pattern noise due to </a:t>
            </a:r>
            <a:r>
              <a:rPr lang="en-US" dirty="0" err="1" smtClean="0"/>
              <a:t>Vt</a:t>
            </a:r>
            <a:r>
              <a:rPr lang="en-US" dirty="0" smtClean="0"/>
              <a:t> spreads of buffers  </a:t>
            </a:r>
            <a:endParaRPr lang="en-US" dirty="0"/>
          </a:p>
          <a:p>
            <a:endParaRPr lang="en-US" dirty="0"/>
          </a:p>
        </p:txBody>
      </p:sp>
      <p:sp>
        <p:nvSpPr>
          <p:cNvPr id="97" name="Slide Number Placeholder 9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1264-1A81-44FE-A3D8-02934FAE6C08}" type="slidenum">
              <a:rPr lang="en-US" smtClean="0"/>
              <a:pPr/>
              <a:t>40</a:t>
            </a:fld>
            <a:endParaRPr lang="en-US" dirty="0"/>
          </a:p>
        </p:txBody>
      </p:sp>
      <p:sp>
        <p:nvSpPr>
          <p:cNvPr id="98" name="TextBox 97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8458200" cy="6858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5-15</a:t>
            </a:r>
            <a:r>
              <a:rPr lang="en-US" sz="3200" dirty="0" smtClean="0">
                <a:solidFill>
                  <a:schemeClr val="tx1"/>
                </a:solidFill>
              </a:rPr>
              <a:t> GHz Timing Generator </a:t>
            </a:r>
            <a:r>
              <a:rPr lang="en-US" sz="2400" dirty="0" smtClean="0">
                <a:solidFill>
                  <a:schemeClr val="tx1"/>
                </a:solidFill>
              </a:rPr>
              <a:t>[12]</a:t>
            </a:r>
            <a:endParaRPr lang="en-US" sz="3200" dirty="0" smtClean="0">
              <a:solidFill>
                <a:schemeClr val="tx1"/>
              </a:solidFill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020337" y="2155125"/>
            <a:ext cx="4622384" cy="411929"/>
            <a:chOff x="657" y="1071"/>
            <a:chExt cx="3811" cy="363"/>
          </a:xfrm>
        </p:grpSpPr>
        <p:sp>
          <p:nvSpPr>
            <p:cNvPr id="13446" name="Line 5"/>
            <p:cNvSpPr>
              <a:spLocks noChangeShapeType="1"/>
            </p:cNvSpPr>
            <p:nvPr/>
          </p:nvSpPr>
          <p:spPr bwMode="auto">
            <a:xfrm>
              <a:off x="1020" y="1071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47" name="Line 6"/>
            <p:cNvSpPr>
              <a:spLocks noChangeShapeType="1"/>
            </p:cNvSpPr>
            <p:nvPr/>
          </p:nvSpPr>
          <p:spPr bwMode="auto">
            <a:xfrm flipV="1">
              <a:off x="1020" y="1253"/>
              <a:ext cx="36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48" name="Line 7"/>
            <p:cNvSpPr>
              <a:spLocks noChangeShapeType="1"/>
            </p:cNvSpPr>
            <p:nvPr/>
          </p:nvSpPr>
          <p:spPr bwMode="auto">
            <a:xfrm>
              <a:off x="1020" y="1071"/>
              <a:ext cx="363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49" name="Line 8"/>
            <p:cNvSpPr>
              <a:spLocks noChangeShapeType="1"/>
            </p:cNvSpPr>
            <p:nvPr/>
          </p:nvSpPr>
          <p:spPr bwMode="auto">
            <a:xfrm>
              <a:off x="1655" y="1071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50" name="Line 9"/>
            <p:cNvSpPr>
              <a:spLocks noChangeShapeType="1"/>
            </p:cNvSpPr>
            <p:nvPr/>
          </p:nvSpPr>
          <p:spPr bwMode="auto">
            <a:xfrm flipV="1">
              <a:off x="1655" y="1253"/>
              <a:ext cx="36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51" name="Line 10"/>
            <p:cNvSpPr>
              <a:spLocks noChangeShapeType="1"/>
            </p:cNvSpPr>
            <p:nvPr/>
          </p:nvSpPr>
          <p:spPr bwMode="auto">
            <a:xfrm>
              <a:off x="1655" y="1071"/>
              <a:ext cx="363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52" name="Line 11"/>
            <p:cNvSpPr>
              <a:spLocks noChangeShapeType="1"/>
            </p:cNvSpPr>
            <p:nvPr/>
          </p:nvSpPr>
          <p:spPr bwMode="auto">
            <a:xfrm>
              <a:off x="2336" y="1071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53" name="Line 12"/>
            <p:cNvSpPr>
              <a:spLocks noChangeShapeType="1"/>
            </p:cNvSpPr>
            <p:nvPr/>
          </p:nvSpPr>
          <p:spPr bwMode="auto">
            <a:xfrm flipV="1">
              <a:off x="2336" y="1253"/>
              <a:ext cx="36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54" name="Line 13"/>
            <p:cNvSpPr>
              <a:spLocks noChangeShapeType="1"/>
            </p:cNvSpPr>
            <p:nvPr/>
          </p:nvSpPr>
          <p:spPr bwMode="auto">
            <a:xfrm>
              <a:off x="2336" y="1071"/>
              <a:ext cx="363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55" name="Line 14"/>
            <p:cNvSpPr>
              <a:spLocks noChangeShapeType="1"/>
            </p:cNvSpPr>
            <p:nvPr/>
          </p:nvSpPr>
          <p:spPr bwMode="auto">
            <a:xfrm>
              <a:off x="3742" y="1071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56" name="Line 15"/>
            <p:cNvSpPr>
              <a:spLocks noChangeShapeType="1"/>
            </p:cNvSpPr>
            <p:nvPr/>
          </p:nvSpPr>
          <p:spPr bwMode="auto">
            <a:xfrm flipV="1">
              <a:off x="3742" y="1253"/>
              <a:ext cx="36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57" name="Line 16"/>
            <p:cNvSpPr>
              <a:spLocks noChangeShapeType="1"/>
            </p:cNvSpPr>
            <p:nvPr/>
          </p:nvSpPr>
          <p:spPr bwMode="auto">
            <a:xfrm>
              <a:off x="3742" y="1071"/>
              <a:ext cx="363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58" name="Line 17"/>
            <p:cNvSpPr>
              <a:spLocks noChangeShapeType="1"/>
            </p:cNvSpPr>
            <p:nvPr/>
          </p:nvSpPr>
          <p:spPr bwMode="auto">
            <a:xfrm>
              <a:off x="1383" y="1253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59" name="Line 18"/>
            <p:cNvSpPr>
              <a:spLocks noChangeShapeType="1"/>
            </p:cNvSpPr>
            <p:nvPr/>
          </p:nvSpPr>
          <p:spPr bwMode="auto">
            <a:xfrm>
              <a:off x="2018" y="1253"/>
              <a:ext cx="31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60" name="Line 19"/>
            <p:cNvSpPr>
              <a:spLocks noChangeShapeType="1"/>
            </p:cNvSpPr>
            <p:nvPr/>
          </p:nvSpPr>
          <p:spPr bwMode="auto">
            <a:xfrm>
              <a:off x="2699" y="1253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61" name="Line 20"/>
            <p:cNvSpPr>
              <a:spLocks noChangeShapeType="1"/>
            </p:cNvSpPr>
            <p:nvPr/>
          </p:nvSpPr>
          <p:spPr bwMode="auto">
            <a:xfrm>
              <a:off x="2699" y="1253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62" name="Line 21"/>
            <p:cNvSpPr>
              <a:spLocks noChangeShapeType="1"/>
            </p:cNvSpPr>
            <p:nvPr/>
          </p:nvSpPr>
          <p:spPr bwMode="auto">
            <a:xfrm flipH="1">
              <a:off x="3606" y="1253"/>
              <a:ext cx="1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63" name="Line 22"/>
            <p:cNvSpPr>
              <a:spLocks noChangeShapeType="1"/>
            </p:cNvSpPr>
            <p:nvPr/>
          </p:nvSpPr>
          <p:spPr bwMode="auto">
            <a:xfrm>
              <a:off x="4105" y="1253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64" name="Line 23"/>
            <p:cNvSpPr>
              <a:spLocks noChangeShapeType="1"/>
            </p:cNvSpPr>
            <p:nvPr/>
          </p:nvSpPr>
          <p:spPr bwMode="auto">
            <a:xfrm flipH="1">
              <a:off x="657" y="1253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2276391" y="3656453"/>
            <a:ext cx="4646770" cy="411929"/>
            <a:chOff x="657" y="1071"/>
            <a:chExt cx="3811" cy="363"/>
          </a:xfrm>
        </p:grpSpPr>
        <p:sp>
          <p:nvSpPr>
            <p:cNvPr id="13427" name="Line 25"/>
            <p:cNvSpPr>
              <a:spLocks noChangeShapeType="1"/>
            </p:cNvSpPr>
            <p:nvPr/>
          </p:nvSpPr>
          <p:spPr bwMode="auto">
            <a:xfrm>
              <a:off x="1020" y="1071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28" name="Line 26"/>
            <p:cNvSpPr>
              <a:spLocks noChangeShapeType="1"/>
            </p:cNvSpPr>
            <p:nvPr/>
          </p:nvSpPr>
          <p:spPr bwMode="auto">
            <a:xfrm flipV="1">
              <a:off x="1020" y="1253"/>
              <a:ext cx="36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29" name="Line 27"/>
            <p:cNvSpPr>
              <a:spLocks noChangeShapeType="1"/>
            </p:cNvSpPr>
            <p:nvPr/>
          </p:nvSpPr>
          <p:spPr bwMode="auto">
            <a:xfrm>
              <a:off x="1020" y="1071"/>
              <a:ext cx="363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30" name="Line 28"/>
            <p:cNvSpPr>
              <a:spLocks noChangeShapeType="1"/>
            </p:cNvSpPr>
            <p:nvPr/>
          </p:nvSpPr>
          <p:spPr bwMode="auto">
            <a:xfrm>
              <a:off x="1655" y="1071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31" name="Line 29"/>
            <p:cNvSpPr>
              <a:spLocks noChangeShapeType="1"/>
            </p:cNvSpPr>
            <p:nvPr/>
          </p:nvSpPr>
          <p:spPr bwMode="auto">
            <a:xfrm flipV="1">
              <a:off x="1655" y="1253"/>
              <a:ext cx="36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32" name="Line 30"/>
            <p:cNvSpPr>
              <a:spLocks noChangeShapeType="1"/>
            </p:cNvSpPr>
            <p:nvPr/>
          </p:nvSpPr>
          <p:spPr bwMode="auto">
            <a:xfrm>
              <a:off x="1655" y="1071"/>
              <a:ext cx="363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33" name="Line 31"/>
            <p:cNvSpPr>
              <a:spLocks noChangeShapeType="1"/>
            </p:cNvSpPr>
            <p:nvPr/>
          </p:nvSpPr>
          <p:spPr bwMode="auto">
            <a:xfrm>
              <a:off x="2336" y="1071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34" name="Line 32"/>
            <p:cNvSpPr>
              <a:spLocks noChangeShapeType="1"/>
            </p:cNvSpPr>
            <p:nvPr/>
          </p:nvSpPr>
          <p:spPr bwMode="auto">
            <a:xfrm flipV="1">
              <a:off x="2336" y="1253"/>
              <a:ext cx="36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35" name="Line 33"/>
            <p:cNvSpPr>
              <a:spLocks noChangeShapeType="1"/>
            </p:cNvSpPr>
            <p:nvPr/>
          </p:nvSpPr>
          <p:spPr bwMode="auto">
            <a:xfrm>
              <a:off x="2336" y="1071"/>
              <a:ext cx="363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36" name="Line 34"/>
            <p:cNvSpPr>
              <a:spLocks noChangeShapeType="1"/>
            </p:cNvSpPr>
            <p:nvPr/>
          </p:nvSpPr>
          <p:spPr bwMode="auto">
            <a:xfrm>
              <a:off x="3742" y="1071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37" name="Line 35"/>
            <p:cNvSpPr>
              <a:spLocks noChangeShapeType="1"/>
            </p:cNvSpPr>
            <p:nvPr/>
          </p:nvSpPr>
          <p:spPr bwMode="auto">
            <a:xfrm flipV="1">
              <a:off x="3742" y="1253"/>
              <a:ext cx="36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38" name="Line 36"/>
            <p:cNvSpPr>
              <a:spLocks noChangeShapeType="1"/>
            </p:cNvSpPr>
            <p:nvPr/>
          </p:nvSpPr>
          <p:spPr bwMode="auto">
            <a:xfrm>
              <a:off x="3742" y="1071"/>
              <a:ext cx="363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39" name="Line 37"/>
            <p:cNvSpPr>
              <a:spLocks noChangeShapeType="1"/>
            </p:cNvSpPr>
            <p:nvPr/>
          </p:nvSpPr>
          <p:spPr bwMode="auto">
            <a:xfrm>
              <a:off x="1383" y="1253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40" name="Line 38"/>
            <p:cNvSpPr>
              <a:spLocks noChangeShapeType="1"/>
            </p:cNvSpPr>
            <p:nvPr/>
          </p:nvSpPr>
          <p:spPr bwMode="auto">
            <a:xfrm>
              <a:off x="2018" y="1253"/>
              <a:ext cx="31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41" name="Line 39"/>
            <p:cNvSpPr>
              <a:spLocks noChangeShapeType="1"/>
            </p:cNvSpPr>
            <p:nvPr/>
          </p:nvSpPr>
          <p:spPr bwMode="auto">
            <a:xfrm>
              <a:off x="2699" y="1253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42" name="Line 40"/>
            <p:cNvSpPr>
              <a:spLocks noChangeShapeType="1"/>
            </p:cNvSpPr>
            <p:nvPr/>
          </p:nvSpPr>
          <p:spPr bwMode="auto">
            <a:xfrm>
              <a:off x="2699" y="1253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43" name="Line 41"/>
            <p:cNvSpPr>
              <a:spLocks noChangeShapeType="1"/>
            </p:cNvSpPr>
            <p:nvPr/>
          </p:nvSpPr>
          <p:spPr bwMode="auto">
            <a:xfrm flipH="1">
              <a:off x="3606" y="1253"/>
              <a:ext cx="1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44" name="Line 42"/>
            <p:cNvSpPr>
              <a:spLocks noChangeShapeType="1"/>
            </p:cNvSpPr>
            <p:nvPr/>
          </p:nvSpPr>
          <p:spPr bwMode="auto">
            <a:xfrm>
              <a:off x="4105" y="1253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45" name="Line 43"/>
            <p:cNvSpPr>
              <a:spLocks noChangeShapeType="1"/>
            </p:cNvSpPr>
            <p:nvPr/>
          </p:nvSpPr>
          <p:spPr bwMode="auto">
            <a:xfrm flipH="1">
              <a:off x="657" y="1253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4"/>
          <p:cNvGrpSpPr>
            <a:grpSpLocks/>
          </p:cNvGrpSpPr>
          <p:nvPr/>
        </p:nvGrpSpPr>
        <p:grpSpPr bwMode="auto">
          <a:xfrm>
            <a:off x="2137390" y="2863234"/>
            <a:ext cx="4791867" cy="411929"/>
            <a:chOff x="657" y="1071"/>
            <a:chExt cx="3811" cy="363"/>
          </a:xfrm>
        </p:grpSpPr>
        <p:sp>
          <p:nvSpPr>
            <p:cNvPr id="13408" name="Line 45"/>
            <p:cNvSpPr>
              <a:spLocks noChangeShapeType="1"/>
            </p:cNvSpPr>
            <p:nvPr/>
          </p:nvSpPr>
          <p:spPr bwMode="auto">
            <a:xfrm>
              <a:off x="1020" y="1071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09" name="Line 46"/>
            <p:cNvSpPr>
              <a:spLocks noChangeShapeType="1"/>
            </p:cNvSpPr>
            <p:nvPr/>
          </p:nvSpPr>
          <p:spPr bwMode="auto">
            <a:xfrm flipV="1">
              <a:off x="1020" y="1253"/>
              <a:ext cx="36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10" name="Line 47"/>
            <p:cNvSpPr>
              <a:spLocks noChangeShapeType="1"/>
            </p:cNvSpPr>
            <p:nvPr/>
          </p:nvSpPr>
          <p:spPr bwMode="auto">
            <a:xfrm>
              <a:off x="1020" y="1071"/>
              <a:ext cx="363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11" name="Line 48"/>
            <p:cNvSpPr>
              <a:spLocks noChangeShapeType="1"/>
            </p:cNvSpPr>
            <p:nvPr/>
          </p:nvSpPr>
          <p:spPr bwMode="auto">
            <a:xfrm>
              <a:off x="1655" y="1071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12" name="Line 49"/>
            <p:cNvSpPr>
              <a:spLocks noChangeShapeType="1"/>
            </p:cNvSpPr>
            <p:nvPr/>
          </p:nvSpPr>
          <p:spPr bwMode="auto">
            <a:xfrm flipV="1">
              <a:off x="1655" y="1253"/>
              <a:ext cx="36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13" name="Line 50"/>
            <p:cNvSpPr>
              <a:spLocks noChangeShapeType="1"/>
            </p:cNvSpPr>
            <p:nvPr/>
          </p:nvSpPr>
          <p:spPr bwMode="auto">
            <a:xfrm>
              <a:off x="1655" y="1071"/>
              <a:ext cx="363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14" name="Line 51"/>
            <p:cNvSpPr>
              <a:spLocks noChangeShapeType="1"/>
            </p:cNvSpPr>
            <p:nvPr/>
          </p:nvSpPr>
          <p:spPr bwMode="auto">
            <a:xfrm>
              <a:off x="2336" y="1071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15" name="Line 52"/>
            <p:cNvSpPr>
              <a:spLocks noChangeShapeType="1"/>
            </p:cNvSpPr>
            <p:nvPr/>
          </p:nvSpPr>
          <p:spPr bwMode="auto">
            <a:xfrm flipV="1">
              <a:off x="2336" y="1253"/>
              <a:ext cx="36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16" name="Line 53"/>
            <p:cNvSpPr>
              <a:spLocks noChangeShapeType="1"/>
            </p:cNvSpPr>
            <p:nvPr/>
          </p:nvSpPr>
          <p:spPr bwMode="auto">
            <a:xfrm>
              <a:off x="2336" y="1071"/>
              <a:ext cx="363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17" name="Line 54"/>
            <p:cNvSpPr>
              <a:spLocks noChangeShapeType="1"/>
            </p:cNvSpPr>
            <p:nvPr/>
          </p:nvSpPr>
          <p:spPr bwMode="auto">
            <a:xfrm>
              <a:off x="3742" y="1071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18" name="Line 55"/>
            <p:cNvSpPr>
              <a:spLocks noChangeShapeType="1"/>
            </p:cNvSpPr>
            <p:nvPr/>
          </p:nvSpPr>
          <p:spPr bwMode="auto">
            <a:xfrm flipV="1">
              <a:off x="3742" y="1253"/>
              <a:ext cx="36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19" name="Line 56"/>
            <p:cNvSpPr>
              <a:spLocks noChangeShapeType="1"/>
            </p:cNvSpPr>
            <p:nvPr/>
          </p:nvSpPr>
          <p:spPr bwMode="auto">
            <a:xfrm>
              <a:off x="3742" y="1071"/>
              <a:ext cx="363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20" name="Line 57"/>
            <p:cNvSpPr>
              <a:spLocks noChangeShapeType="1"/>
            </p:cNvSpPr>
            <p:nvPr/>
          </p:nvSpPr>
          <p:spPr bwMode="auto">
            <a:xfrm>
              <a:off x="1383" y="1253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21" name="Line 58"/>
            <p:cNvSpPr>
              <a:spLocks noChangeShapeType="1"/>
            </p:cNvSpPr>
            <p:nvPr/>
          </p:nvSpPr>
          <p:spPr bwMode="auto">
            <a:xfrm>
              <a:off x="2018" y="1253"/>
              <a:ext cx="31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22" name="Line 59"/>
            <p:cNvSpPr>
              <a:spLocks noChangeShapeType="1"/>
            </p:cNvSpPr>
            <p:nvPr/>
          </p:nvSpPr>
          <p:spPr bwMode="auto">
            <a:xfrm>
              <a:off x="2699" y="1253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23" name="Line 60"/>
            <p:cNvSpPr>
              <a:spLocks noChangeShapeType="1"/>
            </p:cNvSpPr>
            <p:nvPr/>
          </p:nvSpPr>
          <p:spPr bwMode="auto">
            <a:xfrm>
              <a:off x="2699" y="1253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24" name="Line 61"/>
            <p:cNvSpPr>
              <a:spLocks noChangeShapeType="1"/>
            </p:cNvSpPr>
            <p:nvPr/>
          </p:nvSpPr>
          <p:spPr bwMode="auto">
            <a:xfrm flipH="1">
              <a:off x="3606" y="1253"/>
              <a:ext cx="1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25" name="Line 62"/>
            <p:cNvSpPr>
              <a:spLocks noChangeShapeType="1"/>
            </p:cNvSpPr>
            <p:nvPr/>
          </p:nvSpPr>
          <p:spPr bwMode="auto">
            <a:xfrm>
              <a:off x="4105" y="1253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26" name="Line 63"/>
            <p:cNvSpPr>
              <a:spLocks noChangeShapeType="1"/>
            </p:cNvSpPr>
            <p:nvPr/>
          </p:nvSpPr>
          <p:spPr bwMode="auto">
            <a:xfrm flipH="1">
              <a:off x="657" y="1253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64"/>
          <p:cNvGrpSpPr>
            <a:grpSpLocks/>
          </p:cNvGrpSpPr>
          <p:nvPr/>
        </p:nvGrpSpPr>
        <p:grpSpPr bwMode="auto">
          <a:xfrm>
            <a:off x="2386129" y="4480311"/>
            <a:ext cx="4646770" cy="411929"/>
            <a:chOff x="657" y="1071"/>
            <a:chExt cx="3811" cy="363"/>
          </a:xfrm>
        </p:grpSpPr>
        <p:sp>
          <p:nvSpPr>
            <p:cNvPr id="13389" name="Line 65"/>
            <p:cNvSpPr>
              <a:spLocks noChangeShapeType="1"/>
            </p:cNvSpPr>
            <p:nvPr/>
          </p:nvSpPr>
          <p:spPr bwMode="auto">
            <a:xfrm>
              <a:off x="1020" y="1071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390" name="Line 66"/>
            <p:cNvSpPr>
              <a:spLocks noChangeShapeType="1"/>
            </p:cNvSpPr>
            <p:nvPr/>
          </p:nvSpPr>
          <p:spPr bwMode="auto">
            <a:xfrm flipV="1">
              <a:off x="1020" y="1253"/>
              <a:ext cx="36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391" name="Line 67"/>
            <p:cNvSpPr>
              <a:spLocks noChangeShapeType="1"/>
            </p:cNvSpPr>
            <p:nvPr/>
          </p:nvSpPr>
          <p:spPr bwMode="auto">
            <a:xfrm>
              <a:off x="1020" y="1071"/>
              <a:ext cx="363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392" name="Line 68"/>
            <p:cNvSpPr>
              <a:spLocks noChangeShapeType="1"/>
            </p:cNvSpPr>
            <p:nvPr/>
          </p:nvSpPr>
          <p:spPr bwMode="auto">
            <a:xfrm>
              <a:off x="1655" y="1071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393" name="Line 69"/>
            <p:cNvSpPr>
              <a:spLocks noChangeShapeType="1"/>
            </p:cNvSpPr>
            <p:nvPr/>
          </p:nvSpPr>
          <p:spPr bwMode="auto">
            <a:xfrm flipV="1">
              <a:off x="1655" y="1253"/>
              <a:ext cx="36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394" name="Line 70"/>
            <p:cNvSpPr>
              <a:spLocks noChangeShapeType="1"/>
            </p:cNvSpPr>
            <p:nvPr/>
          </p:nvSpPr>
          <p:spPr bwMode="auto">
            <a:xfrm>
              <a:off x="1655" y="1071"/>
              <a:ext cx="363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395" name="Line 71"/>
            <p:cNvSpPr>
              <a:spLocks noChangeShapeType="1"/>
            </p:cNvSpPr>
            <p:nvPr/>
          </p:nvSpPr>
          <p:spPr bwMode="auto">
            <a:xfrm>
              <a:off x="2336" y="1071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396" name="Line 72"/>
            <p:cNvSpPr>
              <a:spLocks noChangeShapeType="1"/>
            </p:cNvSpPr>
            <p:nvPr/>
          </p:nvSpPr>
          <p:spPr bwMode="auto">
            <a:xfrm flipV="1">
              <a:off x="2336" y="1253"/>
              <a:ext cx="36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397" name="Line 73"/>
            <p:cNvSpPr>
              <a:spLocks noChangeShapeType="1"/>
            </p:cNvSpPr>
            <p:nvPr/>
          </p:nvSpPr>
          <p:spPr bwMode="auto">
            <a:xfrm>
              <a:off x="2336" y="1071"/>
              <a:ext cx="363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398" name="Line 74"/>
            <p:cNvSpPr>
              <a:spLocks noChangeShapeType="1"/>
            </p:cNvSpPr>
            <p:nvPr/>
          </p:nvSpPr>
          <p:spPr bwMode="auto">
            <a:xfrm>
              <a:off x="3742" y="1071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399" name="Line 75"/>
            <p:cNvSpPr>
              <a:spLocks noChangeShapeType="1"/>
            </p:cNvSpPr>
            <p:nvPr/>
          </p:nvSpPr>
          <p:spPr bwMode="auto">
            <a:xfrm flipV="1">
              <a:off x="3742" y="1253"/>
              <a:ext cx="36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00" name="Line 76"/>
            <p:cNvSpPr>
              <a:spLocks noChangeShapeType="1"/>
            </p:cNvSpPr>
            <p:nvPr/>
          </p:nvSpPr>
          <p:spPr bwMode="auto">
            <a:xfrm>
              <a:off x="3742" y="1071"/>
              <a:ext cx="363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01" name="Line 77"/>
            <p:cNvSpPr>
              <a:spLocks noChangeShapeType="1"/>
            </p:cNvSpPr>
            <p:nvPr/>
          </p:nvSpPr>
          <p:spPr bwMode="auto">
            <a:xfrm>
              <a:off x="1383" y="1253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02" name="Line 78"/>
            <p:cNvSpPr>
              <a:spLocks noChangeShapeType="1"/>
            </p:cNvSpPr>
            <p:nvPr/>
          </p:nvSpPr>
          <p:spPr bwMode="auto">
            <a:xfrm>
              <a:off x="2018" y="1253"/>
              <a:ext cx="31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03" name="Line 79"/>
            <p:cNvSpPr>
              <a:spLocks noChangeShapeType="1"/>
            </p:cNvSpPr>
            <p:nvPr/>
          </p:nvSpPr>
          <p:spPr bwMode="auto">
            <a:xfrm>
              <a:off x="2699" y="1253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04" name="Line 80"/>
            <p:cNvSpPr>
              <a:spLocks noChangeShapeType="1"/>
            </p:cNvSpPr>
            <p:nvPr/>
          </p:nvSpPr>
          <p:spPr bwMode="auto">
            <a:xfrm>
              <a:off x="2699" y="1253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05" name="Line 81"/>
            <p:cNvSpPr>
              <a:spLocks noChangeShapeType="1"/>
            </p:cNvSpPr>
            <p:nvPr/>
          </p:nvSpPr>
          <p:spPr bwMode="auto">
            <a:xfrm flipH="1">
              <a:off x="3606" y="1253"/>
              <a:ext cx="1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06" name="Line 82"/>
            <p:cNvSpPr>
              <a:spLocks noChangeShapeType="1"/>
            </p:cNvSpPr>
            <p:nvPr/>
          </p:nvSpPr>
          <p:spPr bwMode="auto">
            <a:xfrm>
              <a:off x="4105" y="1253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07" name="Line 83"/>
            <p:cNvSpPr>
              <a:spLocks noChangeShapeType="1"/>
            </p:cNvSpPr>
            <p:nvPr/>
          </p:nvSpPr>
          <p:spPr bwMode="auto">
            <a:xfrm flipH="1">
              <a:off x="657" y="1253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340" name="Line 84"/>
          <p:cNvSpPr>
            <a:spLocks noChangeShapeType="1"/>
          </p:cNvSpPr>
          <p:nvPr/>
        </p:nvSpPr>
        <p:spPr bwMode="auto">
          <a:xfrm>
            <a:off x="1833784" y="2472866"/>
            <a:ext cx="44260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41" name="Line 85"/>
          <p:cNvSpPr>
            <a:spLocks noChangeShapeType="1"/>
          </p:cNvSpPr>
          <p:nvPr/>
        </p:nvSpPr>
        <p:spPr bwMode="auto">
          <a:xfrm>
            <a:off x="1833784" y="2472866"/>
            <a:ext cx="220694" cy="41079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42" name="Line 86"/>
          <p:cNvSpPr>
            <a:spLocks noChangeShapeType="1"/>
          </p:cNvSpPr>
          <p:nvPr/>
        </p:nvSpPr>
        <p:spPr bwMode="auto">
          <a:xfrm flipH="1">
            <a:off x="2054478" y="2472866"/>
            <a:ext cx="221913" cy="41079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43" name="Line 87"/>
          <p:cNvSpPr>
            <a:spLocks noChangeShapeType="1"/>
          </p:cNvSpPr>
          <p:nvPr/>
        </p:nvSpPr>
        <p:spPr bwMode="auto">
          <a:xfrm>
            <a:off x="2020337" y="2373005"/>
            <a:ext cx="0" cy="1032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44" name="Line 88"/>
          <p:cNvSpPr>
            <a:spLocks noChangeShapeType="1"/>
          </p:cNvSpPr>
          <p:nvPr/>
        </p:nvSpPr>
        <p:spPr bwMode="auto">
          <a:xfrm>
            <a:off x="2055697" y="3244524"/>
            <a:ext cx="44260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45" name="Line 89"/>
          <p:cNvSpPr>
            <a:spLocks noChangeShapeType="1"/>
          </p:cNvSpPr>
          <p:nvPr/>
        </p:nvSpPr>
        <p:spPr bwMode="auto">
          <a:xfrm>
            <a:off x="2055697" y="3244524"/>
            <a:ext cx="220694" cy="41079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46" name="Line 90"/>
          <p:cNvSpPr>
            <a:spLocks noChangeShapeType="1"/>
          </p:cNvSpPr>
          <p:nvPr/>
        </p:nvSpPr>
        <p:spPr bwMode="auto">
          <a:xfrm flipH="1">
            <a:off x="2276391" y="3244524"/>
            <a:ext cx="221913" cy="41079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47" name="Line 91"/>
          <p:cNvSpPr>
            <a:spLocks noChangeShapeType="1"/>
          </p:cNvSpPr>
          <p:nvPr/>
        </p:nvSpPr>
        <p:spPr bwMode="auto">
          <a:xfrm>
            <a:off x="2276391" y="3141258"/>
            <a:ext cx="0" cy="1032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48" name="Line 92"/>
          <p:cNvSpPr>
            <a:spLocks noChangeShapeType="1"/>
          </p:cNvSpPr>
          <p:nvPr/>
        </p:nvSpPr>
        <p:spPr bwMode="auto">
          <a:xfrm>
            <a:off x="2165434" y="4119448"/>
            <a:ext cx="44260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49" name="Line 93"/>
          <p:cNvSpPr>
            <a:spLocks noChangeShapeType="1"/>
          </p:cNvSpPr>
          <p:nvPr/>
        </p:nvSpPr>
        <p:spPr bwMode="auto">
          <a:xfrm>
            <a:off x="2165434" y="4119448"/>
            <a:ext cx="220694" cy="41079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50" name="Line 94"/>
          <p:cNvSpPr>
            <a:spLocks noChangeShapeType="1"/>
          </p:cNvSpPr>
          <p:nvPr/>
        </p:nvSpPr>
        <p:spPr bwMode="auto">
          <a:xfrm flipH="1">
            <a:off x="2386129" y="4119448"/>
            <a:ext cx="221913" cy="41079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51" name="Line 95"/>
          <p:cNvSpPr>
            <a:spLocks noChangeShapeType="1"/>
          </p:cNvSpPr>
          <p:nvPr/>
        </p:nvSpPr>
        <p:spPr bwMode="auto">
          <a:xfrm>
            <a:off x="2386129" y="3914051"/>
            <a:ext cx="0" cy="20539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52" name="Line 96"/>
          <p:cNvSpPr>
            <a:spLocks noChangeShapeType="1"/>
          </p:cNvSpPr>
          <p:nvPr/>
        </p:nvSpPr>
        <p:spPr bwMode="auto">
          <a:xfrm>
            <a:off x="2386129" y="4531377"/>
            <a:ext cx="0" cy="15433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53" name="Line 97"/>
          <p:cNvSpPr>
            <a:spLocks noChangeShapeType="1"/>
          </p:cNvSpPr>
          <p:nvPr/>
        </p:nvSpPr>
        <p:spPr bwMode="auto">
          <a:xfrm>
            <a:off x="2276391" y="3605388"/>
            <a:ext cx="0" cy="256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54" name="Line 101"/>
          <p:cNvSpPr>
            <a:spLocks noChangeShapeType="1"/>
          </p:cNvSpPr>
          <p:nvPr/>
        </p:nvSpPr>
        <p:spPr bwMode="auto">
          <a:xfrm>
            <a:off x="2386129" y="3605388"/>
            <a:ext cx="0" cy="15433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55" name="Line 103"/>
          <p:cNvSpPr>
            <a:spLocks noChangeShapeType="1"/>
          </p:cNvSpPr>
          <p:nvPr/>
        </p:nvSpPr>
        <p:spPr bwMode="auto">
          <a:xfrm>
            <a:off x="2276391" y="2369600"/>
            <a:ext cx="0" cy="510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56" name="Line 104"/>
          <p:cNvSpPr>
            <a:spLocks noChangeShapeType="1"/>
          </p:cNvSpPr>
          <p:nvPr/>
        </p:nvSpPr>
        <p:spPr bwMode="auto">
          <a:xfrm>
            <a:off x="2717779" y="2008737"/>
            <a:ext cx="0" cy="20653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57" name="Line 105"/>
          <p:cNvSpPr>
            <a:spLocks noChangeShapeType="1"/>
          </p:cNvSpPr>
          <p:nvPr/>
        </p:nvSpPr>
        <p:spPr bwMode="auto">
          <a:xfrm>
            <a:off x="3492038" y="2008737"/>
            <a:ext cx="0" cy="20653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58" name="Line 106"/>
          <p:cNvSpPr>
            <a:spLocks noChangeShapeType="1"/>
          </p:cNvSpPr>
          <p:nvPr/>
        </p:nvSpPr>
        <p:spPr bwMode="auto">
          <a:xfrm>
            <a:off x="4322384" y="2008737"/>
            <a:ext cx="0" cy="20653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59" name="Line 107"/>
          <p:cNvSpPr>
            <a:spLocks noChangeShapeType="1"/>
          </p:cNvSpPr>
          <p:nvPr/>
        </p:nvSpPr>
        <p:spPr bwMode="auto">
          <a:xfrm>
            <a:off x="6147683" y="2008737"/>
            <a:ext cx="0" cy="20653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60" name="Rectangle 108"/>
          <p:cNvSpPr>
            <a:spLocks noChangeArrowheads="1"/>
          </p:cNvSpPr>
          <p:nvPr/>
        </p:nvSpPr>
        <p:spPr bwMode="auto">
          <a:xfrm>
            <a:off x="6700028" y="1957671"/>
            <a:ext cx="331651" cy="566261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61" name="Rectangle 109"/>
          <p:cNvSpPr>
            <a:spLocks noChangeArrowheads="1"/>
          </p:cNvSpPr>
          <p:nvPr/>
        </p:nvSpPr>
        <p:spPr bwMode="auto">
          <a:xfrm>
            <a:off x="6810985" y="2781529"/>
            <a:ext cx="331651" cy="565126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62" name="Rectangle 110"/>
          <p:cNvSpPr>
            <a:spLocks noChangeArrowheads="1"/>
          </p:cNvSpPr>
          <p:nvPr/>
        </p:nvSpPr>
        <p:spPr bwMode="auto">
          <a:xfrm>
            <a:off x="6921942" y="3553187"/>
            <a:ext cx="331651" cy="566261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63" name="Rectangle 111"/>
          <p:cNvSpPr>
            <a:spLocks noChangeArrowheads="1"/>
          </p:cNvSpPr>
          <p:nvPr/>
        </p:nvSpPr>
        <p:spPr bwMode="auto">
          <a:xfrm>
            <a:off x="7031679" y="4325980"/>
            <a:ext cx="331651" cy="566261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64" name="Line 112"/>
          <p:cNvSpPr>
            <a:spLocks noChangeShapeType="1"/>
          </p:cNvSpPr>
          <p:nvPr/>
        </p:nvSpPr>
        <p:spPr bwMode="auto">
          <a:xfrm flipV="1">
            <a:off x="2020337" y="1882775"/>
            <a:ext cx="0" cy="49023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65" name="Line 113"/>
          <p:cNvSpPr>
            <a:spLocks noChangeShapeType="1"/>
          </p:cNvSpPr>
          <p:nvPr/>
        </p:nvSpPr>
        <p:spPr bwMode="auto">
          <a:xfrm>
            <a:off x="2386129" y="1906606"/>
            <a:ext cx="40383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66" name="Line 114"/>
          <p:cNvSpPr>
            <a:spLocks noChangeShapeType="1"/>
          </p:cNvSpPr>
          <p:nvPr/>
        </p:nvSpPr>
        <p:spPr bwMode="auto">
          <a:xfrm>
            <a:off x="6424465" y="1906606"/>
            <a:ext cx="0" cy="20539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67" name="Line 115"/>
          <p:cNvSpPr>
            <a:spLocks noChangeShapeType="1"/>
          </p:cNvSpPr>
          <p:nvPr/>
        </p:nvSpPr>
        <p:spPr bwMode="auto">
          <a:xfrm>
            <a:off x="6424465" y="2112003"/>
            <a:ext cx="2755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68" name="Line 116"/>
          <p:cNvSpPr>
            <a:spLocks noChangeShapeType="1"/>
          </p:cNvSpPr>
          <p:nvPr/>
        </p:nvSpPr>
        <p:spPr bwMode="auto">
          <a:xfrm>
            <a:off x="7031679" y="2215269"/>
            <a:ext cx="33287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69" name="Text Box 117"/>
          <p:cNvSpPr txBox="1">
            <a:spLocks noChangeArrowheads="1"/>
          </p:cNvSpPr>
          <p:nvPr/>
        </p:nvSpPr>
        <p:spPr bwMode="auto">
          <a:xfrm>
            <a:off x="2608042" y="2496697"/>
            <a:ext cx="3296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dirty="0" smtClean="0"/>
              <a:t>200ps   </a:t>
            </a:r>
            <a:r>
              <a:rPr lang="en-US" sz="1600" dirty="0" err="1" smtClean="0"/>
              <a:t>200ps</a:t>
            </a:r>
            <a:r>
              <a:rPr lang="en-US" sz="1600" dirty="0" smtClean="0"/>
              <a:t>    </a:t>
            </a:r>
            <a:r>
              <a:rPr lang="en-US" sz="1600" dirty="0"/>
              <a:t>2</a:t>
            </a:r>
            <a:r>
              <a:rPr lang="en-US" sz="1600" dirty="0" smtClean="0"/>
              <a:t>00ps                 </a:t>
            </a:r>
            <a:r>
              <a:rPr lang="en-US" sz="1600" dirty="0" err="1"/>
              <a:t>2</a:t>
            </a:r>
            <a:r>
              <a:rPr lang="en-US" sz="1600" dirty="0" err="1" smtClean="0"/>
              <a:t>00ps</a:t>
            </a:r>
            <a:endParaRPr lang="fr-FR" sz="1600" dirty="0"/>
          </a:p>
        </p:txBody>
      </p:sp>
      <p:sp>
        <p:nvSpPr>
          <p:cNvPr id="13370" name="Text Box 118"/>
          <p:cNvSpPr txBox="1">
            <a:spLocks noChangeArrowheads="1"/>
          </p:cNvSpPr>
          <p:nvPr/>
        </p:nvSpPr>
        <p:spPr bwMode="auto">
          <a:xfrm>
            <a:off x="1335088" y="3114023"/>
            <a:ext cx="68377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dirty="0" smtClean="0"/>
              <a:t>250ps</a:t>
            </a:r>
            <a:endParaRPr lang="fr-FR" sz="1600" dirty="0"/>
          </a:p>
        </p:txBody>
      </p:sp>
      <p:sp>
        <p:nvSpPr>
          <p:cNvPr id="13371" name="Text Box 119"/>
          <p:cNvSpPr txBox="1">
            <a:spLocks noChangeArrowheads="1"/>
          </p:cNvSpPr>
          <p:nvPr/>
        </p:nvSpPr>
        <p:spPr bwMode="auto">
          <a:xfrm>
            <a:off x="1503352" y="3988947"/>
            <a:ext cx="68377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dirty="0" smtClean="0"/>
              <a:t>300ps</a:t>
            </a:r>
            <a:endParaRPr lang="fr-FR" sz="1600" dirty="0"/>
          </a:p>
        </p:txBody>
      </p:sp>
      <p:sp>
        <p:nvSpPr>
          <p:cNvPr id="13372" name="Line 120"/>
          <p:cNvSpPr>
            <a:spLocks noChangeShapeType="1"/>
          </p:cNvSpPr>
          <p:nvPr/>
        </p:nvSpPr>
        <p:spPr bwMode="auto">
          <a:xfrm>
            <a:off x="1446045" y="1906606"/>
            <a:ext cx="940084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73" name="Text Box 121"/>
          <p:cNvSpPr txBox="1">
            <a:spLocks noChangeArrowheads="1"/>
          </p:cNvSpPr>
          <p:nvPr/>
        </p:nvSpPr>
        <p:spPr bwMode="auto">
          <a:xfrm>
            <a:off x="3382300" y="2472866"/>
            <a:ext cx="184115" cy="36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3374" name="Text Box 122"/>
          <p:cNvSpPr txBox="1">
            <a:spLocks noChangeArrowheads="1"/>
          </p:cNvSpPr>
          <p:nvPr/>
        </p:nvSpPr>
        <p:spPr bwMode="auto">
          <a:xfrm>
            <a:off x="4267516" y="2472866"/>
            <a:ext cx="184115" cy="36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3375" name="Text Box 123"/>
          <p:cNvSpPr txBox="1">
            <a:spLocks noChangeArrowheads="1"/>
          </p:cNvSpPr>
          <p:nvPr/>
        </p:nvSpPr>
        <p:spPr bwMode="auto">
          <a:xfrm>
            <a:off x="5981858" y="2496697"/>
            <a:ext cx="184115" cy="337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 sz="1600"/>
          </a:p>
        </p:txBody>
      </p:sp>
      <p:sp>
        <p:nvSpPr>
          <p:cNvPr id="13376" name="Line 124"/>
          <p:cNvSpPr>
            <a:spLocks noChangeShapeType="1"/>
          </p:cNvSpPr>
          <p:nvPr/>
        </p:nvSpPr>
        <p:spPr bwMode="auto">
          <a:xfrm>
            <a:off x="1611870" y="2781529"/>
            <a:ext cx="331651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77" name="Text Box 125"/>
          <p:cNvSpPr txBox="1">
            <a:spLocks noChangeArrowheads="1"/>
          </p:cNvSpPr>
          <p:nvPr/>
        </p:nvSpPr>
        <p:spPr bwMode="auto">
          <a:xfrm>
            <a:off x="4707684" y="2032567"/>
            <a:ext cx="107273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dirty="0" smtClean="0"/>
              <a:t>32-64 </a:t>
            </a:r>
            <a:r>
              <a:rPr lang="en-US" sz="1600" dirty="0"/>
              <a:t>cells</a:t>
            </a:r>
            <a:endParaRPr lang="fr-FR" sz="1600" dirty="0"/>
          </a:p>
        </p:txBody>
      </p:sp>
      <p:sp>
        <p:nvSpPr>
          <p:cNvPr id="13378" name="Text Box 126"/>
          <p:cNvSpPr txBox="1">
            <a:spLocks noChangeArrowheads="1"/>
          </p:cNvSpPr>
          <p:nvPr/>
        </p:nvSpPr>
        <p:spPr bwMode="auto">
          <a:xfrm>
            <a:off x="3581400" y="1219200"/>
            <a:ext cx="18279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smtClean="0"/>
              <a:t>  50ps </a:t>
            </a:r>
            <a:r>
              <a:rPr lang="en-US" dirty="0"/>
              <a:t>step delays</a:t>
            </a:r>
            <a:endParaRPr lang="fr-FR" dirty="0"/>
          </a:p>
        </p:txBody>
      </p:sp>
      <p:sp>
        <p:nvSpPr>
          <p:cNvPr id="13379" name="Line 127"/>
          <p:cNvSpPr>
            <a:spLocks noChangeShapeType="1"/>
          </p:cNvSpPr>
          <p:nvPr/>
        </p:nvSpPr>
        <p:spPr bwMode="auto">
          <a:xfrm>
            <a:off x="7142636" y="2986927"/>
            <a:ext cx="331651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80" name="Line 128"/>
          <p:cNvSpPr>
            <a:spLocks noChangeShapeType="1"/>
          </p:cNvSpPr>
          <p:nvPr/>
        </p:nvSpPr>
        <p:spPr bwMode="auto">
          <a:xfrm>
            <a:off x="1777696" y="3502122"/>
            <a:ext cx="276782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81" name="Line 129"/>
          <p:cNvSpPr>
            <a:spLocks noChangeShapeType="1"/>
          </p:cNvSpPr>
          <p:nvPr/>
        </p:nvSpPr>
        <p:spPr bwMode="auto">
          <a:xfrm>
            <a:off x="7253592" y="3759719"/>
            <a:ext cx="331651" cy="0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82" name="Line 130"/>
          <p:cNvSpPr>
            <a:spLocks noChangeShapeType="1"/>
          </p:cNvSpPr>
          <p:nvPr/>
        </p:nvSpPr>
        <p:spPr bwMode="auto">
          <a:xfrm>
            <a:off x="1888652" y="4377045"/>
            <a:ext cx="331651" cy="0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83" name="Line 131"/>
          <p:cNvSpPr>
            <a:spLocks noChangeShapeType="1"/>
          </p:cNvSpPr>
          <p:nvPr/>
        </p:nvSpPr>
        <p:spPr bwMode="auto">
          <a:xfrm>
            <a:off x="7364549" y="4582442"/>
            <a:ext cx="331651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84" name="Text Box 133"/>
          <p:cNvSpPr txBox="1">
            <a:spLocks noChangeArrowheads="1"/>
          </p:cNvSpPr>
          <p:nvPr/>
        </p:nvSpPr>
        <p:spPr bwMode="auto">
          <a:xfrm>
            <a:off x="1844757" y="4716348"/>
            <a:ext cx="68377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dirty="0" smtClean="0"/>
              <a:t>350ps</a:t>
            </a:r>
            <a:endParaRPr lang="fr-FR" sz="1600" dirty="0"/>
          </a:p>
        </p:txBody>
      </p:sp>
      <p:sp>
        <p:nvSpPr>
          <p:cNvPr id="13385" name="Line 138"/>
          <p:cNvSpPr>
            <a:spLocks noChangeShapeType="1"/>
          </p:cNvSpPr>
          <p:nvPr/>
        </p:nvSpPr>
        <p:spPr bwMode="auto">
          <a:xfrm>
            <a:off x="2371497" y="2481945"/>
            <a:ext cx="0" cy="544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86" name="Line 140"/>
          <p:cNvSpPr>
            <a:spLocks noChangeShapeType="1"/>
          </p:cNvSpPr>
          <p:nvPr/>
        </p:nvSpPr>
        <p:spPr bwMode="auto">
          <a:xfrm>
            <a:off x="2254444" y="2645354"/>
            <a:ext cx="0" cy="32682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87" name="Line 141"/>
          <p:cNvSpPr>
            <a:spLocks noChangeShapeType="1"/>
          </p:cNvSpPr>
          <p:nvPr/>
        </p:nvSpPr>
        <p:spPr bwMode="auto">
          <a:xfrm>
            <a:off x="2078864" y="2863234"/>
            <a:ext cx="0" cy="21788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88" name="Line 143"/>
          <p:cNvSpPr>
            <a:spLocks noChangeShapeType="1"/>
          </p:cNvSpPr>
          <p:nvPr/>
        </p:nvSpPr>
        <p:spPr bwMode="auto">
          <a:xfrm>
            <a:off x="2078864" y="3081114"/>
            <a:ext cx="11705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16" name="Text Box 145"/>
          <p:cNvSpPr txBox="1">
            <a:spLocks noChangeArrowheads="1"/>
          </p:cNvSpPr>
          <p:nvPr/>
        </p:nvSpPr>
        <p:spPr bwMode="auto">
          <a:xfrm>
            <a:off x="1143000" y="1905000"/>
            <a:ext cx="5111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/>
              <a:t>0ps</a:t>
            </a:r>
            <a:endParaRPr lang="fr-FR" sz="1600"/>
          </a:p>
        </p:txBody>
      </p:sp>
      <p:sp>
        <p:nvSpPr>
          <p:cNvPr id="13318" name="Text Box 147"/>
          <p:cNvSpPr txBox="1">
            <a:spLocks noChangeArrowheads="1"/>
          </p:cNvSpPr>
          <p:nvPr/>
        </p:nvSpPr>
        <p:spPr bwMode="auto">
          <a:xfrm>
            <a:off x="0" y="64008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3319" name="TextBox 137"/>
          <p:cNvSpPr txBox="1">
            <a:spLocks noChangeArrowheads="1"/>
          </p:cNvSpPr>
          <p:nvPr/>
        </p:nvSpPr>
        <p:spPr bwMode="auto">
          <a:xfrm>
            <a:off x="685800" y="1524000"/>
            <a:ext cx="210666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smtClean="0"/>
              <a:t>40-160 </a:t>
            </a:r>
            <a:r>
              <a:rPr lang="en-US" dirty="0"/>
              <a:t>MHz Clock in</a:t>
            </a:r>
          </a:p>
        </p:txBody>
      </p:sp>
      <p:sp>
        <p:nvSpPr>
          <p:cNvPr id="13321" name="Line 106"/>
          <p:cNvSpPr>
            <a:spLocks noChangeShapeType="1"/>
          </p:cNvSpPr>
          <p:nvPr/>
        </p:nvSpPr>
        <p:spPr bwMode="auto">
          <a:xfrm>
            <a:off x="2895600" y="3505200"/>
            <a:ext cx="0" cy="206375"/>
          </a:xfrm>
          <a:prstGeom prst="line">
            <a:avLst/>
          </a:prstGeom>
          <a:noFill/>
          <a:ln w="9525">
            <a:solidFill>
              <a:srgbClr val="00B05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2" name="Line 106"/>
          <p:cNvSpPr>
            <a:spLocks noChangeShapeType="1"/>
          </p:cNvSpPr>
          <p:nvPr/>
        </p:nvSpPr>
        <p:spPr bwMode="auto">
          <a:xfrm>
            <a:off x="3733800" y="3505200"/>
            <a:ext cx="0" cy="206375"/>
          </a:xfrm>
          <a:prstGeom prst="line">
            <a:avLst/>
          </a:prstGeom>
          <a:noFill/>
          <a:ln w="9525">
            <a:solidFill>
              <a:srgbClr val="00B05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3" name="Line 106"/>
          <p:cNvSpPr>
            <a:spLocks noChangeShapeType="1"/>
          </p:cNvSpPr>
          <p:nvPr/>
        </p:nvSpPr>
        <p:spPr bwMode="auto">
          <a:xfrm>
            <a:off x="4648200" y="3505200"/>
            <a:ext cx="0" cy="206375"/>
          </a:xfrm>
          <a:prstGeom prst="line">
            <a:avLst/>
          </a:prstGeom>
          <a:noFill/>
          <a:ln w="9525">
            <a:solidFill>
              <a:srgbClr val="00B05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4" name="Line 106"/>
          <p:cNvSpPr>
            <a:spLocks noChangeShapeType="1"/>
          </p:cNvSpPr>
          <p:nvPr/>
        </p:nvSpPr>
        <p:spPr bwMode="auto">
          <a:xfrm>
            <a:off x="6324600" y="3505200"/>
            <a:ext cx="0" cy="206375"/>
          </a:xfrm>
          <a:prstGeom prst="line">
            <a:avLst/>
          </a:prstGeom>
          <a:noFill/>
          <a:ln w="9525">
            <a:solidFill>
              <a:srgbClr val="92D05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5" name="Line 106"/>
          <p:cNvSpPr>
            <a:spLocks noChangeShapeType="1"/>
          </p:cNvSpPr>
          <p:nvPr/>
        </p:nvSpPr>
        <p:spPr bwMode="auto">
          <a:xfrm>
            <a:off x="4648200" y="3505200"/>
            <a:ext cx="0" cy="206375"/>
          </a:xfrm>
          <a:prstGeom prst="line">
            <a:avLst/>
          </a:prstGeom>
          <a:noFill/>
          <a:ln w="9525">
            <a:solidFill>
              <a:srgbClr val="92D05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6" name="Line 106"/>
          <p:cNvSpPr>
            <a:spLocks noChangeShapeType="1"/>
          </p:cNvSpPr>
          <p:nvPr/>
        </p:nvSpPr>
        <p:spPr bwMode="auto">
          <a:xfrm>
            <a:off x="3733800" y="3505200"/>
            <a:ext cx="0" cy="206375"/>
          </a:xfrm>
          <a:prstGeom prst="line">
            <a:avLst/>
          </a:prstGeom>
          <a:noFill/>
          <a:ln w="9525">
            <a:solidFill>
              <a:srgbClr val="92D05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7" name="Line 106"/>
          <p:cNvSpPr>
            <a:spLocks noChangeShapeType="1"/>
          </p:cNvSpPr>
          <p:nvPr/>
        </p:nvSpPr>
        <p:spPr bwMode="auto">
          <a:xfrm>
            <a:off x="2895600" y="3505200"/>
            <a:ext cx="0" cy="206375"/>
          </a:xfrm>
          <a:prstGeom prst="line">
            <a:avLst/>
          </a:prstGeom>
          <a:noFill/>
          <a:ln w="9525">
            <a:solidFill>
              <a:srgbClr val="92D05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8" name="Line 106"/>
          <p:cNvSpPr>
            <a:spLocks noChangeShapeType="1"/>
          </p:cNvSpPr>
          <p:nvPr/>
        </p:nvSpPr>
        <p:spPr bwMode="auto">
          <a:xfrm>
            <a:off x="2895600" y="2743200"/>
            <a:ext cx="0" cy="206375"/>
          </a:xfrm>
          <a:prstGeom prst="line">
            <a:avLst/>
          </a:prstGeom>
          <a:noFill/>
          <a:ln w="9525">
            <a:solidFill>
              <a:srgbClr val="0070C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9" name="Line 106"/>
          <p:cNvSpPr>
            <a:spLocks noChangeShapeType="1"/>
          </p:cNvSpPr>
          <p:nvPr/>
        </p:nvSpPr>
        <p:spPr bwMode="auto">
          <a:xfrm>
            <a:off x="3733800" y="2743200"/>
            <a:ext cx="0" cy="206375"/>
          </a:xfrm>
          <a:prstGeom prst="line">
            <a:avLst/>
          </a:prstGeom>
          <a:noFill/>
          <a:ln w="9525">
            <a:solidFill>
              <a:srgbClr val="0070C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30" name="Line 106"/>
          <p:cNvSpPr>
            <a:spLocks noChangeShapeType="1"/>
          </p:cNvSpPr>
          <p:nvPr/>
        </p:nvSpPr>
        <p:spPr bwMode="auto">
          <a:xfrm>
            <a:off x="4648200" y="2743200"/>
            <a:ext cx="0" cy="206375"/>
          </a:xfrm>
          <a:prstGeom prst="line">
            <a:avLst/>
          </a:prstGeom>
          <a:noFill/>
          <a:ln w="9525">
            <a:solidFill>
              <a:srgbClr val="0070C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31" name="Line 106"/>
          <p:cNvSpPr>
            <a:spLocks noChangeShapeType="1"/>
          </p:cNvSpPr>
          <p:nvPr/>
        </p:nvSpPr>
        <p:spPr bwMode="auto">
          <a:xfrm>
            <a:off x="6400800" y="2743200"/>
            <a:ext cx="0" cy="206375"/>
          </a:xfrm>
          <a:prstGeom prst="line">
            <a:avLst/>
          </a:prstGeom>
          <a:noFill/>
          <a:ln w="9525">
            <a:solidFill>
              <a:srgbClr val="0070C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32" name="Line 106"/>
          <p:cNvSpPr>
            <a:spLocks noChangeShapeType="1"/>
          </p:cNvSpPr>
          <p:nvPr/>
        </p:nvSpPr>
        <p:spPr bwMode="auto">
          <a:xfrm>
            <a:off x="6400800" y="4343400"/>
            <a:ext cx="0" cy="206375"/>
          </a:xfrm>
          <a:prstGeom prst="line">
            <a:avLst/>
          </a:prstGeom>
          <a:noFill/>
          <a:ln w="9525">
            <a:solidFill>
              <a:srgbClr val="00206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33" name="Line 106"/>
          <p:cNvSpPr>
            <a:spLocks noChangeShapeType="1"/>
          </p:cNvSpPr>
          <p:nvPr/>
        </p:nvSpPr>
        <p:spPr bwMode="auto">
          <a:xfrm>
            <a:off x="4724400" y="4343400"/>
            <a:ext cx="0" cy="206375"/>
          </a:xfrm>
          <a:prstGeom prst="line">
            <a:avLst/>
          </a:prstGeom>
          <a:noFill/>
          <a:ln w="9525">
            <a:solidFill>
              <a:srgbClr val="00206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34" name="Line 106"/>
          <p:cNvSpPr>
            <a:spLocks noChangeShapeType="1"/>
          </p:cNvSpPr>
          <p:nvPr/>
        </p:nvSpPr>
        <p:spPr bwMode="auto">
          <a:xfrm>
            <a:off x="3886200" y="4343400"/>
            <a:ext cx="0" cy="206375"/>
          </a:xfrm>
          <a:prstGeom prst="line">
            <a:avLst/>
          </a:prstGeom>
          <a:noFill/>
          <a:ln w="9525">
            <a:solidFill>
              <a:srgbClr val="00206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35" name="Line 106"/>
          <p:cNvSpPr>
            <a:spLocks noChangeShapeType="1"/>
          </p:cNvSpPr>
          <p:nvPr/>
        </p:nvSpPr>
        <p:spPr bwMode="auto">
          <a:xfrm>
            <a:off x="3124200" y="4343400"/>
            <a:ext cx="0" cy="206375"/>
          </a:xfrm>
          <a:prstGeom prst="line">
            <a:avLst/>
          </a:prstGeom>
          <a:noFill/>
          <a:ln w="9525">
            <a:solidFill>
              <a:srgbClr val="00206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55" name="Slide Number Placeholder 15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1264-1A81-44FE-A3D8-02934FAE6C08}" type="slidenum">
              <a:rPr lang="en-US" smtClean="0"/>
              <a:pPr/>
              <a:t>41</a:t>
            </a:fld>
            <a:endParaRPr lang="en-US"/>
          </a:p>
        </p:txBody>
      </p:sp>
      <p:cxnSp>
        <p:nvCxnSpPr>
          <p:cNvPr id="158" name="Straight Arrow Connector 157"/>
          <p:cNvCxnSpPr/>
          <p:nvPr/>
        </p:nvCxnSpPr>
        <p:spPr>
          <a:xfrm rot="5400000">
            <a:off x="6134894" y="5218906"/>
            <a:ext cx="381000" cy="15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TextBox 159"/>
          <p:cNvSpPr txBox="1"/>
          <p:nvPr/>
        </p:nvSpPr>
        <p:spPr>
          <a:xfrm>
            <a:off x="3276600" y="5486400"/>
            <a:ext cx="2737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To switched capacitor array</a:t>
            </a:r>
            <a:endParaRPr lang="en-US" dirty="0"/>
          </a:p>
        </p:txBody>
      </p:sp>
      <p:cxnSp>
        <p:nvCxnSpPr>
          <p:cNvPr id="161" name="Straight Arrow Connector 160"/>
          <p:cNvCxnSpPr/>
          <p:nvPr/>
        </p:nvCxnSpPr>
        <p:spPr>
          <a:xfrm rot="5400000">
            <a:off x="5296694" y="5218906"/>
            <a:ext cx="381000" cy="15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Straight Arrow Connector 161"/>
          <p:cNvCxnSpPr/>
          <p:nvPr/>
        </p:nvCxnSpPr>
        <p:spPr>
          <a:xfrm rot="5400000">
            <a:off x="4382294" y="5218906"/>
            <a:ext cx="381000" cy="15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Straight Arrow Connector 162"/>
          <p:cNvCxnSpPr/>
          <p:nvPr/>
        </p:nvCxnSpPr>
        <p:spPr>
          <a:xfrm rot="5400000">
            <a:off x="3544094" y="5218906"/>
            <a:ext cx="381000" cy="15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Straight Arrow Connector 163"/>
          <p:cNvCxnSpPr/>
          <p:nvPr/>
        </p:nvCxnSpPr>
        <p:spPr>
          <a:xfrm rot="5400000">
            <a:off x="2782094" y="5218906"/>
            <a:ext cx="381000" cy="15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9" name="TextBox 158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600" y="304800"/>
            <a:ext cx="1711325" cy="5929313"/>
          </a:xfrm>
          <a:prstGeom prst="rect">
            <a:avLst/>
          </a:prstGeom>
          <a:noFill/>
          <a:ln w="9525">
            <a:solidFill>
              <a:srgbClr val="0D0D0D"/>
            </a:solidFill>
            <a:miter lim="800000"/>
            <a:headEnd/>
            <a:tailEnd/>
          </a:ln>
        </p:spPr>
      </p:pic>
      <p:grpSp>
        <p:nvGrpSpPr>
          <p:cNvPr id="2" name="Groupe 27"/>
          <p:cNvGrpSpPr>
            <a:grpSpLocks/>
          </p:cNvGrpSpPr>
          <p:nvPr/>
        </p:nvGrpSpPr>
        <p:grpSpPr bwMode="auto">
          <a:xfrm>
            <a:off x="533400" y="1600200"/>
            <a:ext cx="5291138" cy="2665413"/>
            <a:chOff x="1857356" y="285728"/>
            <a:chExt cx="5291180" cy="2665870"/>
          </a:xfrm>
        </p:grpSpPr>
        <p:pic>
          <p:nvPicPr>
            <p:cNvPr id="20495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857356" y="285728"/>
              <a:ext cx="5291180" cy="2665870"/>
            </a:xfrm>
            <a:prstGeom prst="rect">
              <a:avLst/>
            </a:prstGeom>
            <a:noFill/>
            <a:ln w="19050">
              <a:solidFill>
                <a:schemeClr val="tx2"/>
              </a:solidFill>
              <a:miter lim="800000"/>
              <a:headEnd/>
              <a:tailEnd/>
            </a:ln>
          </p:spPr>
        </p:pic>
        <p:sp>
          <p:nvSpPr>
            <p:cNvPr id="5" name="Ellipse 4"/>
            <p:cNvSpPr/>
            <p:nvPr/>
          </p:nvSpPr>
          <p:spPr>
            <a:xfrm>
              <a:off x="1857356" y="1786173"/>
              <a:ext cx="2536845" cy="857397"/>
            </a:xfrm>
            <a:prstGeom prst="ellipse">
              <a:avLst/>
            </a:prstGeom>
            <a:noFill/>
            <a:ln>
              <a:solidFill>
                <a:srgbClr val="FF0000"/>
              </a:solidFill>
              <a:prstDash val="sysDot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/>
            </a:p>
          </p:txBody>
        </p:sp>
        <p:sp>
          <p:nvSpPr>
            <p:cNvPr id="6" name="Ellipse 5"/>
            <p:cNvSpPr/>
            <p:nvPr/>
          </p:nvSpPr>
          <p:spPr>
            <a:xfrm>
              <a:off x="2844789" y="928776"/>
              <a:ext cx="844557" cy="714497"/>
            </a:xfrm>
            <a:prstGeom prst="ellipse">
              <a:avLst/>
            </a:prstGeom>
            <a:noFill/>
            <a:ln>
              <a:solidFill>
                <a:srgbClr val="0070C0"/>
              </a:solidFill>
              <a:prstDash val="sysDot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dirty="0"/>
                <a:t>²</a:t>
              </a:r>
            </a:p>
          </p:txBody>
        </p:sp>
        <p:sp>
          <p:nvSpPr>
            <p:cNvPr id="7" name="Ellipse 6"/>
            <p:cNvSpPr/>
            <p:nvPr/>
          </p:nvSpPr>
          <p:spPr>
            <a:xfrm rot="20085003">
              <a:off x="4038598" y="1060561"/>
              <a:ext cx="1762139" cy="714497"/>
            </a:xfrm>
            <a:prstGeom prst="ellipse">
              <a:avLst/>
            </a:prstGeom>
            <a:noFill/>
            <a:ln>
              <a:solidFill>
                <a:srgbClr val="7030A0"/>
              </a:solidFill>
              <a:prstDash val="sysDot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/>
            </a:p>
          </p:txBody>
        </p:sp>
        <p:sp>
          <p:nvSpPr>
            <p:cNvPr id="8" name="Ellipse 7"/>
            <p:cNvSpPr/>
            <p:nvPr/>
          </p:nvSpPr>
          <p:spPr>
            <a:xfrm>
              <a:off x="5803912" y="1071676"/>
              <a:ext cx="704856" cy="571598"/>
            </a:xfrm>
            <a:prstGeom prst="ellipse">
              <a:avLst/>
            </a:prstGeom>
            <a:noFill/>
            <a:ln>
              <a:solidFill>
                <a:srgbClr val="00B050"/>
              </a:solidFill>
              <a:prstDash val="sysDot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/>
            </a:p>
          </p:txBody>
        </p:sp>
        <p:sp>
          <p:nvSpPr>
            <p:cNvPr id="14" name="ZoneTexte 13"/>
            <p:cNvSpPr txBox="1"/>
            <p:nvPr/>
          </p:nvSpPr>
          <p:spPr>
            <a:xfrm>
              <a:off x="2857489" y="500078"/>
              <a:ext cx="1214448" cy="308028"/>
            </a:xfrm>
            <a:prstGeom prst="rect">
              <a:avLst/>
            </a:prstGeom>
            <a:noFill/>
            <a:ln w="28575">
              <a:noFill/>
              <a:prstDash val="sysDot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sz="1400" dirty="0">
                  <a:solidFill>
                    <a:schemeClr val="tx2"/>
                  </a:solidFill>
                  <a:latin typeface="+mn-lt"/>
                </a:rPr>
                <a:t>Input </a:t>
              </a:r>
              <a:r>
                <a:rPr lang="fr-FR" sz="1400" dirty="0" err="1">
                  <a:solidFill>
                    <a:schemeClr val="tx2"/>
                  </a:solidFill>
                  <a:latin typeface="+mn-lt"/>
                </a:rPr>
                <a:t>switch</a:t>
              </a:r>
              <a:endParaRPr lang="fr-FR" sz="1400" dirty="0">
                <a:solidFill>
                  <a:schemeClr val="tx2"/>
                </a:solidFill>
                <a:latin typeface="+mn-lt"/>
              </a:endParaRPr>
            </a:p>
          </p:txBody>
        </p:sp>
        <p:sp>
          <p:nvSpPr>
            <p:cNvPr id="23" name="ZoneTexte 22"/>
            <p:cNvSpPr txBox="1"/>
            <p:nvPr/>
          </p:nvSpPr>
          <p:spPr>
            <a:xfrm>
              <a:off x="5572135" y="1929073"/>
              <a:ext cx="785819" cy="522377"/>
            </a:xfrm>
            <a:prstGeom prst="rect">
              <a:avLst/>
            </a:prstGeom>
            <a:noFill/>
            <a:ln w="28575">
              <a:noFill/>
              <a:prstDash val="sysDot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sz="1400" dirty="0" err="1">
                  <a:latin typeface="+mn-lt"/>
                </a:rPr>
                <a:t>Current</a:t>
              </a:r>
              <a:r>
                <a:rPr lang="fr-FR" sz="1400" dirty="0">
                  <a:latin typeface="+mn-lt"/>
                </a:rPr>
                <a:t> source</a:t>
              </a:r>
            </a:p>
          </p:txBody>
        </p:sp>
        <p:sp>
          <p:nvSpPr>
            <p:cNvPr id="24" name="ZoneTexte 23"/>
            <p:cNvSpPr txBox="1"/>
            <p:nvPr/>
          </p:nvSpPr>
          <p:spPr>
            <a:xfrm>
              <a:off x="4143374" y="571527"/>
              <a:ext cx="1643076" cy="738315"/>
            </a:xfrm>
            <a:prstGeom prst="rect">
              <a:avLst/>
            </a:prstGeom>
            <a:noFill/>
            <a:ln w="28575">
              <a:noFill/>
              <a:prstDash val="sysDot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sz="1400" dirty="0">
                  <a:solidFill>
                    <a:srgbClr val="7030A0"/>
                  </a:solidFill>
                  <a:latin typeface="+mn-lt"/>
                </a:rPr>
                <a:t>Storage capacitance &amp; </a:t>
              </a:r>
              <a:r>
                <a:rPr lang="fr-FR" sz="1400" dirty="0" err="1">
                  <a:solidFill>
                    <a:srgbClr val="7030A0"/>
                  </a:solidFill>
                  <a:latin typeface="+mn-lt"/>
                </a:rPr>
                <a:t>Nfet</a:t>
              </a:r>
              <a:r>
                <a:rPr lang="fr-FR" sz="1400" dirty="0">
                  <a:solidFill>
                    <a:srgbClr val="7030A0"/>
                  </a:solidFill>
                  <a:latin typeface="+mn-lt"/>
                </a:rPr>
                <a:t>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sz="1400" dirty="0">
                <a:solidFill>
                  <a:schemeClr val="tx2"/>
                </a:solidFill>
                <a:latin typeface="+mn-lt"/>
              </a:endParaRPr>
            </a:p>
          </p:txBody>
        </p:sp>
        <p:sp>
          <p:nvSpPr>
            <p:cNvPr id="25" name="ZoneTexte 24"/>
            <p:cNvSpPr txBox="1"/>
            <p:nvPr/>
          </p:nvSpPr>
          <p:spPr>
            <a:xfrm>
              <a:off x="5857888" y="642977"/>
              <a:ext cx="1285885" cy="308028"/>
            </a:xfrm>
            <a:prstGeom prst="rect">
              <a:avLst/>
            </a:prstGeom>
            <a:noFill/>
            <a:ln w="28575">
              <a:noFill/>
              <a:prstDash val="sysDot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sz="1400" dirty="0">
                  <a:solidFill>
                    <a:srgbClr val="00B050"/>
                  </a:solidFill>
                  <a:latin typeface="+mn-lt"/>
                </a:rPr>
                <a:t>Output </a:t>
              </a:r>
              <a:r>
                <a:rPr lang="fr-FR" sz="1400" dirty="0" err="1">
                  <a:solidFill>
                    <a:srgbClr val="00B050"/>
                  </a:solidFill>
                  <a:latin typeface="+mn-lt"/>
                </a:rPr>
                <a:t>switch</a:t>
              </a:r>
              <a:endParaRPr lang="fr-FR" sz="1400" dirty="0">
                <a:solidFill>
                  <a:schemeClr val="tx2"/>
                </a:solidFill>
                <a:latin typeface="+mn-lt"/>
              </a:endParaRPr>
            </a:p>
          </p:txBody>
        </p:sp>
        <p:sp>
          <p:nvSpPr>
            <p:cNvPr id="26" name="ZoneTexte 25"/>
            <p:cNvSpPr txBox="1"/>
            <p:nvPr/>
          </p:nvSpPr>
          <p:spPr>
            <a:xfrm>
              <a:off x="3571870" y="2572120"/>
              <a:ext cx="1285885" cy="308028"/>
            </a:xfrm>
            <a:prstGeom prst="rect">
              <a:avLst/>
            </a:prstGeom>
            <a:noFill/>
            <a:ln w="28575">
              <a:noFill/>
              <a:prstDash val="sysDot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sz="1400" dirty="0">
                  <a:solidFill>
                    <a:srgbClr val="FF0000"/>
                  </a:solidFill>
                  <a:latin typeface="+mn-lt"/>
                </a:rPr>
                <a:t>Multiplexer</a:t>
              </a:r>
            </a:p>
          </p:txBody>
        </p:sp>
        <p:sp>
          <p:nvSpPr>
            <p:cNvPr id="27" name="Ellipse 26"/>
            <p:cNvSpPr/>
            <p:nvPr/>
          </p:nvSpPr>
          <p:spPr>
            <a:xfrm>
              <a:off x="5000631" y="1786173"/>
              <a:ext cx="571505" cy="500148"/>
            </a:xfrm>
            <a:prstGeom prst="ellipse">
              <a:avLst/>
            </a:prstGeom>
            <a:noFill/>
            <a:ln>
              <a:solidFill>
                <a:schemeClr val="tx1"/>
              </a:solidFill>
              <a:prstDash val="sysDot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/>
            </a:p>
          </p:txBody>
        </p:sp>
      </p:grpSp>
      <p:sp>
        <p:nvSpPr>
          <p:cNvPr id="32" name="ZoneTexte 31"/>
          <p:cNvSpPr txBox="1"/>
          <p:nvPr/>
        </p:nvSpPr>
        <p:spPr>
          <a:xfrm>
            <a:off x="6934200" y="5638800"/>
            <a:ext cx="1428750" cy="36988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i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Layout</a:t>
            </a:r>
            <a:endParaRPr lang="fr-FR" i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20489" name="ZoneTexte 28"/>
          <p:cNvSpPr txBox="1">
            <a:spLocks noChangeArrowheads="1"/>
          </p:cNvSpPr>
          <p:nvPr/>
        </p:nvSpPr>
        <p:spPr bwMode="auto">
          <a:xfrm>
            <a:off x="1752600" y="4876800"/>
            <a:ext cx="35814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dirty="0" err="1" smtClean="0">
                <a:latin typeface="Gill Sans MT" pitchFamily="34" charset="0"/>
              </a:rPr>
              <a:t>Sampling</a:t>
            </a:r>
            <a:r>
              <a:rPr lang="fr-FR" dirty="0" smtClean="0">
                <a:latin typeface="Gill Sans MT" pitchFamily="34" charset="0"/>
              </a:rPr>
              <a:t> Capacitance 100 </a:t>
            </a:r>
            <a:r>
              <a:rPr lang="fr-FR" dirty="0" err="1" smtClean="0">
                <a:latin typeface="Gill Sans MT" pitchFamily="34" charset="0"/>
              </a:rPr>
              <a:t>fF</a:t>
            </a:r>
            <a:endParaRPr lang="fr-FR" dirty="0">
              <a:latin typeface="Gill Sans MT" pitchFamily="34" charset="0"/>
            </a:endParaRPr>
          </a:p>
          <a:p>
            <a:r>
              <a:rPr lang="fr-FR" dirty="0" smtClean="0">
                <a:latin typeface="Gill Sans MT" pitchFamily="34" charset="0"/>
              </a:rPr>
              <a:t>Switch </a:t>
            </a:r>
            <a:r>
              <a:rPr lang="fr-FR" dirty="0" err="1" smtClean="0">
                <a:latin typeface="Gill Sans MT" pitchFamily="34" charset="0"/>
              </a:rPr>
              <a:t>resistance</a:t>
            </a:r>
            <a:r>
              <a:rPr lang="fr-FR" dirty="0" smtClean="0">
                <a:latin typeface="Gill Sans MT" pitchFamily="34" charset="0"/>
              </a:rPr>
              <a:t>:  100 </a:t>
            </a:r>
            <a:r>
              <a:rPr lang="fr-FR" dirty="0" smtClean="0">
                <a:latin typeface="Symbol" pitchFamily="18" charset="2"/>
              </a:rPr>
              <a:t>W</a:t>
            </a:r>
            <a:endParaRPr lang="fr-FR" dirty="0">
              <a:latin typeface="Gill Sans MT" pitchFamily="34" charset="0"/>
            </a:endParaRPr>
          </a:p>
          <a:p>
            <a:r>
              <a:rPr lang="fr-FR" dirty="0" err="1" smtClean="0">
                <a:latin typeface="Gill Sans MT" pitchFamily="34" charset="0"/>
              </a:rPr>
              <a:t>Analog</a:t>
            </a:r>
            <a:r>
              <a:rPr lang="fr-FR" dirty="0" smtClean="0">
                <a:latin typeface="Gill Sans MT" pitchFamily="34" charset="0"/>
              </a:rPr>
              <a:t> </a:t>
            </a:r>
            <a:r>
              <a:rPr lang="fr-FR" dirty="0" err="1" smtClean="0">
                <a:latin typeface="Gill Sans MT" pitchFamily="34" charset="0"/>
              </a:rPr>
              <a:t>bandwidth</a:t>
            </a:r>
            <a:r>
              <a:rPr lang="fr-FR" dirty="0" smtClean="0">
                <a:latin typeface="Gill Sans MT" pitchFamily="34" charset="0"/>
              </a:rPr>
              <a:t>  1-2GHz</a:t>
            </a:r>
            <a:endParaRPr lang="fr-FR" dirty="0">
              <a:latin typeface="Gill Sans MT" pitchFamily="34" charset="0"/>
            </a:endParaRPr>
          </a:p>
        </p:txBody>
      </p:sp>
      <p:sp>
        <p:nvSpPr>
          <p:cNvPr id="2049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Gill Sans MT" pitchFamily="34" charset="0"/>
            </a:endParaRPr>
          </a:p>
        </p:txBody>
      </p:sp>
      <p:sp>
        <p:nvSpPr>
          <p:cNvPr id="2049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Gill Sans MT" pitchFamily="34" charset="0"/>
            </a:endParaRPr>
          </a:p>
        </p:txBody>
      </p:sp>
      <p:sp>
        <p:nvSpPr>
          <p:cNvPr id="20494" name="Slide Number Placeholder 29"/>
          <p:cNvSpPr>
            <a:spLocks noGrp="1"/>
          </p:cNvSpPr>
          <p:nvPr>
            <p:ph type="sldNum" sz="quarter" idx="12"/>
          </p:nvPr>
        </p:nvSpPr>
        <p:spPr>
          <a:xfrm>
            <a:off x="6553200" y="6324600"/>
            <a:ext cx="2133600" cy="365125"/>
          </a:xfrm>
          <a:noFill/>
        </p:spPr>
        <p:txBody>
          <a:bodyPr/>
          <a:lstStyle/>
          <a:p>
            <a:fld id="{0CB63098-51A1-4EB9-AA64-855FB15C9980}" type="slidenum">
              <a:rPr lang="en-US" smtClean="0">
                <a:latin typeface="Arial" pitchFamily="34" charset="0"/>
              </a:rPr>
              <a:pPr/>
              <a:t>42</a:t>
            </a:fld>
            <a:endParaRPr lang="en-US" dirty="0" smtClean="0">
              <a:latin typeface="Arial" pitchFamily="34" charset="0"/>
            </a:endParaRPr>
          </a:p>
        </p:txBody>
      </p:sp>
      <p:sp>
        <p:nvSpPr>
          <p:cNvPr id="21" name="ZoneTexte 30"/>
          <p:cNvSpPr txBox="1"/>
          <p:nvPr/>
        </p:nvSpPr>
        <p:spPr>
          <a:xfrm>
            <a:off x="142875" y="285751"/>
            <a:ext cx="4733925" cy="83099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0" r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dirty="0" err="1" smtClean="0"/>
              <a:t>Sampling</a:t>
            </a:r>
            <a:r>
              <a:rPr lang="fr-FR" sz="2400" dirty="0" smtClean="0"/>
              <a:t> </a:t>
            </a:r>
            <a:r>
              <a:rPr lang="fr-FR" sz="2400" dirty="0" err="1" smtClean="0"/>
              <a:t>Cell</a:t>
            </a:r>
            <a:r>
              <a:rPr lang="fr-FR" sz="2400" dirty="0" smtClean="0"/>
              <a:t>   version 1 (Herve </a:t>
            </a:r>
            <a:r>
              <a:rPr lang="fr-FR" sz="2400" dirty="0" err="1" smtClean="0"/>
              <a:t>Grabas</a:t>
            </a:r>
            <a:r>
              <a:rPr lang="fr-FR" sz="2400" dirty="0" smtClean="0"/>
              <a:t>)</a:t>
            </a:r>
            <a:endParaRPr lang="fr-FR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152400"/>
            <a:ext cx="8456613" cy="538609"/>
          </a:xfrm>
        </p:spPr>
        <p:txBody>
          <a:bodyPr wrap="square" tIns="0" anchor="t">
            <a:spAutoFit/>
          </a:bodyPr>
          <a:lstStyle/>
          <a:p>
            <a:r>
              <a:rPr lang="en-US" sz="3200" dirty="0" smtClean="0"/>
              <a:t>Tests (first version)</a:t>
            </a:r>
            <a:endParaRPr lang="en-US" sz="3200" dirty="0"/>
          </a:p>
        </p:txBody>
      </p:sp>
      <p:sp>
        <p:nvSpPr>
          <p:cNvPr id="7253" name="Text Box 85"/>
          <p:cNvSpPr txBox="1">
            <a:spLocks noChangeArrowheads="1"/>
          </p:cNvSpPr>
          <p:nvPr/>
        </p:nvSpPr>
        <p:spPr bwMode="auto">
          <a:xfrm>
            <a:off x="457200" y="1143000"/>
            <a:ext cx="8305800" cy="483209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/>
              <a:t>-    First tests  of packaged chips  (presented here)</a:t>
            </a:r>
            <a:endParaRPr lang="en-US" dirty="0" smtClean="0"/>
          </a:p>
          <a:p>
            <a:r>
              <a:rPr lang="en-US" dirty="0"/>
              <a:t>	</a:t>
            </a:r>
            <a:r>
              <a:rPr lang="en-US" dirty="0" smtClean="0"/>
              <a:t>	  </a:t>
            </a:r>
          </a:p>
          <a:p>
            <a:r>
              <a:rPr lang="en-US" dirty="0" smtClean="0"/>
              <a:t>		-  DC power </a:t>
            </a:r>
            <a:r>
              <a:rPr lang="en-US" dirty="0" err="1" smtClean="0"/>
              <a:t>vs</a:t>
            </a:r>
            <a:r>
              <a:rPr lang="en-US" dirty="0" smtClean="0"/>
              <a:t> biases,</a:t>
            </a:r>
          </a:p>
          <a:p>
            <a:r>
              <a:rPr lang="en-US" dirty="0" smtClean="0"/>
              <a:t>		-  Sampling cell response </a:t>
            </a:r>
            <a:r>
              <a:rPr lang="en-US" dirty="0" err="1" smtClean="0"/>
              <a:t>vs</a:t>
            </a:r>
            <a:r>
              <a:rPr lang="en-US" dirty="0" smtClean="0"/>
              <a:t> input</a:t>
            </a:r>
          </a:p>
          <a:p>
            <a:r>
              <a:rPr lang="en-US" dirty="0" smtClean="0"/>
              <a:t>                                   -  ADC’s comparator </a:t>
            </a:r>
          </a:p>
          <a:p>
            <a:pPr marL="0" lvl="2"/>
            <a:r>
              <a:rPr lang="en-US" dirty="0" smtClean="0"/>
              <a:t>		-  Leakages (voltage droop) </a:t>
            </a:r>
          </a:p>
          <a:p>
            <a:r>
              <a:rPr lang="en-US" dirty="0" smtClean="0"/>
              <a:t>		-  Digital Readout</a:t>
            </a:r>
          </a:p>
          <a:p>
            <a:endParaRPr lang="en-US" sz="2000" dirty="0"/>
          </a:p>
          <a:p>
            <a:pPr>
              <a:buFontTx/>
              <a:buChar char="-"/>
            </a:pPr>
            <a:r>
              <a:rPr lang="en-US" sz="2000" dirty="0" smtClean="0"/>
              <a:t>    Fine tests to come…   (chip is just being bump-bonded to PCB) </a:t>
            </a:r>
          </a:p>
          <a:p>
            <a:pPr lvl="1">
              <a:buFontTx/>
              <a:buChar char="-"/>
            </a:pPr>
            <a:r>
              <a:rPr lang="en-US" sz="2000" dirty="0" smtClean="0"/>
              <a:t>  </a:t>
            </a:r>
            <a:r>
              <a:rPr lang="en-US" dirty="0" smtClean="0"/>
              <a:t>Analog bandwidth</a:t>
            </a:r>
          </a:p>
          <a:p>
            <a:pPr lvl="1">
              <a:buFontTx/>
              <a:buChar char="-"/>
            </a:pPr>
            <a:r>
              <a:rPr lang="en-US" dirty="0" smtClean="0"/>
              <a:t>   Resolution, signal-to-noise  </a:t>
            </a:r>
          </a:p>
          <a:p>
            <a:pPr lvl="1">
              <a:buFontTx/>
              <a:buChar char="-"/>
            </a:pPr>
            <a:r>
              <a:rPr lang="en-US" dirty="0" smtClean="0"/>
              <a:t>   Sampling cell response </a:t>
            </a:r>
            <a:r>
              <a:rPr lang="en-US" dirty="0" err="1" smtClean="0"/>
              <a:t>vs</a:t>
            </a:r>
            <a:r>
              <a:rPr lang="en-US" dirty="0" smtClean="0"/>
              <a:t> sampling window</a:t>
            </a:r>
          </a:p>
          <a:p>
            <a:pPr lvl="1">
              <a:buFontTx/>
              <a:buChar char="-"/>
            </a:pPr>
            <a:r>
              <a:rPr lang="en-US" dirty="0" smtClean="0"/>
              <a:t>   Crosstalk</a:t>
            </a:r>
          </a:p>
          <a:p>
            <a:pPr lvl="1">
              <a:buFontTx/>
              <a:buChar char="-"/>
            </a:pPr>
            <a:r>
              <a:rPr lang="en-US" dirty="0" smtClean="0"/>
              <a:t>   Max sampling rate</a:t>
            </a:r>
          </a:p>
          <a:p>
            <a:pPr lvl="1">
              <a:buFontTx/>
              <a:buChar char="-"/>
            </a:pPr>
            <a:r>
              <a:rPr lang="en-US" dirty="0" smtClean="0"/>
              <a:t>   Full ADC</a:t>
            </a:r>
          </a:p>
          <a:p>
            <a:pPr lvl="1">
              <a:buFontTx/>
              <a:buChar char="-"/>
            </a:pPr>
            <a:r>
              <a:rPr lang="en-US" dirty="0" smtClean="0"/>
              <a:t>   </a:t>
            </a:r>
            <a:r>
              <a:rPr lang="en-US" dirty="0" err="1" smtClean="0"/>
              <a:t>Linearities</a:t>
            </a:r>
            <a:r>
              <a:rPr lang="en-US" dirty="0" smtClean="0"/>
              <a:t>, dynamic range, readout speed</a:t>
            </a:r>
            <a:endParaRPr lang="en-US" sz="2000" dirty="0" smtClean="0"/>
          </a:p>
          <a:p>
            <a:endParaRPr lang="en-US" sz="1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2DFA-DD9E-4CD9-A51F-53E81A35B5F3}" type="slidenum">
              <a:rPr lang="en-US" smtClean="0"/>
              <a:pPr/>
              <a:t>43</a:t>
            </a:fld>
            <a:endParaRPr lang="en-US" dirty="0"/>
          </a:p>
        </p:txBody>
      </p:sp>
      <p:pic>
        <p:nvPicPr>
          <p:cNvPr id="8" name="Picture 2" descr="C:\Users\Eric\Application Data\SSH\temp\DSC028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381000"/>
            <a:ext cx="2198189" cy="2930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>
          <a:xfrm>
            <a:off x="493921" y="0"/>
            <a:ext cx="7807680" cy="685800"/>
          </a:xfrm>
        </p:spPr>
        <p:txBody>
          <a:bodyPr>
            <a:normAutofit/>
          </a:bodyPr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  <a:defRPr/>
            </a:pPr>
            <a:r>
              <a:rPr lang="en-GB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First version</a:t>
            </a:r>
          </a:p>
        </p:txBody>
      </p:sp>
      <p:pic>
        <p:nvPicPr>
          <p:cNvPr id="6147" name="Picture 3" descr="E:\asic\DSC028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1066800"/>
            <a:ext cx="5890680" cy="4418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Rectangle 1"/>
          <p:cNvSpPr txBox="1">
            <a:spLocks noChangeArrowheads="1"/>
          </p:cNvSpPr>
          <p:nvPr/>
        </p:nvSpPr>
        <p:spPr bwMode="auto">
          <a:xfrm>
            <a:off x="381000" y="5715000"/>
            <a:ext cx="4772640" cy="758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 defTabSz="414726">
              <a:lnSpc>
                <a:spcPct val="116000"/>
              </a:lnSpc>
              <a:buClr>
                <a:srgbClr val="000000"/>
              </a:buClr>
              <a:buSzPct val="45000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1600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Received October 21</a:t>
            </a:r>
            <a:r>
              <a:rPr lang="en-GB" sz="1600" baseline="30000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</a:t>
            </a:r>
            <a:r>
              <a:rPr lang="en-GB" sz="1600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2009</a:t>
            </a:r>
            <a:endParaRPr lang="en-GB" sz="1600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2DFA-DD9E-4CD9-A51F-53E81A35B5F3}" type="slidenum">
              <a:rPr lang="en-US" smtClean="0"/>
              <a:pPr/>
              <a:t>44</a:t>
            </a:fld>
            <a:endParaRPr lang="en-US"/>
          </a:p>
        </p:txBody>
      </p:sp>
      <p:pic>
        <p:nvPicPr>
          <p:cNvPr id="8" name="Picture 2" descr="E:\asic\DSC02822.JPG"/>
          <p:cNvPicPr>
            <a:picLocks noChangeAspect="1" noChangeArrowheads="1"/>
          </p:cNvPicPr>
          <p:nvPr/>
        </p:nvPicPr>
        <p:blipFill>
          <a:blip r:embed="rId4" cstate="print"/>
          <a:srcRect r="-1190" b="19997"/>
          <a:stretch>
            <a:fillRect/>
          </a:stretch>
        </p:blipFill>
        <p:spPr bwMode="auto">
          <a:xfrm>
            <a:off x="5943600" y="3276600"/>
            <a:ext cx="2661469" cy="280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4495800" y="6248400"/>
            <a:ext cx="3131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Die to be bump-bonded on PCB</a:t>
            </a:r>
            <a:endParaRPr lang="en-US" dirty="0"/>
          </a:p>
        </p:txBody>
      </p:sp>
      <p:cxnSp>
        <p:nvCxnSpPr>
          <p:cNvPr id="12" name="Straight Arrow Connector 11"/>
          <p:cNvCxnSpPr/>
          <p:nvPr/>
        </p:nvCxnSpPr>
        <p:spPr>
          <a:xfrm rot="5400000" flipH="1" flipV="1">
            <a:off x="5943600" y="5410200"/>
            <a:ext cx="914400" cy="91440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med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622080" y="0"/>
            <a:ext cx="7050240" cy="829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414726">
              <a:lnSpc>
                <a:spcPct val="116000"/>
              </a:lnSpc>
              <a:buClr>
                <a:srgbClr val="000000"/>
              </a:buClr>
              <a:buSzPct val="45000"/>
              <a:defRPr/>
            </a:pPr>
            <a:r>
              <a:rPr lang="en-US" sz="3200" kern="0" dirty="0" smtClean="0">
                <a:solidFill>
                  <a:srgbClr val="0000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Tests:  Sampling cell Leakages</a:t>
            </a:r>
            <a:endParaRPr lang="en-US" sz="3200" kern="0" dirty="0">
              <a:solidFill>
                <a:srgbClr val="000000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2972160" y="1631692"/>
          <a:ext cx="6171840" cy="4769781"/>
        </p:xfrm>
        <a:graphic>
          <a:graphicData uri="http://schemas.openxmlformats.org/presentationml/2006/ole">
            <p:oleObj spid="_x0000_s12290" name="Acrobat Document" r:id="rId4" imgW="10068120" imgH="7766280" progId="AcroExch.Document.7">
              <p:link updateAutomatic="1"/>
            </p:oleObj>
          </a:graphicData>
        </a:graphic>
      </p:graphicFrame>
      <p:sp>
        <p:nvSpPr>
          <p:cNvPr id="2052" name="Rectangle 3"/>
          <p:cNvSpPr txBox="1">
            <a:spLocks noChangeArrowheads="1"/>
          </p:cNvSpPr>
          <p:nvPr/>
        </p:nvSpPr>
        <p:spPr bwMode="auto">
          <a:xfrm>
            <a:off x="0" y="762000"/>
            <a:ext cx="4572000" cy="3413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91686" indent="-293764" defTabSz="414726">
              <a:lnSpc>
                <a:spcPct val="80000"/>
              </a:lnSpc>
              <a:spcAft>
                <a:spcPts val="1293"/>
              </a:spcAft>
              <a:buClr>
                <a:srgbClr val="000000"/>
              </a:buClr>
              <a:buSzPct val="45000"/>
            </a:pPr>
            <a:endParaRPr lang="en-US" sz="16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marL="391686" indent="-293764" defTabSz="414726">
              <a:lnSpc>
                <a:spcPct val="80000"/>
              </a:lnSpc>
              <a:spcAft>
                <a:spcPts val="1293"/>
              </a:spcAft>
              <a:buClr>
                <a:srgbClr val="000000"/>
              </a:buClr>
              <a:buSzPct val="45000"/>
            </a:pPr>
            <a:r>
              <a:rPr lang="en-US" sz="1600" dirty="0">
                <a:solidFill>
                  <a:srgbClr val="000000"/>
                </a:solidFill>
                <a:latin typeface="Arial" charset="0"/>
                <a:cs typeface="Arial" charset="0"/>
              </a:rPr>
              <a:t>1 -  input LOW, write switch CLOSED</a:t>
            </a:r>
          </a:p>
          <a:p>
            <a:pPr marL="391686" indent="-293764" defTabSz="414726">
              <a:lnSpc>
                <a:spcPct val="80000"/>
              </a:lnSpc>
              <a:spcAft>
                <a:spcPts val="1293"/>
              </a:spcAft>
              <a:buClr>
                <a:srgbClr val="000000"/>
              </a:buClr>
              <a:buSzPct val="45000"/>
            </a:pPr>
            <a:r>
              <a:rPr lang="en-US" sz="1600" dirty="0">
                <a:solidFill>
                  <a:srgbClr val="000000"/>
                </a:solidFill>
                <a:latin typeface="Arial" charset="0"/>
                <a:cs typeface="Arial" charset="0"/>
              </a:rPr>
              <a:t>2 -  input HI, switch CLOSED</a:t>
            </a:r>
          </a:p>
          <a:p>
            <a:pPr marL="391686" indent="-293764" defTabSz="414726">
              <a:lnSpc>
                <a:spcPct val="80000"/>
              </a:lnSpc>
              <a:spcAft>
                <a:spcPts val="1293"/>
              </a:spcAft>
              <a:buClr>
                <a:srgbClr val="000000"/>
              </a:buClr>
              <a:buSzPct val="45000"/>
            </a:pPr>
            <a:r>
              <a:rPr lang="en-US" sz="1600" dirty="0">
                <a:solidFill>
                  <a:srgbClr val="000000"/>
                </a:solidFill>
                <a:latin typeface="Arial" charset="0"/>
                <a:cs typeface="Arial" charset="0"/>
              </a:rPr>
              <a:t>3 -  input HI, switch OPEN</a:t>
            </a:r>
          </a:p>
          <a:p>
            <a:pPr marL="391686" indent="-293764" defTabSz="414726">
              <a:lnSpc>
                <a:spcPct val="80000"/>
              </a:lnSpc>
              <a:spcAft>
                <a:spcPts val="1293"/>
              </a:spcAft>
              <a:buClr>
                <a:srgbClr val="000000"/>
              </a:buClr>
              <a:buSzPct val="45000"/>
            </a:pPr>
            <a:r>
              <a:rPr lang="en-US" sz="1600" dirty="0">
                <a:solidFill>
                  <a:srgbClr val="000000"/>
                </a:solidFill>
                <a:latin typeface="Arial" charset="0"/>
                <a:cs typeface="Arial" charset="0"/>
              </a:rPr>
              <a:t>4  - input LOW, switch OPEN </a:t>
            </a:r>
          </a:p>
          <a:p>
            <a:pPr marL="391686" indent="-293764" defTabSz="414726">
              <a:lnSpc>
                <a:spcPct val="80000"/>
              </a:lnSpc>
              <a:spcAft>
                <a:spcPts val="1293"/>
              </a:spcAft>
              <a:buClr>
                <a:srgbClr val="000000"/>
              </a:buClr>
              <a:buSzPct val="45000"/>
            </a:pPr>
            <a:endParaRPr lang="en-US" sz="16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marL="391686" indent="-293764" defTabSz="414726">
              <a:lnSpc>
                <a:spcPct val="80000"/>
              </a:lnSpc>
              <a:spcAft>
                <a:spcPts val="1293"/>
              </a:spcAft>
              <a:buClr>
                <a:srgbClr val="000000"/>
              </a:buClr>
              <a:buSzPct val="45000"/>
            </a:pPr>
            <a:endParaRPr lang="en-US" sz="16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marL="391686" indent="-293764" defTabSz="414726">
              <a:lnSpc>
                <a:spcPct val="80000"/>
              </a:lnSpc>
              <a:spcAft>
                <a:spcPts val="1293"/>
              </a:spcAft>
              <a:buClr>
                <a:srgbClr val="000000"/>
              </a:buClr>
              <a:buSzPct val="45000"/>
            </a:pPr>
            <a:endParaRPr lang="en-US" sz="16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marL="783372" lvl="1" indent="-260644" defTabSz="414726">
              <a:lnSpc>
                <a:spcPct val="80000"/>
              </a:lnSpc>
              <a:spcAft>
                <a:spcPts val="1032"/>
              </a:spcAft>
              <a:buClr>
                <a:srgbClr val="000000"/>
              </a:buClr>
              <a:buSzPct val="75000"/>
            </a:pP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8" name="Rectangle 1"/>
          <p:cNvSpPr txBox="1">
            <a:spLocks noChangeArrowheads="1"/>
          </p:cNvSpPr>
          <p:nvPr/>
        </p:nvSpPr>
        <p:spPr bwMode="auto">
          <a:xfrm>
            <a:off x="4226400" y="4673291"/>
            <a:ext cx="207360" cy="276509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414726">
              <a:lnSpc>
                <a:spcPct val="116000"/>
              </a:lnSpc>
              <a:buClr>
                <a:srgbClr val="000000"/>
              </a:buClr>
              <a:buSzPct val="45000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  <a:defRPr/>
            </a:pPr>
            <a:r>
              <a:rPr lang="en-GB" sz="1300" kern="0" dirty="0">
                <a:solidFill>
                  <a:schemeClr val="accent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</a:p>
        </p:txBody>
      </p:sp>
      <p:sp>
        <p:nvSpPr>
          <p:cNvPr id="9" name="Rectangle 1"/>
          <p:cNvSpPr txBox="1">
            <a:spLocks noChangeArrowheads="1"/>
          </p:cNvSpPr>
          <p:nvPr/>
        </p:nvSpPr>
        <p:spPr bwMode="auto">
          <a:xfrm>
            <a:off x="5194080" y="4673291"/>
            <a:ext cx="207360" cy="276509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414726">
              <a:lnSpc>
                <a:spcPct val="116000"/>
              </a:lnSpc>
              <a:buClr>
                <a:srgbClr val="000000"/>
              </a:buClr>
              <a:buSzPct val="45000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  <a:defRPr/>
            </a:pPr>
            <a:r>
              <a:rPr lang="en-GB" sz="1300" kern="0" dirty="0">
                <a:solidFill>
                  <a:schemeClr val="accent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</a:p>
        </p:txBody>
      </p:sp>
      <p:sp>
        <p:nvSpPr>
          <p:cNvPr id="10" name="Rectangle 1"/>
          <p:cNvSpPr txBox="1">
            <a:spLocks noChangeArrowheads="1"/>
          </p:cNvSpPr>
          <p:nvPr/>
        </p:nvSpPr>
        <p:spPr bwMode="auto">
          <a:xfrm>
            <a:off x="6092640" y="4673291"/>
            <a:ext cx="207360" cy="276509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414726">
              <a:lnSpc>
                <a:spcPct val="116000"/>
              </a:lnSpc>
              <a:buClr>
                <a:srgbClr val="000000"/>
              </a:buClr>
              <a:buSzPct val="45000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  <a:defRPr/>
            </a:pPr>
            <a:r>
              <a:rPr lang="en-GB" sz="1300" kern="0" dirty="0">
                <a:solidFill>
                  <a:schemeClr val="accent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</a:p>
        </p:txBody>
      </p:sp>
      <p:sp>
        <p:nvSpPr>
          <p:cNvPr id="11" name="Rectangle 1"/>
          <p:cNvSpPr txBox="1">
            <a:spLocks noChangeArrowheads="1"/>
          </p:cNvSpPr>
          <p:nvPr/>
        </p:nvSpPr>
        <p:spPr bwMode="auto">
          <a:xfrm>
            <a:off x="7060320" y="4673291"/>
            <a:ext cx="207360" cy="276509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414726">
              <a:lnSpc>
                <a:spcPct val="116000"/>
              </a:lnSpc>
              <a:buClr>
                <a:srgbClr val="000000"/>
              </a:buClr>
              <a:buSzPct val="45000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  <a:defRPr/>
            </a:pPr>
            <a:r>
              <a:rPr lang="en-GB" sz="1300" kern="0" dirty="0">
                <a:solidFill>
                  <a:schemeClr val="accent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2DFA-DD9E-4CD9-A51F-53E81A35B5F3}" type="slidenum">
              <a:rPr lang="en-US" smtClean="0"/>
              <a:pPr/>
              <a:t>45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533400" y="5029200"/>
            <a:ext cx="6096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1143000" y="4876800"/>
            <a:ext cx="381000" cy="152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524000" y="5029200"/>
            <a:ext cx="6096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2133600" y="4876800"/>
            <a:ext cx="381000" cy="152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514600" y="5029200"/>
            <a:ext cx="6096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>
            <a:off x="1600200" y="5257800"/>
            <a:ext cx="457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676400" y="5486400"/>
            <a:ext cx="304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676400" y="5638800"/>
            <a:ext cx="304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rot="5400000">
            <a:off x="1600994" y="5866606"/>
            <a:ext cx="457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524000" y="6096000"/>
            <a:ext cx="609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1524000" y="6096000"/>
            <a:ext cx="6096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33400" y="6172200"/>
            <a:ext cx="27987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Write switch      Read switch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461963" y="1"/>
            <a:ext cx="8229600" cy="8382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Sampling Chips</a:t>
            </a:r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88" y="1047750"/>
            <a:ext cx="9144000" cy="25336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endParaRPr lang="en-US" sz="1800" dirty="0" smtClean="0">
              <a:solidFill>
                <a:srgbClr val="0000FF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1800" dirty="0" smtClean="0"/>
              <a:t>	                           Sampling  Bandwidth  </a:t>
            </a:r>
            <a:r>
              <a:rPr lang="en-US" sz="1800" dirty="0" err="1" smtClean="0"/>
              <a:t>Dyn</a:t>
            </a:r>
            <a:r>
              <a:rPr lang="en-US" sz="1800" dirty="0" smtClean="0"/>
              <a:t>. range   Depth    PLL   ADC      Trigger        Techno                                         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1800" dirty="0" smtClean="0"/>
              <a:t>	                                GS/s         GHz           bits                                        </a:t>
            </a:r>
            <a:r>
              <a:rPr lang="en-US" sz="1800" dirty="0" err="1" smtClean="0"/>
              <a:t>bits</a:t>
            </a:r>
            <a:endParaRPr lang="en-US" sz="1800" dirty="0" smtClean="0"/>
          </a:p>
          <a:p>
            <a:pPr lvl="4">
              <a:lnSpc>
                <a:spcPct val="90000"/>
              </a:lnSpc>
            </a:pPr>
            <a:endParaRPr lang="en-US" sz="1200" dirty="0" smtClean="0"/>
          </a:p>
          <a:p>
            <a:pPr>
              <a:lnSpc>
                <a:spcPct val="90000"/>
              </a:lnSpc>
              <a:buFontTx/>
              <a:buNone/>
            </a:pPr>
            <a:r>
              <a:rPr lang="en-US" sz="1800" dirty="0" smtClean="0"/>
              <a:t>G. Varner   (Hawaii) [9]       6          1.0              10	       1024      no         12      experience     .25</a:t>
            </a:r>
            <a:r>
              <a:rPr lang="en-US" sz="1800" dirty="0" smtClean="0">
                <a:latin typeface="Symbol" pitchFamily="18" charset="2"/>
              </a:rPr>
              <a:t>m</a:t>
            </a:r>
            <a:r>
              <a:rPr lang="en-US" sz="1800" dirty="0" smtClean="0"/>
              <a:t>m        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1800" dirty="0" smtClean="0"/>
              <a:t>S. </a:t>
            </a:r>
            <a:r>
              <a:rPr lang="en-US" sz="1800" dirty="0" err="1" smtClean="0"/>
              <a:t>Ritt</a:t>
            </a:r>
            <a:r>
              <a:rPr lang="en-US" sz="1800" dirty="0" smtClean="0"/>
              <a:t>          (PSI)      [8]        6          .8              11.5              256      3.9ps  no           </a:t>
            </a:r>
            <a:r>
              <a:rPr lang="en-US" sz="1800" dirty="0" err="1" smtClean="0"/>
              <a:t>no</a:t>
            </a:r>
            <a:r>
              <a:rPr lang="en-US" sz="1800" dirty="0" smtClean="0"/>
              <a:t>               .25</a:t>
            </a:r>
            <a:r>
              <a:rPr lang="en-US" sz="1800" dirty="0" smtClean="0">
                <a:latin typeface="Symbol" pitchFamily="18" charset="2"/>
              </a:rPr>
              <a:t>m</a:t>
            </a:r>
            <a:r>
              <a:rPr lang="en-US" sz="1800" dirty="0" smtClean="0"/>
              <a:t>m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1800" dirty="0" smtClean="0"/>
              <a:t>D. Breton/E. </a:t>
            </a:r>
            <a:r>
              <a:rPr lang="en-US" sz="1800" dirty="0" err="1" smtClean="0"/>
              <a:t>Delagnes</a:t>
            </a:r>
            <a:r>
              <a:rPr lang="en-US" sz="1800" dirty="0" smtClean="0"/>
              <a:t>       2.5        .5              13.4              250       20ps   no          </a:t>
            </a:r>
            <a:r>
              <a:rPr lang="en-US" sz="1800" dirty="0" err="1" smtClean="0"/>
              <a:t>no</a:t>
            </a:r>
            <a:r>
              <a:rPr lang="en-US" sz="1800" dirty="0" smtClean="0"/>
              <a:t>               .35</a:t>
            </a:r>
            <a:r>
              <a:rPr lang="en-US" sz="1800" dirty="0" smtClean="0">
                <a:latin typeface="Symbol" pitchFamily="18" charset="2"/>
              </a:rPr>
              <a:t>m</a:t>
            </a:r>
            <a:r>
              <a:rPr lang="en-US" sz="1800" dirty="0" smtClean="0"/>
              <a:t>m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1800" dirty="0" smtClean="0"/>
              <a:t>(</a:t>
            </a:r>
            <a:r>
              <a:rPr lang="en-US" sz="1800" dirty="0" err="1" smtClean="0"/>
              <a:t>Orsay</a:t>
            </a:r>
            <a:r>
              <a:rPr lang="en-US" sz="1800" dirty="0" smtClean="0"/>
              <a:t>/</a:t>
            </a:r>
            <a:r>
              <a:rPr lang="en-US" sz="1800" dirty="0" err="1" smtClean="0"/>
              <a:t>Saclay</a:t>
            </a:r>
            <a:r>
              <a:rPr lang="en-US" sz="1800" dirty="0" smtClean="0"/>
              <a:t>)  [7]                    	</a:t>
            </a:r>
          </a:p>
        </p:txBody>
      </p:sp>
      <p:sp>
        <p:nvSpPr>
          <p:cNvPr id="11269" name="Line 4"/>
          <p:cNvSpPr>
            <a:spLocks noChangeShapeType="1"/>
          </p:cNvSpPr>
          <p:nvPr/>
        </p:nvSpPr>
        <p:spPr bwMode="auto">
          <a:xfrm>
            <a:off x="228600" y="2057400"/>
            <a:ext cx="8756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70" name="Text Box 5"/>
          <p:cNvSpPr txBox="1">
            <a:spLocks noChangeArrowheads="1"/>
          </p:cNvSpPr>
          <p:nvPr/>
        </p:nvSpPr>
        <p:spPr bwMode="auto">
          <a:xfrm>
            <a:off x="347663" y="4235450"/>
            <a:ext cx="6384633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ASIC  Deep Sub-Micron  ( </a:t>
            </a:r>
            <a:r>
              <a:rPr lang="en-US" dirty="0" smtClean="0">
                <a:solidFill>
                  <a:schemeClr val="tx2"/>
                </a:solidFill>
              </a:rPr>
              <a:t>&lt; .13</a:t>
            </a:r>
            <a:r>
              <a:rPr lang="en-US" dirty="0" smtClean="0">
                <a:solidFill>
                  <a:schemeClr val="tx2"/>
                </a:solidFill>
                <a:latin typeface="Symbol" pitchFamily="18" charset="2"/>
              </a:rPr>
              <a:t>m</a:t>
            </a:r>
            <a:r>
              <a:rPr lang="en-US" dirty="0" smtClean="0">
                <a:solidFill>
                  <a:schemeClr val="tx2"/>
                </a:solidFill>
              </a:rPr>
              <a:t>m </a:t>
            </a:r>
            <a:r>
              <a:rPr lang="en-US" dirty="0" smtClean="0"/>
              <a:t>) 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>
                <a:solidFill>
                  <a:srgbClr val="0000FF"/>
                </a:solidFill>
              </a:rPr>
              <a:t>CMOS processes allow today: </a:t>
            </a:r>
          </a:p>
          <a:p>
            <a:endParaRPr lang="en-US" dirty="0">
              <a:solidFill>
                <a:srgbClr val="0000FF"/>
              </a:solidFill>
            </a:endParaRPr>
          </a:p>
          <a:p>
            <a:r>
              <a:rPr lang="en-US" dirty="0" smtClean="0"/>
              <a:t>Sampling:          </a:t>
            </a:r>
            <a:r>
              <a:rPr lang="en-US" dirty="0"/>
              <a:t>10-20 GHz</a:t>
            </a:r>
          </a:p>
          <a:p>
            <a:r>
              <a:rPr lang="en-US" dirty="0" smtClean="0"/>
              <a:t>Bandwidth:       </a:t>
            </a:r>
            <a:r>
              <a:rPr lang="en-US" dirty="0"/>
              <a:t>&gt; </a:t>
            </a:r>
            <a:r>
              <a:rPr lang="en-US" dirty="0" smtClean="0"/>
              <a:t>1.5 </a:t>
            </a:r>
            <a:r>
              <a:rPr lang="en-US" dirty="0"/>
              <a:t>GHz</a:t>
            </a:r>
          </a:p>
          <a:p>
            <a:r>
              <a:rPr lang="en-US" dirty="0" err="1"/>
              <a:t>Dyn</a:t>
            </a:r>
            <a:r>
              <a:rPr lang="en-US" dirty="0"/>
              <a:t>. </a:t>
            </a:r>
            <a:r>
              <a:rPr lang="en-US" dirty="0" smtClean="0"/>
              <a:t>Range:      10 bit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1264-1A81-44FE-A3D8-02934FAE6C08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Existing ASICs:    Labrador 3   </a:t>
            </a:r>
            <a:r>
              <a:rPr lang="en-US" sz="2400" dirty="0" smtClean="0"/>
              <a:t>[9] </a:t>
            </a:r>
            <a:endParaRPr lang="en-US" sz="3200" dirty="0" smtClean="0"/>
          </a:p>
        </p:txBody>
      </p:sp>
      <p:sp>
        <p:nvSpPr>
          <p:cNvPr id="14342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67E2C76-6BBE-490A-AFC6-543FB724EC12}" type="slidenum">
              <a:rPr lang="en-US" smtClean="0">
                <a:latin typeface="Arial" pitchFamily="34" charset="0"/>
              </a:rPr>
              <a:pPr/>
              <a:t>47</a:t>
            </a:fld>
            <a:endParaRPr lang="en-US" smtClean="0">
              <a:latin typeface="Arial" pitchFamily="34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457200" y="1295400"/>
            <a:ext cx="8305800" cy="4419600"/>
            <a:chOff x="381000" y="2438400"/>
            <a:chExt cx="8305800" cy="4419600"/>
          </a:xfrm>
        </p:grpSpPr>
        <p:pic>
          <p:nvPicPr>
            <p:cNvPr id="7" name="Picture 1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1000" y="4648200"/>
              <a:ext cx="2770188" cy="2209800"/>
            </a:xfrm>
            <a:prstGeom prst="rect">
              <a:avLst/>
            </a:prstGeom>
            <a:noFill/>
          </p:spPr>
        </p:pic>
        <p:pic>
          <p:nvPicPr>
            <p:cNvPr id="8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505200" y="3300413"/>
              <a:ext cx="4618038" cy="3432175"/>
            </a:xfrm>
            <a:prstGeom prst="rect">
              <a:avLst/>
            </a:prstGeom>
            <a:noFill/>
          </p:spPr>
        </p:pic>
        <p:sp>
          <p:nvSpPr>
            <p:cNvPr id="9" name="Line 5"/>
            <p:cNvSpPr>
              <a:spLocks noChangeShapeType="1"/>
            </p:cNvSpPr>
            <p:nvPr/>
          </p:nvSpPr>
          <p:spPr bwMode="auto">
            <a:xfrm flipH="1" flipV="1">
              <a:off x="7620000" y="4191000"/>
              <a:ext cx="609600" cy="609600"/>
            </a:xfrm>
            <a:prstGeom prst="line">
              <a:avLst/>
            </a:prstGeom>
            <a:noFill/>
            <a:ln w="63500">
              <a:solidFill>
                <a:srgbClr val="00008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 Box 6"/>
            <p:cNvSpPr txBox="1">
              <a:spLocks noChangeArrowheads="1"/>
            </p:cNvSpPr>
            <p:nvPr/>
          </p:nvSpPr>
          <p:spPr bwMode="auto">
            <a:xfrm>
              <a:off x="7315200" y="4724400"/>
              <a:ext cx="1371600" cy="9572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solidFill>
                    <a:schemeClr val="accent2"/>
                  </a:solidFill>
                  <a:latin typeface="Arial" charset="0"/>
                  <a:cs typeface="Times New Roman" pitchFamily="16" charset="0"/>
                </a:rPr>
                <a:t>6.4 ps RMS</a:t>
              </a:r>
            </a:p>
            <a:p>
              <a:pPr>
                <a:spcBef>
                  <a:spcPct val="50000"/>
                </a:spcBef>
              </a:pPr>
              <a:r>
                <a:rPr lang="en-US" sz="1600" b="1">
                  <a:solidFill>
                    <a:schemeClr val="accent2"/>
                  </a:solidFill>
                  <a:latin typeface="Arial" charset="0"/>
                  <a:cs typeface="Times New Roman" pitchFamily="16" charset="0"/>
                </a:rPr>
                <a:t>(4.5ps single)</a:t>
              </a:r>
            </a:p>
          </p:txBody>
        </p:sp>
        <p:sp>
          <p:nvSpPr>
            <p:cNvPr id="11" name="Text Box 16"/>
            <p:cNvSpPr txBox="1">
              <a:spLocks noChangeArrowheads="1"/>
            </p:cNvSpPr>
            <p:nvPr/>
          </p:nvSpPr>
          <p:spPr bwMode="auto">
            <a:xfrm>
              <a:off x="2133600" y="5029200"/>
              <a:ext cx="685800" cy="37623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b="1">
                  <a:solidFill>
                    <a:schemeClr val="accent2"/>
                  </a:solidFill>
                  <a:latin typeface="Arial" charset="0"/>
                </a:rPr>
                <a:t>CH2</a:t>
              </a:r>
            </a:p>
          </p:txBody>
        </p:sp>
        <p:pic>
          <p:nvPicPr>
            <p:cNvPr id="12" name="Picture 1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81000" y="2438400"/>
              <a:ext cx="2743200" cy="2179638"/>
            </a:xfrm>
            <a:prstGeom prst="rect">
              <a:avLst/>
            </a:prstGeom>
            <a:noFill/>
          </p:spPr>
        </p:pic>
        <p:sp>
          <p:nvSpPr>
            <p:cNvPr id="13" name="Text Box 15"/>
            <p:cNvSpPr txBox="1">
              <a:spLocks noChangeArrowheads="1"/>
            </p:cNvSpPr>
            <p:nvPr/>
          </p:nvSpPr>
          <p:spPr bwMode="auto">
            <a:xfrm>
              <a:off x="2057400" y="2895600"/>
              <a:ext cx="685800" cy="37623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b="1">
                  <a:solidFill>
                    <a:schemeClr val="accent2"/>
                  </a:solidFill>
                  <a:latin typeface="Arial" charset="0"/>
                </a:rPr>
                <a:t>CH1</a:t>
              </a: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733800" y="914400"/>
            <a:ext cx="13979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/>
              <a:t>Gary Varner </a:t>
            </a:r>
          </a:p>
          <a:p>
            <a:r>
              <a:rPr lang="en-US" b="1" i="1" dirty="0" smtClean="0"/>
              <a:t>U-Hawaii</a:t>
            </a:r>
            <a:endParaRPr lang="en-US" b="1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3886200" y="5867400"/>
            <a:ext cx="1526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250nm  CMOS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92275" y="6350"/>
            <a:ext cx="6480175" cy="755649"/>
          </a:xfrm>
        </p:spPr>
        <p:txBody>
          <a:bodyPr>
            <a:noAutofit/>
          </a:bodyPr>
          <a:lstStyle/>
          <a:p>
            <a:r>
              <a:rPr lang="de-DE" sz="2800" dirty="0" smtClean="0"/>
              <a:t> Waveform </a:t>
            </a:r>
            <a:r>
              <a:rPr lang="de-DE" sz="2800" dirty="0"/>
              <a:t>Digitizing Chip </a:t>
            </a:r>
            <a:r>
              <a:rPr lang="de-DE" sz="2800" dirty="0" smtClean="0"/>
              <a:t>DRS4 </a:t>
            </a:r>
            <a:r>
              <a:rPr lang="de-DE" sz="3200" dirty="0" smtClean="0"/>
              <a:t> </a:t>
            </a:r>
            <a:r>
              <a:rPr lang="de-DE" sz="2400" dirty="0" smtClean="0"/>
              <a:t>[8]</a:t>
            </a:r>
            <a:endParaRPr lang="de-DE" sz="2800" baseline="30000" dirty="0">
              <a:sym typeface="Symbol" pitchFamily="18" charset="2"/>
            </a:endParaRPr>
          </a:p>
        </p:txBody>
      </p:sp>
      <p:sp>
        <p:nvSpPr>
          <p:cNvPr id="157701" name="Rectangle 5"/>
          <p:cNvSpPr>
            <a:spLocks noChangeArrowheads="1"/>
          </p:cNvSpPr>
          <p:nvPr/>
        </p:nvSpPr>
        <p:spPr bwMode="auto">
          <a:xfrm>
            <a:off x="5508625" y="928688"/>
            <a:ext cx="3168650" cy="4805362"/>
          </a:xfrm>
          <a:prstGeom prst="rect">
            <a:avLst/>
          </a:prstGeom>
          <a:gradFill rotWithShape="1">
            <a:gsLst>
              <a:gs pos="0">
                <a:srgbClr val="FFFFCC"/>
              </a:gs>
              <a:gs pos="100000">
                <a:srgbClr val="FF9900"/>
              </a:gs>
            </a:gsLst>
            <a:lin ang="5400000" scaled="1"/>
          </a:gradFill>
          <a:ln w="38100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77800" indent="-177800">
              <a:spcAft>
                <a:spcPct val="50000"/>
              </a:spcAft>
              <a:buFontTx/>
              <a:buChar char="•"/>
            </a:pPr>
            <a:r>
              <a:rPr lang="en-US" sz="1800"/>
              <a:t>UMC 0.25 </a:t>
            </a:r>
            <a:r>
              <a:rPr lang="en-US" sz="1800">
                <a:latin typeface="Symbol" pitchFamily="18" charset="2"/>
              </a:rPr>
              <a:t>m</a:t>
            </a:r>
            <a:r>
              <a:rPr lang="en-US" sz="1800"/>
              <a:t>m </a:t>
            </a:r>
            <a:r>
              <a:rPr lang="en-US" sz="1800">
                <a:solidFill>
                  <a:srgbClr val="FF0000"/>
                </a:solidFill>
              </a:rPr>
              <a:t>rad. hard</a:t>
            </a:r>
          </a:p>
          <a:p>
            <a:pPr marL="177800" indent="-177800">
              <a:spcAft>
                <a:spcPct val="50000"/>
              </a:spcAft>
              <a:buFontTx/>
              <a:buChar char="•"/>
            </a:pPr>
            <a:r>
              <a:rPr lang="en-US" sz="1800">
                <a:solidFill>
                  <a:srgbClr val="FF0000"/>
                </a:solidFill>
              </a:rPr>
              <a:t>9</a:t>
            </a:r>
            <a:r>
              <a:rPr lang="en-US" sz="1800"/>
              <a:t> chn. each </a:t>
            </a:r>
            <a:r>
              <a:rPr lang="en-US" sz="1800">
                <a:solidFill>
                  <a:srgbClr val="FF0000"/>
                </a:solidFill>
              </a:rPr>
              <a:t>1024</a:t>
            </a:r>
            <a:r>
              <a:rPr lang="en-US" sz="1800"/>
              <a:t> bins,</a:t>
            </a:r>
            <a:br>
              <a:rPr lang="en-US" sz="1800"/>
            </a:br>
            <a:r>
              <a:rPr lang="en-US" sz="1800"/>
              <a:t>cascadable up to 8192</a:t>
            </a:r>
          </a:p>
          <a:p>
            <a:pPr marL="177800" indent="-177800">
              <a:spcAft>
                <a:spcPct val="50000"/>
              </a:spcAft>
              <a:buFontTx/>
              <a:buChar char="•"/>
            </a:pPr>
            <a:r>
              <a:rPr lang="en-US" sz="1800"/>
              <a:t>Sampling speed </a:t>
            </a:r>
            <a:br>
              <a:rPr lang="en-US" sz="1800"/>
            </a:br>
            <a:r>
              <a:rPr lang="en-US" sz="1800"/>
              <a:t>0.2 … </a:t>
            </a:r>
            <a:r>
              <a:rPr lang="en-US" sz="1800">
                <a:solidFill>
                  <a:srgbClr val="FF0000"/>
                </a:solidFill>
              </a:rPr>
              <a:t>5 GS/s</a:t>
            </a:r>
          </a:p>
          <a:p>
            <a:pPr marL="177800" indent="-177800">
              <a:spcAft>
                <a:spcPct val="50000"/>
              </a:spcAft>
              <a:buFontTx/>
              <a:buChar char="•"/>
            </a:pPr>
            <a:r>
              <a:rPr lang="en-US" sz="1800"/>
              <a:t>Bandwidth </a:t>
            </a:r>
            <a:r>
              <a:rPr lang="en-US" sz="1800">
                <a:solidFill>
                  <a:srgbClr val="FF0000"/>
                </a:solidFill>
              </a:rPr>
              <a:t>950 MHz</a:t>
            </a:r>
          </a:p>
          <a:p>
            <a:pPr marL="177800" indent="-177800">
              <a:spcAft>
                <a:spcPct val="50000"/>
              </a:spcAft>
              <a:buFontTx/>
              <a:buChar char="•"/>
            </a:pPr>
            <a:r>
              <a:rPr lang="en-US" sz="1800">
                <a:solidFill>
                  <a:srgbClr val="FF0000"/>
                </a:solidFill>
              </a:rPr>
              <a:t>17.5 mW/chn</a:t>
            </a:r>
            <a:r>
              <a:rPr lang="en-US" sz="1800"/>
              <a:t> @ 2.5V</a:t>
            </a:r>
          </a:p>
          <a:p>
            <a:pPr marL="177800" indent="-177800">
              <a:spcAft>
                <a:spcPct val="50000"/>
              </a:spcAft>
              <a:buFontTx/>
              <a:buChar char="•"/>
            </a:pPr>
            <a:r>
              <a:rPr lang="en-US" sz="1800"/>
              <a:t>On-chip PLL stabilization</a:t>
            </a:r>
          </a:p>
          <a:p>
            <a:pPr marL="177800" indent="-177800">
              <a:spcAft>
                <a:spcPct val="50000"/>
              </a:spcAft>
              <a:buFontTx/>
              <a:buChar char="•"/>
            </a:pPr>
            <a:r>
              <a:rPr lang="en-US" sz="1800"/>
              <a:t>Readout speed using</a:t>
            </a:r>
            <a:br>
              <a:rPr lang="en-US" sz="1800"/>
            </a:br>
            <a:r>
              <a:rPr lang="en-US" sz="1800"/>
              <a:t>ext. ADC: 30 ns * n</a:t>
            </a:r>
            <a:r>
              <a:rPr lang="en-US" sz="1800" baseline="-25000"/>
              <a:t>samples</a:t>
            </a:r>
          </a:p>
          <a:p>
            <a:pPr marL="177800" indent="-177800">
              <a:spcAft>
                <a:spcPct val="50000"/>
              </a:spcAft>
              <a:buFontTx/>
              <a:buChar char="•"/>
            </a:pPr>
            <a:r>
              <a:rPr lang="en-US" sz="1800"/>
              <a:t>SNR: </a:t>
            </a:r>
            <a:r>
              <a:rPr lang="en-US" sz="1800">
                <a:solidFill>
                  <a:srgbClr val="FF0000"/>
                </a:solidFill>
              </a:rPr>
              <a:t>69 dB</a:t>
            </a:r>
            <a:r>
              <a:rPr lang="en-US" sz="1800"/>
              <a:t> calibrated</a:t>
            </a:r>
          </a:p>
          <a:p>
            <a:pPr marL="177800" indent="-177800">
              <a:spcAft>
                <a:spcPct val="50000"/>
              </a:spcAft>
              <a:buFontTx/>
              <a:buChar char="•"/>
            </a:pPr>
            <a:r>
              <a:rPr lang="en-US" sz="1800"/>
              <a:t>Aperture jitter: </a:t>
            </a:r>
            <a:br>
              <a:rPr lang="en-US" sz="1800"/>
            </a:br>
            <a:r>
              <a:rPr lang="en-US" sz="1800">
                <a:solidFill>
                  <a:srgbClr val="FF0000"/>
                </a:solidFill>
              </a:rPr>
              <a:t>4 ps</a:t>
            </a:r>
            <a:r>
              <a:rPr lang="en-US" sz="1800"/>
              <a:t> at 5 GS/s calibrated</a:t>
            </a:r>
          </a:p>
        </p:txBody>
      </p:sp>
      <p:pic>
        <p:nvPicPr>
          <p:cNvPr id="157706" name="Picture 10" descr="drs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836613"/>
            <a:ext cx="1690687" cy="1728787"/>
          </a:xfrm>
          <a:prstGeom prst="rect">
            <a:avLst/>
          </a:prstGeom>
          <a:noFill/>
        </p:spPr>
      </p:pic>
      <p:pic>
        <p:nvPicPr>
          <p:cNvPr id="1577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2349500"/>
            <a:ext cx="5040312" cy="407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7707" name="Line 11"/>
          <p:cNvSpPr>
            <a:spLocks noChangeShapeType="1"/>
          </p:cNvSpPr>
          <p:nvPr/>
        </p:nvSpPr>
        <p:spPr bwMode="auto">
          <a:xfrm>
            <a:off x="1547813" y="1412875"/>
            <a:ext cx="3455987" cy="1223963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7708" name="Line 12"/>
          <p:cNvSpPr>
            <a:spLocks noChangeShapeType="1"/>
          </p:cNvSpPr>
          <p:nvPr/>
        </p:nvSpPr>
        <p:spPr bwMode="auto">
          <a:xfrm flipH="1">
            <a:off x="684213" y="1484313"/>
            <a:ext cx="358775" cy="1439862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895600" y="762000"/>
            <a:ext cx="2438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 smtClean="0"/>
              <a:t>Stefan </a:t>
            </a:r>
            <a:r>
              <a:rPr lang="en-US" b="1" i="1" dirty="0" err="1" smtClean="0"/>
              <a:t>Ritt</a:t>
            </a:r>
            <a:r>
              <a:rPr lang="en-US" b="1" i="1" dirty="0" smtClean="0"/>
              <a:t> </a:t>
            </a:r>
          </a:p>
          <a:p>
            <a:r>
              <a:rPr lang="en-US" b="1" i="1" dirty="0" smtClean="0"/>
              <a:t>Paul </a:t>
            </a:r>
            <a:r>
              <a:rPr lang="en-US" b="1" i="1" dirty="0" err="1" smtClean="0"/>
              <a:t>Scherrer</a:t>
            </a:r>
            <a:r>
              <a:rPr lang="en-US" b="1" i="1" dirty="0" smtClean="0"/>
              <a:t> Institute </a:t>
            </a:r>
          </a:p>
          <a:p>
            <a:r>
              <a:rPr lang="en-US" b="1" i="1" dirty="0" smtClean="0"/>
              <a:t>Switzerland</a:t>
            </a:r>
            <a:endParaRPr lang="en-US" b="1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6400800" y="6248400"/>
            <a:ext cx="1526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250nm  CMOS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344213" y="3244334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No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4344213" y="3244334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No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2"/>
          <p:cNvSpPr>
            <a:spLocks noGrp="1" noChangeArrowheads="1"/>
          </p:cNvSpPr>
          <p:nvPr>
            <p:ph type="title"/>
          </p:nvPr>
        </p:nvSpPr>
        <p:spPr>
          <a:xfrm>
            <a:off x="774700" y="152400"/>
            <a:ext cx="7558088" cy="457200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The SAM (Swift Analog Memory) </a:t>
            </a:r>
            <a:r>
              <a:rPr lang="en-US" sz="2800" dirty="0" smtClean="0"/>
              <a:t>ASIC</a:t>
            </a:r>
            <a:r>
              <a:rPr lang="en-US" sz="2800" dirty="0" smtClean="0">
                <a:solidFill>
                  <a:schemeClr val="tx1"/>
                </a:solidFill>
              </a:rPr>
              <a:t>  </a:t>
            </a:r>
            <a:r>
              <a:rPr lang="en-US" sz="2000" dirty="0" smtClean="0">
                <a:solidFill>
                  <a:schemeClr val="tx1"/>
                </a:solidFill>
              </a:rPr>
              <a:t>[7]</a:t>
            </a: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2908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00200"/>
            <a:ext cx="5645150" cy="415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90820" name="Text Box 4"/>
          <p:cNvSpPr txBox="1">
            <a:spLocks noChangeArrowheads="1"/>
          </p:cNvSpPr>
          <p:nvPr/>
        </p:nvSpPr>
        <p:spPr bwMode="auto">
          <a:xfrm>
            <a:off x="5562600" y="1030288"/>
            <a:ext cx="35814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buFontTx/>
              <a:buChar char="•"/>
            </a:pPr>
            <a:r>
              <a:rPr lang="en-US" sz="1400" b="1" dirty="0">
                <a:latin typeface="Arial" pitchFamily="34" charset="0"/>
              </a:rPr>
              <a:t> 2 differential channels</a:t>
            </a:r>
          </a:p>
          <a:p>
            <a:pPr algn="l">
              <a:buFontTx/>
              <a:buChar char="•"/>
            </a:pPr>
            <a:r>
              <a:rPr lang="en-US" sz="1400" b="1" dirty="0">
                <a:latin typeface="Arial" pitchFamily="34" charset="0"/>
              </a:rPr>
              <a:t> 256 cells/channel	</a:t>
            </a:r>
          </a:p>
          <a:p>
            <a:pPr algn="l">
              <a:buFontTx/>
              <a:buChar char="•"/>
            </a:pPr>
            <a:r>
              <a:rPr lang="en-US" sz="1400" b="1" dirty="0">
                <a:latin typeface="Arial" pitchFamily="34" charset="0"/>
              </a:rPr>
              <a:t> BW &gt; </a:t>
            </a:r>
            <a:r>
              <a:rPr lang="en-US" sz="1400" b="1" dirty="0">
                <a:solidFill>
                  <a:srgbClr val="FF0000"/>
                </a:solidFill>
                <a:latin typeface="Arial" pitchFamily="34" charset="0"/>
              </a:rPr>
              <a:t>450 MHz</a:t>
            </a:r>
            <a:r>
              <a:rPr lang="en-US" sz="1400" b="1" dirty="0">
                <a:latin typeface="Arial" pitchFamily="34" charset="0"/>
              </a:rPr>
              <a:t>	</a:t>
            </a:r>
          </a:p>
          <a:p>
            <a:pPr algn="l">
              <a:buFontTx/>
              <a:buChar char="•"/>
            </a:pPr>
            <a:r>
              <a:rPr lang="en-US" sz="1400" b="1" dirty="0">
                <a:latin typeface="Arial" pitchFamily="34" charset="0"/>
              </a:rPr>
              <a:t> Sampling Freq </a:t>
            </a:r>
            <a:r>
              <a:rPr lang="en-US" sz="1400" b="1" dirty="0">
                <a:solidFill>
                  <a:srgbClr val="FF0000"/>
                </a:solidFill>
                <a:latin typeface="Arial" pitchFamily="34" charset="0"/>
              </a:rPr>
              <a:t>400MHz-&gt;3.2GHz</a:t>
            </a:r>
          </a:p>
          <a:p>
            <a:pPr algn="l">
              <a:buFontTx/>
              <a:buChar char="•"/>
            </a:pPr>
            <a:r>
              <a:rPr lang="en-US" sz="1400" b="1" dirty="0">
                <a:solidFill>
                  <a:srgbClr val="FF0000"/>
                </a:solidFill>
                <a:latin typeface="Arial" pitchFamily="34" charset="0"/>
              </a:rPr>
              <a:t> High Readout Speed &gt; 16 MHz</a:t>
            </a:r>
            <a:r>
              <a:rPr lang="en-US" sz="1400" b="1" dirty="0">
                <a:latin typeface="Arial" pitchFamily="34" charset="0"/>
              </a:rPr>
              <a:t>  </a:t>
            </a:r>
          </a:p>
          <a:p>
            <a:pPr algn="l">
              <a:buFontTx/>
              <a:buChar char="•"/>
            </a:pPr>
            <a:r>
              <a:rPr lang="en-US" sz="1400" b="1" dirty="0">
                <a:latin typeface="Arial" pitchFamily="34" charset="0"/>
              </a:rPr>
              <a:t> Smart Read </a:t>
            </a:r>
            <a:r>
              <a:rPr lang="en-US" sz="1400" b="1" dirty="0" smtClean="0">
                <a:latin typeface="Arial" pitchFamily="34" charset="0"/>
              </a:rPr>
              <a:t>pointer</a:t>
            </a:r>
            <a:endParaRPr lang="en-US" sz="1400" b="1" dirty="0">
              <a:latin typeface="Arial" pitchFamily="34" charset="0"/>
            </a:endParaRPr>
          </a:p>
          <a:p>
            <a:pPr algn="l">
              <a:buFontTx/>
              <a:buChar char="•"/>
            </a:pPr>
            <a:r>
              <a:rPr lang="fr-FR" sz="1400" b="1" dirty="0">
                <a:latin typeface="Arial" pitchFamily="34" charset="0"/>
              </a:rPr>
              <a:t> Few </a:t>
            </a:r>
            <a:r>
              <a:rPr lang="fr-FR" sz="1400" b="1" dirty="0" err="1">
                <a:latin typeface="Arial" pitchFamily="34" charset="0"/>
              </a:rPr>
              <a:t>external</a:t>
            </a:r>
            <a:r>
              <a:rPr lang="fr-FR" sz="1400" b="1" dirty="0">
                <a:latin typeface="Arial" pitchFamily="34" charset="0"/>
              </a:rPr>
              <a:t> </a:t>
            </a:r>
            <a:r>
              <a:rPr lang="fr-FR" sz="1400" b="1" dirty="0" err="1">
                <a:latin typeface="Arial" pitchFamily="34" charset="0"/>
              </a:rPr>
              <a:t>signals</a:t>
            </a:r>
            <a:r>
              <a:rPr lang="fr-FR" sz="1400" b="1" dirty="0">
                <a:latin typeface="Arial" pitchFamily="34" charset="0"/>
              </a:rPr>
              <a:t> </a:t>
            </a:r>
          </a:p>
          <a:p>
            <a:pPr algn="l">
              <a:buFontTx/>
              <a:buChar char="•"/>
            </a:pPr>
            <a:r>
              <a:rPr lang="fr-FR" sz="1400" b="1" dirty="0">
                <a:latin typeface="Arial" pitchFamily="34" charset="0"/>
              </a:rPr>
              <a:t> </a:t>
            </a:r>
            <a:r>
              <a:rPr lang="fr-FR" sz="1400" b="1" dirty="0" err="1">
                <a:latin typeface="Arial" pitchFamily="34" charset="0"/>
              </a:rPr>
              <a:t>Many</a:t>
            </a:r>
            <a:r>
              <a:rPr lang="fr-FR" sz="1400" b="1" dirty="0">
                <a:latin typeface="Arial" pitchFamily="34" charset="0"/>
              </a:rPr>
              <a:t> modes configurable by a serial </a:t>
            </a:r>
            <a:r>
              <a:rPr lang="fr-FR" sz="1400" b="1" dirty="0" err="1">
                <a:latin typeface="Arial" pitchFamily="34" charset="0"/>
              </a:rPr>
              <a:t>link</a:t>
            </a:r>
            <a:r>
              <a:rPr lang="fr-FR" sz="1400" b="1" dirty="0">
                <a:latin typeface="Arial" pitchFamily="34" charset="0"/>
              </a:rPr>
              <a:t>.</a:t>
            </a:r>
          </a:p>
          <a:p>
            <a:pPr algn="l">
              <a:buFontTx/>
              <a:buChar char="•"/>
            </a:pPr>
            <a:r>
              <a:rPr lang="fr-FR" sz="1400" b="1" dirty="0">
                <a:latin typeface="Arial" pitchFamily="34" charset="0"/>
              </a:rPr>
              <a:t> Auto-configuration @ power on</a:t>
            </a:r>
          </a:p>
          <a:p>
            <a:pPr algn="l">
              <a:buFontTx/>
              <a:buChar char="•"/>
            </a:pPr>
            <a:r>
              <a:rPr lang="fr-FR" sz="1400" b="1" dirty="0">
                <a:latin typeface="Arial" pitchFamily="34" charset="0"/>
              </a:rPr>
              <a:t> AMS 0.35 µm =&gt; </a:t>
            </a:r>
            <a:r>
              <a:rPr lang="fr-FR" sz="1400" b="1" dirty="0" err="1">
                <a:latin typeface="Arial" pitchFamily="34" charset="0"/>
              </a:rPr>
              <a:t>low</a:t>
            </a:r>
            <a:r>
              <a:rPr lang="fr-FR" sz="1400" b="1" dirty="0">
                <a:latin typeface="Arial" pitchFamily="34" charset="0"/>
              </a:rPr>
              <a:t> </a:t>
            </a:r>
            <a:r>
              <a:rPr lang="fr-FR" sz="1400" b="1" dirty="0" err="1">
                <a:latin typeface="Arial" pitchFamily="34" charset="0"/>
              </a:rPr>
              <a:t>cost</a:t>
            </a:r>
            <a:r>
              <a:rPr lang="fr-FR" sz="1400" b="1" dirty="0">
                <a:latin typeface="Arial" pitchFamily="34" charset="0"/>
              </a:rPr>
              <a:t> for medium size </a:t>
            </a:r>
            <a:r>
              <a:rPr lang="fr-FR" sz="1400" b="1" dirty="0" err="1">
                <a:latin typeface="Arial" pitchFamily="34" charset="0"/>
              </a:rPr>
              <a:t>prod</a:t>
            </a:r>
            <a:endParaRPr lang="fr-FR" sz="1400" b="1" dirty="0">
              <a:latin typeface="Arial" pitchFamily="34" charset="0"/>
            </a:endParaRPr>
          </a:p>
        </p:txBody>
      </p:sp>
      <p:sp>
        <p:nvSpPr>
          <p:cNvPr id="290821" name="Rectangle 5"/>
          <p:cNvSpPr>
            <a:spLocks noChangeArrowheads="1"/>
          </p:cNvSpPr>
          <p:nvPr/>
        </p:nvSpPr>
        <p:spPr bwMode="auto">
          <a:xfrm>
            <a:off x="381000" y="4800600"/>
            <a:ext cx="33956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n-US" sz="1400" i="1" dirty="0"/>
              <a:t>NIM A, Volume 567, Issue 1, p. 21-26, 2006</a:t>
            </a:r>
            <a:r>
              <a:rPr lang="fr-FR" dirty="0"/>
              <a:t> </a:t>
            </a:r>
          </a:p>
        </p:txBody>
      </p:sp>
      <p:sp>
        <p:nvSpPr>
          <p:cNvPr id="290822" name="Text Box 6"/>
          <p:cNvSpPr txBox="1">
            <a:spLocks noChangeArrowheads="1"/>
          </p:cNvSpPr>
          <p:nvPr/>
        </p:nvSpPr>
        <p:spPr bwMode="auto">
          <a:xfrm>
            <a:off x="228600" y="5715000"/>
            <a:ext cx="5943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fr-FR" sz="1800" b="1" dirty="0">
                <a:solidFill>
                  <a:srgbClr val="FF0000"/>
                </a:solidFill>
              </a:rPr>
              <a:t>6000 </a:t>
            </a:r>
            <a:r>
              <a:rPr lang="fr-FR" sz="1800" b="1" dirty="0" err="1">
                <a:solidFill>
                  <a:srgbClr val="FF0000"/>
                </a:solidFill>
              </a:rPr>
              <a:t>ASICs</a:t>
            </a:r>
            <a:r>
              <a:rPr lang="fr-FR" sz="1800" b="1" dirty="0">
                <a:solidFill>
                  <a:srgbClr val="FF0000"/>
                </a:solidFill>
              </a:rPr>
              <a:t> </a:t>
            </a:r>
            <a:r>
              <a:rPr lang="fr-FR" sz="1800" b="1" dirty="0" smtClean="0">
                <a:solidFill>
                  <a:srgbClr val="FF0000"/>
                </a:solidFill>
              </a:rPr>
              <a:t> </a:t>
            </a:r>
            <a:r>
              <a:rPr lang="fr-FR" sz="1800" b="1" dirty="0" err="1" smtClean="0">
                <a:solidFill>
                  <a:srgbClr val="FF0000"/>
                </a:solidFill>
              </a:rPr>
              <a:t>manufactured</a:t>
            </a:r>
            <a:r>
              <a:rPr lang="fr-FR" sz="1800" b="1" dirty="0" smtClean="0">
                <a:solidFill>
                  <a:srgbClr val="FF0000"/>
                </a:solidFill>
              </a:rPr>
              <a:t>,  </a:t>
            </a:r>
            <a:r>
              <a:rPr lang="fr-FR" sz="1800" b="1" dirty="0" err="1">
                <a:solidFill>
                  <a:srgbClr val="FF0000"/>
                </a:solidFill>
              </a:rPr>
              <a:t>tested</a:t>
            </a:r>
            <a:r>
              <a:rPr lang="fr-FR" sz="1800" b="1" dirty="0">
                <a:solidFill>
                  <a:srgbClr val="FF0000"/>
                </a:solidFill>
              </a:rPr>
              <a:t> </a:t>
            </a:r>
            <a:r>
              <a:rPr lang="fr-FR" sz="1800" b="1" dirty="0" smtClean="0">
                <a:solidFill>
                  <a:srgbClr val="FF0000"/>
                </a:solidFill>
              </a:rPr>
              <a:t> and </a:t>
            </a:r>
            <a:r>
              <a:rPr lang="fr-FR" sz="1800" b="1" dirty="0" err="1" smtClean="0">
                <a:solidFill>
                  <a:srgbClr val="FF0000"/>
                </a:solidFill>
              </a:rPr>
              <a:t>delivered</a:t>
            </a:r>
            <a:r>
              <a:rPr lang="fr-FR" sz="1800" b="1" dirty="0" smtClean="0">
                <a:solidFill>
                  <a:srgbClr val="FF0000"/>
                </a:solidFill>
              </a:rPr>
              <a:t> </a:t>
            </a:r>
            <a:r>
              <a:rPr lang="fr-FR" sz="1800" b="1" dirty="0">
                <a:solidFill>
                  <a:srgbClr val="FF0000"/>
                </a:solidFill>
              </a:rPr>
              <a:t>in Q2 2007</a:t>
            </a:r>
          </a:p>
        </p:txBody>
      </p:sp>
      <p:pic>
        <p:nvPicPr>
          <p:cNvPr id="290823" name="Picture 7" descr="SAM_phot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35583" y="3697793"/>
            <a:ext cx="2639485" cy="2635041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57200" y="762000"/>
            <a:ext cx="22972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/>
              <a:t>D. Breton/E. </a:t>
            </a:r>
            <a:r>
              <a:rPr lang="en-US" b="1" i="1" dirty="0" err="1" smtClean="0"/>
              <a:t>Delagnes</a:t>
            </a:r>
            <a:endParaRPr lang="en-US" b="1" i="1" dirty="0" smtClean="0"/>
          </a:p>
          <a:p>
            <a:r>
              <a:rPr lang="en-US" b="1" i="1" dirty="0" err="1" smtClean="0"/>
              <a:t>Orsay</a:t>
            </a:r>
            <a:r>
              <a:rPr lang="en-US" b="1" i="1" dirty="0" smtClean="0"/>
              <a:t>/</a:t>
            </a:r>
            <a:r>
              <a:rPr lang="en-US" b="1" i="1" dirty="0" err="1" smtClean="0"/>
              <a:t>Saclay</a:t>
            </a:r>
            <a:endParaRPr lang="en-US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0" y="6553200"/>
            <a:ext cx="502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TWEPP2010, Sept 21</a:t>
            </a:r>
            <a:r>
              <a:rPr lang="en-US" sz="1400" i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 Aachen,  Germany,   Jean-Francois </a:t>
            </a:r>
            <a:r>
              <a:rPr lang="en-US" sz="14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Genat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1941</TotalTime>
  <Words>2525</Words>
  <Application>Microsoft Office PowerPoint</Application>
  <PresentationFormat>On-screen Show (4:3)</PresentationFormat>
  <Paragraphs>592</Paragraphs>
  <Slides>49</Slides>
  <Notes>11</Notes>
  <HiddenSlides>0</HiddenSlides>
  <MMClips>0</MMClips>
  <ScaleCrop>false</ScaleCrop>
  <HeadingPairs>
    <vt:vector size="8" baseType="variant">
      <vt:variant>
        <vt:lpstr>Theme</vt:lpstr>
      </vt:variant>
      <vt:variant>
        <vt:i4>1</vt:i4>
      </vt:variant>
      <vt:variant>
        <vt:lpstr>Links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49</vt:i4>
      </vt:variant>
    </vt:vector>
  </HeadingPairs>
  <TitlesOfParts>
    <vt:vector size="54" baseType="lpstr">
      <vt:lpstr>Office Theme</vt:lpstr>
      <vt:lpstr>plot_cellleak.pdf</vt:lpstr>
      <vt:lpstr>Document</vt:lpstr>
      <vt:lpstr>Equation</vt:lpstr>
      <vt:lpstr>Video Clip</vt:lpstr>
      <vt:lpstr>A 20 GS/s sampling ASIC in  130nm CMOS technology.</vt:lpstr>
      <vt:lpstr>Outline</vt:lpstr>
      <vt:lpstr>Context</vt:lpstr>
      <vt:lpstr>Timing-Imaging Devices</vt:lpstr>
      <vt:lpstr>Timing  Imaging Devices  Micro-Channel Plate Detectors</vt:lpstr>
      <vt:lpstr>Large Area Pico-second Photo-Detectors</vt:lpstr>
      <vt:lpstr>Fast Micro-Channel Plate signals</vt:lpstr>
      <vt:lpstr>MCP Single Photo-Electron response</vt:lpstr>
      <vt:lpstr>Outline</vt:lpstr>
      <vt:lpstr>Timing resolution </vt:lpstr>
      <vt:lpstr>Timing techniques</vt:lpstr>
      <vt:lpstr>Picosecond Digital Electronics for  Micro-Channel Plate Detectors</vt:lpstr>
      <vt:lpstr>Position resolution.  Transmission Line Readout</vt:lpstr>
      <vt:lpstr>Digital Waveform Analysis</vt:lpstr>
      <vt:lpstr>Timing resolution with Fast Waveform Sampling </vt:lpstr>
      <vt:lpstr>Outline</vt:lpstr>
      <vt:lpstr>Fast Waveform Sampling Electronics</vt:lpstr>
      <vt:lpstr>Fast Digital Electronics for  Micro-Channel Plate Detectors</vt:lpstr>
      <vt:lpstr>Sampling Chips Survey</vt:lpstr>
      <vt:lpstr>Sampling ASIC Sequence of operations</vt:lpstr>
      <vt:lpstr>Outline</vt:lpstr>
      <vt:lpstr>Waveform Sampler ASIC specs</vt:lpstr>
      <vt:lpstr>Block diagram</vt:lpstr>
      <vt:lpstr>Slide 24</vt:lpstr>
      <vt:lpstr>Analog Bandwidth and  Sampling Window</vt:lpstr>
      <vt:lpstr>Sampler ASIC test card</vt:lpstr>
      <vt:lpstr>Timing Generator simulation</vt:lpstr>
      <vt:lpstr>Timing Generator Tests</vt:lpstr>
      <vt:lpstr>Sampling  Rate  tests</vt:lpstr>
      <vt:lpstr>Analog bandwidth simulated</vt:lpstr>
      <vt:lpstr>Analog bandwidth</vt:lpstr>
      <vt:lpstr>Layout (first version)</vt:lpstr>
      <vt:lpstr>Slide 33</vt:lpstr>
      <vt:lpstr>Slide 34</vt:lpstr>
      <vt:lpstr>Outline</vt:lpstr>
      <vt:lpstr>Conclusion     Perspective</vt:lpstr>
      <vt:lpstr>References</vt:lpstr>
      <vt:lpstr>Thanks for your attention !</vt:lpstr>
      <vt:lpstr>Slide 39</vt:lpstr>
      <vt:lpstr>Sampling Cell</vt:lpstr>
      <vt:lpstr>5-15 GHz Timing Generator [12]</vt:lpstr>
      <vt:lpstr>Slide 42</vt:lpstr>
      <vt:lpstr>Tests (first version)</vt:lpstr>
      <vt:lpstr>First version</vt:lpstr>
      <vt:lpstr>Slide 45</vt:lpstr>
      <vt:lpstr>Sampling Chips</vt:lpstr>
      <vt:lpstr>Existing ASICs:    Labrador 3   [9] </vt:lpstr>
      <vt:lpstr> Waveform Digitizing Chip DRS4  [8]</vt:lpstr>
      <vt:lpstr>The SAM (Swift Analog Memory) ASIC  [7]</vt:lpstr>
    </vt:vector>
  </TitlesOfParts>
  <Company>The University of Chicago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15 GS/s sampling ASIC in  130nm CMOS technology.</dc:title>
  <dc:creator>Jean-Francois Genat</dc:creator>
  <cp:lastModifiedBy>Jean-Francois Genat</cp:lastModifiedBy>
  <cp:revision>115</cp:revision>
  <dcterms:created xsi:type="dcterms:W3CDTF">2010-09-16T19:33:54Z</dcterms:created>
  <dcterms:modified xsi:type="dcterms:W3CDTF">2010-09-21T18:53:49Z</dcterms:modified>
</cp:coreProperties>
</file>