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1.tif" ContentType="image/tiff"/>
  <Override PartName="/ppt/media/image5.png" ContentType="image/png"/>
  <Override PartName="/ppt/media/image52.tif" ContentType="image/tiff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46.jpeg" ContentType="image/jpe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jpeg" ContentType="image/jpeg"/>
  <Override PartName="/ppt/media/image44.png" ContentType="image/png"/>
  <Override PartName="/ppt/media/image21.png" ContentType="image/png"/>
  <Override PartName="/ppt/media/image22.jpeg" ContentType="image/jpe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jpeg" ContentType="image/jpe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5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jpeg" ContentType="image/jpeg"/>
  <Override PartName="/ppt/media/image53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72F5A5E-E775-4CDB-BD4E-D6DBE8F9446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C93CF12-AFF3-4846-B07A-1105F9D668A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6EA8A3F-11FB-4D70-852E-39D413CBFED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7057888-FB1B-4BA1-A944-45C58EB7965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CCC6614-0E64-4BBB-A4A6-BBC255392DE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121F105-56DB-4BC4-BB2E-52E7F320142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BE4237F-2E67-4048-AE56-4AC444D635C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D0E32EB-39FF-41D0-9261-6E1008C5573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64C2D0C-541F-4B3E-9D87-A4A4A08ABB8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EDC6C5B-427D-4359-B44B-8AFEA347FA2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F431DD3-2B9A-4272-AFF4-D153921145C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CC48E8D-2C88-44BB-BA93-A3AB5D4D141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2514C81-E96F-4DE8-B49C-507F1E11F55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AE5125C-A204-41D7-8F7B-119D671F22E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CA50607-8D7B-448C-B5CA-5E76E0DC5F9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2CB427A-EFF4-439E-939E-337594BDDA0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F9BFF69-F662-4FB8-958E-AFCCC261F73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30C331E-CE86-4D27-8B35-1354F5423AB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69BB1F6-E61B-4162-A177-5BFB72C5B5B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1090899-6180-4666-B7C5-96AFC4E5C04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5E59EFD-68CC-4E15-BFA5-1534C4F21B0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4C324D1-3859-4710-BC91-4C1889F435C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36CF60C-6DEE-43B6-9173-7CABE561581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99ABD0C-1105-4CD7-A985-BE4C20C4C1E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13DBC1D-1B37-494D-9FBF-E83DEAC7C50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2EF6969-00A9-4AF0-8DAB-7EF364A3F0C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9525901-9C95-4062-9256-0ABD00EB448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9D88176-B496-422F-BC6B-32A9C802CB0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DD9591F-B24E-4ABF-B5D3-DFDD355756A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D3AE5E8-D6DE-42A1-AF75-A791EDAB052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432D7DD-406F-4BBD-AC82-09DEFC59DF1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05401CB-CE19-4963-A1B4-EFA55EB612F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5DB5B5D-58BE-41FF-AF6E-F1E13A069B9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2941819-A461-4D07-817C-886D7C3FE8E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777C9CC-A2F8-47A2-9E34-89AB63A5338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8B356A4-D20A-422F-98A3-3EBE2C137DC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91BD010-26C4-4761-A226-6B25C54A44B0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83F015B-FBF0-4E64-AF78-F0C7872E354E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25BB59E-C720-466E-B062-58935A854135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hyperlink" Target="https://arxiv.org/abs/1307.5813" TargetMode="External"/><Relationship Id="rId5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jpe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1.tif"/><Relationship Id="rId2" Type="http://schemas.openxmlformats.org/officeDocument/2006/relationships/image" Target="../media/image52.tif"/><Relationship Id="rId3" Type="http://schemas.openxmlformats.org/officeDocument/2006/relationships/image" Target="../media/image53.png"/><Relationship Id="rId4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3"/>
          <p:cNvSpPr/>
          <p:nvPr/>
        </p:nvSpPr>
        <p:spPr>
          <a:xfrm>
            <a:off x="2595960" y="2544120"/>
            <a:ext cx="7032240" cy="11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ffff"/>
                </a:solidFill>
                <a:latin typeface="Bahnschrift Light"/>
                <a:ea typeface="DejaVu Sans"/>
              </a:rPr>
              <a:t>N10.00008: Low-dose high-resolution TOF-PET using ionization-activated multi-state low-Z detector media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24" name="Picture 6" descr="A black background with white text&#10;&#10;Description automatically generated with low confidence"/>
          <p:cNvPicPr/>
          <p:nvPr/>
        </p:nvPicPr>
        <p:blipFill>
          <a:blip r:embed="rId1"/>
          <a:stretch/>
        </p:blipFill>
        <p:spPr>
          <a:xfrm>
            <a:off x="690480" y="234000"/>
            <a:ext cx="4235760" cy="723240"/>
          </a:xfrm>
          <a:prstGeom prst="rect">
            <a:avLst/>
          </a:prstGeom>
          <a:ln w="0">
            <a:noFill/>
          </a:ln>
        </p:spPr>
      </p:pic>
      <p:pic>
        <p:nvPicPr>
          <p:cNvPr id="125" name="Picture 8" descr="Logo&#10;&#10;Description automatically generated"/>
          <p:cNvPicPr/>
          <p:nvPr/>
        </p:nvPicPr>
        <p:blipFill>
          <a:blip r:embed="rId2"/>
          <a:stretch/>
        </p:blipFill>
        <p:spPr>
          <a:xfrm>
            <a:off x="5371560" y="47160"/>
            <a:ext cx="1702080" cy="1017000"/>
          </a:xfrm>
          <a:prstGeom prst="rect">
            <a:avLst/>
          </a:prstGeom>
          <a:ln w="0">
            <a:noFill/>
          </a:ln>
        </p:spPr>
      </p:pic>
      <p:pic>
        <p:nvPicPr>
          <p:cNvPr id="126" name="Picture 10" descr="Text&#10;&#10;Description automatically generated"/>
          <p:cNvPicPr/>
          <p:nvPr/>
        </p:nvPicPr>
        <p:blipFill>
          <a:blip r:embed="rId3"/>
          <a:stretch/>
        </p:blipFill>
        <p:spPr>
          <a:xfrm>
            <a:off x="7939080" y="234000"/>
            <a:ext cx="3152520" cy="643320"/>
          </a:xfrm>
          <a:prstGeom prst="rect">
            <a:avLst/>
          </a:prstGeom>
          <a:ln w="0"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sldNum" idx="10"/>
          </p:nvPr>
        </p:nvSpPr>
        <p:spPr>
          <a:xfrm>
            <a:off x="11572200" y="6350760"/>
            <a:ext cx="550440" cy="377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D7414EA-FE4E-4C0E-A67E-74DDEA75B60D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28" name="TextBox 12"/>
          <p:cNvSpPr/>
          <p:nvPr/>
        </p:nvSpPr>
        <p:spPr>
          <a:xfrm>
            <a:off x="4794480" y="5548680"/>
            <a:ext cx="241704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Presenter: João F. Shida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9" name="TextBox 9"/>
          <p:cNvSpPr/>
          <p:nvPr/>
        </p:nvSpPr>
        <p:spPr>
          <a:xfrm>
            <a:off x="1153800" y="5910840"/>
            <a:ext cx="1006992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Authors and collaborators: J.F.Shida, E.Spieglan, B.W.Adams, E.Angelico, K.Domurat-Sousa, A.Elagin, H.J.Frisch, P.La Riviere, A.H.Squires, V. Rawal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0" name="TextBox 2"/>
          <p:cNvSpPr/>
          <p:nvPr/>
        </p:nvSpPr>
        <p:spPr>
          <a:xfrm>
            <a:off x="4135320" y="3797640"/>
            <a:ext cx="420048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16</a:t>
            </a:r>
            <a:r>
              <a:rPr b="0" lang="en-US" sz="1800" spc="-1" strike="noStrike" baseline="30000">
                <a:solidFill>
                  <a:srgbClr val="ffffff"/>
                </a:solidFill>
                <a:latin typeface="Calibri"/>
                <a:ea typeface="DejaVu Sans"/>
              </a:rPr>
              <a:t>th</a:t>
            </a: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 of March, 2022. APS March Meeting </a:t>
            </a:r>
            <a:endParaRPr b="0" lang="en-US" sz="18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Date Placeholder 11"/>
          <p:cNvSpPr/>
          <p:nvPr/>
        </p:nvSpPr>
        <p:spPr>
          <a:xfrm>
            <a:off x="166320" y="6350760"/>
            <a:ext cx="159948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fld id="{F232C4FC-2505-4839-978A-FD46571E0CB4}" type="datetime1">
              <a:rPr b="0" lang="en-US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03/16/2022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208" name="Slide Number Placeholder 14"/>
          <p:cNvSpPr/>
          <p:nvPr/>
        </p:nvSpPr>
        <p:spPr>
          <a:xfrm>
            <a:off x="11572200" y="6350760"/>
            <a:ext cx="55044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fld id="{56CF63A5-6D8B-47FE-9D8F-83507C43B54B}" type="slidenum">
              <a:rPr b="0" lang="en-US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pic>
        <p:nvPicPr>
          <p:cNvPr id="209" name="Picture 7" descr="Text&#10;&#10;Description automatically generated"/>
          <p:cNvPicPr/>
          <p:nvPr/>
        </p:nvPicPr>
        <p:blipFill>
          <a:blip r:embed="rId1"/>
          <a:stretch/>
        </p:blipFill>
        <p:spPr>
          <a:xfrm>
            <a:off x="7939080" y="234000"/>
            <a:ext cx="3152520" cy="643320"/>
          </a:xfrm>
          <a:prstGeom prst="rect">
            <a:avLst/>
          </a:prstGeom>
          <a:ln w="0">
            <a:noFill/>
          </a:ln>
        </p:spPr>
      </p:pic>
      <p:sp>
        <p:nvSpPr>
          <p:cNvPr id="210" name="TextBox 13"/>
          <p:cNvSpPr/>
          <p:nvPr/>
        </p:nvSpPr>
        <p:spPr>
          <a:xfrm>
            <a:off x="966240" y="878040"/>
            <a:ext cx="436032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ffffff"/>
                </a:solidFill>
                <a:latin typeface="Bell MT"/>
                <a:ea typeface="DejaVu Sans"/>
              </a:rPr>
              <a:t>Switching Dyes </a:t>
            </a:r>
            <a:endParaRPr b="0" lang="en-US" sz="4000" spc="-1" strike="noStrike">
              <a:latin typeface="Arial"/>
            </a:endParaRPr>
          </a:p>
        </p:txBody>
      </p:sp>
      <p:grpSp>
        <p:nvGrpSpPr>
          <p:cNvPr id="211" name="Group 1"/>
          <p:cNvGrpSpPr/>
          <p:nvPr/>
        </p:nvGrpSpPr>
        <p:grpSpPr>
          <a:xfrm>
            <a:off x="1128960" y="2167560"/>
            <a:ext cx="9938520" cy="3013560"/>
            <a:chOff x="1128960" y="2167560"/>
            <a:chExt cx="9938520" cy="3013560"/>
          </a:xfrm>
        </p:grpSpPr>
        <p:sp>
          <p:nvSpPr>
            <p:cNvPr id="212" name="Rectangle 9"/>
            <p:cNvSpPr/>
            <p:nvPr/>
          </p:nvSpPr>
          <p:spPr>
            <a:xfrm>
              <a:off x="1128960" y="2167560"/>
              <a:ext cx="9843120" cy="301356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213" name="Picture 10" descr=""/>
            <p:cNvPicPr/>
            <p:nvPr/>
          </p:nvPicPr>
          <p:blipFill>
            <a:blip r:embed="rId2"/>
            <a:srcRect l="7066" t="0" r="0" b="15161"/>
            <a:stretch/>
          </p:blipFill>
          <p:spPr>
            <a:xfrm>
              <a:off x="1301760" y="2196360"/>
              <a:ext cx="9765720" cy="27532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14" name="AutoShape 2"/>
          <p:cNvSpPr/>
          <p:nvPr/>
        </p:nvSpPr>
        <p:spPr>
          <a:xfrm>
            <a:off x="5943600" y="32767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AutoShape 4"/>
          <p:cNvSpPr/>
          <p:nvPr/>
        </p:nvSpPr>
        <p:spPr>
          <a:xfrm>
            <a:off x="6095880" y="34290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TextBox 12"/>
          <p:cNvSpPr/>
          <p:nvPr/>
        </p:nvSpPr>
        <p:spPr>
          <a:xfrm>
            <a:off x="1447920" y="6232680"/>
            <a:ext cx="96188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Bahnschrift Light"/>
                <a:ea typeface="DejaVu Sans"/>
              </a:rPr>
              <a:t>Cartoon taken from “Using Switchable Fluorescent Molecules to Image Tracks and Measure Energy in Large Liquid Double Beta Decay Detectors”, Presented at CPAD 2019, Eric Spieglan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17" name="TextBox 15"/>
          <p:cNvSpPr/>
          <p:nvPr/>
        </p:nvSpPr>
        <p:spPr>
          <a:xfrm>
            <a:off x="966240" y="169920"/>
            <a:ext cx="691236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ffffff"/>
                </a:solidFill>
                <a:latin typeface="Bahnschrift Light"/>
                <a:ea typeface="DejaVu Sans"/>
              </a:rPr>
              <a:t>Searching for a metastable media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18" name="Picture 1" descr=""/>
          <p:cNvPicPr/>
          <p:nvPr/>
        </p:nvPicPr>
        <p:blipFill>
          <a:blip r:embed="rId3"/>
          <a:srcRect l="0" t="0" r="56410" b="0"/>
          <a:stretch/>
        </p:blipFill>
        <p:spPr>
          <a:xfrm>
            <a:off x="1301760" y="2120760"/>
            <a:ext cx="4128840" cy="288576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1" descr=""/>
          <p:cNvPicPr/>
          <p:nvPr/>
        </p:nvPicPr>
        <p:blipFill>
          <a:blip r:embed="rId4"/>
          <a:srcRect l="54860" t="4861" r="2755" b="11493"/>
          <a:stretch/>
        </p:blipFill>
        <p:spPr>
          <a:xfrm>
            <a:off x="6600600" y="2167560"/>
            <a:ext cx="4628160" cy="278208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Date Placeholder 11"/>
          <p:cNvSpPr/>
          <p:nvPr/>
        </p:nvSpPr>
        <p:spPr>
          <a:xfrm>
            <a:off x="166320" y="6350760"/>
            <a:ext cx="159948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fld id="{42A97D50-D782-4CAB-93A9-77CF95BB7821}" type="datetime1">
              <a:rPr b="0" lang="en-US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03/16/2022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221" name="Slide Number Placeholder 14"/>
          <p:cNvSpPr/>
          <p:nvPr/>
        </p:nvSpPr>
        <p:spPr>
          <a:xfrm>
            <a:off x="11572200" y="6350760"/>
            <a:ext cx="55044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fld id="{2D527AAD-1E77-4CEB-8EA1-4F05B6B128BD}" type="slidenum">
              <a:rPr b="0" lang="en-US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pic>
        <p:nvPicPr>
          <p:cNvPr id="222" name="Picture 7" descr="Text&#10;&#10;Description automatically generated"/>
          <p:cNvPicPr/>
          <p:nvPr/>
        </p:nvPicPr>
        <p:blipFill>
          <a:blip r:embed="rId1"/>
          <a:stretch/>
        </p:blipFill>
        <p:spPr>
          <a:xfrm>
            <a:off x="7939080" y="234000"/>
            <a:ext cx="3152520" cy="643320"/>
          </a:xfrm>
          <a:prstGeom prst="rect">
            <a:avLst/>
          </a:prstGeom>
          <a:ln w="0">
            <a:noFill/>
          </a:ln>
        </p:spPr>
      </p:pic>
      <p:sp>
        <p:nvSpPr>
          <p:cNvPr id="223" name="TextBox 13"/>
          <p:cNvSpPr/>
          <p:nvPr/>
        </p:nvSpPr>
        <p:spPr>
          <a:xfrm>
            <a:off x="966240" y="878040"/>
            <a:ext cx="522540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ffffff"/>
                </a:solidFill>
                <a:latin typeface="Bell MT"/>
                <a:ea typeface="DejaVu Sans"/>
              </a:rPr>
              <a:t>Switching Dyes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24" name="AutoShape 2"/>
          <p:cNvSpPr/>
          <p:nvPr/>
        </p:nvSpPr>
        <p:spPr>
          <a:xfrm>
            <a:off x="5943600" y="32767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AutoShape 4"/>
          <p:cNvSpPr/>
          <p:nvPr/>
        </p:nvSpPr>
        <p:spPr>
          <a:xfrm>
            <a:off x="6095880" y="34290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6" name="Picture 8" descr=""/>
          <p:cNvPicPr/>
          <p:nvPr/>
        </p:nvPicPr>
        <p:blipFill>
          <a:blip r:embed="rId2"/>
          <a:srcRect l="0" t="0" r="56410" b="0"/>
          <a:stretch/>
        </p:blipFill>
        <p:spPr>
          <a:xfrm>
            <a:off x="1419840" y="3029400"/>
            <a:ext cx="2853000" cy="199404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17" descr=""/>
          <p:cNvPicPr/>
          <p:nvPr/>
        </p:nvPicPr>
        <p:blipFill>
          <a:blip r:embed="rId3"/>
          <a:srcRect l="54860" t="4861" r="2755" b="11493"/>
          <a:stretch/>
        </p:blipFill>
        <p:spPr>
          <a:xfrm>
            <a:off x="7939080" y="3066480"/>
            <a:ext cx="3254760" cy="1956600"/>
          </a:xfrm>
          <a:prstGeom prst="rect">
            <a:avLst/>
          </a:prstGeom>
          <a:ln w="0">
            <a:noFill/>
          </a:ln>
        </p:spPr>
      </p:pic>
      <p:sp>
        <p:nvSpPr>
          <p:cNvPr id="228" name="Straight Connector 2"/>
          <p:cNvSpPr/>
          <p:nvPr/>
        </p:nvSpPr>
        <p:spPr>
          <a:xfrm>
            <a:off x="5535000" y="1865160"/>
            <a:ext cx="360" cy="4011120"/>
          </a:xfrm>
          <a:prstGeom prst="line">
            <a:avLst/>
          </a:prstGeom>
          <a:ln w="57150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TextBox 9"/>
          <p:cNvSpPr/>
          <p:nvPr/>
        </p:nvSpPr>
        <p:spPr>
          <a:xfrm>
            <a:off x="1547280" y="5266800"/>
            <a:ext cx="25963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Does not absorb in visible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0" name="TextBox 15"/>
          <p:cNvSpPr/>
          <p:nvPr/>
        </p:nvSpPr>
        <p:spPr>
          <a:xfrm>
            <a:off x="8357760" y="5321880"/>
            <a:ext cx="25963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Absorbs in the green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1" name="Arrow: U-Turn 20"/>
          <p:cNvSpPr/>
          <p:nvPr/>
        </p:nvSpPr>
        <p:spPr>
          <a:xfrm>
            <a:off x="5272200" y="1609920"/>
            <a:ext cx="1374840" cy="584640"/>
          </a:xfrm>
          <a:prstGeom prst="uturnArrow">
            <a:avLst>
              <a:gd name="adj1" fmla="val 25000"/>
              <a:gd name="adj2" fmla="val 25000"/>
              <a:gd name="adj3" fmla="val 30195"/>
              <a:gd name="adj4" fmla="val 30222"/>
              <a:gd name="adj5" fmla="val 75000"/>
            </a:avLst>
          </a:prstGeom>
          <a:solidFill>
            <a:srgbClr val="29af8c"/>
          </a:solidFill>
          <a:ln>
            <a:solidFill>
              <a:srgbClr val="1e8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365 nm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2" name="TextBox 21"/>
          <p:cNvSpPr/>
          <p:nvPr/>
        </p:nvSpPr>
        <p:spPr>
          <a:xfrm>
            <a:off x="5522400" y="1137240"/>
            <a:ext cx="15721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UV Light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33" name="Picture 16" descr=""/>
          <p:cNvPicPr/>
          <p:nvPr/>
        </p:nvPicPr>
        <p:blipFill>
          <a:blip r:embed="rId4"/>
          <a:stretch/>
        </p:blipFill>
        <p:spPr>
          <a:xfrm flipH="1">
            <a:off x="4965840" y="2217960"/>
            <a:ext cx="2126880" cy="3337920"/>
          </a:xfrm>
          <a:prstGeom prst="rect">
            <a:avLst/>
          </a:prstGeom>
          <a:ln w="0">
            <a:noFill/>
          </a:ln>
        </p:spPr>
      </p:pic>
      <p:sp>
        <p:nvSpPr>
          <p:cNvPr id="234" name="Arrow: U-Turn 22"/>
          <p:cNvSpPr/>
          <p:nvPr/>
        </p:nvSpPr>
        <p:spPr>
          <a:xfrm flipH="1" flipV="1">
            <a:off x="5312520" y="5634000"/>
            <a:ext cx="1259640" cy="625320"/>
          </a:xfrm>
          <a:prstGeom prst="uturnArrow">
            <a:avLst>
              <a:gd name="adj1" fmla="val 25000"/>
              <a:gd name="adj2" fmla="val 25000"/>
              <a:gd name="adj3" fmla="val 30195"/>
              <a:gd name="adj4" fmla="val 30222"/>
              <a:gd name="adj5" fmla="val 75000"/>
            </a:avLst>
          </a:prstGeom>
          <a:solidFill>
            <a:srgbClr val="29af8c"/>
          </a:solidFill>
          <a:ln>
            <a:solidFill>
              <a:srgbClr val="1e8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TextBox 23"/>
          <p:cNvSpPr/>
          <p:nvPr/>
        </p:nvSpPr>
        <p:spPr>
          <a:xfrm>
            <a:off x="5708880" y="5668200"/>
            <a:ext cx="65844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Vis.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6" name="TextBox 24"/>
          <p:cNvSpPr/>
          <p:nvPr/>
        </p:nvSpPr>
        <p:spPr>
          <a:xfrm>
            <a:off x="966240" y="169920"/>
            <a:ext cx="691236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ffffff"/>
                </a:solidFill>
                <a:latin typeface="Bahnschrift Light"/>
                <a:ea typeface="DejaVu Sans"/>
              </a:rPr>
              <a:t>Searching for a metastable media</a:t>
            </a:r>
            <a:endParaRPr b="0" lang="en-US" sz="20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6" descr="Chart, diagram, radar chart&#10;&#10;Description automatically generated"/>
          <p:cNvPicPr/>
          <p:nvPr/>
        </p:nvPicPr>
        <p:blipFill>
          <a:blip r:embed="rId1"/>
          <a:stretch/>
        </p:blipFill>
        <p:spPr>
          <a:xfrm>
            <a:off x="3111840" y="1952280"/>
            <a:ext cx="5624640" cy="4203360"/>
          </a:xfrm>
          <a:prstGeom prst="rect">
            <a:avLst/>
          </a:prstGeom>
          <a:ln w="0">
            <a:noFill/>
          </a:ln>
        </p:spPr>
      </p:pic>
      <p:sp>
        <p:nvSpPr>
          <p:cNvPr id="238" name="TextBox 7"/>
          <p:cNvSpPr/>
          <p:nvPr/>
        </p:nvSpPr>
        <p:spPr>
          <a:xfrm>
            <a:off x="966240" y="878040"/>
            <a:ext cx="658656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ffffff"/>
                </a:solidFill>
                <a:latin typeface="Bell MT"/>
                <a:ea typeface="DejaVu Sans"/>
              </a:rPr>
              <a:t>Example implementation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239" name="Picture 9" descr="Text&#10;&#10;Description automatically generated"/>
          <p:cNvPicPr/>
          <p:nvPr/>
        </p:nvPicPr>
        <p:blipFill>
          <a:blip r:embed="rId2"/>
          <a:stretch/>
        </p:blipFill>
        <p:spPr>
          <a:xfrm>
            <a:off x="7939080" y="234000"/>
            <a:ext cx="3152520" cy="643320"/>
          </a:xfrm>
          <a:prstGeom prst="rect">
            <a:avLst/>
          </a:prstGeom>
          <a:ln w="0">
            <a:noFill/>
          </a:ln>
        </p:spPr>
      </p:pic>
      <p:sp>
        <p:nvSpPr>
          <p:cNvPr id="240" name="TextBox 10"/>
          <p:cNvSpPr/>
          <p:nvPr/>
        </p:nvSpPr>
        <p:spPr>
          <a:xfrm>
            <a:off x="966240" y="169920"/>
            <a:ext cx="691236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ffffff"/>
                </a:solidFill>
                <a:latin typeface="Bahnschrift Light"/>
                <a:ea typeface="DejaVu Sans"/>
              </a:rPr>
              <a:t>Positron Emission Tomography (PET)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7A74697-6AC8-44ED-9C35-2776B7BF9454}" type="slidenum">
              <a:t>12</a:t>
            </a:fld>
          </a:p>
        </p:txBody>
      </p:sp>
      <p:sp>
        <p:nvSpPr>
          <p:cNvPr id="3" name="PlaceHolder 2"/>
          <p:cNvSpPr>
            <a:spLocks noGrp="1"/>
          </p:cNvSpPr>
          <p:nvPr>
            <p:ph type="dt" idx="6"/>
          </p:nvPr>
        </p:nvSpPr>
        <p:spPr/>
        <p:txBody>
          <a:bodyPr/>
          <a:p>
            <a:fld id="{CF8FBD1A-41E7-422C-AA00-D393D28D7027}" type="datetime1">
              <a:rPr lang="en-US"/>
              <a:t>03/16/2022</a:t>
            </a:fld>
          </a:p>
        </p:txBody>
      </p:sp>
    </p:spTree>
  </p:cSld>
  <p:transition spd="slow">
    <p:push dir="u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4" descr="Text&#10;&#10;Description automatically generated"/>
          <p:cNvPicPr/>
          <p:nvPr/>
        </p:nvPicPr>
        <p:blipFill>
          <a:blip r:embed="rId1"/>
          <a:stretch/>
        </p:blipFill>
        <p:spPr>
          <a:xfrm>
            <a:off x="7939080" y="234000"/>
            <a:ext cx="3152520" cy="643320"/>
          </a:xfrm>
          <a:prstGeom prst="rect">
            <a:avLst/>
          </a:prstGeom>
          <a:ln w="0">
            <a:noFill/>
          </a:ln>
        </p:spPr>
      </p:pic>
      <p:sp>
        <p:nvSpPr>
          <p:cNvPr id="242" name="TextBox 5"/>
          <p:cNvSpPr/>
          <p:nvPr/>
        </p:nvSpPr>
        <p:spPr>
          <a:xfrm>
            <a:off x="966240" y="169920"/>
            <a:ext cx="691236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ffffff"/>
                </a:solidFill>
                <a:latin typeface="Bahnschrift Light"/>
                <a:ea typeface="DejaVu Sans"/>
              </a:rPr>
              <a:t>Positron Emission Tomography (PET)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43" name="TextBox 6"/>
          <p:cNvSpPr/>
          <p:nvPr/>
        </p:nvSpPr>
        <p:spPr>
          <a:xfrm>
            <a:off x="966240" y="878040"/>
            <a:ext cx="658656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ffffff"/>
                </a:solidFill>
                <a:latin typeface="Bell MT"/>
                <a:ea typeface="DejaVu Sans"/>
              </a:rPr>
              <a:t>Current Directions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44" name="TextBox 7"/>
          <p:cNvSpPr/>
          <p:nvPr/>
        </p:nvSpPr>
        <p:spPr>
          <a:xfrm>
            <a:off x="1570320" y="2216520"/>
            <a:ext cx="4084200" cy="30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1. Photochemical characterization of switching systems for use in Low-Z PET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Collaboration with Prof. Allison Squires at The University of Chicago Pritzker School of Molecular Engineering and Prof. Rawal at the Chemistry Dept.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45" name="TextBox 8"/>
          <p:cNvSpPr/>
          <p:nvPr/>
        </p:nvSpPr>
        <p:spPr>
          <a:xfrm>
            <a:off x="6394320" y="2259360"/>
            <a:ext cx="4084200" cy="246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2. Simulation of a forward model for a Low-Z PET scanner and reconstruction methods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Collaboration with Prof. Patrick La Riviere at The University of Chicago Department of Radiology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46" name="TextBox 9"/>
          <p:cNvSpPr/>
          <p:nvPr/>
        </p:nvSpPr>
        <p:spPr>
          <a:xfrm>
            <a:off x="1044720" y="5682240"/>
            <a:ext cx="1055376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Authors and collaborators: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E.Spieglan, B.W.Adams, E.Angelico, K.Domurat-Sousa, A.Elagin, H.J.Frisch, P.La Riviere, A.H.Squires, V. Rawal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044C063-B1F3-4993-B782-199311B772E7}" type="slidenum">
              <a:t>13</a:t>
            </a:fld>
          </a:p>
        </p:txBody>
      </p:sp>
      <p:sp>
        <p:nvSpPr>
          <p:cNvPr id="3" name="PlaceHolder 2"/>
          <p:cNvSpPr>
            <a:spLocks noGrp="1"/>
          </p:cNvSpPr>
          <p:nvPr>
            <p:ph type="dt" idx="6"/>
          </p:nvPr>
        </p:nvSpPr>
        <p:spPr/>
        <p:txBody>
          <a:bodyPr/>
          <a:p>
            <a:fld id="{C445AF16-2090-4B57-973A-91EF657D96D9}" type="datetime1">
              <a:rPr lang="en-US"/>
              <a:t>03/16/2022</a:t>
            </a:fld>
          </a:p>
        </p:txBody>
      </p:sp>
    </p:spTree>
  </p:cSld>
  <p:transition spd="slow">
    <p:push dir="u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Date Placeholder 11"/>
          <p:cNvSpPr/>
          <p:nvPr/>
        </p:nvSpPr>
        <p:spPr>
          <a:xfrm>
            <a:off x="166320" y="6350760"/>
            <a:ext cx="159948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fld id="{40791B16-6A36-4787-8EC7-91459CFA17EA}" type="datetime1">
              <a:rPr b="0" lang="en-US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03/16/2022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248" name="Slide Number Placeholder 14"/>
          <p:cNvSpPr/>
          <p:nvPr/>
        </p:nvSpPr>
        <p:spPr>
          <a:xfrm>
            <a:off x="11572200" y="6350760"/>
            <a:ext cx="55044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fld id="{9570CAF2-3C8A-476D-AB1E-566AFEA43ECB}" type="slidenum">
              <a:rPr b="0" lang="en-US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249" name="TextBox 6"/>
          <p:cNvSpPr/>
          <p:nvPr/>
        </p:nvSpPr>
        <p:spPr>
          <a:xfrm>
            <a:off x="5331240" y="3228840"/>
            <a:ext cx="636984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ffffff"/>
                </a:solidFill>
                <a:latin typeface="Bahnschrift Light"/>
                <a:ea typeface="DejaVu Sans"/>
              </a:rPr>
              <a:t>Backup Slides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50" name="Picture 7" descr="Text&#10;&#10;Description automatically generated"/>
          <p:cNvPicPr/>
          <p:nvPr/>
        </p:nvPicPr>
        <p:blipFill>
          <a:blip r:embed="rId1"/>
          <a:stretch/>
        </p:blipFill>
        <p:spPr>
          <a:xfrm>
            <a:off x="7939080" y="234000"/>
            <a:ext cx="3152520" cy="64332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"/>
          <p:cNvSpPr/>
          <p:nvPr/>
        </p:nvSpPr>
        <p:spPr>
          <a:xfrm>
            <a:off x="846360" y="2460960"/>
            <a:ext cx="10355040" cy="233964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Rectangle 9"/>
          <p:cNvSpPr/>
          <p:nvPr/>
        </p:nvSpPr>
        <p:spPr>
          <a:xfrm>
            <a:off x="846360" y="2460960"/>
            <a:ext cx="10245240" cy="2061720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53" name="Date Placeholder 11"/>
          <p:cNvSpPr/>
          <p:nvPr/>
        </p:nvSpPr>
        <p:spPr>
          <a:xfrm>
            <a:off x="166320" y="6350760"/>
            <a:ext cx="159948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fld id="{2177559D-00DE-4FFA-AE94-07ECCB4C2DEC}" type="datetime1">
              <a:rPr b="0" lang="en-US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03/16/2022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254" name="Slide Number Placeholder 14"/>
          <p:cNvSpPr/>
          <p:nvPr/>
        </p:nvSpPr>
        <p:spPr>
          <a:xfrm>
            <a:off x="11572200" y="6350760"/>
            <a:ext cx="55044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fld id="{C8892858-C5CA-490C-89B0-31387A3E6FF9}" type="slidenum">
              <a:rPr b="0" lang="en-US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255" name="TextBox 6"/>
          <p:cNvSpPr/>
          <p:nvPr/>
        </p:nvSpPr>
        <p:spPr>
          <a:xfrm>
            <a:off x="966240" y="169920"/>
            <a:ext cx="636984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ffffff"/>
                </a:solidFill>
                <a:latin typeface="Bahnschrift Light"/>
                <a:ea typeface="DejaVu Sans"/>
              </a:rPr>
              <a:t>Charged particle as the switch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56" name="Picture 7" descr="Text&#10;&#10;Description automatically generated"/>
          <p:cNvPicPr/>
          <p:nvPr/>
        </p:nvPicPr>
        <p:blipFill>
          <a:blip r:embed="rId1"/>
          <a:stretch/>
        </p:blipFill>
        <p:spPr>
          <a:xfrm>
            <a:off x="7939080" y="234000"/>
            <a:ext cx="3152520" cy="643320"/>
          </a:xfrm>
          <a:prstGeom prst="rect">
            <a:avLst/>
          </a:prstGeom>
          <a:ln w="0">
            <a:noFill/>
          </a:ln>
        </p:spPr>
      </p:pic>
      <p:sp>
        <p:nvSpPr>
          <p:cNvPr id="257" name="TextBox 13"/>
          <p:cNvSpPr/>
          <p:nvPr/>
        </p:nvSpPr>
        <p:spPr>
          <a:xfrm>
            <a:off x="987840" y="594000"/>
            <a:ext cx="679860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ffffff"/>
                </a:solidFill>
                <a:latin typeface="Bell MT"/>
                <a:ea typeface="DejaVu Sans"/>
              </a:rPr>
              <a:t>Energy transfers from electron to Switching Dye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258" name="Picture 2" descr="A screenshot of a video game&#10;&#10;Description automatically generated with medium confidence"/>
          <p:cNvPicPr/>
          <p:nvPr/>
        </p:nvPicPr>
        <p:blipFill>
          <a:blip r:embed="rId2"/>
          <a:stretch/>
        </p:blipFill>
        <p:spPr>
          <a:xfrm>
            <a:off x="966240" y="2501280"/>
            <a:ext cx="9970200" cy="216648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Date Placeholder 11"/>
          <p:cNvSpPr/>
          <p:nvPr/>
        </p:nvSpPr>
        <p:spPr>
          <a:xfrm>
            <a:off x="166320" y="6350760"/>
            <a:ext cx="159948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fld id="{2B1E1B9E-9755-4FF7-A64E-0C7472F9695D}" type="datetime1">
              <a:rPr b="0" lang="en-US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03/16/2022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260" name="Slide Number Placeholder 14"/>
          <p:cNvSpPr/>
          <p:nvPr/>
        </p:nvSpPr>
        <p:spPr>
          <a:xfrm>
            <a:off x="11572200" y="6350760"/>
            <a:ext cx="55044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fld id="{66DF0DFE-75A2-4EA5-88D6-AAB12FA7D543}" type="slidenum">
              <a:rPr b="0" lang="en-US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261" name="TextBox 6"/>
          <p:cNvSpPr/>
          <p:nvPr/>
        </p:nvSpPr>
        <p:spPr>
          <a:xfrm>
            <a:off x="966240" y="169920"/>
            <a:ext cx="636984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ffffff"/>
                </a:solidFill>
                <a:latin typeface="Bahnschrift Light"/>
                <a:ea typeface="DejaVu Sans"/>
              </a:rPr>
              <a:t>Context: Photodetector development and Picosecond timing in HEP experiments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62" name="Picture 7" descr="Text&#10;&#10;Description automatically generated"/>
          <p:cNvPicPr/>
          <p:nvPr/>
        </p:nvPicPr>
        <p:blipFill>
          <a:blip r:embed="rId1"/>
          <a:stretch/>
        </p:blipFill>
        <p:spPr>
          <a:xfrm>
            <a:off x="7939080" y="234000"/>
            <a:ext cx="3152520" cy="643320"/>
          </a:xfrm>
          <a:prstGeom prst="rect">
            <a:avLst/>
          </a:prstGeom>
          <a:ln w="0">
            <a:noFill/>
          </a:ln>
        </p:spPr>
      </p:pic>
      <p:sp>
        <p:nvSpPr>
          <p:cNvPr id="263" name="TextBox 13"/>
          <p:cNvSpPr/>
          <p:nvPr/>
        </p:nvSpPr>
        <p:spPr>
          <a:xfrm>
            <a:off x="966240" y="870840"/>
            <a:ext cx="378756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ffffff"/>
                </a:solidFill>
                <a:latin typeface="Bell MT"/>
                <a:ea typeface="DejaVu Sans"/>
              </a:rPr>
              <a:t>LAPPDs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264" name="Picture 14" descr=""/>
          <p:cNvPicPr/>
          <p:nvPr/>
        </p:nvPicPr>
        <p:blipFill>
          <a:blip r:embed="rId2"/>
          <a:stretch/>
        </p:blipFill>
        <p:spPr>
          <a:xfrm>
            <a:off x="738000" y="1620000"/>
            <a:ext cx="5209200" cy="346644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15" descr=""/>
          <p:cNvPicPr/>
          <p:nvPr/>
        </p:nvPicPr>
        <p:blipFill>
          <a:blip r:embed="rId3"/>
          <a:stretch/>
        </p:blipFill>
        <p:spPr>
          <a:xfrm>
            <a:off x="6251400" y="1625400"/>
            <a:ext cx="4840560" cy="4346280"/>
          </a:xfrm>
          <a:prstGeom prst="rect">
            <a:avLst/>
          </a:prstGeom>
          <a:ln w="0">
            <a:noFill/>
          </a:ln>
        </p:spPr>
      </p:pic>
      <p:sp>
        <p:nvSpPr>
          <p:cNvPr id="266" name="Rectangle 16"/>
          <p:cNvSpPr/>
          <p:nvPr/>
        </p:nvSpPr>
        <p:spPr>
          <a:xfrm>
            <a:off x="1694160" y="5370120"/>
            <a:ext cx="375444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Photo credit: Giulio Stancari, Fermilab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Evan Angelico`s PhD thesis</a:t>
            </a:r>
            <a:endParaRPr b="0" lang="en-US" sz="18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Date Placeholder 11"/>
          <p:cNvSpPr/>
          <p:nvPr/>
        </p:nvSpPr>
        <p:spPr>
          <a:xfrm>
            <a:off x="166320" y="6350760"/>
            <a:ext cx="159948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fld id="{9393DA41-2F6B-42D1-9484-B120F0645790}" type="datetime1">
              <a:rPr b="0" lang="en-US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03/16/2022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268" name="Slide Number Placeholder 14"/>
          <p:cNvSpPr/>
          <p:nvPr/>
        </p:nvSpPr>
        <p:spPr>
          <a:xfrm>
            <a:off x="11572200" y="6350760"/>
            <a:ext cx="55044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fld id="{F6F9180A-5C4C-441B-A856-489F37140DBC}" type="slidenum">
              <a:rPr b="0" lang="en-US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269" name="TextBox 6"/>
          <p:cNvSpPr/>
          <p:nvPr/>
        </p:nvSpPr>
        <p:spPr>
          <a:xfrm>
            <a:off x="966240" y="169920"/>
            <a:ext cx="636984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ffffff"/>
                </a:solidFill>
                <a:latin typeface="Bahnschrift Light"/>
                <a:ea typeface="DejaVu Sans"/>
              </a:rPr>
              <a:t>Context: Photodetector development and Picosecond timing in HEP experiments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70" name="Picture 7" descr="Text&#10;&#10;Description automatically generated"/>
          <p:cNvPicPr/>
          <p:nvPr/>
        </p:nvPicPr>
        <p:blipFill>
          <a:blip r:embed="rId1"/>
          <a:stretch/>
        </p:blipFill>
        <p:spPr>
          <a:xfrm>
            <a:off x="7939080" y="234000"/>
            <a:ext cx="3152520" cy="643320"/>
          </a:xfrm>
          <a:prstGeom prst="rect">
            <a:avLst/>
          </a:prstGeom>
          <a:ln w="0">
            <a:noFill/>
          </a:ln>
        </p:spPr>
      </p:pic>
      <p:sp>
        <p:nvSpPr>
          <p:cNvPr id="271" name="TextBox 13"/>
          <p:cNvSpPr/>
          <p:nvPr/>
        </p:nvSpPr>
        <p:spPr>
          <a:xfrm>
            <a:off x="956160" y="878040"/>
            <a:ext cx="522540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ffffff"/>
                </a:solidFill>
                <a:latin typeface="Bell MT"/>
                <a:ea typeface="DejaVu Sans"/>
              </a:rPr>
              <a:t>Neutrino-less BB-Decay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272" name="Picture 2" descr="A picture containing light, lit, night, close&#10;&#10;Description automatically generated"/>
          <p:cNvPicPr/>
          <p:nvPr/>
        </p:nvPicPr>
        <p:blipFill>
          <a:blip r:embed="rId2"/>
          <a:stretch/>
        </p:blipFill>
        <p:spPr>
          <a:xfrm>
            <a:off x="956160" y="1571400"/>
            <a:ext cx="6982200" cy="464904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9" descr=""/>
          <p:cNvPicPr/>
          <p:nvPr/>
        </p:nvPicPr>
        <p:blipFill>
          <a:blip r:embed="rId3"/>
          <a:srcRect l="5465" t="0" r="0" b="1544"/>
          <a:stretch/>
        </p:blipFill>
        <p:spPr>
          <a:xfrm>
            <a:off x="8156520" y="2779920"/>
            <a:ext cx="3394800" cy="2328120"/>
          </a:xfrm>
          <a:prstGeom prst="rect">
            <a:avLst/>
          </a:prstGeom>
          <a:ln w="0">
            <a:noFill/>
          </a:ln>
        </p:spPr>
      </p:pic>
      <p:sp>
        <p:nvSpPr>
          <p:cNvPr id="274" name="TextBox 12"/>
          <p:cNvSpPr/>
          <p:nvPr/>
        </p:nvSpPr>
        <p:spPr>
          <a:xfrm>
            <a:off x="8936640" y="5352120"/>
            <a:ext cx="609516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4"/>
              </a:rPr>
              <a:t>arXiv:1307.5813</a:t>
            </a: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 </a:t>
            </a:r>
            <a:endParaRPr b="0" lang="en-US" sz="18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icture 6" descr="Text&#10;&#10;Description automatically generated"/>
          <p:cNvPicPr/>
          <p:nvPr/>
        </p:nvPicPr>
        <p:blipFill>
          <a:blip r:embed="rId1"/>
          <a:stretch/>
        </p:blipFill>
        <p:spPr>
          <a:xfrm>
            <a:off x="7939080" y="234000"/>
            <a:ext cx="3152520" cy="64332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8" descr="Chart&#10;&#10;Description automatically generated"/>
          <p:cNvPicPr/>
          <p:nvPr/>
        </p:nvPicPr>
        <p:blipFill>
          <a:blip r:embed="rId2"/>
          <a:stretch/>
        </p:blipFill>
        <p:spPr>
          <a:xfrm>
            <a:off x="3134160" y="1582920"/>
            <a:ext cx="5879880" cy="4533120"/>
          </a:xfrm>
          <a:prstGeom prst="rect">
            <a:avLst/>
          </a:prstGeom>
          <a:ln w="0">
            <a:noFill/>
          </a:ln>
        </p:spPr>
      </p:pic>
      <p:sp>
        <p:nvSpPr>
          <p:cNvPr id="277" name="TextBox 10"/>
          <p:cNvSpPr/>
          <p:nvPr/>
        </p:nvSpPr>
        <p:spPr>
          <a:xfrm>
            <a:off x="966240" y="798120"/>
            <a:ext cx="888264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ffffff"/>
                </a:solidFill>
                <a:latin typeface="Bell MT"/>
                <a:ea typeface="DejaVu Sans"/>
              </a:rPr>
              <a:t>Low-Z PET: Scattered Electron path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78" name="TextBox 11"/>
          <p:cNvSpPr/>
          <p:nvPr/>
        </p:nvSpPr>
        <p:spPr>
          <a:xfrm>
            <a:off x="966240" y="169920"/>
            <a:ext cx="691236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ffffff"/>
                </a:solidFill>
                <a:latin typeface="Bahnschrift Light"/>
                <a:ea typeface="DejaVu Sans"/>
              </a:rPr>
              <a:t>Positron Emission Tomography (PET)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79" name="TextBox 12"/>
          <p:cNvSpPr/>
          <p:nvPr/>
        </p:nvSpPr>
        <p:spPr>
          <a:xfrm>
            <a:off x="3200400" y="6172200"/>
            <a:ext cx="691704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GEANT4 simulation of a 250 keV electron by Andrey Elagin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4ED4044-1887-4C48-A4EA-30B3167C571F}" type="slidenum">
              <a:t>18</a:t>
            </a:fld>
          </a:p>
        </p:txBody>
      </p:sp>
      <p:sp>
        <p:nvSpPr>
          <p:cNvPr id="3" name="PlaceHolder 2"/>
          <p:cNvSpPr>
            <a:spLocks noGrp="1"/>
          </p:cNvSpPr>
          <p:nvPr>
            <p:ph type="dt" idx="6"/>
          </p:nvPr>
        </p:nvSpPr>
        <p:spPr/>
        <p:txBody>
          <a:bodyPr/>
          <a:p>
            <a:fld id="{0A2FE62B-6F5D-4DFB-9D7B-465C9929E907}" type="datetime1">
              <a:rPr lang="en-US"/>
              <a:t>03/16/2022</a:t>
            </a:fld>
          </a:p>
        </p:txBody>
      </p:sp>
    </p:spTree>
  </p:cSld>
  <p:transition spd="slow">
    <p:push dir="u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3" descr=""/>
          <p:cNvPicPr/>
          <p:nvPr/>
        </p:nvPicPr>
        <p:blipFill>
          <a:blip r:embed="rId1"/>
          <a:srcRect l="55627" t="54876" r="16551" b="35053"/>
          <a:stretch/>
        </p:blipFill>
        <p:spPr>
          <a:xfrm>
            <a:off x="1152360" y="1416600"/>
            <a:ext cx="4601520" cy="1612440"/>
          </a:xfrm>
          <a:prstGeom prst="rect">
            <a:avLst/>
          </a:prstGeom>
          <a:ln w="0">
            <a:noFill/>
          </a:ln>
        </p:spPr>
      </p:pic>
      <p:sp>
        <p:nvSpPr>
          <p:cNvPr id="281" name="TextBox 10"/>
          <p:cNvSpPr/>
          <p:nvPr/>
        </p:nvSpPr>
        <p:spPr>
          <a:xfrm>
            <a:off x="812880" y="188640"/>
            <a:ext cx="986904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ffffff"/>
                </a:solidFill>
                <a:latin typeface="Bell MT"/>
                <a:ea typeface="DejaVu Sans"/>
              </a:rPr>
              <a:t>Using the new information: LOR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82" name="TextBox 12"/>
          <p:cNvSpPr/>
          <p:nvPr/>
        </p:nvSpPr>
        <p:spPr>
          <a:xfrm>
            <a:off x="6511320" y="1346400"/>
            <a:ext cx="4309920" cy="14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Uncertainty along the axis: tens of centimeters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Uncertainty transverse to axis: Tens of microns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83" name="Picture 26" descr=""/>
          <p:cNvPicPr/>
          <p:nvPr/>
        </p:nvPicPr>
        <p:blipFill>
          <a:blip r:embed="rId2"/>
          <a:stretch/>
        </p:blipFill>
        <p:spPr>
          <a:xfrm>
            <a:off x="6751440" y="2894040"/>
            <a:ext cx="3989520" cy="3722040"/>
          </a:xfrm>
          <a:prstGeom prst="rect">
            <a:avLst/>
          </a:prstGeom>
          <a:ln w="0">
            <a:noFill/>
          </a:ln>
        </p:spPr>
      </p:pic>
      <p:sp>
        <p:nvSpPr>
          <p:cNvPr id="284" name="TextBox 28"/>
          <p:cNvSpPr/>
          <p:nvPr/>
        </p:nvSpPr>
        <p:spPr>
          <a:xfrm>
            <a:off x="1095120" y="3303000"/>
            <a:ext cx="4742640" cy="106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3D Likelihood Gaussian 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“</a:t>
            </a:r>
            <a:r>
              <a:rPr b="0" lang="en-US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Needle” Shaped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85" name="Picture 27" descr=""/>
          <p:cNvPicPr/>
          <p:nvPr/>
        </p:nvPicPr>
        <p:blipFill>
          <a:blip r:embed="rId3"/>
          <a:srcRect l="0" t="0" r="0" b="23372"/>
          <a:stretch/>
        </p:blipFill>
        <p:spPr>
          <a:xfrm>
            <a:off x="1255680" y="4361040"/>
            <a:ext cx="4839480" cy="127548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3610717-0CCE-4477-AA0E-4CCE3F30B68A}" type="slidenum">
              <a:t>19</a:t>
            </a:fld>
          </a:p>
        </p:txBody>
      </p:sp>
      <p:sp>
        <p:nvSpPr>
          <p:cNvPr id="3" name="PlaceHolder 2"/>
          <p:cNvSpPr>
            <a:spLocks noGrp="1"/>
          </p:cNvSpPr>
          <p:nvPr>
            <p:ph type="dt" idx="6"/>
          </p:nvPr>
        </p:nvSpPr>
        <p:spPr/>
        <p:txBody>
          <a:bodyPr/>
          <a:p>
            <a:fld id="{7229D5F3-B942-4B5A-94CD-4A84632A970F}" type="datetime1">
              <a:rPr lang="en-US"/>
              <a:t>03/16/2022</a:t>
            </a:fld>
          </a:p>
        </p:txBody>
      </p:sp>
    </p:spTree>
  </p:cSld>
  <p:transition spd="slow">
    <p:push dir="u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Date Placeholder 11"/>
          <p:cNvSpPr/>
          <p:nvPr/>
        </p:nvSpPr>
        <p:spPr>
          <a:xfrm>
            <a:off x="166320" y="6350760"/>
            <a:ext cx="159948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fld id="{A5C25AD3-9A01-4DB2-9808-115A09EC9BAF}" type="datetime1">
              <a:rPr b="0" lang="en-US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03/16/2022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132" name="Slide Number Placeholder 14"/>
          <p:cNvSpPr/>
          <p:nvPr/>
        </p:nvSpPr>
        <p:spPr>
          <a:xfrm>
            <a:off x="11572200" y="6350760"/>
            <a:ext cx="55044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fld id="{22DD5FE6-D390-4F38-9D22-A0ECCB78DD15}" type="slidenum">
              <a:rPr b="0" lang="en-US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133" name="TextBox 6"/>
          <p:cNvSpPr/>
          <p:nvPr/>
        </p:nvSpPr>
        <p:spPr>
          <a:xfrm>
            <a:off x="966240" y="169920"/>
            <a:ext cx="636984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ffffff"/>
                </a:solidFill>
                <a:latin typeface="Bahnschrift Light"/>
                <a:ea typeface="DejaVu Sans"/>
              </a:rPr>
              <a:t>Positron Emission Tomography (PET)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34" name="Picture 7" descr="Text&#10;&#10;Description automatically generated"/>
          <p:cNvPicPr/>
          <p:nvPr/>
        </p:nvPicPr>
        <p:blipFill>
          <a:blip r:embed="rId1"/>
          <a:stretch/>
        </p:blipFill>
        <p:spPr>
          <a:xfrm>
            <a:off x="7939080" y="234000"/>
            <a:ext cx="3152520" cy="643320"/>
          </a:xfrm>
          <a:prstGeom prst="rect">
            <a:avLst/>
          </a:prstGeom>
          <a:ln w="0">
            <a:noFill/>
          </a:ln>
        </p:spPr>
      </p:pic>
      <p:sp>
        <p:nvSpPr>
          <p:cNvPr id="135" name="TextBox 13"/>
          <p:cNvSpPr/>
          <p:nvPr/>
        </p:nvSpPr>
        <p:spPr>
          <a:xfrm>
            <a:off x="966240" y="798120"/>
            <a:ext cx="522540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ffffff"/>
                </a:solidFill>
                <a:latin typeface="Bell MT"/>
                <a:ea typeface="DejaVu Sans"/>
              </a:rPr>
              <a:t>PET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36" name="Picture 2" descr="PET/CT - Conference of Radiation Control Program Directors, Inc."/>
          <p:cNvPicPr/>
          <p:nvPr/>
        </p:nvPicPr>
        <p:blipFill>
          <a:blip r:embed="rId2"/>
          <a:srcRect l="0" t="29012" r="0" b="18827"/>
          <a:stretch/>
        </p:blipFill>
        <p:spPr>
          <a:xfrm>
            <a:off x="3456720" y="4285440"/>
            <a:ext cx="5277960" cy="2064240"/>
          </a:xfrm>
          <a:prstGeom prst="rect">
            <a:avLst/>
          </a:prstGeom>
          <a:ln w="0">
            <a:noFill/>
          </a:ln>
        </p:spPr>
      </p:pic>
      <p:sp>
        <p:nvSpPr>
          <p:cNvPr id="137" name="TextBox 11"/>
          <p:cNvSpPr/>
          <p:nvPr/>
        </p:nvSpPr>
        <p:spPr>
          <a:xfrm>
            <a:off x="4468320" y="3961440"/>
            <a:ext cx="32551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CT                                        PET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38" name="Picture 5" descr=""/>
          <p:cNvPicPr/>
          <p:nvPr/>
        </p:nvPicPr>
        <p:blipFill>
          <a:blip r:embed="rId3"/>
          <a:stretch/>
        </p:blipFill>
        <p:spPr>
          <a:xfrm>
            <a:off x="3390840" y="1227600"/>
            <a:ext cx="5415840" cy="2687760"/>
          </a:xfrm>
          <a:prstGeom prst="rect">
            <a:avLst/>
          </a:prstGeom>
          <a:ln w="0">
            <a:noFill/>
          </a:ln>
        </p:spPr>
      </p:pic>
      <p:sp>
        <p:nvSpPr>
          <p:cNvPr id="139" name="TextBox 1"/>
          <p:cNvSpPr/>
          <p:nvPr/>
        </p:nvSpPr>
        <p:spPr>
          <a:xfrm>
            <a:off x="2352960" y="5047560"/>
            <a:ext cx="14623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Structure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0" name="TextBox 12"/>
          <p:cNvSpPr/>
          <p:nvPr/>
        </p:nvSpPr>
        <p:spPr>
          <a:xfrm>
            <a:off x="8674560" y="5139000"/>
            <a:ext cx="14623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Activity</a:t>
            </a:r>
            <a:endParaRPr b="0" lang="en-US" sz="18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Box 10"/>
          <p:cNvSpPr/>
          <p:nvPr/>
        </p:nvSpPr>
        <p:spPr>
          <a:xfrm>
            <a:off x="812880" y="188640"/>
            <a:ext cx="986904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ffffff"/>
                </a:solidFill>
                <a:latin typeface="Bell MT"/>
                <a:ea typeface="DejaVu Sans"/>
              </a:rPr>
              <a:t>Using the new information: LOR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287" name="Picture 5" descr="Chart, radar chart&#10;&#10;Description automatically generated"/>
          <p:cNvPicPr/>
          <p:nvPr/>
        </p:nvPicPr>
        <p:blipFill>
          <a:blip r:embed="rId1"/>
          <a:stretch/>
        </p:blipFill>
        <p:spPr>
          <a:xfrm>
            <a:off x="3016800" y="1163160"/>
            <a:ext cx="6157440" cy="519228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DAEBE1F-04EA-455B-BFAD-030D9BA2D734}" type="slidenum">
              <a:t>20</a:t>
            </a:fld>
          </a:p>
        </p:txBody>
      </p:sp>
      <p:sp>
        <p:nvSpPr>
          <p:cNvPr id="3" name="PlaceHolder 2"/>
          <p:cNvSpPr>
            <a:spLocks noGrp="1"/>
          </p:cNvSpPr>
          <p:nvPr>
            <p:ph type="dt" idx="6"/>
          </p:nvPr>
        </p:nvSpPr>
        <p:spPr/>
        <p:txBody>
          <a:bodyPr/>
          <a:p>
            <a:fld id="{6D6C2A6E-CB48-4AF0-B83B-2102BD49C6CC}" type="datetime1">
              <a:rPr lang="en-US"/>
              <a:t>03/16/2022</a:t>
            </a:fld>
          </a:p>
        </p:txBody>
      </p:sp>
    </p:spTree>
  </p:cSld>
  <p:transition spd="slow">
    <p:push dir="u"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3" descr="A picture containing outdoor object, night sky&#10;&#10;Description automatically generated"/>
          <p:cNvPicPr/>
          <p:nvPr/>
        </p:nvPicPr>
        <p:blipFill>
          <a:blip r:embed="rId1"/>
          <a:stretch/>
        </p:blipFill>
        <p:spPr>
          <a:xfrm>
            <a:off x="8826480" y="2290680"/>
            <a:ext cx="2094840" cy="209484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4" descr="A picture containing ray, fish, kitchenware&#10;&#10;Description automatically generated"/>
          <p:cNvPicPr/>
          <p:nvPr/>
        </p:nvPicPr>
        <p:blipFill>
          <a:blip r:embed="rId2"/>
          <a:stretch/>
        </p:blipFill>
        <p:spPr>
          <a:xfrm>
            <a:off x="6347160" y="2290680"/>
            <a:ext cx="2094840" cy="2094840"/>
          </a:xfrm>
          <a:prstGeom prst="rect">
            <a:avLst/>
          </a:prstGeom>
          <a:ln w="0">
            <a:noFill/>
          </a:ln>
        </p:spPr>
      </p:pic>
      <p:sp>
        <p:nvSpPr>
          <p:cNvPr id="290" name="TextBox 5"/>
          <p:cNvSpPr/>
          <p:nvPr/>
        </p:nvSpPr>
        <p:spPr>
          <a:xfrm>
            <a:off x="6802560" y="4471560"/>
            <a:ext cx="165708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Simulation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1" name="TextBox 6"/>
          <p:cNvSpPr/>
          <p:nvPr/>
        </p:nvSpPr>
        <p:spPr>
          <a:xfrm>
            <a:off x="9095400" y="4503240"/>
            <a:ext cx="165708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Backprojection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92" name="Picture 7" descr=""/>
          <p:cNvPicPr/>
          <p:nvPr/>
        </p:nvPicPr>
        <p:blipFill>
          <a:blip r:embed="rId3"/>
          <a:srcRect l="20111" t="80699" r="21729" b="0"/>
          <a:stretch/>
        </p:blipFill>
        <p:spPr>
          <a:xfrm>
            <a:off x="994680" y="3085920"/>
            <a:ext cx="4788360" cy="685800"/>
          </a:xfrm>
          <a:prstGeom prst="rect">
            <a:avLst/>
          </a:prstGeom>
          <a:ln w="0">
            <a:noFill/>
          </a:ln>
        </p:spPr>
      </p:pic>
      <p:sp>
        <p:nvSpPr>
          <p:cNvPr id="293" name="TextBox 8"/>
          <p:cNvSpPr/>
          <p:nvPr/>
        </p:nvSpPr>
        <p:spPr>
          <a:xfrm>
            <a:off x="812880" y="188640"/>
            <a:ext cx="986904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ffffff"/>
                </a:solidFill>
                <a:latin typeface="Bell MT"/>
                <a:ea typeface="DejaVu Sans"/>
              </a:rPr>
              <a:t>Using the new information: Backprojection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94" name="TextBox 10"/>
          <p:cNvSpPr/>
          <p:nvPr/>
        </p:nvSpPr>
        <p:spPr>
          <a:xfrm>
            <a:off x="6018840" y="5242320"/>
            <a:ext cx="526536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1000x reduced dose simulation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95" name="TextBox 11"/>
          <p:cNvSpPr/>
          <p:nvPr/>
        </p:nvSpPr>
        <p:spPr>
          <a:xfrm>
            <a:off x="927000" y="6201360"/>
            <a:ext cx="103370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With the help of Prof. Patrick La Riviere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57ABD65-518A-458C-912A-23DF31325990}" type="slidenum">
              <a:t>21</a:t>
            </a:fld>
          </a:p>
        </p:txBody>
      </p:sp>
      <p:sp>
        <p:nvSpPr>
          <p:cNvPr id="3" name="PlaceHolder 2"/>
          <p:cNvSpPr>
            <a:spLocks noGrp="1"/>
          </p:cNvSpPr>
          <p:nvPr>
            <p:ph type="dt" idx="6"/>
          </p:nvPr>
        </p:nvSpPr>
        <p:spPr/>
        <p:txBody>
          <a:bodyPr/>
          <a:p>
            <a:fld id="{66C308CE-1D56-44CD-B9A8-519165C7F900}" type="datetime1">
              <a:rPr lang="en-US"/>
              <a:t>03/16/2022</a:t>
            </a:fld>
          </a:p>
        </p:txBody>
      </p:sp>
    </p:spTree>
  </p:cSld>
  <p:transition spd="slow">
    <p:push dir="u"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Box 3"/>
          <p:cNvSpPr/>
          <p:nvPr/>
        </p:nvSpPr>
        <p:spPr>
          <a:xfrm>
            <a:off x="1326240" y="370800"/>
            <a:ext cx="35992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How to pronounce João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97" name="TextBox 4"/>
          <p:cNvSpPr/>
          <p:nvPr/>
        </p:nvSpPr>
        <p:spPr>
          <a:xfrm>
            <a:off x="1791720" y="2722680"/>
            <a:ext cx="3599280" cy="173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  <a:ea typeface="DejaVu Sans"/>
              </a:rPr>
              <a:t>Zhu-uhw-oh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  <a:ea typeface="DejaVu Sans"/>
              </a:rPr>
              <a:t>gioh-uhw-oh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36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27CEC3E-6D91-4F18-B5DA-ECF8A81099BB}" type="slidenum">
              <a:t>22</a:t>
            </a:fld>
          </a:p>
        </p:txBody>
      </p:sp>
      <p:sp>
        <p:nvSpPr>
          <p:cNvPr id="3" name="PlaceHolder 2"/>
          <p:cNvSpPr>
            <a:spLocks noGrp="1"/>
          </p:cNvSpPr>
          <p:nvPr>
            <p:ph type="dt" idx="6"/>
          </p:nvPr>
        </p:nvSpPr>
        <p:spPr/>
        <p:txBody>
          <a:bodyPr/>
          <a:p>
            <a:fld id="{82934CCE-E82B-4CE5-AED6-E5BEBE9A3567}" type="datetime1">
              <a:rPr lang="en-US"/>
              <a:t>03/16/2022</a:t>
            </a:fld>
          </a:p>
        </p:txBody>
      </p:sp>
    </p:spTree>
  </p:cSld>
  <p:transition spd="slow">
    <p:push dir="u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Date Placeholder 11"/>
          <p:cNvSpPr/>
          <p:nvPr/>
        </p:nvSpPr>
        <p:spPr>
          <a:xfrm>
            <a:off x="166320" y="6350760"/>
            <a:ext cx="159948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fld id="{E7FEA383-C0E2-4995-A6AE-284D898650EB}" type="datetime1">
              <a:rPr b="0" lang="en-US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03/16/2022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142" name="Slide Number Placeholder 14"/>
          <p:cNvSpPr/>
          <p:nvPr/>
        </p:nvSpPr>
        <p:spPr>
          <a:xfrm>
            <a:off x="11572200" y="6350760"/>
            <a:ext cx="55044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fld id="{81345D24-E148-4D39-A13E-96F9C2729DD4}" type="slidenum">
              <a:rPr b="0" lang="en-US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143" name="TextBox 6"/>
          <p:cNvSpPr/>
          <p:nvPr/>
        </p:nvSpPr>
        <p:spPr>
          <a:xfrm>
            <a:off x="966240" y="169920"/>
            <a:ext cx="691236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ffffff"/>
                </a:solidFill>
                <a:latin typeface="Bahnschrift Light"/>
                <a:ea typeface="DejaVu Sans"/>
              </a:rPr>
              <a:t>Positron Emission Tomography (PET)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44" name="Picture 7" descr="Text&#10;&#10;Description automatically generated"/>
          <p:cNvPicPr/>
          <p:nvPr/>
        </p:nvPicPr>
        <p:blipFill>
          <a:blip r:embed="rId1"/>
          <a:stretch/>
        </p:blipFill>
        <p:spPr>
          <a:xfrm>
            <a:off x="7939080" y="234000"/>
            <a:ext cx="3152520" cy="643320"/>
          </a:xfrm>
          <a:prstGeom prst="rect">
            <a:avLst/>
          </a:prstGeom>
          <a:ln w="0">
            <a:noFill/>
          </a:ln>
        </p:spPr>
      </p:pic>
      <p:sp>
        <p:nvSpPr>
          <p:cNvPr id="145" name="TextBox 13"/>
          <p:cNvSpPr/>
          <p:nvPr/>
        </p:nvSpPr>
        <p:spPr>
          <a:xfrm>
            <a:off x="966240" y="798120"/>
            <a:ext cx="154260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4000" spc="-1" strike="noStrike">
                <a:solidFill>
                  <a:srgbClr val="ffffff"/>
                </a:solidFill>
                <a:latin typeface="Bell MT"/>
                <a:ea typeface="DejaVu Sans"/>
              </a:rPr>
              <a:t>PE</a:t>
            </a:r>
            <a:r>
              <a:rPr b="0" lang="en-US" sz="4000" spc="-1" strike="noStrike">
                <a:solidFill>
                  <a:srgbClr val="ffffff"/>
                </a:solidFill>
                <a:latin typeface="Bell MT"/>
                <a:ea typeface="DejaVu Sans"/>
              </a:rPr>
              <a:t>T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46" name="Picture 8" descr=""/>
          <p:cNvPicPr/>
          <p:nvPr/>
        </p:nvPicPr>
        <p:blipFill>
          <a:blip r:embed="rId2"/>
          <a:srcRect l="10661" t="17184" r="7162" b="15170"/>
          <a:stretch/>
        </p:blipFill>
        <p:spPr>
          <a:xfrm>
            <a:off x="6012720" y="2100600"/>
            <a:ext cx="5231880" cy="3429720"/>
          </a:xfrm>
          <a:prstGeom prst="rect">
            <a:avLst/>
          </a:prstGeom>
          <a:ln w="0">
            <a:noFill/>
          </a:ln>
        </p:spPr>
      </p:pic>
      <p:pic>
        <p:nvPicPr>
          <p:cNvPr id="147" name="Picture 2" descr=""/>
          <p:cNvPicPr/>
          <p:nvPr/>
        </p:nvPicPr>
        <p:blipFill>
          <a:blip r:embed="rId3"/>
          <a:srcRect l="0" t="0" r="0" b="1810"/>
          <a:stretch/>
        </p:blipFill>
        <p:spPr>
          <a:xfrm>
            <a:off x="1047960" y="1574640"/>
            <a:ext cx="4797720" cy="4333320"/>
          </a:xfrm>
          <a:prstGeom prst="rect">
            <a:avLst/>
          </a:prstGeom>
          <a:ln w="0">
            <a:noFill/>
          </a:ln>
        </p:spPr>
      </p:pic>
      <p:sp>
        <p:nvSpPr>
          <p:cNvPr id="148" name="TextBox 11"/>
          <p:cNvSpPr/>
          <p:nvPr/>
        </p:nvSpPr>
        <p:spPr>
          <a:xfrm>
            <a:off x="994680" y="1619640"/>
            <a:ext cx="273996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ffffff"/>
                </a:solidFill>
                <a:latin typeface="Bell MT"/>
                <a:ea typeface="DejaVu Sans"/>
              </a:rPr>
              <a:t>P</a:t>
            </a:r>
            <a:r>
              <a:rPr b="0" lang="en-US" sz="1800" spc="-1" strike="noStrike">
                <a:solidFill>
                  <a:srgbClr val="ffffff"/>
                </a:solidFill>
                <a:latin typeface="Bell MT"/>
                <a:ea typeface="DejaVu Sans"/>
              </a:rPr>
              <a:t>ositron </a:t>
            </a:r>
            <a:r>
              <a:rPr b="1" lang="en-US" sz="1800" spc="-1" strike="noStrike">
                <a:solidFill>
                  <a:srgbClr val="ffffff"/>
                </a:solidFill>
                <a:latin typeface="Bell MT"/>
                <a:ea typeface="DejaVu Sans"/>
              </a:rPr>
              <a:t>E</a:t>
            </a:r>
            <a:r>
              <a:rPr b="0" lang="en-US" sz="1800" spc="-1" strike="noStrike">
                <a:solidFill>
                  <a:srgbClr val="ffffff"/>
                </a:solidFill>
                <a:latin typeface="Bell MT"/>
                <a:ea typeface="DejaVu Sans"/>
              </a:rPr>
              <a:t>mission…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9" name="Right Brace 9"/>
          <p:cNvSpPr/>
          <p:nvPr/>
        </p:nvSpPr>
        <p:spPr>
          <a:xfrm rot="5400000">
            <a:off x="1294560" y="1186560"/>
            <a:ext cx="154800" cy="602280"/>
          </a:xfrm>
          <a:prstGeom prst="rightBrace">
            <a:avLst>
              <a:gd name="adj1" fmla="val 8333"/>
              <a:gd name="adj2" fmla="val 51754"/>
            </a:avLst>
          </a:prstGeom>
          <a:noFill/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TextBox 15"/>
          <p:cNvSpPr/>
          <p:nvPr/>
        </p:nvSpPr>
        <p:spPr>
          <a:xfrm>
            <a:off x="5943600" y="736560"/>
            <a:ext cx="154260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ffffff"/>
                </a:solidFill>
                <a:latin typeface="Bell MT"/>
                <a:ea typeface="DejaVu Sans"/>
              </a:rPr>
              <a:t>PE</a:t>
            </a:r>
            <a:r>
              <a:rPr b="1" lang="en-US" sz="4000" spc="-1" strike="noStrike">
                <a:solidFill>
                  <a:srgbClr val="ffffff"/>
                </a:solidFill>
                <a:latin typeface="Bell MT"/>
                <a:ea typeface="DejaVu Sans"/>
              </a:rPr>
              <a:t>T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51" name="TextBox 16"/>
          <p:cNvSpPr/>
          <p:nvPr/>
        </p:nvSpPr>
        <p:spPr>
          <a:xfrm>
            <a:off x="5972040" y="1558080"/>
            <a:ext cx="18547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ffffff"/>
                </a:solidFill>
                <a:latin typeface="Bell MT"/>
                <a:ea typeface="DejaVu Sans"/>
              </a:rPr>
              <a:t>…</a:t>
            </a:r>
            <a:r>
              <a:rPr b="1" lang="en-US" sz="1800" spc="-1" strike="noStrike">
                <a:solidFill>
                  <a:srgbClr val="ffffff"/>
                </a:solidFill>
                <a:latin typeface="Bell MT"/>
                <a:ea typeface="DejaVu Sans"/>
              </a:rPr>
              <a:t>T</a:t>
            </a:r>
            <a:r>
              <a:rPr b="0" lang="en-US" sz="1800" spc="-1" strike="noStrike">
                <a:solidFill>
                  <a:srgbClr val="ffffff"/>
                </a:solidFill>
                <a:latin typeface="Bell MT"/>
                <a:ea typeface="DejaVu Sans"/>
              </a:rPr>
              <a:t>omography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2" name="Right Brace 17"/>
          <p:cNvSpPr/>
          <p:nvPr/>
        </p:nvSpPr>
        <p:spPr>
          <a:xfrm rot="5400000">
            <a:off x="6806520" y="1222200"/>
            <a:ext cx="138600" cy="372240"/>
          </a:xfrm>
          <a:prstGeom prst="rightBrace">
            <a:avLst>
              <a:gd name="adj1" fmla="val 8333"/>
              <a:gd name="adj2" fmla="val 51754"/>
            </a:avLst>
          </a:prstGeom>
          <a:noFill/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AutoShape 2"/>
          <p:cNvSpPr/>
          <p:nvPr/>
        </p:nvSpPr>
        <p:spPr>
          <a:xfrm>
            <a:off x="5943600" y="32767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push dir="u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Date Placeholder 11"/>
          <p:cNvSpPr/>
          <p:nvPr/>
        </p:nvSpPr>
        <p:spPr>
          <a:xfrm>
            <a:off x="166320" y="6350760"/>
            <a:ext cx="159948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fld id="{2FDE4206-06FB-42C7-A26D-D084A0C72157}" type="datetime1">
              <a:rPr b="0" lang="en-US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03/16/2022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155" name="Slide Number Placeholder 14"/>
          <p:cNvSpPr/>
          <p:nvPr/>
        </p:nvSpPr>
        <p:spPr>
          <a:xfrm>
            <a:off x="11572200" y="6350760"/>
            <a:ext cx="55044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fld id="{7EA9520F-E71A-454E-BAA7-8888FFF90D2C}" type="slidenum">
              <a:rPr b="0" lang="en-US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156" name="TextBox 6"/>
          <p:cNvSpPr/>
          <p:nvPr/>
        </p:nvSpPr>
        <p:spPr>
          <a:xfrm>
            <a:off x="966240" y="169920"/>
            <a:ext cx="691236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ffffff"/>
                </a:solidFill>
                <a:latin typeface="Bahnschrift Light"/>
                <a:ea typeface="DejaVu Sans"/>
              </a:rPr>
              <a:t>Positron Emission Tomography (PET)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57" name="Picture 7" descr="Text&#10;&#10;Description automatically generated"/>
          <p:cNvPicPr/>
          <p:nvPr/>
        </p:nvPicPr>
        <p:blipFill>
          <a:blip r:embed="rId1"/>
          <a:stretch/>
        </p:blipFill>
        <p:spPr>
          <a:xfrm>
            <a:off x="7939080" y="234000"/>
            <a:ext cx="3152520" cy="643320"/>
          </a:xfrm>
          <a:prstGeom prst="rect">
            <a:avLst/>
          </a:prstGeom>
          <a:ln w="0">
            <a:noFill/>
          </a:ln>
        </p:spPr>
      </p:pic>
      <p:sp>
        <p:nvSpPr>
          <p:cNvPr id="158" name="TextBox 13"/>
          <p:cNvSpPr/>
          <p:nvPr/>
        </p:nvSpPr>
        <p:spPr>
          <a:xfrm>
            <a:off x="966240" y="798120"/>
            <a:ext cx="606996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ffffff"/>
                </a:solidFill>
                <a:latin typeface="Bell MT"/>
                <a:ea typeface="DejaVu Sans"/>
              </a:rPr>
              <a:t>PET: Resolution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59" name="Picture 8" descr=""/>
          <p:cNvPicPr/>
          <p:nvPr/>
        </p:nvPicPr>
        <p:blipFill>
          <a:blip r:embed="rId2"/>
          <a:srcRect l="10661" t="17184" r="7162" b="15170"/>
          <a:stretch/>
        </p:blipFill>
        <p:spPr>
          <a:xfrm>
            <a:off x="3130560" y="1583640"/>
            <a:ext cx="6211800" cy="4072320"/>
          </a:xfrm>
          <a:prstGeom prst="rect">
            <a:avLst/>
          </a:prstGeom>
          <a:ln w="0">
            <a:noFill/>
          </a:ln>
        </p:spPr>
      </p:pic>
      <p:sp>
        <p:nvSpPr>
          <p:cNvPr id="160" name="AutoShape 2"/>
          <p:cNvSpPr/>
          <p:nvPr/>
        </p:nvSpPr>
        <p:spPr>
          <a:xfrm>
            <a:off x="5943600" y="32767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TextBox 1"/>
          <p:cNvSpPr/>
          <p:nvPr/>
        </p:nvSpPr>
        <p:spPr>
          <a:xfrm>
            <a:off x="2435040" y="5893920"/>
            <a:ext cx="843768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Major factor in resolution: Width of crystal/photodetector: Non-physical limitation</a:t>
            </a:r>
            <a:endParaRPr b="0" lang="en-US" sz="18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Date Placeholder 11"/>
          <p:cNvSpPr/>
          <p:nvPr/>
        </p:nvSpPr>
        <p:spPr>
          <a:xfrm>
            <a:off x="166320" y="6350760"/>
            <a:ext cx="159948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fld id="{74915C81-05C5-4161-B2D3-DABB5E0CD220}" type="datetime1">
              <a:rPr b="0" lang="en-US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03/16/2022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163" name="Slide Number Placeholder 14"/>
          <p:cNvSpPr/>
          <p:nvPr/>
        </p:nvSpPr>
        <p:spPr>
          <a:xfrm>
            <a:off x="11572200" y="6350760"/>
            <a:ext cx="55044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fld id="{89111BC1-1734-4AFD-AEA9-68CB9C36EE9B}" type="slidenum">
              <a:rPr b="0" lang="en-US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pic>
        <p:nvPicPr>
          <p:cNvPr id="164" name="Picture 7" descr="Text&#10;&#10;Description automatically generated"/>
          <p:cNvPicPr/>
          <p:nvPr/>
        </p:nvPicPr>
        <p:blipFill>
          <a:blip r:embed="rId1"/>
          <a:stretch/>
        </p:blipFill>
        <p:spPr>
          <a:xfrm>
            <a:off x="7939080" y="234000"/>
            <a:ext cx="3152520" cy="643320"/>
          </a:xfrm>
          <a:prstGeom prst="rect">
            <a:avLst/>
          </a:prstGeom>
          <a:ln w="0">
            <a:noFill/>
          </a:ln>
        </p:spPr>
      </p:pic>
      <p:sp>
        <p:nvSpPr>
          <p:cNvPr id="165" name="TextBox 13"/>
          <p:cNvSpPr/>
          <p:nvPr/>
        </p:nvSpPr>
        <p:spPr>
          <a:xfrm>
            <a:off x="966240" y="798120"/>
            <a:ext cx="697212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ffffff"/>
                </a:solidFill>
                <a:latin typeface="Bell MT"/>
                <a:ea typeface="DejaVu Sans"/>
              </a:rPr>
              <a:t>Moving from High-Z to Low-Z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66" name="Star: 5 Points 8"/>
          <p:cNvSpPr/>
          <p:nvPr/>
        </p:nvSpPr>
        <p:spPr>
          <a:xfrm>
            <a:off x="1013760" y="3257640"/>
            <a:ext cx="479520" cy="502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29af8c"/>
          </a:solidFill>
          <a:ln>
            <a:solidFill>
              <a:srgbClr val="1e8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Star: 5 Points 17"/>
          <p:cNvSpPr/>
          <p:nvPr/>
        </p:nvSpPr>
        <p:spPr>
          <a:xfrm>
            <a:off x="1017360" y="2541240"/>
            <a:ext cx="479520" cy="502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9492c"/>
          </a:solidFill>
          <a:ln>
            <a:solidFill>
              <a:srgbClr val="94362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</p:sp>
      <p:sp>
        <p:nvSpPr>
          <p:cNvPr id="168" name="TextBox 14"/>
          <p:cNvSpPr/>
          <p:nvPr/>
        </p:nvSpPr>
        <p:spPr>
          <a:xfrm>
            <a:off x="1528560" y="2627280"/>
            <a:ext cx="14281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High-Z (&gt;60)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9" name="TextBox 18"/>
          <p:cNvSpPr/>
          <p:nvPr/>
        </p:nvSpPr>
        <p:spPr>
          <a:xfrm>
            <a:off x="1498680" y="3206880"/>
            <a:ext cx="193428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Low-Z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(e.g. Carbon = 6)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0" name="TextBox 20"/>
          <p:cNvSpPr/>
          <p:nvPr/>
        </p:nvSpPr>
        <p:spPr>
          <a:xfrm>
            <a:off x="2949480" y="6330960"/>
            <a:ext cx="781740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ffffff"/>
                </a:solidFill>
                <a:latin typeface="Bahnschrift Light"/>
                <a:ea typeface="DejaVu Sans"/>
              </a:rPr>
              <a:t>At low-Z (organic liquid), Compton scattering dominates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71" name="Picture 23" descr="Diagram&#10;&#10;Description automatically generated"/>
          <p:cNvPicPr/>
          <p:nvPr/>
        </p:nvPicPr>
        <p:blipFill>
          <a:blip r:embed="rId2"/>
          <a:stretch/>
        </p:blipFill>
        <p:spPr>
          <a:xfrm>
            <a:off x="3600360" y="1502640"/>
            <a:ext cx="5428440" cy="3399840"/>
          </a:xfrm>
          <a:prstGeom prst="rect">
            <a:avLst/>
          </a:prstGeom>
          <a:ln w="0">
            <a:noFill/>
          </a:ln>
        </p:spPr>
      </p:pic>
      <p:sp>
        <p:nvSpPr>
          <p:cNvPr id="172" name="Straight Connector 27"/>
          <p:cNvSpPr/>
          <p:nvPr/>
        </p:nvSpPr>
        <p:spPr>
          <a:xfrm>
            <a:off x="6144480" y="3114000"/>
            <a:ext cx="360" cy="754560"/>
          </a:xfrm>
          <a:prstGeom prst="line">
            <a:avLst/>
          </a:prstGeom>
          <a:ln w="38100">
            <a:solidFill>
              <a:srgbClr val="29af8c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Star: 5 Points 25"/>
          <p:cNvSpPr/>
          <p:nvPr/>
        </p:nvSpPr>
        <p:spPr>
          <a:xfrm>
            <a:off x="5904360" y="3868560"/>
            <a:ext cx="479520" cy="502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29af8c"/>
          </a:solidFill>
          <a:ln>
            <a:solidFill>
              <a:srgbClr val="1e8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Star: 5 Points 24"/>
          <p:cNvSpPr/>
          <p:nvPr/>
        </p:nvSpPr>
        <p:spPr>
          <a:xfrm>
            <a:off x="5898600" y="2749680"/>
            <a:ext cx="479520" cy="502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9492c"/>
          </a:solidFill>
          <a:ln>
            <a:solidFill>
              <a:srgbClr val="94362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</p:sp>
      <p:sp>
        <p:nvSpPr>
          <p:cNvPr id="175" name="TextBox 35"/>
          <p:cNvSpPr/>
          <p:nvPr/>
        </p:nvSpPr>
        <p:spPr>
          <a:xfrm>
            <a:off x="966240" y="169920"/>
            <a:ext cx="691236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ffffff"/>
                </a:solidFill>
                <a:latin typeface="Bahnschrift Light"/>
                <a:ea typeface="DejaVu Sans"/>
              </a:rPr>
              <a:t>Positron Emission Tomography (PET)</a:t>
            </a:r>
            <a:endParaRPr b="0" lang="en-US" sz="2000" spc="-1" strike="noStrike">
              <a:latin typeface="Arial"/>
            </a:endParaRPr>
          </a:p>
        </p:txBody>
      </p:sp>
      <p:graphicFrame>
        <p:nvGraphicFramePr>
          <p:cNvPr id="176" name="Table 5"/>
          <p:cNvGraphicFramePr/>
          <p:nvPr/>
        </p:nvGraphicFramePr>
        <p:xfrm>
          <a:off x="3188880" y="4872600"/>
          <a:ext cx="6200280" cy="1466640"/>
        </p:xfrm>
        <a:graphic>
          <a:graphicData uri="http://schemas.openxmlformats.org/drawingml/2006/table">
            <a:tbl>
              <a:tblPr/>
              <a:tblGrid>
                <a:gridCol w="1265400"/>
                <a:gridCol w="1770120"/>
                <a:gridCol w="1488600"/>
                <a:gridCol w="1676520"/>
              </a:tblGrid>
              <a:tr h="6404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Z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l-GR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σ</a:t>
                      </a: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 Photoelectric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l-GR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σ</a:t>
                      </a: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 Compton Scattering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l-GR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σ</a:t>
                      </a: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 Coherent Scattering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solidFill>
                      <a:srgbClr val="000000"/>
                    </a:solidFill>
                  </a:tcPr>
                </a:tc>
              </a:tr>
              <a:tr h="41328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ecb5a8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2.9E-2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ecb5a8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7.1E-2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ecb5a8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6.3E-3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ecb5a8"/>
                    </a:solidFill>
                  </a:tcPr>
                </a:tc>
              </a:tr>
              <a:tr h="41328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 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70dec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6.5E-6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70dec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8.6E-2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70dec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1.5E-4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70dec1"/>
                    </a:solidFill>
                  </a:tcPr>
                </a:tc>
              </a:tr>
            </a:tbl>
          </a:graphicData>
        </a:graphic>
      </p:graphicFrame>
      <p:sp>
        <p:nvSpPr>
          <p:cNvPr id="177" name="TextBox 6"/>
          <p:cNvSpPr/>
          <p:nvPr/>
        </p:nvSpPr>
        <p:spPr>
          <a:xfrm>
            <a:off x="9395640" y="5425560"/>
            <a:ext cx="1772640" cy="63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Data from XCOM database, cross-sections in cm/g^2</a:t>
            </a:r>
            <a:endParaRPr b="0" lang="en-US" sz="12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Date Placeholder 11"/>
          <p:cNvSpPr/>
          <p:nvPr/>
        </p:nvSpPr>
        <p:spPr>
          <a:xfrm>
            <a:off x="166320" y="6350760"/>
            <a:ext cx="159948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fld id="{3DFDE6AD-D271-4CB1-BD1A-6185621CBBC8}" type="datetime1">
              <a:rPr b="0" lang="en-US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03/16/2022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179" name="Slide Number Placeholder 14"/>
          <p:cNvSpPr/>
          <p:nvPr/>
        </p:nvSpPr>
        <p:spPr>
          <a:xfrm>
            <a:off x="11572200" y="6350760"/>
            <a:ext cx="55044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fld id="{4588A102-056E-403D-BA8E-657408149CC4}" type="slidenum">
              <a:rPr b="0" lang="en-US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pic>
        <p:nvPicPr>
          <p:cNvPr id="180" name="Picture 7" descr="Text&#10;&#10;Description automatically generated"/>
          <p:cNvPicPr/>
          <p:nvPr/>
        </p:nvPicPr>
        <p:blipFill>
          <a:blip r:embed="rId1"/>
          <a:stretch/>
        </p:blipFill>
        <p:spPr>
          <a:xfrm>
            <a:off x="7939080" y="234000"/>
            <a:ext cx="3152520" cy="643320"/>
          </a:xfrm>
          <a:prstGeom prst="rect">
            <a:avLst/>
          </a:prstGeom>
          <a:ln w="0">
            <a:noFill/>
          </a:ln>
        </p:spPr>
      </p:pic>
      <p:sp>
        <p:nvSpPr>
          <p:cNvPr id="181" name="TextBox 13"/>
          <p:cNvSpPr/>
          <p:nvPr/>
        </p:nvSpPr>
        <p:spPr>
          <a:xfrm>
            <a:off x="966240" y="798120"/>
            <a:ext cx="522540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ffffff"/>
                </a:solidFill>
                <a:latin typeface="Bell MT"/>
                <a:ea typeface="DejaVu Sans"/>
              </a:rPr>
              <a:t>Low-Z PET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82" name="Picture 9" descr=""/>
          <p:cNvPicPr/>
          <p:nvPr/>
        </p:nvPicPr>
        <p:blipFill>
          <a:blip r:embed="rId2"/>
          <a:srcRect l="55627" t="54876" r="16551" b="35053"/>
          <a:stretch/>
        </p:blipFill>
        <p:spPr>
          <a:xfrm>
            <a:off x="1051560" y="2857320"/>
            <a:ext cx="4601520" cy="1612440"/>
          </a:xfrm>
          <a:prstGeom prst="rect">
            <a:avLst/>
          </a:prstGeom>
          <a:ln w="0">
            <a:noFill/>
          </a:ln>
        </p:spPr>
      </p:pic>
      <p:pic>
        <p:nvPicPr>
          <p:cNvPr id="183" name="Picture 4" descr="Compton Scattering | PhysicsOpenLab"/>
          <p:cNvPicPr/>
          <p:nvPr/>
        </p:nvPicPr>
        <p:blipFill>
          <a:blip r:embed="rId3"/>
          <a:stretch/>
        </p:blipFill>
        <p:spPr>
          <a:xfrm>
            <a:off x="6095880" y="1734120"/>
            <a:ext cx="4584600" cy="3999600"/>
          </a:xfrm>
          <a:prstGeom prst="rect">
            <a:avLst/>
          </a:prstGeom>
          <a:ln w="0">
            <a:noFill/>
          </a:ln>
        </p:spPr>
      </p:pic>
      <p:sp>
        <p:nvSpPr>
          <p:cNvPr id="184" name="TextBox 11"/>
          <p:cNvSpPr/>
          <p:nvPr/>
        </p:nvSpPr>
        <p:spPr>
          <a:xfrm>
            <a:off x="966240" y="169920"/>
            <a:ext cx="691236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ffffff"/>
                </a:solidFill>
                <a:latin typeface="Bahnschrift Light"/>
                <a:ea typeface="DejaVu Sans"/>
              </a:rPr>
              <a:t>Positron Emission Tomography (PET)</a:t>
            </a:r>
            <a:endParaRPr b="0" lang="en-US" sz="20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Date Placeholder 11"/>
          <p:cNvSpPr/>
          <p:nvPr/>
        </p:nvSpPr>
        <p:spPr>
          <a:xfrm>
            <a:off x="166320" y="6350760"/>
            <a:ext cx="159948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fld id="{58C83B2B-3ADF-419B-BDC6-167B68AF514B}" type="datetime1">
              <a:rPr b="0" lang="en-US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03/16/2022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186" name="Slide Number Placeholder 14"/>
          <p:cNvSpPr/>
          <p:nvPr/>
        </p:nvSpPr>
        <p:spPr>
          <a:xfrm>
            <a:off x="11572200" y="6350760"/>
            <a:ext cx="55044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fld id="{842A41BD-F76D-47C8-98E6-11F38FDEE72D}" type="slidenum">
              <a:rPr b="0" lang="en-US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pic>
        <p:nvPicPr>
          <p:cNvPr id="187" name="Picture 7" descr="Text&#10;&#10;Description automatically generated"/>
          <p:cNvPicPr/>
          <p:nvPr/>
        </p:nvPicPr>
        <p:blipFill>
          <a:blip r:embed="rId1"/>
          <a:stretch/>
        </p:blipFill>
        <p:spPr>
          <a:xfrm>
            <a:off x="7939080" y="234000"/>
            <a:ext cx="3152520" cy="643320"/>
          </a:xfrm>
          <a:prstGeom prst="rect">
            <a:avLst/>
          </a:prstGeom>
          <a:ln w="0">
            <a:noFill/>
          </a:ln>
        </p:spPr>
      </p:pic>
      <p:sp>
        <p:nvSpPr>
          <p:cNvPr id="188" name="TextBox 13"/>
          <p:cNvSpPr/>
          <p:nvPr/>
        </p:nvSpPr>
        <p:spPr>
          <a:xfrm>
            <a:off x="966240" y="878040"/>
            <a:ext cx="901872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000000"/>
                </a:solidFill>
                <a:latin typeface="Bell MT"/>
                <a:ea typeface="DejaVu Sans"/>
              </a:rPr>
              <a:t>Low-Z PET: Compton Kinematic Chain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89" name="Picture 2" descr="Diagram, engineering drawing&#10;&#10;Description automatically generated"/>
          <p:cNvPicPr/>
          <p:nvPr/>
        </p:nvPicPr>
        <p:blipFill>
          <a:blip r:embed="rId2"/>
          <a:stretch/>
        </p:blipFill>
        <p:spPr>
          <a:xfrm>
            <a:off x="760320" y="1585800"/>
            <a:ext cx="10670760" cy="4462920"/>
          </a:xfrm>
          <a:prstGeom prst="rect">
            <a:avLst/>
          </a:prstGeom>
          <a:ln w="0">
            <a:noFill/>
          </a:ln>
        </p:spPr>
      </p:pic>
      <p:sp>
        <p:nvSpPr>
          <p:cNvPr id="190" name="AutoShape 4"/>
          <p:cNvSpPr/>
          <p:nvPr/>
        </p:nvSpPr>
        <p:spPr>
          <a:xfrm>
            <a:off x="12708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AutoShape 6"/>
          <p:cNvSpPr/>
          <p:nvPr/>
        </p:nvSpPr>
        <p:spPr>
          <a:xfrm>
            <a:off x="7675200" y="482328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γ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2" name="TextBox 12"/>
          <p:cNvSpPr/>
          <p:nvPr/>
        </p:nvSpPr>
        <p:spPr>
          <a:xfrm>
            <a:off x="966240" y="169920"/>
            <a:ext cx="691236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Bahnschrift Light"/>
                <a:ea typeface="DejaVu Sans"/>
              </a:rPr>
              <a:t>Positron Emission Tomography (PET)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93" name="TextBox 14"/>
          <p:cNvSpPr/>
          <p:nvPr/>
        </p:nvSpPr>
        <p:spPr>
          <a:xfrm>
            <a:off x="1168560" y="5232240"/>
            <a:ext cx="376056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Bahnschrift Light"/>
                <a:ea typeface="DejaVu Sans"/>
              </a:rPr>
              <a:t>If we could see the electrons, we can reconstruct the chain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94" name="TextBox 10"/>
          <p:cNvSpPr/>
          <p:nvPr/>
        </p:nvSpPr>
        <p:spPr>
          <a:xfrm>
            <a:off x="2067480" y="6498720"/>
            <a:ext cx="830628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Bahnschrift Light"/>
                <a:ea typeface="DejaVu Sans"/>
              </a:rPr>
              <a:t>GEANT4 Simulation of 511 keV Gamma in KAMLAND-ZEN scintillator (Z = 6). Simulation by Dr. Andrey Elagin</a:t>
            </a:r>
            <a:endParaRPr b="0" lang="en-US" sz="12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ate Placeholder 11"/>
          <p:cNvSpPr/>
          <p:nvPr/>
        </p:nvSpPr>
        <p:spPr>
          <a:xfrm>
            <a:off x="166320" y="6350760"/>
            <a:ext cx="159948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fld id="{6C0D2446-7813-4081-A6CF-3CCA2E9C764C}" type="datetime1">
              <a:rPr b="0" lang="en-US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03/16/2022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196" name="Slide Number Placeholder 14"/>
          <p:cNvSpPr/>
          <p:nvPr/>
        </p:nvSpPr>
        <p:spPr>
          <a:xfrm>
            <a:off x="11572200" y="6350760"/>
            <a:ext cx="55044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fld id="{FE5234C5-965F-4223-A1AF-5A89F37DED8E}" type="slidenum">
              <a:rPr b="0" lang="en-US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pic>
        <p:nvPicPr>
          <p:cNvPr id="197" name="Picture 7" descr="Text&#10;&#10;Description automatically generated"/>
          <p:cNvPicPr/>
          <p:nvPr/>
        </p:nvPicPr>
        <p:blipFill>
          <a:blip r:embed="rId1"/>
          <a:stretch/>
        </p:blipFill>
        <p:spPr>
          <a:xfrm>
            <a:off x="7939080" y="234000"/>
            <a:ext cx="3152520" cy="643320"/>
          </a:xfrm>
          <a:prstGeom prst="rect">
            <a:avLst/>
          </a:prstGeom>
          <a:ln w="0">
            <a:noFill/>
          </a:ln>
        </p:spPr>
      </p:pic>
      <p:sp>
        <p:nvSpPr>
          <p:cNvPr id="198" name="TextBox 13"/>
          <p:cNvSpPr/>
          <p:nvPr/>
        </p:nvSpPr>
        <p:spPr>
          <a:xfrm>
            <a:off x="966240" y="878040"/>
            <a:ext cx="884268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ffffff"/>
                </a:solidFill>
                <a:latin typeface="Bell MT"/>
                <a:ea typeface="DejaVu Sans"/>
              </a:rPr>
              <a:t>Low-Z PET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99" name="Picture 2" descr="Chart, radar chart&#10;&#10;Description automatically generated"/>
          <p:cNvPicPr/>
          <p:nvPr/>
        </p:nvPicPr>
        <p:blipFill>
          <a:blip r:embed="rId2"/>
          <a:stretch/>
        </p:blipFill>
        <p:spPr>
          <a:xfrm>
            <a:off x="4074480" y="1630080"/>
            <a:ext cx="4320000" cy="4312800"/>
          </a:xfrm>
          <a:prstGeom prst="rect">
            <a:avLst/>
          </a:prstGeom>
          <a:ln w="0">
            <a:noFill/>
          </a:ln>
        </p:spPr>
      </p:pic>
      <p:sp>
        <p:nvSpPr>
          <p:cNvPr id="200" name="TextBox 8"/>
          <p:cNvSpPr/>
          <p:nvPr/>
        </p:nvSpPr>
        <p:spPr>
          <a:xfrm>
            <a:off x="966240" y="169920"/>
            <a:ext cx="636984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ffffff"/>
                </a:solidFill>
                <a:latin typeface="Bahnschrift Light"/>
                <a:ea typeface="DejaVu Sans"/>
              </a:rPr>
              <a:t>Example Application: Positron Emission Tomography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01" name="TextBox 9"/>
          <p:cNvSpPr/>
          <p:nvPr/>
        </p:nvSpPr>
        <p:spPr>
          <a:xfrm>
            <a:off x="3130920" y="6082920"/>
            <a:ext cx="691704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Resolution no longer tied to module size, but by reconstruction quality</a:t>
            </a:r>
            <a:endParaRPr b="0" lang="en-US" sz="18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3" descr=""/>
          <p:cNvPicPr/>
          <p:nvPr/>
        </p:nvPicPr>
        <p:blipFill>
          <a:blip r:embed="rId1"/>
          <a:stretch/>
        </p:blipFill>
        <p:spPr>
          <a:xfrm>
            <a:off x="2591640" y="2509200"/>
            <a:ext cx="7221960" cy="257868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6" descr="Text&#10;&#10;Description automatically generated"/>
          <p:cNvPicPr/>
          <p:nvPr/>
        </p:nvPicPr>
        <p:blipFill>
          <a:blip r:embed="rId2"/>
          <a:stretch/>
        </p:blipFill>
        <p:spPr>
          <a:xfrm>
            <a:off x="7939080" y="234000"/>
            <a:ext cx="3152520" cy="643320"/>
          </a:xfrm>
          <a:prstGeom prst="rect">
            <a:avLst/>
          </a:prstGeom>
          <a:ln w="0">
            <a:noFill/>
          </a:ln>
        </p:spPr>
      </p:pic>
      <p:sp>
        <p:nvSpPr>
          <p:cNvPr id="204" name="TextBox 10"/>
          <p:cNvSpPr/>
          <p:nvPr/>
        </p:nvSpPr>
        <p:spPr>
          <a:xfrm>
            <a:off x="966240" y="798120"/>
            <a:ext cx="1021428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ffffff"/>
                </a:solidFill>
                <a:latin typeface="Bell MT"/>
                <a:ea typeface="DejaVu Sans"/>
              </a:rPr>
              <a:t>Low-Z PET: Fluorescence “bubble chamber”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05" name="TextBox 11"/>
          <p:cNvSpPr/>
          <p:nvPr/>
        </p:nvSpPr>
        <p:spPr>
          <a:xfrm>
            <a:off x="966240" y="169920"/>
            <a:ext cx="691236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ffffff"/>
                </a:solidFill>
                <a:latin typeface="Bahnschrift Light"/>
                <a:ea typeface="DejaVu Sans"/>
              </a:rPr>
              <a:t>Positron Emission Tomography (PET)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06" name="TextBox 12"/>
          <p:cNvSpPr/>
          <p:nvPr/>
        </p:nvSpPr>
        <p:spPr>
          <a:xfrm>
            <a:off x="2902320" y="5327280"/>
            <a:ext cx="6579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Problem reduces to taking pictures of electrons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26BB725-CBE1-40EC-8311-EBE8383972B6}" type="slidenum">
              <a:t>9</a:t>
            </a:fld>
          </a:p>
        </p:txBody>
      </p:sp>
      <p:sp>
        <p:nvSpPr>
          <p:cNvPr id="3" name="PlaceHolder 2"/>
          <p:cNvSpPr>
            <a:spLocks noGrp="1"/>
          </p:cNvSpPr>
          <p:nvPr>
            <p:ph type="dt" idx="6"/>
          </p:nvPr>
        </p:nvSpPr>
        <p:spPr/>
        <p:txBody>
          <a:bodyPr/>
          <a:p>
            <a:fld id="{A7FC6CDA-DA63-4E96-9E9C-3C2357B89BE7}" type="datetime1">
              <a:rPr lang="en-US"/>
              <a:t>03/16/2022</a:t>
            </a:fld>
          </a:p>
        </p:txBody>
      </p:sp>
    </p:spTree>
  </p:cSld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SwitchingTheme</Template>
  <TotalTime>523</TotalTime>
  <Application>LibreOffice/7.3.0.3$Windows_X86_64 LibreOffice_project/0f246aa12d0eee4a0f7adcefbf7c878fc2238db3</Application>
  <AppVersion>15.0000</AppVersion>
  <Words>655</Words>
  <Paragraphs>145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2021-12-01T18:02:20Z</dcterms:created>
  <dc:creator>Joao Shida</dc:creator>
  <dc:description/>
  <dc:language>en-US</dc:language>
  <cp:lastModifiedBy/>
  <dcterms:modified xsi:type="dcterms:W3CDTF">2022-03-16T13:59:57Z</dcterms:modified>
  <cp:revision>29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22</vt:i4>
  </property>
</Properties>
</file>