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59" r:id="rId2"/>
    <p:sldId id="396" r:id="rId3"/>
    <p:sldId id="359" r:id="rId4"/>
    <p:sldId id="380" r:id="rId5"/>
    <p:sldId id="360" r:id="rId6"/>
    <p:sldId id="355" r:id="rId7"/>
    <p:sldId id="364" r:id="rId8"/>
    <p:sldId id="404" r:id="rId9"/>
    <p:sldId id="405" r:id="rId10"/>
    <p:sldId id="407" r:id="rId11"/>
    <p:sldId id="431" r:id="rId12"/>
    <p:sldId id="430" r:id="rId13"/>
    <p:sldId id="432" r:id="rId14"/>
    <p:sldId id="416" r:id="rId15"/>
    <p:sldId id="417" r:id="rId16"/>
    <p:sldId id="418" r:id="rId17"/>
    <p:sldId id="413" r:id="rId18"/>
    <p:sldId id="408" r:id="rId19"/>
    <p:sldId id="409" r:id="rId20"/>
    <p:sldId id="412" r:id="rId21"/>
    <p:sldId id="420" r:id="rId22"/>
    <p:sldId id="426" r:id="rId23"/>
    <p:sldId id="419" r:id="rId24"/>
    <p:sldId id="399" r:id="rId25"/>
    <p:sldId id="345" r:id="rId26"/>
    <p:sldId id="374" r:id="rId27"/>
    <p:sldId id="421" r:id="rId28"/>
    <p:sldId id="422" r:id="rId29"/>
    <p:sldId id="423" r:id="rId30"/>
    <p:sldId id="351" r:id="rId31"/>
    <p:sldId id="434" r:id="rId32"/>
    <p:sldId id="368" r:id="rId33"/>
    <p:sldId id="390" r:id="rId34"/>
    <p:sldId id="357" r:id="rId35"/>
    <p:sldId id="266" r:id="rId36"/>
    <p:sldId id="379" r:id="rId37"/>
    <p:sldId id="415" r:id="rId38"/>
    <p:sldId id="354" r:id="rId39"/>
    <p:sldId id="376" r:id="rId40"/>
    <p:sldId id="377" r:id="rId41"/>
    <p:sldId id="384" r:id="rId42"/>
    <p:sldId id="386" r:id="rId43"/>
    <p:sldId id="262" r:id="rId44"/>
    <p:sldId id="300" r:id="rId45"/>
    <p:sldId id="301" r:id="rId46"/>
    <p:sldId id="303" r:id="rId47"/>
    <p:sldId id="305" r:id="rId48"/>
    <p:sldId id="309" r:id="rId49"/>
    <p:sldId id="317" r:id="rId50"/>
    <p:sldId id="324" r:id="rId51"/>
    <p:sldId id="365" r:id="rId52"/>
    <p:sldId id="367" r:id="rId53"/>
    <p:sldId id="402" r:id="rId54"/>
    <p:sldId id="427" r:id="rId55"/>
    <p:sldId id="425" r:id="rId56"/>
    <p:sldId id="428" r:id="rId57"/>
    <p:sldId id="429" r:id="rId58"/>
    <p:sldId id="433" r:id="rId59"/>
    <p:sldId id="41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517"/>
    <a:srgbClr val="FF0066"/>
    <a:srgbClr val="FF6600"/>
    <a:srgbClr val="FF3300"/>
    <a:srgbClr val="81794B"/>
    <a:srgbClr val="FF9999"/>
    <a:srgbClr val="B9479B"/>
    <a:srgbClr val="F9FAD4"/>
    <a:srgbClr val="FF339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54" autoAdjust="0"/>
    <p:restoredTop sz="94728" autoAdjust="0"/>
  </p:normalViewPr>
  <p:slideViewPr>
    <p:cSldViewPr showGuides="1">
      <p:cViewPr>
        <p:scale>
          <a:sx n="66" d="100"/>
          <a:sy n="66" d="100"/>
        </p:scale>
        <p:origin x="-1752" y="-60"/>
      </p:cViewPr>
      <p:guideLst>
        <p:guide orient="horz" pos="1776"/>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D8ACB3-96A2-4B32-9A36-A39E45CFA1D0}" type="datetimeFigureOut">
              <a:rPr lang="en-US" smtClean="0"/>
              <a:t>5/17/2012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F6F528-1CCE-49DE-B2FC-C646304B8C68}" type="slidenum">
              <a:rPr lang="en-US" smtClean="0"/>
              <a:t>‹#›</a:t>
            </a:fld>
            <a:endParaRPr lang="en-US"/>
          </a:p>
        </p:txBody>
      </p:sp>
    </p:spTree>
    <p:extLst>
      <p:ext uri="{BB962C8B-B14F-4D97-AF65-F5344CB8AC3E}">
        <p14:creationId xmlns:p14="http://schemas.microsoft.com/office/powerpoint/2010/main" val="15898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1</a:t>
            </a:fld>
            <a:endParaRPr lang="en-US"/>
          </a:p>
        </p:txBody>
      </p:sp>
    </p:spTree>
    <p:extLst>
      <p:ext uri="{BB962C8B-B14F-4D97-AF65-F5344CB8AC3E}">
        <p14:creationId xmlns:p14="http://schemas.microsoft.com/office/powerpoint/2010/main" val="421288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F6F528-1CCE-49DE-B2FC-C646304B8C68}" type="slidenum">
              <a:rPr lang="en-US" smtClean="0"/>
              <a:t>3</a:t>
            </a:fld>
            <a:endParaRPr lang="en-US"/>
          </a:p>
        </p:txBody>
      </p:sp>
    </p:spTree>
    <p:extLst>
      <p:ext uri="{BB962C8B-B14F-4D97-AF65-F5344CB8AC3E}">
        <p14:creationId xmlns:p14="http://schemas.microsoft.com/office/powerpoint/2010/main" val="281085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F6F528-1CCE-49DE-B2FC-C646304B8C68}" type="slidenum">
              <a:rPr lang="en-US" smtClean="0"/>
              <a:t>26</a:t>
            </a:fld>
            <a:endParaRPr lang="en-US"/>
          </a:p>
        </p:txBody>
      </p:sp>
    </p:spTree>
    <p:extLst>
      <p:ext uri="{BB962C8B-B14F-4D97-AF65-F5344CB8AC3E}">
        <p14:creationId xmlns:p14="http://schemas.microsoft.com/office/powerpoint/2010/main" val="207584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fld id="{5537A51B-FF45-4991-A2A1-F40E97E8D2C2}" type="datetime1">
              <a:rPr lang="en-US" smtClean="0"/>
              <a:t>5/17/2012</a:t>
            </a:fld>
            <a:endParaRPr lang="en-US"/>
          </a:p>
        </p:txBody>
      </p:sp>
      <p:sp>
        <p:nvSpPr>
          <p:cNvPr id="8" name="Footer Placeholder 7"/>
          <p:cNvSpPr>
            <a:spLocks noGrp="1"/>
          </p:cNvSpPr>
          <p:nvPr>
            <p:ph type="ftr" sz="quarter" idx="11"/>
          </p:nvPr>
        </p:nvSpPr>
        <p:spPr/>
        <p:txBody>
          <a:bodyPr/>
          <a:lstStyle/>
          <a:p>
            <a:r>
              <a:rPr lang="en-US" dirty="0" smtClean="0"/>
              <a:t>SORMA 2012  Oakland CA</a:t>
            </a:r>
            <a:endParaRPr lang="en-US" dirty="0"/>
          </a:p>
        </p:txBody>
      </p:sp>
      <p:sp>
        <p:nvSpPr>
          <p:cNvPr id="9" name="Slide Number Placeholder 8"/>
          <p:cNvSpPr>
            <a:spLocks noGrp="1"/>
          </p:cNvSpPr>
          <p:nvPr>
            <p:ph type="sldNum" sz="quarter" idx="12"/>
          </p:nvPr>
        </p:nvSpPr>
        <p:spPr/>
        <p:txBody>
          <a:bodyPr/>
          <a:lstStyle/>
          <a:p>
            <a:fld id="{8222C711-AEBE-4F4C-954C-2D5A9087139B}" type="slidenum">
              <a:rPr lang="en-US" smtClean="0"/>
              <a:t>‹#›</a:t>
            </a:fld>
            <a:endParaRPr lang="en-US"/>
          </a:p>
        </p:txBody>
      </p:sp>
    </p:spTree>
    <p:extLst>
      <p:ext uri="{BB962C8B-B14F-4D97-AF65-F5344CB8AC3E}">
        <p14:creationId xmlns:p14="http://schemas.microsoft.com/office/powerpoint/2010/main" val="192893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84C49F-A438-4D81-9ECE-3BAFBEDFD646}" type="datetime1">
              <a:rPr lang="en-US" smtClean="0"/>
              <a:t>5/17/2012</a:t>
            </a:fld>
            <a:endParaRPr lang="en-US"/>
          </a:p>
        </p:txBody>
      </p:sp>
      <p:sp>
        <p:nvSpPr>
          <p:cNvPr id="5" name="Footer Placeholder 4"/>
          <p:cNvSpPr>
            <a:spLocks noGrp="1"/>
          </p:cNvSpPr>
          <p:nvPr>
            <p:ph type="ftr" sz="quarter" idx="11"/>
          </p:nvPr>
        </p:nvSpPr>
        <p:spPr/>
        <p:txBody>
          <a:bodyPr/>
          <a:lstStyle/>
          <a:p>
            <a:r>
              <a:rPr lang="en-US" smtClean="0"/>
              <a:t>SORMA 2012  Oakland CA</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422874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FE4283-945E-4B90-A599-866D682DB6FB}" type="datetime1">
              <a:rPr lang="en-US" smtClean="0"/>
              <a:t>5/17/2012</a:t>
            </a:fld>
            <a:endParaRPr lang="en-US"/>
          </a:p>
        </p:txBody>
      </p:sp>
      <p:sp>
        <p:nvSpPr>
          <p:cNvPr id="5" name="Footer Placeholder 4"/>
          <p:cNvSpPr>
            <a:spLocks noGrp="1"/>
          </p:cNvSpPr>
          <p:nvPr>
            <p:ph type="ftr" sz="quarter" idx="11"/>
          </p:nvPr>
        </p:nvSpPr>
        <p:spPr/>
        <p:txBody>
          <a:bodyPr/>
          <a:lstStyle/>
          <a:p>
            <a:r>
              <a:rPr lang="en-US" smtClean="0"/>
              <a:t>SORMA 2012  Oakland CA</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389012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324600"/>
            <a:ext cx="2133600" cy="476250"/>
          </a:xfrm>
        </p:spPr>
        <p:txBody>
          <a:bodyPr/>
          <a:lstStyle>
            <a:lvl1pPr>
              <a:defRPr/>
            </a:lvl1pPr>
          </a:lstStyle>
          <a:p>
            <a:fld id="{785ACBDD-3BF6-419E-959B-F3744C82AED3}" type="datetime1">
              <a:rPr lang="en-US" smtClean="0"/>
              <a:t>5/17/2012</a:t>
            </a:fld>
            <a:endParaRPr lang="en-US"/>
          </a:p>
        </p:txBody>
      </p:sp>
      <p:sp>
        <p:nvSpPr>
          <p:cNvPr id="4" name="Footer Placeholder 3"/>
          <p:cNvSpPr>
            <a:spLocks noGrp="1"/>
          </p:cNvSpPr>
          <p:nvPr>
            <p:ph type="ftr" sz="quarter" idx="11"/>
          </p:nvPr>
        </p:nvSpPr>
        <p:spPr>
          <a:xfrm>
            <a:off x="2819400" y="6381750"/>
            <a:ext cx="4038600" cy="476250"/>
          </a:xfrm>
        </p:spPr>
        <p:txBody>
          <a:bodyPr/>
          <a:lstStyle>
            <a:lvl1pPr>
              <a:defRPr/>
            </a:lvl1pPr>
          </a:lstStyle>
          <a:p>
            <a:r>
              <a:rPr lang="en-US" smtClean="0"/>
              <a:t>SORMA 2012  Oakland CA</a:t>
            </a: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79FF4C6-F004-4337-A7A2-199714B53791}" type="slidenum">
              <a:rPr lang="en-US"/>
              <a:pPr/>
              <a:t>‹#›</a:t>
            </a:fld>
            <a:endParaRPr lang="en-US"/>
          </a:p>
        </p:txBody>
      </p:sp>
    </p:spTree>
    <p:extLst>
      <p:ext uri="{BB962C8B-B14F-4D97-AF65-F5344CB8AC3E}">
        <p14:creationId xmlns:p14="http://schemas.microsoft.com/office/powerpoint/2010/main" val="33026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ln>
            <a:noFill/>
          </a:ln>
        </p:spPr>
        <p:txBody>
          <a:bodyPr/>
          <a:lstStyle>
            <a:lvl1pPr>
              <a:defRPr>
                <a:solidFill>
                  <a:srgbClr val="151517"/>
                </a:solidFill>
              </a:defRPr>
            </a:lvl1pPr>
            <a:lvl2pPr>
              <a:defRPr>
                <a:solidFill>
                  <a:srgbClr val="151517"/>
                </a:solidFill>
              </a:defRPr>
            </a:lvl2pPr>
            <a:lvl3pPr>
              <a:defRPr>
                <a:solidFill>
                  <a:srgbClr val="151517"/>
                </a:solidFill>
              </a:defRPr>
            </a:lvl3pPr>
            <a:lvl4pPr>
              <a:defRPr>
                <a:solidFill>
                  <a:srgbClr val="151517"/>
                </a:solidFill>
              </a:defRPr>
            </a:lvl4pPr>
            <a:lvl5pPr>
              <a:defRPr>
                <a:solidFill>
                  <a:srgbClr val="15151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569075"/>
            <a:ext cx="2133600" cy="365125"/>
          </a:xfrm>
        </p:spPr>
        <p:txBody>
          <a:bodyPr/>
          <a:lstStyle>
            <a:lvl1pPr>
              <a:defRPr baseline="0">
                <a:solidFill>
                  <a:srgbClr val="151517"/>
                </a:solidFill>
              </a:defRPr>
            </a:lvl1p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a:xfrm>
            <a:off x="3657600" y="6569075"/>
            <a:ext cx="2895600" cy="365125"/>
          </a:xfrm>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a:xfrm>
            <a:off x="6934200" y="6569075"/>
            <a:ext cx="2133600" cy="365125"/>
          </a:xfrm>
        </p:spPr>
        <p:txBody>
          <a:bodyPr/>
          <a:lstStyle>
            <a:lvl1pPr>
              <a:defRPr>
                <a:solidFill>
                  <a:srgbClr val="151517"/>
                </a:solidFill>
              </a:defRPr>
            </a:lvl1pPr>
          </a:lstStyle>
          <a:p>
            <a:fld id="{6F3AE956-26F0-4794-8F4C-97BAC66ADD21}" type="slidenum">
              <a:rPr lang="en-US" smtClean="0"/>
              <a:pPr/>
              <a:t>‹#›</a:t>
            </a:fld>
            <a:endParaRPr lang="en-US" dirty="0"/>
          </a:p>
        </p:txBody>
      </p:sp>
    </p:spTree>
    <p:extLst>
      <p:ext uri="{BB962C8B-B14F-4D97-AF65-F5344CB8AC3E}">
        <p14:creationId xmlns:p14="http://schemas.microsoft.com/office/powerpoint/2010/main" val="2729624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C52BF1-045A-436F-B5C1-C73B7BFEC9D2}" type="datetime1">
              <a:rPr lang="en-US" smtClean="0"/>
              <a:t>5/17/2012</a:t>
            </a:fld>
            <a:endParaRPr lang="en-US"/>
          </a:p>
        </p:txBody>
      </p:sp>
      <p:sp>
        <p:nvSpPr>
          <p:cNvPr id="5" name="Footer Placeholder 4"/>
          <p:cNvSpPr>
            <a:spLocks noGrp="1"/>
          </p:cNvSpPr>
          <p:nvPr>
            <p:ph type="ftr" sz="quarter" idx="11"/>
          </p:nvPr>
        </p:nvSpPr>
        <p:spPr/>
        <p:txBody>
          <a:bodyPr/>
          <a:lstStyle/>
          <a:p>
            <a:r>
              <a:rPr lang="en-US" smtClean="0"/>
              <a:t>SORMA 2012  Oakland CA</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401560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B5B9DB-5F60-43CC-9F1F-FB0AC82EBA5E}" type="datetime1">
              <a:rPr lang="en-US" smtClean="0"/>
              <a:t>5/17/2012</a:t>
            </a:fld>
            <a:endParaRPr lang="en-US"/>
          </a:p>
        </p:txBody>
      </p:sp>
      <p:sp>
        <p:nvSpPr>
          <p:cNvPr id="6" name="Footer Placeholder 5"/>
          <p:cNvSpPr>
            <a:spLocks noGrp="1"/>
          </p:cNvSpPr>
          <p:nvPr>
            <p:ph type="ftr" sz="quarter" idx="11"/>
          </p:nvPr>
        </p:nvSpPr>
        <p:spPr/>
        <p:txBody>
          <a:bodyPr/>
          <a:lstStyle/>
          <a:p>
            <a:r>
              <a:rPr lang="en-US" smtClean="0"/>
              <a:t>SORMA 2012  Oakland CA</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93173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7B35FD-F314-4210-8EA5-30B0950A005C}" type="datetime1">
              <a:rPr lang="en-US" smtClean="0"/>
              <a:t>5/17/2012</a:t>
            </a:fld>
            <a:endParaRPr lang="en-US"/>
          </a:p>
        </p:txBody>
      </p:sp>
      <p:sp>
        <p:nvSpPr>
          <p:cNvPr id="8" name="Footer Placeholder 7"/>
          <p:cNvSpPr>
            <a:spLocks noGrp="1"/>
          </p:cNvSpPr>
          <p:nvPr>
            <p:ph type="ftr" sz="quarter" idx="11"/>
          </p:nvPr>
        </p:nvSpPr>
        <p:spPr/>
        <p:txBody>
          <a:bodyPr/>
          <a:lstStyle/>
          <a:p>
            <a:r>
              <a:rPr lang="en-US" smtClean="0"/>
              <a:t>SORMA 2012  Oakland CA</a:t>
            </a:r>
            <a:endParaRPr lang="en-US"/>
          </a:p>
        </p:txBody>
      </p:sp>
      <p:sp>
        <p:nvSpPr>
          <p:cNvPr id="9" name="Slide Number Placeholder 8"/>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28230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38FE0F3-3569-44A9-AD5C-9605139F6865}" type="datetime1">
              <a:rPr lang="en-US" smtClean="0"/>
              <a:t>5/17/2012</a:t>
            </a:fld>
            <a:endParaRPr lang="en-US"/>
          </a:p>
        </p:txBody>
      </p:sp>
      <p:sp>
        <p:nvSpPr>
          <p:cNvPr id="4" name="Footer Placeholder 3"/>
          <p:cNvSpPr>
            <a:spLocks noGrp="1"/>
          </p:cNvSpPr>
          <p:nvPr>
            <p:ph type="ftr" sz="quarter" idx="11"/>
          </p:nvPr>
        </p:nvSpPr>
        <p:spPr>
          <a:xfrm>
            <a:off x="3124200" y="6324600"/>
            <a:ext cx="2895600" cy="365125"/>
          </a:xfrm>
        </p:spPr>
        <p:txBody>
          <a:bodyPr/>
          <a:lstStyle/>
          <a:p>
            <a:r>
              <a:rPr lang="en-US" dirty="0" smtClean="0"/>
              <a:t>SORMA 2012  Oakland CA</a:t>
            </a:r>
            <a:endParaRPr lang="en-US" dirty="0"/>
          </a:p>
        </p:txBody>
      </p:sp>
      <p:sp>
        <p:nvSpPr>
          <p:cNvPr id="5" name="Slide Number Placeholder 4"/>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305889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52C8F-5EFD-4285-B76D-0D68BAD5F95A}" type="datetime1">
              <a:rPr lang="en-US" smtClean="0"/>
              <a:t>5/17/2012</a:t>
            </a:fld>
            <a:endParaRPr lang="en-US"/>
          </a:p>
        </p:txBody>
      </p:sp>
      <p:sp>
        <p:nvSpPr>
          <p:cNvPr id="3" name="Footer Placeholder 2"/>
          <p:cNvSpPr>
            <a:spLocks noGrp="1"/>
          </p:cNvSpPr>
          <p:nvPr>
            <p:ph type="ftr" sz="quarter" idx="11"/>
          </p:nvPr>
        </p:nvSpPr>
        <p:spPr/>
        <p:txBody>
          <a:bodyPr/>
          <a:lstStyle/>
          <a:p>
            <a:r>
              <a:rPr lang="en-US" smtClean="0"/>
              <a:t>SORMA 2012  Oakland CA</a:t>
            </a:r>
            <a:endParaRPr lang="en-US"/>
          </a:p>
        </p:txBody>
      </p:sp>
      <p:sp>
        <p:nvSpPr>
          <p:cNvPr id="4" name="Slide Number Placeholder 3"/>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12021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E47F4-7D04-456F-8D93-55685D66271E}" type="datetime1">
              <a:rPr lang="en-US" smtClean="0"/>
              <a:t>5/17/2012</a:t>
            </a:fld>
            <a:endParaRPr lang="en-US"/>
          </a:p>
        </p:txBody>
      </p:sp>
      <p:sp>
        <p:nvSpPr>
          <p:cNvPr id="6" name="Footer Placeholder 5"/>
          <p:cNvSpPr>
            <a:spLocks noGrp="1"/>
          </p:cNvSpPr>
          <p:nvPr>
            <p:ph type="ftr" sz="quarter" idx="11"/>
          </p:nvPr>
        </p:nvSpPr>
        <p:spPr/>
        <p:txBody>
          <a:bodyPr/>
          <a:lstStyle/>
          <a:p>
            <a:r>
              <a:rPr lang="en-US" smtClean="0"/>
              <a:t>SORMA 2012  Oakland CA</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259454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27F788-6AAE-461A-B6C0-06752F11C9A9}" type="datetime1">
              <a:rPr lang="en-US" smtClean="0"/>
              <a:t>5/17/2012</a:t>
            </a:fld>
            <a:endParaRPr lang="en-US"/>
          </a:p>
        </p:txBody>
      </p:sp>
      <p:sp>
        <p:nvSpPr>
          <p:cNvPr id="6" name="Footer Placeholder 5"/>
          <p:cNvSpPr>
            <a:spLocks noGrp="1"/>
          </p:cNvSpPr>
          <p:nvPr>
            <p:ph type="ftr" sz="quarter" idx="11"/>
          </p:nvPr>
        </p:nvSpPr>
        <p:spPr/>
        <p:txBody>
          <a:bodyPr/>
          <a:lstStyle/>
          <a:p>
            <a:r>
              <a:rPr lang="en-US" smtClean="0"/>
              <a:t>SORMA 2012  Oakland CA</a:t>
            </a:r>
            <a:endParaRPr lang="en-US"/>
          </a:p>
        </p:txBody>
      </p:sp>
      <p:sp>
        <p:nvSpPr>
          <p:cNvPr id="7" name="Slide Number Placeholder 6"/>
          <p:cNvSpPr>
            <a:spLocks noGrp="1"/>
          </p:cNvSpPr>
          <p:nvPr>
            <p:ph type="sldNum" sz="quarter" idx="12"/>
          </p:nvPr>
        </p:nvSpPr>
        <p:spPr/>
        <p:txBody>
          <a:bodyPr/>
          <a:lstStyle/>
          <a:p>
            <a:fld id="{6F3AE956-26F0-4794-8F4C-97BAC66ADD21}" type="slidenum">
              <a:rPr lang="en-US" smtClean="0"/>
              <a:t>‹#›</a:t>
            </a:fld>
            <a:endParaRPr lang="en-US"/>
          </a:p>
        </p:txBody>
      </p:sp>
    </p:spTree>
    <p:extLst>
      <p:ext uri="{BB962C8B-B14F-4D97-AF65-F5344CB8AC3E}">
        <p14:creationId xmlns:p14="http://schemas.microsoft.com/office/powerpoint/2010/main" val="158637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FE38E-9AAC-4677-AA76-42996F89D845}" type="datetime1">
              <a:rPr lang="en-US" smtClean="0"/>
              <a:t>5/17/2012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SORMA 2012  Oakland CA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AE956-26F0-4794-8F4C-97BAC66ADD21}" type="slidenum">
              <a:rPr lang="en-US" smtClean="0"/>
              <a:t>‹#›</a:t>
            </a:fld>
            <a:endParaRPr lang="en-US"/>
          </a:p>
        </p:txBody>
      </p:sp>
    </p:spTree>
    <p:extLst>
      <p:ext uri="{BB962C8B-B14F-4D97-AF65-F5344CB8AC3E}">
        <p14:creationId xmlns:p14="http://schemas.microsoft.com/office/powerpoint/2010/main" val="1093782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psec.uchicago.edu/"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itu.dk/~jeppeh/DIKP/NABC.pdf" TargetMode="External"/><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51.jpg"/><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7575"/>
            <a:ext cx="9372600" cy="1522975"/>
          </a:xfrm>
        </p:spPr>
        <p:txBody>
          <a:bodyPr>
            <a:normAutofit/>
          </a:bodyPr>
          <a:lstStyle/>
          <a:p>
            <a:pPr>
              <a:lnSpc>
                <a:spcPct val="80000"/>
              </a:lnSpc>
            </a:pPr>
            <a:r>
              <a:rPr lang="en-US" b="1" dirty="0" smtClean="0">
                <a:solidFill>
                  <a:schemeClr val="tx2">
                    <a:lumMod val="10000"/>
                  </a:schemeClr>
                </a:solidFill>
              </a:rPr>
              <a:t>  Electronics and System Integration for Large-Area Pico-second Photodetectors</a:t>
            </a:r>
            <a:endParaRPr lang="en-US" b="1" dirty="0">
              <a:solidFill>
                <a:schemeClr val="tx2">
                  <a:lumMod val="10000"/>
                </a:schemeClr>
              </a:solidFill>
            </a:endParaRPr>
          </a:p>
        </p:txBody>
      </p:sp>
      <p:sp>
        <p:nvSpPr>
          <p:cNvPr id="4" name="TextBox 3"/>
          <p:cNvSpPr txBox="1"/>
          <p:nvPr/>
        </p:nvSpPr>
        <p:spPr>
          <a:xfrm>
            <a:off x="2286000" y="1015349"/>
            <a:ext cx="5638800" cy="617861"/>
          </a:xfrm>
          <a:prstGeom prst="rect">
            <a:avLst/>
          </a:prstGeom>
          <a:noFill/>
        </p:spPr>
        <p:txBody>
          <a:bodyPr wrap="square" rtlCol="0">
            <a:spAutoFit/>
          </a:bodyPr>
          <a:lstStyle/>
          <a:p>
            <a:pPr algn="ctr">
              <a:lnSpc>
                <a:spcPct val="85000"/>
              </a:lnSpc>
            </a:pPr>
            <a:r>
              <a:rPr lang="en-US" sz="2000" dirty="0" smtClean="0"/>
              <a:t>Henry Frisch,  Enrico Fermi Institute, Univ. of Chicago</a:t>
            </a:r>
          </a:p>
          <a:p>
            <a:pPr algn="ctr">
              <a:lnSpc>
                <a:spcPct val="85000"/>
              </a:lnSpc>
            </a:pPr>
            <a:r>
              <a:rPr lang="en-US" sz="2000" b="1" dirty="0" smtClean="0">
                <a:solidFill>
                  <a:schemeClr val="bg2">
                    <a:lumMod val="25000"/>
                  </a:schemeClr>
                </a:solidFill>
              </a:rPr>
              <a:t>For Eric </a:t>
            </a:r>
            <a:r>
              <a:rPr lang="en-US" sz="2000" b="1" dirty="0" err="1" smtClean="0">
                <a:solidFill>
                  <a:schemeClr val="bg2">
                    <a:lumMod val="25000"/>
                  </a:schemeClr>
                </a:solidFill>
              </a:rPr>
              <a:t>Oberla</a:t>
            </a:r>
            <a:r>
              <a:rPr lang="en-US" sz="2000" b="1" dirty="0" smtClean="0">
                <a:solidFill>
                  <a:schemeClr val="bg2">
                    <a:lumMod val="25000"/>
                  </a:schemeClr>
                </a:solidFill>
              </a:rPr>
              <a:t> and  </a:t>
            </a:r>
            <a:r>
              <a:rPr lang="en-US" sz="2000" b="1" dirty="0" smtClean="0">
                <a:solidFill>
                  <a:schemeClr val="bg2">
                    <a:lumMod val="25000"/>
                  </a:schemeClr>
                </a:solidFill>
              </a:rPr>
              <a:t>the LAPPD Collaboration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234" b="14962"/>
          <a:stretch/>
        </p:blipFill>
        <p:spPr>
          <a:xfrm>
            <a:off x="1" y="1594555"/>
            <a:ext cx="4210779" cy="252024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640996"/>
            <a:ext cx="3276599" cy="232406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068409"/>
            <a:ext cx="3124200" cy="233239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038600"/>
            <a:ext cx="3505200" cy="2062956"/>
          </a:xfrm>
          <a:prstGeom prst="rect">
            <a:avLst/>
          </a:prstGeom>
        </p:spPr>
      </p:pic>
      <p:sp>
        <p:nvSpPr>
          <p:cNvPr id="3" name="TextBox 2"/>
          <p:cNvSpPr txBox="1"/>
          <p:nvPr/>
        </p:nvSpPr>
        <p:spPr>
          <a:xfrm>
            <a:off x="609600" y="6381690"/>
            <a:ext cx="8001000" cy="400110"/>
          </a:xfrm>
          <a:prstGeom prst="rect">
            <a:avLst/>
          </a:prstGeom>
          <a:noFill/>
        </p:spPr>
        <p:txBody>
          <a:bodyPr wrap="square" rtlCol="0">
            <a:spAutoFit/>
          </a:bodyPr>
          <a:lstStyle/>
          <a:p>
            <a:r>
              <a:rPr lang="en-US" sz="2000" b="1" dirty="0" smtClean="0">
                <a:solidFill>
                  <a:schemeClr val="accent4">
                    <a:lumMod val="10000"/>
                  </a:schemeClr>
                </a:solidFill>
              </a:rPr>
              <a:t>See also the talks by </a:t>
            </a:r>
            <a:r>
              <a:rPr lang="en-US" sz="2000" b="1" dirty="0" err="1" smtClean="0">
                <a:solidFill>
                  <a:schemeClr val="accent4">
                    <a:lumMod val="10000"/>
                  </a:schemeClr>
                </a:solidFill>
              </a:rPr>
              <a:t>Andrey</a:t>
            </a:r>
            <a:r>
              <a:rPr lang="en-US" sz="2000" b="1" dirty="0" smtClean="0">
                <a:solidFill>
                  <a:schemeClr val="accent4">
                    <a:lumMod val="10000"/>
                  </a:schemeClr>
                </a:solidFill>
              </a:rPr>
              <a:t> </a:t>
            </a:r>
            <a:r>
              <a:rPr lang="en-US" sz="2000" b="1" dirty="0" err="1" smtClean="0">
                <a:solidFill>
                  <a:schemeClr val="accent4">
                    <a:lumMod val="10000"/>
                  </a:schemeClr>
                </a:solidFill>
              </a:rPr>
              <a:t>Elagin</a:t>
            </a:r>
            <a:r>
              <a:rPr lang="en-US" sz="2000" b="1" dirty="0" smtClean="0">
                <a:solidFill>
                  <a:schemeClr val="accent4">
                    <a:lumMod val="10000"/>
                  </a:schemeClr>
                </a:solidFill>
              </a:rPr>
              <a:t>, </a:t>
            </a:r>
            <a:r>
              <a:rPr lang="en-US" sz="2000" b="1" dirty="0" err="1" smtClean="0">
                <a:solidFill>
                  <a:schemeClr val="accent4">
                    <a:lumMod val="10000"/>
                  </a:schemeClr>
                </a:solidFill>
              </a:rPr>
              <a:t>Ossie</a:t>
            </a:r>
            <a:r>
              <a:rPr lang="en-US" sz="2000" b="1" dirty="0" smtClean="0">
                <a:solidFill>
                  <a:schemeClr val="accent4">
                    <a:lumMod val="10000"/>
                  </a:schemeClr>
                </a:solidFill>
              </a:rPr>
              <a:t> </a:t>
            </a:r>
            <a:r>
              <a:rPr lang="en-US" sz="2000" b="1" dirty="0" err="1" smtClean="0">
                <a:solidFill>
                  <a:schemeClr val="accent4">
                    <a:lumMod val="10000"/>
                  </a:schemeClr>
                </a:solidFill>
              </a:rPr>
              <a:t>Siegmund</a:t>
            </a:r>
            <a:r>
              <a:rPr lang="en-US" sz="2000" b="1" dirty="0" smtClean="0">
                <a:solidFill>
                  <a:schemeClr val="accent4">
                    <a:lumMod val="10000"/>
                  </a:schemeClr>
                </a:solidFill>
              </a:rPr>
              <a:t>, and </a:t>
            </a:r>
            <a:r>
              <a:rPr lang="en-US" sz="2000" b="1" dirty="0" err="1" smtClean="0">
                <a:solidFill>
                  <a:schemeClr val="accent4">
                    <a:lumMod val="10000"/>
                  </a:schemeClr>
                </a:solidFill>
              </a:rPr>
              <a:t>Junqi</a:t>
            </a:r>
            <a:r>
              <a:rPr lang="en-US" sz="2000" b="1" dirty="0" smtClean="0">
                <a:solidFill>
                  <a:schemeClr val="accent4">
                    <a:lumMod val="10000"/>
                  </a:schemeClr>
                </a:solidFill>
              </a:rPr>
              <a:t> </a:t>
            </a:r>
            <a:r>
              <a:rPr lang="en-US" sz="2000" b="1" dirty="0" err="1" smtClean="0">
                <a:solidFill>
                  <a:schemeClr val="accent4">
                    <a:lumMod val="10000"/>
                  </a:schemeClr>
                </a:solidFill>
              </a:rPr>
              <a:t>Xie</a:t>
            </a:r>
            <a:r>
              <a:rPr lang="en-US" sz="2000" b="1" dirty="0" smtClean="0">
                <a:solidFill>
                  <a:schemeClr val="accent4">
                    <a:lumMod val="10000"/>
                  </a:schemeClr>
                </a:solidFill>
              </a:rPr>
              <a:t> </a:t>
            </a:r>
            <a:endParaRPr lang="en-US" sz="2000" b="1" dirty="0" smtClean="0">
              <a:solidFill>
                <a:schemeClr val="accent4">
                  <a:lumMod val="10000"/>
                </a:schemeClr>
              </a:solidFill>
            </a:endParaRPr>
          </a:p>
        </p:txBody>
      </p:sp>
    </p:spTree>
    <p:extLst>
      <p:ext uri="{BB962C8B-B14F-4D97-AF65-F5344CB8AC3E}">
        <p14:creationId xmlns:p14="http://schemas.microsoft.com/office/powerpoint/2010/main" val="2725377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nSpc>
                <a:spcPct val="80000"/>
              </a:lnSpc>
            </a:pPr>
            <a:r>
              <a:rPr lang="en-US" b="1" dirty="0" smtClean="0"/>
              <a:t>Tile-Tray Integrated Design</a:t>
            </a:r>
            <a:endParaRPr lang="en-US" b="1" dirty="0"/>
          </a:p>
        </p:txBody>
      </p:sp>
      <p:sp>
        <p:nvSpPr>
          <p:cNvPr id="3" name="Content Placeholder 2"/>
          <p:cNvSpPr>
            <a:spLocks noGrp="1"/>
          </p:cNvSpPr>
          <p:nvPr>
            <p:ph idx="1"/>
          </p:nvPr>
        </p:nvSpPr>
        <p:spPr>
          <a:xfrm>
            <a:off x="0" y="533400"/>
            <a:ext cx="9144000" cy="1447800"/>
          </a:xfrm>
        </p:spPr>
        <p:txBody>
          <a:bodyPr>
            <a:normAutofit/>
          </a:bodyPr>
          <a:lstStyle/>
          <a:p>
            <a:pPr marL="0" indent="0">
              <a:lnSpc>
                <a:spcPct val="80000"/>
              </a:lnSpc>
              <a:buNone/>
            </a:pPr>
            <a:r>
              <a:rPr lang="en-US" sz="2800" b="1" dirty="0" smtClean="0"/>
              <a:t>Because this is an RF-based readout system, the geometry and packaging are an integral part of the electronic design</a:t>
            </a:r>
            <a:endParaRPr lang="en-US" sz="2800" b="1"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219200"/>
            <a:ext cx="5715000" cy="4286250"/>
          </a:xfrm>
          <a:prstGeom prst="rect">
            <a:avLst/>
          </a:prstGeom>
        </p:spPr>
      </p:pic>
      <p:sp>
        <p:nvSpPr>
          <p:cNvPr id="9" name="Content Placeholder 2"/>
          <p:cNvSpPr txBox="1">
            <a:spLocks/>
          </p:cNvSpPr>
          <p:nvPr/>
        </p:nvSpPr>
        <p:spPr>
          <a:xfrm>
            <a:off x="76200" y="5410200"/>
            <a:ext cx="8229600" cy="14478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151517"/>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51517"/>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51517"/>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5151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endParaRPr lang="en-US" sz="2800" b="1" dirty="0"/>
          </a:p>
        </p:txBody>
      </p:sp>
      <p:sp>
        <p:nvSpPr>
          <p:cNvPr id="12" name="TextBox 11"/>
          <p:cNvSpPr txBox="1"/>
          <p:nvPr/>
        </p:nvSpPr>
        <p:spPr>
          <a:xfrm>
            <a:off x="76200" y="5257800"/>
            <a:ext cx="9067800" cy="1384995"/>
          </a:xfrm>
          <a:prstGeom prst="rect">
            <a:avLst/>
          </a:prstGeom>
          <a:noFill/>
        </p:spPr>
        <p:txBody>
          <a:bodyPr wrap="square" rtlCol="0">
            <a:spAutoFit/>
          </a:bodyPr>
          <a:lstStyle/>
          <a:p>
            <a:r>
              <a:rPr lang="en-US" sz="2800" b="1" dirty="0" smtClean="0">
                <a:solidFill>
                  <a:schemeClr val="accent4">
                    <a:lumMod val="10000"/>
                  </a:schemeClr>
                </a:solidFill>
              </a:rPr>
              <a:t>The design is modular, with 8”-square MCP  sealed vacuum tubes (`tiles’)  with internal strip-lines </a:t>
            </a:r>
            <a:r>
              <a:rPr lang="en-US" sz="2800" b="1" dirty="0" err="1" smtClean="0">
                <a:solidFill>
                  <a:schemeClr val="accent4">
                    <a:lumMod val="10000"/>
                  </a:schemeClr>
                </a:solidFill>
              </a:rPr>
              <a:t>capacitively</a:t>
            </a:r>
            <a:r>
              <a:rPr lang="en-US" sz="2800" b="1" dirty="0" smtClean="0">
                <a:solidFill>
                  <a:schemeClr val="accent4">
                    <a:lumMod val="10000"/>
                  </a:schemeClr>
                </a:solidFill>
              </a:rPr>
              <a:t> coupled to a ground plane (tray) that also holds the electronics. </a:t>
            </a:r>
          </a:p>
        </p:txBody>
      </p:sp>
    </p:spTree>
    <p:extLst>
      <p:ext uri="{BB962C8B-B14F-4D97-AF65-F5344CB8AC3E}">
        <p14:creationId xmlns:p14="http://schemas.microsoft.com/office/powerpoint/2010/main" val="3425695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9372600" cy="1522975"/>
          </a:xfrm>
        </p:spPr>
        <p:txBody>
          <a:bodyPr>
            <a:normAutofit/>
          </a:bodyPr>
          <a:lstStyle/>
          <a:p>
            <a:pPr>
              <a:lnSpc>
                <a:spcPct val="80000"/>
              </a:lnSpc>
            </a:pPr>
            <a:r>
              <a:rPr lang="en-US" b="1" dirty="0" smtClean="0">
                <a:solidFill>
                  <a:schemeClr val="tx2">
                    <a:lumMod val="10000"/>
                  </a:schemeClr>
                </a:solidFill>
              </a:rPr>
              <a:t> </a:t>
            </a:r>
            <a:r>
              <a:rPr lang="en-US" b="1" dirty="0" smtClean="0">
                <a:solidFill>
                  <a:srgbClr val="FF0000"/>
                </a:solidFill>
              </a:rPr>
              <a:t>The Half-Meter-Squared </a:t>
            </a:r>
            <a:r>
              <a:rPr lang="en-US" b="1" dirty="0" err="1" smtClean="0">
                <a:solidFill>
                  <a:srgbClr val="FF0000"/>
                </a:solidFill>
              </a:rPr>
              <a:t>SuperModule</a:t>
            </a:r>
            <a:endParaRPr lang="en-US" b="1" dirty="0">
              <a:solidFill>
                <a:srgbClr val="FF000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234" b="14962"/>
          <a:stretch/>
        </p:blipFill>
        <p:spPr>
          <a:xfrm>
            <a:off x="0" y="838200"/>
            <a:ext cx="4580979" cy="274181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962400"/>
            <a:ext cx="3810000" cy="2702404"/>
          </a:xfrm>
          <a:prstGeom prst="rect">
            <a:avLst/>
          </a:prstGeom>
        </p:spPr>
      </p:pic>
      <p:sp>
        <p:nvSpPr>
          <p:cNvPr id="3" name="TextBox 2"/>
          <p:cNvSpPr txBox="1"/>
          <p:nvPr/>
        </p:nvSpPr>
        <p:spPr>
          <a:xfrm>
            <a:off x="4511130" y="1542870"/>
            <a:ext cx="4724400" cy="1569660"/>
          </a:xfrm>
          <a:prstGeom prst="rect">
            <a:avLst/>
          </a:prstGeom>
          <a:noFill/>
        </p:spPr>
        <p:txBody>
          <a:bodyPr wrap="square" rtlCol="0">
            <a:spAutoFit/>
          </a:bodyPr>
          <a:lstStyle/>
          <a:p>
            <a:r>
              <a:rPr lang="en-US" sz="2400" b="1" dirty="0" smtClean="0">
                <a:solidFill>
                  <a:srgbClr val="FF0000"/>
                </a:solidFill>
              </a:rPr>
              <a:t>A `tile’ is a sealed vacuum-tube with cathode, 2 MCP’s, RF-strip anode, and internal voltage </a:t>
            </a:r>
            <a:r>
              <a:rPr lang="en-US" sz="2400" b="1" dirty="0" smtClean="0">
                <a:solidFill>
                  <a:srgbClr val="FF0000"/>
                </a:solidFill>
              </a:rPr>
              <a:t>divider</a:t>
            </a:r>
          </a:p>
          <a:p>
            <a:r>
              <a:rPr lang="en-US" sz="2400" b="1" dirty="0" smtClean="0">
                <a:solidFill>
                  <a:srgbClr val="151517"/>
                </a:solidFill>
              </a:rPr>
              <a:t>HV string is made with ALD</a:t>
            </a:r>
            <a:endParaRPr lang="en-US" sz="2400" b="1" dirty="0" smtClean="0">
              <a:solidFill>
                <a:srgbClr val="151517"/>
              </a:solidFill>
            </a:endParaRPr>
          </a:p>
        </p:txBody>
      </p:sp>
      <p:cxnSp>
        <p:nvCxnSpPr>
          <p:cNvPr id="9" name="Straight Arrow Connector 8"/>
          <p:cNvCxnSpPr/>
          <p:nvPr/>
        </p:nvCxnSpPr>
        <p:spPr>
          <a:xfrm flipH="1">
            <a:off x="4876800" y="3130673"/>
            <a:ext cx="259080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508" y="4016276"/>
            <a:ext cx="4934492" cy="2308324"/>
          </a:xfrm>
          <a:prstGeom prst="rect">
            <a:avLst/>
          </a:prstGeom>
        </p:spPr>
        <p:txBody>
          <a:bodyPr wrap="none">
            <a:spAutoFit/>
          </a:bodyPr>
          <a:lstStyle/>
          <a:p>
            <a:r>
              <a:rPr lang="en-US" sz="2400" b="1" dirty="0">
                <a:solidFill>
                  <a:srgbClr val="FF0000"/>
                </a:solidFill>
              </a:rPr>
              <a:t>A `</a:t>
            </a:r>
            <a:r>
              <a:rPr lang="en-US" sz="2400" b="1" dirty="0" smtClean="0">
                <a:solidFill>
                  <a:srgbClr val="FF0000"/>
                </a:solidFill>
              </a:rPr>
              <a:t>tray’ holds 12 tiles in 3 tile-rows</a:t>
            </a:r>
          </a:p>
          <a:p>
            <a:r>
              <a:rPr lang="en-US" sz="2400" b="1" dirty="0" smtClean="0">
                <a:solidFill>
                  <a:srgbClr val="FF0000"/>
                </a:solidFill>
              </a:rPr>
              <a:t>15 waveform sampling ASICS on each</a:t>
            </a:r>
          </a:p>
          <a:p>
            <a:r>
              <a:rPr lang="en-US" sz="2400" b="1" dirty="0" smtClean="0">
                <a:solidFill>
                  <a:srgbClr val="FF0000"/>
                </a:solidFill>
              </a:rPr>
              <a:t>end  of the tray digitize 90 strips</a:t>
            </a:r>
          </a:p>
          <a:p>
            <a:r>
              <a:rPr lang="en-US" sz="2400" b="1" dirty="0" smtClean="0">
                <a:solidFill>
                  <a:srgbClr val="FF0000"/>
                </a:solidFill>
              </a:rPr>
              <a:t>2 layers of local processing (Altera)</a:t>
            </a:r>
          </a:p>
          <a:p>
            <a:r>
              <a:rPr lang="en-US" sz="2400" b="1" dirty="0">
                <a:solidFill>
                  <a:srgbClr val="FF0000"/>
                </a:solidFill>
              </a:rPr>
              <a:t>m</a:t>
            </a:r>
            <a:r>
              <a:rPr lang="en-US" sz="2400" b="1" dirty="0" smtClean="0">
                <a:solidFill>
                  <a:srgbClr val="FF0000"/>
                </a:solidFill>
              </a:rPr>
              <a:t>easure  extract charge, time, </a:t>
            </a:r>
          </a:p>
          <a:p>
            <a:r>
              <a:rPr lang="en-US" sz="2400" b="1" dirty="0" smtClean="0">
                <a:solidFill>
                  <a:srgbClr val="FF0000"/>
                </a:solidFill>
              </a:rPr>
              <a:t>position, goodness-of-fit </a:t>
            </a:r>
            <a:endParaRPr lang="en-US" dirty="0"/>
          </a:p>
        </p:txBody>
      </p:sp>
      <p:cxnSp>
        <p:nvCxnSpPr>
          <p:cNvPr id="14" name="Straight Arrow Connector 13"/>
          <p:cNvCxnSpPr/>
          <p:nvPr/>
        </p:nvCxnSpPr>
        <p:spPr>
          <a:xfrm flipH="1">
            <a:off x="2133600" y="6319345"/>
            <a:ext cx="2590800" cy="0"/>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230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dirty="0">
                <a:solidFill>
                  <a:srgbClr val="151517"/>
                </a:solidFill>
              </a:rPr>
              <a:t>How Does it Work?</a:t>
            </a:r>
          </a:p>
        </p:txBody>
      </p:sp>
      <p:sp>
        <p:nvSpPr>
          <p:cNvPr id="6" name="Date Placeholder 5"/>
          <p:cNvSpPr>
            <a:spLocks noGrp="1"/>
          </p:cNvSpPr>
          <p:nvPr>
            <p:ph type="dt" sz="half" idx="10"/>
          </p:nvPr>
        </p:nvSpPr>
        <p:spPr/>
        <p:txBody>
          <a:bodyPr/>
          <a:lstStyle/>
          <a:p>
            <a:fld id="{A866EEF5-44E2-44CF-9711-6C072D0B1F5C}" type="datetime1">
              <a:rPr lang="en-US" smtClean="0"/>
              <a:t>5/17/2012</a:t>
            </a:fld>
            <a:endParaRPr lang="en-US"/>
          </a:p>
        </p:txBody>
      </p:sp>
      <p:sp>
        <p:nvSpPr>
          <p:cNvPr id="4" name="Footer Placeholder 3"/>
          <p:cNvSpPr>
            <a:spLocks noGrp="1"/>
          </p:cNvSpPr>
          <p:nvPr>
            <p:ph type="ftr" sz="quarter" idx="11"/>
          </p:nvPr>
        </p:nvSpPr>
        <p:spPr/>
        <p:txBody>
          <a:bodyPr/>
          <a:lstStyle/>
          <a:p>
            <a:r>
              <a:rPr lang="en-US" smtClean="0"/>
              <a:t>SORMA 2012  Oakland CA</a:t>
            </a:r>
            <a:endParaRPr lang="en-US"/>
          </a:p>
        </p:txBody>
      </p:sp>
      <p:sp>
        <p:nvSpPr>
          <p:cNvPr id="5" name="Slide Number Placeholder 4"/>
          <p:cNvSpPr>
            <a:spLocks noGrp="1"/>
          </p:cNvSpPr>
          <p:nvPr>
            <p:ph type="sldNum" sz="quarter" idx="12"/>
          </p:nvPr>
        </p:nvSpPr>
        <p:spPr/>
        <p:txBody>
          <a:bodyPr/>
          <a:lstStyle/>
          <a:p>
            <a:fld id="{6F3AE956-26F0-4794-8F4C-97BAC66ADD21}" type="slidenum">
              <a:rPr lang="en-US" smtClean="0"/>
              <a:t>12</a:t>
            </a:fld>
            <a:endParaRPr lang="en-US"/>
          </a:p>
        </p:txBody>
      </p:sp>
      <p:cxnSp>
        <p:nvCxnSpPr>
          <p:cNvPr id="16" name="Straight Arrow Connector 15"/>
          <p:cNvCxnSpPr/>
          <p:nvPr/>
        </p:nvCxnSpPr>
        <p:spPr>
          <a:xfrm>
            <a:off x="2253755" y="58293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 y="464403"/>
            <a:ext cx="9220200" cy="830997"/>
          </a:xfrm>
          <a:prstGeom prst="rect">
            <a:avLst/>
          </a:prstGeom>
          <a:noFill/>
        </p:spPr>
        <p:txBody>
          <a:bodyPr wrap="square" rtlCol="0">
            <a:spAutoFit/>
          </a:bodyPr>
          <a:lstStyle/>
          <a:p>
            <a:r>
              <a:rPr lang="en-US" sz="2400" b="1" dirty="0" smtClean="0">
                <a:solidFill>
                  <a:srgbClr val="FF0000"/>
                </a:solidFill>
              </a:rPr>
              <a:t>Requires large-area,  </a:t>
            </a:r>
            <a:r>
              <a:rPr lang="en-US" sz="2400" b="1" dirty="0">
                <a:solidFill>
                  <a:srgbClr val="FF0000"/>
                </a:solidFill>
              </a:rPr>
              <a:t>g</a:t>
            </a:r>
            <a:r>
              <a:rPr lang="en-US" sz="2400" b="1" dirty="0" smtClean="0">
                <a:solidFill>
                  <a:srgbClr val="FF0000"/>
                </a:solidFill>
              </a:rPr>
              <a:t>ain &gt; 10</a:t>
            </a:r>
            <a:r>
              <a:rPr lang="en-US" sz="2400" b="1" baseline="30000" dirty="0" smtClean="0">
                <a:solidFill>
                  <a:srgbClr val="FF0000"/>
                </a:solidFill>
              </a:rPr>
              <a:t>7</a:t>
            </a:r>
            <a:r>
              <a:rPr lang="en-US" sz="2400" b="1" dirty="0" smtClean="0">
                <a:solidFill>
                  <a:srgbClr val="FF0000"/>
                </a:solidFill>
              </a:rPr>
              <a:t>, low noise,  low-power, long life, </a:t>
            </a:r>
            <a:r>
              <a:rPr lang="en-US" sz="2400" b="1" dirty="0" smtClean="0">
                <a:solidFill>
                  <a:srgbClr val="FF0000"/>
                </a:solidFill>
                <a:sym typeface="Symbol"/>
              </a:rPr>
              <a:t></a:t>
            </a:r>
          </a:p>
          <a:p>
            <a:r>
              <a:rPr lang="en-US" sz="2400" b="1" dirty="0" smtClean="0">
                <a:solidFill>
                  <a:srgbClr val="FF0000"/>
                </a:solidFill>
                <a:sym typeface="Symbol"/>
              </a:rPr>
              <a:t></a:t>
            </a:r>
            <a:r>
              <a:rPr lang="en-US" sz="2400" b="1" dirty="0" smtClean="0">
                <a:solidFill>
                  <a:srgbClr val="FF0000"/>
                </a:solidFill>
              </a:rPr>
              <a:t>(t)&lt;10 psec, </a:t>
            </a:r>
            <a:r>
              <a:rPr lang="en-US" sz="2400" b="1" dirty="0" smtClean="0">
                <a:solidFill>
                  <a:srgbClr val="FF0000"/>
                </a:solidFill>
                <a:sym typeface="Symbol"/>
              </a:rPr>
              <a:t></a:t>
            </a:r>
            <a:r>
              <a:rPr lang="en-US" sz="2400" b="1" dirty="0" smtClean="0">
                <a:solidFill>
                  <a:srgbClr val="FF0000"/>
                </a:solidFill>
              </a:rPr>
              <a:t>(x) &lt; 1mm, and low large-area system cost</a:t>
            </a:r>
          </a:p>
        </p:txBody>
      </p:sp>
      <p:grpSp>
        <p:nvGrpSpPr>
          <p:cNvPr id="30" name="Group 29"/>
          <p:cNvGrpSpPr/>
          <p:nvPr/>
        </p:nvGrpSpPr>
        <p:grpSpPr>
          <a:xfrm>
            <a:off x="2362200" y="2057400"/>
            <a:ext cx="4679546" cy="4343400"/>
            <a:chOff x="1899745" y="1600200"/>
            <a:chExt cx="5137610" cy="480060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684" y="1600200"/>
              <a:ext cx="3488397" cy="4800600"/>
            </a:xfrm>
            <a:prstGeom prst="rect">
              <a:avLst/>
            </a:prstGeom>
          </p:spPr>
        </p:pic>
        <p:cxnSp>
          <p:nvCxnSpPr>
            <p:cNvPr id="11" name="Straight Arrow Connector 10"/>
            <p:cNvCxnSpPr/>
            <p:nvPr/>
          </p:nvCxnSpPr>
          <p:spPr>
            <a:xfrm>
              <a:off x="1899745" y="3200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998" y="2057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99745" y="41910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99745" y="4343400"/>
              <a:ext cx="1143000"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72586" y="1685597"/>
              <a:ext cx="2239496" cy="2194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105401" y="2858581"/>
              <a:ext cx="1311927" cy="265619"/>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414186" y="3747008"/>
              <a:ext cx="1596214" cy="2956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5441141" y="4953000"/>
              <a:ext cx="1596214" cy="295603"/>
            </a:xfrm>
            <a:prstGeom prst="straightConnector1">
              <a:avLst/>
            </a:prstGeom>
            <a:ln w="28575">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1219200"/>
            <a:ext cx="9144000" cy="720197"/>
          </a:xfrm>
          <a:prstGeom prst="rect">
            <a:avLst/>
          </a:prstGeom>
        </p:spPr>
        <p:txBody>
          <a:bodyPr wrap="square">
            <a:spAutoFit/>
          </a:bodyPr>
          <a:lstStyle/>
          <a:p>
            <a:pPr>
              <a:lnSpc>
                <a:spcPct val="85000"/>
              </a:lnSpc>
            </a:pPr>
            <a:r>
              <a:rPr lang="en-US" sz="2400" b="1" dirty="0" smtClean="0">
                <a:solidFill>
                  <a:srgbClr val="002060"/>
                </a:solidFill>
                <a:ea typeface="+mj-ea"/>
                <a:cs typeface="+mj-cs"/>
              </a:rPr>
              <a:t>Realized that an MCP-PMT</a:t>
            </a:r>
            <a:r>
              <a:rPr lang="en-US" sz="2400" b="1" dirty="0">
                <a:solidFill>
                  <a:srgbClr val="002060"/>
                </a:solidFill>
                <a:ea typeface="+mj-ea"/>
                <a:cs typeface="+mj-cs"/>
              </a:rPr>
              <a:t> </a:t>
            </a:r>
            <a:r>
              <a:rPr lang="en-US" sz="2400" b="1" dirty="0" smtClean="0">
                <a:solidFill>
                  <a:srgbClr val="002060"/>
                </a:solidFill>
                <a:ea typeface="+mj-ea"/>
                <a:cs typeface="+mj-cs"/>
              </a:rPr>
              <a:t>has all these but large-area, low-cost:</a:t>
            </a:r>
          </a:p>
          <a:p>
            <a:pPr>
              <a:lnSpc>
                <a:spcPct val="85000"/>
              </a:lnSpc>
            </a:pPr>
            <a:r>
              <a:rPr lang="en-US" sz="2400" b="1" dirty="0" smtClean="0">
                <a:solidFill>
                  <a:srgbClr val="002060"/>
                </a:solidFill>
                <a:ea typeface="+mj-ea"/>
                <a:cs typeface="+mj-cs"/>
              </a:rPr>
              <a:t>(since intrinsic time and space scales are set by the pore sizes- 2-20µ)</a:t>
            </a:r>
            <a:endParaRPr lang="en-US" sz="1050" b="1" dirty="0">
              <a:solidFill>
                <a:srgbClr val="002060"/>
              </a:solidFill>
            </a:endParaRPr>
          </a:p>
        </p:txBody>
      </p:sp>
      <p:sp>
        <p:nvSpPr>
          <p:cNvPr id="8" name="TextBox 7"/>
          <p:cNvSpPr txBox="1"/>
          <p:nvPr/>
        </p:nvSpPr>
        <p:spPr>
          <a:xfrm>
            <a:off x="1219200" y="2209800"/>
            <a:ext cx="1524000" cy="461665"/>
          </a:xfrm>
          <a:prstGeom prst="rect">
            <a:avLst/>
          </a:prstGeom>
          <a:noFill/>
        </p:spPr>
        <p:txBody>
          <a:bodyPr wrap="square" rtlCol="0">
            <a:spAutoFit/>
          </a:bodyPr>
          <a:lstStyle/>
          <a:p>
            <a:r>
              <a:rPr lang="en-US" sz="2400" b="1" dirty="0" smtClean="0">
                <a:solidFill>
                  <a:srgbClr val="FF0000"/>
                </a:solidFill>
              </a:rPr>
              <a:t>window</a:t>
            </a:r>
          </a:p>
        </p:txBody>
      </p:sp>
      <p:sp>
        <p:nvSpPr>
          <p:cNvPr id="21" name="TextBox 20"/>
          <p:cNvSpPr txBox="1"/>
          <p:nvPr/>
        </p:nvSpPr>
        <p:spPr>
          <a:xfrm>
            <a:off x="0" y="3195935"/>
            <a:ext cx="2438400" cy="720197"/>
          </a:xfrm>
          <a:prstGeom prst="rect">
            <a:avLst/>
          </a:prstGeom>
          <a:noFill/>
        </p:spPr>
        <p:txBody>
          <a:bodyPr wrap="square" rtlCol="0">
            <a:spAutoFit/>
          </a:bodyPr>
          <a:lstStyle/>
          <a:p>
            <a:pPr>
              <a:lnSpc>
                <a:spcPct val="85000"/>
              </a:lnSpc>
            </a:pPr>
            <a:r>
              <a:rPr lang="en-US" sz="2400" b="1" dirty="0" smtClean="0">
                <a:solidFill>
                  <a:srgbClr val="FF0000"/>
                </a:solidFill>
              </a:rPr>
              <a:t>Photocathode on inside of window</a:t>
            </a:r>
          </a:p>
        </p:txBody>
      </p:sp>
      <p:sp>
        <p:nvSpPr>
          <p:cNvPr id="23" name="TextBox 22"/>
          <p:cNvSpPr txBox="1"/>
          <p:nvPr/>
        </p:nvSpPr>
        <p:spPr>
          <a:xfrm>
            <a:off x="228600" y="4038600"/>
            <a:ext cx="2362200" cy="720197"/>
          </a:xfrm>
          <a:prstGeom prst="rect">
            <a:avLst/>
          </a:prstGeom>
          <a:noFill/>
        </p:spPr>
        <p:txBody>
          <a:bodyPr wrap="square" rtlCol="0">
            <a:spAutoFit/>
          </a:bodyPr>
          <a:lstStyle/>
          <a:p>
            <a:pPr>
              <a:lnSpc>
                <a:spcPct val="85000"/>
              </a:lnSpc>
            </a:pPr>
            <a:r>
              <a:rPr lang="en-US" sz="2400" b="1" dirty="0" smtClean="0">
                <a:solidFill>
                  <a:srgbClr val="FF0000"/>
                </a:solidFill>
              </a:rPr>
              <a:t>Pair of micro-channel plates</a:t>
            </a:r>
          </a:p>
        </p:txBody>
      </p:sp>
      <p:sp>
        <p:nvSpPr>
          <p:cNvPr id="25" name="TextBox 24"/>
          <p:cNvSpPr txBox="1"/>
          <p:nvPr/>
        </p:nvSpPr>
        <p:spPr>
          <a:xfrm>
            <a:off x="609600" y="5598467"/>
            <a:ext cx="1524000" cy="722955"/>
          </a:xfrm>
          <a:prstGeom prst="rect">
            <a:avLst/>
          </a:prstGeom>
          <a:noFill/>
        </p:spPr>
        <p:txBody>
          <a:bodyPr wrap="square" rtlCol="0">
            <a:spAutoFit/>
          </a:bodyPr>
          <a:lstStyle/>
          <a:p>
            <a:pPr>
              <a:lnSpc>
                <a:spcPct val="85000"/>
              </a:lnSpc>
            </a:pPr>
            <a:r>
              <a:rPr lang="en-US" sz="2400" b="1" dirty="0" smtClean="0">
                <a:solidFill>
                  <a:srgbClr val="FF0000"/>
                </a:solidFill>
              </a:rPr>
              <a:t>RF strip-line anode</a:t>
            </a:r>
          </a:p>
        </p:txBody>
      </p:sp>
      <p:sp>
        <p:nvSpPr>
          <p:cNvPr id="26" name="TextBox 25"/>
          <p:cNvSpPr txBox="1"/>
          <p:nvPr/>
        </p:nvSpPr>
        <p:spPr>
          <a:xfrm>
            <a:off x="6629400" y="1828800"/>
            <a:ext cx="2305679" cy="683264"/>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Incoming charged particle</a:t>
            </a:r>
          </a:p>
        </p:txBody>
      </p:sp>
      <p:sp>
        <p:nvSpPr>
          <p:cNvPr id="27" name="TextBox 26"/>
          <p:cNvSpPr txBox="1"/>
          <p:nvPr/>
        </p:nvSpPr>
        <p:spPr>
          <a:xfrm>
            <a:off x="7066921" y="3576562"/>
            <a:ext cx="2305679" cy="690638"/>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Photo-electron</a:t>
            </a:r>
          </a:p>
          <a:p>
            <a:pPr>
              <a:lnSpc>
                <a:spcPct val="80000"/>
              </a:lnSpc>
            </a:pPr>
            <a:r>
              <a:rPr lang="en-US" sz="2400" b="1" dirty="0">
                <a:solidFill>
                  <a:schemeClr val="tx1">
                    <a:lumMod val="50000"/>
                  </a:schemeClr>
                </a:solidFill>
              </a:rPr>
              <a:t>f</a:t>
            </a:r>
            <a:r>
              <a:rPr lang="en-US" sz="2400" b="1" dirty="0" smtClean="0">
                <a:solidFill>
                  <a:schemeClr val="tx1">
                    <a:lumMod val="50000"/>
                  </a:schemeClr>
                </a:solidFill>
              </a:rPr>
              <a:t>rom cathode</a:t>
            </a:r>
          </a:p>
        </p:txBody>
      </p:sp>
      <p:sp>
        <p:nvSpPr>
          <p:cNvPr id="28" name="TextBox 27"/>
          <p:cNvSpPr txBox="1"/>
          <p:nvPr/>
        </p:nvSpPr>
        <p:spPr>
          <a:xfrm>
            <a:off x="6523719" y="2898136"/>
            <a:ext cx="2772681" cy="683264"/>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Radiated Cherenkov photon</a:t>
            </a:r>
          </a:p>
        </p:txBody>
      </p:sp>
      <p:sp>
        <p:nvSpPr>
          <p:cNvPr id="31" name="TextBox 30"/>
          <p:cNvSpPr txBox="1"/>
          <p:nvPr/>
        </p:nvSpPr>
        <p:spPr>
          <a:xfrm>
            <a:off x="6846204" y="4749254"/>
            <a:ext cx="2305679" cy="690638"/>
          </a:xfrm>
          <a:prstGeom prst="rect">
            <a:avLst/>
          </a:prstGeom>
          <a:noFill/>
        </p:spPr>
        <p:txBody>
          <a:bodyPr wrap="square" rtlCol="0">
            <a:spAutoFit/>
          </a:bodyPr>
          <a:lstStyle/>
          <a:p>
            <a:pPr>
              <a:lnSpc>
                <a:spcPct val="80000"/>
              </a:lnSpc>
            </a:pPr>
            <a:r>
              <a:rPr lang="en-US" sz="2400" b="1" dirty="0" smtClean="0">
                <a:solidFill>
                  <a:schemeClr val="tx1">
                    <a:lumMod val="50000"/>
                  </a:schemeClr>
                </a:solidFill>
              </a:rPr>
              <a:t>Output pulse of 10</a:t>
            </a:r>
            <a:r>
              <a:rPr lang="en-US" sz="2400" b="1" baseline="30000" dirty="0" smtClean="0">
                <a:solidFill>
                  <a:schemeClr val="tx1">
                    <a:lumMod val="50000"/>
                  </a:schemeClr>
                </a:solidFill>
              </a:rPr>
              <a:t>7 </a:t>
            </a:r>
            <a:r>
              <a:rPr lang="en-US" sz="2400" b="1" dirty="0" smtClean="0">
                <a:solidFill>
                  <a:schemeClr val="tx1">
                    <a:lumMod val="50000"/>
                  </a:schemeClr>
                </a:solidFill>
              </a:rPr>
              <a:t>electrons</a:t>
            </a:r>
          </a:p>
        </p:txBody>
      </p:sp>
    </p:spTree>
    <p:extLst>
      <p:ext uri="{BB962C8B-B14F-4D97-AF65-F5344CB8AC3E}">
        <p14:creationId xmlns:p14="http://schemas.microsoft.com/office/powerpoint/2010/main" val="2612896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229600" cy="1143000"/>
          </a:xfrm>
        </p:spPr>
        <p:txBody>
          <a:bodyPr/>
          <a:lstStyle/>
          <a:p>
            <a:r>
              <a:rPr lang="en-US" b="1" dirty="0" err="1" smtClean="0">
                <a:solidFill>
                  <a:srgbClr val="151517"/>
                </a:solidFill>
              </a:rPr>
              <a:t>Incom</a:t>
            </a:r>
            <a:r>
              <a:rPr lang="en-US" b="1" dirty="0" smtClean="0">
                <a:solidFill>
                  <a:srgbClr val="151517"/>
                </a:solidFill>
              </a:rPr>
              <a:t> </a:t>
            </a:r>
            <a:r>
              <a:rPr lang="en-US" b="1" dirty="0" err="1" smtClean="0">
                <a:solidFill>
                  <a:srgbClr val="151517"/>
                </a:solidFill>
              </a:rPr>
              <a:t>Micropore</a:t>
            </a:r>
            <a:r>
              <a:rPr lang="en-US" b="1" dirty="0" smtClean="0">
                <a:solidFill>
                  <a:srgbClr val="151517"/>
                </a:solidFill>
              </a:rPr>
              <a:t> Substrate</a:t>
            </a:r>
            <a:endParaRPr lang="en-US" b="1" dirty="0">
              <a:solidFill>
                <a:srgbClr val="151517"/>
              </a:solidFill>
            </a:endParaRPr>
          </a:p>
        </p:txBody>
      </p:sp>
      <p:sp>
        <p:nvSpPr>
          <p:cNvPr id="6" name="Date Placeholder 5"/>
          <p:cNvSpPr>
            <a:spLocks noGrp="1"/>
          </p:cNvSpPr>
          <p:nvPr>
            <p:ph type="dt" sz="half" idx="10"/>
          </p:nvPr>
        </p:nvSpPr>
        <p:spPr/>
        <p:txBody>
          <a:bodyPr/>
          <a:lstStyle/>
          <a:p>
            <a:fld id="{A999E574-FAC1-41E0-B573-15EE8B1DC4FD}" type="datetime1">
              <a:rPr lang="en-US" smtClean="0"/>
              <a:t>5/17/2012</a:t>
            </a:fld>
            <a:endParaRPr lang="en-US"/>
          </a:p>
        </p:txBody>
      </p:sp>
      <p:sp>
        <p:nvSpPr>
          <p:cNvPr id="4" name="Footer Placeholder 3"/>
          <p:cNvSpPr>
            <a:spLocks noGrp="1"/>
          </p:cNvSpPr>
          <p:nvPr>
            <p:ph type="ftr" sz="quarter" idx="11"/>
          </p:nvPr>
        </p:nvSpPr>
        <p:spPr/>
        <p:txBody>
          <a:bodyPr/>
          <a:lstStyle/>
          <a:p>
            <a:r>
              <a:rPr lang="en-US" smtClean="0"/>
              <a:t>SORMA 2012  Oakland CA</a:t>
            </a:r>
            <a:endParaRPr lang="en-US"/>
          </a:p>
        </p:txBody>
      </p:sp>
      <p:sp>
        <p:nvSpPr>
          <p:cNvPr id="5" name="Slide Number Placeholder 4"/>
          <p:cNvSpPr>
            <a:spLocks noGrp="1"/>
          </p:cNvSpPr>
          <p:nvPr>
            <p:ph type="sldNum" sz="quarter" idx="12"/>
          </p:nvPr>
        </p:nvSpPr>
        <p:spPr/>
        <p:txBody>
          <a:bodyPr/>
          <a:lstStyle/>
          <a:p>
            <a:fld id="{6F3AE956-26F0-4794-8F4C-97BAC66ADD21}" type="slidenum">
              <a:rPr lang="en-US" smtClean="0"/>
              <a:t>13</a:t>
            </a:fld>
            <a:endParaRPr lang="en-US"/>
          </a:p>
        </p:txBody>
      </p:sp>
      <p:grpSp>
        <p:nvGrpSpPr>
          <p:cNvPr id="7" name="Group 6"/>
          <p:cNvGrpSpPr/>
          <p:nvPr/>
        </p:nvGrpSpPr>
        <p:grpSpPr>
          <a:xfrm>
            <a:off x="1295400" y="609600"/>
            <a:ext cx="6629400" cy="5879068"/>
            <a:chOff x="4602163" y="1042988"/>
            <a:chExt cx="4084637" cy="3063875"/>
          </a:xfrm>
        </p:grpSpPr>
        <p:pic>
          <p:nvPicPr>
            <p:cNvPr id="8" name="Picture 8" descr="Incom_20Âµm_por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163" y="1042988"/>
              <a:ext cx="4084637" cy="3063875"/>
            </a:xfrm>
            <a:prstGeom prst="rect">
              <a:avLst/>
            </a:prstGeom>
            <a:noFill/>
            <a:extLst>
              <a:ext uri="{909E8E84-426E-40DD-AFC4-6F175D3DCCD1}">
                <a14:hiddenFill xmlns:a14="http://schemas.microsoft.com/office/drawing/2010/main">
                  <a:solidFill>
                    <a:srgbClr val="FFFFFF"/>
                  </a:solidFill>
                </a14:hiddenFill>
              </a:ext>
            </a:extLst>
          </p:spPr>
        </p:pic>
        <p:sp>
          <p:nvSpPr>
            <p:cNvPr id="9" name="Line 14"/>
            <p:cNvSpPr>
              <a:spLocks noChangeShapeType="1"/>
            </p:cNvSpPr>
            <p:nvPr/>
          </p:nvSpPr>
          <p:spPr bwMode="auto">
            <a:xfrm>
              <a:off x="5021263" y="1620838"/>
              <a:ext cx="33655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5"/>
            <p:cNvSpPr>
              <a:spLocks noChangeShapeType="1"/>
            </p:cNvSpPr>
            <p:nvPr/>
          </p:nvSpPr>
          <p:spPr bwMode="auto">
            <a:xfrm flipH="1">
              <a:off x="8142288" y="1614488"/>
              <a:ext cx="496887"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6"/>
            <p:cNvSpPr txBox="1">
              <a:spLocks noChangeArrowheads="1"/>
            </p:cNvSpPr>
            <p:nvPr/>
          </p:nvSpPr>
          <p:spPr bwMode="auto">
            <a:xfrm>
              <a:off x="5935663" y="1455738"/>
              <a:ext cx="1925637" cy="47307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
                </a:spcBef>
              </a:pPr>
              <a:r>
                <a:rPr lang="en-US" sz="1600">
                  <a:solidFill>
                    <a:srgbClr val="FF0000"/>
                  </a:solidFill>
                </a:rPr>
                <a:t>.075”</a:t>
              </a:r>
            </a:p>
            <a:p>
              <a:pPr>
                <a:lnSpc>
                  <a:spcPct val="75000"/>
                </a:lnSpc>
                <a:spcBef>
                  <a:spcPct val="5000"/>
                </a:spcBef>
              </a:pPr>
              <a:r>
                <a:rPr lang="en-US" sz="1600">
                  <a:solidFill>
                    <a:srgbClr val="FF0000"/>
                  </a:solidFill>
                </a:rPr>
                <a:t>~150 20</a:t>
              </a:r>
              <a:r>
                <a:rPr lang="en-US" sz="1600">
                  <a:solidFill>
                    <a:srgbClr val="FF0000"/>
                  </a:solidFill>
                  <a:latin typeface="Symbol" pitchFamily="18" charset="2"/>
                </a:rPr>
                <a:t>m</a:t>
              </a:r>
              <a:r>
                <a:rPr lang="en-US" sz="1600">
                  <a:solidFill>
                    <a:srgbClr val="FF0000"/>
                  </a:solidFill>
                </a:rPr>
                <a:t> pores </a:t>
              </a:r>
            </a:p>
          </p:txBody>
        </p:sp>
        <p:sp>
          <p:nvSpPr>
            <p:cNvPr id="12" name="Text Box 17"/>
            <p:cNvSpPr txBox="1">
              <a:spLocks noChangeArrowheads="1"/>
            </p:cNvSpPr>
            <p:nvPr/>
          </p:nvSpPr>
          <p:spPr bwMode="auto">
            <a:xfrm>
              <a:off x="5608638" y="3054350"/>
              <a:ext cx="1925637" cy="504825"/>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
                </a:spcBef>
              </a:pPr>
              <a:r>
                <a:rPr lang="en-US" sz="1800" b="1" dirty="0">
                  <a:solidFill>
                    <a:srgbClr val="FF0000"/>
                  </a:solidFill>
                </a:rPr>
                <a:t>INCOM glass substrate</a:t>
              </a:r>
            </a:p>
          </p:txBody>
        </p:sp>
      </p:grpSp>
      <p:sp>
        <p:nvSpPr>
          <p:cNvPr id="14" name="Rectangle 13"/>
          <p:cNvSpPr/>
          <p:nvPr/>
        </p:nvSpPr>
        <p:spPr>
          <a:xfrm>
            <a:off x="5638800" y="6488668"/>
            <a:ext cx="2596993" cy="369332"/>
          </a:xfrm>
          <a:prstGeom prst="rect">
            <a:avLst/>
          </a:prstGeom>
        </p:spPr>
        <p:txBody>
          <a:bodyPr wrap="none">
            <a:spAutoFit/>
          </a:bodyPr>
          <a:lstStyle/>
          <a:p>
            <a:r>
              <a:rPr lang="en-US" b="1" dirty="0" smtClean="0">
                <a:solidFill>
                  <a:srgbClr val="151517"/>
                </a:solidFill>
              </a:rPr>
              <a:t>Incom.inc, Charlton Mass</a:t>
            </a:r>
            <a:endParaRPr lang="en-US" dirty="0"/>
          </a:p>
        </p:txBody>
      </p:sp>
      <p:sp>
        <p:nvSpPr>
          <p:cNvPr id="16" name="Rectangle 15"/>
          <p:cNvSpPr/>
          <p:nvPr/>
        </p:nvSpPr>
        <p:spPr>
          <a:xfrm>
            <a:off x="1371420" y="5178280"/>
            <a:ext cx="6691191" cy="954107"/>
          </a:xfrm>
          <a:prstGeom prst="rect">
            <a:avLst/>
          </a:prstGeom>
        </p:spPr>
        <p:txBody>
          <a:bodyPr wrap="none">
            <a:spAutoFit/>
          </a:bodyPr>
          <a:lstStyle/>
          <a:p>
            <a:r>
              <a:rPr lang="en-US" sz="2800" dirty="0" smtClean="0">
                <a:solidFill>
                  <a:srgbClr val="0070C0"/>
                </a:solidFill>
              </a:rPr>
              <a:t>80 million 20-micron pores in an 8”-sq plate</a:t>
            </a:r>
          </a:p>
          <a:p>
            <a:r>
              <a:rPr lang="en-US" sz="2800" dirty="0" smtClean="0">
                <a:solidFill>
                  <a:srgbClr val="0070C0"/>
                </a:solidFill>
              </a:rPr>
              <a:t>65% open-area ratio; 1.2mm thick (L/D=60) </a:t>
            </a:r>
            <a:r>
              <a:rPr lang="en-US" dirty="0" smtClean="0">
                <a:solidFill>
                  <a:srgbClr val="0070C0"/>
                </a:solidFill>
              </a:rPr>
              <a:t> </a:t>
            </a:r>
            <a:endParaRPr lang="en-US" dirty="0">
              <a:solidFill>
                <a:srgbClr val="0070C0"/>
              </a:solidFill>
            </a:endParaRPr>
          </a:p>
        </p:txBody>
      </p:sp>
    </p:spTree>
    <p:extLst>
      <p:ext uri="{BB962C8B-B14F-4D97-AF65-F5344CB8AC3E}">
        <p14:creationId xmlns:p14="http://schemas.microsoft.com/office/powerpoint/2010/main" val="2778695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r>
              <a:rPr lang="en-US" b="1" dirty="0" smtClean="0"/>
              <a:t>Waveform Sample On Ends of Strips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549" y="655637"/>
            <a:ext cx="7109251" cy="5364163"/>
          </a:xfrm>
        </p:spPr>
      </p:pic>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14</a:t>
            </a:fld>
            <a:endParaRPr lang="en-US" dirty="0"/>
          </a:p>
        </p:txBody>
      </p:sp>
      <p:sp>
        <p:nvSpPr>
          <p:cNvPr id="8" name="TextBox 7"/>
          <p:cNvSpPr txBox="1"/>
          <p:nvPr/>
        </p:nvSpPr>
        <p:spPr>
          <a:xfrm>
            <a:off x="3657600" y="6096000"/>
            <a:ext cx="5867400" cy="523220"/>
          </a:xfrm>
          <a:prstGeom prst="rect">
            <a:avLst/>
          </a:prstGeom>
          <a:noFill/>
        </p:spPr>
        <p:txBody>
          <a:bodyPr wrap="square" rtlCol="0">
            <a:spAutoFit/>
          </a:bodyPr>
          <a:lstStyle/>
          <a:p>
            <a:r>
              <a:rPr lang="en-US" sz="2800" b="1" dirty="0" smtClean="0">
                <a:solidFill>
                  <a:schemeClr val="accent4">
                    <a:lumMod val="10000"/>
                  </a:schemeClr>
                </a:solidFill>
              </a:rPr>
              <a:t>Eric </a:t>
            </a:r>
            <a:r>
              <a:rPr lang="en-US" sz="2800" b="1" dirty="0" err="1" smtClean="0">
                <a:solidFill>
                  <a:schemeClr val="accent4">
                    <a:lumMod val="10000"/>
                  </a:schemeClr>
                </a:solidFill>
              </a:rPr>
              <a:t>Oberla</a:t>
            </a:r>
            <a:r>
              <a:rPr lang="en-US" sz="2800" b="1" dirty="0" smtClean="0">
                <a:solidFill>
                  <a:schemeClr val="accent4">
                    <a:lumMod val="10000"/>
                  </a:schemeClr>
                </a:solidFill>
              </a:rPr>
              <a:t> slide from ANT11</a:t>
            </a:r>
          </a:p>
        </p:txBody>
      </p:sp>
    </p:spTree>
    <p:extLst>
      <p:ext uri="{BB962C8B-B14F-4D97-AF65-F5344CB8AC3E}">
        <p14:creationId xmlns:p14="http://schemas.microsoft.com/office/powerpoint/2010/main" val="1790894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r>
              <a:rPr lang="en-US" b="1" dirty="0" smtClean="0"/>
              <a:t>Extract time, charge, shape each end</a:t>
            </a:r>
            <a:endParaRPr lang="en-US" dirty="0"/>
          </a:p>
        </p:txBody>
      </p:sp>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15</a:t>
            </a:fld>
            <a:endParaRPr lang="en-US" dirty="0"/>
          </a:p>
        </p:txBody>
      </p:sp>
      <p:sp>
        <p:nvSpPr>
          <p:cNvPr id="8" name="TextBox 7"/>
          <p:cNvSpPr txBox="1"/>
          <p:nvPr/>
        </p:nvSpPr>
        <p:spPr>
          <a:xfrm>
            <a:off x="3657600" y="6096000"/>
            <a:ext cx="5867400" cy="523220"/>
          </a:xfrm>
          <a:prstGeom prst="rect">
            <a:avLst/>
          </a:prstGeom>
          <a:noFill/>
        </p:spPr>
        <p:txBody>
          <a:bodyPr wrap="square" rtlCol="0">
            <a:spAutoFit/>
          </a:bodyPr>
          <a:lstStyle/>
          <a:p>
            <a:r>
              <a:rPr lang="en-US" sz="2800" b="1" dirty="0" smtClean="0">
                <a:solidFill>
                  <a:schemeClr val="accent4">
                    <a:lumMod val="10000"/>
                  </a:schemeClr>
                </a:solidFill>
              </a:rPr>
              <a:t>Eric </a:t>
            </a:r>
            <a:r>
              <a:rPr lang="en-US" sz="2800" b="1" dirty="0" err="1" smtClean="0">
                <a:solidFill>
                  <a:schemeClr val="accent4">
                    <a:lumMod val="10000"/>
                  </a:schemeClr>
                </a:solidFill>
              </a:rPr>
              <a:t>Oberla</a:t>
            </a:r>
            <a:r>
              <a:rPr lang="en-US" sz="2800" b="1" dirty="0" smtClean="0">
                <a:solidFill>
                  <a:schemeClr val="accent4">
                    <a:lumMod val="10000"/>
                  </a:schemeClr>
                </a:solidFill>
              </a:rPr>
              <a:t> slide from ANT11</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609600"/>
            <a:ext cx="7427327" cy="5516563"/>
          </a:xfrm>
        </p:spPr>
      </p:pic>
    </p:spTree>
    <p:extLst>
      <p:ext uri="{BB962C8B-B14F-4D97-AF65-F5344CB8AC3E}">
        <p14:creationId xmlns:p14="http://schemas.microsoft.com/office/powerpoint/2010/main" val="2749441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b="1" dirty="0" smtClean="0"/>
              <a:t>Extract time, position of pulse</a:t>
            </a:r>
            <a:br>
              <a:rPr lang="en-US" b="1" dirty="0" smtClean="0"/>
            </a:br>
            <a:r>
              <a:rPr lang="en-US" b="1" dirty="0" smtClean="0"/>
              <a:t>using time from both ends</a:t>
            </a:r>
            <a:endParaRPr lang="en-US" dirty="0"/>
          </a:p>
        </p:txBody>
      </p:sp>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16</a:t>
            </a:fld>
            <a:endParaRPr lang="en-US" dirty="0"/>
          </a:p>
        </p:txBody>
      </p:sp>
      <p:sp>
        <p:nvSpPr>
          <p:cNvPr id="8" name="TextBox 7"/>
          <p:cNvSpPr txBox="1"/>
          <p:nvPr/>
        </p:nvSpPr>
        <p:spPr>
          <a:xfrm>
            <a:off x="3657600" y="6096000"/>
            <a:ext cx="5867400" cy="523220"/>
          </a:xfrm>
          <a:prstGeom prst="rect">
            <a:avLst/>
          </a:prstGeom>
          <a:noFill/>
        </p:spPr>
        <p:txBody>
          <a:bodyPr wrap="square" rtlCol="0">
            <a:spAutoFit/>
          </a:bodyPr>
          <a:lstStyle/>
          <a:p>
            <a:r>
              <a:rPr lang="en-US" sz="2800" b="1" dirty="0" smtClean="0">
                <a:solidFill>
                  <a:schemeClr val="accent4">
                    <a:lumMod val="10000"/>
                  </a:schemeClr>
                </a:solidFill>
              </a:rPr>
              <a:t>Eric </a:t>
            </a:r>
            <a:r>
              <a:rPr lang="en-US" sz="2800" b="1" dirty="0" err="1" smtClean="0">
                <a:solidFill>
                  <a:schemeClr val="accent4">
                    <a:lumMod val="10000"/>
                  </a:schemeClr>
                </a:solidFill>
              </a:rPr>
              <a:t>Oberla</a:t>
            </a:r>
            <a:r>
              <a:rPr lang="en-US" sz="2800" b="1" dirty="0" smtClean="0">
                <a:solidFill>
                  <a:schemeClr val="accent4">
                    <a:lumMod val="10000"/>
                  </a:schemeClr>
                </a:solidFill>
              </a:rPr>
              <a:t> slide from ANT11</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1855" y="1112837"/>
            <a:ext cx="6837745" cy="5135563"/>
          </a:xfrm>
        </p:spPr>
      </p:pic>
    </p:spTree>
    <p:extLst>
      <p:ext uri="{BB962C8B-B14F-4D97-AF65-F5344CB8AC3E}">
        <p14:creationId xmlns:p14="http://schemas.microsoft.com/office/powerpoint/2010/main" val="2901768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nSpc>
                <a:spcPct val="80000"/>
              </a:lnSpc>
            </a:pPr>
            <a:r>
              <a:rPr lang="en-US" b="1" dirty="0" err="1" smtClean="0"/>
              <a:t>SuperModule</a:t>
            </a:r>
            <a:r>
              <a:rPr lang="en-US" b="1" dirty="0" smtClean="0"/>
              <a:t> Mockup </a:t>
            </a:r>
            <a:endParaRPr lang="en-US" b="1" dirty="0"/>
          </a:p>
        </p:txBody>
      </p:sp>
      <p:sp>
        <p:nvSpPr>
          <p:cNvPr id="3" name="Content Placeholder 2"/>
          <p:cNvSpPr>
            <a:spLocks noGrp="1"/>
          </p:cNvSpPr>
          <p:nvPr>
            <p:ph idx="1"/>
          </p:nvPr>
        </p:nvSpPr>
        <p:spPr>
          <a:xfrm>
            <a:off x="0" y="5284472"/>
            <a:ext cx="9220200" cy="1192527"/>
          </a:xfrm>
        </p:spPr>
        <p:txBody>
          <a:bodyPr>
            <a:noAutofit/>
          </a:bodyPr>
          <a:lstStyle/>
          <a:p>
            <a:pPr>
              <a:lnSpc>
                <a:spcPct val="80000"/>
              </a:lnSpc>
            </a:pPr>
            <a:r>
              <a:rPr lang="en-US" sz="2400" b="1" dirty="0" smtClean="0"/>
              <a:t>Real 8” glass tile package parts- anode, side-wall, window (sic)</a:t>
            </a:r>
          </a:p>
          <a:p>
            <a:pPr>
              <a:lnSpc>
                <a:spcPct val="80000"/>
              </a:lnSpc>
            </a:pPr>
            <a:r>
              <a:rPr lang="en-US" sz="2400" b="1" dirty="0" smtClean="0"/>
              <a:t> `Innards’ stack of 2 MCP’s +3 </a:t>
            </a:r>
            <a:r>
              <a:rPr lang="en-US" sz="2400" b="1" dirty="0" err="1" smtClean="0"/>
              <a:t>spacers+anode+window</a:t>
            </a:r>
            <a:r>
              <a:rPr lang="en-US" sz="2400" b="1" dirty="0" smtClean="0"/>
              <a:t> under test </a:t>
            </a:r>
          </a:p>
          <a:p>
            <a:pPr>
              <a:lnSpc>
                <a:spcPct val="80000"/>
              </a:lnSpc>
            </a:pPr>
            <a:r>
              <a:rPr lang="en-US" sz="2400" b="1" dirty="0" smtClean="0">
                <a:solidFill>
                  <a:srgbClr val="FF0000"/>
                </a:solidFill>
              </a:rPr>
              <a:t>Have read out through from AC card through full DAQ chain to PC</a:t>
            </a:r>
            <a:endParaRPr lang="en-US" sz="2400" b="1" dirty="0">
              <a:solidFill>
                <a:srgbClr val="FF0000"/>
              </a:solidFill>
            </a:endParaRPr>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762000"/>
            <a:ext cx="6781800" cy="4504330"/>
          </a:xfrm>
          <a:prstGeom prst="rect">
            <a:avLst/>
          </a:prstGeom>
        </p:spPr>
      </p:pic>
    </p:spTree>
    <p:extLst>
      <p:ext uri="{BB962C8B-B14F-4D97-AF65-F5344CB8AC3E}">
        <p14:creationId xmlns:p14="http://schemas.microsoft.com/office/powerpoint/2010/main" val="3798264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80000"/>
              </a:lnSpc>
            </a:pPr>
            <a:r>
              <a:rPr lang="en-US" b="1" dirty="0" smtClean="0"/>
              <a:t>Developing and Testing the Electronics, Anodes, and DAQ</a:t>
            </a:r>
            <a:endParaRPr lang="en-US" b="1" dirty="0"/>
          </a:p>
        </p:txBody>
      </p:sp>
      <p:sp>
        <p:nvSpPr>
          <p:cNvPr id="3" name="Content Placeholder 2"/>
          <p:cNvSpPr>
            <a:spLocks noGrp="1"/>
          </p:cNvSpPr>
          <p:nvPr>
            <p:ph idx="1"/>
          </p:nvPr>
        </p:nvSpPr>
        <p:spPr>
          <a:xfrm>
            <a:off x="304800" y="5867400"/>
            <a:ext cx="9220200" cy="1249363"/>
          </a:xfrm>
        </p:spPr>
        <p:txBody>
          <a:bodyPr/>
          <a:lstStyle/>
          <a:p>
            <a:pPr marL="0" indent="0">
              <a:lnSpc>
                <a:spcPct val="80000"/>
              </a:lnSpc>
              <a:buNone/>
            </a:pPr>
            <a:r>
              <a:rPr lang="en-US" b="1" dirty="0" smtClean="0"/>
              <a:t>Eric </a:t>
            </a:r>
            <a:r>
              <a:rPr lang="en-US" b="1" dirty="0" err="1" smtClean="0"/>
              <a:t>Oberla</a:t>
            </a:r>
            <a:r>
              <a:rPr lang="en-US" b="1" dirty="0" smtClean="0"/>
              <a:t> (grad student) and Craig </a:t>
            </a:r>
            <a:r>
              <a:rPr lang="en-US" b="1" dirty="0" err="1" smtClean="0"/>
              <a:t>Harabedian</a:t>
            </a:r>
            <a:r>
              <a:rPr lang="en-US" b="1" dirty="0" smtClean="0"/>
              <a:t> (engineer) working on the Tray layout and cabling</a:t>
            </a:r>
            <a:endParaRPr lang="en-US" b="1"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18</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371600"/>
            <a:ext cx="5994400" cy="4495800"/>
          </a:xfrm>
          <a:prstGeom prst="rect">
            <a:avLst/>
          </a:prstGeom>
        </p:spPr>
      </p:pic>
    </p:spTree>
    <p:extLst>
      <p:ext uri="{BB962C8B-B14F-4D97-AF65-F5344CB8AC3E}">
        <p14:creationId xmlns:p14="http://schemas.microsoft.com/office/powerpoint/2010/main" val="1485140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b="1" dirty="0" smtClean="0"/>
              <a:t>Digital Cards and Central Card</a:t>
            </a:r>
            <a:endParaRPr lang="en-US" b="1" dirty="0"/>
          </a:p>
        </p:txBody>
      </p:sp>
      <p:sp>
        <p:nvSpPr>
          <p:cNvPr id="3" name="Content Placeholder 2"/>
          <p:cNvSpPr>
            <a:spLocks noGrp="1"/>
          </p:cNvSpPr>
          <p:nvPr>
            <p:ph idx="1"/>
          </p:nvPr>
        </p:nvSpPr>
        <p:spPr>
          <a:xfrm>
            <a:off x="457200" y="5410200"/>
            <a:ext cx="8686800" cy="1096963"/>
          </a:xfrm>
        </p:spPr>
        <p:txBody>
          <a:bodyPr>
            <a:normAutofit/>
          </a:bodyPr>
          <a:lstStyle/>
          <a:p>
            <a:pPr marL="0" indent="0">
              <a:lnSpc>
                <a:spcPct val="80000"/>
              </a:lnSpc>
              <a:buNone/>
            </a:pPr>
            <a:r>
              <a:rPr lang="en-US" b="1" dirty="0" smtClean="0"/>
              <a:t>Present readout to PC and </a:t>
            </a:r>
            <a:r>
              <a:rPr lang="en-US" b="1" dirty="0" err="1" smtClean="0"/>
              <a:t>Nvidia</a:t>
            </a:r>
            <a:r>
              <a:rPr lang="en-US" b="1" dirty="0" smtClean="0"/>
              <a:t> GPU is via USB;</a:t>
            </a:r>
          </a:p>
          <a:p>
            <a:pPr marL="0" indent="0">
              <a:lnSpc>
                <a:spcPct val="80000"/>
              </a:lnSpc>
              <a:buNone/>
            </a:pPr>
            <a:r>
              <a:rPr lang="en-US" b="1" dirty="0" smtClean="0"/>
              <a:t>Ethernet hardware is on boards- later</a:t>
            </a:r>
            <a:endParaRPr lang="en-US" b="1"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19</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219200"/>
            <a:ext cx="5948737" cy="3951027"/>
          </a:xfrm>
          <a:prstGeom prst="rect">
            <a:avLst/>
          </a:prstGeom>
        </p:spPr>
      </p:pic>
    </p:spTree>
    <p:extLst>
      <p:ext uri="{BB962C8B-B14F-4D97-AF65-F5344CB8AC3E}">
        <p14:creationId xmlns:p14="http://schemas.microsoft.com/office/powerpoint/2010/main" val="1485140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Outline</a:t>
            </a:r>
            <a:endParaRPr lang="en-US" b="1" dirty="0"/>
          </a:p>
        </p:txBody>
      </p:sp>
      <p:sp>
        <p:nvSpPr>
          <p:cNvPr id="3" name="Content Placeholder 2"/>
          <p:cNvSpPr>
            <a:spLocks noGrp="1"/>
          </p:cNvSpPr>
          <p:nvPr>
            <p:ph idx="1"/>
          </p:nvPr>
        </p:nvSpPr>
        <p:spPr>
          <a:xfrm>
            <a:off x="0" y="762000"/>
            <a:ext cx="9144000" cy="3886200"/>
          </a:xfrm>
        </p:spPr>
        <p:txBody>
          <a:bodyPr>
            <a:normAutofit/>
          </a:bodyPr>
          <a:lstStyle/>
          <a:p>
            <a:r>
              <a:rPr lang="en-US" dirty="0" smtClean="0"/>
              <a:t> </a:t>
            </a:r>
            <a:r>
              <a:rPr lang="en-US" dirty="0" smtClean="0"/>
              <a:t>Motivation for fast-timing and large area (Need)</a:t>
            </a:r>
          </a:p>
          <a:p>
            <a:pPr marL="0" indent="0">
              <a:buNone/>
            </a:pPr>
            <a:r>
              <a:rPr lang="en-US" sz="2400" dirty="0">
                <a:solidFill>
                  <a:srgbClr val="FF0000"/>
                </a:solidFill>
              </a:rPr>
              <a:t> </a:t>
            </a:r>
            <a:r>
              <a:rPr lang="en-US" sz="2400" dirty="0" smtClean="0">
                <a:solidFill>
                  <a:srgbClr val="FF0000"/>
                </a:solidFill>
              </a:rPr>
              <a:t>     (4 min) </a:t>
            </a:r>
          </a:p>
          <a:p>
            <a:r>
              <a:rPr lang="en-US" dirty="0" smtClean="0"/>
              <a:t>MCP Package as integrated HV DC electrical circuit; anode and waveform sampling as integrated  RF electrical circuit </a:t>
            </a:r>
            <a:r>
              <a:rPr lang="en-US" sz="2400" dirty="0">
                <a:solidFill>
                  <a:srgbClr val="FF0000"/>
                </a:solidFill>
              </a:rPr>
              <a:t>(4 </a:t>
            </a:r>
            <a:r>
              <a:rPr lang="en-US" sz="2400" dirty="0" smtClean="0">
                <a:solidFill>
                  <a:srgbClr val="FF0000"/>
                </a:solidFill>
              </a:rPr>
              <a:t>min) </a:t>
            </a:r>
          </a:p>
          <a:p>
            <a:r>
              <a:rPr lang="en-US" dirty="0" smtClean="0"/>
              <a:t>Waveform sampling and Anode Details </a:t>
            </a:r>
            <a:r>
              <a:rPr lang="en-US" sz="2400" dirty="0" smtClean="0">
                <a:solidFill>
                  <a:srgbClr val="FF0000"/>
                </a:solidFill>
              </a:rPr>
              <a:t>(6 </a:t>
            </a:r>
            <a:r>
              <a:rPr lang="en-US" sz="2400" dirty="0">
                <a:solidFill>
                  <a:srgbClr val="FF0000"/>
                </a:solidFill>
              </a:rPr>
              <a:t>min) </a:t>
            </a:r>
            <a:endParaRPr lang="en-US" sz="2800" dirty="0" smtClean="0"/>
          </a:p>
          <a:p>
            <a:pPr lvl="0"/>
            <a:r>
              <a:rPr lang="en-US" dirty="0" smtClean="0"/>
              <a:t> Outlook- challenges and Opportunities </a:t>
            </a:r>
            <a:r>
              <a:rPr lang="en-US" sz="2400" dirty="0" smtClean="0">
                <a:solidFill>
                  <a:srgbClr val="FF0000"/>
                </a:solidFill>
              </a:rPr>
              <a:t>(1 </a:t>
            </a:r>
            <a:r>
              <a:rPr lang="en-US" sz="2400" dirty="0">
                <a:solidFill>
                  <a:srgbClr val="FF0000"/>
                </a:solidFill>
              </a:rPr>
              <a:t>min) </a:t>
            </a:r>
          </a:p>
          <a:p>
            <a:endParaRPr lang="en-US" dirty="0" smtClean="0">
              <a:solidFill>
                <a:srgbClr val="FF0000"/>
              </a:solidFill>
            </a:endParaRPr>
          </a:p>
          <a:p>
            <a:endParaRPr lang="en-US" sz="2400" dirty="0" smtClean="0">
              <a:solidFill>
                <a:srgbClr val="FF0000"/>
              </a:solidFill>
            </a:endParaRPr>
          </a:p>
          <a:p>
            <a:endParaRPr lang="en-US" sz="2400" dirty="0">
              <a:solidFill>
                <a:srgbClr val="FF0000"/>
              </a:solidFill>
            </a:endParaRPr>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a:t>
            </a:fld>
            <a:endParaRPr lang="en-US" dirty="0"/>
          </a:p>
        </p:txBody>
      </p:sp>
      <p:sp>
        <p:nvSpPr>
          <p:cNvPr id="7" name="TextBox 6"/>
          <p:cNvSpPr txBox="1"/>
          <p:nvPr/>
        </p:nvSpPr>
        <p:spPr>
          <a:xfrm>
            <a:off x="101600" y="5181600"/>
            <a:ext cx="9271000" cy="1384995"/>
          </a:xfrm>
          <a:prstGeom prst="rect">
            <a:avLst/>
          </a:prstGeom>
          <a:noFill/>
        </p:spPr>
        <p:txBody>
          <a:bodyPr wrap="square" rtlCol="0">
            <a:spAutoFit/>
          </a:bodyPr>
          <a:lstStyle/>
          <a:p>
            <a:r>
              <a:rPr lang="en-US" sz="2800" b="1" dirty="0" smtClean="0">
                <a:solidFill>
                  <a:schemeClr val="accent4">
                    <a:lumMod val="10000"/>
                  </a:schemeClr>
                </a:solidFill>
              </a:rPr>
              <a:t>Acknowledgements- Eric </a:t>
            </a:r>
            <a:r>
              <a:rPr lang="en-US" sz="2800" b="1" dirty="0" err="1" smtClean="0">
                <a:solidFill>
                  <a:schemeClr val="accent4">
                    <a:lumMod val="10000"/>
                  </a:schemeClr>
                </a:solidFill>
              </a:rPr>
              <a:t>Oberla</a:t>
            </a:r>
            <a:r>
              <a:rPr lang="en-US" sz="2800" b="1" dirty="0" smtClean="0">
                <a:solidFill>
                  <a:schemeClr val="accent4">
                    <a:lumMod val="10000"/>
                  </a:schemeClr>
                </a:solidFill>
              </a:rPr>
              <a:t> for the opportunity to talk,  LAPPD collaborators,  Howard Nicholson and the DOE HEP, ANL Management, and the NSF.</a:t>
            </a:r>
            <a:endParaRPr lang="en-US" sz="2800" b="1" dirty="0" smtClean="0">
              <a:solidFill>
                <a:schemeClr val="accent4">
                  <a:lumMod val="10000"/>
                </a:schemeClr>
              </a:solidFill>
            </a:endParaRPr>
          </a:p>
        </p:txBody>
      </p:sp>
    </p:spTree>
    <p:extLst>
      <p:ext uri="{BB962C8B-B14F-4D97-AF65-F5344CB8AC3E}">
        <p14:creationId xmlns:p14="http://schemas.microsoft.com/office/powerpoint/2010/main" val="4262880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pPr>
              <a:lnSpc>
                <a:spcPct val="80000"/>
              </a:lnSpc>
            </a:pPr>
            <a:r>
              <a:rPr lang="en-US" b="1" dirty="0" smtClean="0"/>
              <a:t>Analog Card to Digital Card</a:t>
            </a:r>
            <a:endParaRPr lang="en-US" b="1" dirty="0"/>
          </a:p>
        </p:txBody>
      </p:sp>
      <p:sp>
        <p:nvSpPr>
          <p:cNvPr id="3" name="Content Placeholder 2"/>
          <p:cNvSpPr>
            <a:spLocks noGrp="1"/>
          </p:cNvSpPr>
          <p:nvPr>
            <p:ph idx="1"/>
          </p:nvPr>
        </p:nvSpPr>
        <p:spPr>
          <a:xfrm>
            <a:off x="762000" y="5989637"/>
            <a:ext cx="8229600" cy="868363"/>
          </a:xfrm>
        </p:spPr>
        <p:txBody>
          <a:bodyPr/>
          <a:lstStyle/>
          <a:p>
            <a:pPr marL="0" indent="0">
              <a:lnSpc>
                <a:spcPct val="80000"/>
              </a:lnSpc>
              <a:buNone/>
            </a:pPr>
            <a:r>
              <a:rPr lang="en-US" b="1" dirty="0" smtClean="0"/>
              <a:t>Can be direct connection (shown) or cable</a:t>
            </a:r>
            <a:endParaRPr lang="en-US" b="1"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20</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0733" y="774700"/>
            <a:ext cx="6790267" cy="5092700"/>
          </a:xfrm>
          <a:prstGeom prst="rect">
            <a:avLst/>
          </a:prstGeom>
        </p:spPr>
      </p:pic>
    </p:spTree>
    <p:extLst>
      <p:ext uri="{BB962C8B-B14F-4D97-AF65-F5344CB8AC3E}">
        <p14:creationId xmlns:p14="http://schemas.microsoft.com/office/powerpoint/2010/main" val="3798264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noAutofit/>
          </a:bodyPr>
          <a:lstStyle/>
          <a:p>
            <a:r>
              <a:rPr lang="en-US" b="1" dirty="0" smtClean="0"/>
              <a:t>Anode Testing for ABW, Crosstalk,..</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04544" y="1693005"/>
            <a:ext cx="6534912" cy="4340352"/>
          </a:xfrm>
        </p:spPr>
      </p:pic>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21</a:t>
            </a:fld>
            <a:endParaRPr lang="en-US" dirty="0"/>
          </a:p>
        </p:txBody>
      </p:sp>
      <p:cxnSp>
        <p:nvCxnSpPr>
          <p:cNvPr id="8" name="Straight Arrow Connector 7"/>
          <p:cNvCxnSpPr/>
          <p:nvPr/>
        </p:nvCxnSpPr>
        <p:spPr>
          <a:xfrm flipV="1">
            <a:off x="1981200" y="4267200"/>
            <a:ext cx="1219200" cy="18905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400800" y="5029200"/>
            <a:ext cx="83820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38200" y="6096000"/>
            <a:ext cx="8382000" cy="523220"/>
          </a:xfrm>
          <a:prstGeom prst="rect">
            <a:avLst/>
          </a:prstGeom>
          <a:noFill/>
        </p:spPr>
        <p:txBody>
          <a:bodyPr wrap="square" rtlCol="0">
            <a:spAutoFit/>
          </a:bodyPr>
          <a:lstStyle/>
          <a:p>
            <a:r>
              <a:rPr lang="en-US" sz="2800" b="1" dirty="0" smtClean="0">
                <a:solidFill>
                  <a:schemeClr val="accent4">
                    <a:lumMod val="10000"/>
                  </a:schemeClr>
                </a:solidFill>
              </a:rPr>
              <a:t>Network Analyzer                                Tile Anode</a:t>
            </a:r>
          </a:p>
        </p:txBody>
      </p:sp>
      <p:sp>
        <p:nvSpPr>
          <p:cNvPr id="21" name="Rectangle 20"/>
          <p:cNvSpPr/>
          <p:nvPr/>
        </p:nvSpPr>
        <p:spPr>
          <a:xfrm>
            <a:off x="2209800" y="1143000"/>
            <a:ext cx="6858000" cy="523220"/>
          </a:xfrm>
          <a:prstGeom prst="rect">
            <a:avLst/>
          </a:prstGeom>
        </p:spPr>
        <p:txBody>
          <a:bodyPr wrap="square">
            <a:spAutoFit/>
          </a:bodyPr>
          <a:lstStyle/>
          <a:p>
            <a:pPr lvl="0"/>
            <a:r>
              <a:rPr lang="en-US" sz="2800" b="1" dirty="0" err="1">
                <a:solidFill>
                  <a:srgbClr val="DADADA">
                    <a:lumMod val="10000"/>
                  </a:srgbClr>
                </a:solidFill>
              </a:rPr>
              <a:t>Herve</a:t>
            </a:r>
            <a:r>
              <a:rPr lang="en-US" sz="2800" b="1" dirty="0">
                <a:solidFill>
                  <a:srgbClr val="DADADA">
                    <a:lumMod val="10000"/>
                  </a:srgbClr>
                </a:solidFill>
              </a:rPr>
              <a:t>’ </a:t>
            </a:r>
            <a:r>
              <a:rPr lang="en-US" sz="2800" b="1" dirty="0" err="1">
                <a:solidFill>
                  <a:srgbClr val="DADADA">
                    <a:lumMod val="10000"/>
                  </a:srgbClr>
                </a:solidFill>
              </a:rPr>
              <a:t>Grabas</a:t>
            </a:r>
            <a:r>
              <a:rPr lang="en-US" sz="2800" b="1" dirty="0">
                <a:solidFill>
                  <a:srgbClr val="DADADA">
                    <a:lumMod val="10000"/>
                  </a:srgbClr>
                </a:solidFill>
              </a:rPr>
              <a:t>, </a:t>
            </a:r>
            <a:r>
              <a:rPr lang="en-US" sz="2800" b="1" dirty="0" err="1">
                <a:solidFill>
                  <a:srgbClr val="DADADA">
                    <a:lumMod val="10000"/>
                  </a:srgbClr>
                </a:solidFill>
              </a:rPr>
              <a:t>Razib</a:t>
            </a:r>
            <a:r>
              <a:rPr lang="en-US" sz="2800" b="1" dirty="0">
                <a:solidFill>
                  <a:srgbClr val="DADADA">
                    <a:lumMod val="10000"/>
                  </a:srgbClr>
                </a:solidFill>
              </a:rPr>
              <a:t> </a:t>
            </a:r>
            <a:r>
              <a:rPr lang="en-US" sz="2800" b="1" dirty="0" err="1">
                <a:solidFill>
                  <a:srgbClr val="DADADA">
                    <a:lumMod val="10000"/>
                  </a:srgbClr>
                </a:solidFill>
              </a:rPr>
              <a:t>Obaid</a:t>
            </a:r>
            <a:r>
              <a:rPr lang="en-US" sz="2800" b="1" dirty="0">
                <a:solidFill>
                  <a:srgbClr val="DADADA">
                    <a:lumMod val="10000"/>
                  </a:srgbClr>
                </a:solidFill>
              </a:rPr>
              <a:t>, Dave McGinnis</a:t>
            </a:r>
          </a:p>
        </p:txBody>
      </p:sp>
    </p:spTree>
    <p:extLst>
      <p:ext uri="{BB962C8B-B14F-4D97-AF65-F5344CB8AC3E}">
        <p14:creationId xmlns:p14="http://schemas.microsoft.com/office/powerpoint/2010/main" val="4161089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786"/>
            <a:ext cx="8229600" cy="1143000"/>
          </a:xfrm>
        </p:spPr>
        <p:txBody>
          <a:bodyPr>
            <a:normAutofit fontScale="90000"/>
          </a:bodyPr>
          <a:lstStyle/>
          <a:p>
            <a:r>
              <a:rPr lang="en-US" b="1" dirty="0"/>
              <a:t>Anode Testing for ABW, Crosstalk</a:t>
            </a:r>
            <a:r>
              <a:rPr lang="en-US" b="1" dirty="0" smtClean="0"/>
              <a:t>,..</a:t>
            </a:r>
            <a:endParaRPr lang="en-US"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8779" t="3889" r="7761" b="5123"/>
          <a:stretch/>
        </p:blipFill>
        <p:spPr>
          <a:xfrm>
            <a:off x="228600" y="1425300"/>
            <a:ext cx="8704858" cy="4518300"/>
          </a:xfrm>
        </p:spPr>
      </p:pic>
      <p:sp>
        <p:nvSpPr>
          <p:cNvPr id="3" name="Date Placeholder 2"/>
          <p:cNvSpPr>
            <a:spLocks noGrp="1"/>
          </p:cNvSpPr>
          <p:nvPr>
            <p:ph type="dt" sz="half" idx="10"/>
          </p:nvPr>
        </p:nvSpPr>
        <p:spPr/>
        <p:txBody>
          <a:bodyPr/>
          <a:lstStyle/>
          <a:p>
            <a:fld id="{2CB12C0A-EBA6-445E-A795-5C957E0B01AA}"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22</a:t>
            </a:fld>
            <a:endParaRPr lang="en-US" dirty="0"/>
          </a:p>
        </p:txBody>
      </p:sp>
      <p:cxnSp>
        <p:nvCxnSpPr>
          <p:cNvPr id="8" name="Straight Arrow Connector 7"/>
          <p:cNvCxnSpPr/>
          <p:nvPr/>
        </p:nvCxnSpPr>
        <p:spPr>
          <a:xfrm>
            <a:off x="7620000" y="1447800"/>
            <a:ext cx="0" cy="76200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63710" y="6096000"/>
            <a:ext cx="1962397" cy="523220"/>
          </a:xfrm>
          <a:prstGeom prst="rect">
            <a:avLst/>
          </a:prstGeom>
        </p:spPr>
        <p:txBody>
          <a:bodyPr wrap="none">
            <a:spAutoFit/>
          </a:bodyPr>
          <a:lstStyle/>
          <a:p>
            <a:r>
              <a:rPr lang="en-US" sz="2800" b="1" dirty="0" err="1">
                <a:solidFill>
                  <a:srgbClr val="DADADA">
                    <a:lumMod val="10000"/>
                  </a:srgbClr>
                </a:solidFill>
              </a:rPr>
              <a:t>Razib</a:t>
            </a:r>
            <a:r>
              <a:rPr lang="en-US" sz="2800" b="1" dirty="0">
                <a:solidFill>
                  <a:srgbClr val="DADADA">
                    <a:lumMod val="10000"/>
                  </a:srgbClr>
                </a:solidFill>
              </a:rPr>
              <a:t> </a:t>
            </a:r>
            <a:r>
              <a:rPr lang="en-US" sz="2800" b="1" dirty="0" err="1">
                <a:solidFill>
                  <a:srgbClr val="DADADA">
                    <a:lumMod val="10000"/>
                  </a:srgbClr>
                </a:solidFill>
              </a:rPr>
              <a:t>Obaid</a:t>
            </a:r>
            <a:endParaRPr lang="en-US" dirty="0"/>
          </a:p>
        </p:txBody>
      </p:sp>
      <p:sp>
        <p:nvSpPr>
          <p:cNvPr id="16" name="Rectangle 15"/>
          <p:cNvSpPr/>
          <p:nvPr/>
        </p:nvSpPr>
        <p:spPr>
          <a:xfrm>
            <a:off x="1295400" y="3446301"/>
            <a:ext cx="2299540" cy="769441"/>
          </a:xfrm>
          <a:prstGeom prst="rect">
            <a:avLst/>
          </a:prstGeom>
        </p:spPr>
        <p:txBody>
          <a:bodyPr wrap="none">
            <a:spAutoFit/>
          </a:bodyPr>
          <a:lstStyle/>
          <a:p>
            <a:r>
              <a:rPr lang="en-US" sz="4400" b="1" dirty="0">
                <a:solidFill>
                  <a:srgbClr val="FF0000"/>
                </a:solidFill>
                <a:ea typeface="+mj-ea"/>
                <a:cs typeface="+mj-cs"/>
              </a:rPr>
              <a:t>Crosstalk</a:t>
            </a:r>
            <a:endParaRPr lang="en-US" dirty="0"/>
          </a:p>
        </p:txBody>
      </p:sp>
      <p:sp>
        <p:nvSpPr>
          <p:cNvPr id="18" name="Rectangle 17"/>
          <p:cNvSpPr/>
          <p:nvPr/>
        </p:nvSpPr>
        <p:spPr>
          <a:xfrm>
            <a:off x="2249956" y="1516559"/>
            <a:ext cx="1344984" cy="769441"/>
          </a:xfrm>
          <a:prstGeom prst="rect">
            <a:avLst/>
          </a:prstGeom>
        </p:spPr>
        <p:txBody>
          <a:bodyPr wrap="none">
            <a:spAutoFit/>
          </a:bodyPr>
          <a:lstStyle/>
          <a:p>
            <a:r>
              <a:rPr lang="en-US" sz="4400" b="1" dirty="0">
                <a:solidFill>
                  <a:schemeClr val="accent2">
                    <a:lumMod val="75000"/>
                  </a:schemeClr>
                </a:solidFill>
                <a:ea typeface="+mj-ea"/>
                <a:cs typeface="+mj-cs"/>
              </a:rPr>
              <a:t>ABW</a:t>
            </a:r>
            <a:endParaRPr lang="en-US" dirty="0">
              <a:solidFill>
                <a:schemeClr val="accent2">
                  <a:lumMod val="75000"/>
                </a:schemeClr>
              </a:solidFill>
            </a:endParaRPr>
          </a:p>
        </p:txBody>
      </p:sp>
    </p:spTree>
    <p:extLst>
      <p:ext uri="{BB962C8B-B14F-4D97-AF65-F5344CB8AC3E}">
        <p14:creationId xmlns:p14="http://schemas.microsoft.com/office/powerpoint/2010/main" val="3748720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ln>
            <a:noFill/>
          </a:ln>
        </p:spPr>
        <p:txBody>
          <a:bodyPr/>
          <a:lstStyle/>
          <a:p>
            <a:r>
              <a:rPr lang="en-US" b="1" dirty="0" smtClean="0"/>
              <a:t>Simulation of Resolution </a:t>
            </a:r>
            <a:r>
              <a:rPr lang="en-US" b="1" dirty="0" err="1" smtClean="0"/>
              <a:t>vs</a:t>
            </a:r>
            <a:r>
              <a:rPr lang="en-US" b="1" dirty="0" smtClean="0"/>
              <a:t> </a:t>
            </a:r>
            <a:r>
              <a:rPr lang="en-US" b="1" dirty="0" err="1" smtClean="0"/>
              <a:t>abw</a:t>
            </a:r>
            <a:endParaRPr lang="en-US" b="1" dirty="0"/>
          </a:p>
        </p:txBody>
      </p:sp>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23</a:t>
            </a:fld>
            <a:endParaRPr lang="en-US" dirty="0"/>
          </a:p>
        </p:txBody>
      </p:sp>
      <p:sp>
        <p:nvSpPr>
          <p:cNvPr id="8" name="TextBox 7"/>
          <p:cNvSpPr txBox="1"/>
          <p:nvPr/>
        </p:nvSpPr>
        <p:spPr>
          <a:xfrm>
            <a:off x="228600" y="762000"/>
            <a:ext cx="4419600" cy="523220"/>
          </a:xfrm>
          <a:prstGeom prst="rect">
            <a:avLst/>
          </a:prstGeom>
          <a:noFill/>
        </p:spPr>
        <p:txBody>
          <a:bodyPr wrap="square" rtlCol="0">
            <a:spAutoFit/>
          </a:bodyPr>
          <a:lstStyle/>
          <a:p>
            <a:r>
              <a:rPr lang="en-US" sz="2800" b="1" dirty="0" smtClean="0">
                <a:solidFill>
                  <a:schemeClr val="accent4">
                    <a:lumMod val="10000"/>
                  </a:schemeClr>
                </a:solidFill>
              </a:rPr>
              <a:t>Jean-Francois </a:t>
            </a:r>
            <a:r>
              <a:rPr lang="en-US" sz="2800" b="1" dirty="0" err="1" smtClean="0">
                <a:solidFill>
                  <a:schemeClr val="accent4">
                    <a:lumMod val="10000"/>
                  </a:schemeClr>
                </a:solidFill>
              </a:rPr>
              <a:t>Genat</a:t>
            </a:r>
            <a:r>
              <a:rPr lang="en-US" sz="2800" b="1" dirty="0" smtClean="0">
                <a:solidFill>
                  <a:schemeClr val="accent4">
                    <a:lumMod val="10000"/>
                  </a:schemeClr>
                </a:solidFill>
              </a:rPr>
              <a:t> (NIM)</a:t>
            </a:r>
          </a:p>
        </p:txBody>
      </p:sp>
      <p:sp>
        <p:nvSpPr>
          <p:cNvPr id="9" name="TextBox 8"/>
          <p:cNvSpPr txBox="1"/>
          <p:nvPr/>
        </p:nvSpPr>
        <p:spPr>
          <a:xfrm>
            <a:off x="76200" y="5800299"/>
            <a:ext cx="9067800" cy="830997"/>
          </a:xfrm>
          <a:prstGeom prst="rect">
            <a:avLst/>
          </a:prstGeom>
          <a:noFill/>
          <a:ln>
            <a:noFill/>
          </a:ln>
        </p:spPr>
        <p:txBody>
          <a:bodyPr wrap="square" rtlCol="0">
            <a:spAutoFit/>
          </a:bodyPr>
          <a:lstStyle/>
          <a:p>
            <a:r>
              <a:rPr lang="en-US" sz="2400" b="1" dirty="0" smtClean="0">
                <a:solidFill>
                  <a:srgbClr val="FF0000"/>
                </a:solidFill>
              </a:rPr>
              <a:t>Brown line: 10 </a:t>
            </a:r>
            <a:r>
              <a:rPr lang="en-US" sz="2400" b="1" dirty="0" err="1" smtClean="0">
                <a:solidFill>
                  <a:srgbClr val="FF0000"/>
                </a:solidFill>
              </a:rPr>
              <a:t>Gs</a:t>
            </a:r>
            <a:r>
              <a:rPr lang="en-US" sz="2400" b="1" dirty="0" smtClean="0">
                <a:solidFill>
                  <a:srgbClr val="FF0000"/>
                </a:solidFill>
              </a:rPr>
              <a:t>/sec (we’ve done &gt;15); </a:t>
            </a:r>
          </a:p>
          <a:p>
            <a:r>
              <a:rPr lang="en-US" sz="2400" b="1" dirty="0" smtClean="0">
                <a:solidFill>
                  <a:srgbClr val="FF0000"/>
                </a:solidFill>
              </a:rPr>
              <a:t>1.5 GHz </a:t>
            </a:r>
            <a:r>
              <a:rPr lang="en-US" sz="2400" b="1" dirty="0" err="1" smtClean="0">
                <a:solidFill>
                  <a:srgbClr val="FF0000"/>
                </a:solidFill>
              </a:rPr>
              <a:t>abw</a:t>
            </a:r>
            <a:r>
              <a:rPr lang="en-US" sz="2400" b="1" dirty="0" smtClean="0">
                <a:solidFill>
                  <a:srgbClr val="FF0000"/>
                </a:solidFill>
              </a:rPr>
              <a:t> ( we’ve done 1.6); S/N 120  (N=0.75mv, S is app specific)</a:t>
            </a:r>
          </a:p>
        </p:txBody>
      </p:sp>
      <p:sp>
        <p:nvSpPr>
          <p:cNvPr id="15" name="TextBox 14"/>
          <p:cNvSpPr txBox="1"/>
          <p:nvPr/>
        </p:nvSpPr>
        <p:spPr>
          <a:xfrm>
            <a:off x="0" y="5181600"/>
            <a:ext cx="3352800" cy="523220"/>
          </a:xfrm>
          <a:prstGeom prst="rect">
            <a:avLst/>
          </a:prstGeom>
          <a:noFill/>
          <a:ln>
            <a:noFill/>
          </a:ln>
        </p:spPr>
        <p:txBody>
          <a:bodyPr wrap="square" rtlCol="0">
            <a:spAutoFit/>
          </a:bodyPr>
          <a:lstStyle/>
          <a:p>
            <a:r>
              <a:rPr lang="en-US" sz="2800" b="1" dirty="0" smtClean="0">
                <a:solidFill>
                  <a:srgbClr val="FF0000"/>
                </a:solidFill>
              </a:rPr>
              <a:t>This  (brown) line</a:t>
            </a:r>
            <a:endParaRPr lang="en-US" sz="2400" b="1" dirty="0" smtClean="0">
              <a:solidFill>
                <a:srgbClr val="FF0000"/>
              </a:solidFill>
            </a:endParaRPr>
          </a:p>
        </p:txBody>
      </p:sp>
      <p:pic>
        <p:nvPicPr>
          <p:cNvPr id="28" name="Content Placeholder 6"/>
          <p:cNvPicPr>
            <a:picLocks noChangeAspect="1"/>
          </p:cNvPicPr>
          <p:nvPr/>
        </p:nvPicPr>
        <p:blipFill rotWithShape="1">
          <a:blip r:embed="rId2">
            <a:extLst>
              <a:ext uri="{28A0092B-C50C-407E-A947-70E740481C1C}">
                <a14:useLocalDpi xmlns:a14="http://schemas.microsoft.com/office/drawing/2010/main" val="0"/>
              </a:ext>
            </a:extLst>
          </a:blip>
          <a:srcRect r="-40" b="40704"/>
          <a:stretch/>
        </p:blipFill>
        <p:spPr>
          <a:xfrm>
            <a:off x="149385" y="1328411"/>
            <a:ext cx="8918415" cy="4005589"/>
          </a:xfrm>
          <a:prstGeom prst="rect">
            <a:avLst/>
          </a:prstGeom>
          <a:ln>
            <a:noFill/>
          </a:ln>
        </p:spPr>
      </p:pic>
      <p:cxnSp>
        <p:nvCxnSpPr>
          <p:cNvPr id="12" name="Straight Arrow Connector 11"/>
          <p:cNvCxnSpPr/>
          <p:nvPr/>
        </p:nvCxnSpPr>
        <p:spPr>
          <a:xfrm flipV="1">
            <a:off x="762000" y="4516666"/>
            <a:ext cx="609600" cy="7513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716315" y="4483656"/>
            <a:ext cx="555734" cy="10459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48400" y="5344180"/>
            <a:ext cx="2743200" cy="523220"/>
          </a:xfrm>
          <a:prstGeom prst="rect">
            <a:avLst/>
          </a:prstGeom>
          <a:noFill/>
          <a:ln>
            <a:noFill/>
          </a:ln>
        </p:spPr>
        <p:txBody>
          <a:bodyPr wrap="square" rtlCol="0">
            <a:spAutoFit/>
          </a:bodyPr>
          <a:lstStyle/>
          <a:p>
            <a:r>
              <a:rPr lang="en-US" sz="2800" b="1" dirty="0" smtClean="0">
                <a:solidFill>
                  <a:srgbClr val="FF0000"/>
                </a:solidFill>
              </a:rPr>
              <a:t>This (brown) line</a:t>
            </a:r>
            <a:endParaRPr lang="en-US" sz="2400" b="1" dirty="0" smtClean="0">
              <a:solidFill>
                <a:srgbClr val="FF0000"/>
              </a:solidFill>
            </a:endParaRPr>
          </a:p>
        </p:txBody>
      </p:sp>
      <p:cxnSp>
        <p:nvCxnSpPr>
          <p:cNvPr id="35" name="Straight Connector 34"/>
          <p:cNvCxnSpPr/>
          <p:nvPr/>
        </p:nvCxnSpPr>
        <p:spPr>
          <a:xfrm>
            <a:off x="5029200" y="4419600"/>
            <a:ext cx="3810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768866" y="4050268"/>
            <a:ext cx="685800" cy="369332"/>
          </a:xfrm>
          <a:prstGeom prst="rect">
            <a:avLst/>
          </a:prstGeom>
          <a:noFill/>
        </p:spPr>
        <p:txBody>
          <a:bodyPr wrap="square" rtlCol="0">
            <a:spAutoFit/>
          </a:bodyPr>
          <a:lstStyle/>
          <a:p>
            <a:r>
              <a:rPr lang="en-US" b="1" dirty="0" smtClean="0">
                <a:solidFill>
                  <a:srgbClr val="FF0000"/>
                </a:solidFill>
              </a:rPr>
              <a:t>1 </a:t>
            </a:r>
            <a:r>
              <a:rPr lang="en-US" b="1" dirty="0" err="1" smtClean="0">
                <a:solidFill>
                  <a:srgbClr val="FF0000"/>
                </a:solidFill>
              </a:rPr>
              <a:t>ps</a:t>
            </a:r>
            <a:endParaRPr lang="en-US" b="1" dirty="0" smtClean="0">
              <a:solidFill>
                <a:srgbClr val="FF0000"/>
              </a:solidFill>
            </a:endParaRPr>
          </a:p>
        </p:txBody>
      </p:sp>
    </p:spTree>
    <p:extLst>
      <p:ext uri="{BB962C8B-B14F-4D97-AF65-F5344CB8AC3E}">
        <p14:creationId xmlns:p14="http://schemas.microsoft.com/office/powerpoint/2010/main" val="1463128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b="1" dirty="0" smtClean="0"/>
              <a:t>The PSEC4 Waveform Sampling ASIC</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722" y="1600200"/>
            <a:ext cx="6082555" cy="4525963"/>
          </a:xfrm>
        </p:spPr>
      </p:pic>
      <p:sp>
        <p:nvSpPr>
          <p:cNvPr id="3" name="Date Placeholder 2"/>
          <p:cNvSpPr>
            <a:spLocks noGrp="1"/>
          </p:cNvSpPr>
          <p:nvPr>
            <p:ph type="dt" sz="half" idx="10"/>
          </p:nvPr>
        </p:nvSpPr>
        <p:spPr/>
        <p:txBody>
          <a:bodyPr/>
          <a:lstStyle/>
          <a:p>
            <a:fld id="{39092CE7-7AED-45CD-9B60-9B2A4CEE4653}"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24</a:t>
            </a:fld>
            <a:endParaRPr lang="en-US" dirty="0"/>
          </a:p>
        </p:txBody>
      </p:sp>
      <p:sp>
        <p:nvSpPr>
          <p:cNvPr id="9" name="Rectangle 8"/>
          <p:cNvSpPr/>
          <p:nvPr/>
        </p:nvSpPr>
        <p:spPr>
          <a:xfrm>
            <a:off x="1143000" y="762000"/>
            <a:ext cx="7620000" cy="461665"/>
          </a:xfrm>
          <a:prstGeom prst="rect">
            <a:avLst/>
          </a:prstGeom>
        </p:spPr>
        <p:txBody>
          <a:bodyPr wrap="square">
            <a:spAutoFit/>
          </a:bodyPr>
          <a:lstStyle/>
          <a:p>
            <a:pPr lvl="0"/>
            <a:r>
              <a:rPr lang="en-US" sz="2400" b="1" dirty="0">
                <a:solidFill>
                  <a:srgbClr val="DADADA">
                    <a:lumMod val="10000"/>
                  </a:srgbClr>
                </a:solidFill>
              </a:rPr>
              <a:t>PSEC4: Eric </a:t>
            </a:r>
            <a:r>
              <a:rPr lang="en-US" sz="2400" b="1" dirty="0" err="1">
                <a:solidFill>
                  <a:srgbClr val="DADADA">
                    <a:lumMod val="10000"/>
                  </a:srgbClr>
                </a:solidFill>
              </a:rPr>
              <a:t>Oberla</a:t>
            </a:r>
            <a:r>
              <a:rPr lang="en-US" sz="2400" b="1" dirty="0">
                <a:solidFill>
                  <a:srgbClr val="DADADA">
                    <a:lumMod val="10000"/>
                  </a:srgbClr>
                </a:solidFill>
              </a:rPr>
              <a:t> and </a:t>
            </a:r>
            <a:r>
              <a:rPr lang="en-US" sz="2400" b="1" dirty="0" err="1">
                <a:solidFill>
                  <a:srgbClr val="DADADA">
                    <a:lumMod val="10000"/>
                  </a:srgbClr>
                </a:solidFill>
              </a:rPr>
              <a:t>Herve</a:t>
            </a:r>
            <a:r>
              <a:rPr lang="en-US" sz="2400" b="1" dirty="0">
                <a:solidFill>
                  <a:srgbClr val="DADADA">
                    <a:lumMod val="10000"/>
                  </a:srgbClr>
                </a:solidFill>
              </a:rPr>
              <a:t> </a:t>
            </a:r>
            <a:r>
              <a:rPr lang="en-US" sz="2400" b="1" dirty="0" err="1" smtClean="0">
                <a:solidFill>
                  <a:srgbClr val="DADADA">
                    <a:lumMod val="10000"/>
                  </a:srgbClr>
                </a:solidFill>
              </a:rPr>
              <a:t>Grabas</a:t>
            </a:r>
            <a:r>
              <a:rPr lang="en-US" sz="2400" b="1" dirty="0" smtClean="0">
                <a:solidFill>
                  <a:srgbClr val="DADADA">
                    <a:lumMod val="10000"/>
                  </a:srgbClr>
                </a:solidFill>
              </a:rPr>
              <a:t>; and </a:t>
            </a:r>
            <a:r>
              <a:rPr lang="en-US" sz="2400" b="1" dirty="0">
                <a:solidFill>
                  <a:srgbClr val="DADADA">
                    <a:lumMod val="10000"/>
                  </a:srgbClr>
                </a:solidFill>
              </a:rPr>
              <a:t>friends…</a:t>
            </a:r>
          </a:p>
        </p:txBody>
      </p:sp>
      <p:sp>
        <p:nvSpPr>
          <p:cNvPr id="11" name="Rectangle 10"/>
          <p:cNvSpPr/>
          <p:nvPr/>
        </p:nvSpPr>
        <p:spPr>
          <a:xfrm>
            <a:off x="5562600" y="6172200"/>
            <a:ext cx="2991525" cy="523220"/>
          </a:xfrm>
          <a:prstGeom prst="rect">
            <a:avLst/>
          </a:prstGeom>
        </p:spPr>
        <p:txBody>
          <a:bodyPr wrap="none">
            <a:spAutoFit/>
          </a:bodyPr>
          <a:lstStyle/>
          <a:p>
            <a:pPr lvl="0"/>
            <a:r>
              <a:rPr lang="en-US" sz="2800" b="1" dirty="0">
                <a:solidFill>
                  <a:srgbClr val="DADADA">
                    <a:lumMod val="10000"/>
                  </a:srgbClr>
                </a:solidFill>
              </a:rPr>
              <a:t>Eric </a:t>
            </a:r>
            <a:r>
              <a:rPr lang="en-US" sz="2800" b="1" dirty="0" err="1">
                <a:solidFill>
                  <a:srgbClr val="DADADA">
                    <a:lumMod val="10000"/>
                  </a:srgbClr>
                </a:solidFill>
              </a:rPr>
              <a:t>Oberla</a:t>
            </a:r>
            <a:r>
              <a:rPr lang="en-US" sz="2800" b="1" dirty="0">
                <a:solidFill>
                  <a:srgbClr val="DADADA">
                    <a:lumMod val="10000"/>
                  </a:srgbClr>
                </a:solidFill>
              </a:rPr>
              <a:t>, ANT11</a:t>
            </a:r>
          </a:p>
        </p:txBody>
      </p:sp>
    </p:spTree>
    <p:extLst>
      <p:ext uri="{BB962C8B-B14F-4D97-AF65-F5344CB8AC3E}">
        <p14:creationId xmlns:p14="http://schemas.microsoft.com/office/powerpoint/2010/main" val="1870106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4E7E3-2A69-467B-8125-FFDE8D91D2EC}"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t>SORMA 2012  Oakland CA</a:t>
            </a:r>
            <a:endParaRPr lang="en-US"/>
          </a:p>
        </p:txBody>
      </p:sp>
      <p:sp>
        <p:nvSpPr>
          <p:cNvPr id="6" name="Slide Number Placeholder 5"/>
          <p:cNvSpPr>
            <a:spLocks noGrp="1"/>
          </p:cNvSpPr>
          <p:nvPr>
            <p:ph type="sldNum" sz="quarter" idx="12"/>
          </p:nvPr>
        </p:nvSpPr>
        <p:spPr/>
        <p:txBody>
          <a:bodyPr/>
          <a:lstStyle/>
          <a:p>
            <a:fld id="{DEC125AF-EADF-4703-80FA-161024CED24A}" type="slidenum">
              <a:rPr lang="en-US" smtClean="0"/>
              <a:pPr/>
              <a:t>25</a:t>
            </a:fld>
            <a:endParaRPr lang="en-US"/>
          </a:p>
        </p:txBody>
      </p:sp>
      <p:sp>
        <p:nvSpPr>
          <p:cNvPr id="10" name="Title 1"/>
          <p:cNvSpPr txBox="1">
            <a:spLocks/>
          </p:cNvSpPr>
          <p:nvPr/>
        </p:nvSpPr>
        <p:spPr>
          <a:xfrm>
            <a:off x="304800" y="0"/>
            <a:ext cx="7315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latin typeface="Calibri" pitchFamily="34" charset="0"/>
                <a:cs typeface="Calibri" pitchFamily="34" charset="0"/>
              </a:rPr>
              <a:t>PSEC-4 ASIC</a:t>
            </a:r>
            <a:endParaRPr lang="en-US" dirty="0">
              <a:latin typeface="Calibri" pitchFamily="34" charset="0"/>
              <a:cs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492" y="1447800"/>
            <a:ext cx="5875867"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G:\DCIM\100_FUJI\DSCF0535.JPG"/>
          <p:cNvPicPr>
            <a:picLocks noChangeAspect="1" noChangeArrowheads="1"/>
          </p:cNvPicPr>
          <p:nvPr/>
        </p:nvPicPr>
        <p:blipFill rotWithShape="1">
          <a:blip r:embed="rId3">
            <a:extLst>
              <a:ext uri="{28A0092B-C50C-407E-A947-70E740481C1C}">
                <a14:useLocalDpi xmlns:a14="http://schemas.microsoft.com/office/drawing/2010/main" val="0"/>
              </a:ext>
            </a:extLst>
          </a:blip>
          <a:srcRect l="20225" t="13094" r="26097" b="17147"/>
          <a:stretch/>
        </p:blipFill>
        <p:spPr bwMode="auto">
          <a:xfrm>
            <a:off x="288175" y="914400"/>
            <a:ext cx="3567064" cy="34768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3429000" y="4114800"/>
            <a:ext cx="2622665" cy="931025"/>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130292" y="4495800"/>
            <a:ext cx="3222508" cy="1905000"/>
          </a:xfrm>
          <a:prstGeom prst="rect">
            <a:avLst/>
          </a:prstGeom>
        </p:spPr>
        <p:txBody>
          <a:bodyPr vert="horz" lIns="91440" tIns="45720" rIns="91440" bIns="45720" rtlCol="0">
            <a:normAutofit lnSpcReduction="10000"/>
          </a:bodyPr>
          <a:lstStyle/>
          <a:p>
            <a:pPr marL="342900" lvl="0" indent="-342900">
              <a:spcBef>
                <a:spcPct val="20000"/>
              </a:spcBef>
              <a:buFont typeface="Arial" pitchFamily="34" charset="0"/>
              <a:buChar char="•"/>
              <a:defRPr/>
            </a:pPr>
            <a:r>
              <a:rPr lang="en-US" sz="2000" dirty="0" smtClean="0">
                <a:solidFill>
                  <a:schemeClr val="bg2">
                    <a:lumMod val="10000"/>
                  </a:schemeClr>
                </a:solidFill>
              </a:rPr>
              <a:t>6-channel “</a:t>
            </a:r>
            <a:r>
              <a:rPr lang="en-US" sz="2000" b="1" dirty="0" smtClean="0">
                <a:solidFill>
                  <a:schemeClr val="bg2">
                    <a:lumMod val="10000"/>
                  </a:schemeClr>
                </a:solidFill>
              </a:rPr>
              <a:t>oscilloscope on a chip</a:t>
            </a:r>
            <a:r>
              <a:rPr lang="en-US" sz="2000" dirty="0" smtClean="0">
                <a:solidFill>
                  <a:schemeClr val="bg2">
                    <a:lumMod val="10000"/>
                  </a:schemeClr>
                </a:solidFill>
              </a:rPr>
              <a:t>” </a:t>
            </a:r>
            <a:r>
              <a:rPr lang="en-US" sz="2000" dirty="0">
                <a:solidFill>
                  <a:schemeClr val="bg2">
                    <a:lumMod val="10000"/>
                  </a:schemeClr>
                </a:solidFill>
              </a:rPr>
              <a:t>(1.6 </a:t>
            </a:r>
            <a:r>
              <a:rPr lang="en-US" sz="2000" dirty="0" smtClean="0">
                <a:solidFill>
                  <a:schemeClr val="bg2">
                    <a:lumMod val="10000"/>
                  </a:schemeClr>
                </a:solidFill>
              </a:rPr>
              <a:t>GHz,10-15 GS/s)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chemeClr val="bg2">
                    <a:lumMod val="10000"/>
                  </a:schemeClr>
                </a:solidFill>
              </a:rPr>
              <a:t>Evaluation board uses USB 2.0 interface + PC data acquisition software</a:t>
            </a:r>
          </a:p>
        </p:txBody>
      </p:sp>
      <p:sp>
        <p:nvSpPr>
          <p:cNvPr id="13" name="TextBox 12"/>
          <p:cNvSpPr txBox="1"/>
          <p:nvPr/>
        </p:nvSpPr>
        <p:spPr>
          <a:xfrm>
            <a:off x="6553200" y="141987"/>
            <a:ext cx="2339631" cy="33855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r>
              <a:rPr lang="en-US" sz="1600" b="1" dirty="0" smtClean="0">
                <a:solidFill>
                  <a:schemeClr val="tx1">
                    <a:lumMod val="75000"/>
                    <a:lumOff val="25000"/>
                  </a:schemeClr>
                </a:solidFill>
              </a:rPr>
              <a:t> LAPPD Collaboration </a:t>
            </a:r>
            <a:endParaRPr lang="en-US" sz="1600" b="1" dirty="0">
              <a:solidFill>
                <a:schemeClr val="tx1">
                  <a:lumMod val="75000"/>
                  <a:lumOff val="25000"/>
                </a:schemeClr>
              </a:solidFill>
            </a:endParaRPr>
          </a:p>
        </p:txBody>
      </p:sp>
      <p:pic>
        <p:nvPicPr>
          <p:cNvPr id="14" name="Picture 2" descr="C:\Users\Herve\Desktop\InsideOut.png"/>
          <p:cNvPicPr>
            <a:picLocks noChangeAspect="1" noChangeArrowheads="1"/>
          </p:cNvPicPr>
          <p:nvPr/>
        </p:nvPicPr>
        <p:blipFill rotWithShape="1">
          <a:blip r:embed="rId4" cstate="print"/>
          <a:srcRect l="23318" r="24219"/>
          <a:stretch/>
        </p:blipFill>
        <p:spPr>
          <a:xfrm>
            <a:off x="8413063" y="239154"/>
            <a:ext cx="654737" cy="834890"/>
          </a:xfrm>
          <a:prstGeom prst="rect">
            <a:avLst/>
          </a:prstGeom>
          <a:noFill/>
          <a:effectLst>
            <a:outerShdw blurRad="292100" dist="139700" dir="2700000" algn="tl" rotWithShape="0">
              <a:srgbClr val="333333">
                <a:alpha val="65000"/>
              </a:srgbClr>
            </a:outerShdw>
          </a:effectLst>
        </p:spPr>
      </p:pic>
      <p:sp>
        <p:nvSpPr>
          <p:cNvPr id="3" name="Rectangle 2"/>
          <p:cNvSpPr/>
          <p:nvPr/>
        </p:nvSpPr>
        <p:spPr>
          <a:xfrm>
            <a:off x="4740332" y="670886"/>
            <a:ext cx="2991525" cy="523220"/>
          </a:xfrm>
          <a:prstGeom prst="rect">
            <a:avLst/>
          </a:prstGeom>
        </p:spPr>
        <p:txBody>
          <a:bodyPr wrap="none">
            <a:spAutoFit/>
          </a:bodyPr>
          <a:lstStyle/>
          <a:p>
            <a:pPr lvl="0"/>
            <a:r>
              <a:rPr lang="en-US" sz="2800" b="1" dirty="0">
                <a:solidFill>
                  <a:srgbClr val="DADADA">
                    <a:lumMod val="10000"/>
                  </a:srgbClr>
                </a:solidFill>
              </a:rPr>
              <a:t>Eric </a:t>
            </a:r>
            <a:r>
              <a:rPr lang="en-US" sz="2800" b="1" dirty="0" err="1">
                <a:solidFill>
                  <a:srgbClr val="DADADA">
                    <a:lumMod val="10000"/>
                  </a:srgbClr>
                </a:solidFill>
              </a:rPr>
              <a:t>Oberla</a:t>
            </a:r>
            <a:r>
              <a:rPr lang="en-US" sz="2800" b="1" dirty="0">
                <a:solidFill>
                  <a:srgbClr val="DADADA">
                    <a:lumMod val="10000"/>
                  </a:srgbClr>
                </a:solidFill>
              </a:rPr>
              <a:t>, ANT11</a:t>
            </a:r>
          </a:p>
        </p:txBody>
      </p:sp>
    </p:spTree>
    <p:extLst>
      <p:ext uri="{BB962C8B-B14F-4D97-AF65-F5344CB8AC3E}">
        <p14:creationId xmlns:p14="http://schemas.microsoft.com/office/powerpoint/2010/main" val="8211005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122238"/>
            <a:ext cx="8229600" cy="1325562"/>
          </a:xfrm>
        </p:spPr>
        <p:txBody>
          <a:bodyPr>
            <a:noAutofit/>
          </a:bodyPr>
          <a:lstStyle/>
          <a:p>
            <a:pPr eaLnBrk="1" hangingPunct="1">
              <a:lnSpc>
                <a:spcPct val="85000"/>
              </a:lnSpc>
              <a:defRPr/>
            </a:pPr>
            <a:r>
              <a:rPr lang="en-US" sz="5400"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6-channel `Scope-on-a-chip’</a:t>
            </a:r>
            <a:r>
              <a:rPr lang="en-US" sz="5400" b="1" dirty="0" smtClean="0"/>
              <a:t/>
            </a:r>
            <a:br>
              <a:rPr lang="en-US" sz="5400" b="1" dirty="0" smtClean="0"/>
            </a:br>
            <a:endParaRPr lang="en-US" sz="5400" b="1" dirty="0" smtClean="0"/>
          </a:p>
        </p:txBody>
      </p:sp>
      <p:sp>
        <p:nvSpPr>
          <p:cNvPr id="4" name="Date Placeholder 3"/>
          <p:cNvSpPr>
            <a:spLocks noGrp="1"/>
          </p:cNvSpPr>
          <p:nvPr>
            <p:ph type="dt" sz="half" idx="10"/>
          </p:nvPr>
        </p:nvSpPr>
        <p:spPr/>
        <p:txBody>
          <a:bodyPr/>
          <a:lstStyle/>
          <a:p>
            <a:fld id="{8E0A07DA-D45B-4107-9402-5DF89C218186}"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26</a:t>
            </a:fld>
            <a:endParaRPr lang="en-US" sz="1200" b="0" smtClean="0">
              <a:latin typeface="Arial" pitchFamily="34" charset="0"/>
            </a:endParaRPr>
          </a:p>
        </p:txBody>
      </p:sp>
      <p:sp>
        <p:nvSpPr>
          <p:cNvPr id="13" name="Rectangle 12"/>
          <p:cNvSpPr/>
          <p:nvPr/>
        </p:nvSpPr>
        <p:spPr>
          <a:xfrm>
            <a:off x="-56755" y="5976192"/>
            <a:ext cx="3029997" cy="824841"/>
          </a:xfrm>
          <a:prstGeom prst="rect">
            <a:avLst/>
          </a:prstGeom>
        </p:spPr>
        <p:txBody>
          <a:bodyPr wrap="none">
            <a:spAutoFit/>
          </a:bodyPr>
          <a:lstStyle/>
          <a:p>
            <a:pPr>
              <a:lnSpc>
                <a:spcPct val="85000"/>
              </a:lnSpc>
            </a:pPr>
            <a:r>
              <a:rPr lang="en-US" sz="2800" b="1" dirty="0" smtClean="0">
                <a:solidFill>
                  <a:srgbClr val="C00000"/>
                </a:solidFill>
              </a:rPr>
              <a:t>20 GS/scope</a:t>
            </a:r>
          </a:p>
          <a:p>
            <a:pPr>
              <a:lnSpc>
                <a:spcPct val="85000"/>
              </a:lnSpc>
            </a:pPr>
            <a:r>
              <a:rPr lang="en-US" sz="2800" b="1" dirty="0" smtClean="0">
                <a:solidFill>
                  <a:srgbClr val="C00000"/>
                </a:solidFill>
              </a:rPr>
              <a:t>4-channels (142K$)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805" y="1074513"/>
            <a:ext cx="6193195" cy="4644896"/>
          </a:xfrm>
          <a:prstGeom prst="rect">
            <a:avLst/>
          </a:prstGeom>
        </p:spPr>
      </p:pic>
      <p:cxnSp>
        <p:nvCxnSpPr>
          <p:cNvPr id="20" name="Straight Arrow Connector 19"/>
          <p:cNvCxnSpPr/>
          <p:nvPr/>
        </p:nvCxnSpPr>
        <p:spPr>
          <a:xfrm flipV="1">
            <a:off x="500216" y="3733800"/>
            <a:ext cx="2242984" cy="2242392"/>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flipV="1">
            <a:off x="7467600" y="4345605"/>
            <a:ext cx="352900" cy="1630588"/>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5412289" y="6033159"/>
            <a:ext cx="3198311" cy="824841"/>
          </a:xfrm>
          <a:prstGeom prst="rect">
            <a:avLst/>
          </a:prstGeom>
        </p:spPr>
        <p:txBody>
          <a:bodyPr wrap="none">
            <a:spAutoFit/>
          </a:bodyPr>
          <a:lstStyle/>
          <a:p>
            <a:pPr>
              <a:lnSpc>
                <a:spcPct val="85000"/>
              </a:lnSpc>
            </a:pPr>
            <a:r>
              <a:rPr lang="en-US" sz="2800" b="1" dirty="0" smtClean="0">
                <a:solidFill>
                  <a:srgbClr val="C00000"/>
                </a:solidFill>
              </a:rPr>
              <a:t>17 GS/PSEC-4 chip</a:t>
            </a:r>
          </a:p>
          <a:p>
            <a:pPr>
              <a:lnSpc>
                <a:spcPct val="85000"/>
              </a:lnSpc>
            </a:pPr>
            <a:r>
              <a:rPr lang="en-US" sz="2800" b="1" dirty="0">
                <a:solidFill>
                  <a:srgbClr val="C00000"/>
                </a:solidFill>
              </a:rPr>
              <a:t>6</a:t>
            </a:r>
            <a:r>
              <a:rPr lang="en-US" sz="2800" b="1" dirty="0" smtClean="0">
                <a:solidFill>
                  <a:srgbClr val="C00000"/>
                </a:solidFill>
              </a:rPr>
              <a:t>-channels ($130 ?!)</a:t>
            </a:r>
          </a:p>
        </p:txBody>
      </p:sp>
      <p:sp>
        <p:nvSpPr>
          <p:cNvPr id="25" name="Rectangle 24"/>
          <p:cNvSpPr/>
          <p:nvPr/>
        </p:nvSpPr>
        <p:spPr>
          <a:xfrm>
            <a:off x="1536247" y="5713613"/>
            <a:ext cx="4972708" cy="458587"/>
          </a:xfrm>
          <a:prstGeom prst="rect">
            <a:avLst/>
          </a:prstGeom>
        </p:spPr>
        <p:txBody>
          <a:bodyPr wrap="none">
            <a:spAutoFit/>
          </a:bodyPr>
          <a:lstStyle/>
          <a:p>
            <a:pPr>
              <a:lnSpc>
                <a:spcPct val="85000"/>
              </a:lnSpc>
            </a:pPr>
            <a:r>
              <a:rPr lang="en-US" sz="2800" b="1" dirty="0" smtClean="0">
                <a:solidFill>
                  <a:schemeClr val="accent4">
                    <a:lumMod val="10000"/>
                  </a:schemeClr>
                </a:solidFill>
              </a:rPr>
              <a:t>Real digitized traces from anode</a:t>
            </a:r>
          </a:p>
        </p:txBody>
      </p:sp>
      <p:cxnSp>
        <p:nvCxnSpPr>
          <p:cNvPr id="23" name="Straight Arrow Connector 22"/>
          <p:cNvCxnSpPr/>
          <p:nvPr/>
        </p:nvCxnSpPr>
        <p:spPr>
          <a:xfrm flipV="1">
            <a:off x="2895600" y="2971800"/>
            <a:ext cx="838200" cy="2747610"/>
          </a:xfrm>
          <a:prstGeom prst="straightConnector1">
            <a:avLst/>
          </a:prstGeom>
          <a:ln w="38100">
            <a:solidFill>
              <a:schemeClr val="accent4">
                <a:lumMod val="1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27" name="Straight Arrow Connector 26"/>
          <p:cNvCxnSpPr/>
          <p:nvPr/>
        </p:nvCxnSpPr>
        <p:spPr>
          <a:xfrm flipV="1">
            <a:off x="2895600" y="2908959"/>
            <a:ext cx="4002589" cy="2810451"/>
          </a:xfrm>
          <a:prstGeom prst="straightConnector1">
            <a:avLst/>
          </a:prstGeom>
          <a:ln w="38100">
            <a:solidFill>
              <a:schemeClr val="accent4">
                <a:lumMod val="1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35" name="Straight Arrow Connector 34"/>
          <p:cNvCxnSpPr/>
          <p:nvPr/>
        </p:nvCxnSpPr>
        <p:spPr>
          <a:xfrm flipH="1" flipV="1">
            <a:off x="5105400" y="5160899"/>
            <a:ext cx="609600" cy="630301"/>
          </a:xfrm>
          <a:prstGeom prst="straightConnector1">
            <a:avLst/>
          </a:prstGeom>
          <a:ln w="38100">
            <a:solidFill>
              <a:schemeClr val="accent4">
                <a:lumMod val="10000"/>
              </a:schemeClr>
            </a:solidFill>
            <a:tailEnd type="arrow"/>
          </a:ln>
        </p:spPr>
        <p:style>
          <a:lnRef idx="3">
            <a:schemeClr val="accent1"/>
          </a:lnRef>
          <a:fillRef idx="0">
            <a:schemeClr val="accent1"/>
          </a:fillRef>
          <a:effectRef idx="2">
            <a:schemeClr val="accent1"/>
          </a:effectRef>
          <a:fontRef idx="minor">
            <a:schemeClr val="tx1"/>
          </a:fontRef>
        </p:style>
      </p:cxnSp>
      <p:sp>
        <p:nvSpPr>
          <p:cNvPr id="2" name="TextBox 1"/>
          <p:cNvSpPr txBox="1"/>
          <p:nvPr/>
        </p:nvSpPr>
        <p:spPr>
          <a:xfrm>
            <a:off x="-1" y="1295400"/>
            <a:ext cx="2743201" cy="2677656"/>
          </a:xfrm>
          <a:prstGeom prst="rect">
            <a:avLst/>
          </a:prstGeom>
          <a:noFill/>
        </p:spPr>
        <p:txBody>
          <a:bodyPr wrap="square" rtlCol="0">
            <a:spAutoFit/>
          </a:bodyPr>
          <a:lstStyle/>
          <a:p>
            <a:r>
              <a:rPr lang="en-US" sz="2800" b="1" dirty="0" smtClean="0">
                <a:solidFill>
                  <a:schemeClr val="tx1">
                    <a:lumMod val="50000"/>
                  </a:schemeClr>
                </a:solidFill>
              </a:rPr>
              <a:t>Designed by Eric </a:t>
            </a:r>
            <a:r>
              <a:rPr lang="en-US" sz="2800" b="1" dirty="0" err="1" smtClean="0">
                <a:solidFill>
                  <a:schemeClr val="tx1">
                    <a:lumMod val="50000"/>
                  </a:schemeClr>
                </a:solidFill>
              </a:rPr>
              <a:t>Oberla</a:t>
            </a:r>
            <a:r>
              <a:rPr lang="en-US" sz="2800" b="1" dirty="0">
                <a:solidFill>
                  <a:schemeClr val="tx1">
                    <a:lumMod val="50000"/>
                  </a:schemeClr>
                </a:solidFill>
              </a:rPr>
              <a:t> </a:t>
            </a:r>
            <a:r>
              <a:rPr lang="en-US" sz="2800" b="1" dirty="0" smtClean="0">
                <a:solidFill>
                  <a:schemeClr val="tx1">
                    <a:lumMod val="50000"/>
                  </a:schemeClr>
                </a:solidFill>
              </a:rPr>
              <a:t>(UC grad student)</a:t>
            </a:r>
          </a:p>
          <a:p>
            <a:r>
              <a:rPr lang="en-US" sz="2800" b="1" dirty="0" smtClean="0">
                <a:solidFill>
                  <a:schemeClr val="tx1">
                    <a:lumMod val="50000"/>
                  </a:schemeClr>
                </a:solidFill>
              </a:rPr>
              <a:t>working</a:t>
            </a:r>
            <a:r>
              <a:rPr lang="en-US" sz="2800" b="1" dirty="0">
                <a:solidFill>
                  <a:schemeClr val="tx1">
                    <a:lumMod val="50000"/>
                  </a:schemeClr>
                </a:solidFill>
              </a:rPr>
              <a:t> </a:t>
            </a:r>
            <a:r>
              <a:rPr lang="en-US" sz="2800" b="1" dirty="0" smtClean="0">
                <a:solidFill>
                  <a:schemeClr val="tx1">
                    <a:lumMod val="50000"/>
                  </a:schemeClr>
                </a:solidFill>
              </a:rPr>
              <a:t>in EDG</a:t>
            </a:r>
          </a:p>
          <a:p>
            <a:r>
              <a:rPr lang="en-US" sz="2800" b="1" dirty="0">
                <a:solidFill>
                  <a:schemeClr val="tx1">
                    <a:lumMod val="50000"/>
                  </a:schemeClr>
                </a:solidFill>
              </a:rPr>
              <a:t>w</a:t>
            </a:r>
            <a:r>
              <a:rPr lang="en-US" sz="2800" b="1" dirty="0" smtClean="0">
                <a:solidFill>
                  <a:schemeClr val="tx1">
                    <a:lumMod val="50000"/>
                  </a:schemeClr>
                </a:solidFill>
              </a:rPr>
              <a:t>ith EDG tools</a:t>
            </a:r>
          </a:p>
          <a:p>
            <a:r>
              <a:rPr lang="en-US" sz="2800" b="1" dirty="0" smtClean="0">
                <a:solidFill>
                  <a:schemeClr val="tx1">
                    <a:lumMod val="50000"/>
                  </a:schemeClr>
                </a:solidFill>
              </a:rPr>
              <a:t>and zeitgeist</a:t>
            </a:r>
          </a:p>
        </p:txBody>
      </p:sp>
    </p:spTree>
    <p:extLst>
      <p:ext uri="{BB962C8B-B14F-4D97-AF65-F5344CB8AC3E}">
        <p14:creationId xmlns:p14="http://schemas.microsoft.com/office/powerpoint/2010/main" val="107445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10/11/2011</a:t>
            </a:r>
            <a:endParaRPr lang="en-US"/>
          </a:p>
        </p:txBody>
      </p:sp>
      <p:sp>
        <p:nvSpPr>
          <p:cNvPr id="5" name="Footer Placeholder 4"/>
          <p:cNvSpPr>
            <a:spLocks noGrp="1"/>
          </p:cNvSpPr>
          <p:nvPr>
            <p:ph type="ftr" sz="quarter" idx="11"/>
          </p:nvPr>
        </p:nvSpPr>
        <p:spPr/>
        <p:txBody>
          <a:bodyPr/>
          <a:lstStyle/>
          <a:p>
            <a:r>
              <a:rPr lang="en-US" smtClean="0"/>
              <a:t>ANT'11 LAPPD electronics</a:t>
            </a:r>
            <a:endParaRPr lang="en-US"/>
          </a:p>
        </p:txBody>
      </p:sp>
      <p:sp>
        <p:nvSpPr>
          <p:cNvPr id="6" name="Slide Number Placeholder 5"/>
          <p:cNvSpPr>
            <a:spLocks noGrp="1"/>
          </p:cNvSpPr>
          <p:nvPr>
            <p:ph type="sldNum" sz="quarter" idx="12"/>
          </p:nvPr>
        </p:nvSpPr>
        <p:spPr/>
        <p:txBody>
          <a:bodyPr/>
          <a:lstStyle/>
          <a:p>
            <a:fld id="{DEC125AF-EADF-4703-80FA-161024CED24A}" type="slidenum">
              <a:rPr lang="en-US" smtClean="0"/>
              <a:pPr/>
              <a:t>27</a:t>
            </a:fld>
            <a:endParaRPr lang="en-US"/>
          </a:p>
        </p:txBody>
      </p:sp>
      <p:sp>
        <p:nvSpPr>
          <p:cNvPr id="8" name="Title 1"/>
          <p:cNvSpPr txBox="1">
            <a:spLocks/>
          </p:cNvSpPr>
          <p:nvPr/>
        </p:nvSpPr>
        <p:spPr>
          <a:xfrm>
            <a:off x="304800" y="0"/>
            <a:ext cx="7315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chemeClr val="tx2">
                    <a:lumMod val="50000"/>
                  </a:schemeClr>
                </a:solidFill>
                <a:latin typeface="Calibri" pitchFamily="34" charset="0"/>
                <a:cs typeface="Calibri" pitchFamily="34" charset="0"/>
              </a:rPr>
              <a:t>PSEC-4 Performance</a:t>
            </a:r>
            <a:endParaRPr lang="en-US" dirty="0">
              <a:solidFill>
                <a:schemeClr val="tx2">
                  <a:lumMod val="50000"/>
                </a:schemeClr>
              </a:solidFill>
              <a:latin typeface="Calibri" pitchFamily="34" charset="0"/>
              <a:cs typeface="Calibri" pitchFamily="34" charset="0"/>
            </a:endParaRPr>
          </a:p>
        </p:txBody>
      </p:sp>
      <p:pic>
        <p:nvPicPr>
          <p:cNvPr id="11" name="Picture 2" descr="C:\Documents and Settings\eric\Desktop\PSEC4-code\psec4eval_term\Default Profile\800M_10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47" y="2425334"/>
            <a:ext cx="4200061" cy="31500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Documents and Settings\eric\Desktop\PSEC4-code\psec4eval_term\Default Profile\800M_13G.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47" y="2453539"/>
            <a:ext cx="4124848" cy="309363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2787318" y="968432"/>
            <a:ext cx="3286863" cy="590516"/>
          </a:xfrm>
          <a:prstGeom prst="rect">
            <a:avLst/>
          </a:prstGeom>
          <a:ln w="25400">
            <a:solidFill>
              <a:srgbClr val="FF0000"/>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rPr>
              <a:t>Digitized Waveforms</a:t>
            </a:r>
            <a:endParaRPr lang="en-US" sz="2800" b="1" dirty="0">
              <a:solidFill>
                <a:srgbClr val="FF0000"/>
              </a:solidFill>
            </a:endParaRPr>
          </a:p>
        </p:txBody>
      </p:sp>
      <p:sp>
        <p:nvSpPr>
          <p:cNvPr id="14" name="TextBox 13"/>
          <p:cNvSpPr txBox="1"/>
          <p:nvPr/>
        </p:nvSpPr>
        <p:spPr>
          <a:xfrm>
            <a:off x="2902298" y="1581116"/>
            <a:ext cx="4089732" cy="461665"/>
          </a:xfrm>
          <a:prstGeom prst="rect">
            <a:avLst/>
          </a:prstGeom>
          <a:noFill/>
        </p:spPr>
        <p:txBody>
          <a:bodyPr wrap="square" rtlCol="0">
            <a:spAutoFit/>
          </a:bodyPr>
          <a:lstStyle/>
          <a:p>
            <a:r>
              <a:rPr lang="en-US" sz="2400" b="1" dirty="0" smtClean="0">
                <a:solidFill>
                  <a:srgbClr val="FF0000"/>
                </a:solidFill>
              </a:rPr>
              <a:t>Input: 800MHz, 300 mV</a:t>
            </a:r>
            <a:r>
              <a:rPr lang="en-US" sz="2400" b="1" baseline="-25000" dirty="0" smtClean="0">
                <a:solidFill>
                  <a:srgbClr val="FF0000"/>
                </a:solidFill>
              </a:rPr>
              <a:t>pp</a:t>
            </a:r>
            <a:r>
              <a:rPr lang="en-US" sz="2400" b="1" dirty="0" smtClean="0">
                <a:solidFill>
                  <a:srgbClr val="FF0000"/>
                </a:solidFill>
              </a:rPr>
              <a:t> sine</a:t>
            </a:r>
            <a:endParaRPr lang="en-US" sz="2400" b="1" dirty="0">
              <a:solidFill>
                <a:srgbClr val="FF0000"/>
              </a:solidFill>
            </a:endParaRPr>
          </a:p>
        </p:txBody>
      </p:sp>
      <p:sp>
        <p:nvSpPr>
          <p:cNvPr id="15" name="TextBox 14"/>
          <p:cNvSpPr txBox="1"/>
          <p:nvPr/>
        </p:nvSpPr>
        <p:spPr>
          <a:xfrm>
            <a:off x="1863863" y="1950454"/>
            <a:ext cx="2686366" cy="369332"/>
          </a:xfrm>
          <a:prstGeom prst="rect">
            <a:avLst/>
          </a:prstGeom>
          <a:noFill/>
        </p:spPr>
        <p:txBody>
          <a:bodyPr wrap="square" rtlCol="0">
            <a:spAutoFit/>
          </a:bodyPr>
          <a:lstStyle/>
          <a:p>
            <a:r>
              <a:rPr lang="en-US" b="1" dirty="0" smtClean="0">
                <a:solidFill>
                  <a:srgbClr val="0000FF"/>
                </a:solidFill>
              </a:rPr>
              <a:t>Sampling rate : 10 </a:t>
            </a:r>
            <a:r>
              <a:rPr lang="en-US" b="1" dirty="0" err="1" smtClean="0">
                <a:solidFill>
                  <a:srgbClr val="0000FF"/>
                </a:solidFill>
              </a:rPr>
              <a:t>GSa</a:t>
            </a:r>
            <a:r>
              <a:rPr lang="en-US" b="1" dirty="0" smtClean="0">
                <a:solidFill>
                  <a:srgbClr val="0000FF"/>
                </a:solidFill>
              </a:rPr>
              <a:t>/s</a:t>
            </a:r>
            <a:endParaRPr lang="en-US" b="1" dirty="0">
              <a:solidFill>
                <a:srgbClr val="0000FF"/>
              </a:solidFill>
            </a:endParaRPr>
          </a:p>
        </p:txBody>
      </p:sp>
      <p:sp>
        <p:nvSpPr>
          <p:cNvPr id="16" name="TextBox 15"/>
          <p:cNvSpPr txBox="1"/>
          <p:nvPr/>
        </p:nvSpPr>
        <p:spPr>
          <a:xfrm>
            <a:off x="5648847" y="2095179"/>
            <a:ext cx="2686366" cy="369332"/>
          </a:xfrm>
          <a:prstGeom prst="rect">
            <a:avLst/>
          </a:prstGeom>
          <a:noFill/>
        </p:spPr>
        <p:txBody>
          <a:bodyPr wrap="square" rtlCol="0">
            <a:spAutoFit/>
          </a:bodyPr>
          <a:lstStyle/>
          <a:p>
            <a:r>
              <a:rPr lang="en-US" b="1" dirty="0" smtClean="0">
                <a:solidFill>
                  <a:srgbClr val="0000FF"/>
                </a:solidFill>
              </a:rPr>
              <a:t>Sampling rate : 13.3 </a:t>
            </a:r>
            <a:r>
              <a:rPr lang="en-US" b="1" dirty="0" err="1" smtClean="0">
                <a:solidFill>
                  <a:srgbClr val="0000FF"/>
                </a:solidFill>
              </a:rPr>
              <a:t>GSa</a:t>
            </a:r>
            <a:r>
              <a:rPr lang="en-US" b="1" dirty="0" smtClean="0">
                <a:solidFill>
                  <a:srgbClr val="0000FF"/>
                </a:solidFill>
              </a:rPr>
              <a:t>/s</a:t>
            </a:r>
            <a:endParaRPr lang="en-US" b="1" dirty="0">
              <a:solidFill>
                <a:srgbClr val="0000FF"/>
              </a:solidFill>
            </a:endParaRPr>
          </a:p>
        </p:txBody>
      </p:sp>
      <p:sp>
        <p:nvSpPr>
          <p:cNvPr id="17" name="TextBox 16"/>
          <p:cNvSpPr txBox="1"/>
          <p:nvPr/>
        </p:nvSpPr>
        <p:spPr>
          <a:xfrm>
            <a:off x="304800" y="5575380"/>
            <a:ext cx="8435631" cy="923330"/>
          </a:xfrm>
          <a:prstGeom prst="rect">
            <a:avLst/>
          </a:prstGeom>
          <a:noFill/>
          <a:ln w="25400">
            <a:noFill/>
          </a:ln>
        </p:spPr>
        <p:txBody>
          <a:bodyPr wrap="square" rtlCol="0">
            <a:spAutoFit/>
          </a:bodyPr>
          <a:lstStyle/>
          <a:p>
            <a:pPr marL="285750" indent="-285750">
              <a:buFont typeface="Arial" pitchFamily="34" charset="0"/>
              <a:buChar char="•"/>
            </a:pPr>
            <a:r>
              <a:rPr lang="en-US" b="1" dirty="0" smtClean="0">
                <a:solidFill>
                  <a:srgbClr val="FF0000"/>
                </a:solidFill>
              </a:rPr>
              <a:t>Only simple pedestal correction to data</a:t>
            </a:r>
          </a:p>
          <a:p>
            <a:pPr marL="285750" indent="-285750">
              <a:buFont typeface="Arial" pitchFamily="34" charset="0"/>
              <a:buChar char="•"/>
            </a:pPr>
            <a:r>
              <a:rPr lang="en-US" b="1" dirty="0" smtClean="0">
                <a:solidFill>
                  <a:srgbClr val="FF0000"/>
                </a:solidFill>
              </a:rPr>
              <a:t>As the sampling rate-to-input frequency ratio decreases, the need for time-base calibration becomes more apparent (depending on necessary timing resolution)</a:t>
            </a:r>
          </a:p>
        </p:txBody>
      </p:sp>
      <p:sp>
        <p:nvSpPr>
          <p:cNvPr id="2" name="TextBox 1"/>
          <p:cNvSpPr txBox="1"/>
          <p:nvPr/>
        </p:nvSpPr>
        <p:spPr>
          <a:xfrm>
            <a:off x="5990387" y="85066"/>
            <a:ext cx="3153613" cy="523220"/>
          </a:xfrm>
          <a:prstGeom prst="rect">
            <a:avLst/>
          </a:prstGeom>
          <a:noFill/>
        </p:spPr>
        <p:txBody>
          <a:bodyPr wrap="square" rtlCol="0">
            <a:spAutoFit/>
          </a:bodyPr>
          <a:lstStyle/>
          <a:p>
            <a:r>
              <a:rPr lang="en-US" sz="2800" b="1" dirty="0" smtClean="0">
                <a:solidFill>
                  <a:schemeClr val="accent4">
                    <a:lumMod val="10000"/>
                  </a:schemeClr>
                </a:solidFill>
              </a:rPr>
              <a:t>Eric </a:t>
            </a:r>
            <a:r>
              <a:rPr lang="en-US" sz="2800" b="1" dirty="0" err="1" smtClean="0">
                <a:solidFill>
                  <a:schemeClr val="accent4">
                    <a:lumMod val="10000"/>
                  </a:schemeClr>
                </a:solidFill>
              </a:rPr>
              <a:t>Oberla</a:t>
            </a:r>
            <a:r>
              <a:rPr lang="en-US" sz="2800" b="1" dirty="0" smtClean="0">
                <a:solidFill>
                  <a:schemeClr val="accent4">
                    <a:lumMod val="10000"/>
                  </a:schemeClr>
                </a:solidFill>
              </a:rPr>
              <a:t>, ANT11</a:t>
            </a:r>
          </a:p>
        </p:txBody>
      </p:sp>
    </p:spTree>
    <p:extLst>
      <p:ext uri="{BB962C8B-B14F-4D97-AF65-F5344CB8AC3E}">
        <p14:creationId xmlns:p14="http://schemas.microsoft.com/office/powerpoint/2010/main" val="1648561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Digitization Analog </a:t>
            </a:r>
            <a:r>
              <a:rPr lang="en-US" dirty="0" err="1" smtClean="0"/>
              <a:t>Bandwith</a:t>
            </a:r>
            <a:r>
              <a:rPr lang="en-US" dirty="0" smtClean="0"/>
              <a:t> </a:t>
            </a:r>
            <a:endParaRPr lang="en-US" dirty="0"/>
          </a:p>
        </p:txBody>
      </p:sp>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28</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36" y="762000"/>
            <a:ext cx="7873064"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1371600" y="4495800"/>
            <a:ext cx="60198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705600" y="3276600"/>
            <a:ext cx="0" cy="1219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05600" y="2971800"/>
            <a:ext cx="2438400" cy="523220"/>
          </a:xfrm>
          <a:prstGeom prst="rect">
            <a:avLst/>
          </a:prstGeom>
          <a:noFill/>
        </p:spPr>
        <p:txBody>
          <a:bodyPr wrap="square" rtlCol="0">
            <a:spAutoFit/>
          </a:bodyPr>
          <a:lstStyle/>
          <a:p>
            <a:r>
              <a:rPr lang="en-US" sz="2800" b="1" dirty="0" smtClean="0">
                <a:solidFill>
                  <a:srgbClr val="FF0000"/>
                </a:solidFill>
              </a:rPr>
              <a:t>ABW~1.6GHz</a:t>
            </a:r>
          </a:p>
        </p:txBody>
      </p:sp>
      <p:sp>
        <p:nvSpPr>
          <p:cNvPr id="18" name="TextBox 17"/>
          <p:cNvSpPr txBox="1"/>
          <p:nvPr/>
        </p:nvSpPr>
        <p:spPr>
          <a:xfrm>
            <a:off x="1981200" y="4429780"/>
            <a:ext cx="2819400" cy="523220"/>
          </a:xfrm>
          <a:prstGeom prst="rect">
            <a:avLst/>
          </a:prstGeom>
          <a:noFill/>
        </p:spPr>
        <p:txBody>
          <a:bodyPr wrap="square" rtlCol="0">
            <a:spAutoFit/>
          </a:bodyPr>
          <a:lstStyle/>
          <a:p>
            <a:r>
              <a:rPr lang="en-US" sz="2800" b="1" dirty="0" smtClean="0">
                <a:solidFill>
                  <a:srgbClr val="FF0000"/>
                </a:solidFill>
              </a:rPr>
              <a:t>3 </a:t>
            </a:r>
            <a:r>
              <a:rPr lang="en-US" sz="2800" b="1" dirty="0" err="1" smtClean="0">
                <a:solidFill>
                  <a:srgbClr val="FF0000"/>
                </a:solidFill>
              </a:rPr>
              <a:t>db</a:t>
            </a:r>
            <a:r>
              <a:rPr lang="en-US" sz="2800" b="1" dirty="0" smtClean="0">
                <a:solidFill>
                  <a:srgbClr val="FF0000"/>
                </a:solidFill>
              </a:rPr>
              <a:t> loss</a:t>
            </a:r>
          </a:p>
        </p:txBody>
      </p:sp>
      <p:sp>
        <p:nvSpPr>
          <p:cNvPr id="19" name="TextBox 18"/>
          <p:cNvSpPr txBox="1"/>
          <p:nvPr/>
        </p:nvSpPr>
        <p:spPr>
          <a:xfrm>
            <a:off x="2772103" y="6296055"/>
            <a:ext cx="5715000" cy="400110"/>
          </a:xfrm>
          <a:prstGeom prst="rect">
            <a:avLst/>
          </a:prstGeom>
          <a:noFill/>
        </p:spPr>
        <p:txBody>
          <a:bodyPr wrap="square" rtlCol="0">
            <a:spAutoFit/>
          </a:bodyPr>
          <a:lstStyle/>
          <a:p>
            <a:r>
              <a:rPr lang="en-US" sz="2000" b="1" dirty="0" smtClean="0">
                <a:solidFill>
                  <a:schemeClr val="accent4">
                    <a:lumMod val="10000"/>
                  </a:schemeClr>
                </a:solidFill>
              </a:rPr>
              <a:t>PSEC4: Eric </a:t>
            </a:r>
            <a:r>
              <a:rPr lang="en-US" sz="2000" b="1" dirty="0" err="1" smtClean="0">
                <a:solidFill>
                  <a:schemeClr val="accent4">
                    <a:lumMod val="10000"/>
                  </a:schemeClr>
                </a:solidFill>
              </a:rPr>
              <a:t>Oberla</a:t>
            </a:r>
            <a:r>
              <a:rPr lang="en-US" sz="2000" b="1" dirty="0" smtClean="0">
                <a:solidFill>
                  <a:schemeClr val="accent4">
                    <a:lumMod val="10000"/>
                  </a:schemeClr>
                </a:solidFill>
              </a:rPr>
              <a:t> and </a:t>
            </a:r>
            <a:r>
              <a:rPr lang="en-US" sz="2000" b="1" dirty="0" err="1" smtClean="0">
                <a:solidFill>
                  <a:schemeClr val="accent4">
                    <a:lumMod val="10000"/>
                  </a:schemeClr>
                </a:solidFill>
              </a:rPr>
              <a:t>Herve</a:t>
            </a:r>
            <a:r>
              <a:rPr lang="en-US" sz="2000" b="1" dirty="0" smtClean="0">
                <a:solidFill>
                  <a:schemeClr val="accent4">
                    <a:lumMod val="10000"/>
                  </a:schemeClr>
                </a:solidFill>
              </a:rPr>
              <a:t> </a:t>
            </a:r>
            <a:r>
              <a:rPr lang="en-US" sz="2000" b="1" dirty="0" err="1" smtClean="0">
                <a:solidFill>
                  <a:schemeClr val="accent4">
                    <a:lumMod val="10000"/>
                  </a:schemeClr>
                </a:solidFill>
              </a:rPr>
              <a:t>Grabas</a:t>
            </a:r>
            <a:r>
              <a:rPr lang="en-US" sz="2000" b="1" dirty="0" smtClean="0">
                <a:solidFill>
                  <a:schemeClr val="accent4">
                    <a:lumMod val="10000"/>
                  </a:schemeClr>
                </a:solidFill>
              </a:rPr>
              <a:t>+ friends…</a:t>
            </a:r>
          </a:p>
        </p:txBody>
      </p:sp>
      <p:sp>
        <p:nvSpPr>
          <p:cNvPr id="21" name="Rectangle 20"/>
          <p:cNvSpPr/>
          <p:nvPr/>
        </p:nvSpPr>
        <p:spPr>
          <a:xfrm>
            <a:off x="5209837" y="760521"/>
            <a:ext cx="2991525" cy="523220"/>
          </a:xfrm>
          <a:prstGeom prst="rect">
            <a:avLst/>
          </a:prstGeom>
        </p:spPr>
        <p:txBody>
          <a:bodyPr wrap="none">
            <a:spAutoFit/>
          </a:bodyPr>
          <a:lstStyle/>
          <a:p>
            <a:pPr lvl="0"/>
            <a:r>
              <a:rPr lang="en-US" sz="2800" b="1" dirty="0">
                <a:solidFill>
                  <a:srgbClr val="DADADA">
                    <a:lumMod val="10000"/>
                  </a:srgbClr>
                </a:solidFill>
              </a:rPr>
              <a:t>Eric </a:t>
            </a:r>
            <a:r>
              <a:rPr lang="en-US" sz="2800" b="1" dirty="0" err="1">
                <a:solidFill>
                  <a:srgbClr val="DADADA">
                    <a:lumMod val="10000"/>
                  </a:srgbClr>
                </a:solidFill>
              </a:rPr>
              <a:t>Oberla</a:t>
            </a:r>
            <a:r>
              <a:rPr lang="en-US" sz="2800" b="1" dirty="0">
                <a:solidFill>
                  <a:srgbClr val="DADADA">
                    <a:lumMod val="10000"/>
                  </a:srgbClr>
                </a:solidFill>
              </a:rPr>
              <a:t>, ANT11</a:t>
            </a:r>
          </a:p>
        </p:txBody>
      </p:sp>
    </p:spTree>
    <p:extLst>
      <p:ext uri="{BB962C8B-B14F-4D97-AF65-F5344CB8AC3E}">
        <p14:creationId xmlns:p14="http://schemas.microsoft.com/office/powerpoint/2010/main" val="3242055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800" dirty="0" smtClean="0"/>
              <a:t>Noise (unshielded)</a:t>
            </a:r>
            <a:endParaRPr lang="en-US" sz="4800" dirty="0"/>
          </a:p>
        </p:txBody>
      </p:sp>
      <p:sp>
        <p:nvSpPr>
          <p:cNvPr id="4" name="Date Placeholder 3"/>
          <p:cNvSpPr>
            <a:spLocks noGrp="1"/>
          </p:cNvSpPr>
          <p:nvPr>
            <p:ph type="dt" sz="half" idx="10"/>
          </p:nvPr>
        </p:nvSpPr>
        <p:spPr/>
        <p:txBody>
          <a:bodyPr/>
          <a:lstStyle/>
          <a:p>
            <a:fld id="{2AB3D6FB-0361-4FF3-8D06-3F84DFBCA453}" type="datetime1">
              <a:rPr lang="en-US" smtClean="0"/>
              <a:pPr/>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Light11</a:t>
            </a:r>
            <a:r>
              <a:rPr lang="en-US" smtClean="0"/>
              <a:t> </a:t>
            </a:r>
            <a:r>
              <a:rPr lang="en-US" smtClean="0">
                <a:solidFill>
                  <a:srgbClr val="151517"/>
                </a:solidFill>
              </a:rPr>
              <a:t>Ringberg</a:t>
            </a:r>
            <a:r>
              <a:rPr lang="en-US" smtClean="0"/>
              <a:t> </a:t>
            </a:r>
            <a:r>
              <a:rPr lang="en-US" smtClean="0">
                <a:solidFill>
                  <a:srgbClr val="151517"/>
                </a:solidFill>
              </a:rPr>
              <a:t>Castle</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29</a:t>
            </a:fld>
            <a:endParaRPr lang="en-US" dirty="0"/>
          </a:p>
        </p:txBody>
      </p:sp>
      <p:pic>
        <p:nvPicPr>
          <p:cNvPr id="8" name="Picture 4" descr="C:\Documents and Settings\eric\My Documents\Downloads\noi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399" b="50000"/>
          <a:stretch/>
        </p:blipFill>
        <p:spPr bwMode="auto">
          <a:xfrm>
            <a:off x="1138165" y="838200"/>
            <a:ext cx="6154869" cy="5562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810000" y="685800"/>
            <a:ext cx="5334000" cy="400110"/>
          </a:xfrm>
          <a:prstGeom prst="rect">
            <a:avLst/>
          </a:prstGeom>
        </p:spPr>
        <p:txBody>
          <a:bodyPr wrap="square">
            <a:spAutoFit/>
          </a:bodyPr>
          <a:lstStyle/>
          <a:p>
            <a:pPr lvl="0"/>
            <a:r>
              <a:rPr lang="en-US" sz="2000" b="1" dirty="0">
                <a:solidFill>
                  <a:srgbClr val="DADADA">
                    <a:lumMod val="10000"/>
                  </a:srgbClr>
                </a:solidFill>
              </a:rPr>
              <a:t>PSEC4: Eric </a:t>
            </a:r>
            <a:r>
              <a:rPr lang="en-US" sz="2000" b="1" dirty="0" err="1">
                <a:solidFill>
                  <a:srgbClr val="DADADA">
                    <a:lumMod val="10000"/>
                  </a:srgbClr>
                </a:solidFill>
              </a:rPr>
              <a:t>Oberla</a:t>
            </a:r>
            <a:r>
              <a:rPr lang="en-US" sz="2000" b="1" dirty="0">
                <a:solidFill>
                  <a:srgbClr val="DADADA">
                    <a:lumMod val="10000"/>
                  </a:srgbClr>
                </a:solidFill>
              </a:rPr>
              <a:t> and </a:t>
            </a:r>
            <a:r>
              <a:rPr lang="en-US" sz="2000" b="1" dirty="0" err="1">
                <a:solidFill>
                  <a:srgbClr val="DADADA">
                    <a:lumMod val="10000"/>
                  </a:srgbClr>
                </a:solidFill>
              </a:rPr>
              <a:t>Herve</a:t>
            </a:r>
            <a:r>
              <a:rPr lang="en-US" sz="2000" b="1" dirty="0">
                <a:solidFill>
                  <a:srgbClr val="DADADA">
                    <a:lumMod val="10000"/>
                  </a:srgbClr>
                </a:solidFill>
              </a:rPr>
              <a:t> </a:t>
            </a:r>
            <a:r>
              <a:rPr lang="en-US" sz="2000" b="1" dirty="0" err="1">
                <a:solidFill>
                  <a:srgbClr val="DADADA">
                    <a:lumMod val="10000"/>
                  </a:srgbClr>
                </a:solidFill>
              </a:rPr>
              <a:t>Grabas</a:t>
            </a:r>
            <a:r>
              <a:rPr lang="en-US" sz="2000" b="1" dirty="0">
                <a:solidFill>
                  <a:srgbClr val="DADADA">
                    <a:lumMod val="10000"/>
                  </a:srgbClr>
                </a:solidFill>
              </a:rPr>
              <a:t>+ friends…</a:t>
            </a:r>
          </a:p>
        </p:txBody>
      </p:sp>
      <p:sp>
        <p:nvSpPr>
          <p:cNvPr id="15" name="TextBox 14"/>
          <p:cNvSpPr txBox="1"/>
          <p:nvPr/>
        </p:nvSpPr>
        <p:spPr>
          <a:xfrm>
            <a:off x="4269101" y="4267200"/>
            <a:ext cx="5103499" cy="523220"/>
          </a:xfrm>
          <a:prstGeom prst="rect">
            <a:avLst/>
          </a:prstGeom>
          <a:noFill/>
        </p:spPr>
        <p:txBody>
          <a:bodyPr wrap="square" rtlCol="0">
            <a:spAutoFit/>
          </a:bodyPr>
          <a:lstStyle/>
          <a:p>
            <a:r>
              <a:rPr lang="en-US" sz="2800" b="1" dirty="0" smtClean="0">
                <a:solidFill>
                  <a:srgbClr val="FF0000"/>
                </a:solidFill>
              </a:rPr>
              <a:t>RMS=755 microvolts</a:t>
            </a:r>
          </a:p>
        </p:txBody>
      </p:sp>
      <p:sp>
        <p:nvSpPr>
          <p:cNvPr id="18" name="TextBox 17"/>
          <p:cNvSpPr txBox="1"/>
          <p:nvPr/>
        </p:nvSpPr>
        <p:spPr>
          <a:xfrm>
            <a:off x="46570" y="5827693"/>
            <a:ext cx="5103499" cy="954107"/>
          </a:xfrm>
          <a:prstGeom prst="rect">
            <a:avLst/>
          </a:prstGeom>
          <a:noFill/>
        </p:spPr>
        <p:txBody>
          <a:bodyPr wrap="square" rtlCol="0">
            <a:spAutoFit/>
          </a:bodyPr>
          <a:lstStyle/>
          <a:p>
            <a:r>
              <a:rPr lang="en-US" sz="2800" b="1" dirty="0" smtClean="0">
                <a:solidFill>
                  <a:schemeClr val="tx2">
                    <a:lumMod val="50000"/>
                  </a:schemeClr>
                </a:solidFill>
              </a:rPr>
              <a:t>Full-Scale ~1.2 volts (expect S/N&gt;=100, conservatively)</a:t>
            </a:r>
          </a:p>
        </p:txBody>
      </p:sp>
      <p:sp>
        <p:nvSpPr>
          <p:cNvPr id="19" name="Rectangle 18"/>
          <p:cNvSpPr/>
          <p:nvPr/>
        </p:nvSpPr>
        <p:spPr>
          <a:xfrm>
            <a:off x="6152475" y="6258580"/>
            <a:ext cx="2991525" cy="523220"/>
          </a:xfrm>
          <a:prstGeom prst="rect">
            <a:avLst/>
          </a:prstGeom>
        </p:spPr>
        <p:txBody>
          <a:bodyPr wrap="none">
            <a:spAutoFit/>
          </a:bodyPr>
          <a:lstStyle/>
          <a:p>
            <a:pPr lvl="0"/>
            <a:r>
              <a:rPr lang="en-US" sz="2800" b="1" dirty="0">
                <a:solidFill>
                  <a:srgbClr val="DADADA">
                    <a:lumMod val="10000"/>
                  </a:srgbClr>
                </a:solidFill>
              </a:rPr>
              <a:t>Eric </a:t>
            </a:r>
            <a:r>
              <a:rPr lang="en-US" sz="2800" b="1" dirty="0" err="1">
                <a:solidFill>
                  <a:srgbClr val="DADADA">
                    <a:lumMod val="10000"/>
                  </a:srgbClr>
                </a:solidFill>
              </a:rPr>
              <a:t>Oberla</a:t>
            </a:r>
            <a:r>
              <a:rPr lang="en-US" sz="2800" b="1" dirty="0">
                <a:solidFill>
                  <a:srgbClr val="DADADA">
                    <a:lumMod val="10000"/>
                  </a:srgbClr>
                </a:solidFill>
              </a:rPr>
              <a:t>, ANT11</a:t>
            </a:r>
          </a:p>
        </p:txBody>
      </p:sp>
    </p:spTree>
    <p:extLst>
      <p:ext uri="{BB962C8B-B14F-4D97-AF65-F5344CB8AC3E}">
        <p14:creationId xmlns:p14="http://schemas.microsoft.com/office/powerpoint/2010/main" val="1962658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Grp="1" noChangeArrowheads="1"/>
          </p:cNvSpPr>
          <p:nvPr>
            <p:ph type="ctrTitle"/>
          </p:nvPr>
        </p:nvSpPr>
        <p:spPr>
          <a:xfrm>
            <a:off x="0" y="-152400"/>
            <a:ext cx="9296400" cy="838200"/>
          </a:xfrm>
        </p:spPr>
        <p:txBody>
          <a:bodyPr>
            <a:noAutofit/>
          </a:bodyPr>
          <a:lstStyle/>
          <a:p>
            <a:pPr eaLnBrk="1" hangingPunct="1">
              <a:defRPr/>
            </a:pPr>
            <a:r>
              <a:rPr lang="en-US" sz="4800" b="1" dirty="0" smtClean="0">
                <a:solidFill>
                  <a:srgbClr val="FF0000"/>
                </a:solidFill>
              </a:rPr>
              <a:t>Colliders:</a:t>
            </a:r>
            <a:r>
              <a:rPr lang="en-US" b="1" dirty="0" smtClean="0">
                <a:solidFill>
                  <a:srgbClr val="FF0000"/>
                </a:solidFill>
              </a:rPr>
              <a:t> </a:t>
            </a:r>
          </a:p>
        </p:txBody>
      </p:sp>
      <p:pic>
        <p:nvPicPr>
          <p:cNvPr id="32771" name="Picture 4" descr="top_c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4000822" cy="309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7"/>
          <p:cNvSpPr txBox="1">
            <a:spLocks noChangeArrowheads="1"/>
          </p:cNvSpPr>
          <p:nvPr/>
        </p:nvSpPr>
        <p:spPr bwMode="auto">
          <a:xfrm>
            <a:off x="23648" y="4674715"/>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nSpc>
                <a:spcPct val="70000"/>
              </a:lnSpc>
              <a:spcBef>
                <a:spcPct val="10000"/>
              </a:spcBef>
              <a:buFontTx/>
              <a:buNone/>
            </a:pPr>
            <a:r>
              <a:rPr lang="en-US" dirty="0" smtClean="0">
                <a:solidFill>
                  <a:srgbClr val="151517"/>
                </a:solidFill>
              </a:rPr>
              <a:t>Approach: measure </a:t>
            </a:r>
            <a:r>
              <a:rPr lang="en-US" dirty="0">
                <a:solidFill>
                  <a:srgbClr val="151517"/>
                </a:solidFill>
              </a:rPr>
              <a:t>the difference in arrival times </a:t>
            </a:r>
            <a:r>
              <a:rPr lang="en-US" dirty="0" smtClean="0">
                <a:solidFill>
                  <a:srgbClr val="151517"/>
                </a:solidFill>
              </a:rPr>
              <a:t>of photons and charged particles </a:t>
            </a:r>
            <a:r>
              <a:rPr lang="en-US" dirty="0">
                <a:solidFill>
                  <a:srgbClr val="151517"/>
                </a:solidFill>
              </a:rPr>
              <a:t>which arrive a few psec later</a:t>
            </a:r>
            <a:r>
              <a:rPr lang="en-US" dirty="0" smtClean="0">
                <a:solidFill>
                  <a:srgbClr val="151517"/>
                </a:solidFill>
              </a:rPr>
              <a:t>.</a:t>
            </a:r>
          </a:p>
          <a:p>
            <a:pPr>
              <a:lnSpc>
                <a:spcPct val="70000"/>
              </a:lnSpc>
              <a:spcBef>
                <a:spcPct val="10000"/>
              </a:spcBef>
              <a:buFontTx/>
              <a:buNone/>
            </a:pPr>
            <a:r>
              <a:rPr lang="en-US" dirty="0" smtClean="0">
                <a:solidFill>
                  <a:srgbClr val="151517"/>
                </a:solidFill>
              </a:rPr>
              <a:t>Light source is Cherenkov light in the window/radiator.</a:t>
            </a:r>
            <a:endParaRPr lang="en-US" dirty="0" smtClean="0">
              <a:solidFill>
                <a:srgbClr val="151517"/>
              </a:solidFill>
            </a:endParaRPr>
          </a:p>
          <a:p>
            <a:pPr>
              <a:lnSpc>
                <a:spcPct val="70000"/>
              </a:lnSpc>
              <a:spcBef>
                <a:spcPct val="10000"/>
              </a:spcBef>
              <a:buFontTx/>
              <a:buNone/>
            </a:pPr>
            <a:r>
              <a:rPr lang="en-US" dirty="0" smtClean="0">
                <a:solidFill>
                  <a:srgbClr val="151517"/>
                </a:solidFill>
              </a:rPr>
              <a:t>Benefit: Discoveries in signatures not possible now</a:t>
            </a:r>
            <a:endParaRPr lang="en-US" dirty="0">
              <a:solidFill>
                <a:srgbClr val="151517"/>
              </a:solidFill>
            </a:endParaRPr>
          </a:p>
        </p:txBody>
      </p:sp>
      <p:sp>
        <p:nvSpPr>
          <p:cNvPr id="2" name="TextBox 1"/>
          <p:cNvSpPr txBox="1"/>
          <p:nvPr/>
        </p:nvSpPr>
        <p:spPr>
          <a:xfrm>
            <a:off x="0" y="457200"/>
            <a:ext cx="8686800" cy="954107"/>
          </a:xfrm>
          <a:prstGeom prst="rect">
            <a:avLst/>
          </a:prstGeom>
          <a:noFill/>
        </p:spPr>
        <p:txBody>
          <a:bodyPr wrap="square" rtlCol="0">
            <a:spAutoFit/>
          </a:bodyPr>
          <a:lstStyle/>
          <a:p>
            <a:r>
              <a:rPr lang="en-US" sz="2800" b="1" dirty="0">
                <a:solidFill>
                  <a:srgbClr val="DADADA">
                    <a:lumMod val="10000"/>
                  </a:srgbClr>
                </a:solidFill>
              </a:rPr>
              <a:t>Need: 1) </a:t>
            </a:r>
            <a:r>
              <a:rPr lang="en-US" sz="2800" b="1" dirty="0" smtClean="0">
                <a:solidFill>
                  <a:schemeClr val="accent4">
                    <a:lumMod val="10000"/>
                  </a:schemeClr>
                </a:solidFill>
              </a:rPr>
              <a:t>identify the  quark content of charged particles</a:t>
            </a:r>
          </a:p>
          <a:p>
            <a:r>
              <a:rPr lang="en-US" sz="2800" b="1" dirty="0">
                <a:solidFill>
                  <a:schemeClr val="accent4">
                    <a:lumMod val="10000"/>
                  </a:schemeClr>
                </a:solidFill>
              </a:rPr>
              <a:t> </a:t>
            </a:r>
            <a:r>
              <a:rPr lang="en-US" sz="2800" b="1" dirty="0" smtClean="0">
                <a:solidFill>
                  <a:schemeClr val="accent4">
                    <a:lumMod val="10000"/>
                  </a:schemeClr>
                </a:solidFill>
              </a:rPr>
              <a:t>           2) vertex  photons </a:t>
            </a:r>
          </a:p>
        </p:txBody>
      </p:sp>
      <p:sp>
        <p:nvSpPr>
          <p:cNvPr id="4" name="Rectangle 3"/>
          <p:cNvSpPr/>
          <p:nvPr/>
        </p:nvSpPr>
        <p:spPr>
          <a:xfrm>
            <a:off x="0" y="5889248"/>
            <a:ext cx="9144000" cy="830997"/>
          </a:xfrm>
          <a:prstGeom prst="rect">
            <a:avLst/>
          </a:prstGeom>
        </p:spPr>
        <p:txBody>
          <a:bodyPr wrap="square">
            <a:spAutoFit/>
          </a:bodyPr>
          <a:lstStyle/>
          <a:p>
            <a:r>
              <a:rPr lang="en-US" sz="2400" b="1" dirty="0" smtClean="0">
                <a:solidFill>
                  <a:srgbClr val="DADADA">
                    <a:lumMod val="10000"/>
                  </a:srgbClr>
                </a:solidFill>
                <a:latin typeface="Garamond" pitchFamily="18" charset="0"/>
              </a:rPr>
              <a:t>(Note</a:t>
            </a:r>
            <a:r>
              <a:rPr lang="en-US" sz="2400" b="1" dirty="0" smtClean="0">
                <a:solidFill>
                  <a:srgbClr val="DADADA">
                    <a:lumMod val="10000"/>
                  </a:srgbClr>
                </a:solidFill>
                <a:latin typeface="Garamond" pitchFamily="18" charset="0"/>
              </a:rPr>
              <a:t>: conventional  TOF resolution is 100 psec -factor of 100 worse than our </a:t>
            </a:r>
            <a:r>
              <a:rPr lang="en-US" sz="2400" b="1" dirty="0" smtClean="0">
                <a:solidFill>
                  <a:srgbClr val="DADADA">
                    <a:lumMod val="10000"/>
                  </a:srgbClr>
                </a:solidFill>
                <a:latin typeface="Garamond" pitchFamily="18" charset="0"/>
              </a:rPr>
              <a:t>goal= 1” is 100 psec, so need a small scale-length). </a:t>
            </a:r>
            <a:endParaRPr lang="en-US" sz="1600" dirty="0">
              <a:latin typeface="Garamond" pitchFamily="18" charset="0"/>
            </a:endParaRPr>
          </a:p>
        </p:txBody>
      </p:sp>
      <p:sp>
        <p:nvSpPr>
          <p:cNvPr id="5" name="TextBox 4"/>
          <p:cNvSpPr txBox="1"/>
          <p:nvPr/>
        </p:nvSpPr>
        <p:spPr>
          <a:xfrm>
            <a:off x="23648" y="2133600"/>
            <a:ext cx="2719552" cy="1200329"/>
          </a:xfrm>
          <a:prstGeom prst="rect">
            <a:avLst/>
          </a:prstGeom>
          <a:noFill/>
        </p:spPr>
        <p:txBody>
          <a:bodyPr wrap="square" rtlCol="0">
            <a:spAutoFit/>
          </a:bodyPr>
          <a:lstStyle/>
          <a:p>
            <a:r>
              <a:rPr lang="en-US" sz="2400" b="1" dirty="0" smtClean="0">
                <a:solidFill>
                  <a:srgbClr val="FF0000"/>
                </a:solidFill>
              </a:rPr>
              <a:t>Theme: extract </a:t>
            </a:r>
            <a:r>
              <a:rPr lang="en-US" sz="2400" b="1" i="1" dirty="0" smtClean="0">
                <a:solidFill>
                  <a:srgbClr val="FF0000"/>
                </a:solidFill>
              </a:rPr>
              <a:t>all </a:t>
            </a:r>
            <a:r>
              <a:rPr lang="en-US" sz="2400" b="1" dirty="0" smtClean="0">
                <a:solidFill>
                  <a:srgbClr val="FF0000"/>
                </a:solidFill>
              </a:rPr>
              <a:t> the information in each event </a:t>
            </a:r>
            <a:r>
              <a:rPr lang="en-US" b="1" dirty="0" smtClean="0">
                <a:solidFill>
                  <a:srgbClr val="FF0000"/>
                </a:solidFill>
              </a:rPr>
              <a:t>(4-vectors)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r>
              <a:rPr lang="en-US" sz="5300" b="1" dirty="0" err="1" smtClean="0"/>
              <a:t>Opportunities:Can</a:t>
            </a:r>
            <a:r>
              <a:rPr lang="en-US" sz="5300" b="1" dirty="0" smtClean="0"/>
              <a:t> </a:t>
            </a:r>
            <a:r>
              <a:rPr lang="en-US" sz="5300" b="1" dirty="0" smtClean="0"/>
              <a:t>we go deep sub-</a:t>
            </a:r>
            <a:r>
              <a:rPr lang="en-US" sz="5300" b="1" dirty="0" err="1" smtClean="0"/>
              <a:t>picosec</a:t>
            </a:r>
            <a:r>
              <a:rPr lang="en-US" sz="5300" b="1" dirty="0" smtClean="0"/>
              <a:t>?:</a:t>
            </a:r>
            <a:r>
              <a:rPr lang="en-US" sz="5300" b="1" dirty="0"/>
              <a:t> </a:t>
            </a:r>
            <a:r>
              <a:rPr lang="en-US" b="1" dirty="0" smtClean="0"/>
              <a:t>the </a:t>
            </a:r>
            <a:r>
              <a:rPr lang="en-US" b="1" dirty="0" err="1" smtClean="0"/>
              <a:t>Ritt</a:t>
            </a:r>
            <a:r>
              <a:rPr lang="en-US" b="1" dirty="0" smtClean="0"/>
              <a:t> Parameterization </a:t>
            </a:r>
            <a:r>
              <a:rPr lang="en-US" b="1" dirty="0" smtClean="0"/>
              <a:t/>
            </a:r>
            <a:br>
              <a:rPr lang="en-US" b="1" dirty="0" smtClean="0"/>
            </a:br>
            <a:r>
              <a:rPr lang="en-US" sz="2700" b="1" dirty="0" smtClean="0">
                <a:solidFill>
                  <a:schemeClr val="bg2">
                    <a:lumMod val="10000"/>
                  </a:schemeClr>
                </a:solidFill>
              </a:rPr>
              <a:t>(</a:t>
            </a:r>
            <a:r>
              <a:rPr lang="en-US" sz="2700" b="1" dirty="0" smtClean="0">
                <a:solidFill>
                  <a:schemeClr val="bg2">
                    <a:lumMod val="10000"/>
                  </a:schemeClr>
                </a:solidFill>
              </a:rPr>
              <a:t>agrees with JF MC)</a:t>
            </a:r>
            <a:endParaRPr lang="en-US" sz="2700"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8475" y="1866900"/>
            <a:ext cx="5495925" cy="4152900"/>
          </a:xfrm>
        </p:spPr>
      </p:pic>
      <p:sp>
        <p:nvSpPr>
          <p:cNvPr id="3" name="Date Placeholder 2"/>
          <p:cNvSpPr>
            <a:spLocks noGrp="1"/>
          </p:cNvSpPr>
          <p:nvPr>
            <p:ph type="dt" sz="half" idx="10"/>
          </p:nvPr>
        </p:nvSpPr>
        <p:spPr/>
        <p:txBody>
          <a:bodyPr/>
          <a:lstStyle/>
          <a:p>
            <a:fld id="{A4C1412B-C6B6-47B1-9CCE-5DB104662532}"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30</a:t>
            </a:fld>
            <a:endParaRPr lang="en-US" dirty="0"/>
          </a:p>
        </p:txBody>
      </p:sp>
      <p:sp>
        <p:nvSpPr>
          <p:cNvPr id="8" name="TextBox 7"/>
          <p:cNvSpPr txBox="1"/>
          <p:nvPr/>
        </p:nvSpPr>
        <p:spPr>
          <a:xfrm>
            <a:off x="304800" y="4886980"/>
            <a:ext cx="2209800" cy="523220"/>
          </a:xfrm>
          <a:prstGeom prst="rect">
            <a:avLst/>
          </a:prstGeom>
          <a:noFill/>
        </p:spPr>
        <p:txBody>
          <a:bodyPr wrap="square" rtlCol="0">
            <a:spAutoFit/>
          </a:bodyPr>
          <a:lstStyle/>
          <a:p>
            <a:pPr lvl="0"/>
            <a:r>
              <a:rPr lang="en-US" sz="2800" b="1" dirty="0" smtClean="0">
                <a:solidFill>
                  <a:srgbClr val="E5E5FF">
                    <a:lumMod val="10000"/>
                  </a:srgbClr>
                </a:solidFill>
              </a:rPr>
              <a:t>S/N, </a:t>
            </a:r>
            <a:r>
              <a:rPr lang="en-US" sz="2800" b="1" dirty="0" err="1" smtClean="0">
                <a:solidFill>
                  <a:srgbClr val="E5E5FF">
                    <a:lumMod val="10000"/>
                  </a:srgbClr>
                </a:solidFill>
              </a:rPr>
              <a:t>f</a:t>
            </a:r>
            <a:r>
              <a:rPr lang="en-US" sz="2800" b="1" baseline="-25000" dirty="0" err="1" smtClean="0">
                <a:solidFill>
                  <a:srgbClr val="E5E5FF">
                    <a:lumMod val="10000"/>
                  </a:srgbClr>
                </a:solidFill>
              </a:rPr>
              <a:t>Z</a:t>
            </a:r>
            <a:r>
              <a:rPr lang="en-US" sz="2800" b="1" dirty="0" smtClean="0">
                <a:solidFill>
                  <a:srgbClr val="E5E5FF">
                    <a:lumMod val="10000"/>
                  </a:srgbClr>
                </a:solidFill>
              </a:rPr>
              <a:t>: DONE</a:t>
            </a:r>
            <a:endParaRPr lang="en-US" sz="2800" b="1" dirty="0">
              <a:solidFill>
                <a:srgbClr val="E5E5FF">
                  <a:lumMod val="10000"/>
                </a:srgbClr>
              </a:solidFill>
            </a:endParaRPr>
          </a:p>
        </p:txBody>
      </p:sp>
      <p:sp>
        <p:nvSpPr>
          <p:cNvPr id="10" name="Rectangle 9"/>
          <p:cNvSpPr/>
          <p:nvPr/>
        </p:nvSpPr>
        <p:spPr>
          <a:xfrm>
            <a:off x="225314" y="5725180"/>
            <a:ext cx="2271776" cy="523220"/>
          </a:xfrm>
          <a:prstGeom prst="rect">
            <a:avLst/>
          </a:prstGeom>
        </p:spPr>
        <p:txBody>
          <a:bodyPr wrap="none">
            <a:spAutoFit/>
          </a:bodyPr>
          <a:lstStyle/>
          <a:p>
            <a:pPr lvl="0"/>
            <a:r>
              <a:rPr lang="en-US" sz="2800" b="1" dirty="0" err="1" smtClean="0">
                <a:solidFill>
                  <a:srgbClr val="FF0000"/>
                </a:solidFill>
              </a:rPr>
              <a:t>abw</a:t>
            </a:r>
            <a:r>
              <a:rPr lang="en-US" sz="2800" b="1" dirty="0" smtClean="0">
                <a:solidFill>
                  <a:srgbClr val="FF0000"/>
                </a:solidFill>
              </a:rPr>
              <a:t>: NOT YET</a:t>
            </a:r>
            <a:endParaRPr lang="en-US" sz="2800" b="1" dirty="0">
              <a:solidFill>
                <a:srgbClr val="FF0000"/>
              </a:solidFill>
            </a:endParaRPr>
          </a:p>
        </p:txBody>
      </p:sp>
      <p:cxnSp>
        <p:nvCxnSpPr>
          <p:cNvPr id="13" name="Straight Arrow Connector 12"/>
          <p:cNvCxnSpPr>
            <a:stCxn id="8" idx="3"/>
          </p:cNvCxnSpPr>
          <p:nvPr/>
        </p:nvCxnSpPr>
        <p:spPr>
          <a:xfrm flipV="1">
            <a:off x="2514600" y="4419600"/>
            <a:ext cx="1219200" cy="728990"/>
          </a:xfrm>
          <a:prstGeom prst="straightConnector1">
            <a:avLst/>
          </a:prstGeom>
          <a:ln w="381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p:cNvCxnSpPr>
          <p:nvPr/>
        </p:nvCxnSpPr>
        <p:spPr>
          <a:xfrm flipV="1">
            <a:off x="2497090" y="4419600"/>
            <a:ext cx="3979910" cy="156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514600" y="4286742"/>
            <a:ext cx="2133600" cy="872768"/>
          </a:xfrm>
          <a:prstGeom prst="straightConnector1">
            <a:avLst/>
          </a:prstGeom>
          <a:ln w="381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514600" y="4419600"/>
            <a:ext cx="3200400" cy="739910"/>
          </a:xfrm>
          <a:prstGeom prst="straightConnector1">
            <a:avLst/>
          </a:prstGeom>
          <a:ln w="381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315200" y="4065588"/>
            <a:ext cx="914400" cy="354012"/>
          </a:xfrm>
          <a:prstGeom prst="rect">
            <a:avLst/>
          </a:prstGeom>
          <a:ln w="57150">
            <a:solidFill>
              <a:srgbClr val="00206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85000"/>
              </a:lnSpc>
            </a:pPr>
            <a:endParaRPr lang="en-US" sz="2400" b="1" dirty="0" smtClean="0">
              <a:solidFill>
                <a:srgbClr val="151517"/>
              </a:solidFill>
            </a:endParaRPr>
          </a:p>
        </p:txBody>
      </p:sp>
      <p:cxnSp>
        <p:nvCxnSpPr>
          <p:cNvPr id="28" name="Straight Arrow Connector 27"/>
          <p:cNvCxnSpPr/>
          <p:nvPr/>
        </p:nvCxnSpPr>
        <p:spPr>
          <a:xfrm flipH="1">
            <a:off x="8039100" y="2438400"/>
            <a:ext cx="266700" cy="1627188"/>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73" name="TextBox 3072"/>
          <p:cNvSpPr txBox="1"/>
          <p:nvPr/>
        </p:nvSpPr>
        <p:spPr>
          <a:xfrm>
            <a:off x="6705600" y="2143780"/>
            <a:ext cx="2514600" cy="523220"/>
          </a:xfrm>
          <a:prstGeom prst="rect">
            <a:avLst/>
          </a:prstGeom>
          <a:noFill/>
        </p:spPr>
        <p:txBody>
          <a:bodyPr wrap="square" rtlCol="0">
            <a:spAutoFit/>
          </a:bodyPr>
          <a:lstStyle/>
          <a:p>
            <a:r>
              <a:rPr lang="en-US" sz="2800" b="1" dirty="0" smtClean="0">
                <a:solidFill>
                  <a:schemeClr val="tx1">
                    <a:lumMod val="50000"/>
                  </a:schemeClr>
                </a:solidFill>
              </a:rPr>
              <a:t>100 </a:t>
            </a:r>
            <a:r>
              <a:rPr lang="en-US" sz="2800" b="1" dirty="0" err="1" smtClean="0">
                <a:solidFill>
                  <a:schemeClr val="tx1">
                    <a:lumMod val="50000"/>
                  </a:schemeClr>
                </a:solidFill>
              </a:rPr>
              <a:t>femtosec</a:t>
            </a:r>
            <a:r>
              <a:rPr lang="en-US" sz="2800" b="1" dirty="0" smtClean="0">
                <a:solidFill>
                  <a:schemeClr val="tx1">
                    <a:lumMod val="50000"/>
                  </a:schemeClr>
                </a:solidFill>
              </a:rPr>
              <a:t> </a:t>
            </a:r>
          </a:p>
        </p:txBody>
      </p:sp>
      <p:sp>
        <p:nvSpPr>
          <p:cNvPr id="3078" name="TextBox 3077"/>
          <p:cNvSpPr txBox="1"/>
          <p:nvPr/>
        </p:nvSpPr>
        <p:spPr>
          <a:xfrm>
            <a:off x="76200" y="1600200"/>
            <a:ext cx="1905000" cy="1384995"/>
          </a:xfrm>
          <a:prstGeom prst="rect">
            <a:avLst/>
          </a:prstGeom>
          <a:noFill/>
        </p:spPr>
        <p:txBody>
          <a:bodyPr wrap="square" rtlCol="0">
            <a:spAutoFit/>
          </a:bodyPr>
          <a:lstStyle/>
          <a:p>
            <a:r>
              <a:rPr lang="en-US" sz="2800" b="1" dirty="0" smtClean="0">
                <a:solidFill>
                  <a:schemeClr val="accent4">
                    <a:lumMod val="10000"/>
                  </a:schemeClr>
                </a:solidFill>
              </a:rPr>
              <a:t>Stefan </a:t>
            </a:r>
            <a:r>
              <a:rPr lang="en-US" sz="2800" b="1" dirty="0" err="1" smtClean="0">
                <a:solidFill>
                  <a:schemeClr val="accent4">
                    <a:lumMod val="10000"/>
                  </a:schemeClr>
                </a:solidFill>
              </a:rPr>
              <a:t>Ritt</a:t>
            </a:r>
            <a:r>
              <a:rPr lang="en-US" sz="2800" b="1" dirty="0" smtClean="0">
                <a:solidFill>
                  <a:schemeClr val="accent4">
                    <a:lumMod val="10000"/>
                  </a:schemeClr>
                </a:solidFill>
              </a:rPr>
              <a:t> slide, doctored</a:t>
            </a:r>
          </a:p>
        </p:txBody>
      </p:sp>
    </p:spTree>
    <p:extLst>
      <p:ext uri="{BB962C8B-B14F-4D97-AF65-F5344CB8AC3E}">
        <p14:creationId xmlns:p14="http://schemas.microsoft.com/office/powerpoint/2010/main" val="4287245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Challenges</a:t>
            </a:r>
            <a:endParaRPr lang="en-US" b="1" dirty="0"/>
          </a:p>
        </p:txBody>
      </p:sp>
      <p:sp>
        <p:nvSpPr>
          <p:cNvPr id="3" name="Content Placeholder 2"/>
          <p:cNvSpPr>
            <a:spLocks noGrp="1"/>
          </p:cNvSpPr>
          <p:nvPr>
            <p:ph idx="1"/>
          </p:nvPr>
        </p:nvSpPr>
        <p:spPr>
          <a:xfrm>
            <a:off x="0" y="1600200"/>
            <a:ext cx="9144000" cy="4525963"/>
          </a:xfrm>
        </p:spPr>
        <p:txBody>
          <a:bodyPr>
            <a:normAutofit lnSpcReduction="10000"/>
          </a:bodyPr>
          <a:lstStyle/>
          <a:p>
            <a:r>
              <a:rPr lang="en-US" b="1" dirty="0" smtClean="0"/>
              <a:t>Photocathode- vacuum transfer (</a:t>
            </a:r>
            <a:r>
              <a:rPr lang="en-US" b="1" dirty="0" err="1" smtClean="0"/>
              <a:t>vs</a:t>
            </a:r>
            <a:r>
              <a:rPr lang="en-US" b="1" dirty="0" smtClean="0"/>
              <a:t> not)</a:t>
            </a:r>
          </a:p>
          <a:p>
            <a:r>
              <a:rPr lang="en-US" b="1" dirty="0" smtClean="0"/>
              <a:t>Top seal- indium (</a:t>
            </a:r>
            <a:r>
              <a:rPr lang="en-US" b="1" dirty="0" err="1" smtClean="0"/>
              <a:t>vs</a:t>
            </a:r>
            <a:r>
              <a:rPr lang="en-US" b="1" dirty="0" smtClean="0"/>
              <a:t> frit, other, metal for neutrons)</a:t>
            </a:r>
          </a:p>
          <a:p>
            <a:r>
              <a:rPr lang="en-US" b="1" dirty="0" smtClean="0"/>
              <a:t>Getter, long-time vacuum (6.4 m</a:t>
            </a:r>
            <a:r>
              <a:rPr lang="en-US" b="1" baseline="30000" dirty="0" smtClean="0"/>
              <a:t>2</a:t>
            </a:r>
            <a:r>
              <a:rPr lang="en-US" b="1" dirty="0" smtClean="0"/>
              <a:t>/plate)</a:t>
            </a:r>
          </a:p>
          <a:p>
            <a:r>
              <a:rPr lang="en-US" b="1" dirty="0" smtClean="0"/>
              <a:t>Commercialization (risk abatement=$$)</a:t>
            </a:r>
          </a:p>
          <a:p>
            <a:r>
              <a:rPr lang="en-US" b="1" dirty="0" smtClean="0"/>
              <a:t>Talent- esp. career paths for young ones (anything that takes more than 3 </a:t>
            </a:r>
            <a:r>
              <a:rPr lang="en-US" b="1" dirty="0" err="1" smtClean="0"/>
              <a:t>yrs</a:t>
            </a:r>
            <a:r>
              <a:rPr lang="en-US" b="1" dirty="0" smtClean="0"/>
              <a:t> is a major problem)</a:t>
            </a:r>
          </a:p>
          <a:p>
            <a:r>
              <a:rPr lang="en-US" b="1" dirty="0" smtClean="0"/>
              <a:t>Identifying the first adopters</a:t>
            </a:r>
          </a:p>
          <a:p>
            <a:r>
              <a:rPr lang="en-US" b="1" dirty="0" smtClean="0"/>
              <a:t>Continued funding</a:t>
            </a:r>
            <a:endParaRPr lang="en-US" b="1"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31</a:t>
            </a:fld>
            <a:endParaRPr lang="en-US" dirty="0"/>
          </a:p>
        </p:txBody>
      </p:sp>
    </p:spTree>
    <p:extLst>
      <p:ext uri="{BB962C8B-B14F-4D97-AF65-F5344CB8AC3E}">
        <p14:creationId xmlns:p14="http://schemas.microsoft.com/office/powerpoint/2010/main" val="3386506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5400" b="1" u="sng" dirty="0" smtClean="0">
                <a:solidFill>
                  <a:srgbClr val="FF0000"/>
                </a:solidFill>
              </a:rPr>
              <a:t>More Information on LAPPD:</a:t>
            </a:r>
          </a:p>
        </p:txBody>
      </p:sp>
      <p:sp>
        <p:nvSpPr>
          <p:cNvPr id="3" name="Date Placeholder 2"/>
          <p:cNvSpPr>
            <a:spLocks noGrp="1"/>
          </p:cNvSpPr>
          <p:nvPr>
            <p:ph type="dt" sz="half" idx="10"/>
          </p:nvPr>
        </p:nvSpPr>
        <p:spPr/>
        <p:txBody>
          <a:bodyPr/>
          <a:lstStyle/>
          <a:p>
            <a:fld id="{BF00E7F7-273E-4BAC-B065-9D2364458B1C}" type="datetime1">
              <a:rPr lang="en-US" smtClean="0"/>
              <a:t>5/17/2012</a:t>
            </a:fld>
            <a:endParaRPr lang="en-US"/>
          </a:p>
        </p:txBody>
      </p:sp>
      <p:sp>
        <p:nvSpPr>
          <p:cNvPr id="47109" name="Footer Placeholder 4"/>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7108" name="Slide Number Placeholder 3"/>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009041BC-162E-416C-BAD0-4ACDE259D1CF}" type="slidenum">
              <a:rPr lang="en-US" sz="1200" b="0" smtClean="0">
                <a:latin typeface="Arial" pitchFamily="34" charset="0"/>
              </a:rPr>
              <a:pPr eaLnBrk="1" hangingPunct="1">
                <a:lnSpc>
                  <a:spcPct val="100000"/>
                </a:lnSpc>
                <a:spcBef>
                  <a:spcPct val="0"/>
                </a:spcBef>
                <a:buFontTx/>
                <a:buNone/>
              </a:pPr>
              <a:t>32</a:t>
            </a:fld>
            <a:endParaRPr lang="en-US" sz="1200" b="0" smtClean="0">
              <a:latin typeface="Arial" pitchFamily="34" charset="0"/>
            </a:endParaRPr>
          </a:p>
        </p:txBody>
      </p:sp>
      <p:sp>
        <p:nvSpPr>
          <p:cNvPr id="47110" name="TextBox 6"/>
          <p:cNvSpPr txBox="1">
            <a:spLocks noChangeArrowheads="1"/>
          </p:cNvSpPr>
          <p:nvPr/>
        </p:nvSpPr>
        <p:spPr bwMode="auto">
          <a:xfrm>
            <a:off x="0" y="1524000"/>
            <a:ext cx="9144000" cy="427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r>
              <a:rPr lang="en-US" sz="3600" dirty="0">
                <a:solidFill>
                  <a:schemeClr val="bg2">
                    <a:lumMod val="10000"/>
                  </a:schemeClr>
                </a:solidFill>
              </a:rPr>
              <a:t>Main Page</a:t>
            </a:r>
            <a:r>
              <a:rPr lang="en-US" sz="3600" dirty="0">
                <a:solidFill>
                  <a:srgbClr val="FF0000"/>
                </a:solidFill>
              </a:rPr>
              <a:t>: </a:t>
            </a:r>
            <a:r>
              <a:rPr lang="en-US" sz="3600" dirty="0">
                <a:solidFill>
                  <a:srgbClr val="FF0000"/>
                </a:solidFill>
                <a:hlinkClick r:id="rId2"/>
              </a:rPr>
              <a:t>http://</a:t>
            </a:r>
            <a:r>
              <a:rPr lang="en-US" sz="3600" dirty="0" smtClean="0">
                <a:solidFill>
                  <a:srgbClr val="FF0000"/>
                </a:solidFill>
                <a:hlinkClick r:id="rId2"/>
              </a:rPr>
              <a:t>psec.uchicago.edu</a:t>
            </a:r>
            <a:r>
              <a:rPr lang="en-US" sz="3600" dirty="0" smtClean="0">
                <a:solidFill>
                  <a:srgbClr val="FF0000"/>
                </a:solidFill>
              </a:rPr>
              <a:t>     (has the links to the Library and Blogs)</a:t>
            </a:r>
            <a:endParaRPr lang="en-US" sz="3600" dirty="0">
              <a:solidFill>
                <a:srgbClr val="FF0000"/>
              </a:solidFill>
            </a:endParaRPr>
          </a:p>
          <a:p>
            <a:r>
              <a:rPr lang="en-US" sz="3600" dirty="0">
                <a:solidFill>
                  <a:srgbClr val="151517"/>
                </a:solidFill>
              </a:rPr>
              <a:t>Library: </a:t>
            </a:r>
            <a:r>
              <a:rPr lang="en-US" sz="3600" dirty="0" smtClean="0">
                <a:solidFill>
                  <a:srgbClr val="151517"/>
                </a:solidFill>
              </a:rPr>
              <a:t>Workshops, Godparent Reviews, Image </a:t>
            </a:r>
            <a:r>
              <a:rPr lang="en-US" sz="3600" dirty="0">
                <a:solidFill>
                  <a:srgbClr val="151517"/>
                </a:solidFill>
              </a:rPr>
              <a:t>Library, Document </a:t>
            </a:r>
            <a:r>
              <a:rPr lang="en-US" sz="3600" dirty="0" smtClean="0">
                <a:solidFill>
                  <a:srgbClr val="151517"/>
                </a:solidFill>
              </a:rPr>
              <a:t>Library, </a:t>
            </a:r>
            <a:r>
              <a:rPr lang="en-US" sz="3600" dirty="0">
                <a:solidFill>
                  <a:srgbClr val="151517"/>
                </a:solidFill>
              </a:rPr>
              <a:t>Links to MCP, Photocathode, Materials Literature, etc.;</a:t>
            </a:r>
          </a:p>
          <a:p>
            <a:r>
              <a:rPr lang="en-US" sz="3600" dirty="0">
                <a:solidFill>
                  <a:schemeClr val="tx1">
                    <a:lumMod val="50000"/>
                  </a:schemeClr>
                </a:solidFill>
              </a:rPr>
              <a:t>Blog: Our log-book- open to all (say yes to certificate Cerberus, etc.)- can keep track of us (at least several companies do</a:t>
            </a:r>
            <a:r>
              <a:rPr lang="en-US" sz="3600" dirty="0" smtClean="0">
                <a:solidFill>
                  <a:schemeClr val="tx1">
                    <a:lumMod val="50000"/>
                  </a:schemeClr>
                </a:solidFill>
              </a:rPr>
              <a:t>);</a:t>
            </a:r>
            <a:endParaRPr lang="en-US" sz="3600" dirty="0">
              <a:solidFill>
                <a:schemeClr val="tx1">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1DCE6-CBA6-4679-A99C-7533973B9B4F}" type="datetime1">
              <a:rPr lang="en-US" smtClean="0"/>
              <a:t>5/17/2012</a:t>
            </a:fld>
            <a:endParaRPr lang="en-US"/>
          </a:p>
        </p:txBody>
      </p:sp>
      <p:sp>
        <p:nvSpPr>
          <p:cNvPr id="47109" name="Footer Placeholder 4"/>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7108" name="Slide Number Placeholder 3"/>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009041BC-162E-416C-BAD0-4ACDE259D1CF}" type="slidenum">
              <a:rPr lang="en-US" sz="1200" b="0" smtClean="0">
                <a:latin typeface="Arial" pitchFamily="34" charset="0"/>
              </a:rPr>
              <a:pPr eaLnBrk="1" hangingPunct="1">
                <a:lnSpc>
                  <a:spcPct val="100000"/>
                </a:lnSpc>
                <a:spcBef>
                  <a:spcPct val="0"/>
                </a:spcBef>
                <a:buFontTx/>
                <a:buNone/>
              </a:pPr>
              <a:t>33</a:t>
            </a:fld>
            <a:endParaRPr lang="en-US" sz="1200" b="0" smtClean="0">
              <a:latin typeface="Arial" pitchFamily="34" charset="0"/>
            </a:endParaRPr>
          </a:p>
        </p:txBody>
      </p:sp>
      <p:sp>
        <p:nvSpPr>
          <p:cNvPr id="4" name="Rectangle 3"/>
          <p:cNvSpPr/>
          <p:nvPr/>
        </p:nvSpPr>
        <p:spPr>
          <a:xfrm>
            <a:off x="2667000" y="2438400"/>
            <a:ext cx="3251211" cy="1200329"/>
          </a:xfrm>
          <a:prstGeom prst="rect">
            <a:avLst/>
          </a:prstGeom>
        </p:spPr>
        <p:txBody>
          <a:bodyPr wrap="none">
            <a:spAutoFit/>
          </a:bodyPr>
          <a:lstStyle/>
          <a:p>
            <a:r>
              <a:rPr lang="en-US" sz="7200" b="1" dirty="0">
                <a:solidFill>
                  <a:srgbClr val="002060"/>
                </a:solidFill>
                <a:ea typeface="+mj-ea"/>
                <a:cs typeface="+mj-cs"/>
              </a:rPr>
              <a:t>The End</a:t>
            </a:r>
            <a:endParaRPr lang="en-US" dirty="0"/>
          </a:p>
        </p:txBody>
      </p:sp>
    </p:spTree>
    <p:extLst>
      <p:ext uri="{BB962C8B-B14F-4D97-AF65-F5344CB8AC3E}">
        <p14:creationId xmlns:p14="http://schemas.microsoft.com/office/powerpoint/2010/main" val="329768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362075"/>
          </a:xfrm>
        </p:spPr>
        <p:txBody>
          <a:bodyPr>
            <a:normAutofit/>
          </a:bodyPr>
          <a:lstStyle/>
          <a:p>
            <a:pPr algn="ctr"/>
            <a:r>
              <a:rPr lang="en-US" sz="7200" dirty="0" smtClean="0">
                <a:solidFill>
                  <a:schemeClr val="bg2">
                    <a:lumMod val="50000"/>
                  </a:schemeClr>
                </a:solidFill>
              </a:rPr>
              <a:t>Backup slides</a:t>
            </a:r>
            <a:endParaRPr lang="en-US" sz="7200" dirty="0">
              <a:solidFill>
                <a:schemeClr val="bg2">
                  <a:lumMod val="50000"/>
                </a:schemeClr>
              </a:solidFill>
            </a:endParaRPr>
          </a:p>
        </p:txBody>
      </p:sp>
      <p:sp>
        <p:nvSpPr>
          <p:cNvPr id="3" name="Date Placeholder 2"/>
          <p:cNvSpPr>
            <a:spLocks noGrp="1"/>
          </p:cNvSpPr>
          <p:nvPr>
            <p:ph type="dt" sz="half" idx="10"/>
          </p:nvPr>
        </p:nvSpPr>
        <p:spPr/>
        <p:txBody>
          <a:bodyPr/>
          <a:lstStyle/>
          <a:p>
            <a:fld id="{41261E3B-76B6-45AC-B497-7107F098BB95}" type="datetime1">
              <a:rPr lang="en-US" smtClean="0"/>
              <a:t>5/17/2012</a:t>
            </a:fld>
            <a:endParaRPr lang="en-US"/>
          </a:p>
        </p:txBody>
      </p:sp>
      <p:sp>
        <p:nvSpPr>
          <p:cNvPr id="5" name="Footer Placeholder 4"/>
          <p:cNvSpPr>
            <a:spLocks noGrp="1"/>
          </p:cNvSpPr>
          <p:nvPr>
            <p:ph type="ftr" sz="quarter" idx="11"/>
          </p:nvPr>
        </p:nvSpPr>
        <p:spPr/>
        <p:txBody>
          <a:bodyPr/>
          <a:lstStyle/>
          <a:p>
            <a:r>
              <a:rPr lang="en-US" smtClean="0"/>
              <a:t>SORMA 2012  Oakland CA</a:t>
            </a:r>
            <a:endParaRPr lang="en-US"/>
          </a:p>
        </p:txBody>
      </p:sp>
      <p:sp>
        <p:nvSpPr>
          <p:cNvPr id="6" name="Slide Number Placeholder 5"/>
          <p:cNvSpPr>
            <a:spLocks noGrp="1"/>
          </p:cNvSpPr>
          <p:nvPr>
            <p:ph type="sldNum" sz="quarter" idx="12"/>
          </p:nvPr>
        </p:nvSpPr>
        <p:spPr/>
        <p:txBody>
          <a:bodyPr/>
          <a:lstStyle/>
          <a:p>
            <a:fld id="{6F3AE956-26F0-4794-8F4C-97BAC66ADD21}" type="slidenum">
              <a:rPr lang="en-US" smtClean="0"/>
              <a:t>34</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302" y="1602554"/>
            <a:ext cx="6711098" cy="5026846"/>
          </a:xfrm>
          <a:prstGeom prst="rect">
            <a:avLst/>
          </a:prstGeom>
        </p:spPr>
      </p:pic>
    </p:spTree>
    <p:extLst>
      <p:ext uri="{BB962C8B-B14F-4D97-AF65-F5344CB8AC3E}">
        <p14:creationId xmlns:p14="http://schemas.microsoft.com/office/powerpoint/2010/main" val="10678874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0" y="-152400"/>
            <a:ext cx="9144000" cy="1143000"/>
          </a:xfrm>
        </p:spPr>
        <p:txBody>
          <a:bodyPr/>
          <a:lstStyle/>
          <a:p>
            <a:pPr eaLnBrk="1" hangingPunct="1">
              <a:defRPr/>
            </a:pPr>
            <a:r>
              <a:rPr lang="en-US" sz="4000" b="1" dirty="0" smtClean="0">
                <a:solidFill>
                  <a:srgbClr val="002060"/>
                </a:solidFill>
              </a:rPr>
              <a:t>Parallel Efforts on Specific Applications</a:t>
            </a:r>
          </a:p>
        </p:txBody>
      </p:sp>
      <p:sp>
        <p:nvSpPr>
          <p:cNvPr id="96259" name="Rectangle 3"/>
          <p:cNvSpPr>
            <a:spLocks noGrp="1" noChangeArrowheads="1"/>
          </p:cNvSpPr>
          <p:nvPr>
            <p:ph idx="1"/>
          </p:nvPr>
        </p:nvSpPr>
        <p:spPr>
          <a:xfrm>
            <a:off x="0" y="762000"/>
            <a:ext cx="9144000" cy="1143000"/>
          </a:xfrm>
          <a:noFill/>
          <a:ln w="38100">
            <a:noFill/>
          </a:ln>
        </p:spPr>
        <p:txBody>
          <a:bodyPr/>
          <a:lstStyle/>
          <a:p>
            <a:pPr algn="ctr" eaLnBrk="1" hangingPunct="1">
              <a:lnSpc>
                <a:spcPct val="70000"/>
              </a:lnSpc>
              <a:buFont typeface="Wingdings" pitchFamily="2" charset="2"/>
              <a:buNone/>
              <a:defRPr/>
            </a:pPr>
            <a:r>
              <a:rPr lang="en-US" dirty="0" smtClean="0">
                <a:solidFill>
                  <a:srgbClr val="FFFF00"/>
                </a:solidFill>
              </a:rPr>
              <a:t>.</a:t>
            </a:r>
            <a:endParaRPr lang="en-US" dirty="0" smtClean="0"/>
          </a:p>
        </p:txBody>
      </p:sp>
      <p:sp>
        <p:nvSpPr>
          <p:cNvPr id="3" name="Date Placeholder 2"/>
          <p:cNvSpPr>
            <a:spLocks noGrp="1"/>
          </p:cNvSpPr>
          <p:nvPr>
            <p:ph type="dt" sz="half" idx="10"/>
          </p:nvPr>
        </p:nvSpPr>
        <p:spPr/>
        <p:txBody>
          <a:bodyPr/>
          <a:lstStyle/>
          <a:p>
            <a:fld id="{F5BDF274-A9F9-4F71-B3F3-2066E0E3A0AF}" type="datetime1">
              <a:rPr lang="en-US" smtClean="0"/>
              <a:t>5/17/2012</a:t>
            </a:fld>
            <a:endParaRPr lang="en-US" dirty="0"/>
          </a:p>
        </p:txBody>
      </p:sp>
      <p:sp>
        <p:nvSpPr>
          <p:cNvPr id="2" name="Footer Placeholder 1"/>
          <p:cNvSpPr>
            <a:spLocks noGrp="1"/>
          </p:cNvSpPr>
          <p:nvPr>
            <p:ph type="ftr" sz="quarter" idx="11"/>
          </p:nvPr>
        </p:nvSpPr>
        <p:spPr/>
        <p:txBody>
          <a:bodyPr/>
          <a:lstStyle/>
          <a:p>
            <a:r>
              <a:rPr lang="en-US" smtClean="0"/>
              <a:t>SORMA 2012  Oakland CA</a:t>
            </a:r>
            <a:endParaRPr lang="en-US"/>
          </a:p>
        </p:txBody>
      </p:sp>
      <p:sp>
        <p:nvSpPr>
          <p:cNvPr id="16387"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80C6C39A-EBB7-4DA7-80A9-7812BF60E718}" type="slidenum">
              <a:rPr lang="en-US" sz="1200" b="0" smtClean="0">
                <a:latin typeface="Arial" pitchFamily="34" charset="0"/>
              </a:rPr>
              <a:pPr eaLnBrk="1" hangingPunct="1">
                <a:lnSpc>
                  <a:spcPct val="100000"/>
                </a:lnSpc>
                <a:spcBef>
                  <a:spcPct val="0"/>
                </a:spcBef>
                <a:buFontTx/>
                <a:buNone/>
              </a:pPr>
              <a:t>35</a:t>
            </a:fld>
            <a:endParaRPr lang="en-US" sz="1200" b="0" smtClean="0">
              <a:latin typeface="Arial" pitchFamily="34" charset="0"/>
            </a:endParaRPr>
          </a:p>
        </p:txBody>
      </p:sp>
      <p:sp>
        <p:nvSpPr>
          <p:cNvPr id="16390" name="Oval 4"/>
          <p:cNvSpPr>
            <a:spLocks noChangeArrowheads="1"/>
          </p:cNvSpPr>
          <p:nvPr/>
        </p:nvSpPr>
        <p:spPr bwMode="auto">
          <a:xfrm>
            <a:off x="2705100" y="1524000"/>
            <a:ext cx="3771900" cy="3276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391" name="Text Box 5"/>
          <p:cNvSpPr txBox="1">
            <a:spLocks noChangeArrowheads="1"/>
          </p:cNvSpPr>
          <p:nvPr/>
        </p:nvSpPr>
        <p:spPr bwMode="auto">
          <a:xfrm>
            <a:off x="3429000" y="213360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nSpc>
                <a:spcPct val="100000"/>
              </a:lnSpc>
              <a:spcBef>
                <a:spcPct val="50000"/>
              </a:spcBef>
              <a:buFontTx/>
              <a:buNone/>
            </a:pPr>
            <a:r>
              <a:rPr lang="en-US" dirty="0">
                <a:solidFill>
                  <a:schemeClr val="bg1"/>
                </a:solidFill>
              </a:rPr>
              <a:t>LAPD Detector Development</a:t>
            </a:r>
          </a:p>
        </p:txBody>
      </p:sp>
      <p:grpSp>
        <p:nvGrpSpPr>
          <p:cNvPr id="16392" name="Group 6"/>
          <p:cNvGrpSpPr>
            <a:grpSpLocks/>
          </p:cNvGrpSpPr>
          <p:nvPr/>
        </p:nvGrpSpPr>
        <p:grpSpPr bwMode="auto">
          <a:xfrm>
            <a:off x="838200" y="685800"/>
            <a:ext cx="1524000" cy="1524000"/>
            <a:chOff x="528" y="432"/>
            <a:chExt cx="960" cy="960"/>
          </a:xfrm>
        </p:grpSpPr>
        <p:sp>
          <p:nvSpPr>
            <p:cNvPr id="16430" name="Oval 7"/>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31" name="Text Box 8"/>
            <p:cNvSpPr txBox="1">
              <a:spLocks noChangeArrowheads="1"/>
            </p:cNvSpPr>
            <p:nvPr/>
          </p:nvSpPr>
          <p:spPr bwMode="auto">
            <a:xfrm>
              <a:off x="576" y="624"/>
              <a:ext cx="912" cy="6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50000"/>
                </a:spcBef>
                <a:buFontTx/>
                <a:buNone/>
              </a:pPr>
              <a:r>
                <a:rPr lang="en-US" dirty="0">
                  <a:solidFill>
                    <a:srgbClr val="002060"/>
                  </a:solidFill>
                </a:rPr>
                <a:t>PET</a:t>
              </a:r>
            </a:p>
            <a:p>
              <a:pPr algn="ctr">
                <a:lnSpc>
                  <a:spcPct val="70000"/>
                </a:lnSpc>
                <a:spcBef>
                  <a:spcPct val="25000"/>
                </a:spcBef>
                <a:buFontTx/>
                <a:buNone/>
              </a:pPr>
              <a:r>
                <a:rPr lang="en-US" sz="1800" b="0" dirty="0">
                  <a:solidFill>
                    <a:srgbClr val="002060"/>
                  </a:solidFill>
                </a:rPr>
                <a:t>(UC/BSD, UCB, Lyon)</a:t>
              </a:r>
            </a:p>
          </p:txBody>
        </p:sp>
      </p:grpSp>
      <p:grpSp>
        <p:nvGrpSpPr>
          <p:cNvPr id="16393" name="Group 9"/>
          <p:cNvGrpSpPr>
            <a:grpSpLocks/>
          </p:cNvGrpSpPr>
          <p:nvPr/>
        </p:nvGrpSpPr>
        <p:grpSpPr bwMode="auto">
          <a:xfrm>
            <a:off x="6705600" y="685800"/>
            <a:ext cx="1524000" cy="1524000"/>
            <a:chOff x="528" y="432"/>
            <a:chExt cx="960" cy="960"/>
          </a:xfrm>
        </p:grpSpPr>
        <p:sp>
          <p:nvSpPr>
            <p:cNvPr id="16428" name="Oval 10"/>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29" name="Text Box 11"/>
            <p:cNvSpPr txBox="1">
              <a:spLocks noChangeArrowheads="1"/>
            </p:cNvSpPr>
            <p:nvPr/>
          </p:nvSpPr>
          <p:spPr bwMode="auto">
            <a:xfrm>
              <a:off x="576" y="624"/>
              <a:ext cx="912"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50000"/>
                </a:spcBef>
                <a:buFontTx/>
                <a:buNone/>
              </a:pPr>
              <a:r>
                <a:rPr lang="en-US" dirty="0">
                  <a:solidFill>
                    <a:srgbClr val="FF0066"/>
                  </a:solidFill>
                </a:rPr>
                <a:t>Collider</a:t>
              </a:r>
            </a:p>
            <a:p>
              <a:pPr algn="ctr">
                <a:lnSpc>
                  <a:spcPct val="70000"/>
                </a:lnSpc>
                <a:spcBef>
                  <a:spcPct val="25000"/>
                </a:spcBef>
                <a:buFontTx/>
                <a:buNone/>
              </a:pPr>
              <a:r>
                <a:rPr lang="en-US" sz="1800" b="0" dirty="0">
                  <a:solidFill>
                    <a:srgbClr val="FF0066"/>
                  </a:solidFill>
                </a:rPr>
                <a:t>(UC, </a:t>
              </a:r>
              <a:r>
                <a:rPr lang="en-US" sz="1800" b="0" dirty="0" err="1">
                  <a:solidFill>
                    <a:srgbClr val="FF0066"/>
                  </a:solidFill>
                </a:rPr>
                <a:t>ANL,Saclay</a:t>
              </a:r>
              <a:r>
                <a:rPr lang="en-US" sz="1800" b="0" dirty="0">
                  <a:solidFill>
                    <a:srgbClr val="FF0066"/>
                  </a:solidFill>
                </a:rPr>
                <a:t>.</a:t>
              </a:r>
            </a:p>
          </p:txBody>
        </p:sp>
      </p:grpSp>
      <p:grpSp>
        <p:nvGrpSpPr>
          <p:cNvPr id="16394" name="Group 15"/>
          <p:cNvGrpSpPr>
            <a:grpSpLocks/>
          </p:cNvGrpSpPr>
          <p:nvPr/>
        </p:nvGrpSpPr>
        <p:grpSpPr bwMode="auto">
          <a:xfrm>
            <a:off x="6188075" y="4611688"/>
            <a:ext cx="1889125" cy="1524000"/>
            <a:chOff x="452" y="432"/>
            <a:chExt cx="1190" cy="960"/>
          </a:xfrm>
        </p:grpSpPr>
        <p:sp>
          <p:nvSpPr>
            <p:cNvPr id="16426" name="Oval 16"/>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27" name="Text Box 17"/>
            <p:cNvSpPr txBox="1">
              <a:spLocks noChangeArrowheads="1"/>
            </p:cNvSpPr>
            <p:nvPr/>
          </p:nvSpPr>
          <p:spPr bwMode="auto">
            <a:xfrm>
              <a:off x="452" y="551"/>
              <a:ext cx="1190"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0"/>
                </a:spcBef>
                <a:buFontTx/>
                <a:buNone/>
              </a:pPr>
              <a:r>
                <a:rPr lang="en-US" dirty="0">
                  <a:solidFill>
                    <a:srgbClr val="FF3300"/>
                  </a:solidFill>
                </a:rPr>
                <a:t>Mass Spec</a:t>
              </a:r>
            </a:p>
            <a:p>
              <a:pPr algn="ctr">
                <a:lnSpc>
                  <a:spcPct val="100000"/>
                </a:lnSpc>
                <a:spcBef>
                  <a:spcPct val="0"/>
                </a:spcBef>
                <a:buFontTx/>
                <a:buNone/>
              </a:pPr>
              <a:r>
                <a:rPr lang="en-US" sz="1800" b="0" dirty="0">
                  <a:solidFill>
                    <a:srgbClr val="FF3300"/>
                  </a:solidFill>
                </a:rPr>
                <a:t>Andy Davis, Mike </a:t>
              </a:r>
              <a:r>
                <a:rPr lang="en-US" sz="1800" b="0" dirty="0" err="1">
                  <a:solidFill>
                    <a:srgbClr val="FF3300"/>
                  </a:solidFill>
                </a:rPr>
                <a:t>Pellin</a:t>
              </a:r>
              <a:r>
                <a:rPr lang="en-US" sz="1800" b="0" dirty="0">
                  <a:solidFill>
                    <a:srgbClr val="FF3300"/>
                  </a:solidFill>
                </a:rPr>
                <a:t>, Eric </a:t>
              </a:r>
              <a:r>
                <a:rPr lang="en-US" sz="1800" b="0" dirty="0" err="1">
                  <a:solidFill>
                    <a:srgbClr val="FF3300"/>
                  </a:solidFill>
                </a:rPr>
                <a:t>Oberla</a:t>
              </a:r>
              <a:endParaRPr lang="en-US" sz="1800" b="0" dirty="0">
                <a:solidFill>
                  <a:srgbClr val="FF3300"/>
                </a:solidFill>
              </a:endParaRPr>
            </a:p>
          </p:txBody>
        </p:sp>
      </p:grpSp>
      <p:grpSp>
        <p:nvGrpSpPr>
          <p:cNvPr id="16395" name="Group 18"/>
          <p:cNvGrpSpPr>
            <a:grpSpLocks/>
          </p:cNvGrpSpPr>
          <p:nvPr/>
        </p:nvGrpSpPr>
        <p:grpSpPr bwMode="auto">
          <a:xfrm>
            <a:off x="3429000" y="5334000"/>
            <a:ext cx="2362200" cy="1524000"/>
            <a:chOff x="288" y="432"/>
            <a:chExt cx="1488" cy="960"/>
          </a:xfrm>
        </p:grpSpPr>
        <p:sp>
          <p:nvSpPr>
            <p:cNvPr id="16424" name="Oval 19"/>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25" name="Text Box 20"/>
            <p:cNvSpPr txBox="1">
              <a:spLocks noChangeArrowheads="1"/>
            </p:cNvSpPr>
            <p:nvPr/>
          </p:nvSpPr>
          <p:spPr bwMode="auto">
            <a:xfrm>
              <a:off x="288" y="473"/>
              <a:ext cx="1488" cy="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50000"/>
                </a:spcBef>
                <a:buFontTx/>
                <a:buNone/>
              </a:pPr>
              <a:r>
                <a:rPr lang="en-US" dirty="0">
                  <a:solidFill>
                    <a:schemeClr val="accent4">
                      <a:lumMod val="10000"/>
                    </a:schemeClr>
                  </a:solidFill>
                </a:rPr>
                <a:t>Non-proliferation</a:t>
              </a:r>
            </a:p>
            <a:p>
              <a:pPr algn="ctr">
                <a:lnSpc>
                  <a:spcPct val="70000"/>
                </a:lnSpc>
                <a:spcBef>
                  <a:spcPct val="25000"/>
                </a:spcBef>
                <a:buFontTx/>
                <a:buNone/>
              </a:pPr>
              <a:r>
                <a:rPr lang="en-US" sz="1800" b="0" dirty="0" smtClean="0">
                  <a:solidFill>
                    <a:schemeClr val="accent4">
                      <a:lumMod val="10000"/>
                    </a:schemeClr>
                  </a:solidFill>
                </a:rPr>
                <a:t>LLNL,ANL,UC</a:t>
              </a:r>
              <a:endParaRPr lang="en-US" sz="1800" b="0" dirty="0">
                <a:solidFill>
                  <a:schemeClr val="accent4">
                    <a:lumMod val="10000"/>
                  </a:schemeClr>
                </a:solidFill>
              </a:endParaRPr>
            </a:p>
          </p:txBody>
        </p:sp>
      </p:grpSp>
      <p:sp>
        <p:nvSpPr>
          <p:cNvPr id="16396" name="Line 21"/>
          <p:cNvSpPr>
            <a:spLocks noChangeShapeType="1"/>
          </p:cNvSpPr>
          <p:nvPr/>
        </p:nvSpPr>
        <p:spPr bwMode="auto">
          <a:xfrm>
            <a:off x="2209800" y="1905000"/>
            <a:ext cx="762000" cy="457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7" name="Line 22"/>
          <p:cNvSpPr>
            <a:spLocks noChangeShapeType="1"/>
          </p:cNvSpPr>
          <p:nvPr/>
        </p:nvSpPr>
        <p:spPr bwMode="auto">
          <a:xfrm flipH="1">
            <a:off x="6248400" y="1981200"/>
            <a:ext cx="6096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8" name="Line 23"/>
          <p:cNvSpPr>
            <a:spLocks noChangeShapeType="1"/>
          </p:cNvSpPr>
          <p:nvPr/>
        </p:nvSpPr>
        <p:spPr bwMode="auto">
          <a:xfrm>
            <a:off x="4572000" y="4800600"/>
            <a:ext cx="0" cy="4572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Line 24"/>
          <p:cNvSpPr>
            <a:spLocks noChangeShapeType="1"/>
          </p:cNvSpPr>
          <p:nvPr/>
        </p:nvSpPr>
        <p:spPr bwMode="auto">
          <a:xfrm flipV="1">
            <a:off x="2362200" y="4191000"/>
            <a:ext cx="685800" cy="7254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0" name="Line 25"/>
          <p:cNvSpPr>
            <a:spLocks noChangeShapeType="1"/>
          </p:cNvSpPr>
          <p:nvPr/>
        </p:nvSpPr>
        <p:spPr bwMode="auto">
          <a:xfrm>
            <a:off x="6019800" y="4191000"/>
            <a:ext cx="609600" cy="6096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1" name="Text Box 26"/>
          <p:cNvSpPr txBox="1">
            <a:spLocks noChangeArrowheads="1"/>
          </p:cNvSpPr>
          <p:nvPr/>
        </p:nvSpPr>
        <p:spPr bwMode="auto">
          <a:xfrm>
            <a:off x="3276600" y="3900488"/>
            <a:ext cx="2819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nSpc>
                <a:spcPct val="100000"/>
              </a:lnSpc>
              <a:spcBef>
                <a:spcPct val="50000"/>
              </a:spcBef>
              <a:buFontTx/>
              <a:buNone/>
            </a:pPr>
            <a:r>
              <a:rPr lang="en-US" sz="1800" dirty="0">
                <a:solidFill>
                  <a:srgbClr val="FFFF00"/>
                </a:solidFill>
              </a:rPr>
              <a:t>Drawing Not To Scale (!)</a:t>
            </a:r>
          </a:p>
        </p:txBody>
      </p:sp>
      <p:sp>
        <p:nvSpPr>
          <p:cNvPr id="16402" name="Text Box 27"/>
          <p:cNvSpPr txBox="1">
            <a:spLocks noChangeArrowheads="1"/>
          </p:cNvSpPr>
          <p:nvPr/>
        </p:nvSpPr>
        <p:spPr bwMode="auto">
          <a:xfrm>
            <a:off x="3048000" y="3046413"/>
            <a:ext cx="3505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nSpc>
                <a:spcPct val="100000"/>
              </a:lnSpc>
              <a:spcBef>
                <a:spcPct val="50000"/>
              </a:spcBef>
              <a:buFontTx/>
              <a:buNone/>
            </a:pPr>
            <a:r>
              <a:rPr lang="en-US" sz="1800" b="0" dirty="0" err="1">
                <a:solidFill>
                  <a:schemeClr val="bg1"/>
                </a:solidFill>
              </a:rPr>
              <a:t>ANL,Arradiance,Chicago,Fermilab</a:t>
            </a:r>
            <a:r>
              <a:rPr lang="en-US" sz="1800" b="0" dirty="0">
                <a:solidFill>
                  <a:schemeClr val="bg1"/>
                </a:solidFill>
              </a:rPr>
              <a:t>, </a:t>
            </a:r>
            <a:r>
              <a:rPr lang="en-US" sz="1800" b="0" dirty="0" err="1">
                <a:solidFill>
                  <a:schemeClr val="bg1"/>
                </a:solidFill>
              </a:rPr>
              <a:t>Hawaii,Muons,Inc,SLAC,SSL</a:t>
            </a:r>
            <a:r>
              <a:rPr lang="en-US" sz="1800" b="0" dirty="0">
                <a:solidFill>
                  <a:schemeClr val="bg1"/>
                </a:solidFill>
              </a:rPr>
              <a:t>/UCB, </a:t>
            </a:r>
            <a:r>
              <a:rPr lang="en-US" sz="1800" b="0" dirty="0" smtClean="0">
                <a:solidFill>
                  <a:schemeClr val="bg1"/>
                </a:solidFill>
              </a:rPr>
              <a:t>UIUC, Wash.  U</a:t>
            </a:r>
            <a:endParaRPr lang="en-US" sz="1800" b="0" dirty="0">
              <a:solidFill>
                <a:schemeClr val="bg1"/>
              </a:solidFill>
            </a:endParaRPr>
          </a:p>
        </p:txBody>
      </p:sp>
      <p:sp>
        <p:nvSpPr>
          <p:cNvPr id="16403" name="Text Box 28"/>
          <p:cNvSpPr txBox="1">
            <a:spLocks noChangeArrowheads="1"/>
          </p:cNvSpPr>
          <p:nvPr/>
        </p:nvSpPr>
        <p:spPr bwMode="auto">
          <a:xfrm>
            <a:off x="2590800" y="786825"/>
            <a:ext cx="4267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80000"/>
              </a:lnSpc>
              <a:spcBef>
                <a:spcPts val="0"/>
              </a:spcBef>
              <a:buFontTx/>
              <a:buNone/>
            </a:pPr>
            <a:r>
              <a:rPr lang="en-US" sz="2000" dirty="0">
                <a:solidFill>
                  <a:srgbClr val="FF0000"/>
                </a:solidFill>
              </a:rPr>
              <a:t>Explicit strategy for  staying on </a:t>
            </a:r>
            <a:r>
              <a:rPr lang="en-US" sz="2000" dirty="0" smtClean="0">
                <a:solidFill>
                  <a:srgbClr val="FF0000"/>
                </a:solidFill>
              </a:rPr>
              <a:t>task-</a:t>
            </a:r>
          </a:p>
          <a:p>
            <a:pPr algn="ctr">
              <a:lnSpc>
                <a:spcPct val="80000"/>
              </a:lnSpc>
              <a:spcBef>
                <a:spcPts val="0"/>
              </a:spcBef>
              <a:buFontTx/>
              <a:buNone/>
            </a:pPr>
            <a:r>
              <a:rPr lang="en-US" sz="2000" dirty="0" smtClean="0">
                <a:solidFill>
                  <a:srgbClr val="FF0000"/>
                </a:solidFill>
              </a:rPr>
              <a:t>Multiple parallel cooperative efforts</a:t>
            </a:r>
            <a:endParaRPr lang="en-US" sz="2000" dirty="0">
              <a:solidFill>
                <a:srgbClr val="FF0000"/>
              </a:solidFill>
            </a:endParaRPr>
          </a:p>
        </p:txBody>
      </p:sp>
      <p:sp>
        <p:nvSpPr>
          <p:cNvPr id="16404" name="Text Box 29"/>
          <p:cNvSpPr txBox="1">
            <a:spLocks noChangeArrowheads="1"/>
          </p:cNvSpPr>
          <p:nvPr/>
        </p:nvSpPr>
        <p:spPr bwMode="auto">
          <a:xfrm>
            <a:off x="5791200" y="6080125"/>
            <a:ext cx="3505200" cy="79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spcBef>
                <a:spcPct val="5000"/>
              </a:spcBef>
              <a:buFontTx/>
              <a:buNone/>
            </a:pPr>
            <a:r>
              <a:rPr lang="en-US" sz="2000" dirty="0">
                <a:solidFill>
                  <a:srgbClr val="FF0000"/>
                </a:solidFill>
              </a:rPr>
              <a:t>All these need work- naturally tend to lag the reality of the detector development</a:t>
            </a:r>
          </a:p>
        </p:txBody>
      </p:sp>
      <p:grpSp>
        <p:nvGrpSpPr>
          <p:cNvPr id="16405" name="Group 30"/>
          <p:cNvGrpSpPr>
            <a:grpSpLocks/>
          </p:cNvGrpSpPr>
          <p:nvPr/>
        </p:nvGrpSpPr>
        <p:grpSpPr bwMode="auto">
          <a:xfrm>
            <a:off x="990600" y="4724400"/>
            <a:ext cx="1824038" cy="1524000"/>
            <a:chOff x="482" y="432"/>
            <a:chExt cx="1095" cy="960"/>
          </a:xfrm>
        </p:grpSpPr>
        <p:sp>
          <p:nvSpPr>
            <p:cNvPr id="16422" name="Oval 31"/>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23" name="Text Box 32"/>
            <p:cNvSpPr txBox="1">
              <a:spLocks noChangeArrowheads="1"/>
            </p:cNvSpPr>
            <p:nvPr/>
          </p:nvSpPr>
          <p:spPr bwMode="auto">
            <a:xfrm>
              <a:off x="482" y="624"/>
              <a:ext cx="1095" cy="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50000"/>
                </a:spcBef>
                <a:buFontTx/>
                <a:buNone/>
              </a:pPr>
              <a:r>
                <a:rPr lang="en-US" dirty="0">
                  <a:solidFill>
                    <a:srgbClr val="FF0000"/>
                  </a:solidFill>
                </a:rPr>
                <a:t>Neutrinos</a:t>
              </a:r>
            </a:p>
            <a:p>
              <a:pPr algn="ctr">
                <a:lnSpc>
                  <a:spcPct val="70000"/>
                </a:lnSpc>
                <a:spcBef>
                  <a:spcPct val="25000"/>
                </a:spcBef>
                <a:buFontTx/>
                <a:buNone/>
              </a:pPr>
              <a:r>
                <a:rPr lang="en-US" sz="1800" b="0" dirty="0">
                  <a:solidFill>
                    <a:srgbClr val="FF0000"/>
                  </a:solidFill>
                </a:rPr>
                <a:t>(Matt, </a:t>
              </a:r>
              <a:r>
                <a:rPr lang="en-US" sz="1800" b="0" dirty="0" err="1">
                  <a:solidFill>
                    <a:srgbClr val="FF0000"/>
                  </a:solidFill>
                </a:rPr>
                <a:t>Mayly</a:t>
              </a:r>
              <a:r>
                <a:rPr lang="en-US" sz="1800" b="0" dirty="0">
                  <a:solidFill>
                    <a:srgbClr val="FF0000"/>
                  </a:solidFill>
                </a:rPr>
                <a:t>, Bob, John, ..; </a:t>
              </a:r>
              <a:r>
                <a:rPr lang="en-US" sz="1800" b="0" dirty="0" err="1">
                  <a:solidFill>
                    <a:srgbClr val="FF0000"/>
                  </a:solidFill>
                </a:rPr>
                <a:t>Zelimir</a:t>
              </a:r>
              <a:r>
                <a:rPr lang="en-US" sz="1800" b="0" dirty="0">
                  <a:solidFill>
                    <a:srgbClr val="FF0000"/>
                  </a:solidFill>
                </a:rPr>
                <a:t>)</a:t>
              </a:r>
            </a:p>
          </p:txBody>
        </p:sp>
      </p:grpSp>
      <p:sp>
        <p:nvSpPr>
          <p:cNvPr id="16406" name="Oval 34"/>
          <p:cNvSpPr>
            <a:spLocks noChangeArrowheads="1"/>
          </p:cNvSpPr>
          <p:nvPr/>
        </p:nvSpPr>
        <p:spPr bwMode="auto">
          <a:xfrm>
            <a:off x="152400" y="2555875"/>
            <a:ext cx="1524000" cy="1524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07" name="Text Box 35"/>
          <p:cNvSpPr txBox="1">
            <a:spLocks noChangeArrowheads="1"/>
          </p:cNvSpPr>
          <p:nvPr/>
        </p:nvSpPr>
        <p:spPr bwMode="auto">
          <a:xfrm>
            <a:off x="228600" y="2743200"/>
            <a:ext cx="14478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spcBef>
                <a:spcPct val="5000"/>
              </a:spcBef>
              <a:buFontTx/>
              <a:buNone/>
            </a:pPr>
            <a:r>
              <a:rPr lang="en-US" dirty="0" err="1">
                <a:solidFill>
                  <a:srgbClr val="FFFF00"/>
                </a:solidFill>
              </a:rPr>
              <a:t>Muon</a:t>
            </a:r>
            <a:r>
              <a:rPr lang="en-US" dirty="0">
                <a:solidFill>
                  <a:srgbClr val="FFFF00"/>
                </a:solidFill>
              </a:rPr>
              <a:t> Cooling</a:t>
            </a:r>
          </a:p>
          <a:p>
            <a:pPr algn="ctr">
              <a:lnSpc>
                <a:spcPct val="70000"/>
              </a:lnSpc>
              <a:spcBef>
                <a:spcPct val="25000"/>
              </a:spcBef>
              <a:buFontTx/>
              <a:buNone/>
            </a:pPr>
            <a:r>
              <a:rPr lang="en-US" sz="1800" b="0" dirty="0" err="1">
                <a:solidFill>
                  <a:srgbClr val="FFFF00"/>
                </a:solidFill>
              </a:rPr>
              <a:t>Muons,Inc</a:t>
            </a:r>
            <a:endParaRPr lang="en-US" sz="1800" b="0" dirty="0">
              <a:solidFill>
                <a:srgbClr val="FFFF00"/>
              </a:solidFill>
            </a:endParaRPr>
          </a:p>
          <a:p>
            <a:pPr algn="ctr">
              <a:lnSpc>
                <a:spcPct val="70000"/>
              </a:lnSpc>
              <a:spcBef>
                <a:spcPct val="25000"/>
              </a:spcBef>
              <a:buFontTx/>
              <a:buNone/>
            </a:pPr>
            <a:r>
              <a:rPr lang="en-US" sz="1800" b="0" dirty="0">
                <a:solidFill>
                  <a:srgbClr val="FFFF00"/>
                </a:solidFill>
              </a:rPr>
              <a:t>(SBIR)</a:t>
            </a:r>
          </a:p>
        </p:txBody>
      </p:sp>
      <p:sp>
        <p:nvSpPr>
          <p:cNvPr id="16408" name="Line 36"/>
          <p:cNvSpPr>
            <a:spLocks noChangeShapeType="1"/>
          </p:cNvSpPr>
          <p:nvPr/>
        </p:nvSpPr>
        <p:spPr bwMode="auto">
          <a:xfrm flipV="1">
            <a:off x="1676400" y="3429000"/>
            <a:ext cx="990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409" name="Group 15"/>
          <p:cNvGrpSpPr>
            <a:grpSpLocks/>
          </p:cNvGrpSpPr>
          <p:nvPr/>
        </p:nvGrpSpPr>
        <p:grpSpPr bwMode="auto">
          <a:xfrm>
            <a:off x="7391400" y="2667000"/>
            <a:ext cx="1524000" cy="1524000"/>
            <a:chOff x="528" y="432"/>
            <a:chExt cx="960" cy="960"/>
          </a:xfrm>
        </p:grpSpPr>
        <p:sp>
          <p:nvSpPr>
            <p:cNvPr id="16420" name="Oval 16"/>
            <p:cNvSpPr>
              <a:spLocks noChangeArrowheads="1"/>
            </p:cNvSpPr>
            <p:nvPr/>
          </p:nvSpPr>
          <p:spPr bwMode="auto">
            <a:xfrm>
              <a:off x="528" y="432"/>
              <a:ext cx="960" cy="96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lnSpc>
                  <a:spcPct val="75000"/>
                </a:lnSpc>
                <a:spcBef>
                  <a:spcPct val="40000"/>
                </a:spcBef>
                <a:buFontTx/>
                <a:buChar char="•"/>
              </a:pPr>
              <a:endParaRPr lang="en-US"/>
            </a:p>
          </p:txBody>
        </p:sp>
        <p:sp>
          <p:nvSpPr>
            <p:cNvPr id="16421" name="Text Box 17"/>
            <p:cNvSpPr txBox="1">
              <a:spLocks noChangeArrowheads="1"/>
            </p:cNvSpPr>
            <p:nvPr/>
          </p:nvSpPr>
          <p:spPr bwMode="auto">
            <a:xfrm>
              <a:off x="576" y="624"/>
              <a:ext cx="91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gn="ctr">
                <a:lnSpc>
                  <a:spcPct val="100000"/>
                </a:lnSpc>
                <a:spcBef>
                  <a:spcPct val="50000"/>
                </a:spcBef>
                <a:buFontTx/>
                <a:buNone/>
              </a:pPr>
              <a:r>
                <a:rPr lang="en-US" dirty="0">
                  <a:solidFill>
                    <a:schemeClr val="accent2">
                      <a:lumMod val="50000"/>
                    </a:schemeClr>
                  </a:solidFill>
                </a:rPr>
                <a:t>K-&gt;</a:t>
              </a:r>
              <a:r>
                <a:rPr lang="en-US" dirty="0" err="1">
                  <a:solidFill>
                    <a:schemeClr val="accent2">
                      <a:lumMod val="50000"/>
                    </a:schemeClr>
                  </a:solidFill>
                  <a:latin typeface="Symbol" pitchFamily="18" charset="2"/>
                </a:rPr>
                <a:t>pnn</a:t>
              </a:r>
              <a:endParaRPr lang="en-US" dirty="0">
                <a:solidFill>
                  <a:schemeClr val="accent2">
                    <a:lumMod val="50000"/>
                  </a:schemeClr>
                </a:solidFill>
                <a:latin typeface="Symbol" pitchFamily="18" charset="2"/>
              </a:endParaRPr>
            </a:p>
            <a:p>
              <a:pPr algn="ctr">
                <a:lnSpc>
                  <a:spcPct val="70000"/>
                </a:lnSpc>
                <a:spcBef>
                  <a:spcPct val="25000"/>
                </a:spcBef>
                <a:buFontTx/>
                <a:buNone/>
              </a:pPr>
              <a:r>
                <a:rPr lang="en-US" sz="1800" b="0" dirty="0" smtClean="0">
                  <a:solidFill>
                    <a:schemeClr val="accent2">
                      <a:lumMod val="50000"/>
                    </a:schemeClr>
                  </a:solidFill>
                </a:rPr>
                <a:t>JPARC</a:t>
              </a:r>
              <a:endParaRPr lang="en-US" sz="1800" b="0" dirty="0">
                <a:solidFill>
                  <a:schemeClr val="accent2">
                    <a:lumMod val="50000"/>
                  </a:schemeClr>
                </a:solidFill>
              </a:endParaRPr>
            </a:p>
          </p:txBody>
        </p:sp>
      </p:grpSp>
      <p:sp>
        <p:nvSpPr>
          <p:cNvPr id="16410" name="Line 25"/>
          <p:cNvSpPr>
            <a:spLocks noChangeShapeType="1"/>
          </p:cNvSpPr>
          <p:nvPr/>
        </p:nvSpPr>
        <p:spPr bwMode="auto">
          <a:xfrm flipV="1">
            <a:off x="6477000" y="3370263"/>
            <a:ext cx="914400" cy="25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6411" name="Straight Connector 2"/>
          <p:cNvCxnSpPr>
            <a:cxnSpLocks noChangeShapeType="1"/>
          </p:cNvCxnSpPr>
          <p:nvPr/>
        </p:nvCxnSpPr>
        <p:spPr bwMode="auto">
          <a:xfrm>
            <a:off x="7108825" y="34290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2" name="Straight Connector 4"/>
          <p:cNvCxnSpPr>
            <a:cxnSpLocks noChangeShapeType="1"/>
            <a:stCxn id="16420" idx="2"/>
            <a:endCxn id="16410" idx="1"/>
          </p:cNvCxnSpPr>
          <p:nvPr/>
        </p:nvCxnSpPr>
        <p:spPr bwMode="auto">
          <a:xfrm flipV="1">
            <a:off x="7391400" y="3370263"/>
            <a:ext cx="0" cy="5873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3" name="Straight Connector 6"/>
          <p:cNvCxnSpPr>
            <a:cxnSpLocks noChangeShapeType="1"/>
          </p:cNvCxnSpPr>
          <p:nvPr/>
        </p:nvCxnSpPr>
        <p:spPr bwMode="auto">
          <a:xfrm>
            <a:off x="7696200" y="32766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4" name="Straight Connector 8"/>
          <p:cNvCxnSpPr>
            <a:cxnSpLocks noChangeShapeType="1"/>
          </p:cNvCxnSpPr>
          <p:nvPr/>
        </p:nvCxnSpPr>
        <p:spPr bwMode="auto">
          <a:xfrm>
            <a:off x="7696200" y="32766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5" name="Straight Connector 10"/>
          <p:cNvCxnSpPr>
            <a:cxnSpLocks noChangeShapeType="1"/>
          </p:cNvCxnSpPr>
          <p:nvPr/>
        </p:nvCxnSpPr>
        <p:spPr bwMode="auto">
          <a:xfrm>
            <a:off x="7696200" y="25908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6" name="Straight Connector 12"/>
          <p:cNvCxnSpPr>
            <a:cxnSpLocks noChangeShapeType="1"/>
          </p:cNvCxnSpPr>
          <p:nvPr/>
        </p:nvCxnSpPr>
        <p:spPr bwMode="auto">
          <a:xfrm>
            <a:off x="7696200" y="29718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7" name="Straight Connector 14"/>
          <p:cNvCxnSpPr>
            <a:cxnSpLocks noChangeShapeType="1"/>
          </p:cNvCxnSpPr>
          <p:nvPr/>
        </p:nvCxnSpPr>
        <p:spPr bwMode="auto">
          <a:xfrm>
            <a:off x="7239000" y="27432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8" name="Straight Connector 16"/>
          <p:cNvCxnSpPr>
            <a:cxnSpLocks noChangeShapeType="1"/>
          </p:cNvCxnSpPr>
          <p:nvPr/>
        </p:nvCxnSpPr>
        <p:spPr bwMode="auto">
          <a:xfrm>
            <a:off x="7391400" y="41910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9" name="Straight Connector 18"/>
          <p:cNvCxnSpPr>
            <a:cxnSpLocks noChangeShapeType="1"/>
          </p:cNvCxnSpPr>
          <p:nvPr/>
        </p:nvCxnSpPr>
        <p:spPr bwMode="auto">
          <a:xfrm>
            <a:off x="7239000" y="34290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descr="quarks"/>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876300" y="438150"/>
            <a:ext cx="7391400" cy="552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Date Placeholder 2"/>
          <p:cNvSpPr>
            <a:spLocks noGrp="1"/>
          </p:cNvSpPr>
          <p:nvPr>
            <p:ph type="dt" sz="half" idx="10"/>
          </p:nvPr>
        </p:nvSpPr>
        <p:spPr/>
        <p:txBody>
          <a:bodyPr/>
          <a:lstStyle/>
          <a:p>
            <a:fld id="{89C811B9-2D69-4102-A28C-49487DF2606D}" type="datetime1">
              <a:rPr lang="en-US" smtClean="0"/>
              <a:t>5/17/2012</a:t>
            </a:fld>
            <a:endParaRPr lang="en-US"/>
          </a:p>
        </p:txBody>
      </p:sp>
      <p:sp>
        <p:nvSpPr>
          <p:cNvPr id="2" name="Footer Placeholder 1"/>
          <p:cNvSpPr>
            <a:spLocks noGrp="1"/>
          </p:cNvSpPr>
          <p:nvPr>
            <p:ph type="ftr" sz="quarter" idx="11"/>
          </p:nvPr>
        </p:nvSpPr>
        <p:spPr/>
        <p:txBody>
          <a:bodyPr/>
          <a:lstStyle/>
          <a:p>
            <a:r>
              <a:rPr lang="en-US" smtClean="0"/>
              <a:t>SORMA 2012  Oakland CA</a:t>
            </a:r>
            <a:endParaRPr lang="en-US"/>
          </a:p>
        </p:txBody>
      </p:sp>
      <p:sp>
        <p:nvSpPr>
          <p:cNvPr id="15" name="Slide Number Placeholder 4"/>
          <p:cNvSpPr>
            <a:spLocks noGrp="1"/>
          </p:cNvSpPr>
          <p:nvPr>
            <p:ph type="sldNum" sz="quarter" idx="12"/>
          </p:nvPr>
        </p:nvSpPr>
        <p:spPr/>
        <p:txBody>
          <a:bodyPr/>
          <a:lstStyle/>
          <a:p>
            <a:fld id="{ECF68253-58EF-4863-AE02-3D6D2C186FE7}" type="slidenum">
              <a:rPr lang="en-US"/>
              <a:pPr/>
              <a:t>36</a:t>
            </a:fld>
            <a:endParaRPr lang="en-US"/>
          </a:p>
        </p:txBody>
      </p:sp>
      <p:sp>
        <p:nvSpPr>
          <p:cNvPr id="504835" name="Text Box 3"/>
          <p:cNvSpPr txBox="1">
            <a:spLocks noChangeArrowheads="1"/>
          </p:cNvSpPr>
          <p:nvPr/>
        </p:nvSpPr>
        <p:spPr bwMode="auto">
          <a:xfrm>
            <a:off x="0" y="10191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0"/>
              </a:spcBef>
            </a:pPr>
            <a:r>
              <a:rPr lang="en-US"/>
              <a:t> </a:t>
            </a:r>
            <a:r>
              <a:rPr lang="en-US" sz="2400"/>
              <a:t>The up and down quarks are light (few MeV), but one can trace the others by measuring the mass of the particles containing them. Different models of the forces and symmetries predict different processes that are distinguishable by identifying the quarks. Hence my own interest.</a:t>
            </a:r>
          </a:p>
        </p:txBody>
      </p:sp>
      <p:sp>
        <p:nvSpPr>
          <p:cNvPr id="504836" name="Text Box 4"/>
          <p:cNvSpPr txBox="1">
            <a:spLocks noChangeArrowheads="1"/>
          </p:cNvSpPr>
          <p:nvPr/>
        </p:nvSpPr>
        <p:spPr bwMode="auto">
          <a:xfrm>
            <a:off x="5486400" y="6477000"/>
            <a:ext cx="278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Nico Berry (nicoberry.com)</a:t>
            </a:r>
          </a:p>
        </p:txBody>
      </p:sp>
      <p:sp>
        <p:nvSpPr>
          <p:cNvPr id="504837" name="Text Box 5"/>
          <p:cNvSpPr txBox="1">
            <a:spLocks noChangeArrowheads="1"/>
          </p:cNvSpPr>
          <p:nvPr/>
        </p:nvSpPr>
        <p:spPr bwMode="auto">
          <a:xfrm>
            <a:off x="0" y="2422525"/>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t>Q=2/3</a:t>
            </a:r>
          </a:p>
        </p:txBody>
      </p:sp>
      <p:sp>
        <p:nvSpPr>
          <p:cNvPr id="504838" name="Text Box 6"/>
          <p:cNvSpPr txBox="1">
            <a:spLocks noChangeArrowheads="1"/>
          </p:cNvSpPr>
          <p:nvPr/>
        </p:nvSpPr>
        <p:spPr bwMode="auto">
          <a:xfrm>
            <a:off x="0" y="47244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latin typeface="Arial" charset="0"/>
              </a:rPr>
              <a:t>Q=-1/3</a:t>
            </a:r>
          </a:p>
        </p:txBody>
      </p:sp>
      <p:sp>
        <p:nvSpPr>
          <p:cNvPr id="504839" name="Rectangle 7"/>
          <p:cNvSpPr>
            <a:spLocks noRot="1"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lnSpc>
                <a:spcPct val="75000"/>
              </a:lnSpc>
            </a:pPr>
            <a:r>
              <a:rPr lang="en-US" sz="4400" dirty="0">
                <a:latin typeface="Arial" charset="0"/>
              </a:rPr>
              <a:t>The unexplained structure of basic building blocks-e.g. quarks</a:t>
            </a:r>
          </a:p>
        </p:txBody>
      </p:sp>
      <p:sp>
        <p:nvSpPr>
          <p:cNvPr id="504840" name="Text Box 8"/>
          <p:cNvSpPr txBox="1">
            <a:spLocks noChangeArrowheads="1"/>
          </p:cNvSpPr>
          <p:nvPr/>
        </p:nvSpPr>
        <p:spPr bwMode="auto">
          <a:xfrm>
            <a:off x="6134100" y="4006850"/>
            <a:ext cx="201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chemeClr val="bg1"/>
                </a:solidFill>
              </a:rPr>
              <a:t>M=175,000 MeV</a:t>
            </a:r>
          </a:p>
        </p:txBody>
      </p:sp>
      <p:sp>
        <p:nvSpPr>
          <p:cNvPr id="504841" name="Rectangle 9"/>
          <p:cNvSpPr>
            <a:spLocks noChangeArrowheads="1"/>
          </p:cNvSpPr>
          <p:nvPr/>
        </p:nvSpPr>
        <p:spPr bwMode="auto">
          <a:xfrm>
            <a:off x="6134100" y="4540250"/>
            <a:ext cx="1508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solidFill>
                  <a:schemeClr val="bg1"/>
                </a:solidFill>
              </a:rPr>
              <a:t>M=4,500 MeV</a:t>
            </a:r>
          </a:p>
        </p:txBody>
      </p:sp>
      <p:sp>
        <p:nvSpPr>
          <p:cNvPr id="504842" name="Rectangle 10"/>
          <p:cNvSpPr>
            <a:spLocks noChangeArrowheads="1"/>
          </p:cNvSpPr>
          <p:nvPr/>
        </p:nvSpPr>
        <p:spPr bwMode="auto">
          <a:xfrm>
            <a:off x="1781175" y="3962400"/>
            <a:ext cx="1190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solidFill>
                  <a:schemeClr val="bg1"/>
                </a:solidFill>
              </a:rPr>
              <a:t>M~2  MeV</a:t>
            </a:r>
          </a:p>
        </p:txBody>
      </p:sp>
      <p:sp>
        <p:nvSpPr>
          <p:cNvPr id="504843" name="Rectangle 11"/>
          <p:cNvSpPr>
            <a:spLocks noChangeArrowheads="1"/>
          </p:cNvSpPr>
          <p:nvPr/>
        </p:nvSpPr>
        <p:spPr bwMode="auto">
          <a:xfrm>
            <a:off x="3962400" y="3976688"/>
            <a:ext cx="1457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solidFill>
                  <a:schemeClr val="bg1"/>
                </a:solidFill>
              </a:rPr>
              <a:t>M=1750 MeV</a:t>
            </a:r>
          </a:p>
        </p:txBody>
      </p:sp>
      <p:sp>
        <p:nvSpPr>
          <p:cNvPr id="504844" name="Rectangle 12"/>
          <p:cNvSpPr>
            <a:spLocks noChangeArrowheads="1"/>
          </p:cNvSpPr>
          <p:nvPr/>
        </p:nvSpPr>
        <p:spPr bwMode="auto">
          <a:xfrm>
            <a:off x="3984625" y="4267200"/>
            <a:ext cx="1349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solidFill>
                  <a:schemeClr val="bg1"/>
                </a:solidFill>
              </a:rPr>
              <a:t>M=300 MeV</a:t>
            </a:r>
          </a:p>
        </p:txBody>
      </p:sp>
      <p:sp>
        <p:nvSpPr>
          <p:cNvPr id="504845" name="Rectangle 13"/>
          <p:cNvSpPr>
            <a:spLocks noChangeArrowheads="1"/>
          </p:cNvSpPr>
          <p:nvPr/>
        </p:nvSpPr>
        <p:spPr bwMode="auto">
          <a:xfrm>
            <a:off x="1985963" y="6110288"/>
            <a:ext cx="123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solidFill>
                  <a:schemeClr val="bg1"/>
                </a:solidFill>
                <a:latin typeface="Arial" charset="0"/>
              </a:rPr>
              <a:t>M~2  MeV</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098C095B-2033-481B-98DC-97B87747422D}" type="datetime1">
              <a:rPr lang="en-US" sz="1200" b="0" smtClean="0">
                <a:latin typeface="Arial" pitchFamily="34" charset="0"/>
              </a:rPr>
              <a:t>5/17/2012</a:t>
            </a:fld>
            <a:endParaRPr lang="en-US" sz="1200" b="0" smtClean="0">
              <a:latin typeface="Arial" pitchFamily="34" charset="0"/>
            </a:endParaRPr>
          </a:p>
        </p:txBody>
      </p:sp>
      <p:sp>
        <p:nvSpPr>
          <p:cNvPr id="32771" name="Slide Number Placeholder 4"/>
          <p:cNvSpPr>
            <a:spLocks noGrp="1"/>
          </p:cNvSpPr>
          <p:nvPr>
            <p:ph type="sldNum" sz="quarter" idx="11"/>
          </p:nvPr>
        </p:nvSpPr>
        <p:spPr>
          <a:xfrm>
            <a:off x="4186002" y="6473701"/>
            <a:ext cx="4729398" cy="460499"/>
          </a:xfrm>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lvl="0" algn="l" eaLnBrk="1" hangingPunct="1">
              <a:lnSpc>
                <a:spcPct val="100000"/>
              </a:lnSpc>
              <a:spcBef>
                <a:spcPts val="0"/>
              </a:spcBef>
              <a:buNone/>
            </a:pPr>
            <a:fld id="{68EA49F1-D0D2-46DA-9061-68D53CE00DA3}" type="slidenum">
              <a:rPr lang="en-US" sz="1200" b="0" smtClean="0">
                <a:latin typeface="Arial" pitchFamily="34" charset="0"/>
              </a:rPr>
              <a:pPr lvl="0" algn="l" eaLnBrk="1" hangingPunct="1">
                <a:lnSpc>
                  <a:spcPct val="100000"/>
                </a:lnSpc>
                <a:spcBef>
                  <a:spcPts val="0"/>
                </a:spcBef>
                <a:buNone/>
              </a:pPr>
              <a:t>37</a:t>
            </a:fld>
            <a:r>
              <a:rPr lang="en-US" sz="2000" dirty="0" err="1" smtClean="0">
                <a:solidFill>
                  <a:srgbClr val="DADADA">
                    <a:lumMod val="10000"/>
                  </a:srgbClr>
                </a:solidFill>
                <a:latin typeface="Calibri"/>
              </a:rPr>
              <a:t>Razib</a:t>
            </a:r>
            <a:r>
              <a:rPr lang="en-US" sz="2000" dirty="0" smtClean="0">
                <a:solidFill>
                  <a:srgbClr val="DADADA">
                    <a:lumMod val="10000"/>
                  </a:srgbClr>
                </a:solidFill>
                <a:latin typeface="Calibri"/>
              </a:rPr>
              <a:t> </a:t>
            </a:r>
            <a:r>
              <a:rPr lang="en-US" sz="2000" dirty="0" err="1" smtClean="0">
                <a:solidFill>
                  <a:srgbClr val="DADADA">
                    <a:lumMod val="10000"/>
                  </a:srgbClr>
                </a:solidFill>
                <a:latin typeface="Calibri"/>
              </a:rPr>
              <a:t>Obaid</a:t>
            </a:r>
            <a:r>
              <a:rPr lang="en-US" sz="2000" dirty="0" smtClean="0">
                <a:solidFill>
                  <a:srgbClr val="DADADA">
                    <a:lumMod val="10000"/>
                  </a:srgbClr>
                </a:solidFill>
                <a:latin typeface="Calibri"/>
              </a:rPr>
              <a:t>  and Matt </a:t>
            </a:r>
            <a:r>
              <a:rPr lang="en-US" sz="2000" dirty="0" err="1" smtClean="0">
                <a:solidFill>
                  <a:srgbClr val="DADADA">
                    <a:lumMod val="10000"/>
                  </a:srgbClr>
                </a:solidFill>
                <a:latin typeface="Calibri"/>
              </a:rPr>
              <a:t>Wetstein</a:t>
            </a:r>
            <a:r>
              <a:rPr lang="en-US" sz="2000" dirty="0" smtClean="0">
                <a:solidFill>
                  <a:srgbClr val="DADADA">
                    <a:lumMod val="10000"/>
                  </a:srgbClr>
                </a:solidFill>
                <a:latin typeface="Calibri"/>
              </a:rPr>
              <a:t> </a:t>
            </a:r>
            <a:endParaRPr lang="en-US" sz="2000" dirty="0">
              <a:solidFill>
                <a:srgbClr val="DADADA">
                  <a:lumMod val="10000"/>
                </a:srgbClr>
              </a:solidFill>
              <a:latin typeface="Calibri"/>
            </a:endParaRPr>
          </a:p>
          <a:p>
            <a:pPr eaLnBrk="1" hangingPunct="1">
              <a:lnSpc>
                <a:spcPct val="100000"/>
              </a:lnSpc>
              <a:spcBef>
                <a:spcPct val="0"/>
              </a:spcBef>
              <a:buFontTx/>
              <a:buNone/>
            </a:pPr>
            <a:endParaRPr lang="en-US" sz="1200" b="0" dirty="0" smtClean="0">
              <a:latin typeface="Arial" pitchFamily="34" charset="0"/>
            </a:endParaRPr>
          </a:p>
        </p:txBody>
      </p:sp>
      <p:sp>
        <p:nvSpPr>
          <p:cNvPr id="59394" name="Rectangle 2"/>
          <p:cNvSpPr>
            <a:spLocks noGrp="1" noRot="1" noChangeArrowheads="1"/>
          </p:cNvSpPr>
          <p:nvPr>
            <p:ph type="title"/>
          </p:nvPr>
        </p:nvSpPr>
        <p:spPr>
          <a:xfrm>
            <a:off x="152400" y="-76200"/>
            <a:ext cx="8686800" cy="731837"/>
          </a:xfrm>
        </p:spPr>
        <p:txBody>
          <a:bodyPr>
            <a:noAutofit/>
          </a:bodyPr>
          <a:lstStyle/>
          <a:p>
            <a:pPr eaLnBrk="1" hangingPunct="1">
              <a:defRPr/>
            </a:pPr>
            <a:r>
              <a:rPr lang="en-US" sz="5400" b="1" dirty="0" smtClean="0"/>
              <a:t>ALD &amp;Integration tests at ANL</a:t>
            </a:r>
          </a:p>
        </p:txBody>
      </p:sp>
      <p:sp>
        <p:nvSpPr>
          <p:cNvPr id="59395" name="Rectangle 3"/>
          <p:cNvSpPr>
            <a:spLocks noGrp="1" noChangeArrowheads="1"/>
          </p:cNvSpPr>
          <p:nvPr>
            <p:ph type="body" idx="1"/>
          </p:nvPr>
        </p:nvSpPr>
        <p:spPr>
          <a:xfrm>
            <a:off x="76200" y="685800"/>
            <a:ext cx="9144000" cy="762000"/>
          </a:xfrm>
        </p:spPr>
        <p:txBody>
          <a:bodyPr>
            <a:normAutofit/>
          </a:bodyPr>
          <a:lstStyle/>
          <a:p>
            <a:pPr marL="0" indent="0">
              <a:lnSpc>
                <a:spcPct val="65000"/>
              </a:lnSpc>
              <a:buClr>
                <a:srgbClr val="FFCC00"/>
              </a:buClr>
              <a:buNone/>
              <a:defRPr/>
            </a:pPr>
            <a:r>
              <a:rPr lang="en-US" b="1" dirty="0" smtClean="0"/>
              <a:t>Argonne Atomic Layer Deposition  and Test Facilities</a:t>
            </a:r>
            <a:endParaRPr lang="en-US" b="1" dirty="0"/>
          </a:p>
        </p:txBody>
      </p:sp>
      <p:pic>
        <p:nvPicPr>
          <p:cNvPr id="4098" name="Picture 2" descr="C:\Users\frisch\Desktop\Documents\fast_timing\Figures\matt_test_st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63040"/>
            <a:ext cx="4246700" cy="249936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86" t="20515" r="24613" b="20883"/>
          <a:stretch/>
        </p:blipFill>
        <p:spPr bwMode="auto">
          <a:xfrm>
            <a:off x="304800" y="4191000"/>
            <a:ext cx="3984955" cy="262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ANLAnil\ANL work\ANL Photos taken by camera\grid photos\P32700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48000"/>
            <a:ext cx="381508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9456" y="1219200"/>
            <a:ext cx="4267200" cy="2585323"/>
          </a:xfrm>
          <a:prstGeom prst="rect">
            <a:avLst/>
          </a:prstGeom>
          <a:noFill/>
        </p:spPr>
        <p:txBody>
          <a:bodyPr wrap="square" rtlCol="0">
            <a:spAutoFit/>
          </a:bodyPr>
          <a:lstStyle/>
          <a:p>
            <a:pPr marL="285750" indent="-285750">
              <a:buFont typeface="Arial" pitchFamily="34" charset="0"/>
              <a:buChar char="•"/>
            </a:pPr>
            <a:r>
              <a:rPr lang="en-US" b="1" dirty="0" smtClean="0">
                <a:solidFill>
                  <a:schemeClr val="accent4">
                    <a:lumMod val="10000"/>
                  </a:schemeClr>
                </a:solidFill>
              </a:rPr>
              <a:t>In situ measurements of R (Anil)</a:t>
            </a:r>
          </a:p>
          <a:p>
            <a:pPr marL="285750" indent="-285750">
              <a:buFont typeface="Arial" pitchFamily="34" charset="0"/>
              <a:buChar char="•"/>
            </a:pPr>
            <a:r>
              <a:rPr lang="en-US" b="1" dirty="0" err="1" smtClean="0">
                <a:solidFill>
                  <a:schemeClr val="accent4">
                    <a:lumMod val="10000"/>
                  </a:schemeClr>
                </a:solidFill>
              </a:rPr>
              <a:t>Femto</a:t>
            </a:r>
            <a:r>
              <a:rPr lang="en-US" b="1" dirty="0" smtClean="0">
                <a:solidFill>
                  <a:schemeClr val="accent4">
                    <a:lumMod val="10000"/>
                  </a:schemeClr>
                </a:solidFill>
              </a:rPr>
              <a:t>-second laser time/position measurements (Matt, Bernhard, </a:t>
            </a:r>
            <a:r>
              <a:rPr lang="en-US" b="1" dirty="0" err="1" smtClean="0">
                <a:solidFill>
                  <a:schemeClr val="accent4">
                    <a:lumMod val="10000"/>
                  </a:schemeClr>
                </a:solidFill>
              </a:rPr>
              <a:t>Razib</a:t>
            </a:r>
            <a:r>
              <a:rPr lang="en-US" b="1" dirty="0" smtClean="0">
                <a:solidFill>
                  <a:schemeClr val="accent4">
                    <a:lumMod val="10000"/>
                  </a:schemeClr>
                </a:solidFill>
              </a:rPr>
              <a:t>, Sasha)</a:t>
            </a:r>
          </a:p>
          <a:p>
            <a:pPr marL="285750" indent="-285750">
              <a:buFont typeface="Arial" pitchFamily="34" charset="0"/>
              <a:buChar char="•"/>
            </a:pPr>
            <a:r>
              <a:rPr lang="en-US" b="1" dirty="0" smtClean="0">
                <a:solidFill>
                  <a:schemeClr val="accent4">
                    <a:lumMod val="10000"/>
                  </a:schemeClr>
                </a:solidFill>
              </a:rPr>
              <a:t>33 mm development program</a:t>
            </a:r>
          </a:p>
          <a:p>
            <a:pPr marL="285750" indent="-285750">
              <a:buFont typeface="Arial" pitchFamily="34" charset="0"/>
              <a:buChar char="•"/>
            </a:pPr>
            <a:r>
              <a:rPr lang="en-US" b="1" dirty="0" smtClean="0">
                <a:solidFill>
                  <a:schemeClr val="accent4">
                    <a:lumMod val="10000"/>
                  </a:schemeClr>
                </a:solidFill>
              </a:rPr>
              <a:t>8” anode injection measurements</a:t>
            </a:r>
          </a:p>
          <a:p>
            <a:pPr marL="285750" indent="-285750">
              <a:buFont typeface="Arial" pitchFamily="34" charset="0"/>
              <a:buChar char="•"/>
            </a:pPr>
            <a:endParaRPr lang="en-US" b="1" dirty="0" smtClean="0">
              <a:solidFill>
                <a:schemeClr val="accent4">
                  <a:lumMod val="10000"/>
                </a:schemeClr>
              </a:solidFill>
            </a:endParaRPr>
          </a:p>
          <a:p>
            <a:pPr marL="285750" indent="-285750">
              <a:buFont typeface="Arial" pitchFamily="34" charset="0"/>
              <a:buChar char="•"/>
            </a:pPr>
            <a:endParaRPr lang="en-US" b="1" dirty="0" smtClean="0">
              <a:solidFill>
                <a:schemeClr val="accent4">
                  <a:lumMod val="10000"/>
                </a:schemeClr>
              </a:solidFill>
            </a:endParaRPr>
          </a:p>
          <a:p>
            <a:pPr marL="285750" indent="-285750">
              <a:buFont typeface="Arial" pitchFamily="34" charset="0"/>
              <a:buChar char="•"/>
            </a:pPr>
            <a:endParaRPr lang="en-US" b="1" dirty="0">
              <a:solidFill>
                <a:srgbClr val="002060"/>
              </a:solidFill>
            </a:endParaRPr>
          </a:p>
        </p:txBody>
      </p:sp>
      <p:sp>
        <p:nvSpPr>
          <p:cNvPr id="4" name="TextBox 3"/>
          <p:cNvSpPr txBox="1"/>
          <p:nvPr/>
        </p:nvSpPr>
        <p:spPr>
          <a:xfrm>
            <a:off x="5410200" y="5848290"/>
            <a:ext cx="3276600" cy="400110"/>
          </a:xfrm>
          <a:prstGeom prst="rect">
            <a:avLst/>
          </a:prstGeom>
          <a:noFill/>
        </p:spPr>
        <p:txBody>
          <a:bodyPr wrap="square" rtlCol="0">
            <a:spAutoFit/>
          </a:bodyPr>
          <a:lstStyle/>
          <a:p>
            <a:r>
              <a:rPr lang="en-US" sz="2000" b="1" dirty="0" smtClean="0">
                <a:solidFill>
                  <a:schemeClr val="accent4">
                    <a:lumMod val="10000"/>
                  </a:schemeClr>
                </a:solidFill>
              </a:rPr>
              <a:t>Anil Mani and Bob Wagner </a:t>
            </a:r>
            <a:endParaRPr lang="en-US" sz="2000" b="1" dirty="0">
              <a:solidFill>
                <a:schemeClr val="accent4">
                  <a:lumMod val="10000"/>
                </a:schemeClr>
              </a:solidFill>
            </a:endParaRPr>
          </a:p>
        </p:txBody>
      </p:sp>
      <p:sp>
        <p:nvSpPr>
          <p:cNvPr id="2" name="Footer Placeholder 1"/>
          <p:cNvSpPr>
            <a:spLocks noGrp="1"/>
          </p:cNvSpPr>
          <p:nvPr>
            <p:ph type="ftr" sz="quarter" idx="11"/>
          </p:nvPr>
        </p:nvSpPr>
        <p:spPr/>
        <p:txBody>
          <a:bodyPr/>
          <a:lstStyle/>
          <a:p>
            <a:r>
              <a:rPr lang="en-US" smtClean="0"/>
              <a:t>Light11 Ringberg Castle</a:t>
            </a:r>
            <a:endParaRPr lang="en-US"/>
          </a:p>
        </p:txBody>
      </p:sp>
    </p:spTree>
    <p:extLst>
      <p:ext uri="{BB962C8B-B14F-4D97-AF65-F5344CB8AC3E}">
        <p14:creationId xmlns:p14="http://schemas.microsoft.com/office/powerpoint/2010/main" val="2048816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609600" y="0"/>
            <a:ext cx="8229600" cy="762000"/>
          </a:xfrm>
        </p:spPr>
        <p:txBody>
          <a:bodyPr>
            <a:noAutofit/>
          </a:bodyPr>
          <a:lstStyle/>
          <a:p>
            <a:pPr eaLnBrk="1" hangingPunct="1">
              <a:lnSpc>
                <a:spcPct val="85000"/>
              </a:lnSpc>
              <a:defRPr/>
            </a:pPr>
            <a:r>
              <a:rPr lang="en-US" sz="5400" b="1" dirty="0" smtClean="0">
                <a:solidFill>
                  <a:srgbClr val="002060"/>
                </a:solidFill>
              </a:rPr>
              <a:t/>
            </a:r>
            <a:br>
              <a:rPr lang="en-US" sz="5400" b="1" dirty="0" smtClean="0">
                <a:solidFill>
                  <a:srgbClr val="002060"/>
                </a:solidFill>
              </a:rPr>
            </a:br>
            <a:r>
              <a:rPr lang="en-US" sz="5400" b="1" dirty="0" smtClean="0">
                <a:solidFill>
                  <a:srgbClr val="002060"/>
                </a:solidFill>
              </a:rPr>
              <a:t>Daniel Boone</a:t>
            </a:r>
            <a:br>
              <a:rPr lang="en-US" sz="5400" b="1" dirty="0" smtClean="0">
                <a:solidFill>
                  <a:srgbClr val="002060"/>
                </a:solidFill>
              </a:rPr>
            </a:br>
            <a:endParaRPr lang="en-US" sz="5400" b="1" dirty="0" smtClean="0">
              <a:solidFill>
                <a:srgbClr val="FF0000"/>
              </a:solidFill>
            </a:endParaRPr>
          </a:p>
        </p:txBody>
      </p:sp>
      <p:sp>
        <p:nvSpPr>
          <p:cNvPr id="59395" name="Rectangle 3"/>
          <p:cNvSpPr>
            <a:spLocks noGrp="1" noChangeArrowheads="1"/>
          </p:cNvSpPr>
          <p:nvPr>
            <p:ph idx="1"/>
          </p:nvPr>
        </p:nvSpPr>
        <p:spPr>
          <a:xfrm>
            <a:off x="-76200" y="667845"/>
            <a:ext cx="5257800" cy="5199555"/>
          </a:xfrm>
        </p:spPr>
        <p:txBody>
          <a:bodyPr>
            <a:normAutofit fontScale="92500" lnSpcReduction="10000"/>
          </a:bodyPr>
          <a:lstStyle/>
          <a:p>
            <a:pPr>
              <a:lnSpc>
                <a:spcPct val="80000"/>
              </a:lnSpc>
              <a:buSzPct val="125000"/>
              <a:defRPr/>
            </a:pPr>
            <a:r>
              <a:rPr lang="en-US" b="1" dirty="0" smtClean="0">
                <a:solidFill>
                  <a:schemeClr val="bg2">
                    <a:lumMod val="50000"/>
                  </a:schemeClr>
                </a:solidFill>
              </a:rPr>
              <a:t>Proposal (LDRD) to build a little proto-type to test photon-TPC ideas and as a simulation </a:t>
            </a:r>
            <a:r>
              <a:rPr lang="en-US" b="1" dirty="0" err="1" smtClean="0">
                <a:solidFill>
                  <a:schemeClr val="bg2">
                    <a:lumMod val="50000"/>
                  </a:schemeClr>
                </a:solidFill>
              </a:rPr>
              <a:t>testbed</a:t>
            </a:r>
            <a:endParaRPr lang="en-US" b="1" dirty="0" smtClean="0">
              <a:solidFill>
                <a:schemeClr val="bg2">
                  <a:lumMod val="50000"/>
                </a:schemeClr>
              </a:solidFill>
            </a:endParaRPr>
          </a:p>
          <a:p>
            <a:pPr>
              <a:lnSpc>
                <a:spcPct val="80000"/>
              </a:lnSpc>
              <a:buSzPct val="125000"/>
              <a:defRPr/>
            </a:pPr>
            <a:r>
              <a:rPr lang="en-US" b="1" dirty="0" smtClean="0">
                <a:solidFill>
                  <a:srgbClr val="151517"/>
                </a:solidFill>
              </a:rPr>
              <a:t>`Book-on-end’ geometry- long, higher than wide</a:t>
            </a:r>
          </a:p>
          <a:p>
            <a:pPr>
              <a:lnSpc>
                <a:spcPct val="80000"/>
              </a:lnSpc>
              <a:buSzPct val="125000"/>
              <a:defRPr/>
            </a:pPr>
            <a:r>
              <a:rPr lang="en-US" b="1" dirty="0" smtClean="0">
                <a:solidFill>
                  <a:srgbClr val="151517"/>
                </a:solidFill>
              </a:rPr>
              <a:t>Close to 100% coverage so bigger Fid/Tot volume</a:t>
            </a:r>
          </a:p>
          <a:p>
            <a:pPr>
              <a:lnSpc>
                <a:spcPct val="80000"/>
              </a:lnSpc>
              <a:buSzPct val="125000"/>
              <a:defRPr/>
            </a:pPr>
            <a:r>
              <a:rPr lang="en-US" b="1" dirty="0" err="1" smtClean="0">
                <a:solidFill>
                  <a:srgbClr val="FF0000"/>
                </a:solidFill>
                <a:latin typeface="Symbol" pitchFamily="18" charset="2"/>
              </a:rPr>
              <a:t>D</a:t>
            </a:r>
            <a:r>
              <a:rPr lang="en-US" b="1" dirty="0" err="1" smtClean="0">
                <a:solidFill>
                  <a:srgbClr val="FF0000"/>
                </a:solidFill>
              </a:rPr>
              <a:t>x</a:t>
            </a:r>
            <a:r>
              <a:rPr lang="en-US" b="1" dirty="0" smtClean="0">
                <a:solidFill>
                  <a:srgbClr val="FF0000"/>
                </a:solidFill>
              </a:rPr>
              <a:t>, </a:t>
            </a:r>
            <a:r>
              <a:rPr lang="en-US" b="1" dirty="0" err="1" smtClean="0">
                <a:solidFill>
                  <a:srgbClr val="FF0000"/>
                </a:solidFill>
                <a:latin typeface="Symbol" pitchFamily="18" charset="2"/>
              </a:rPr>
              <a:t>D</a:t>
            </a:r>
            <a:r>
              <a:rPr lang="en-US" b="1" dirty="0" err="1" smtClean="0">
                <a:solidFill>
                  <a:srgbClr val="FF0000"/>
                </a:solidFill>
              </a:rPr>
              <a:t>y</a:t>
            </a:r>
            <a:r>
              <a:rPr lang="en-US" b="1" dirty="0" smtClean="0">
                <a:solidFill>
                  <a:srgbClr val="FF0000"/>
                </a:solidFill>
              </a:rPr>
              <a:t> &lt;&lt; 1 cm</a:t>
            </a:r>
          </a:p>
          <a:p>
            <a:pPr>
              <a:lnSpc>
                <a:spcPct val="80000"/>
              </a:lnSpc>
              <a:buSzPct val="125000"/>
              <a:defRPr/>
            </a:pPr>
            <a:r>
              <a:rPr lang="en-US" b="1" dirty="0" err="1" smtClean="0">
                <a:solidFill>
                  <a:srgbClr val="FF0000"/>
                </a:solidFill>
                <a:latin typeface="Symbol" pitchFamily="18" charset="2"/>
              </a:rPr>
              <a:t>D</a:t>
            </a:r>
            <a:r>
              <a:rPr lang="en-US" b="1" dirty="0" err="1" smtClean="0">
                <a:solidFill>
                  <a:srgbClr val="FF0000"/>
                </a:solidFill>
              </a:rPr>
              <a:t>t</a:t>
            </a:r>
            <a:r>
              <a:rPr lang="en-US" b="1" dirty="0" smtClean="0">
                <a:solidFill>
                  <a:srgbClr val="FF0000"/>
                </a:solidFill>
              </a:rPr>
              <a:t> &lt; 100 psec</a:t>
            </a:r>
          </a:p>
          <a:p>
            <a:pPr>
              <a:lnSpc>
                <a:spcPct val="80000"/>
              </a:lnSpc>
              <a:buSzPct val="125000"/>
              <a:defRPr/>
            </a:pPr>
            <a:r>
              <a:rPr lang="en-US" b="1" dirty="0" smtClean="0">
                <a:solidFill>
                  <a:srgbClr val="FF0000"/>
                </a:solidFill>
              </a:rPr>
              <a:t>Magnetic field in volume</a:t>
            </a:r>
          </a:p>
          <a:p>
            <a:pPr>
              <a:lnSpc>
                <a:spcPct val="80000"/>
              </a:lnSpc>
              <a:buSzPct val="125000"/>
              <a:defRPr/>
            </a:pPr>
            <a:r>
              <a:rPr lang="en-US" b="1" dirty="0" smtClean="0">
                <a:solidFill>
                  <a:srgbClr val="151517"/>
                </a:solidFill>
              </a:rPr>
              <a:t>Idea: to reconstruct vertices, tracks, events as in a TPC (or, as in </a:t>
            </a:r>
            <a:r>
              <a:rPr lang="en-US" b="1" dirty="0" err="1" smtClean="0">
                <a:solidFill>
                  <a:srgbClr val="151517"/>
                </a:solidFill>
              </a:rPr>
              <a:t>LiA</a:t>
            </a:r>
            <a:r>
              <a:rPr lang="en-US" b="1" dirty="0" smtClean="0">
                <a:solidFill>
                  <a:srgbClr val="151517"/>
                </a:solidFill>
              </a:rPr>
              <a:t>).</a:t>
            </a:r>
          </a:p>
          <a:p>
            <a:pPr>
              <a:lnSpc>
                <a:spcPct val="80000"/>
              </a:lnSpc>
              <a:buSzPct val="125000"/>
              <a:defRPr/>
            </a:pPr>
            <a:endParaRPr lang="en-US" b="1" dirty="0" smtClean="0">
              <a:solidFill>
                <a:srgbClr val="151517"/>
              </a:solidFill>
            </a:endParaRPr>
          </a:p>
        </p:txBody>
      </p:sp>
      <p:sp>
        <p:nvSpPr>
          <p:cNvPr id="2" name="Date Placeholder 1"/>
          <p:cNvSpPr>
            <a:spLocks noGrp="1"/>
          </p:cNvSpPr>
          <p:nvPr>
            <p:ph type="dt" sz="half" idx="10"/>
          </p:nvPr>
        </p:nvSpPr>
        <p:spPr/>
        <p:txBody>
          <a:bodyPr/>
          <a:lstStyle/>
          <a:p>
            <a:fld id="{B113D5CC-C988-4BA6-AF1F-64ADB3A784BD}"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38</a:t>
            </a:fld>
            <a:endParaRPr lang="en-US" sz="1200" b="0" smtClean="0">
              <a:latin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361420"/>
            <a:ext cx="4163175" cy="5725180"/>
          </a:xfrm>
          <a:prstGeom prst="rect">
            <a:avLst/>
          </a:prstGeom>
        </p:spPr>
      </p:pic>
      <p:cxnSp>
        <p:nvCxnSpPr>
          <p:cNvPr id="9" name="Straight Arrow Connector 8"/>
          <p:cNvCxnSpPr/>
          <p:nvPr/>
        </p:nvCxnSpPr>
        <p:spPr>
          <a:xfrm flipV="1">
            <a:off x="5943600" y="4098822"/>
            <a:ext cx="1403930" cy="854178"/>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6840794" y="3622049"/>
            <a:ext cx="473365" cy="523220"/>
          </a:xfrm>
          <a:prstGeom prst="rect">
            <a:avLst/>
          </a:prstGeom>
          <a:noFill/>
        </p:spPr>
        <p:txBody>
          <a:bodyPr wrap="square" rtlCol="0">
            <a:spAutoFit/>
          </a:bodyPr>
          <a:lstStyle/>
          <a:p>
            <a:r>
              <a:rPr lang="en-US" sz="2800" b="1" dirty="0" smtClean="0">
                <a:solidFill>
                  <a:srgbClr val="C00000"/>
                </a:solidFill>
                <a:latin typeface="Symbol" pitchFamily="18" charset="2"/>
              </a:rPr>
              <a:t>n</a:t>
            </a:r>
          </a:p>
        </p:txBody>
      </p:sp>
      <p:sp>
        <p:nvSpPr>
          <p:cNvPr id="12" name="TextBox 11"/>
          <p:cNvSpPr txBox="1"/>
          <p:nvPr/>
        </p:nvSpPr>
        <p:spPr>
          <a:xfrm rot="19643318">
            <a:off x="5323956" y="2229603"/>
            <a:ext cx="1210076" cy="523220"/>
          </a:xfrm>
          <a:prstGeom prst="rect">
            <a:avLst/>
          </a:prstGeom>
          <a:noFill/>
        </p:spPr>
        <p:txBody>
          <a:bodyPr wrap="square" rtlCol="0">
            <a:spAutoFit/>
          </a:bodyPr>
          <a:lstStyle/>
          <a:p>
            <a:r>
              <a:rPr lang="en-US" sz="2800" b="1" dirty="0" smtClean="0">
                <a:solidFill>
                  <a:schemeClr val="accent4">
                    <a:lumMod val="10000"/>
                  </a:schemeClr>
                </a:solidFill>
              </a:rPr>
              <a:t>2 m</a:t>
            </a:r>
          </a:p>
        </p:txBody>
      </p:sp>
      <p:sp>
        <p:nvSpPr>
          <p:cNvPr id="18" name="TextBox 17"/>
          <p:cNvSpPr txBox="1"/>
          <p:nvPr/>
        </p:nvSpPr>
        <p:spPr>
          <a:xfrm rot="16200000">
            <a:off x="7639927" y="4310748"/>
            <a:ext cx="1210076" cy="523220"/>
          </a:xfrm>
          <a:prstGeom prst="rect">
            <a:avLst/>
          </a:prstGeom>
          <a:noFill/>
        </p:spPr>
        <p:txBody>
          <a:bodyPr wrap="square" rtlCol="0">
            <a:spAutoFit/>
          </a:bodyPr>
          <a:lstStyle/>
          <a:p>
            <a:r>
              <a:rPr lang="en-US" sz="2800" b="1" dirty="0" smtClean="0">
                <a:solidFill>
                  <a:schemeClr val="accent4">
                    <a:lumMod val="10000"/>
                  </a:schemeClr>
                </a:solidFill>
              </a:rPr>
              <a:t>2 m</a:t>
            </a:r>
          </a:p>
        </p:txBody>
      </p:sp>
      <p:sp>
        <p:nvSpPr>
          <p:cNvPr id="19" name="TextBox 18"/>
          <p:cNvSpPr txBox="1"/>
          <p:nvPr/>
        </p:nvSpPr>
        <p:spPr>
          <a:xfrm rot="1892840">
            <a:off x="5219468" y="6056886"/>
            <a:ext cx="1210076" cy="523220"/>
          </a:xfrm>
          <a:prstGeom prst="rect">
            <a:avLst/>
          </a:prstGeom>
          <a:noFill/>
        </p:spPr>
        <p:txBody>
          <a:bodyPr wrap="square" rtlCol="0">
            <a:spAutoFit/>
          </a:bodyPr>
          <a:lstStyle/>
          <a:p>
            <a:r>
              <a:rPr lang="en-US" sz="2800" b="1" dirty="0">
                <a:solidFill>
                  <a:schemeClr val="accent4">
                    <a:lumMod val="10000"/>
                  </a:schemeClr>
                </a:solidFill>
              </a:rPr>
              <a:t>1</a:t>
            </a:r>
            <a:r>
              <a:rPr lang="en-US" sz="2800" b="1" dirty="0" smtClean="0">
                <a:solidFill>
                  <a:schemeClr val="accent4">
                    <a:lumMod val="10000"/>
                  </a:schemeClr>
                </a:solidFill>
              </a:rPr>
              <a:t> m</a:t>
            </a:r>
          </a:p>
        </p:txBody>
      </p:sp>
      <p:sp>
        <p:nvSpPr>
          <p:cNvPr id="4" name="TextBox 3"/>
          <p:cNvSpPr txBox="1"/>
          <p:nvPr/>
        </p:nvSpPr>
        <p:spPr>
          <a:xfrm>
            <a:off x="5172012" y="1219200"/>
            <a:ext cx="2420459" cy="523220"/>
          </a:xfrm>
          <a:prstGeom prst="rect">
            <a:avLst/>
          </a:prstGeom>
          <a:noFill/>
        </p:spPr>
        <p:txBody>
          <a:bodyPr wrap="square" rtlCol="0">
            <a:spAutoFit/>
          </a:bodyPr>
          <a:lstStyle/>
          <a:p>
            <a:r>
              <a:rPr lang="en-US" sz="2800" i="1" dirty="0" smtClean="0">
                <a:solidFill>
                  <a:srgbClr val="002060"/>
                </a:solidFill>
              </a:rPr>
              <a:t>caps</a:t>
            </a:r>
          </a:p>
        </p:txBody>
      </p:sp>
      <p:cxnSp>
        <p:nvCxnSpPr>
          <p:cNvPr id="16" name="Straight Arrow Connector 15"/>
          <p:cNvCxnSpPr/>
          <p:nvPr/>
        </p:nvCxnSpPr>
        <p:spPr>
          <a:xfrm flipH="1">
            <a:off x="5029200" y="1742420"/>
            <a:ext cx="381000" cy="2402849"/>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5824506" y="1742420"/>
            <a:ext cx="423894" cy="748793"/>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1140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457200" y="-152400"/>
            <a:ext cx="8229600" cy="808038"/>
          </a:xfrm>
        </p:spPr>
        <p:txBody>
          <a:bodyPr/>
          <a:lstStyle/>
          <a:p>
            <a:r>
              <a:rPr lang="en-US" sz="4000">
                <a:solidFill>
                  <a:srgbClr val="FFFF00"/>
                </a:solidFill>
              </a:rPr>
              <a:t>Simplifying MCP Construction</a:t>
            </a:r>
          </a:p>
        </p:txBody>
      </p:sp>
      <p:sp>
        <p:nvSpPr>
          <p:cNvPr id="99331" name="Rectangle 3"/>
          <p:cNvSpPr>
            <a:spLocks noGrp="1" noChangeArrowheads="1"/>
          </p:cNvSpPr>
          <p:nvPr>
            <p:ph idx="1"/>
          </p:nvPr>
        </p:nvSpPr>
        <p:spPr>
          <a:xfrm>
            <a:off x="0" y="3962400"/>
            <a:ext cx="4572000" cy="1981200"/>
          </a:xfrm>
        </p:spPr>
        <p:txBody>
          <a:bodyPr>
            <a:normAutofit fontScale="85000" lnSpcReduction="20000"/>
          </a:bodyPr>
          <a:lstStyle/>
          <a:p>
            <a:pPr marL="609600" indent="-609600">
              <a:spcBef>
                <a:spcPct val="10000"/>
              </a:spcBef>
              <a:buFont typeface="Wingdings" pitchFamily="2" charset="2"/>
              <a:buNone/>
            </a:pPr>
            <a:r>
              <a:rPr lang="en-US" sz="2400" b="1"/>
              <a:t>Chemically produced and treated  Pb-glass does 3-functions:</a:t>
            </a:r>
            <a:endParaRPr lang="en-US" sz="2400"/>
          </a:p>
          <a:p>
            <a:pPr marL="609600" indent="-609600">
              <a:spcBef>
                <a:spcPct val="10000"/>
              </a:spcBef>
              <a:buFont typeface="Wingdings" pitchFamily="2" charset="2"/>
              <a:buAutoNum type="arabicPeriod"/>
            </a:pPr>
            <a:r>
              <a:rPr lang="en-US" sz="2400" b="1"/>
              <a:t>Provide pores</a:t>
            </a:r>
          </a:p>
          <a:p>
            <a:pPr marL="609600" indent="-609600">
              <a:spcBef>
                <a:spcPct val="10000"/>
              </a:spcBef>
              <a:buFont typeface="Wingdings" pitchFamily="2" charset="2"/>
              <a:buAutoNum type="arabicPeriod"/>
            </a:pPr>
            <a:r>
              <a:rPr lang="en-US" sz="2400" b="1"/>
              <a:t>Resistive layer supplies electric field in the pore</a:t>
            </a:r>
          </a:p>
          <a:p>
            <a:pPr marL="609600" indent="-609600">
              <a:spcBef>
                <a:spcPct val="10000"/>
              </a:spcBef>
              <a:buFont typeface="Wingdings" pitchFamily="2" charset="2"/>
              <a:buAutoNum type="arabicPeriod"/>
            </a:pPr>
            <a:r>
              <a:rPr lang="en-US" sz="2400" b="1"/>
              <a:t>Pb-oxide layer provides secondary electron emission</a:t>
            </a:r>
            <a:r>
              <a:rPr lang="en-US" sz="2400"/>
              <a:t> </a:t>
            </a:r>
            <a:endParaRPr lang="en-US"/>
          </a:p>
        </p:txBody>
      </p:sp>
      <p:sp>
        <p:nvSpPr>
          <p:cNvPr id="2" name="Date Placeholder 1"/>
          <p:cNvSpPr>
            <a:spLocks noGrp="1"/>
          </p:cNvSpPr>
          <p:nvPr>
            <p:ph type="dt" sz="half" idx="10"/>
          </p:nvPr>
        </p:nvSpPr>
        <p:spPr/>
        <p:txBody>
          <a:bodyPr/>
          <a:lstStyle/>
          <a:p>
            <a:fld id="{8863592D-1E36-4B13-966F-33BC85390378}" type="datetime1">
              <a:rPr lang="en-US" smtClean="0"/>
              <a:t>5/17/2012</a:t>
            </a:fld>
            <a:endParaRPr lang="en-US" dirty="0"/>
          </a:p>
        </p:txBody>
      </p:sp>
      <p:sp>
        <p:nvSpPr>
          <p:cNvPr id="12" name="Footer Placeholder 5"/>
          <p:cNvSpPr>
            <a:spLocks noGrp="1"/>
          </p:cNvSpPr>
          <p:nvPr>
            <p:ph type="ftr" sz="quarter" idx="11"/>
          </p:nvPr>
        </p:nvSpPr>
        <p:spPr/>
        <p:txBody>
          <a:bodyPr/>
          <a:lstStyle/>
          <a:p>
            <a:r>
              <a:rPr lang="en-US" smtClean="0"/>
              <a:t>SORMA 2012  Oakland CA</a:t>
            </a:r>
            <a:endParaRPr lang="en-US"/>
          </a:p>
        </p:txBody>
      </p:sp>
      <p:sp>
        <p:nvSpPr>
          <p:cNvPr id="11" name="Slide Number Placeholder 4"/>
          <p:cNvSpPr>
            <a:spLocks noGrp="1"/>
          </p:cNvSpPr>
          <p:nvPr>
            <p:ph type="sldNum" sz="quarter" idx="12"/>
          </p:nvPr>
        </p:nvSpPr>
        <p:spPr/>
        <p:txBody>
          <a:bodyPr/>
          <a:lstStyle/>
          <a:p>
            <a:fld id="{A8549180-E149-40E7-A06F-E9265B02D996}" type="slidenum">
              <a:rPr lang="en-US"/>
              <a:pPr/>
              <a:t>39</a:t>
            </a:fld>
            <a:endParaRPr lang="en-US"/>
          </a:p>
        </p:txBody>
      </p:sp>
      <p:pic>
        <p:nvPicPr>
          <p:cNvPr id="99332" name="Picture 4" descr="burle_m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incom_ETD2622-12b_10-9-08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419600" cy="3313113"/>
          </a:xfrm>
          <a:prstGeom prst="rect">
            <a:avLst/>
          </a:prstGeom>
          <a:noFill/>
          <a:extLst>
            <a:ext uri="{909E8E84-426E-40DD-AFC4-6F175D3DCCD1}">
              <a14:hiddenFill xmlns:a14="http://schemas.microsoft.com/office/drawing/2010/main">
                <a:solidFill>
                  <a:srgbClr val="FFFFFF"/>
                </a:solidFill>
              </a14:hiddenFill>
            </a:ext>
          </a:extLst>
        </p:spPr>
      </p:pic>
      <p:sp>
        <p:nvSpPr>
          <p:cNvPr id="99335" name="Text Box 7"/>
          <p:cNvSpPr txBox="1">
            <a:spLocks noChangeArrowheads="1"/>
          </p:cNvSpPr>
          <p:nvPr/>
        </p:nvSpPr>
        <p:spPr bwMode="auto">
          <a:xfrm>
            <a:off x="0" y="852488"/>
            <a:ext cx="4572000" cy="1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en-US"/>
              <a:t>Conventional Pb-glass MCP</a:t>
            </a:r>
          </a:p>
          <a:p>
            <a:pPr>
              <a:lnSpc>
                <a:spcPct val="100000"/>
              </a:lnSpc>
              <a:spcBef>
                <a:spcPct val="50000"/>
              </a:spcBef>
              <a:buFontTx/>
              <a:buNone/>
            </a:pPr>
            <a:endParaRPr lang="en-US"/>
          </a:p>
          <a:p>
            <a:pPr algn="ctr">
              <a:lnSpc>
                <a:spcPct val="100000"/>
              </a:lnSpc>
              <a:spcBef>
                <a:spcPct val="50000"/>
              </a:spcBef>
              <a:buFontTx/>
              <a:buNone/>
            </a:pPr>
            <a:r>
              <a:rPr lang="en-US"/>
              <a:t>OLD</a:t>
            </a:r>
          </a:p>
        </p:txBody>
      </p:sp>
      <p:sp>
        <p:nvSpPr>
          <p:cNvPr id="99336" name="Text Box 8"/>
          <p:cNvSpPr txBox="1">
            <a:spLocks noChangeArrowheads="1"/>
          </p:cNvSpPr>
          <p:nvPr/>
        </p:nvSpPr>
        <p:spPr bwMode="auto">
          <a:xfrm>
            <a:off x="4572000" y="990600"/>
            <a:ext cx="4572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5000"/>
              </a:spcBef>
              <a:buFontTx/>
              <a:buNone/>
            </a:pPr>
            <a:r>
              <a:rPr lang="en-US" sz="3200">
                <a:solidFill>
                  <a:srgbClr val="FF6600"/>
                </a:solidFill>
              </a:rPr>
              <a:t>Incom Glass Substrate</a:t>
            </a:r>
          </a:p>
          <a:p>
            <a:pPr algn="ctr">
              <a:spcBef>
                <a:spcPct val="25000"/>
              </a:spcBef>
              <a:buFontTx/>
              <a:buNone/>
            </a:pPr>
            <a:endParaRPr lang="en-US" sz="3200">
              <a:solidFill>
                <a:srgbClr val="FF6600"/>
              </a:solidFill>
            </a:endParaRPr>
          </a:p>
          <a:p>
            <a:pPr algn="ctr">
              <a:spcBef>
                <a:spcPct val="25000"/>
              </a:spcBef>
              <a:buFontTx/>
              <a:buNone/>
            </a:pPr>
            <a:r>
              <a:rPr lang="en-US" sz="3200">
                <a:solidFill>
                  <a:srgbClr val="FF6600"/>
                </a:solidFill>
              </a:rPr>
              <a:t>NEW</a:t>
            </a:r>
          </a:p>
        </p:txBody>
      </p:sp>
      <p:sp>
        <p:nvSpPr>
          <p:cNvPr id="99337" name="Rectangle 9"/>
          <p:cNvSpPr>
            <a:spLocks noChangeArrowheads="1"/>
          </p:cNvSpPr>
          <p:nvPr/>
        </p:nvSpPr>
        <p:spPr bwMode="auto">
          <a:xfrm>
            <a:off x="4572000" y="4038600"/>
            <a:ext cx="4419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spcBef>
                <a:spcPct val="10000"/>
              </a:spcBef>
              <a:buClr>
                <a:schemeClr val="hlink"/>
              </a:buClr>
              <a:buSzPct val="70000"/>
              <a:buFont typeface="Wingdings" pitchFamily="2" charset="2"/>
              <a:buNone/>
            </a:pPr>
            <a:endParaRPr lang="en-US" sz="2400">
              <a:effectLst>
                <a:outerShdw blurRad="38100" dist="38100" dir="2700000" algn="tl">
                  <a:srgbClr val="000000"/>
                </a:outerShdw>
              </a:effectLst>
            </a:endParaRPr>
          </a:p>
        </p:txBody>
      </p:sp>
      <p:sp>
        <p:nvSpPr>
          <p:cNvPr id="99338" name="Text Box 10"/>
          <p:cNvSpPr txBox="1">
            <a:spLocks noChangeArrowheads="1"/>
          </p:cNvSpPr>
          <p:nvPr/>
        </p:nvSpPr>
        <p:spPr bwMode="auto">
          <a:xfrm>
            <a:off x="4572000" y="3962400"/>
            <a:ext cx="45720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a:solidFill>
                  <a:schemeClr val="tx1"/>
                </a:solidFill>
                <a:latin typeface="Arial" charset="0"/>
              </a:defRPr>
            </a:lvl1pPr>
            <a:lvl2pPr marL="800100" indent="-342900">
              <a:spcBef>
                <a:spcPct val="0"/>
              </a:spcBef>
              <a:defRPr>
                <a:solidFill>
                  <a:schemeClr val="tx1"/>
                </a:solidFill>
                <a:latin typeface="Arial" charset="0"/>
              </a:defRPr>
            </a:lvl2pPr>
            <a:lvl3pPr marL="1257300" indent="-342900">
              <a:spcBef>
                <a:spcPct val="0"/>
              </a:spcBef>
              <a:defRPr>
                <a:solidFill>
                  <a:schemeClr val="tx1"/>
                </a:solidFill>
                <a:latin typeface="Arial" charset="0"/>
              </a:defRPr>
            </a:lvl3pPr>
            <a:lvl4pPr marL="1714500" indent="-342900">
              <a:spcBef>
                <a:spcPct val="0"/>
              </a:spcBef>
              <a:defRPr>
                <a:solidFill>
                  <a:schemeClr val="tx1"/>
                </a:solidFill>
                <a:latin typeface="Arial" charset="0"/>
              </a:defRPr>
            </a:lvl4pPr>
            <a:lvl5pPr marL="2171700" indent="-342900">
              <a:spcBef>
                <a:spcPct val="0"/>
              </a:spcBef>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70000"/>
              </a:lnSpc>
              <a:spcBef>
                <a:spcPct val="10000"/>
              </a:spcBef>
              <a:buFontTx/>
              <a:buNone/>
            </a:pPr>
            <a:r>
              <a:rPr lang="en-US" sz="2400">
                <a:solidFill>
                  <a:schemeClr val="folHlink"/>
                </a:solidFill>
                <a:latin typeface="Garamond" pitchFamily="18" charset="0"/>
              </a:rPr>
              <a:t>Separate the three functions:</a:t>
            </a:r>
          </a:p>
          <a:p>
            <a:pPr>
              <a:lnSpc>
                <a:spcPct val="70000"/>
              </a:lnSpc>
              <a:spcBef>
                <a:spcPct val="10000"/>
              </a:spcBef>
              <a:buFontTx/>
              <a:buAutoNum type="arabicPeriod"/>
            </a:pPr>
            <a:r>
              <a:rPr lang="en-US" sz="2400">
                <a:solidFill>
                  <a:schemeClr val="folHlink"/>
                </a:solidFill>
                <a:latin typeface="Garamond" pitchFamily="18" charset="0"/>
              </a:rPr>
              <a:t>Hard glass substrate provides pores;</a:t>
            </a:r>
          </a:p>
          <a:p>
            <a:pPr>
              <a:lnSpc>
                <a:spcPct val="70000"/>
              </a:lnSpc>
              <a:spcBef>
                <a:spcPct val="10000"/>
              </a:spcBef>
              <a:buFontTx/>
              <a:buAutoNum type="arabicPeriod"/>
            </a:pPr>
            <a:r>
              <a:rPr lang="en-US" sz="2400">
                <a:solidFill>
                  <a:schemeClr val="folHlink"/>
                </a:solidFill>
                <a:latin typeface="Garamond" pitchFamily="18" charset="0"/>
              </a:rPr>
              <a:t>Tuned Resistive Layer (ALD) provides current for electric field (possible NTC?);</a:t>
            </a:r>
          </a:p>
          <a:p>
            <a:pPr>
              <a:lnSpc>
                <a:spcPct val="70000"/>
              </a:lnSpc>
              <a:spcBef>
                <a:spcPct val="10000"/>
              </a:spcBef>
              <a:buFontTx/>
              <a:buAutoNum type="arabicPeriod"/>
            </a:pPr>
            <a:r>
              <a:rPr lang="en-US" sz="2400">
                <a:solidFill>
                  <a:schemeClr val="folHlink"/>
                </a:solidFill>
                <a:latin typeface="Garamond" pitchFamily="18" charset="0"/>
              </a:rPr>
              <a:t>Specific Emitting layer provides SEE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0" y="0"/>
            <a:ext cx="9144000" cy="914400"/>
          </a:xfrm>
        </p:spPr>
        <p:txBody>
          <a:bodyPr>
            <a:normAutofit fontScale="90000"/>
          </a:bodyPr>
          <a:lstStyle/>
          <a:p>
            <a:pPr>
              <a:lnSpc>
                <a:spcPct val="70000"/>
              </a:lnSpc>
            </a:pPr>
            <a:r>
              <a:rPr lang="en-US" sz="3600" dirty="0"/>
              <a:t/>
            </a:r>
            <a:br>
              <a:rPr lang="en-US" sz="3600" dirty="0"/>
            </a:br>
            <a:r>
              <a:rPr lang="en-US" sz="3600" dirty="0"/>
              <a:t/>
            </a:r>
            <a:br>
              <a:rPr lang="en-US" sz="3600" dirty="0"/>
            </a:br>
            <a:endParaRPr lang="en-US" sz="4900" dirty="0"/>
          </a:p>
        </p:txBody>
      </p:sp>
      <p:sp>
        <p:nvSpPr>
          <p:cNvPr id="514055" name="Rectangle 7"/>
          <p:cNvSpPr>
            <a:spLocks noGrp="1" noChangeArrowheads="1"/>
          </p:cNvSpPr>
          <p:nvPr>
            <p:ph idx="1"/>
          </p:nvPr>
        </p:nvSpPr>
        <p:spPr>
          <a:xfrm>
            <a:off x="0" y="5761038"/>
            <a:ext cx="9296400" cy="639762"/>
          </a:xfrm>
        </p:spPr>
        <p:txBody>
          <a:bodyPr>
            <a:noAutofit/>
          </a:bodyPr>
          <a:lstStyle/>
          <a:p>
            <a:pPr marL="0" indent="0">
              <a:buNone/>
            </a:pPr>
            <a:r>
              <a:rPr lang="en-US" sz="2400" b="1" dirty="0" smtClean="0"/>
              <a:t>Example need- Higgs </a:t>
            </a:r>
            <a:r>
              <a:rPr lang="en-US" sz="2400" b="1" dirty="0"/>
              <a:t>to </a:t>
            </a:r>
            <a:r>
              <a:rPr lang="en-US" sz="2400" b="1" dirty="0" smtClean="0"/>
              <a:t>gamma-gamma at the LHC - tie the photons to the correct  vertex, and more precisely reconstruct the mass of the pair</a:t>
            </a:r>
            <a:endParaRPr lang="en-US" sz="2400" b="1" dirty="0"/>
          </a:p>
        </p:txBody>
      </p:sp>
      <p:sp>
        <p:nvSpPr>
          <p:cNvPr id="2" name="Date Placeholder 1"/>
          <p:cNvSpPr>
            <a:spLocks noGrp="1"/>
          </p:cNvSpPr>
          <p:nvPr>
            <p:ph type="dt" sz="half" idx="10"/>
          </p:nvPr>
        </p:nvSpPr>
        <p:spPr/>
        <p:txBody>
          <a:bodyPr/>
          <a:lstStyle/>
          <a:p>
            <a:fld id="{5071B42E-A4CD-4AAA-8791-1E01E642C6C0}" type="datetime1">
              <a:rPr lang="en-US" smtClean="0"/>
              <a:t>5/17/2012</a:t>
            </a:fld>
            <a:endParaRPr lang="en-US" dirty="0"/>
          </a:p>
        </p:txBody>
      </p:sp>
      <p:sp>
        <p:nvSpPr>
          <p:cNvPr id="6" name="Footer Placeholder 4"/>
          <p:cNvSpPr>
            <a:spLocks noGrp="1"/>
          </p:cNvSpPr>
          <p:nvPr>
            <p:ph type="ftr" sz="quarter" idx="11"/>
          </p:nvPr>
        </p:nvSpPr>
        <p:spPr/>
        <p:txBody>
          <a:bodyPr/>
          <a:lstStyle/>
          <a:p>
            <a:r>
              <a:rPr lang="en-US" smtClean="0"/>
              <a:t>SORMA 2012  Oakland CA</a:t>
            </a:r>
            <a:endParaRPr lang="en-US"/>
          </a:p>
        </p:txBody>
      </p:sp>
      <p:sp>
        <p:nvSpPr>
          <p:cNvPr id="7" name="Slide Number Placeholder 5"/>
          <p:cNvSpPr>
            <a:spLocks noGrp="1"/>
          </p:cNvSpPr>
          <p:nvPr>
            <p:ph type="sldNum" sz="quarter" idx="12"/>
          </p:nvPr>
        </p:nvSpPr>
        <p:spPr/>
        <p:txBody>
          <a:bodyPr/>
          <a:lstStyle/>
          <a:p>
            <a:fld id="{08466D47-42DE-4585-8FFF-DAE555659A65}" type="slidenum">
              <a:rPr lang="en-US"/>
              <a:pPr/>
              <a:t>4</a:t>
            </a:fld>
            <a:endParaRPr lang="en-US"/>
          </a:p>
        </p:txBody>
      </p:sp>
      <p:pic>
        <p:nvPicPr>
          <p:cNvPr id="514054" name="Picture 6" descr="toback_z_vs_t_plo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809625"/>
            <a:ext cx="5991225" cy="507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0" y="5943600"/>
            <a:ext cx="9144000" cy="609600"/>
          </a:xfrm>
        </p:spPr>
        <p:txBody>
          <a:bodyPr>
            <a:normAutofit fontScale="90000"/>
          </a:bodyPr>
          <a:lstStyle/>
          <a:p>
            <a:pPr>
              <a:lnSpc>
                <a:spcPct val="70000"/>
              </a:lnSpc>
            </a:pPr>
            <a:r>
              <a:rPr lang="en-US" sz="2400">
                <a:solidFill>
                  <a:srgbClr val="FFFF00"/>
                </a:solidFill>
              </a:rPr>
              <a:t>First measurements of gain in an ALD SEE layer at the APS laser test setup (</a:t>
            </a:r>
            <a:r>
              <a:rPr lang="en-US" sz="2000">
                <a:solidFill>
                  <a:srgbClr val="FFFF00"/>
                </a:solidFill>
                <a:effectLst/>
              </a:rPr>
              <a:t>Bernhard Adams, Matthieu Cholet, and Matt Wetstein)</a:t>
            </a:r>
            <a:r>
              <a:rPr lang="en-US" sz="4000"/>
              <a:t> </a:t>
            </a:r>
          </a:p>
        </p:txBody>
      </p:sp>
      <p:sp>
        <p:nvSpPr>
          <p:cNvPr id="3" name="Date Placeholder 2"/>
          <p:cNvSpPr>
            <a:spLocks noGrp="1"/>
          </p:cNvSpPr>
          <p:nvPr>
            <p:ph type="dt" sz="half" idx="10"/>
          </p:nvPr>
        </p:nvSpPr>
        <p:spPr/>
        <p:txBody>
          <a:bodyPr/>
          <a:lstStyle/>
          <a:p>
            <a:fld id="{9B889EF1-CFE4-4FF7-B3D0-BE95E0D7F39E}" type="datetime1">
              <a:rPr lang="en-US" smtClean="0"/>
              <a:t>5/17/2012</a:t>
            </a:fld>
            <a:endParaRPr lang="en-US" dirty="0"/>
          </a:p>
        </p:txBody>
      </p:sp>
      <p:sp>
        <p:nvSpPr>
          <p:cNvPr id="2" name="Footer Placeholder 1"/>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9" name="Slide Number Placeholder 4"/>
          <p:cNvSpPr>
            <a:spLocks noGrp="1"/>
          </p:cNvSpPr>
          <p:nvPr>
            <p:ph type="sldNum" sz="quarter" idx="12"/>
          </p:nvPr>
        </p:nvSpPr>
        <p:spPr/>
        <p:txBody>
          <a:bodyPr/>
          <a:lstStyle/>
          <a:p>
            <a:fld id="{F3ED31BF-2FFD-4891-8858-628A3391F72A}" type="slidenum">
              <a:rPr lang="en-US"/>
              <a:pPr/>
              <a:t>40</a:t>
            </a:fld>
            <a:endParaRPr lang="en-US"/>
          </a:p>
        </p:txBody>
      </p:sp>
      <p:pic>
        <p:nvPicPr>
          <p:cNvPr id="101380" name="Picture 4" descr="matt_AmplificationComparison_ALD"/>
          <p:cNvPicPr>
            <a:picLocks noChangeAspect="1" noChangeArrowheads="1"/>
          </p:cNvPicPr>
          <p:nvPr/>
        </p:nvPicPr>
        <p:blipFill>
          <a:blip r:embed="rId2">
            <a:extLst>
              <a:ext uri="{28A0092B-C50C-407E-A947-70E740481C1C}">
                <a14:useLocalDpi xmlns:a14="http://schemas.microsoft.com/office/drawing/2010/main" val="0"/>
              </a:ext>
            </a:extLst>
          </a:blip>
          <a:srcRect r="3595" b="2927"/>
          <a:stretch>
            <a:fillRect/>
          </a:stretch>
        </p:blipFill>
        <p:spPr bwMode="auto">
          <a:xfrm>
            <a:off x="2362200" y="1327150"/>
            <a:ext cx="4724400" cy="4527550"/>
          </a:xfrm>
          <a:prstGeom prst="rect">
            <a:avLst/>
          </a:prstGeom>
          <a:noFill/>
          <a:extLst>
            <a:ext uri="{909E8E84-426E-40DD-AFC4-6F175D3DCCD1}">
              <a14:hiddenFill xmlns:a14="http://schemas.microsoft.com/office/drawing/2010/main">
                <a:solidFill>
                  <a:srgbClr val="FFFFFF"/>
                </a:solidFill>
              </a14:hiddenFill>
            </a:ext>
          </a:extLst>
        </p:spPr>
      </p:pic>
      <p:sp>
        <p:nvSpPr>
          <p:cNvPr id="101381" name="Text Box 5"/>
          <p:cNvSpPr txBox="1">
            <a:spLocks noChangeArrowheads="1"/>
          </p:cNvSpPr>
          <p:nvPr/>
        </p:nvSpPr>
        <p:spPr bwMode="auto">
          <a:xfrm>
            <a:off x="0" y="685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en-US" sz="1800"/>
              <a:t> Testing Group: Bernhard Adams, Matthieu Cholet, and Matt Wetstein at the APS, Ossy Siegmund’s group at SSL</a:t>
            </a:r>
          </a:p>
        </p:txBody>
      </p:sp>
      <p:sp>
        <p:nvSpPr>
          <p:cNvPr id="101382" name="Text Box 6"/>
          <p:cNvSpPr txBox="1">
            <a:spLocks noChangeArrowheads="1"/>
          </p:cNvSpPr>
          <p:nvPr/>
        </p:nvSpPr>
        <p:spPr bwMode="auto">
          <a:xfrm>
            <a:off x="7315200" y="1981200"/>
            <a:ext cx="1447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en-US" sz="1800" b="0"/>
              <a:t>LAPPD Preliminary</a:t>
            </a:r>
          </a:p>
          <a:p>
            <a:pPr>
              <a:lnSpc>
                <a:spcPct val="100000"/>
              </a:lnSpc>
              <a:spcBef>
                <a:spcPct val="50000"/>
              </a:spcBef>
              <a:buFontTx/>
              <a:buNone/>
            </a:pPr>
            <a:r>
              <a:rPr lang="en-US" sz="1800" b="0"/>
              <a:t>(very) </a:t>
            </a:r>
          </a:p>
        </p:txBody>
      </p:sp>
      <p:sp>
        <p:nvSpPr>
          <p:cNvPr id="101384" name="Rectangle 8"/>
          <p:cNvSpPr>
            <a:spLocks noChangeArrowheads="1"/>
          </p:cNvSpPr>
          <p:nvPr/>
        </p:nvSpPr>
        <p:spPr bwMode="auto">
          <a:xfrm>
            <a:off x="234950" y="0"/>
            <a:ext cx="86741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FontTx/>
              <a:buNone/>
            </a:pPr>
            <a:r>
              <a:rPr lang="en-US" sz="4800">
                <a:solidFill>
                  <a:srgbClr val="FFFF00"/>
                </a:solidFill>
                <a:effectLst>
                  <a:outerShdw blurRad="38100" dist="38100" dir="2700000" algn="tl">
                    <a:srgbClr val="000000"/>
                  </a:outerShdw>
                </a:effectLst>
              </a:rPr>
              <a:t>MCP and  Photocathode Testing</a:t>
            </a:r>
          </a:p>
        </p:txBody>
      </p:sp>
      <p:sp>
        <p:nvSpPr>
          <p:cNvPr id="101386" name="Text Box 10"/>
          <p:cNvSpPr txBox="1">
            <a:spLocks noChangeArrowheads="1"/>
          </p:cNvSpPr>
          <p:nvPr/>
        </p:nvSpPr>
        <p:spPr bwMode="auto">
          <a:xfrm>
            <a:off x="304800" y="1981200"/>
            <a:ext cx="1828800"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None/>
            </a:pPr>
            <a:r>
              <a:rPr lang="en-US" sz="4400">
                <a:solidFill>
                  <a:srgbClr val="FF0000"/>
                </a:solidFill>
              </a:rPr>
              <a:t>N. B.!</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ctrTitle"/>
          </p:nvPr>
        </p:nvSpPr>
        <p:spPr>
          <a:xfrm>
            <a:off x="457200" y="0"/>
            <a:ext cx="9144000" cy="1470025"/>
          </a:xfrm>
        </p:spPr>
        <p:txBody>
          <a:bodyPr/>
          <a:lstStyle/>
          <a:p>
            <a:pPr>
              <a:lnSpc>
                <a:spcPct val="75000"/>
              </a:lnSpc>
            </a:pPr>
            <a:r>
              <a:rPr lang="en-US" sz="3200"/>
              <a:t>Psec Large-area Micro-Channel Plate Panel (MCPP)- LDRD proposal to ANL (with Mike Pellin/MSD)</a:t>
            </a:r>
          </a:p>
        </p:txBody>
      </p:sp>
      <p:sp>
        <p:nvSpPr>
          <p:cNvPr id="479235" name="Rectangle 3"/>
          <p:cNvSpPr>
            <a:spLocks noChangeArrowheads="1"/>
          </p:cNvSpPr>
          <p:nvPr/>
        </p:nvSpPr>
        <p:spPr bwMode="auto">
          <a:xfrm>
            <a:off x="1981200" y="2276475"/>
            <a:ext cx="5562600" cy="771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36" name="Rectangle 4"/>
          <p:cNvSpPr>
            <a:spLocks noChangeArrowheads="1"/>
          </p:cNvSpPr>
          <p:nvPr/>
        </p:nvSpPr>
        <p:spPr bwMode="auto">
          <a:xfrm>
            <a:off x="1981200" y="3048000"/>
            <a:ext cx="5562600" cy="762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solidFill>
                <a:srgbClr val="FF0000"/>
              </a:solidFill>
              <a:latin typeface="Arial" charset="0"/>
            </a:endParaRPr>
          </a:p>
        </p:txBody>
      </p:sp>
      <p:sp>
        <p:nvSpPr>
          <p:cNvPr id="479237" name="Rectangle 5"/>
          <p:cNvSpPr>
            <a:spLocks noChangeArrowheads="1"/>
          </p:cNvSpPr>
          <p:nvPr/>
        </p:nvSpPr>
        <p:spPr bwMode="auto">
          <a:xfrm>
            <a:off x="2209800" y="3352800"/>
            <a:ext cx="228600" cy="76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38" name="Rectangle 6"/>
          <p:cNvSpPr>
            <a:spLocks noChangeArrowheads="1"/>
          </p:cNvSpPr>
          <p:nvPr/>
        </p:nvSpPr>
        <p:spPr bwMode="auto">
          <a:xfrm>
            <a:off x="1806575" y="6149975"/>
            <a:ext cx="6491288" cy="96838"/>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atin typeface="Arial" charset="0"/>
            </a:endParaRPr>
          </a:p>
        </p:txBody>
      </p:sp>
      <p:sp>
        <p:nvSpPr>
          <p:cNvPr id="479239" name="Rectangle 7" descr="Denim"/>
          <p:cNvSpPr>
            <a:spLocks noChangeArrowheads="1"/>
          </p:cNvSpPr>
          <p:nvPr/>
        </p:nvSpPr>
        <p:spPr bwMode="auto">
          <a:xfrm>
            <a:off x="1981200" y="6246813"/>
            <a:ext cx="6049963" cy="217487"/>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9240" name="Group 8"/>
          <p:cNvGrpSpPr>
            <a:grpSpLocks/>
          </p:cNvGrpSpPr>
          <p:nvPr/>
        </p:nvGrpSpPr>
        <p:grpSpPr bwMode="auto">
          <a:xfrm>
            <a:off x="1981200" y="3341688"/>
            <a:ext cx="1538288" cy="2830512"/>
            <a:chOff x="1248" y="2105"/>
            <a:chExt cx="969" cy="1783"/>
          </a:xfrm>
        </p:grpSpPr>
        <p:grpSp>
          <p:nvGrpSpPr>
            <p:cNvPr id="479241" name="Group 9"/>
            <p:cNvGrpSpPr>
              <a:grpSpLocks/>
            </p:cNvGrpSpPr>
            <p:nvPr/>
          </p:nvGrpSpPr>
          <p:grpSpPr bwMode="auto">
            <a:xfrm>
              <a:off x="1248" y="2105"/>
              <a:ext cx="341" cy="1776"/>
              <a:chOff x="1248" y="2112"/>
              <a:chExt cx="341" cy="1776"/>
            </a:xfrm>
          </p:grpSpPr>
          <p:grpSp>
            <p:nvGrpSpPr>
              <p:cNvPr id="479242" name="Group 10"/>
              <p:cNvGrpSpPr>
                <a:grpSpLocks/>
              </p:cNvGrpSpPr>
              <p:nvPr/>
            </p:nvGrpSpPr>
            <p:grpSpPr bwMode="auto">
              <a:xfrm>
                <a:off x="1248" y="2160"/>
                <a:ext cx="288" cy="1728"/>
                <a:chOff x="1296" y="2160"/>
                <a:chExt cx="288" cy="1728"/>
              </a:xfrm>
            </p:grpSpPr>
            <p:sp>
              <p:nvSpPr>
                <p:cNvPr id="479243" name="Line 11"/>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4" name="Line 1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45" name="Line 1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46" name="Rectangle 14"/>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7" name="Rectangle 15"/>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8" name="Rectangle 16"/>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49" name="Rectangle 17"/>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0" name="Rectangle 18"/>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51" name="Group 19"/>
            <p:cNvGrpSpPr>
              <a:grpSpLocks/>
            </p:cNvGrpSpPr>
            <p:nvPr/>
          </p:nvGrpSpPr>
          <p:grpSpPr bwMode="auto">
            <a:xfrm flipH="1">
              <a:off x="1876" y="2112"/>
              <a:ext cx="341" cy="1776"/>
              <a:chOff x="1685" y="2105"/>
              <a:chExt cx="341" cy="1776"/>
            </a:xfrm>
          </p:grpSpPr>
          <p:grpSp>
            <p:nvGrpSpPr>
              <p:cNvPr id="479252" name="Group 20"/>
              <p:cNvGrpSpPr>
                <a:grpSpLocks/>
              </p:cNvGrpSpPr>
              <p:nvPr/>
            </p:nvGrpSpPr>
            <p:grpSpPr bwMode="auto">
              <a:xfrm>
                <a:off x="1685" y="2153"/>
                <a:ext cx="288" cy="1728"/>
                <a:chOff x="1296" y="2160"/>
                <a:chExt cx="288" cy="1728"/>
              </a:xfrm>
            </p:grpSpPr>
            <p:sp>
              <p:nvSpPr>
                <p:cNvPr id="479253" name="Line 21"/>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4" name="Line 22"/>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55" name="Line 23"/>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56" name="Rectangle 24"/>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7" name="Rectangle 25"/>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8" name="Rectangle 26"/>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59" name="Rectangle 27"/>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0" name="Rectangle 28"/>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61" name="Group 29"/>
          <p:cNvGrpSpPr>
            <a:grpSpLocks/>
          </p:cNvGrpSpPr>
          <p:nvPr/>
        </p:nvGrpSpPr>
        <p:grpSpPr bwMode="auto">
          <a:xfrm>
            <a:off x="3205163" y="3352800"/>
            <a:ext cx="1538287" cy="2830513"/>
            <a:chOff x="1248" y="2105"/>
            <a:chExt cx="969" cy="1783"/>
          </a:xfrm>
        </p:grpSpPr>
        <p:grpSp>
          <p:nvGrpSpPr>
            <p:cNvPr id="479262" name="Group 30"/>
            <p:cNvGrpSpPr>
              <a:grpSpLocks/>
            </p:cNvGrpSpPr>
            <p:nvPr/>
          </p:nvGrpSpPr>
          <p:grpSpPr bwMode="auto">
            <a:xfrm>
              <a:off x="1248" y="2105"/>
              <a:ext cx="341" cy="1776"/>
              <a:chOff x="1248" y="2112"/>
              <a:chExt cx="341" cy="1776"/>
            </a:xfrm>
          </p:grpSpPr>
          <p:grpSp>
            <p:nvGrpSpPr>
              <p:cNvPr id="479263" name="Group 31"/>
              <p:cNvGrpSpPr>
                <a:grpSpLocks/>
              </p:cNvGrpSpPr>
              <p:nvPr/>
            </p:nvGrpSpPr>
            <p:grpSpPr bwMode="auto">
              <a:xfrm>
                <a:off x="1248" y="2160"/>
                <a:ext cx="288" cy="1728"/>
                <a:chOff x="1296" y="2160"/>
                <a:chExt cx="288" cy="1728"/>
              </a:xfrm>
            </p:grpSpPr>
            <p:sp>
              <p:nvSpPr>
                <p:cNvPr id="479264" name="Line 32"/>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5" name="Line 3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66" name="Line 3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67" name="Rectangle 35"/>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8" name="Rectangle 36"/>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69" name="Rectangle 37"/>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0" name="Rectangle 38"/>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1" name="Rectangle 39"/>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72" name="Group 40"/>
            <p:cNvGrpSpPr>
              <a:grpSpLocks/>
            </p:cNvGrpSpPr>
            <p:nvPr/>
          </p:nvGrpSpPr>
          <p:grpSpPr bwMode="auto">
            <a:xfrm flipH="1">
              <a:off x="1876" y="2112"/>
              <a:ext cx="341" cy="1776"/>
              <a:chOff x="1685" y="2105"/>
              <a:chExt cx="341" cy="1776"/>
            </a:xfrm>
          </p:grpSpPr>
          <p:grpSp>
            <p:nvGrpSpPr>
              <p:cNvPr id="479273" name="Group 41"/>
              <p:cNvGrpSpPr>
                <a:grpSpLocks/>
              </p:cNvGrpSpPr>
              <p:nvPr/>
            </p:nvGrpSpPr>
            <p:grpSpPr bwMode="auto">
              <a:xfrm>
                <a:off x="1685" y="2153"/>
                <a:ext cx="288" cy="1728"/>
                <a:chOff x="1296" y="2160"/>
                <a:chExt cx="288" cy="1728"/>
              </a:xfrm>
            </p:grpSpPr>
            <p:sp>
              <p:nvSpPr>
                <p:cNvPr id="479274" name="Line 42"/>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5" name="Line 43"/>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76" name="Line 44"/>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77" name="Rectangle 45"/>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8" name="Rectangle 46"/>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79" name="Rectangle 47"/>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0" name="Rectangle 48"/>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1" name="Rectangle 49"/>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282" name="Group 50"/>
          <p:cNvGrpSpPr>
            <a:grpSpLocks/>
          </p:cNvGrpSpPr>
          <p:nvPr/>
        </p:nvGrpSpPr>
        <p:grpSpPr bwMode="auto">
          <a:xfrm>
            <a:off x="4495800" y="3352800"/>
            <a:ext cx="1538288" cy="2830513"/>
            <a:chOff x="1248" y="2105"/>
            <a:chExt cx="969" cy="1783"/>
          </a:xfrm>
        </p:grpSpPr>
        <p:grpSp>
          <p:nvGrpSpPr>
            <p:cNvPr id="479283" name="Group 51"/>
            <p:cNvGrpSpPr>
              <a:grpSpLocks/>
            </p:cNvGrpSpPr>
            <p:nvPr/>
          </p:nvGrpSpPr>
          <p:grpSpPr bwMode="auto">
            <a:xfrm>
              <a:off x="1248" y="2105"/>
              <a:ext cx="341" cy="1776"/>
              <a:chOff x="1248" y="2112"/>
              <a:chExt cx="341" cy="1776"/>
            </a:xfrm>
          </p:grpSpPr>
          <p:grpSp>
            <p:nvGrpSpPr>
              <p:cNvPr id="479284" name="Group 52"/>
              <p:cNvGrpSpPr>
                <a:grpSpLocks/>
              </p:cNvGrpSpPr>
              <p:nvPr/>
            </p:nvGrpSpPr>
            <p:grpSpPr bwMode="auto">
              <a:xfrm>
                <a:off x="1248" y="2160"/>
                <a:ext cx="288" cy="1728"/>
                <a:chOff x="1296" y="2160"/>
                <a:chExt cx="288" cy="1728"/>
              </a:xfrm>
            </p:grpSpPr>
            <p:sp>
              <p:nvSpPr>
                <p:cNvPr id="479285" name="Line 53"/>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6" name="Line 5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87" name="Line 5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88" name="Rectangle 56"/>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89" name="Rectangle 57"/>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0" name="Rectangle 58"/>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1" name="Rectangle 59"/>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2" name="Rectangle 60"/>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293" name="Group 61"/>
            <p:cNvGrpSpPr>
              <a:grpSpLocks/>
            </p:cNvGrpSpPr>
            <p:nvPr/>
          </p:nvGrpSpPr>
          <p:grpSpPr bwMode="auto">
            <a:xfrm flipH="1">
              <a:off x="1876" y="2112"/>
              <a:ext cx="341" cy="1776"/>
              <a:chOff x="1685" y="2105"/>
              <a:chExt cx="341" cy="1776"/>
            </a:xfrm>
          </p:grpSpPr>
          <p:grpSp>
            <p:nvGrpSpPr>
              <p:cNvPr id="479294" name="Group 62"/>
              <p:cNvGrpSpPr>
                <a:grpSpLocks/>
              </p:cNvGrpSpPr>
              <p:nvPr/>
            </p:nvGrpSpPr>
            <p:grpSpPr bwMode="auto">
              <a:xfrm>
                <a:off x="1685" y="2153"/>
                <a:ext cx="288" cy="1728"/>
                <a:chOff x="1296" y="2160"/>
                <a:chExt cx="288" cy="1728"/>
              </a:xfrm>
            </p:grpSpPr>
            <p:sp>
              <p:nvSpPr>
                <p:cNvPr id="479295" name="Line 63"/>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6" name="Line 64"/>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297" name="Line 65"/>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298" name="Rectangle 66"/>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299" name="Rectangle 67"/>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0" name="Rectangle 68"/>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1" name="Rectangle 69"/>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02" name="Rectangle 70"/>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79303" name="Group 71"/>
          <p:cNvGrpSpPr>
            <a:grpSpLocks/>
          </p:cNvGrpSpPr>
          <p:nvPr/>
        </p:nvGrpSpPr>
        <p:grpSpPr bwMode="auto">
          <a:xfrm>
            <a:off x="5805488" y="3352800"/>
            <a:ext cx="1538287" cy="2830513"/>
            <a:chOff x="1248" y="2105"/>
            <a:chExt cx="969" cy="1783"/>
          </a:xfrm>
        </p:grpSpPr>
        <p:grpSp>
          <p:nvGrpSpPr>
            <p:cNvPr id="479304" name="Group 72"/>
            <p:cNvGrpSpPr>
              <a:grpSpLocks/>
            </p:cNvGrpSpPr>
            <p:nvPr/>
          </p:nvGrpSpPr>
          <p:grpSpPr bwMode="auto">
            <a:xfrm>
              <a:off x="1248" y="2105"/>
              <a:ext cx="341" cy="1776"/>
              <a:chOff x="1248" y="2112"/>
              <a:chExt cx="341" cy="1776"/>
            </a:xfrm>
          </p:grpSpPr>
          <p:grpSp>
            <p:nvGrpSpPr>
              <p:cNvPr id="479305" name="Group 73"/>
              <p:cNvGrpSpPr>
                <a:grpSpLocks/>
              </p:cNvGrpSpPr>
              <p:nvPr/>
            </p:nvGrpSpPr>
            <p:grpSpPr bwMode="auto">
              <a:xfrm>
                <a:off x="1248" y="2160"/>
                <a:ext cx="288" cy="1728"/>
                <a:chOff x="1296" y="2160"/>
                <a:chExt cx="288" cy="1728"/>
              </a:xfrm>
            </p:grpSpPr>
            <p:sp>
              <p:nvSpPr>
                <p:cNvPr id="479306" name="Line 74"/>
                <p:cNvSpPr>
                  <a:spLocks noChangeShapeType="1"/>
                </p:cNvSpPr>
                <p:nvPr/>
              </p:nvSpPr>
              <p:spPr bwMode="auto">
                <a:xfrm>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7" name="Line 7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08" name="Line 7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09" name="Rectangle 77"/>
              <p:cNvSpPr>
                <a:spLocks noChangeArrowheads="1"/>
              </p:cNvSpPr>
              <p:nvPr/>
            </p:nvSpPr>
            <p:spPr bwMode="auto">
              <a:xfrm rot="2700000">
                <a:off x="1392" y="2184"/>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0" name="Rectangle 78"/>
              <p:cNvSpPr>
                <a:spLocks noChangeArrowheads="1"/>
              </p:cNvSpPr>
              <p:nvPr/>
            </p:nvSpPr>
            <p:spPr bwMode="auto">
              <a:xfrm>
                <a:off x="1536" y="2304"/>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1" name="Rectangle 79"/>
              <p:cNvSpPr>
                <a:spLocks noChangeArrowheads="1"/>
              </p:cNvSpPr>
              <p:nvPr/>
            </p:nvSpPr>
            <p:spPr bwMode="auto">
              <a:xfrm>
                <a:off x="1536" y="2542"/>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2" name="Rectangle 80"/>
              <p:cNvSpPr>
                <a:spLocks noChangeArrowheads="1"/>
              </p:cNvSpPr>
              <p:nvPr/>
            </p:nvSpPr>
            <p:spPr bwMode="auto">
              <a:xfrm>
                <a:off x="1536" y="2781"/>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13" name="Rectangle 81"/>
              <p:cNvSpPr>
                <a:spLocks noChangeArrowheads="1"/>
              </p:cNvSpPr>
              <p:nvPr/>
            </p:nvSpPr>
            <p:spPr bwMode="auto">
              <a:xfrm>
                <a:off x="1536" y="3594"/>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79314" name="Group 82"/>
            <p:cNvGrpSpPr>
              <a:grpSpLocks/>
            </p:cNvGrpSpPr>
            <p:nvPr/>
          </p:nvGrpSpPr>
          <p:grpSpPr bwMode="auto">
            <a:xfrm flipH="1">
              <a:off x="1876" y="2112"/>
              <a:ext cx="341" cy="1776"/>
              <a:chOff x="1685" y="2105"/>
              <a:chExt cx="341" cy="1776"/>
            </a:xfrm>
          </p:grpSpPr>
          <p:grpSp>
            <p:nvGrpSpPr>
              <p:cNvPr id="479315" name="Group 83"/>
              <p:cNvGrpSpPr>
                <a:grpSpLocks/>
              </p:cNvGrpSpPr>
              <p:nvPr/>
            </p:nvGrpSpPr>
            <p:grpSpPr bwMode="auto">
              <a:xfrm>
                <a:off x="1685" y="2153"/>
                <a:ext cx="288" cy="1728"/>
                <a:chOff x="1296" y="2160"/>
                <a:chExt cx="288" cy="1728"/>
              </a:xfrm>
            </p:grpSpPr>
            <p:sp>
              <p:nvSpPr>
                <p:cNvPr id="479316" name="Line 84"/>
                <p:cNvSpPr>
                  <a:spLocks noChangeShapeType="1"/>
                </p:cNvSpPr>
                <p:nvPr/>
              </p:nvSpPr>
              <p:spPr bwMode="auto">
                <a:xfrm flipH="1">
                  <a:off x="1296" y="2160"/>
                  <a:ext cx="14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7" name="Line 85"/>
                <p:cNvSpPr>
                  <a:spLocks noChangeShapeType="1"/>
                </p:cNvSpPr>
                <p:nvPr/>
              </p:nvSpPr>
              <p:spPr bwMode="auto">
                <a:xfrm>
                  <a:off x="1584" y="2304"/>
                  <a:ext cx="0" cy="15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18" name="Line 86"/>
                <p:cNvSpPr>
                  <a:spLocks noChangeShapeType="1"/>
                </p:cNvSpPr>
                <p:nvPr/>
              </p:nvSpPr>
              <p:spPr bwMode="auto">
                <a:xfrm>
                  <a:off x="1440" y="2160"/>
                  <a:ext cx="144"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9319" name="Rectangle 87"/>
              <p:cNvSpPr>
                <a:spLocks noChangeArrowheads="1"/>
              </p:cNvSpPr>
              <p:nvPr/>
            </p:nvSpPr>
            <p:spPr bwMode="auto">
              <a:xfrm rot="2700000">
                <a:off x="1829" y="2177"/>
                <a:ext cx="1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0" name="Rectangle 88"/>
              <p:cNvSpPr>
                <a:spLocks noChangeArrowheads="1"/>
              </p:cNvSpPr>
              <p:nvPr/>
            </p:nvSpPr>
            <p:spPr bwMode="auto">
              <a:xfrm flipH="1">
                <a:off x="1973" y="2297"/>
                <a:ext cx="53" cy="238"/>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1" name="Rectangle 89"/>
              <p:cNvSpPr>
                <a:spLocks noChangeArrowheads="1"/>
              </p:cNvSpPr>
              <p:nvPr/>
            </p:nvSpPr>
            <p:spPr bwMode="auto">
              <a:xfrm flipH="1">
                <a:off x="1973" y="2535"/>
                <a:ext cx="53" cy="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2" name="Rectangle 90"/>
              <p:cNvSpPr>
                <a:spLocks noChangeArrowheads="1"/>
              </p:cNvSpPr>
              <p:nvPr/>
            </p:nvSpPr>
            <p:spPr bwMode="auto">
              <a:xfrm>
                <a:off x="1973" y="2774"/>
                <a:ext cx="53" cy="8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3" name="Rectangle 91"/>
              <p:cNvSpPr>
                <a:spLocks noChangeArrowheads="1"/>
              </p:cNvSpPr>
              <p:nvPr/>
            </p:nvSpPr>
            <p:spPr bwMode="auto">
              <a:xfrm>
                <a:off x="1973" y="3587"/>
                <a:ext cx="53" cy="287"/>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479324" name="Rectangle 92"/>
          <p:cNvSpPr>
            <a:spLocks noChangeArrowheads="1"/>
          </p:cNvSpPr>
          <p:nvPr/>
        </p:nvSpPr>
        <p:spPr bwMode="auto">
          <a:xfrm>
            <a:off x="1981200" y="6464300"/>
            <a:ext cx="2533650"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5" name="Rectangle 93"/>
          <p:cNvSpPr>
            <a:spLocks noChangeArrowheads="1"/>
          </p:cNvSpPr>
          <p:nvPr/>
        </p:nvSpPr>
        <p:spPr bwMode="auto">
          <a:xfrm>
            <a:off x="4514850" y="6464300"/>
            <a:ext cx="2828925" cy="762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6" name="Rectangle 94"/>
          <p:cNvSpPr>
            <a:spLocks noChangeArrowheads="1"/>
          </p:cNvSpPr>
          <p:nvPr/>
        </p:nvSpPr>
        <p:spPr bwMode="auto">
          <a:xfrm>
            <a:off x="7343775" y="6464300"/>
            <a:ext cx="954088" cy="74613"/>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9327" name="Text Box 95"/>
          <p:cNvSpPr txBox="1">
            <a:spLocks noChangeArrowheads="1"/>
          </p:cNvSpPr>
          <p:nvPr/>
        </p:nvSpPr>
        <p:spPr bwMode="auto">
          <a:xfrm>
            <a:off x="292100" y="1798638"/>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atin typeface="Arial" charset="0"/>
              </a:rPr>
              <a:t>Front Window and Radiator </a:t>
            </a:r>
          </a:p>
        </p:txBody>
      </p:sp>
      <p:sp>
        <p:nvSpPr>
          <p:cNvPr id="479328" name="Line 96"/>
          <p:cNvSpPr>
            <a:spLocks noChangeShapeType="1"/>
          </p:cNvSpPr>
          <p:nvPr/>
        </p:nvSpPr>
        <p:spPr bwMode="auto">
          <a:xfrm>
            <a:off x="3205163" y="2008188"/>
            <a:ext cx="419100" cy="412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29" name="Text Box 97"/>
          <p:cNvSpPr txBox="1">
            <a:spLocks noChangeArrowheads="1"/>
          </p:cNvSpPr>
          <p:nvPr/>
        </p:nvSpPr>
        <p:spPr bwMode="auto">
          <a:xfrm>
            <a:off x="0" y="2660650"/>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Photocathode</a:t>
            </a:r>
          </a:p>
        </p:txBody>
      </p:sp>
      <p:sp>
        <p:nvSpPr>
          <p:cNvPr id="479330" name="Text Box 98"/>
          <p:cNvSpPr txBox="1">
            <a:spLocks noChangeArrowheads="1"/>
          </p:cNvSpPr>
          <p:nvPr/>
        </p:nvSpPr>
        <p:spPr bwMode="auto">
          <a:xfrm>
            <a:off x="0" y="3124200"/>
            <a:ext cx="1614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Pump Gap</a:t>
            </a:r>
          </a:p>
        </p:txBody>
      </p:sp>
      <p:sp>
        <p:nvSpPr>
          <p:cNvPr id="479331" name="Text Box 99"/>
          <p:cNvSpPr txBox="1">
            <a:spLocks noChangeArrowheads="1"/>
          </p:cNvSpPr>
          <p:nvPr/>
        </p:nvSpPr>
        <p:spPr bwMode="auto">
          <a:xfrm>
            <a:off x="0" y="3668713"/>
            <a:ext cx="16144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600">
                <a:latin typeface="Arial" charset="0"/>
              </a:rPr>
              <a:t>High Emissivity Material</a:t>
            </a:r>
          </a:p>
        </p:txBody>
      </p:sp>
      <p:sp>
        <p:nvSpPr>
          <p:cNvPr id="479332" name="Rectangle 100"/>
          <p:cNvSpPr>
            <a:spLocks noChangeArrowheads="1"/>
          </p:cNvSpPr>
          <p:nvPr/>
        </p:nvSpPr>
        <p:spPr bwMode="auto">
          <a:xfrm>
            <a:off x="7497763" y="3646488"/>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Low Emissivity Material</a:t>
            </a:r>
          </a:p>
        </p:txBody>
      </p:sp>
      <p:sp>
        <p:nvSpPr>
          <p:cNvPr id="479333" name="Rectangle 101"/>
          <p:cNvSpPr>
            <a:spLocks noChangeArrowheads="1"/>
          </p:cNvSpPr>
          <p:nvPr/>
        </p:nvSpPr>
        <p:spPr bwMode="auto">
          <a:xfrm>
            <a:off x="7605713" y="4619625"/>
            <a:ext cx="16144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`Normal’ MCP pore material</a:t>
            </a:r>
          </a:p>
        </p:txBody>
      </p:sp>
      <p:sp>
        <p:nvSpPr>
          <p:cNvPr id="479334" name="Text Box 102"/>
          <p:cNvSpPr txBox="1">
            <a:spLocks noChangeArrowheads="1"/>
          </p:cNvSpPr>
          <p:nvPr/>
        </p:nvSpPr>
        <p:spPr bwMode="auto">
          <a:xfrm>
            <a:off x="1588" y="5387975"/>
            <a:ext cx="180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Gold Anode</a:t>
            </a:r>
          </a:p>
        </p:txBody>
      </p:sp>
      <p:sp>
        <p:nvSpPr>
          <p:cNvPr id="479335" name="Text Box 103"/>
          <p:cNvSpPr txBox="1">
            <a:spLocks noChangeArrowheads="1"/>
          </p:cNvSpPr>
          <p:nvPr/>
        </p:nvSpPr>
        <p:spPr bwMode="auto">
          <a:xfrm>
            <a:off x="6924675" y="5462588"/>
            <a:ext cx="19796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600">
                <a:latin typeface="Arial" charset="0"/>
              </a:rPr>
              <a:t>50 Ohm Transmission Line</a:t>
            </a:r>
          </a:p>
        </p:txBody>
      </p:sp>
      <p:sp>
        <p:nvSpPr>
          <p:cNvPr id="479336" name="Text Box 104"/>
          <p:cNvSpPr txBox="1">
            <a:spLocks noChangeArrowheads="1"/>
          </p:cNvSpPr>
          <p:nvPr/>
        </p:nvSpPr>
        <p:spPr bwMode="auto">
          <a:xfrm>
            <a:off x="0" y="5916613"/>
            <a:ext cx="1257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Rogers PC Card</a:t>
            </a:r>
          </a:p>
        </p:txBody>
      </p:sp>
      <p:sp>
        <p:nvSpPr>
          <p:cNvPr id="479337" name="Text Box 105"/>
          <p:cNvSpPr txBox="1">
            <a:spLocks noChangeArrowheads="1"/>
          </p:cNvSpPr>
          <p:nvPr/>
        </p:nvSpPr>
        <p:spPr bwMode="auto">
          <a:xfrm>
            <a:off x="461963" y="6540500"/>
            <a:ext cx="5153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Arial" charset="0"/>
              </a:rPr>
              <a:t>Capacitive Pickup to Sampling Readout </a:t>
            </a:r>
          </a:p>
        </p:txBody>
      </p:sp>
      <p:sp>
        <p:nvSpPr>
          <p:cNvPr id="479338" name="Line 106"/>
          <p:cNvSpPr>
            <a:spLocks noChangeShapeType="1"/>
          </p:cNvSpPr>
          <p:nvPr/>
        </p:nvSpPr>
        <p:spPr bwMode="auto">
          <a:xfrm>
            <a:off x="1614488" y="2898775"/>
            <a:ext cx="288925" cy="1492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39" name="Line 107"/>
          <p:cNvSpPr>
            <a:spLocks noChangeShapeType="1"/>
          </p:cNvSpPr>
          <p:nvPr/>
        </p:nvSpPr>
        <p:spPr bwMode="auto">
          <a:xfrm flipV="1">
            <a:off x="1257300" y="3286125"/>
            <a:ext cx="723900" cy="555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0" name="Line 108"/>
          <p:cNvSpPr>
            <a:spLocks noChangeShapeType="1"/>
          </p:cNvSpPr>
          <p:nvPr/>
        </p:nvSpPr>
        <p:spPr bwMode="auto">
          <a:xfrm flipV="1">
            <a:off x="1614488" y="3490913"/>
            <a:ext cx="595312" cy="37465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1" name="Line 109"/>
          <p:cNvSpPr>
            <a:spLocks noChangeShapeType="1"/>
          </p:cNvSpPr>
          <p:nvPr/>
        </p:nvSpPr>
        <p:spPr bwMode="auto">
          <a:xfrm>
            <a:off x="1614488" y="3865563"/>
            <a:ext cx="709612" cy="384175"/>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2" name="Line 110"/>
          <p:cNvSpPr>
            <a:spLocks noChangeShapeType="1"/>
          </p:cNvSpPr>
          <p:nvPr/>
        </p:nvSpPr>
        <p:spPr bwMode="auto">
          <a:xfrm flipH="1" flipV="1">
            <a:off x="6924675" y="3865563"/>
            <a:ext cx="573088" cy="0"/>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3" name="Line 111"/>
          <p:cNvSpPr>
            <a:spLocks noChangeShapeType="1"/>
          </p:cNvSpPr>
          <p:nvPr/>
        </p:nvSpPr>
        <p:spPr bwMode="auto">
          <a:xfrm flipH="1" flipV="1">
            <a:off x="7000875" y="4865688"/>
            <a:ext cx="604838" cy="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4" name="Line 112"/>
          <p:cNvSpPr>
            <a:spLocks noChangeShapeType="1"/>
          </p:cNvSpPr>
          <p:nvPr/>
        </p:nvSpPr>
        <p:spPr bwMode="auto">
          <a:xfrm>
            <a:off x="1470025" y="5535613"/>
            <a:ext cx="854075" cy="3556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5" name="Line 113"/>
          <p:cNvSpPr>
            <a:spLocks noChangeShapeType="1"/>
          </p:cNvSpPr>
          <p:nvPr/>
        </p:nvSpPr>
        <p:spPr bwMode="auto">
          <a:xfrm flipV="1">
            <a:off x="4610100" y="6584950"/>
            <a:ext cx="595313" cy="1397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6" name="Line 114"/>
          <p:cNvSpPr>
            <a:spLocks noChangeShapeType="1"/>
          </p:cNvSpPr>
          <p:nvPr/>
        </p:nvSpPr>
        <p:spPr bwMode="auto">
          <a:xfrm flipH="1">
            <a:off x="8053388" y="6010275"/>
            <a:ext cx="266700" cy="88900"/>
          </a:xfrm>
          <a:prstGeom prst="line">
            <a:avLst/>
          </a:prstGeom>
          <a:noFill/>
          <a:ln w="2857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7" name="Line 115"/>
          <p:cNvSpPr>
            <a:spLocks noChangeShapeType="1"/>
          </p:cNvSpPr>
          <p:nvPr/>
        </p:nvSpPr>
        <p:spPr bwMode="auto">
          <a:xfrm>
            <a:off x="1049338" y="6386513"/>
            <a:ext cx="854075"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349" name="Text Box 117"/>
          <p:cNvSpPr txBox="1">
            <a:spLocks noChangeArrowheads="1"/>
          </p:cNvSpPr>
          <p:nvPr/>
        </p:nvSpPr>
        <p:spPr bwMode="auto">
          <a:xfrm>
            <a:off x="5486400" y="1371600"/>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N.B.- this is a `cartoon’- working on workable designs-join us…</a:t>
            </a:r>
          </a:p>
        </p:txBody>
      </p:sp>
    </p:spTree>
    <p:extLst>
      <p:ext uri="{BB962C8B-B14F-4D97-AF65-F5344CB8AC3E}">
        <p14:creationId xmlns:p14="http://schemas.microsoft.com/office/powerpoint/2010/main" val="2779292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51517"/>
                </a:solidFill>
              </a:rPr>
              <a:t>K</a:t>
            </a:r>
            <a:r>
              <a:rPr lang="en-US" b="1" baseline="-25000" dirty="0" smtClean="0">
                <a:solidFill>
                  <a:srgbClr val="151517"/>
                </a:solidFill>
              </a:rPr>
              <a:t>L</a:t>
            </a:r>
            <a:r>
              <a:rPr lang="en-US" b="1" dirty="0" smtClean="0">
                <a:solidFill>
                  <a:srgbClr val="151517"/>
                </a:solidFill>
              </a:rPr>
              <a:t> to </a:t>
            </a:r>
            <a:r>
              <a:rPr lang="en-US" b="1" dirty="0" err="1" smtClean="0">
                <a:solidFill>
                  <a:srgbClr val="151517"/>
                </a:solidFill>
              </a:rPr>
              <a:t>pizero</a:t>
            </a:r>
            <a:r>
              <a:rPr lang="en-US" b="1" dirty="0" smtClean="0">
                <a:solidFill>
                  <a:srgbClr val="151517"/>
                </a:solidFill>
              </a:rPr>
              <a:t> nu-</a:t>
            </a:r>
            <a:r>
              <a:rPr lang="en-US" b="1" dirty="0" err="1" smtClean="0">
                <a:solidFill>
                  <a:srgbClr val="151517"/>
                </a:solidFill>
              </a:rPr>
              <a:t>nubar</a:t>
            </a:r>
            <a:endParaRPr lang="en-US" b="1" dirty="0">
              <a:solidFill>
                <a:srgbClr val="151517"/>
              </a:solidFill>
            </a:endParaRPr>
          </a:p>
        </p:txBody>
      </p:sp>
      <p:sp>
        <p:nvSpPr>
          <p:cNvPr id="9" name="Date Placeholder 8"/>
          <p:cNvSpPr>
            <a:spLocks noGrp="1"/>
          </p:cNvSpPr>
          <p:nvPr>
            <p:ph type="dt" sz="half" idx="10"/>
          </p:nvPr>
        </p:nvSpPr>
        <p:spPr/>
        <p:txBody>
          <a:bodyPr/>
          <a:lstStyle/>
          <a:p>
            <a:fld id="{399880BF-0F31-4BCF-83EC-CDCAB05C207D}" type="datetime1">
              <a:rPr lang="en-US" smtClean="0"/>
              <a:t>5/17/2012</a:t>
            </a:fld>
            <a:endParaRPr lang="en-US"/>
          </a:p>
        </p:txBody>
      </p:sp>
      <p:sp>
        <p:nvSpPr>
          <p:cNvPr id="4" name="Footer Placeholder 3"/>
          <p:cNvSpPr>
            <a:spLocks noGrp="1"/>
          </p:cNvSpPr>
          <p:nvPr>
            <p:ph type="ftr" sz="quarter" idx="11"/>
          </p:nvPr>
        </p:nvSpPr>
        <p:spPr/>
        <p:txBody>
          <a:bodyPr/>
          <a:lstStyle/>
          <a:p>
            <a:r>
              <a:rPr lang="en-US" smtClean="0"/>
              <a:t>SORMA 2012  Oakland CA</a:t>
            </a:r>
            <a:endParaRPr lang="en-US"/>
          </a:p>
        </p:txBody>
      </p:sp>
      <p:sp>
        <p:nvSpPr>
          <p:cNvPr id="5" name="Slide Number Placeholder 4"/>
          <p:cNvSpPr>
            <a:spLocks noGrp="1"/>
          </p:cNvSpPr>
          <p:nvPr>
            <p:ph type="sldNum" sz="quarter" idx="12"/>
          </p:nvPr>
        </p:nvSpPr>
        <p:spPr/>
        <p:txBody>
          <a:bodyPr/>
          <a:lstStyle/>
          <a:p>
            <a:fld id="{6F3AE956-26F0-4794-8F4C-97BAC66ADD21}" type="slidenum">
              <a:rPr lang="en-US" smtClean="0"/>
              <a:t>42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19399" y="2914462"/>
            <a:ext cx="3124201" cy="3943538"/>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71799" y="3066862"/>
            <a:ext cx="3124201" cy="3943538"/>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24199" y="3219262"/>
            <a:ext cx="3124201" cy="3943538"/>
          </a:xfrm>
          <a:prstGeom prst="rect">
            <a:avLst/>
          </a:prstGeom>
        </p:spPr>
      </p:pic>
    </p:spTree>
    <p:extLst>
      <p:ext uri="{BB962C8B-B14F-4D97-AF65-F5344CB8AC3E}">
        <p14:creationId xmlns:p14="http://schemas.microsoft.com/office/powerpoint/2010/main" val="106713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182563"/>
            <a:ext cx="8686800" cy="731837"/>
          </a:xfrm>
        </p:spPr>
        <p:txBody>
          <a:bodyPr>
            <a:noAutofit/>
          </a:bodyPr>
          <a:lstStyle/>
          <a:p>
            <a:pPr eaLnBrk="1" hangingPunct="1">
              <a:lnSpc>
                <a:spcPct val="80000"/>
              </a:lnSpc>
              <a:defRPr/>
            </a:pPr>
            <a:r>
              <a:rPr lang="en-US" b="1" dirty="0" smtClean="0">
                <a:solidFill>
                  <a:srgbClr val="002060"/>
                </a:solidFill>
              </a:rPr>
              <a:t>The Large-Area Psec Photo-Detector Collaboration</a:t>
            </a:r>
          </a:p>
        </p:txBody>
      </p:sp>
      <p:sp>
        <p:nvSpPr>
          <p:cNvPr id="3" name="Date Placeholder 2"/>
          <p:cNvSpPr>
            <a:spLocks noGrp="1"/>
          </p:cNvSpPr>
          <p:nvPr>
            <p:ph type="dt" sz="half" idx="10"/>
          </p:nvPr>
        </p:nvSpPr>
        <p:spPr/>
        <p:txBody>
          <a:bodyPr/>
          <a:lstStyle/>
          <a:p>
            <a:fld id="{A211D18F-968A-49CD-8088-AA78E56F9DE5}"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43</a:t>
            </a:fld>
            <a:endParaRPr lang="en-US" sz="1200" b="0" smtClean="0">
              <a:latin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28700"/>
            <a:ext cx="7670800" cy="5753100"/>
          </a:xfrm>
          <a:prstGeom prst="rect">
            <a:avLst/>
          </a:prstGeom>
        </p:spPr>
      </p:pic>
    </p:spTree>
    <p:extLst>
      <p:ext uri="{BB962C8B-B14F-4D97-AF65-F5344CB8AC3E}">
        <p14:creationId xmlns:p14="http://schemas.microsoft.com/office/powerpoint/2010/main" val="12020556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182563"/>
            <a:ext cx="8686800" cy="731837"/>
          </a:xfrm>
        </p:spPr>
        <p:txBody>
          <a:bodyPr>
            <a:noAutofit/>
          </a:bodyPr>
          <a:lstStyle/>
          <a:p>
            <a:pPr eaLnBrk="1" hangingPunct="1">
              <a:defRPr/>
            </a:pPr>
            <a:r>
              <a:rPr lang="en-US" sz="5400" b="1" dirty="0" err="1" smtClean="0">
                <a:solidFill>
                  <a:srgbClr val="002060"/>
                </a:solidFill>
              </a:rPr>
              <a:t>Microchannel</a:t>
            </a:r>
            <a:r>
              <a:rPr lang="en-US" sz="5400" b="1" dirty="0" smtClean="0">
                <a:solidFill>
                  <a:srgbClr val="002060"/>
                </a:solidFill>
              </a:rPr>
              <a:t> Plates-2</a:t>
            </a:r>
          </a:p>
        </p:txBody>
      </p:sp>
      <p:sp>
        <p:nvSpPr>
          <p:cNvPr id="59395" name="Rectangle 3"/>
          <p:cNvSpPr>
            <a:spLocks noGrp="1" noChangeArrowheads="1"/>
          </p:cNvSpPr>
          <p:nvPr>
            <p:ph idx="1"/>
          </p:nvPr>
        </p:nvSpPr>
        <p:spPr>
          <a:xfrm>
            <a:off x="0" y="1066800"/>
            <a:ext cx="9144000" cy="762000"/>
          </a:xfrm>
        </p:spPr>
        <p:txBody>
          <a:bodyPr>
            <a:normAutofit/>
          </a:bodyPr>
          <a:lstStyle/>
          <a:p>
            <a:pPr>
              <a:lnSpc>
                <a:spcPct val="65000"/>
              </a:lnSpc>
              <a:buClr>
                <a:srgbClr val="FFCC00"/>
              </a:buClr>
              <a:defRPr/>
            </a:pPr>
            <a:r>
              <a:rPr lang="en-US" b="1" dirty="0" smtClean="0">
                <a:solidFill>
                  <a:schemeClr val="accent2">
                    <a:lumMod val="75000"/>
                  </a:schemeClr>
                </a:solidFill>
              </a:rPr>
              <a:t>Argonne ALD  and test Facilities</a:t>
            </a:r>
            <a:endParaRPr lang="en-US" b="1" dirty="0">
              <a:solidFill>
                <a:schemeClr val="accent2">
                  <a:lumMod val="75000"/>
                </a:schemeClr>
              </a:solidFill>
            </a:endParaRPr>
          </a:p>
        </p:txBody>
      </p:sp>
      <p:sp>
        <p:nvSpPr>
          <p:cNvPr id="5" name="Date Placeholder 4"/>
          <p:cNvSpPr>
            <a:spLocks noGrp="1"/>
          </p:cNvSpPr>
          <p:nvPr>
            <p:ph type="dt" sz="half" idx="10"/>
          </p:nvPr>
        </p:nvSpPr>
        <p:spPr/>
        <p:txBody>
          <a:bodyPr/>
          <a:lstStyle/>
          <a:p>
            <a:fld id="{26B76F95-5028-41CA-AB3E-27AF66CE9A99}" type="datetime1">
              <a:rPr lang="en-US" smtClean="0"/>
              <a:t>5/17/2012</a:t>
            </a:fld>
            <a:endParaRPr lang="en-US" dirty="0"/>
          </a:p>
        </p:txBody>
      </p:sp>
      <p:sp>
        <p:nvSpPr>
          <p:cNvPr id="2" name="Footer Placeholder 1"/>
          <p:cNvSpPr>
            <a:spLocks noGrp="1"/>
          </p:cNvSpPr>
          <p:nvPr>
            <p:ph type="ftr" sz="quarter" idx="11"/>
          </p:nvPr>
        </p:nvSpPr>
        <p:spPr/>
        <p:txBody>
          <a:bodyPr/>
          <a:lstStyle/>
          <a:p>
            <a:r>
              <a:rPr lang="en-US" smtClean="0"/>
              <a:t>SORMA 2012  Oakland CA</a:t>
            </a:r>
            <a:endParaRPr lang="en-US"/>
          </a:p>
        </p:txBody>
      </p:sp>
      <p:sp>
        <p:nvSpPr>
          <p:cNvPr id="32771" name="Slide Number Placeholder 4"/>
          <p:cNvSpPr>
            <a:spLocks noGrp="1"/>
          </p:cNvSpPr>
          <p:nvPr>
            <p:ph type="sldNum" sz="quarter" idx="12"/>
          </p:nvPr>
        </p:nvSpPr>
        <p:spPr>
          <a:xfrm>
            <a:off x="4186002" y="6473701"/>
            <a:ext cx="4729398" cy="460499"/>
          </a:xfrm>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lvl="0" algn="l" eaLnBrk="1" hangingPunct="1">
              <a:lnSpc>
                <a:spcPct val="100000"/>
              </a:lnSpc>
              <a:spcBef>
                <a:spcPts val="0"/>
              </a:spcBef>
              <a:buNone/>
            </a:pPr>
            <a:fld id="{68EA49F1-D0D2-46DA-9061-68D53CE00DA3}" type="slidenum">
              <a:rPr lang="en-US" sz="1200" b="0" smtClean="0">
                <a:latin typeface="Arial" pitchFamily="34" charset="0"/>
              </a:rPr>
              <a:pPr lvl="0" algn="l" eaLnBrk="1" hangingPunct="1">
                <a:lnSpc>
                  <a:spcPct val="100000"/>
                </a:lnSpc>
                <a:spcBef>
                  <a:spcPts val="0"/>
                </a:spcBef>
                <a:buNone/>
              </a:pPr>
              <a:t>44</a:t>
            </a:fld>
            <a:r>
              <a:rPr lang="en-US" sz="2000" dirty="0" err="1" smtClean="0">
                <a:solidFill>
                  <a:srgbClr val="DADADA">
                    <a:lumMod val="10000"/>
                  </a:srgbClr>
                </a:solidFill>
                <a:latin typeface="Calibri"/>
              </a:rPr>
              <a:t>Razib</a:t>
            </a:r>
            <a:r>
              <a:rPr lang="en-US" sz="2000" dirty="0" smtClean="0">
                <a:solidFill>
                  <a:srgbClr val="DADADA">
                    <a:lumMod val="10000"/>
                  </a:srgbClr>
                </a:solidFill>
                <a:latin typeface="Calibri"/>
              </a:rPr>
              <a:t> </a:t>
            </a:r>
            <a:r>
              <a:rPr lang="en-US" sz="2000" dirty="0" err="1" smtClean="0">
                <a:solidFill>
                  <a:srgbClr val="DADADA">
                    <a:lumMod val="10000"/>
                  </a:srgbClr>
                </a:solidFill>
                <a:latin typeface="Calibri"/>
              </a:rPr>
              <a:t>Obaid</a:t>
            </a:r>
            <a:r>
              <a:rPr lang="en-US" sz="2000" dirty="0" smtClean="0">
                <a:solidFill>
                  <a:srgbClr val="DADADA">
                    <a:lumMod val="10000"/>
                  </a:srgbClr>
                </a:solidFill>
                <a:latin typeface="Calibri"/>
              </a:rPr>
              <a:t>  and Matt </a:t>
            </a:r>
            <a:r>
              <a:rPr lang="en-US" sz="2000" dirty="0" err="1" smtClean="0">
                <a:solidFill>
                  <a:srgbClr val="DADADA">
                    <a:lumMod val="10000"/>
                  </a:srgbClr>
                </a:solidFill>
                <a:latin typeface="Calibri"/>
              </a:rPr>
              <a:t>Wetstein</a:t>
            </a:r>
            <a:r>
              <a:rPr lang="en-US" sz="2000" dirty="0" smtClean="0">
                <a:solidFill>
                  <a:srgbClr val="DADADA">
                    <a:lumMod val="10000"/>
                  </a:srgbClr>
                </a:solidFill>
                <a:latin typeface="Calibri"/>
              </a:rPr>
              <a:t> </a:t>
            </a:r>
            <a:endParaRPr lang="en-US" sz="2000" dirty="0">
              <a:solidFill>
                <a:srgbClr val="DADADA">
                  <a:lumMod val="10000"/>
                </a:srgbClr>
              </a:solidFill>
              <a:latin typeface="Calibri"/>
            </a:endParaRPr>
          </a:p>
          <a:p>
            <a:pPr eaLnBrk="1" hangingPunct="1">
              <a:lnSpc>
                <a:spcPct val="100000"/>
              </a:lnSpc>
              <a:spcBef>
                <a:spcPct val="0"/>
              </a:spcBef>
              <a:buFontTx/>
              <a:buNone/>
            </a:pPr>
            <a:endParaRPr lang="en-US" sz="1200" b="0" dirty="0" smtClean="0">
              <a:latin typeface="Arial" pitchFamily="34" charset="0"/>
            </a:endParaRPr>
          </a:p>
        </p:txBody>
      </p:sp>
      <p:pic>
        <p:nvPicPr>
          <p:cNvPr id="4098" name="Picture 2" descr="C:\Users\frisch\Desktop\Documents\fast_timing\Figures\matt_test_st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63040"/>
            <a:ext cx="4246700" cy="249936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86" t="20515" r="24613" b="20883"/>
          <a:stretch/>
        </p:blipFill>
        <p:spPr bwMode="auto">
          <a:xfrm>
            <a:off x="304800" y="4191000"/>
            <a:ext cx="3984955" cy="262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C:\ANLAnil\ANL work\ANL Photos taken by camera\grid photos\P32700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048000"/>
            <a:ext cx="3815080"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9456" y="1295400"/>
            <a:ext cx="4267200" cy="2585323"/>
          </a:xfrm>
          <a:prstGeom prst="rect">
            <a:avLst/>
          </a:prstGeom>
          <a:noFill/>
        </p:spPr>
        <p:txBody>
          <a:bodyPr wrap="square" rtlCol="0">
            <a:spAutoFit/>
          </a:bodyPr>
          <a:lstStyle/>
          <a:p>
            <a:pPr marL="285750" indent="-285750">
              <a:buFont typeface="Arial" pitchFamily="34" charset="0"/>
              <a:buChar char="•"/>
            </a:pPr>
            <a:r>
              <a:rPr lang="en-US" b="1" dirty="0" smtClean="0">
                <a:solidFill>
                  <a:schemeClr val="accent4">
                    <a:lumMod val="10000"/>
                  </a:schemeClr>
                </a:solidFill>
              </a:rPr>
              <a:t>In situ measurements of R (Anil)</a:t>
            </a:r>
          </a:p>
          <a:p>
            <a:pPr marL="285750" indent="-285750">
              <a:buFont typeface="Arial" pitchFamily="34" charset="0"/>
              <a:buChar char="•"/>
            </a:pPr>
            <a:r>
              <a:rPr lang="en-US" b="1" dirty="0" err="1" smtClean="0">
                <a:solidFill>
                  <a:schemeClr val="accent4">
                    <a:lumMod val="10000"/>
                  </a:schemeClr>
                </a:solidFill>
              </a:rPr>
              <a:t>Femto</a:t>
            </a:r>
            <a:r>
              <a:rPr lang="en-US" b="1" dirty="0" smtClean="0">
                <a:solidFill>
                  <a:schemeClr val="accent4">
                    <a:lumMod val="10000"/>
                  </a:schemeClr>
                </a:solidFill>
              </a:rPr>
              <a:t>-second laser time/position measurements (Matt, Bernhard, </a:t>
            </a:r>
            <a:r>
              <a:rPr lang="en-US" b="1" dirty="0" err="1" smtClean="0">
                <a:solidFill>
                  <a:schemeClr val="accent4">
                    <a:lumMod val="10000"/>
                  </a:schemeClr>
                </a:solidFill>
              </a:rPr>
              <a:t>Razib</a:t>
            </a:r>
            <a:r>
              <a:rPr lang="en-US" b="1" dirty="0" smtClean="0">
                <a:solidFill>
                  <a:schemeClr val="accent4">
                    <a:lumMod val="10000"/>
                  </a:schemeClr>
                </a:solidFill>
              </a:rPr>
              <a:t>, Sasha)</a:t>
            </a:r>
          </a:p>
          <a:p>
            <a:pPr marL="285750" indent="-285750">
              <a:buFont typeface="Arial" pitchFamily="34" charset="0"/>
              <a:buChar char="•"/>
            </a:pPr>
            <a:r>
              <a:rPr lang="en-US" b="1" dirty="0" smtClean="0">
                <a:solidFill>
                  <a:schemeClr val="accent4">
                    <a:lumMod val="10000"/>
                  </a:schemeClr>
                </a:solidFill>
              </a:rPr>
              <a:t>33 mm development program</a:t>
            </a:r>
          </a:p>
          <a:p>
            <a:pPr marL="285750" indent="-285750">
              <a:buFont typeface="Arial" pitchFamily="34" charset="0"/>
              <a:buChar char="•"/>
            </a:pPr>
            <a:r>
              <a:rPr lang="en-US" b="1" dirty="0" smtClean="0">
                <a:solidFill>
                  <a:schemeClr val="accent4">
                    <a:lumMod val="10000"/>
                  </a:schemeClr>
                </a:solidFill>
              </a:rPr>
              <a:t>8” anode injection measurements</a:t>
            </a:r>
          </a:p>
          <a:p>
            <a:pPr marL="285750" indent="-285750">
              <a:buFont typeface="Arial" pitchFamily="34" charset="0"/>
              <a:buChar char="•"/>
            </a:pPr>
            <a:endParaRPr lang="en-US" b="1" dirty="0" smtClean="0">
              <a:solidFill>
                <a:schemeClr val="accent4">
                  <a:lumMod val="10000"/>
                </a:schemeClr>
              </a:solidFill>
            </a:endParaRPr>
          </a:p>
          <a:p>
            <a:pPr marL="285750" indent="-285750">
              <a:buFont typeface="Arial" pitchFamily="34" charset="0"/>
              <a:buChar char="•"/>
            </a:pPr>
            <a:endParaRPr lang="en-US" b="1" dirty="0" smtClean="0">
              <a:solidFill>
                <a:schemeClr val="accent4">
                  <a:lumMod val="10000"/>
                </a:schemeClr>
              </a:solidFill>
            </a:endParaRPr>
          </a:p>
          <a:p>
            <a:pPr marL="285750" indent="-285750">
              <a:buFont typeface="Arial" pitchFamily="34" charset="0"/>
              <a:buChar char="•"/>
            </a:pPr>
            <a:endParaRPr lang="en-US" b="1" dirty="0">
              <a:solidFill>
                <a:srgbClr val="002060"/>
              </a:solidFill>
            </a:endParaRPr>
          </a:p>
        </p:txBody>
      </p:sp>
      <p:sp>
        <p:nvSpPr>
          <p:cNvPr id="4" name="TextBox 3"/>
          <p:cNvSpPr txBox="1"/>
          <p:nvPr/>
        </p:nvSpPr>
        <p:spPr>
          <a:xfrm>
            <a:off x="5410200" y="5848290"/>
            <a:ext cx="3276600" cy="400110"/>
          </a:xfrm>
          <a:prstGeom prst="rect">
            <a:avLst/>
          </a:prstGeom>
          <a:noFill/>
        </p:spPr>
        <p:txBody>
          <a:bodyPr wrap="square" rtlCol="0">
            <a:spAutoFit/>
          </a:bodyPr>
          <a:lstStyle/>
          <a:p>
            <a:r>
              <a:rPr lang="en-US" sz="2000" b="1" dirty="0" smtClean="0">
                <a:solidFill>
                  <a:schemeClr val="accent4">
                    <a:lumMod val="10000"/>
                  </a:schemeClr>
                </a:solidFill>
              </a:rPr>
              <a:t>Anil Mani and Bob Wagner </a:t>
            </a:r>
            <a:endParaRPr lang="en-US" sz="2000" b="1" dirty="0">
              <a:solidFill>
                <a:schemeClr val="accent4">
                  <a:lumMod val="10000"/>
                </a:schemeClr>
              </a:solidFill>
            </a:endParaRPr>
          </a:p>
        </p:txBody>
      </p:sp>
    </p:spTree>
    <p:extLst>
      <p:ext uri="{BB962C8B-B14F-4D97-AF65-F5344CB8AC3E}">
        <p14:creationId xmlns:p14="http://schemas.microsoft.com/office/powerpoint/2010/main" val="20488161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182563"/>
            <a:ext cx="8686800" cy="731837"/>
          </a:xfrm>
        </p:spPr>
        <p:txBody>
          <a:bodyPr>
            <a:noAutofit/>
          </a:bodyPr>
          <a:lstStyle/>
          <a:p>
            <a:pPr eaLnBrk="1" hangingPunct="1">
              <a:defRPr/>
            </a:pPr>
            <a:r>
              <a:rPr lang="en-US" sz="5400" b="1" dirty="0" err="1" smtClean="0">
                <a:solidFill>
                  <a:srgbClr val="002060"/>
                </a:solidFill>
              </a:rPr>
              <a:t>Microchannel</a:t>
            </a:r>
            <a:r>
              <a:rPr lang="en-US" sz="5400" b="1" dirty="0" smtClean="0">
                <a:solidFill>
                  <a:srgbClr val="002060"/>
                </a:solidFill>
              </a:rPr>
              <a:t> Plates-3</a:t>
            </a:r>
          </a:p>
        </p:txBody>
      </p:sp>
      <p:sp>
        <p:nvSpPr>
          <p:cNvPr id="59395" name="Rectangle 3"/>
          <p:cNvSpPr>
            <a:spLocks noGrp="1" noChangeArrowheads="1"/>
          </p:cNvSpPr>
          <p:nvPr>
            <p:ph idx="1"/>
          </p:nvPr>
        </p:nvSpPr>
        <p:spPr>
          <a:xfrm>
            <a:off x="0" y="1066800"/>
            <a:ext cx="9144000" cy="762000"/>
          </a:xfrm>
        </p:spPr>
        <p:txBody>
          <a:bodyPr>
            <a:normAutofit/>
          </a:bodyPr>
          <a:lstStyle/>
          <a:p>
            <a:pPr>
              <a:lnSpc>
                <a:spcPct val="65000"/>
              </a:lnSpc>
              <a:buClr>
                <a:srgbClr val="FFCC00"/>
              </a:buClr>
              <a:defRPr/>
            </a:pPr>
            <a:r>
              <a:rPr lang="en-US" b="1" dirty="0" smtClean="0">
                <a:solidFill>
                  <a:schemeClr val="accent2">
                    <a:lumMod val="75000"/>
                  </a:schemeClr>
                </a:solidFill>
              </a:rPr>
              <a:t>SSL (Berkeley) Test/Fab Facilities</a:t>
            </a:r>
            <a:endParaRPr lang="en-US" b="1" dirty="0">
              <a:solidFill>
                <a:schemeClr val="accent2">
                  <a:lumMod val="75000"/>
                </a:schemeClr>
              </a:solidFill>
            </a:endParaRPr>
          </a:p>
        </p:txBody>
      </p:sp>
      <p:sp>
        <p:nvSpPr>
          <p:cNvPr id="4" name="Date Placeholder 3"/>
          <p:cNvSpPr>
            <a:spLocks noGrp="1"/>
          </p:cNvSpPr>
          <p:nvPr>
            <p:ph type="dt" sz="half" idx="10"/>
          </p:nvPr>
        </p:nvSpPr>
        <p:spPr/>
        <p:txBody>
          <a:bodyPr/>
          <a:lstStyle/>
          <a:p>
            <a:fld id="{30381B93-2B64-4ECE-8104-0597F82ACFFE}"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45</a:t>
            </a:fld>
            <a:endParaRPr lang="en-US" sz="1200" b="0" smtClean="0">
              <a:latin typeface="Arial"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3323828"/>
            <a:ext cx="5616547" cy="3305572"/>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328" t="27168" r="8623" b="23325"/>
          <a:stretch/>
        </p:blipFill>
        <p:spPr>
          <a:xfrm>
            <a:off x="0" y="4136923"/>
            <a:ext cx="3421307" cy="2514600"/>
          </a:xfrm>
          <a:prstGeom prst="rect">
            <a:avLst/>
          </a:prstGeom>
        </p:spPr>
      </p:pic>
      <p:pic>
        <p:nvPicPr>
          <p:cNvPr id="11" name="Picture 10" descr="Large process tank.jpg"/>
          <p:cNvPicPr>
            <a:picLocks noChangeAspect="1"/>
          </p:cNvPicPr>
          <p:nvPr/>
        </p:nvPicPr>
        <p:blipFill>
          <a:blip r:embed="rId4"/>
          <a:stretch>
            <a:fillRect/>
          </a:stretch>
        </p:blipFill>
        <p:spPr>
          <a:xfrm>
            <a:off x="381000" y="1447800"/>
            <a:ext cx="2743200" cy="2588419"/>
          </a:xfrm>
          <a:prstGeom prst="rect">
            <a:avLst/>
          </a:prstGeom>
        </p:spPr>
      </p:pic>
      <p:sp>
        <p:nvSpPr>
          <p:cNvPr id="3" name="TextBox 2"/>
          <p:cNvSpPr txBox="1"/>
          <p:nvPr/>
        </p:nvSpPr>
        <p:spPr>
          <a:xfrm>
            <a:off x="3276600" y="1676400"/>
            <a:ext cx="5181600" cy="1323439"/>
          </a:xfrm>
          <a:prstGeom prst="rect">
            <a:avLst/>
          </a:prstGeom>
          <a:noFill/>
        </p:spPr>
        <p:txBody>
          <a:bodyPr wrap="square" rtlCol="0">
            <a:spAutoFit/>
          </a:bodyPr>
          <a:lstStyle/>
          <a:p>
            <a:r>
              <a:rPr lang="en-US" sz="2000" b="1" dirty="0" err="1" smtClean="0">
                <a:solidFill>
                  <a:srgbClr val="C00000"/>
                </a:solidFill>
              </a:rPr>
              <a:t>Ossy</a:t>
            </a:r>
            <a:r>
              <a:rPr lang="en-US" sz="2000" b="1" dirty="0" smtClean="0">
                <a:solidFill>
                  <a:srgbClr val="C00000"/>
                </a:solidFill>
              </a:rPr>
              <a:t> </a:t>
            </a:r>
            <a:r>
              <a:rPr lang="en-US" sz="2000" b="1" dirty="0" err="1" smtClean="0">
                <a:solidFill>
                  <a:srgbClr val="C00000"/>
                </a:solidFill>
              </a:rPr>
              <a:t>Siegmund</a:t>
            </a:r>
            <a:r>
              <a:rPr lang="en-US" sz="2000" b="1" dirty="0" smtClean="0">
                <a:solidFill>
                  <a:srgbClr val="C00000"/>
                </a:solidFill>
              </a:rPr>
              <a:t>, Jason </a:t>
            </a:r>
            <a:r>
              <a:rPr lang="en-US" sz="2000" b="1" dirty="0" err="1" smtClean="0">
                <a:solidFill>
                  <a:srgbClr val="C00000"/>
                </a:solidFill>
              </a:rPr>
              <a:t>McPhate</a:t>
            </a:r>
            <a:r>
              <a:rPr lang="en-US" sz="2000" b="1" dirty="0" smtClean="0">
                <a:solidFill>
                  <a:srgbClr val="C00000"/>
                </a:solidFill>
              </a:rPr>
              <a:t>, Sharon </a:t>
            </a:r>
            <a:r>
              <a:rPr lang="en-US" sz="2000" b="1" dirty="0" err="1" smtClean="0">
                <a:solidFill>
                  <a:srgbClr val="C00000"/>
                </a:solidFill>
              </a:rPr>
              <a:t>Jelenski</a:t>
            </a:r>
            <a:r>
              <a:rPr lang="en-US" sz="2000" b="1" dirty="0" smtClean="0">
                <a:solidFill>
                  <a:srgbClr val="C00000"/>
                </a:solidFill>
              </a:rPr>
              <a:t>, and Anton </a:t>
            </a:r>
            <a:r>
              <a:rPr lang="en-US" sz="2000" b="1" dirty="0" err="1" smtClean="0">
                <a:solidFill>
                  <a:srgbClr val="C00000"/>
                </a:solidFill>
              </a:rPr>
              <a:t>Tremsin</a:t>
            </a:r>
            <a:r>
              <a:rPr lang="en-US" sz="2000" b="1" dirty="0" smtClean="0">
                <a:solidFill>
                  <a:srgbClr val="C00000"/>
                </a:solidFill>
              </a:rPr>
              <a:t>-</a:t>
            </a:r>
          </a:p>
          <a:p>
            <a:r>
              <a:rPr lang="en-US" sz="2000" b="1" dirty="0" smtClean="0">
                <a:solidFill>
                  <a:srgbClr val="C00000"/>
                </a:solidFill>
              </a:rPr>
              <a:t> </a:t>
            </a:r>
            <a:r>
              <a:rPr lang="en-US" sz="2000" b="1" dirty="0" smtClean="0">
                <a:solidFill>
                  <a:srgbClr val="002060"/>
                </a:solidFill>
              </a:rPr>
              <a:t>Decades of experience</a:t>
            </a:r>
          </a:p>
          <a:p>
            <a:r>
              <a:rPr lang="en-US" sz="2000" b="1" dirty="0" smtClean="0">
                <a:solidFill>
                  <a:srgbClr val="002060"/>
                </a:solidFill>
              </a:rPr>
              <a:t>(some of us have decades of inexperience?)</a:t>
            </a:r>
            <a:endParaRPr lang="en-US" sz="2000" b="1" dirty="0">
              <a:solidFill>
                <a:srgbClr val="002060"/>
              </a:solidFill>
            </a:endParaRPr>
          </a:p>
        </p:txBody>
      </p:sp>
    </p:spTree>
    <p:extLst>
      <p:ext uri="{BB962C8B-B14F-4D97-AF65-F5344CB8AC3E}">
        <p14:creationId xmlns:p14="http://schemas.microsoft.com/office/powerpoint/2010/main" val="689833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122237"/>
            <a:ext cx="8686800" cy="731837"/>
          </a:xfrm>
        </p:spPr>
        <p:txBody>
          <a:bodyPr>
            <a:noAutofit/>
          </a:bodyPr>
          <a:lstStyle/>
          <a:p>
            <a:pPr eaLnBrk="1" hangingPunct="1">
              <a:defRPr/>
            </a:pPr>
            <a:r>
              <a:rPr lang="en-US" sz="5400" b="1" dirty="0" err="1" smtClean="0">
                <a:solidFill>
                  <a:srgbClr val="002060"/>
                </a:solidFill>
              </a:rPr>
              <a:t>Microchannel</a:t>
            </a:r>
            <a:r>
              <a:rPr lang="en-US" sz="5400" b="1" dirty="0" smtClean="0">
                <a:solidFill>
                  <a:srgbClr val="002060"/>
                </a:solidFill>
              </a:rPr>
              <a:t> Plates-4b</a:t>
            </a:r>
          </a:p>
        </p:txBody>
      </p:sp>
      <p:sp>
        <p:nvSpPr>
          <p:cNvPr id="59395" name="Rectangle 3"/>
          <p:cNvSpPr>
            <a:spLocks noGrp="1" noChangeArrowheads="1"/>
          </p:cNvSpPr>
          <p:nvPr>
            <p:ph idx="1"/>
          </p:nvPr>
        </p:nvSpPr>
        <p:spPr>
          <a:xfrm>
            <a:off x="6172200" y="1705185"/>
            <a:ext cx="3124200" cy="2866816"/>
          </a:xfrm>
        </p:spPr>
        <p:txBody>
          <a:bodyPr>
            <a:normAutofit/>
          </a:bodyPr>
          <a:lstStyle/>
          <a:p>
            <a:pPr marL="0" lvl="0" indent="0">
              <a:spcBef>
                <a:spcPts val="0"/>
              </a:spcBef>
              <a:buNone/>
            </a:pPr>
            <a:r>
              <a:rPr lang="en-US" sz="2400" b="1" dirty="0" smtClean="0">
                <a:solidFill>
                  <a:srgbClr val="C00000"/>
                </a:solidFill>
              </a:rPr>
              <a:t>Noise (</a:t>
            </a:r>
            <a:r>
              <a:rPr lang="en-US" sz="2400" b="1" dirty="0" err="1" smtClean="0">
                <a:solidFill>
                  <a:srgbClr val="C00000"/>
                </a:solidFill>
              </a:rPr>
              <a:t>bkgd</a:t>
            </a:r>
            <a:r>
              <a:rPr lang="en-US" sz="2400" b="1" dirty="0" smtClean="0">
                <a:solidFill>
                  <a:srgbClr val="C00000"/>
                </a:solidFill>
              </a:rPr>
              <a:t> rate). </a:t>
            </a:r>
          </a:p>
          <a:p>
            <a:pPr marL="0" lvl="0" indent="0">
              <a:spcBef>
                <a:spcPts val="0"/>
              </a:spcBef>
              <a:buNone/>
            </a:pPr>
            <a:r>
              <a:rPr lang="en-US" sz="2400" b="1" dirty="0" smtClean="0">
                <a:solidFill>
                  <a:srgbClr val="C00000"/>
                </a:solidFill>
              </a:rPr>
              <a:t>&lt;=0.1 counts/cm</a:t>
            </a:r>
            <a:r>
              <a:rPr lang="en-US" sz="2400" b="1" baseline="30000" dirty="0" smtClean="0">
                <a:solidFill>
                  <a:srgbClr val="C00000"/>
                </a:solidFill>
              </a:rPr>
              <a:t>2</a:t>
            </a:r>
            <a:r>
              <a:rPr lang="en-US" sz="2400" b="1" dirty="0" smtClean="0">
                <a:solidFill>
                  <a:srgbClr val="C00000"/>
                </a:solidFill>
              </a:rPr>
              <a:t>/sec; factors of few &gt; </a:t>
            </a:r>
            <a:r>
              <a:rPr lang="en-US" sz="2400" b="1" dirty="0" err="1" smtClean="0">
                <a:solidFill>
                  <a:srgbClr val="C00000"/>
                </a:solidFill>
              </a:rPr>
              <a:t>cosmics</a:t>
            </a:r>
            <a:r>
              <a:rPr lang="en-US" sz="2800" b="1" dirty="0" smtClean="0">
                <a:solidFill>
                  <a:srgbClr val="C00000"/>
                </a:solidFill>
              </a:rPr>
              <a:t>  </a:t>
            </a:r>
            <a:r>
              <a:rPr lang="en-US" sz="2400" b="1" dirty="0" smtClean="0">
                <a:solidFill>
                  <a:srgbClr val="C00000"/>
                </a:solidFill>
              </a:rPr>
              <a:t>(!)</a:t>
            </a:r>
            <a:endParaRPr lang="en-US" sz="2400" b="1" dirty="0">
              <a:solidFill>
                <a:srgbClr val="C00000"/>
              </a:solidFill>
            </a:endParaRPr>
          </a:p>
        </p:txBody>
      </p:sp>
      <p:sp>
        <p:nvSpPr>
          <p:cNvPr id="5" name="Date Placeholder 4"/>
          <p:cNvSpPr>
            <a:spLocks noGrp="1"/>
          </p:cNvSpPr>
          <p:nvPr>
            <p:ph type="dt" sz="half" idx="10"/>
          </p:nvPr>
        </p:nvSpPr>
        <p:spPr/>
        <p:txBody>
          <a:bodyPr/>
          <a:lstStyle/>
          <a:p>
            <a:fld id="{B754D9F9-3C7B-472D-942E-98C36005E5CE}"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46</a:t>
            </a:fld>
            <a:endParaRPr lang="en-US" sz="1200" b="0" smtClean="0">
              <a:latin typeface="Arial" pitchFamily="34" charset="0"/>
            </a:endParaRPr>
          </a:p>
        </p:txBody>
      </p:sp>
      <p:sp>
        <p:nvSpPr>
          <p:cNvPr id="3" name="Rectangle 2"/>
          <p:cNvSpPr/>
          <p:nvPr/>
        </p:nvSpPr>
        <p:spPr>
          <a:xfrm>
            <a:off x="76200" y="1905000"/>
            <a:ext cx="2057400" cy="1034129"/>
          </a:xfrm>
          <a:prstGeom prst="rect">
            <a:avLst/>
          </a:prstGeom>
        </p:spPr>
        <p:txBody>
          <a:bodyPr wrap="square">
            <a:spAutoFit/>
          </a:bodyPr>
          <a:lstStyle/>
          <a:p>
            <a:pPr>
              <a:lnSpc>
                <a:spcPct val="85000"/>
              </a:lnSpc>
              <a:buClr>
                <a:srgbClr val="FFCC00"/>
              </a:buClr>
              <a:defRPr/>
            </a:pPr>
            <a:r>
              <a:rPr lang="en-US" b="1" dirty="0" err="1" smtClean="0">
                <a:solidFill>
                  <a:schemeClr val="accent4">
                    <a:lumMod val="10000"/>
                  </a:schemeClr>
                </a:solidFill>
              </a:rPr>
              <a:t>Ossy</a:t>
            </a:r>
            <a:r>
              <a:rPr lang="en-US" b="1" dirty="0" smtClean="0">
                <a:solidFill>
                  <a:schemeClr val="accent4">
                    <a:lumMod val="10000"/>
                  </a:schemeClr>
                </a:solidFill>
              </a:rPr>
              <a:t> </a:t>
            </a:r>
            <a:r>
              <a:rPr lang="en-US" b="1" dirty="0" err="1">
                <a:solidFill>
                  <a:schemeClr val="accent4">
                    <a:lumMod val="10000"/>
                  </a:schemeClr>
                </a:solidFill>
              </a:rPr>
              <a:t>Siegmund</a:t>
            </a:r>
            <a:r>
              <a:rPr lang="en-US" b="1" dirty="0">
                <a:solidFill>
                  <a:schemeClr val="accent4">
                    <a:lumMod val="10000"/>
                  </a:schemeClr>
                </a:solidFill>
              </a:rPr>
              <a:t>, Jason </a:t>
            </a:r>
            <a:r>
              <a:rPr lang="en-US" b="1" dirty="0" err="1">
                <a:solidFill>
                  <a:schemeClr val="accent4">
                    <a:lumMod val="10000"/>
                  </a:schemeClr>
                </a:solidFill>
              </a:rPr>
              <a:t>McPhate</a:t>
            </a:r>
            <a:r>
              <a:rPr lang="en-US" b="1" dirty="0">
                <a:solidFill>
                  <a:schemeClr val="accent4">
                    <a:lumMod val="10000"/>
                  </a:schemeClr>
                </a:solidFill>
              </a:rPr>
              <a:t>, Sharon </a:t>
            </a:r>
            <a:r>
              <a:rPr lang="en-US" b="1" dirty="0" err="1">
                <a:solidFill>
                  <a:schemeClr val="accent4">
                    <a:lumMod val="10000"/>
                  </a:schemeClr>
                </a:solidFill>
              </a:rPr>
              <a:t>Jelinsky</a:t>
            </a:r>
            <a:r>
              <a:rPr lang="en-US" b="1" dirty="0">
                <a:solidFill>
                  <a:schemeClr val="accent4">
                    <a:lumMod val="10000"/>
                  </a:schemeClr>
                </a:solidFill>
              </a:rPr>
              <a:t>, </a:t>
            </a:r>
            <a:r>
              <a:rPr lang="en-US" b="1" dirty="0" smtClean="0">
                <a:solidFill>
                  <a:schemeClr val="accent4">
                    <a:lumMod val="10000"/>
                  </a:schemeClr>
                </a:solidFill>
              </a:rPr>
              <a:t>SSL/UCB </a:t>
            </a:r>
            <a:endParaRPr lang="en-US" b="1" dirty="0">
              <a:solidFill>
                <a:schemeClr val="accent4">
                  <a:lumMod val="10000"/>
                </a:schemeClr>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2193" t="23989" r="7053" b="9438"/>
          <a:stretch/>
        </p:blipFill>
        <p:spPr>
          <a:xfrm>
            <a:off x="1752600" y="1295400"/>
            <a:ext cx="4419600" cy="5578775"/>
          </a:xfrm>
          <a:prstGeom prst="rect">
            <a:avLst/>
          </a:prstGeom>
        </p:spPr>
      </p:pic>
      <p:sp>
        <p:nvSpPr>
          <p:cNvPr id="4" name="Rounded Rectangle 3"/>
          <p:cNvSpPr/>
          <p:nvPr/>
        </p:nvSpPr>
        <p:spPr>
          <a:xfrm>
            <a:off x="1905000" y="6400800"/>
            <a:ext cx="3810000" cy="381000"/>
          </a:xfrm>
          <a:prstGeom prst="roundRect">
            <a:avLst/>
          </a:prstGeom>
          <a:ln w="57150">
            <a:solidFill>
              <a:srgbClr val="C00000"/>
            </a:solidFill>
          </a:ln>
        </p:spPr>
        <p:txBody>
          <a:bodyPr wrap="none" rtlCol="0" anchor="ctr">
            <a:spAutoFit/>
          </a:bodyPr>
          <a:lstStyle/>
          <a:p>
            <a:pPr algn="ctr">
              <a:lnSpc>
                <a:spcPct val="85000"/>
              </a:lnSpc>
            </a:pPr>
            <a:endParaRPr lang="en-US" sz="2400" b="1" dirty="0" smtClean="0">
              <a:solidFill>
                <a:srgbClr val="151517"/>
              </a:solidFill>
            </a:endParaRPr>
          </a:p>
        </p:txBody>
      </p:sp>
      <p:cxnSp>
        <p:nvCxnSpPr>
          <p:cNvPr id="11" name="Straight Arrow Connector 10"/>
          <p:cNvCxnSpPr/>
          <p:nvPr/>
        </p:nvCxnSpPr>
        <p:spPr>
          <a:xfrm flipH="1">
            <a:off x="5715000" y="3352800"/>
            <a:ext cx="1219200" cy="30480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444504" y="594906"/>
            <a:ext cx="3062057" cy="707886"/>
          </a:xfrm>
          <a:prstGeom prst="rect">
            <a:avLst/>
          </a:prstGeom>
        </p:spPr>
        <p:txBody>
          <a:bodyPr wrap="none">
            <a:spAutoFit/>
          </a:bodyPr>
          <a:lstStyle/>
          <a:p>
            <a:r>
              <a:rPr lang="en-US" sz="4000" b="1" dirty="0" smtClean="0">
                <a:solidFill>
                  <a:srgbClr val="A886E0">
                    <a:lumMod val="50000"/>
                  </a:srgbClr>
                </a:solidFill>
              </a:rPr>
              <a:t>Performance:</a:t>
            </a:r>
            <a:endParaRPr lang="en-US" dirty="0"/>
          </a:p>
        </p:txBody>
      </p:sp>
    </p:spTree>
    <p:extLst>
      <p:ext uri="{BB962C8B-B14F-4D97-AF65-F5344CB8AC3E}">
        <p14:creationId xmlns:p14="http://schemas.microsoft.com/office/powerpoint/2010/main" val="40260075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122237"/>
            <a:ext cx="8686800" cy="731837"/>
          </a:xfrm>
        </p:spPr>
        <p:txBody>
          <a:bodyPr>
            <a:noAutofit/>
          </a:bodyPr>
          <a:lstStyle/>
          <a:p>
            <a:pPr eaLnBrk="1" hangingPunct="1">
              <a:defRPr/>
            </a:pPr>
            <a:r>
              <a:rPr lang="en-US" sz="5400" b="1" dirty="0" err="1" smtClean="0">
                <a:solidFill>
                  <a:srgbClr val="002060"/>
                </a:solidFill>
              </a:rPr>
              <a:t>Microchannel</a:t>
            </a:r>
            <a:r>
              <a:rPr lang="en-US" sz="5400" b="1" dirty="0" smtClean="0">
                <a:solidFill>
                  <a:srgbClr val="002060"/>
                </a:solidFill>
              </a:rPr>
              <a:t> Plates-4d</a:t>
            </a:r>
          </a:p>
        </p:txBody>
      </p:sp>
      <p:sp>
        <p:nvSpPr>
          <p:cNvPr id="59395" name="Rectangle 3"/>
          <p:cNvSpPr>
            <a:spLocks noGrp="1" noChangeArrowheads="1"/>
          </p:cNvSpPr>
          <p:nvPr>
            <p:ph idx="1"/>
          </p:nvPr>
        </p:nvSpPr>
        <p:spPr>
          <a:xfrm>
            <a:off x="86286" y="609600"/>
            <a:ext cx="9144000" cy="762000"/>
          </a:xfrm>
          <a:ln>
            <a:solidFill>
              <a:srgbClr val="FF3399"/>
            </a:solidFill>
          </a:ln>
        </p:spPr>
        <p:txBody>
          <a:bodyPr>
            <a:normAutofit/>
          </a:bodyPr>
          <a:lstStyle/>
          <a:p>
            <a:pPr marL="0" lvl="0" indent="0">
              <a:spcBef>
                <a:spcPts val="0"/>
              </a:spcBef>
              <a:buNone/>
            </a:pPr>
            <a:r>
              <a:rPr lang="en-US" sz="4000" b="1" dirty="0" smtClean="0">
                <a:solidFill>
                  <a:schemeClr val="accent2">
                    <a:lumMod val="50000"/>
                  </a:schemeClr>
                </a:solidFill>
              </a:rPr>
              <a:t>Performance: burn-in (aka `scrub’) </a:t>
            </a:r>
            <a:endParaRPr lang="en-US" sz="4000" b="1" dirty="0" smtClean="0">
              <a:solidFill>
                <a:srgbClr val="FF0000"/>
              </a:solidFill>
            </a:endParaRPr>
          </a:p>
        </p:txBody>
      </p:sp>
      <p:sp>
        <p:nvSpPr>
          <p:cNvPr id="4" name="Date Placeholder 3"/>
          <p:cNvSpPr>
            <a:spLocks noGrp="1"/>
          </p:cNvSpPr>
          <p:nvPr>
            <p:ph type="dt" sz="half" idx="10"/>
          </p:nvPr>
        </p:nvSpPr>
        <p:spPr/>
        <p:txBody>
          <a:bodyPr/>
          <a:lstStyle/>
          <a:p>
            <a:fld id="{8A9032DF-0075-4C85-8E3F-FCD22FBCD802}"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47</a:t>
            </a:fld>
            <a:endParaRPr lang="en-US" sz="1200" b="0" smtClean="0">
              <a:latin typeface="Arial" pitchFamily="34" charset="0"/>
            </a:endParaRPr>
          </a:p>
        </p:txBody>
      </p:sp>
      <p:sp>
        <p:nvSpPr>
          <p:cNvPr id="3" name="Rectangle 2"/>
          <p:cNvSpPr/>
          <p:nvPr/>
        </p:nvSpPr>
        <p:spPr>
          <a:xfrm>
            <a:off x="0" y="2067231"/>
            <a:ext cx="2507226" cy="1271630"/>
          </a:xfrm>
          <a:prstGeom prst="rect">
            <a:avLst/>
          </a:prstGeom>
        </p:spPr>
        <p:txBody>
          <a:bodyPr wrap="square">
            <a:spAutoFit/>
          </a:bodyPr>
          <a:lstStyle/>
          <a:p>
            <a:pPr>
              <a:lnSpc>
                <a:spcPct val="85000"/>
              </a:lnSpc>
              <a:buClr>
                <a:srgbClr val="FFCC00"/>
              </a:buClr>
              <a:defRPr/>
            </a:pPr>
            <a:r>
              <a:rPr lang="en-US" b="1" dirty="0" smtClean="0">
                <a:solidFill>
                  <a:schemeClr val="accent4">
                    <a:lumMod val="10000"/>
                  </a:schemeClr>
                </a:solidFill>
              </a:rPr>
              <a:t>Measurements by</a:t>
            </a:r>
          </a:p>
          <a:p>
            <a:pPr>
              <a:lnSpc>
                <a:spcPct val="85000"/>
              </a:lnSpc>
              <a:buClr>
                <a:srgbClr val="FFCC00"/>
              </a:buClr>
              <a:defRPr/>
            </a:pPr>
            <a:r>
              <a:rPr lang="en-US" b="1" dirty="0" err="1" smtClean="0">
                <a:solidFill>
                  <a:schemeClr val="accent4">
                    <a:lumMod val="10000"/>
                  </a:schemeClr>
                </a:solidFill>
              </a:rPr>
              <a:t>Ossy</a:t>
            </a:r>
            <a:r>
              <a:rPr lang="en-US" b="1" dirty="0" smtClean="0">
                <a:solidFill>
                  <a:schemeClr val="accent4">
                    <a:lumMod val="10000"/>
                  </a:schemeClr>
                </a:solidFill>
              </a:rPr>
              <a:t> </a:t>
            </a:r>
            <a:r>
              <a:rPr lang="en-US" b="1" dirty="0" err="1">
                <a:solidFill>
                  <a:schemeClr val="accent4">
                    <a:lumMod val="10000"/>
                  </a:schemeClr>
                </a:solidFill>
              </a:rPr>
              <a:t>Siegmund</a:t>
            </a:r>
            <a:r>
              <a:rPr lang="en-US" b="1" dirty="0">
                <a:solidFill>
                  <a:schemeClr val="accent4">
                    <a:lumMod val="10000"/>
                  </a:schemeClr>
                </a:solidFill>
              </a:rPr>
              <a:t>, </a:t>
            </a:r>
            <a:endParaRPr lang="en-US" b="1" dirty="0" smtClean="0">
              <a:solidFill>
                <a:schemeClr val="accent4">
                  <a:lumMod val="10000"/>
                </a:schemeClr>
              </a:solidFill>
            </a:endParaRPr>
          </a:p>
          <a:p>
            <a:pPr>
              <a:lnSpc>
                <a:spcPct val="85000"/>
              </a:lnSpc>
              <a:buClr>
                <a:srgbClr val="FFCC00"/>
              </a:buClr>
              <a:defRPr/>
            </a:pPr>
            <a:r>
              <a:rPr lang="en-US" b="1" dirty="0" smtClean="0">
                <a:solidFill>
                  <a:schemeClr val="accent4">
                    <a:lumMod val="10000"/>
                  </a:schemeClr>
                </a:solidFill>
              </a:rPr>
              <a:t>Jason </a:t>
            </a:r>
            <a:r>
              <a:rPr lang="en-US" b="1" dirty="0" err="1">
                <a:solidFill>
                  <a:schemeClr val="accent4">
                    <a:lumMod val="10000"/>
                  </a:schemeClr>
                </a:solidFill>
              </a:rPr>
              <a:t>McPhate</a:t>
            </a:r>
            <a:r>
              <a:rPr lang="en-US" b="1" dirty="0">
                <a:solidFill>
                  <a:schemeClr val="accent4">
                    <a:lumMod val="10000"/>
                  </a:schemeClr>
                </a:solidFill>
              </a:rPr>
              <a:t>, </a:t>
            </a:r>
            <a:endParaRPr lang="en-US" b="1" dirty="0" smtClean="0">
              <a:solidFill>
                <a:schemeClr val="accent4">
                  <a:lumMod val="10000"/>
                </a:schemeClr>
              </a:solidFill>
            </a:endParaRPr>
          </a:p>
          <a:p>
            <a:pPr>
              <a:lnSpc>
                <a:spcPct val="85000"/>
              </a:lnSpc>
              <a:buClr>
                <a:srgbClr val="FFCC00"/>
              </a:buClr>
              <a:defRPr/>
            </a:pPr>
            <a:r>
              <a:rPr lang="en-US" b="1" dirty="0" smtClean="0">
                <a:solidFill>
                  <a:schemeClr val="accent4">
                    <a:lumMod val="10000"/>
                  </a:schemeClr>
                </a:solidFill>
              </a:rPr>
              <a:t>Sharon </a:t>
            </a:r>
            <a:r>
              <a:rPr lang="en-US" b="1" dirty="0" err="1">
                <a:solidFill>
                  <a:schemeClr val="accent4">
                    <a:lumMod val="10000"/>
                  </a:schemeClr>
                </a:solidFill>
              </a:rPr>
              <a:t>Jelinsky</a:t>
            </a:r>
            <a:r>
              <a:rPr lang="en-US" b="1" dirty="0">
                <a:solidFill>
                  <a:schemeClr val="accent4">
                    <a:lumMod val="10000"/>
                  </a:schemeClr>
                </a:solidFill>
              </a:rPr>
              <a:t>, </a:t>
            </a:r>
            <a:r>
              <a:rPr lang="en-US" b="1" dirty="0" smtClean="0">
                <a:solidFill>
                  <a:schemeClr val="accent4">
                    <a:lumMod val="10000"/>
                  </a:schemeClr>
                </a:solidFill>
              </a:rPr>
              <a:t>SSL/UCB </a:t>
            </a:r>
            <a:endParaRPr lang="en-US" b="1" dirty="0">
              <a:solidFill>
                <a:schemeClr val="accent4">
                  <a:lumMod val="10000"/>
                </a:schemeClr>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98" t="19140" r="47672" b="8888"/>
          <a:stretch/>
        </p:blipFill>
        <p:spPr>
          <a:xfrm>
            <a:off x="2057400" y="1312605"/>
            <a:ext cx="4579374" cy="5473443"/>
          </a:xfrm>
          <a:prstGeom prst="rect">
            <a:avLst/>
          </a:prstGeom>
        </p:spPr>
      </p:pic>
      <p:cxnSp>
        <p:nvCxnSpPr>
          <p:cNvPr id="10" name="Straight Arrow Connector 9"/>
          <p:cNvCxnSpPr/>
          <p:nvPr/>
        </p:nvCxnSpPr>
        <p:spPr>
          <a:xfrm flipH="1" flipV="1">
            <a:off x="6636775" y="4736360"/>
            <a:ext cx="907026" cy="14044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6685935" y="4876800"/>
            <a:ext cx="2202426" cy="1557349"/>
          </a:xfrm>
          <a:prstGeom prst="rect">
            <a:avLst/>
          </a:prstGeom>
          <a:noFill/>
        </p:spPr>
        <p:txBody>
          <a:bodyPr wrap="square" rtlCol="0">
            <a:spAutoFit/>
          </a:bodyPr>
          <a:lstStyle/>
          <a:p>
            <a:pPr>
              <a:lnSpc>
                <a:spcPct val="85000"/>
              </a:lnSpc>
            </a:pPr>
            <a:r>
              <a:rPr lang="en-US" sz="2800" b="1" dirty="0" smtClean="0">
                <a:solidFill>
                  <a:srgbClr val="FF3300"/>
                </a:solidFill>
              </a:rPr>
              <a:t>Typical MCP behavior- long scrub-times</a:t>
            </a:r>
            <a:endParaRPr lang="en-US" sz="2800" b="1" dirty="0">
              <a:solidFill>
                <a:srgbClr val="FF3300"/>
              </a:solidFill>
            </a:endParaRPr>
          </a:p>
        </p:txBody>
      </p:sp>
      <p:sp>
        <p:nvSpPr>
          <p:cNvPr id="14" name="TextBox 13"/>
          <p:cNvSpPr txBox="1"/>
          <p:nvPr/>
        </p:nvSpPr>
        <p:spPr>
          <a:xfrm>
            <a:off x="6789174" y="1600200"/>
            <a:ext cx="2431026" cy="1661993"/>
          </a:xfrm>
          <a:prstGeom prst="rect">
            <a:avLst/>
          </a:prstGeom>
          <a:noFill/>
          <a:ln>
            <a:solidFill>
              <a:srgbClr val="FF0066"/>
            </a:solidFill>
          </a:ln>
        </p:spPr>
        <p:txBody>
          <a:bodyPr wrap="square" rtlCol="0">
            <a:spAutoFit/>
          </a:bodyPr>
          <a:lstStyle/>
          <a:p>
            <a:pPr>
              <a:lnSpc>
                <a:spcPct val="85000"/>
              </a:lnSpc>
            </a:pPr>
            <a:r>
              <a:rPr lang="en-US" sz="2800" b="1" dirty="0" smtClean="0">
                <a:solidFill>
                  <a:srgbClr val="FF0066"/>
                </a:solidFill>
              </a:rPr>
              <a:t>Measured ANL ALD-MCP behavior</a:t>
            </a:r>
          </a:p>
          <a:p>
            <a:pPr>
              <a:lnSpc>
                <a:spcPct val="85000"/>
              </a:lnSpc>
            </a:pPr>
            <a:r>
              <a:rPr lang="en-US" b="1" dirty="0" smtClean="0">
                <a:solidFill>
                  <a:schemeClr val="accent4">
                    <a:lumMod val="10000"/>
                  </a:schemeClr>
                </a:solidFill>
              </a:rPr>
              <a:t>(ALD by Anil Mane, Jeff Elam, ANL)</a:t>
            </a:r>
            <a:endParaRPr lang="en-US" b="1" dirty="0">
              <a:solidFill>
                <a:schemeClr val="accent4">
                  <a:lumMod val="10000"/>
                </a:schemeClr>
              </a:solidFill>
            </a:endParaRPr>
          </a:p>
        </p:txBody>
      </p:sp>
      <p:cxnSp>
        <p:nvCxnSpPr>
          <p:cNvPr id="15" name="Straight Arrow Connector 14"/>
          <p:cNvCxnSpPr/>
          <p:nvPr/>
        </p:nvCxnSpPr>
        <p:spPr>
          <a:xfrm flipH="1">
            <a:off x="5334000" y="1988403"/>
            <a:ext cx="1447800" cy="100951"/>
          </a:xfrm>
          <a:prstGeom prst="straightConnector1">
            <a:avLst/>
          </a:prstGeom>
          <a:ln w="57150">
            <a:solidFill>
              <a:srgbClr val="FF0066"/>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5419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76200"/>
            <a:ext cx="8229600" cy="1325562"/>
          </a:xfrm>
        </p:spPr>
        <p:txBody>
          <a:bodyPr>
            <a:noAutofit/>
          </a:bodyPr>
          <a:lstStyle/>
          <a:p>
            <a:pPr eaLnBrk="1" hangingPunct="1">
              <a:lnSpc>
                <a:spcPct val="85000"/>
              </a:lnSpc>
              <a:defRPr/>
            </a:pPr>
            <a:r>
              <a:rPr lang="en-US" sz="5400" b="1" dirty="0" smtClean="0">
                <a:solidFill>
                  <a:srgbClr val="002060"/>
                </a:solidFill>
              </a:rPr>
              <a:t>Photocathodes</a:t>
            </a:r>
            <a:br>
              <a:rPr lang="en-US" sz="5400" b="1" dirty="0" smtClean="0">
                <a:solidFill>
                  <a:srgbClr val="002060"/>
                </a:solidFill>
              </a:rPr>
            </a:br>
            <a:r>
              <a:rPr lang="en-US" sz="2400" b="1" dirty="0" smtClean="0">
                <a:solidFill>
                  <a:srgbClr val="FF0000"/>
                </a:solidFill>
              </a:rPr>
              <a:t>Subject of next talk by Klaus- touch on here only briefly</a:t>
            </a:r>
            <a:endParaRPr lang="en-US" sz="5400" b="1" dirty="0" smtClean="0">
              <a:solidFill>
                <a:srgbClr val="FF0000"/>
              </a:solidFill>
            </a:endParaRPr>
          </a:p>
        </p:txBody>
      </p:sp>
      <p:sp>
        <p:nvSpPr>
          <p:cNvPr id="59395" name="Rectangle 3"/>
          <p:cNvSpPr>
            <a:spLocks noGrp="1" noChangeArrowheads="1"/>
          </p:cNvSpPr>
          <p:nvPr>
            <p:ph idx="1"/>
          </p:nvPr>
        </p:nvSpPr>
        <p:spPr>
          <a:xfrm>
            <a:off x="457200" y="1189041"/>
            <a:ext cx="6099895" cy="639759"/>
          </a:xfrm>
        </p:spPr>
        <p:txBody>
          <a:bodyPr>
            <a:normAutofit/>
          </a:bodyPr>
          <a:lstStyle/>
          <a:p>
            <a:pPr marL="0" indent="0">
              <a:lnSpc>
                <a:spcPct val="85000"/>
              </a:lnSpc>
              <a:buSzPct val="125000"/>
              <a:buNone/>
              <a:defRPr/>
            </a:pPr>
            <a:r>
              <a:rPr lang="en-US" b="1" dirty="0" smtClean="0">
                <a:solidFill>
                  <a:srgbClr val="151517"/>
                </a:solidFill>
              </a:rPr>
              <a:t>LAPPD goal- 20-25% QE, 8”-square </a:t>
            </a:r>
            <a:endParaRPr lang="en-US" b="1" dirty="0">
              <a:solidFill>
                <a:srgbClr val="151517"/>
              </a:solidFill>
            </a:endParaRPr>
          </a:p>
        </p:txBody>
      </p:sp>
      <p:sp>
        <p:nvSpPr>
          <p:cNvPr id="3" name="Date Placeholder 2"/>
          <p:cNvSpPr>
            <a:spLocks noGrp="1"/>
          </p:cNvSpPr>
          <p:nvPr>
            <p:ph type="dt" sz="half" idx="10"/>
          </p:nvPr>
        </p:nvSpPr>
        <p:spPr/>
        <p:txBody>
          <a:bodyPr/>
          <a:lstStyle/>
          <a:p>
            <a:fld id="{D7036890-B814-4E3D-9B84-7E5106CC5F2B}"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48</a:t>
            </a:fld>
            <a:endParaRPr lang="en-US" sz="1200" b="0" smtClean="0">
              <a:latin typeface="Arial"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93" t="31364" r="24452" b="15210"/>
          <a:stretch/>
        </p:blipFill>
        <p:spPr bwMode="auto">
          <a:xfrm>
            <a:off x="3594699" y="2126347"/>
            <a:ext cx="5478433" cy="358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76" y="2057400"/>
            <a:ext cx="3222523" cy="4293482"/>
          </a:xfrm>
          <a:prstGeom prst="rect">
            <a:avLst/>
          </a:prstGeom>
        </p:spPr>
      </p:pic>
      <p:sp>
        <p:nvSpPr>
          <p:cNvPr id="5" name="Rectangle 4"/>
          <p:cNvSpPr/>
          <p:nvPr/>
        </p:nvSpPr>
        <p:spPr>
          <a:xfrm>
            <a:off x="0" y="1615438"/>
            <a:ext cx="9601200" cy="510909"/>
          </a:xfrm>
          <a:prstGeom prst="rect">
            <a:avLst/>
          </a:prstGeom>
        </p:spPr>
        <p:txBody>
          <a:bodyPr wrap="square">
            <a:spAutoFit/>
          </a:bodyPr>
          <a:lstStyle/>
          <a:p>
            <a:pPr lvl="0">
              <a:lnSpc>
                <a:spcPct val="85000"/>
              </a:lnSpc>
              <a:spcBef>
                <a:spcPct val="20000"/>
              </a:spcBef>
              <a:buSzPct val="125000"/>
              <a:defRPr/>
            </a:pPr>
            <a:r>
              <a:rPr lang="en-US" sz="3200" b="1" dirty="0" smtClean="0">
                <a:solidFill>
                  <a:srgbClr val="151517"/>
                </a:solidFill>
              </a:rPr>
              <a:t>2 parallel efforts: SSL (knows how), and ANL (learning) </a:t>
            </a:r>
            <a:endParaRPr lang="en-US" sz="3200" b="1" dirty="0">
              <a:solidFill>
                <a:srgbClr val="151517"/>
              </a:solidFill>
            </a:endParaRPr>
          </a:p>
        </p:txBody>
      </p:sp>
      <p:sp>
        <p:nvSpPr>
          <p:cNvPr id="8" name="Rectangle 7"/>
          <p:cNvSpPr/>
          <p:nvPr/>
        </p:nvSpPr>
        <p:spPr>
          <a:xfrm>
            <a:off x="2525604" y="2057400"/>
            <a:ext cx="2427396" cy="880241"/>
          </a:xfrm>
          <a:prstGeom prst="rect">
            <a:avLst/>
          </a:prstGeom>
        </p:spPr>
        <p:txBody>
          <a:bodyPr wrap="none">
            <a:spAutoFit/>
          </a:bodyPr>
          <a:lstStyle/>
          <a:p>
            <a:pPr>
              <a:lnSpc>
                <a:spcPct val="80000"/>
              </a:lnSpc>
            </a:pPr>
            <a:r>
              <a:rPr lang="en-US" sz="3200" b="1" dirty="0" smtClean="0">
                <a:solidFill>
                  <a:srgbClr val="151517"/>
                </a:solidFill>
              </a:rPr>
              <a:t>ANL</a:t>
            </a:r>
          </a:p>
          <a:p>
            <a:pPr>
              <a:lnSpc>
                <a:spcPct val="80000"/>
              </a:lnSpc>
            </a:pPr>
            <a:r>
              <a:rPr lang="en-US" sz="3200" b="1" dirty="0" smtClean="0">
                <a:solidFill>
                  <a:srgbClr val="151517"/>
                </a:solidFill>
              </a:rPr>
              <a:t>Optical stand</a:t>
            </a:r>
            <a:endParaRPr lang="en-US" dirty="0"/>
          </a:p>
        </p:txBody>
      </p:sp>
      <p:sp>
        <p:nvSpPr>
          <p:cNvPr id="10" name="Rectangle 9"/>
          <p:cNvSpPr/>
          <p:nvPr/>
        </p:nvSpPr>
        <p:spPr>
          <a:xfrm>
            <a:off x="4041058" y="5719920"/>
            <a:ext cx="4824975" cy="584775"/>
          </a:xfrm>
          <a:prstGeom prst="rect">
            <a:avLst/>
          </a:prstGeom>
        </p:spPr>
        <p:txBody>
          <a:bodyPr wrap="none">
            <a:spAutoFit/>
          </a:bodyPr>
          <a:lstStyle/>
          <a:p>
            <a:r>
              <a:rPr lang="en-US" sz="3200" b="1" dirty="0" smtClean="0">
                <a:solidFill>
                  <a:srgbClr val="151517"/>
                </a:solidFill>
              </a:rPr>
              <a:t>First cathodes made at ANL</a:t>
            </a:r>
            <a:endParaRPr lang="en-US" dirty="0"/>
          </a:p>
        </p:txBody>
      </p:sp>
      <p:cxnSp>
        <p:nvCxnSpPr>
          <p:cNvPr id="16" name="Straight Arrow Connector 15"/>
          <p:cNvCxnSpPr/>
          <p:nvPr/>
        </p:nvCxnSpPr>
        <p:spPr>
          <a:xfrm flipH="1" flipV="1">
            <a:off x="838200" y="3657600"/>
            <a:ext cx="228600" cy="2062321"/>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13" name="Rectangle 12"/>
          <p:cNvSpPr/>
          <p:nvPr/>
        </p:nvSpPr>
        <p:spPr>
          <a:xfrm>
            <a:off x="149561" y="5766107"/>
            <a:ext cx="3254609" cy="1077218"/>
          </a:xfrm>
          <a:prstGeom prst="rect">
            <a:avLst/>
          </a:prstGeom>
        </p:spPr>
        <p:txBody>
          <a:bodyPr wrap="none">
            <a:spAutoFit/>
          </a:bodyPr>
          <a:lstStyle/>
          <a:p>
            <a:r>
              <a:rPr lang="en-US" sz="3200" b="1" dirty="0" err="1" smtClean="0">
                <a:solidFill>
                  <a:srgbClr val="C00000"/>
                </a:solidFill>
              </a:rPr>
              <a:t>Burle</a:t>
            </a:r>
            <a:r>
              <a:rPr lang="en-US" sz="3200" b="1" dirty="0" smtClean="0">
                <a:solidFill>
                  <a:srgbClr val="C00000"/>
                </a:solidFill>
              </a:rPr>
              <a:t> commercial </a:t>
            </a:r>
          </a:p>
          <a:p>
            <a:r>
              <a:rPr lang="en-US" sz="3200" b="1" dirty="0" smtClean="0">
                <a:solidFill>
                  <a:srgbClr val="C00000"/>
                </a:solidFill>
              </a:rPr>
              <a:t>equipment</a:t>
            </a:r>
            <a:endParaRPr lang="en-US" dirty="0">
              <a:solidFill>
                <a:srgbClr val="C00000"/>
              </a:solidFill>
            </a:endParaRPr>
          </a:p>
        </p:txBody>
      </p:sp>
      <p:cxnSp>
        <p:nvCxnSpPr>
          <p:cNvPr id="20" name="Straight Arrow Connector 19"/>
          <p:cNvCxnSpPr/>
          <p:nvPr/>
        </p:nvCxnSpPr>
        <p:spPr>
          <a:xfrm flipV="1">
            <a:off x="1066800" y="3795076"/>
            <a:ext cx="1610033" cy="1924844"/>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p:nvPr/>
        </p:nvCxnSpPr>
        <p:spPr>
          <a:xfrm flipH="1">
            <a:off x="2286001" y="2819400"/>
            <a:ext cx="390832" cy="1128076"/>
          </a:xfrm>
          <a:prstGeom prst="straightConnector1">
            <a:avLst/>
          </a:prstGeom>
          <a:ln w="38100">
            <a:solidFill>
              <a:schemeClr val="accent4">
                <a:lumMod val="10000"/>
              </a:schemeClr>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7726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457200" y="274638"/>
            <a:ext cx="8229600" cy="868362"/>
          </a:xfrm>
        </p:spPr>
        <p:txBody>
          <a:bodyPr>
            <a:noAutofit/>
          </a:bodyPr>
          <a:lstStyle/>
          <a:p>
            <a:pPr eaLnBrk="1" hangingPunct="1">
              <a:lnSpc>
                <a:spcPct val="85000"/>
              </a:lnSpc>
              <a:defRPr/>
            </a:pPr>
            <a:r>
              <a:rPr lang="en-US" sz="5400" b="1" dirty="0" smtClean="0">
                <a:solidFill>
                  <a:srgbClr val="002060"/>
                </a:solidFill>
              </a:rPr>
              <a:t>Hermetic Packaging</a:t>
            </a:r>
            <a:br>
              <a:rPr lang="en-US" sz="5400" b="1" dirty="0" smtClean="0">
                <a:solidFill>
                  <a:srgbClr val="002060"/>
                </a:solidFill>
              </a:rPr>
            </a:br>
            <a:endParaRPr lang="en-US" sz="5400" b="1" dirty="0" smtClean="0">
              <a:solidFill>
                <a:srgbClr val="FF0000"/>
              </a:solidFill>
            </a:endParaRPr>
          </a:p>
        </p:txBody>
      </p:sp>
      <p:sp>
        <p:nvSpPr>
          <p:cNvPr id="59395" name="Rectangle 3"/>
          <p:cNvSpPr>
            <a:spLocks noGrp="1" noChangeArrowheads="1"/>
          </p:cNvSpPr>
          <p:nvPr>
            <p:ph idx="1"/>
          </p:nvPr>
        </p:nvSpPr>
        <p:spPr>
          <a:xfrm>
            <a:off x="457200" y="1268809"/>
            <a:ext cx="8229600" cy="510382"/>
          </a:xfrm>
        </p:spPr>
        <p:txBody>
          <a:bodyPr>
            <a:normAutofit fontScale="92500"/>
          </a:bodyPr>
          <a:lstStyle/>
          <a:p>
            <a:pPr>
              <a:lnSpc>
                <a:spcPct val="85000"/>
              </a:lnSpc>
              <a:buSzPct val="125000"/>
              <a:defRPr/>
            </a:pPr>
            <a:r>
              <a:rPr lang="en-US" b="1" dirty="0" smtClean="0">
                <a:solidFill>
                  <a:srgbClr val="151517"/>
                </a:solidFill>
              </a:rPr>
              <a:t>Top Seal and Photocathode- this year’s priority</a:t>
            </a:r>
            <a:endParaRPr lang="en-US" b="1" dirty="0">
              <a:solidFill>
                <a:srgbClr val="151517"/>
              </a:solidFill>
            </a:endParaRPr>
          </a:p>
        </p:txBody>
      </p:sp>
      <p:sp>
        <p:nvSpPr>
          <p:cNvPr id="2" name="Date Placeholder 1"/>
          <p:cNvSpPr>
            <a:spLocks noGrp="1"/>
          </p:cNvSpPr>
          <p:nvPr>
            <p:ph type="dt" sz="half" idx="10"/>
          </p:nvPr>
        </p:nvSpPr>
        <p:spPr/>
        <p:txBody>
          <a:bodyPr/>
          <a:lstStyle/>
          <a:p>
            <a:fld id="{6525175D-248E-45B6-9E91-8263561D592D}" type="datetime1">
              <a:rPr lang="en-US" smtClean="0"/>
              <a:t>5/17/2012</a:t>
            </a:fld>
            <a:endParaRPr lang="en-US" dirty="0"/>
          </a:p>
        </p:txBody>
      </p:sp>
      <p:sp>
        <p:nvSpPr>
          <p:cNvPr id="3277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277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49</a:t>
            </a:fld>
            <a:endParaRPr lang="en-US" sz="1200" b="0" smtClean="0">
              <a:latin typeface="Arial" pitchFamily="34" charset="0"/>
            </a:endParaRPr>
          </a:p>
        </p:txBody>
      </p:sp>
      <p:sp>
        <p:nvSpPr>
          <p:cNvPr id="3" name="Rounded Rectangle 2"/>
          <p:cNvSpPr/>
          <p:nvPr/>
        </p:nvSpPr>
        <p:spPr>
          <a:xfrm>
            <a:off x="1371600" y="1524000"/>
            <a:ext cx="2514600" cy="1295400"/>
          </a:xfrm>
          <a:prstGeom prst="roundRect">
            <a:avLst/>
          </a:prstGeom>
        </p:spPr>
        <p:txBody>
          <a:bodyPr wrap="square" rtlCol="0" anchor="ctr">
            <a:spAutoFit/>
          </a:bodyPr>
          <a:lstStyle/>
          <a:p>
            <a:pPr algn="ctr">
              <a:lnSpc>
                <a:spcPct val="85000"/>
              </a:lnSpc>
            </a:pPr>
            <a:endParaRPr lang="en-US" sz="2400" b="1" dirty="0" smtClean="0">
              <a:solidFill>
                <a:srgbClr val="151517"/>
              </a:solidFill>
            </a:endParaRPr>
          </a:p>
        </p:txBody>
      </p:sp>
      <p:sp>
        <p:nvSpPr>
          <p:cNvPr id="4" name="Rounded Rectangle 3"/>
          <p:cNvSpPr/>
          <p:nvPr/>
        </p:nvSpPr>
        <p:spPr>
          <a:xfrm>
            <a:off x="304800" y="2895600"/>
            <a:ext cx="2667000" cy="1676400"/>
          </a:xfrm>
          <a:prstGeom prst="roundRect">
            <a:avLst/>
          </a:prstGeom>
          <a:ln w="57150">
            <a:solidFill>
              <a:srgbClr val="C00000"/>
            </a:solidFill>
          </a:ln>
        </p:spPr>
        <p:txBody>
          <a:bodyPr wrap="square" rtlCol="0" anchor="ctr">
            <a:spAutoFit/>
          </a:bodyPr>
          <a:lstStyle/>
          <a:p>
            <a:pPr algn="ctr">
              <a:lnSpc>
                <a:spcPct val="85000"/>
              </a:lnSpc>
            </a:pPr>
            <a:endParaRPr lang="en-US" sz="2400" b="1" dirty="0" smtClean="0">
              <a:solidFill>
                <a:srgbClr val="151517"/>
              </a:solidFill>
            </a:endParaRPr>
          </a:p>
        </p:txBody>
      </p:sp>
      <p:sp>
        <p:nvSpPr>
          <p:cNvPr id="11" name="Rounded Rectangle 10"/>
          <p:cNvSpPr/>
          <p:nvPr/>
        </p:nvSpPr>
        <p:spPr>
          <a:xfrm>
            <a:off x="3200400" y="2819400"/>
            <a:ext cx="2514600" cy="1715729"/>
          </a:xfrm>
          <a:prstGeom prst="roundRect">
            <a:avLst/>
          </a:prstGeom>
          <a:ln w="57150">
            <a:solidFill>
              <a:srgbClr val="C00000"/>
            </a:solidFill>
          </a:ln>
        </p:spPr>
        <p:txBody>
          <a:bodyPr wrap="square" rtlCol="0" anchor="ctr">
            <a:spAutoFit/>
          </a:bodyPr>
          <a:lstStyle/>
          <a:p>
            <a:pPr algn="ctr">
              <a:lnSpc>
                <a:spcPct val="85000"/>
              </a:lnSpc>
            </a:pPr>
            <a:endParaRPr lang="en-US" sz="2400" b="1" dirty="0" smtClean="0">
              <a:solidFill>
                <a:srgbClr val="151517"/>
              </a:solidFill>
            </a:endParaRPr>
          </a:p>
        </p:txBody>
      </p:sp>
      <p:sp>
        <p:nvSpPr>
          <p:cNvPr id="12" name="Rounded Rectangle 11"/>
          <p:cNvSpPr/>
          <p:nvPr/>
        </p:nvSpPr>
        <p:spPr>
          <a:xfrm>
            <a:off x="5943600" y="2789904"/>
            <a:ext cx="2286000" cy="1699812"/>
          </a:xfrm>
          <a:prstGeom prst="roundRect">
            <a:avLst/>
          </a:prstGeom>
          <a:ln w="57150">
            <a:solidFill>
              <a:srgbClr val="C00000"/>
            </a:solidFill>
          </a:ln>
        </p:spPr>
        <p:txBody>
          <a:bodyPr wrap="square" rtlCol="0" anchor="ctr">
            <a:spAutoFit/>
          </a:bodyPr>
          <a:lstStyle/>
          <a:p>
            <a:pPr algn="ctr">
              <a:lnSpc>
                <a:spcPct val="85000"/>
              </a:lnSpc>
            </a:pPr>
            <a:endParaRPr lang="en-US" sz="2400" b="1" dirty="0" smtClean="0">
              <a:solidFill>
                <a:srgbClr val="151517"/>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56" y="2978437"/>
            <a:ext cx="2194560" cy="1417320"/>
          </a:xfrm>
          <a:prstGeom prst="rect">
            <a:avLst/>
          </a:prstGeom>
        </p:spPr>
      </p:pic>
      <p:pic>
        <p:nvPicPr>
          <p:cNvPr id="14" name="Picture 13" descr="Large process tank.jpg"/>
          <p:cNvPicPr>
            <a:picLocks noChangeAspect="1"/>
          </p:cNvPicPr>
          <p:nvPr/>
        </p:nvPicPr>
        <p:blipFill>
          <a:blip r:embed="rId3"/>
          <a:stretch>
            <a:fillRect/>
          </a:stretch>
        </p:blipFill>
        <p:spPr>
          <a:xfrm>
            <a:off x="3581400" y="2819401"/>
            <a:ext cx="1770195" cy="1670314"/>
          </a:xfrm>
          <a:prstGeom prst="rect">
            <a:avLst/>
          </a:prstGeom>
        </p:spPr>
      </p:pic>
      <p:sp>
        <p:nvSpPr>
          <p:cNvPr id="6" name="TextBox 5"/>
          <p:cNvSpPr txBox="1"/>
          <p:nvPr/>
        </p:nvSpPr>
        <p:spPr>
          <a:xfrm>
            <a:off x="6172200" y="4815348"/>
            <a:ext cx="2514600" cy="1895904"/>
          </a:xfrm>
          <a:prstGeom prst="rect">
            <a:avLst/>
          </a:prstGeom>
          <a:noFill/>
        </p:spPr>
        <p:txBody>
          <a:bodyPr wrap="square" rtlCol="0">
            <a:spAutoFit/>
          </a:bodyPr>
          <a:lstStyle/>
          <a:p>
            <a:r>
              <a:rPr lang="en-US" sz="2800" b="1" dirty="0" smtClean="0">
                <a:solidFill>
                  <a:schemeClr val="accent4">
                    <a:lumMod val="10000"/>
                  </a:schemeClr>
                </a:solidFill>
              </a:rPr>
              <a:t>Commercial RFI for 100 tiles</a:t>
            </a:r>
          </a:p>
          <a:p>
            <a:pPr>
              <a:lnSpc>
                <a:spcPct val="85000"/>
              </a:lnSpc>
            </a:pPr>
            <a:r>
              <a:rPr lang="en-US" sz="2400" b="1" dirty="0" smtClean="0">
                <a:solidFill>
                  <a:srgbClr val="C00000"/>
                </a:solidFill>
              </a:rPr>
              <a:t>(Have had one proposal for 7K- 21K tiles/</a:t>
            </a:r>
            <a:r>
              <a:rPr lang="en-US" sz="2400" b="1" dirty="0" err="1" smtClean="0">
                <a:solidFill>
                  <a:srgbClr val="C00000"/>
                </a:solidFill>
              </a:rPr>
              <a:t>yr</a:t>
            </a:r>
            <a:r>
              <a:rPr lang="en-US" sz="2400" b="1" dirty="0" smtClean="0">
                <a:solidFill>
                  <a:srgbClr val="C00000"/>
                </a:solidFill>
              </a:rPr>
              <a:t>)</a:t>
            </a:r>
          </a:p>
        </p:txBody>
      </p:sp>
      <p:sp>
        <p:nvSpPr>
          <p:cNvPr id="8" name="TextBox 7"/>
          <p:cNvSpPr txBox="1"/>
          <p:nvPr/>
        </p:nvSpPr>
        <p:spPr>
          <a:xfrm>
            <a:off x="76200" y="4800600"/>
            <a:ext cx="3124200" cy="954107"/>
          </a:xfrm>
          <a:prstGeom prst="rect">
            <a:avLst/>
          </a:prstGeom>
          <a:noFill/>
        </p:spPr>
        <p:txBody>
          <a:bodyPr wrap="square" rtlCol="0">
            <a:spAutoFit/>
          </a:bodyPr>
          <a:lstStyle/>
          <a:p>
            <a:r>
              <a:rPr lang="en-US" sz="2800" b="1" dirty="0" smtClean="0">
                <a:solidFill>
                  <a:schemeClr val="accent4">
                    <a:lumMod val="10000"/>
                  </a:schemeClr>
                </a:solidFill>
              </a:rPr>
              <a:t>Tile Development Facility at ANL</a:t>
            </a:r>
          </a:p>
        </p:txBody>
      </p:sp>
      <p:sp>
        <p:nvSpPr>
          <p:cNvPr id="9" name="TextBox 8"/>
          <p:cNvSpPr txBox="1"/>
          <p:nvPr/>
        </p:nvSpPr>
        <p:spPr>
          <a:xfrm>
            <a:off x="3048000" y="4800600"/>
            <a:ext cx="3276600" cy="954107"/>
          </a:xfrm>
          <a:prstGeom prst="rect">
            <a:avLst/>
          </a:prstGeom>
          <a:noFill/>
        </p:spPr>
        <p:txBody>
          <a:bodyPr wrap="square" rtlCol="0">
            <a:spAutoFit/>
          </a:bodyPr>
          <a:lstStyle/>
          <a:p>
            <a:r>
              <a:rPr lang="en-US" sz="2800" b="1" dirty="0" smtClean="0">
                <a:solidFill>
                  <a:schemeClr val="accent4">
                    <a:lumMod val="10000"/>
                  </a:schemeClr>
                </a:solidFill>
              </a:rPr>
              <a:t>Production Facility at SSL/UCB</a:t>
            </a:r>
          </a:p>
        </p:txBody>
      </p: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24" t="12347" r="40568" b="22838"/>
          <a:stretch/>
        </p:blipFill>
        <p:spPr bwMode="auto">
          <a:xfrm>
            <a:off x="6128032" y="2819401"/>
            <a:ext cx="1613888" cy="157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H="1">
            <a:off x="2057400" y="1828800"/>
            <a:ext cx="2209800" cy="990601"/>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4" name="Straight Arrow Connector 23"/>
          <p:cNvCxnSpPr/>
          <p:nvPr/>
        </p:nvCxnSpPr>
        <p:spPr>
          <a:xfrm>
            <a:off x="4267200" y="1779191"/>
            <a:ext cx="0" cy="1010713"/>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cxnSp>
        <p:nvCxnSpPr>
          <p:cNvPr id="25" name="Straight Arrow Connector 24"/>
          <p:cNvCxnSpPr/>
          <p:nvPr/>
        </p:nvCxnSpPr>
        <p:spPr>
          <a:xfrm>
            <a:off x="4267200" y="1828800"/>
            <a:ext cx="2438400" cy="961104"/>
          </a:xfrm>
          <a:prstGeom prst="straightConnector1">
            <a:avLst/>
          </a:prstGeom>
          <a:ln w="38100">
            <a:solidFill>
              <a:srgbClr val="C00000"/>
            </a:solidFill>
            <a:tailEnd type="arrow"/>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533400" y="1823003"/>
            <a:ext cx="2472152" cy="523220"/>
          </a:xfrm>
          <a:prstGeom prst="rect">
            <a:avLst/>
          </a:prstGeom>
          <a:noFill/>
        </p:spPr>
        <p:txBody>
          <a:bodyPr wrap="none" rtlCol="0">
            <a:spAutoFit/>
          </a:bodyPr>
          <a:lstStyle/>
          <a:p>
            <a:r>
              <a:rPr lang="en-US" sz="2800" b="1" dirty="0" smtClean="0">
                <a:solidFill>
                  <a:srgbClr val="FF0000"/>
                </a:solidFill>
              </a:rPr>
              <a:t>3 parallel paths</a:t>
            </a:r>
          </a:p>
        </p:txBody>
      </p:sp>
    </p:spTree>
    <p:extLst>
      <p:ext uri="{BB962C8B-B14F-4D97-AF65-F5344CB8AC3E}">
        <p14:creationId xmlns:p14="http://schemas.microsoft.com/office/powerpoint/2010/main" val="4258803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0" y="0"/>
            <a:ext cx="8686800" cy="731837"/>
          </a:xfrm>
        </p:spPr>
        <p:txBody>
          <a:bodyPr>
            <a:noAutofit/>
          </a:bodyPr>
          <a:lstStyle/>
          <a:p>
            <a:pPr eaLnBrk="1" hangingPunct="1">
              <a:defRPr/>
            </a:pPr>
            <a:r>
              <a:rPr lang="en-US" sz="5400" b="1" dirty="0" smtClean="0">
                <a:solidFill>
                  <a:schemeClr val="bg2">
                    <a:lumMod val="10000"/>
                  </a:schemeClr>
                </a:solidFill>
              </a:rPr>
              <a:t> </a:t>
            </a:r>
            <a:r>
              <a:rPr lang="en-US" sz="5400" b="1" dirty="0" smtClean="0"/>
              <a:t>Neutrino Physics</a:t>
            </a:r>
          </a:p>
        </p:txBody>
      </p:sp>
      <p:sp>
        <p:nvSpPr>
          <p:cNvPr id="5" name="Content Placeholder 4"/>
          <p:cNvSpPr>
            <a:spLocks noGrp="1"/>
          </p:cNvSpPr>
          <p:nvPr>
            <p:ph idx="1"/>
          </p:nvPr>
        </p:nvSpPr>
        <p:spPr>
          <a:xfrm>
            <a:off x="0" y="4876800"/>
            <a:ext cx="9296400" cy="1157308"/>
          </a:xfrm>
        </p:spPr>
        <p:txBody>
          <a:bodyPr>
            <a:normAutofit lnSpcReduction="10000"/>
          </a:bodyPr>
          <a:lstStyle/>
          <a:p>
            <a:pPr>
              <a:lnSpc>
                <a:spcPct val="70000"/>
              </a:lnSpc>
              <a:spcBef>
                <a:spcPct val="10000"/>
              </a:spcBef>
              <a:buFontTx/>
              <a:buNone/>
            </a:pPr>
            <a:r>
              <a:rPr lang="en-US" b="1" dirty="0"/>
              <a:t>Approach: </a:t>
            </a:r>
            <a:r>
              <a:rPr lang="en-US" dirty="0"/>
              <a:t>measure the </a:t>
            </a:r>
            <a:r>
              <a:rPr lang="en-US" dirty="0" smtClean="0"/>
              <a:t>arrival </a:t>
            </a:r>
            <a:r>
              <a:rPr lang="en-US" dirty="0"/>
              <a:t>times </a:t>
            </a:r>
            <a:r>
              <a:rPr lang="en-US" dirty="0" smtClean="0"/>
              <a:t>and positions of </a:t>
            </a:r>
            <a:r>
              <a:rPr lang="en-US" dirty="0"/>
              <a:t>photons and </a:t>
            </a:r>
            <a:r>
              <a:rPr lang="en-US" dirty="0" smtClean="0"/>
              <a:t>reconstruct  tracks  in water</a:t>
            </a:r>
            <a:endParaRPr lang="en-US" dirty="0"/>
          </a:p>
          <a:p>
            <a:pPr>
              <a:lnSpc>
                <a:spcPct val="70000"/>
              </a:lnSpc>
              <a:spcBef>
                <a:spcPct val="10000"/>
              </a:spcBef>
              <a:buFontTx/>
              <a:buNone/>
            </a:pPr>
            <a:r>
              <a:rPr lang="en-US" b="1" dirty="0"/>
              <a:t>Benefit: </a:t>
            </a:r>
            <a:r>
              <a:rPr lang="en-US" dirty="0" smtClean="0"/>
              <a:t>Factor of 5 less volume needed, cost</a:t>
            </a:r>
            <a:r>
              <a:rPr lang="en-US" b="1" dirty="0" smtClean="0"/>
              <a:t>.</a:t>
            </a:r>
            <a:endParaRPr lang="en-US" b="1" dirty="0"/>
          </a:p>
        </p:txBody>
      </p:sp>
      <p:sp>
        <p:nvSpPr>
          <p:cNvPr id="2" name="Date Placeholder 1"/>
          <p:cNvSpPr>
            <a:spLocks noGrp="1"/>
          </p:cNvSpPr>
          <p:nvPr>
            <p:ph type="dt" sz="half" idx="10"/>
          </p:nvPr>
        </p:nvSpPr>
        <p:spPr/>
        <p:txBody>
          <a:bodyPr/>
          <a:lstStyle/>
          <a:p>
            <a:fld id="{87D175B6-9E27-451F-A532-747835DC4E12}" type="datetime1">
              <a:rPr lang="en-US" smtClean="0"/>
              <a:t>5/17/2012</a:t>
            </a:fld>
            <a:endParaRPr lang="en-US" dirty="0"/>
          </a:p>
        </p:txBody>
      </p:sp>
      <p:sp>
        <p:nvSpPr>
          <p:cNvPr id="33796"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33795"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49EB7B91-1D35-4FAD-80E7-6C113C3D6673}" type="slidenum">
              <a:rPr lang="en-US" sz="1200" b="0" smtClean="0">
                <a:latin typeface="Arial" pitchFamily="34" charset="0"/>
              </a:rPr>
              <a:pPr eaLnBrk="1" hangingPunct="1">
                <a:lnSpc>
                  <a:spcPct val="100000"/>
                </a:lnSpc>
                <a:spcBef>
                  <a:spcPct val="0"/>
                </a:spcBef>
                <a:buFontTx/>
                <a:buNone/>
              </a:pPr>
              <a:t>5</a:t>
            </a:fld>
            <a:endParaRPr lang="en-US" sz="1200" b="0" smtClean="0">
              <a:latin typeface="Arial" pitchFamily="34" charset="0"/>
            </a:endParaRPr>
          </a:p>
        </p:txBody>
      </p:sp>
      <p:pic>
        <p:nvPicPr>
          <p:cNvPr id="33799" name="Picture 4" descr="constantinos_sideviewV7"/>
          <p:cNvPicPr>
            <a:picLocks noChangeAspect="1" noChangeArrowheads="1"/>
          </p:cNvPicPr>
          <p:nvPr/>
        </p:nvPicPr>
        <p:blipFill>
          <a:blip r:embed="rId2">
            <a:extLst>
              <a:ext uri="{28A0092B-C50C-407E-A947-70E740481C1C}">
                <a14:useLocalDpi xmlns:a14="http://schemas.microsoft.com/office/drawing/2010/main" val="0"/>
              </a:ext>
            </a:extLst>
          </a:blip>
          <a:srcRect l="2525" t="3319" r="7417" b="7086"/>
          <a:stretch>
            <a:fillRect/>
          </a:stretch>
        </p:blipFill>
        <p:spPr bwMode="auto">
          <a:xfrm>
            <a:off x="1461405" y="1371600"/>
            <a:ext cx="623479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8014" y="600256"/>
            <a:ext cx="8839200" cy="954107"/>
          </a:xfrm>
          <a:prstGeom prst="rect">
            <a:avLst/>
          </a:prstGeom>
        </p:spPr>
        <p:txBody>
          <a:bodyPr wrap="square">
            <a:spAutoFit/>
          </a:bodyPr>
          <a:lstStyle/>
          <a:p>
            <a:r>
              <a:rPr lang="en-US" sz="2800" b="1" dirty="0">
                <a:solidFill>
                  <a:srgbClr val="DADADA">
                    <a:lumMod val="10000"/>
                  </a:srgbClr>
                </a:solidFill>
              </a:rPr>
              <a:t>Need</a:t>
            </a:r>
            <a:r>
              <a:rPr lang="en-US" sz="2800" dirty="0" smtClean="0">
                <a:solidFill>
                  <a:srgbClr val="DADADA">
                    <a:lumMod val="10000"/>
                  </a:srgbClr>
                </a:solidFill>
              </a:rPr>
              <a:t>: lower the cost  and extend the reach of large neutrino detectors </a:t>
            </a:r>
            <a:endParaRPr lang="en-US" dirty="0"/>
          </a:p>
        </p:txBody>
      </p:sp>
      <p:sp>
        <p:nvSpPr>
          <p:cNvPr id="8" name="Rectangle 7"/>
          <p:cNvSpPr/>
          <p:nvPr/>
        </p:nvSpPr>
        <p:spPr>
          <a:xfrm>
            <a:off x="0" y="5736848"/>
            <a:ext cx="9107214" cy="584775"/>
          </a:xfrm>
          <a:prstGeom prst="rect">
            <a:avLst/>
          </a:prstGeom>
        </p:spPr>
        <p:txBody>
          <a:bodyPr wrap="square">
            <a:spAutoFit/>
          </a:bodyPr>
          <a:lstStyle/>
          <a:p>
            <a:pPr lvl="0"/>
            <a:r>
              <a:rPr lang="en-US" sz="3200" b="1" dirty="0">
                <a:solidFill>
                  <a:srgbClr val="DADADA">
                    <a:lumMod val="10000"/>
                  </a:srgbClr>
                </a:solidFill>
                <a:latin typeface="+mj-lt"/>
              </a:rPr>
              <a:t>Competition-</a:t>
            </a:r>
            <a:r>
              <a:rPr lang="en-US" sz="2800" b="1" dirty="0">
                <a:solidFill>
                  <a:srgbClr val="DADADA">
                    <a:lumMod val="10000"/>
                  </a:srgbClr>
                </a:solidFill>
                <a:latin typeface="+mj-lt"/>
              </a:rPr>
              <a:t> </a:t>
            </a:r>
            <a:r>
              <a:rPr lang="en-US" sz="2800" dirty="0" smtClean="0">
                <a:solidFill>
                  <a:srgbClr val="DADADA">
                    <a:lumMod val="10000"/>
                  </a:srgbClr>
                </a:solidFill>
                <a:latin typeface="+mj-lt"/>
              </a:rPr>
              <a:t>large PMT’s, Liquid Argon</a:t>
            </a:r>
            <a:endParaRPr lang="en-US" sz="1600" dirty="0">
              <a:solidFill>
                <a:srgbClr val="84A3FF"/>
              </a:solidFill>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172200"/>
            <a:ext cx="7162800" cy="381000"/>
          </a:xfrm>
        </p:spPr>
        <p:txBody>
          <a:bodyPr>
            <a:normAutofit fontScale="90000"/>
          </a:bodyPr>
          <a:lstStyle/>
          <a:p>
            <a:r>
              <a:rPr lang="en-US" dirty="0" smtClean="0">
                <a:solidFill>
                  <a:schemeClr val="bg2">
                    <a:lumMod val="10000"/>
                  </a:schemeClr>
                </a:solidFill>
              </a:rPr>
              <a:t>Matt </a:t>
            </a:r>
            <a:r>
              <a:rPr lang="en-US" dirty="0" err="1" smtClean="0">
                <a:solidFill>
                  <a:schemeClr val="bg2">
                    <a:lumMod val="10000"/>
                  </a:schemeClr>
                </a:solidFill>
              </a:rPr>
              <a:t>Wetstein</a:t>
            </a:r>
            <a:r>
              <a:rPr lang="en-US" dirty="0" smtClean="0">
                <a:solidFill>
                  <a:schemeClr val="bg2">
                    <a:lumMod val="10000"/>
                  </a:schemeClr>
                </a:solidFill>
              </a:rPr>
              <a:t>; ANL&amp;UC</a:t>
            </a:r>
            <a:endParaRPr lang="en-US" dirty="0">
              <a:solidFill>
                <a:schemeClr val="bg2">
                  <a:lumMod val="10000"/>
                </a:schemeClr>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995" y="914401"/>
            <a:ext cx="7783059" cy="5271066"/>
          </a:xfrm>
        </p:spPr>
      </p:pic>
      <p:sp>
        <p:nvSpPr>
          <p:cNvPr id="3" name="Date Placeholder 2"/>
          <p:cNvSpPr>
            <a:spLocks noGrp="1"/>
          </p:cNvSpPr>
          <p:nvPr>
            <p:ph type="dt" sz="half" idx="10"/>
          </p:nvPr>
        </p:nvSpPr>
        <p:spPr/>
        <p:txBody>
          <a:bodyPr/>
          <a:lstStyle/>
          <a:p>
            <a:fld id="{7D03BB3D-D1FE-48CF-AFF9-5DD111973247}"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50</a:t>
            </a:fld>
            <a:endParaRPr lang="en-US" dirty="0"/>
          </a:p>
        </p:txBody>
      </p:sp>
      <p:sp>
        <p:nvSpPr>
          <p:cNvPr id="11" name="Rectangle 10"/>
          <p:cNvSpPr/>
          <p:nvPr/>
        </p:nvSpPr>
        <p:spPr>
          <a:xfrm>
            <a:off x="152399" y="-152400"/>
            <a:ext cx="8398325" cy="923330"/>
          </a:xfrm>
          <a:prstGeom prst="rect">
            <a:avLst/>
          </a:prstGeom>
        </p:spPr>
        <p:txBody>
          <a:bodyPr wrap="none">
            <a:spAutoFit/>
          </a:bodyPr>
          <a:lstStyle/>
          <a:p>
            <a:r>
              <a:rPr lang="en-US" sz="5400" b="1" dirty="0" smtClean="0">
                <a:solidFill>
                  <a:srgbClr val="FF0000"/>
                </a:solidFill>
                <a:ea typeface="+mj-ea"/>
                <a:cs typeface="+mj-cs"/>
              </a:rPr>
              <a:t>Works on GEANT events too </a:t>
            </a:r>
            <a:endParaRPr lang="en-US" dirty="0"/>
          </a:p>
        </p:txBody>
      </p:sp>
    </p:spTree>
    <p:extLst>
      <p:ext uri="{BB962C8B-B14F-4D97-AF65-F5344CB8AC3E}">
        <p14:creationId xmlns:p14="http://schemas.microsoft.com/office/powerpoint/2010/main" val="3643338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0" y="152400"/>
            <a:ext cx="9144000" cy="1143000"/>
          </a:xfrm>
        </p:spPr>
        <p:txBody>
          <a:bodyPr>
            <a:noAutofit/>
          </a:bodyPr>
          <a:lstStyle/>
          <a:p>
            <a:pPr eaLnBrk="1" hangingPunct="1">
              <a:lnSpc>
                <a:spcPct val="60000"/>
              </a:lnSpc>
              <a:spcBef>
                <a:spcPct val="0"/>
              </a:spcBef>
              <a:spcAft>
                <a:spcPts val="600"/>
              </a:spcAft>
              <a:defRPr/>
            </a:pPr>
            <a:r>
              <a:rPr lang="en-US" b="1" dirty="0"/>
              <a:t>S</a:t>
            </a:r>
            <a:r>
              <a:rPr lang="en-US" b="1" dirty="0" smtClean="0"/>
              <a:t>ampling </a:t>
            </a:r>
            <a:r>
              <a:rPr lang="en-US" b="1" dirty="0"/>
              <a:t>calorimeters </a:t>
            </a:r>
            <a:r>
              <a:rPr lang="en-US" b="1" dirty="0" smtClean="0"/>
              <a:t> based on thin cheap </a:t>
            </a:r>
            <a:r>
              <a:rPr lang="en-US" b="1" dirty="0" err="1" smtClean="0"/>
              <a:t>photodetectors</a:t>
            </a:r>
            <a:r>
              <a:rPr lang="en-US" b="1" dirty="0" smtClean="0"/>
              <a:t> with correlated time and space waveform sampling</a:t>
            </a:r>
            <a:endParaRPr lang="en-US" sz="2800" b="1" dirty="0" smtClean="0">
              <a:latin typeface="Comic Sans MS" pitchFamily="66" charset="0"/>
            </a:endParaRPr>
          </a:p>
        </p:txBody>
      </p:sp>
      <p:sp>
        <p:nvSpPr>
          <p:cNvPr id="2" name="Date Placeholder 1"/>
          <p:cNvSpPr>
            <a:spLocks noGrp="1"/>
          </p:cNvSpPr>
          <p:nvPr>
            <p:ph type="dt" sz="half" idx="10"/>
          </p:nvPr>
        </p:nvSpPr>
        <p:spPr/>
        <p:txBody>
          <a:bodyPr/>
          <a:lstStyle/>
          <a:p>
            <a:fld id="{AAD1765B-496A-4F0A-8150-F427D86D4516}" type="datetime1">
              <a:rPr lang="en-US" smtClean="0"/>
              <a:t>5/17/2012</a:t>
            </a:fld>
            <a:endParaRPr lang="en-US" dirty="0"/>
          </a:p>
        </p:txBody>
      </p:sp>
      <p:sp>
        <p:nvSpPr>
          <p:cNvPr id="44036"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4035"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9F76910B-79DE-4BEA-BE5B-9298A2E4EBCD}" type="slidenum">
              <a:rPr lang="en-US" sz="1200" b="0" smtClean="0">
                <a:latin typeface="Arial" pitchFamily="34" charset="0"/>
              </a:rPr>
              <a:pPr eaLnBrk="1" hangingPunct="1">
                <a:lnSpc>
                  <a:spcPct val="100000"/>
                </a:lnSpc>
                <a:spcBef>
                  <a:spcPct val="0"/>
                </a:spcBef>
                <a:buFontTx/>
                <a:buNone/>
              </a:pPr>
              <a:t>51</a:t>
            </a:fld>
            <a:endParaRPr lang="en-US" sz="1200" b="0" smtClean="0">
              <a:latin typeface="Arial" pitchFamily="34" charset="0"/>
            </a:endParaRPr>
          </a:p>
        </p:txBody>
      </p:sp>
      <p:pic>
        <p:nvPicPr>
          <p:cNvPr id="44038" name="Picture 4" descr="MicroPet_new2-1"/>
          <p:cNvPicPr>
            <a:picLocks noChangeAspect="1" noChangeArrowheads="1"/>
          </p:cNvPicPr>
          <p:nvPr/>
        </p:nvPicPr>
        <p:blipFill>
          <a:blip r:embed="rId2">
            <a:extLst>
              <a:ext uri="{28A0092B-C50C-407E-A947-70E740481C1C}">
                <a14:useLocalDpi xmlns:a14="http://schemas.microsoft.com/office/drawing/2010/main" val="0"/>
              </a:ext>
            </a:extLst>
          </a:blip>
          <a:srcRect l="3334" r="6667" b="2222"/>
          <a:stretch>
            <a:fillRect/>
          </a:stretch>
        </p:blipFill>
        <p:spPr bwMode="auto">
          <a:xfrm>
            <a:off x="1781175" y="1524000"/>
            <a:ext cx="5534025" cy="450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7" name="Rectangle 17"/>
          <p:cNvSpPr>
            <a:spLocks noChangeArrowheads="1"/>
          </p:cNvSpPr>
          <p:nvPr/>
        </p:nvSpPr>
        <p:spPr bwMode="auto">
          <a:xfrm>
            <a:off x="101874" y="5906869"/>
            <a:ext cx="9042126"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eaLnBrk="0" hangingPunct="0">
              <a:lnSpc>
                <a:spcPct val="75000"/>
              </a:lnSpc>
              <a:spcBef>
                <a:spcPct val="40000"/>
              </a:spcBef>
              <a:defRPr/>
            </a:pPr>
            <a:r>
              <a:rPr lang="en-US" sz="2400" b="1" dirty="0" smtClean="0">
                <a:solidFill>
                  <a:srgbClr val="FF6600"/>
                </a:solidFill>
                <a:latin typeface="Comic Sans MS" pitchFamily="66" charset="0"/>
                <a:cs typeface="+mn-cs"/>
              </a:rPr>
              <a:t>Proposal: Alternating </a:t>
            </a:r>
            <a:r>
              <a:rPr lang="en-US" sz="2400" b="1" dirty="0">
                <a:solidFill>
                  <a:srgbClr val="FF6600"/>
                </a:solidFill>
                <a:latin typeface="Comic Sans MS" pitchFamily="66" charset="0"/>
                <a:cs typeface="+mn-cs"/>
              </a:rPr>
              <a:t>radiator and cheap 30-50 psec thin planar </a:t>
            </a:r>
            <a:r>
              <a:rPr lang="en-US" sz="2400" b="1" dirty="0" err="1">
                <a:solidFill>
                  <a:srgbClr val="FF6600"/>
                </a:solidFill>
                <a:latin typeface="Comic Sans MS" pitchFamily="66" charset="0"/>
                <a:cs typeface="+mn-cs"/>
              </a:rPr>
              <a:t>mcp-pmt’s</a:t>
            </a:r>
            <a:r>
              <a:rPr lang="en-US" sz="2400" b="1" dirty="0">
                <a:solidFill>
                  <a:srgbClr val="FF6600"/>
                </a:solidFill>
                <a:latin typeface="Comic Sans MS" pitchFamily="66" charset="0"/>
                <a:cs typeface="+mn-cs"/>
              </a:rPr>
              <a:t> on each </a:t>
            </a:r>
            <a:r>
              <a:rPr lang="en-US" sz="2400" b="1" dirty="0" smtClean="0">
                <a:solidFill>
                  <a:srgbClr val="FF6600"/>
                </a:solidFill>
                <a:latin typeface="Comic Sans MS" pitchFamily="66" charset="0"/>
                <a:cs typeface="+mn-cs"/>
              </a:rPr>
              <a:t>side (needs simulation work)</a:t>
            </a:r>
            <a:endParaRPr lang="en-US" sz="2400" b="1" dirty="0">
              <a:solidFill>
                <a:srgbClr val="FF6600"/>
              </a:solidFill>
              <a:latin typeface="Comic Sans MS" pitchFamily="66" charset="0"/>
              <a:cs typeface="+mn-cs"/>
            </a:endParaRPr>
          </a:p>
        </p:txBody>
      </p:sp>
      <p:sp>
        <p:nvSpPr>
          <p:cNvPr id="44042" name="TextBox 2"/>
          <p:cNvSpPr txBox="1">
            <a:spLocks noChangeArrowheads="1"/>
          </p:cNvSpPr>
          <p:nvPr/>
        </p:nvSpPr>
        <p:spPr bwMode="auto">
          <a:xfrm>
            <a:off x="5599113" y="2266950"/>
            <a:ext cx="449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lvl="2">
              <a:buFontTx/>
              <a:buNone/>
            </a:pPr>
            <a:r>
              <a:rPr lang="en-US" sz="2000" dirty="0">
                <a:solidFill>
                  <a:schemeClr val="bg2"/>
                </a:solidFill>
              </a:rPr>
              <a:t>Bill Moses (Lyon)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a:xfrm>
            <a:off x="0" y="90488"/>
            <a:ext cx="9144000" cy="823912"/>
          </a:xfrm>
        </p:spPr>
        <p:txBody>
          <a:bodyPr>
            <a:normAutofit/>
          </a:bodyPr>
          <a:lstStyle/>
          <a:p>
            <a:pPr eaLnBrk="1" hangingPunct="1">
              <a:lnSpc>
                <a:spcPct val="70000"/>
              </a:lnSpc>
              <a:defRPr/>
            </a:pPr>
            <a:r>
              <a:rPr lang="en-US" sz="4000" b="1" dirty="0"/>
              <a:t>A</a:t>
            </a:r>
            <a:r>
              <a:rPr lang="en-US" sz="4000" b="1" dirty="0" smtClean="0"/>
              <a:t> `Quasi-digital’ MCP-based Calorimeter</a:t>
            </a:r>
          </a:p>
        </p:txBody>
      </p:sp>
      <p:sp>
        <p:nvSpPr>
          <p:cNvPr id="157699" name="Rectangle 3"/>
          <p:cNvSpPr>
            <a:spLocks noGrp="1" noChangeArrowheads="1"/>
          </p:cNvSpPr>
          <p:nvPr>
            <p:ph idx="1"/>
          </p:nvPr>
        </p:nvSpPr>
        <p:spPr>
          <a:xfrm>
            <a:off x="0" y="5791200"/>
            <a:ext cx="9144000" cy="855663"/>
          </a:xfrm>
        </p:spPr>
        <p:txBody>
          <a:bodyPr>
            <a:normAutofit fontScale="85000" lnSpcReduction="20000"/>
          </a:bodyPr>
          <a:lstStyle/>
          <a:p>
            <a:pPr eaLnBrk="1" hangingPunct="1">
              <a:buFont typeface="Wingdings" pitchFamily="2" charset="2"/>
              <a:buNone/>
              <a:defRPr/>
            </a:pPr>
            <a:r>
              <a:rPr lang="en-US" sz="2400" dirty="0" smtClean="0">
                <a:solidFill>
                  <a:srgbClr val="CC0066"/>
                </a:solidFill>
                <a:latin typeface="Comic Sans MS" pitchFamily="66" charset="0"/>
              </a:rPr>
              <a:t>Electron pattern (not a picture of the plate!)- SSL test, </a:t>
            </a:r>
            <a:r>
              <a:rPr lang="en-US" sz="2400" dirty="0" err="1" smtClean="0">
                <a:solidFill>
                  <a:srgbClr val="CC0066"/>
                </a:solidFill>
                <a:latin typeface="Comic Sans MS" pitchFamily="66" charset="0"/>
              </a:rPr>
              <a:t>Incom</a:t>
            </a:r>
            <a:r>
              <a:rPr lang="en-US" sz="2400" dirty="0" smtClean="0">
                <a:solidFill>
                  <a:srgbClr val="CC0066"/>
                </a:solidFill>
                <a:latin typeface="Comic Sans MS" pitchFamily="66" charset="0"/>
              </a:rPr>
              <a:t> substrate, </a:t>
            </a:r>
            <a:r>
              <a:rPr lang="en-US" sz="2400" dirty="0" err="1" smtClean="0">
                <a:solidFill>
                  <a:srgbClr val="CC0066"/>
                </a:solidFill>
                <a:latin typeface="Comic Sans MS" pitchFamily="66" charset="0"/>
              </a:rPr>
              <a:t>Arradiance</a:t>
            </a:r>
            <a:r>
              <a:rPr lang="en-US" sz="2400" dirty="0" smtClean="0">
                <a:solidFill>
                  <a:srgbClr val="CC0066"/>
                </a:solidFill>
                <a:latin typeface="Comic Sans MS" pitchFamily="66" charset="0"/>
              </a:rPr>
              <a:t> ALD. Note you can see the </a:t>
            </a:r>
            <a:r>
              <a:rPr lang="en-US" sz="2400" dirty="0" err="1" smtClean="0">
                <a:solidFill>
                  <a:srgbClr val="CC0066"/>
                </a:solidFill>
                <a:latin typeface="Comic Sans MS" pitchFamily="66" charset="0"/>
              </a:rPr>
              <a:t>multi’s</a:t>
            </a:r>
            <a:r>
              <a:rPr lang="en-US" sz="2400" dirty="0" smtClean="0">
                <a:solidFill>
                  <a:srgbClr val="CC0066"/>
                </a:solidFill>
                <a:latin typeface="Comic Sans MS" pitchFamily="66" charset="0"/>
              </a:rPr>
              <a:t> in both plates =&gt;  ~50 micron resolution </a:t>
            </a:r>
          </a:p>
        </p:txBody>
      </p:sp>
      <p:sp>
        <p:nvSpPr>
          <p:cNvPr id="2" name="Date Placeholder 1"/>
          <p:cNvSpPr>
            <a:spLocks noGrp="1"/>
          </p:cNvSpPr>
          <p:nvPr>
            <p:ph type="dt" sz="half" idx="10"/>
          </p:nvPr>
        </p:nvSpPr>
        <p:spPr/>
        <p:txBody>
          <a:bodyPr/>
          <a:lstStyle/>
          <a:p>
            <a:fld id="{21528A7C-08AC-4348-ACF5-83B1BC259106}" type="datetime1">
              <a:rPr lang="en-US" smtClean="0"/>
              <a:t>5/17/2012</a:t>
            </a:fld>
            <a:endParaRPr lang="en-US" dirty="0"/>
          </a:p>
        </p:txBody>
      </p:sp>
      <p:sp>
        <p:nvSpPr>
          <p:cNvPr id="46084"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6083"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9B23E47F-F5A0-4EEE-A05E-175DAFD303C5}" type="slidenum">
              <a:rPr lang="en-US" sz="1200" b="0" smtClean="0">
                <a:latin typeface="Arial" pitchFamily="34" charset="0"/>
              </a:rPr>
              <a:pPr eaLnBrk="1" hangingPunct="1">
                <a:lnSpc>
                  <a:spcPct val="100000"/>
                </a:lnSpc>
                <a:spcBef>
                  <a:spcPct val="0"/>
                </a:spcBef>
                <a:buFontTx/>
                <a:buNone/>
              </a:pPr>
              <a:t>52</a:t>
            </a:fld>
            <a:endParaRPr lang="en-US" sz="1200" b="0" smtClean="0">
              <a:latin typeface="Arial" pitchFamily="34" charset="0"/>
            </a:endParaRPr>
          </a:p>
        </p:txBody>
      </p:sp>
      <p:pic>
        <p:nvPicPr>
          <p:cNvPr id="46087" name="Picture 4" descr="ossy_2plate"/>
          <p:cNvPicPr>
            <a:picLocks noChangeAspect="1" noChangeArrowheads="1"/>
          </p:cNvPicPr>
          <p:nvPr/>
        </p:nvPicPr>
        <p:blipFill>
          <a:blip r:embed="rId2">
            <a:extLst>
              <a:ext uri="{28A0092B-C50C-407E-A947-70E740481C1C}">
                <a14:useLocalDpi xmlns:a14="http://schemas.microsoft.com/office/drawing/2010/main" val="0"/>
              </a:ext>
            </a:extLst>
          </a:blip>
          <a:srcRect l="8870" r="9679"/>
          <a:stretch>
            <a:fillRect/>
          </a:stretch>
        </p:blipFill>
        <p:spPr bwMode="auto">
          <a:xfrm>
            <a:off x="2408238" y="2057400"/>
            <a:ext cx="49831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5"/>
          <p:cNvSpPr txBox="1">
            <a:spLocks noChangeArrowheads="1"/>
          </p:cNvSpPr>
          <p:nvPr/>
        </p:nvSpPr>
        <p:spPr bwMode="auto">
          <a:xfrm>
            <a:off x="7604125" y="2819400"/>
            <a:ext cx="169227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lnSpc>
                <a:spcPct val="100000"/>
              </a:lnSpc>
              <a:spcBef>
                <a:spcPct val="50000"/>
              </a:spcBef>
              <a:buFontTx/>
              <a:buNone/>
            </a:pPr>
            <a:r>
              <a:rPr lang="en-US" sz="2000" b="0" dirty="0">
                <a:solidFill>
                  <a:srgbClr val="FF0000"/>
                </a:solidFill>
                <a:latin typeface="Comic Sans MS" pitchFamily="66" charset="0"/>
              </a:rPr>
              <a:t>Note- at high gain the boundaries of the </a:t>
            </a:r>
            <a:r>
              <a:rPr lang="en-US" sz="2000" b="0" dirty="0" err="1">
                <a:solidFill>
                  <a:srgbClr val="FF0000"/>
                </a:solidFill>
                <a:latin typeface="Comic Sans MS" pitchFamily="66" charset="0"/>
              </a:rPr>
              <a:t>multi’s</a:t>
            </a:r>
            <a:r>
              <a:rPr lang="en-US" sz="2000" b="0" dirty="0">
                <a:solidFill>
                  <a:srgbClr val="FF0000"/>
                </a:solidFill>
                <a:latin typeface="Comic Sans MS" pitchFamily="66" charset="0"/>
              </a:rPr>
              <a:t> go away</a:t>
            </a:r>
          </a:p>
        </p:txBody>
      </p:sp>
      <p:sp>
        <p:nvSpPr>
          <p:cNvPr id="9" name="Rectangle 3"/>
          <p:cNvSpPr txBox="1">
            <a:spLocks noChangeArrowheads="1"/>
          </p:cNvSpPr>
          <p:nvPr/>
        </p:nvSpPr>
        <p:spPr bwMode="auto">
          <a:xfrm>
            <a:off x="0" y="820738"/>
            <a:ext cx="9144000"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lnSpc>
                <a:spcPct val="75000"/>
              </a:lnSpc>
              <a:spcBef>
                <a:spcPct val="25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lnSpc>
                <a:spcPct val="75000"/>
              </a:lnSpc>
              <a:spcBef>
                <a:spcPct val="25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75000"/>
              </a:lnSpc>
              <a:spcBef>
                <a:spcPct val="25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lnSpc>
                <a:spcPct val="75000"/>
              </a:lnSpc>
              <a:spcBef>
                <a:spcPct val="25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lnSpc>
                <a:spcPct val="75000"/>
              </a:lnSpc>
              <a:spcBef>
                <a:spcPct val="25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lnSpc>
                <a:spcPct val="75000"/>
              </a:lnSpc>
              <a:spcBef>
                <a:spcPct val="25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lnSpc>
                <a:spcPct val="75000"/>
              </a:lnSpc>
              <a:spcBef>
                <a:spcPct val="25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lnSpc>
                <a:spcPct val="75000"/>
              </a:lnSpc>
              <a:spcBef>
                <a:spcPct val="25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lnSpc>
                <a:spcPct val="75000"/>
              </a:lnSpc>
              <a:spcBef>
                <a:spcPct val="25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buFont typeface="Wingdings" pitchFamily="2" charset="2"/>
              <a:buNone/>
              <a:defRPr/>
            </a:pPr>
            <a:r>
              <a:rPr lang="en-US" sz="2400" dirty="0" smtClean="0">
                <a:latin typeface="Comic Sans MS" pitchFamily="66" charset="0"/>
              </a:rPr>
              <a:t>Idea: can one saturate pores in the </a:t>
            </a:r>
            <a:r>
              <a:rPr lang="en-US" sz="2400" dirty="0" err="1" smtClean="0">
                <a:latin typeface="Comic Sans MS" pitchFamily="66" charset="0"/>
              </a:rPr>
              <a:t>the</a:t>
            </a:r>
            <a:r>
              <a:rPr lang="en-US" sz="2400" dirty="0" smtClean="0">
                <a:latin typeface="Comic Sans MS" pitchFamily="66" charset="0"/>
              </a:rPr>
              <a:t> MCP plate </a:t>
            </a:r>
            <a:r>
              <a:rPr lang="en-US" sz="2400" dirty="0" err="1" smtClean="0">
                <a:latin typeface="Comic Sans MS" pitchFamily="66" charset="0"/>
              </a:rPr>
              <a:t>s.t.output</a:t>
            </a:r>
            <a:r>
              <a:rPr lang="en-US" sz="2400" dirty="0" smtClean="0">
                <a:latin typeface="Comic Sans MS" pitchFamily="66" charset="0"/>
              </a:rPr>
              <a:t> is proportional to number of pores. Transmission line readout gives a cheap way to sample the whole lane with pulse height and time- get energy flow. </a:t>
            </a:r>
          </a:p>
        </p:txBody>
      </p:sp>
      <p:sp>
        <p:nvSpPr>
          <p:cNvPr id="46090" name="TextBox 1"/>
          <p:cNvSpPr txBox="1">
            <a:spLocks noChangeArrowheads="1"/>
          </p:cNvSpPr>
          <p:nvPr/>
        </p:nvSpPr>
        <p:spPr bwMode="auto">
          <a:xfrm>
            <a:off x="0" y="2667000"/>
            <a:ext cx="2514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a:buFontTx/>
              <a:buNone/>
            </a:pPr>
            <a:r>
              <a:rPr lang="en-US" sz="2400">
                <a:solidFill>
                  <a:srgbClr val="CC0066"/>
                </a:solidFill>
              </a:rPr>
              <a:t>Oswald Siegmund, Jason McPhate, Sharon Jelinsky, SSL (UCB)</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normAutofit fontScale="90000"/>
          </a:bodyPr>
          <a:lstStyle/>
          <a:p>
            <a:pPr>
              <a:lnSpc>
                <a:spcPct val="80000"/>
              </a:lnSpc>
            </a:pPr>
            <a:r>
              <a:rPr lang="en-US" sz="4000"/>
              <a:t>FY-08 Funds –Chicago</a:t>
            </a:r>
            <a:br>
              <a:rPr lang="en-US" sz="4000"/>
            </a:br>
            <a:r>
              <a:rPr lang="en-US" sz="3200">
                <a:solidFill>
                  <a:srgbClr val="FFFF00"/>
                </a:solidFill>
              </a:rPr>
              <a:t>Anode Design and Simulation</a:t>
            </a:r>
            <a:br>
              <a:rPr lang="en-US" sz="3200">
                <a:solidFill>
                  <a:srgbClr val="FFFF00"/>
                </a:solidFill>
              </a:rPr>
            </a:br>
            <a:r>
              <a:rPr lang="en-US" sz="2400">
                <a:solidFill>
                  <a:srgbClr val="FFFF00"/>
                </a:solidFill>
              </a:rPr>
              <a:t>(Fukun Tang)</a:t>
            </a:r>
          </a:p>
        </p:txBody>
      </p:sp>
      <p:sp>
        <p:nvSpPr>
          <p:cNvPr id="480259" name="Rectangle 3"/>
          <p:cNvSpPr>
            <a:spLocks noGrp="1" noChangeArrowheads="1"/>
          </p:cNvSpPr>
          <p:nvPr>
            <p:ph idx="1"/>
          </p:nvPr>
        </p:nvSpPr>
        <p:spPr/>
        <p:txBody>
          <a:bodyPr/>
          <a:lstStyle/>
          <a:p>
            <a:endParaRPr lang="en-US"/>
          </a:p>
        </p:txBody>
      </p:sp>
      <p:sp>
        <p:nvSpPr>
          <p:cNvPr id="2" name="Date Placeholder 1"/>
          <p:cNvSpPr>
            <a:spLocks noGrp="1"/>
          </p:cNvSpPr>
          <p:nvPr>
            <p:ph type="dt" sz="half" idx="10"/>
          </p:nvPr>
        </p:nvSpPr>
        <p:spPr/>
        <p:txBody>
          <a:bodyPr/>
          <a:lstStyle/>
          <a:p>
            <a:fld id="{FE895423-6840-478B-B970-1015AD9C919D}" type="datetime1">
              <a:rPr lang="en-US" smtClean="0"/>
              <a:t>5/17/2012</a:t>
            </a:fld>
            <a:endParaRPr lang="en-US" dirty="0"/>
          </a:p>
        </p:txBody>
      </p:sp>
      <p:sp>
        <p:nvSpPr>
          <p:cNvPr id="6" name="Footer Placeholder 4"/>
          <p:cNvSpPr>
            <a:spLocks noGrp="1"/>
          </p:cNvSpPr>
          <p:nvPr>
            <p:ph type="ftr" sz="quarter" idx="11"/>
          </p:nvPr>
        </p:nvSpPr>
        <p:spPr/>
        <p:txBody>
          <a:bodyPr/>
          <a:lstStyle/>
          <a:p>
            <a:r>
              <a:rPr lang="en-US" smtClean="0"/>
              <a:t>SORMA 2012  Oakland CA</a:t>
            </a:r>
            <a:endParaRPr lang="en-US"/>
          </a:p>
        </p:txBody>
      </p:sp>
      <p:sp>
        <p:nvSpPr>
          <p:cNvPr id="7" name="Slide Number Placeholder 5"/>
          <p:cNvSpPr>
            <a:spLocks noGrp="1"/>
          </p:cNvSpPr>
          <p:nvPr>
            <p:ph type="sldNum" sz="quarter" idx="12"/>
          </p:nvPr>
        </p:nvSpPr>
        <p:spPr/>
        <p:txBody>
          <a:bodyPr/>
          <a:lstStyle/>
          <a:p>
            <a:fld id="{DDA66105-47D2-4C77-A0BE-0151AE39E4D6}" type="slidenum">
              <a:rPr lang="en-US"/>
              <a:pPr/>
              <a:t>53</a:t>
            </a:fld>
            <a:endParaRPr lang="en-US"/>
          </a:p>
        </p:txBody>
      </p:sp>
      <p:pic>
        <p:nvPicPr>
          <p:cNvPr id="480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873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err="1" smtClean="0"/>
              <a:t>MCP+Transmission</a:t>
            </a:r>
            <a:r>
              <a:rPr lang="en-US" b="1" dirty="0" smtClean="0"/>
              <a:t> Lines Sampled at Both Ends Provide Time and 2D Space</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4550" y="2001044"/>
            <a:ext cx="4914900" cy="3724275"/>
          </a:xfrm>
        </p:spPr>
      </p:pic>
      <p:sp>
        <p:nvSpPr>
          <p:cNvPr id="3" name="Date Placeholder 2"/>
          <p:cNvSpPr>
            <a:spLocks noGrp="1"/>
          </p:cNvSpPr>
          <p:nvPr>
            <p:ph type="dt" sz="half" idx="10"/>
          </p:nvPr>
        </p:nvSpPr>
        <p:spPr/>
        <p:txBody>
          <a:bodyPr/>
          <a:lstStyle/>
          <a:p>
            <a:fld id="{53EE4D51-121D-41A3-BF76-9F2F7E71ABBE}"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54</a:t>
            </a:fld>
            <a:endParaRPr lang="en-US" dirty="0"/>
          </a:p>
        </p:txBody>
      </p:sp>
      <p:sp>
        <p:nvSpPr>
          <p:cNvPr id="8" name="TextBox 7"/>
          <p:cNvSpPr txBox="1"/>
          <p:nvPr/>
        </p:nvSpPr>
        <p:spPr>
          <a:xfrm>
            <a:off x="1752600" y="5791200"/>
            <a:ext cx="3124200" cy="646331"/>
          </a:xfrm>
          <a:prstGeom prst="rect">
            <a:avLst/>
          </a:prstGeom>
          <a:noFill/>
        </p:spPr>
        <p:txBody>
          <a:bodyPr wrap="square" rtlCol="0">
            <a:spAutoFit/>
          </a:bodyPr>
          <a:lstStyle/>
          <a:p>
            <a:r>
              <a:rPr lang="en-US" sz="3600" b="1" dirty="0" smtClean="0">
                <a:solidFill>
                  <a:schemeClr val="accent4">
                    <a:lumMod val="10000"/>
                  </a:schemeClr>
                </a:solidFill>
              </a:rPr>
              <a:t>8” Tiles</a:t>
            </a:r>
          </a:p>
        </p:txBody>
      </p:sp>
      <p:sp>
        <p:nvSpPr>
          <p:cNvPr id="9" name="TextBox 8"/>
          <p:cNvSpPr txBox="1"/>
          <p:nvPr/>
        </p:nvSpPr>
        <p:spPr>
          <a:xfrm>
            <a:off x="5181600" y="5527371"/>
            <a:ext cx="3962400" cy="954107"/>
          </a:xfrm>
          <a:prstGeom prst="rect">
            <a:avLst/>
          </a:prstGeom>
          <a:noFill/>
        </p:spPr>
        <p:txBody>
          <a:bodyPr wrap="square" rtlCol="0">
            <a:spAutoFit/>
          </a:bodyPr>
          <a:lstStyle/>
          <a:p>
            <a:r>
              <a:rPr lang="en-US" sz="2800" b="1" dirty="0">
                <a:solidFill>
                  <a:srgbClr val="DADADA">
                    <a:lumMod val="10000"/>
                  </a:srgbClr>
                </a:solidFill>
              </a:rPr>
              <a:t>10-15 GS/sec </a:t>
            </a:r>
            <a:r>
              <a:rPr lang="en-US" sz="2800" b="1" dirty="0" smtClean="0">
                <a:solidFill>
                  <a:schemeClr val="accent4">
                    <a:lumMod val="10000"/>
                  </a:schemeClr>
                </a:solidFill>
              </a:rPr>
              <a:t>Waveform Sampling ASICS</a:t>
            </a:r>
          </a:p>
        </p:txBody>
      </p:sp>
      <p:sp>
        <p:nvSpPr>
          <p:cNvPr id="10" name="TextBox 9"/>
          <p:cNvSpPr txBox="1"/>
          <p:nvPr/>
        </p:nvSpPr>
        <p:spPr>
          <a:xfrm>
            <a:off x="-20472" y="2523934"/>
            <a:ext cx="2133600" cy="1815882"/>
          </a:xfrm>
          <a:prstGeom prst="rect">
            <a:avLst/>
          </a:prstGeom>
          <a:noFill/>
        </p:spPr>
        <p:txBody>
          <a:bodyPr wrap="square" rtlCol="0">
            <a:spAutoFit/>
          </a:bodyPr>
          <a:lstStyle/>
          <a:p>
            <a:pPr>
              <a:lnSpc>
                <a:spcPct val="80000"/>
              </a:lnSpc>
            </a:pPr>
            <a:r>
              <a:rPr lang="en-US" sz="2000" b="1" dirty="0" smtClean="0">
                <a:solidFill>
                  <a:srgbClr val="DADADA">
                    <a:lumMod val="10000"/>
                  </a:srgbClr>
                </a:solidFill>
              </a:rPr>
              <a:t>Field </a:t>
            </a:r>
            <a:r>
              <a:rPr lang="en-US" sz="2000" b="1" dirty="0" err="1" smtClean="0">
                <a:solidFill>
                  <a:srgbClr val="DADADA">
                    <a:lumMod val="10000"/>
                  </a:srgbClr>
                </a:solidFill>
              </a:rPr>
              <a:t>Programable</a:t>
            </a:r>
            <a:r>
              <a:rPr lang="en-US" sz="2000" b="1" dirty="0" smtClean="0">
                <a:solidFill>
                  <a:srgbClr val="DADADA">
                    <a:lumMod val="10000"/>
                  </a:srgbClr>
                </a:solidFill>
              </a:rPr>
              <a:t> Gate Arrays </a:t>
            </a:r>
          </a:p>
          <a:p>
            <a:pPr>
              <a:lnSpc>
                <a:spcPct val="80000"/>
              </a:lnSpc>
            </a:pPr>
            <a:r>
              <a:rPr lang="en-US" sz="2000" b="1" dirty="0" smtClean="0">
                <a:solidFill>
                  <a:srgbClr val="DADADA">
                    <a:lumMod val="10000"/>
                  </a:srgbClr>
                </a:solidFill>
              </a:rPr>
              <a:t>(not as shown- PC cards will be folded behind the panel- not this ugly…</a:t>
            </a:r>
            <a:endParaRPr lang="en-US" sz="2000" b="1" dirty="0" smtClean="0">
              <a:solidFill>
                <a:schemeClr val="accent4">
                  <a:lumMod val="10000"/>
                </a:schemeClr>
              </a:solidFill>
            </a:endParaRPr>
          </a:p>
        </p:txBody>
      </p:sp>
      <p:cxnSp>
        <p:nvCxnSpPr>
          <p:cNvPr id="12" name="Straight Arrow Connector 11"/>
          <p:cNvCxnSpPr/>
          <p:nvPr/>
        </p:nvCxnSpPr>
        <p:spPr>
          <a:xfrm flipV="1">
            <a:off x="2514600" y="4114800"/>
            <a:ext cx="8001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71600" y="2971800"/>
            <a:ext cx="952500" cy="1430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76900" y="4347949"/>
            <a:ext cx="0" cy="11794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10400" y="2523934"/>
            <a:ext cx="2133600" cy="1740476"/>
          </a:xfrm>
          <a:prstGeom prst="rect">
            <a:avLst/>
          </a:prstGeom>
          <a:noFill/>
        </p:spPr>
        <p:txBody>
          <a:bodyPr wrap="square" rtlCol="0">
            <a:spAutoFit/>
          </a:bodyPr>
          <a:lstStyle/>
          <a:p>
            <a:pPr>
              <a:lnSpc>
                <a:spcPct val="85000"/>
              </a:lnSpc>
            </a:pPr>
            <a:r>
              <a:rPr lang="en-US" b="1" dirty="0" smtClean="0">
                <a:solidFill>
                  <a:srgbClr val="002060"/>
                </a:solidFill>
              </a:rPr>
              <a:t>Single serial </a:t>
            </a:r>
            <a:r>
              <a:rPr lang="en-US" b="1" dirty="0" err="1" smtClean="0">
                <a:solidFill>
                  <a:srgbClr val="002060"/>
                </a:solidFill>
              </a:rPr>
              <a:t>Gbit</a:t>
            </a:r>
            <a:r>
              <a:rPr lang="en-US" b="1" dirty="0" smtClean="0">
                <a:solidFill>
                  <a:srgbClr val="002060"/>
                </a:solidFill>
              </a:rPr>
              <a:t> connection will come out of panel with time and positions from center of back of panel</a:t>
            </a:r>
          </a:p>
        </p:txBody>
      </p:sp>
      <p:cxnSp>
        <p:nvCxnSpPr>
          <p:cNvPr id="20" name="Straight Arrow Connector 19"/>
          <p:cNvCxnSpPr/>
          <p:nvPr/>
        </p:nvCxnSpPr>
        <p:spPr>
          <a:xfrm flipV="1">
            <a:off x="2514600" y="4267200"/>
            <a:ext cx="16002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912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9372600" cy="1522975"/>
          </a:xfrm>
        </p:spPr>
        <p:txBody>
          <a:bodyPr>
            <a:normAutofit/>
          </a:bodyPr>
          <a:lstStyle/>
          <a:p>
            <a:pPr>
              <a:lnSpc>
                <a:spcPct val="80000"/>
              </a:lnSpc>
            </a:pPr>
            <a:r>
              <a:rPr lang="en-US" b="1" dirty="0" smtClean="0">
                <a:solidFill>
                  <a:schemeClr val="tx2">
                    <a:lumMod val="10000"/>
                  </a:schemeClr>
                </a:solidFill>
              </a:rPr>
              <a:t>Applications</a:t>
            </a:r>
            <a:endParaRPr lang="en-US" b="1" dirty="0">
              <a:solidFill>
                <a:schemeClr val="tx2">
                  <a:lumMod val="10000"/>
                </a:schemeClr>
              </a:solidFill>
            </a:endParaRPr>
          </a:p>
        </p:txBody>
      </p:sp>
      <p:sp>
        <p:nvSpPr>
          <p:cNvPr id="3" name="Subtitle 2"/>
          <p:cNvSpPr>
            <a:spLocks noGrp="1"/>
          </p:cNvSpPr>
          <p:nvPr>
            <p:ph type="subTitle" idx="1"/>
          </p:nvPr>
        </p:nvSpPr>
        <p:spPr/>
        <p:txBody>
          <a:bodyPr/>
          <a:lstStyle/>
          <a:p>
            <a:pPr>
              <a:lnSpc>
                <a:spcPct val="85000"/>
              </a:lnSpc>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7" y="533399"/>
            <a:ext cx="8150949" cy="6019801"/>
          </a:xfrm>
          <a:prstGeom prst="rect">
            <a:avLst/>
          </a:prstGeom>
        </p:spPr>
      </p:pic>
      <p:sp>
        <p:nvSpPr>
          <p:cNvPr id="6" name="TextBox 5"/>
          <p:cNvSpPr txBox="1"/>
          <p:nvPr/>
        </p:nvSpPr>
        <p:spPr>
          <a:xfrm>
            <a:off x="0" y="6443246"/>
            <a:ext cx="9144000" cy="338554"/>
          </a:xfrm>
          <a:prstGeom prst="rect">
            <a:avLst/>
          </a:prstGeom>
          <a:noFill/>
        </p:spPr>
        <p:txBody>
          <a:bodyPr wrap="square" rtlCol="0">
            <a:spAutoFit/>
          </a:bodyPr>
          <a:lstStyle/>
          <a:p>
            <a:r>
              <a:rPr lang="en-US" sz="1600" b="1" dirty="0" smtClean="0">
                <a:solidFill>
                  <a:schemeClr val="accent4">
                    <a:lumMod val="10000"/>
                  </a:schemeClr>
                </a:solidFill>
              </a:rPr>
              <a:t>SRI’s </a:t>
            </a:r>
            <a:r>
              <a:rPr lang="en-US" sz="1600" b="1" dirty="0">
                <a:solidFill>
                  <a:schemeClr val="accent4">
                    <a:lumMod val="10000"/>
                  </a:schemeClr>
                </a:solidFill>
              </a:rPr>
              <a:t>NABC </a:t>
            </a:r>
            <a:r>
              <a:rPr lang="en-US" sz="1600" b="1" dirty="0" smtClean="0">
                <a:solidFill>
                  <a:schemeClr val="accent4">
                    <a:lumMod val="10000"/>
                  </a:schemeClr>
                </a:solidFill>
              </a:rPr>
              <a:t>Approach </a:t>
            </a:r>
            <a:r>
              <a:rPr lang="en-US" sz="1600" b="1" dirty="0" smtClean="0">
                <a:solidFill>
                  <a:srgbClr val="151517"/>
                </a:solidFill>
                <a:hlinkClick r:id="rId3"/>
              </a:rPr>
              <a:t>http: //</a:t>
            </a:r>
            <a:r>
              <a:rPr lang="en-US" sz="1600" b="1" dirty="0">
                <a:solidFill>
                  <a:srgbClr val="151517"/>
                </a:solidFill>
                <a:hlinkClick r:id="rId3"/>
              </a:rPr>
              <a:t>www.itu.dk/~</a:t>
            </a:r>
            <a:r>
              <a:rPr lang="en-US" sz="1600" b="1" dirty="0" smtClean="0">
                <a:solidFill>
                  <a:srgbClr val="151517"/>
                </a:solidFill>
                <a:hlinkClick r:id="rId3"/>
              </a:rPr>
              <a:t>jeppeh/DIKP/NABC.pdf</a:t>
            </a:r>
            <a:r>
              <a:rPr lang="en-US" sz="1600" b="1" dirty="0" smtClean="0">
                <a:solidFill>
                  <a:srgbClr val="151517"/>
                </a:solidFill>
              </a:rPr>
              <a:t> (</a:t>
            </a:r>
            <a:r>
              <a:rPr lang="en-US" sz="1600" b="1" dirty="0" smtClean="0">
                <a:solidFill>
                  <a:schemeClr val="accent4">
                    <a:lumMod val="10000"/>
                  </a:schemeClr>
                </a:solidFill>
              </a:rPr>
              <a:t>sic-  Denmark?)</a:t>
            </a:r>
          </a:p>
        </p:txBody>
      </p:sp>
      <p:sp>
        <p:nvSpPr>
          <p:cNvPr id="7" name="Rectangle 6"/>
          <p:cNvSpPr/>
          <p:nvPr/>
        </p:nvSpPr>
        <p:spPr>
          <a:xfrm>
            <a:off x="762000" y="1143000"/>
            <a:ext cx="3505200" cy="5300246"/>
          </a:xfrm>
          <a:prstGeom prst="rect">
            <a:avLst/>
          </a:prstGeom>
          <a:ln w="57150">
            <a:solidFill>
              <a:srgbClr val="FF0000"/>
            </a:solidFill>
          </a:ln>
        </p:spPr>
        <p:txBody>
          <a:bodyPr wrap="square" rtlCol="0" anchor="ctr">
            <a:spAutoFit/>
          </a:bodyPr>
          <a:lstStyle/>
          <a:p>
            <a:pPr algn="ctr">
              <a:lnSpc>
                <a:spcPct val="85000"/>
              </a:lnSpc>
            </a:pPr>
            <a:endParaRPr lang="en-US" sz="2400" b="1" dirty="0" smtClean="0">
              <a:solidFill>
                <a:srgbClr val="151517"/>
              </a:solidFill>
            </a:endParaRPr>
          </a:p>
        </p:txBody>
      </p:sp>
    </p:spTree>
    <p:extLst>
      <p:ext uri="{BB962C8B-B14F-4D97-AF65-F5344CB8AC3E}">
        <p14:creationId xmlns:p14="http://schemas.microsoft.com/office/powerpoint/2010/main" val="480645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xfrm>
            <a:off x="381000" y="6458462"/>
            <a:ext cx="2133600" cy="365125"/>
          </a:xfrm>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7E6327F-26FA-4D6B-ABA2-B48AF1AC8448}" type="datetime1">
              <a:rPr lang="en-US" sz="1200" b="0" smtClean="0">
                <a:latin typeface="Arial" pitchFamily="34" charset="0"/>
              </a:rPr>
              <a:t>5/17/2012</a:t>
            </a:fld>
            <a:endParaRPr lang="en-US" sz="1200" b="0" dirty="0" smtClean="0">
              <a:latin typeface="Arial" pitchFamily="34" charset="0"/>
            </a:endParaRPr>
          </a:p>
        </p:txBody>
      </p:sp>
      <p:sp>
        <p:nvSpPr>
          <p:cNvPr id="32771" name="Slide Number Placeholder 4"/>
          <p:cNvSpPr>
            <a:spLocks noGrp="1"/>
          </p:cNvSpPr>
          <p:nvPr>
            <p:ph type="sldNum"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56</a:t>
            </a:fld>
            <a:endParaRPr lang="en-US" sz="1200" b="0" dirty="0" smtClean="0">
              <a:latin typeface="Arial" pitchFamily="34" charset="0"/>
            </a:endParaRPr>
          </a:p>
        </p:txBody>
      </p:sp>
      <p:sp>
        <p:nvSpPr>
          <p:cNvPr id="32772" name="Footer Placeholder 5"/>
          <p:cNvSpPr>
            <a:spLocks noGrp="1"/>
          </p:cNvSpPr>
          <p:nvPr>
            <p:ph type="ftr" sz="quarter" idx="12"/>
          </p:nvPr>
        </p:nvSpPr>
        <p:spPr>
          <a:xfrm>
            <a:off x="6705600" y="6492875"/>
            <a:ext cx="2133600" cy="365125"/>
          </a:xfrm>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Light11 Ringberg Castle</a:t>
            </a:r>
            <a:endParaRPr lang="en-US" sz="1200" b="0" dirty="0" smtClean="0">
              <a:latin typeface="Arial" pitchFamily="34" charset="0"/>
            </a:endParaRPr>
          </a:p>
        </p:txBody>
      </p:sp>
      <p:sp>
        <p:nvSpPr>
          <p:cNvPr id="59394" name="Rectangle 2"/>
          <p:cNvSpPr>
            <a:spLocks noGrp="1" noRot="1" noChangeArrowheads="1"/>
          </p:cNvSpPr>
          <p:nvPr>
            <p:ph type="title"/>
          </p:nvPr>
        </p:nvSpPr>
        <p:spPr>
          <a:xfrm>
            <a:off x="0" y="-122237"/>
            <a:ext cx="9296400" cy="731837"/>
          </a:xfrm>
        </p:spPr>
        <p:txBody>
          <a:bodyPr>
            <a:noAutofit/>
          </a:bodyPr>
          <a:lstStyle/>
          <a:p>
            <a:pPr eaLnBrk="1" hangingPunct="1">
              <a:defRPr/>
            </a:pPr>
            <a:r>
              <a:rPr lang="en-US" sz="5400" b="1" dirty="0" smtClean="0">
                <a:solidFill>
                  <a:srgbClr val="002060"/>
                </a:solidFill>
              </a:rPr>
              <a:t>The 4 `Divisions’ of glass LAPPD</a:t>
            </a:r>
          </a:p>
        </p:txBody>
      </p:sp>
      <p:sp>
        <p:nvSpPr>
          <p:cNvPr id="2" name="Rectangle 1"/>
          <p:cNvSpPr/>
          <p:nvPr/>
        </p:nvSpPr>
        <p:spPr>
          <a:xfrm>
            <a:off x="381000" y="609599"/>
            <a:ext cx="4114800" cy="29152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US" dirty="0"/>
          </a:p>
        </p:txBody>
      </p:sp>
      <p:sp>
        <p:nvSpPr>
          <p:cNvPr id="11" name="Rectangle 10"/>
          <p:cNvSpPr/>
          <p:nvPr/>
        </p:nvSpPr>
        <p:spPr>
          <a:xfrm>
            <a:off x="381000" y="3657600"/>
            <a:ext cx="4114800" cy="304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US" dirty="0"/>
          </a:p>
        </p:txBody>
      </p:sp>
      <p:sp>
        <p:nvSpPr>
          <p:cNvPr id="59395" name="Rectangle 3"/>
          <p:cNvSpPr>
            <a:spLocks noGrp="1" noChangeArrowheads="1"/>
          </p:cNvSpPr>
          <p:nvPr>
            <p:ph type="body" idx="1"/>
          </p:nvPr>
        </p:nvSpPr>
        <p:spPr>
          <a:xfrm>
            <a:off x="762000" y="685800"/>
            <a:ext cx="3505200" cy="457200"/>
          </a:xfrm>
        </p:spPr>
        <p:txBody>
          <a:bodyPr>
            <a:normAutofit/>
          </a:bodyPr>
          <a:lstStyle/>
          <a:p>
            <a:pPr marL="0" indent="0">
              <a:lnSpc>
                <a:spcPct val="65000"/>
              </a:lnSpc>
              <a:buClr>
                <a:srgbClr val="FFCC00"/>
              </a:buClr>
              <a:buNone/>
              <a:defRPr/>
            </a:pPr>
            <a:r>
              <a:rPr lang="en-US" b="1" dirty="0" smtClean="0">
                <a:solidFill>
                  <a:srgbClr val="C00000"/>
                </a:solidFill>
              </a:rPr>
              <a:t>Hermetic Packaging</a:t>
            </a:r>
            <a:endParaRPr lang="en-US" b="1" dirty="0">
              <a:solidFill>
                <a:srgbClr val="C00000"/>
              </a:solidFill>
            </a:endParaRPr>
          </a:p>
        </p:txBody>
      </p:sp>
      <p:sp>
        <p:nvSpPr>
          <p:cNvPr id="10" name="Rectangle 9"/>
          <p:cNvSpPr/>
          <p:nvPr/>
        </p:nvSpPr>
        <p:spPr>
          <a:xfrm>
            <a:off x="4648200" y="609599"/>
            <a:ext cx="3962400" cy="2895600"/>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US" dirty="0"/>
          </a:p>
        </p:txBody>
      </p:sp>
      <p:sp>
        <p:nvSpPr>
          <p:cNvPr id="12" name="Rectangle 11"/>
          <p:cNvSpPr/>
          <p:nvPr/>
        </p:nvSpPr>
        <p:spPr>
          <a:xfrm>
            <a:off x="4648200" y="3677265"/>
            <a:ext cx="4038600" cy="302833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CV</a:t>
            </a:r>
            <a:endParaRPr lang="en-US" dirty="0"/>
          </a:p>
        </p:txBody>
      </p:sp>
      <p:sp>
        <p:nvSpPr>
          <p:cNvPr id="13" name="Rectangle 3"/>
          <p:cNvSpPr txBox="1">
            <a:spLocks noChangeArrowheads="1"/>
          </p:cNvSpPr>
          <p:nvPr/>
        </p:nvSpPr>
        <p:spPr>
          <a:xfrm>
            <a:off x="4724400" y="685800"/>
            <a:ext cx="3846871" cy="4572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65000"/>
              </a:lnSpc>
              <a:buClr>
                <a:srgbClr val="FFCC00"/>
              </a:buClr>
              <a:buFont typeface="Arial" pitchFamily="34" charset="0"/>
              <a:buNone/>
              <a:defRPr/>
            </a:pPr>
            <a:r>
              <a:rPr lang="en-US" b="1" dirty="0" smtClean="0">
                <a:solidFill>
                  <a:srgbClr val="002060"/>
                </a:solidFill>
              </a:rPr>
              <a:t>Electronics/Integration</a:t>
            </a:r>
            <a:endParaRPr lang="en-US" b="1" dirty="0">
              <a:solidFill>
                <a:srgbClr val="002060"/>
              </a:solidFill>
            </a:endParaRPr>
          </a:p>
        </p:txBody>
      </p:sp>
      <p:sp>
        <p:nvSpPr>
          <p:cNvPr id="14" name="Rectangle 3"/>
          <p:cNvSpPr txBox="1">
            <a:spLocks noChangeArrowheads="1"/>
          </p:cNvSpPr>
          <p:nvPr/>
        </p:nvSpPr>
        <p:spPr>
          <a:xfrm>
            <a:off x="609600" y="3733800"/>
            <a:ext cx="37338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65000"/>
              </a:lnSpc>
              <a:buClr>
                <a:srgbClr val="FFCC00"/>
              </a:buClr>
              <a:buFont typeface="Arial" pitchFamily="34" charset="0"/>
              <a:buNone/>
              <a:defRPr/>
            </a:pPr>
            <a:r>
              <a:rPr lang="en-US" b="1" dirty="0" err="1" smtClean="0">
                <a:solidFill>
                  <a:srgbClr val="FF3300"/>
                </a:solidFill>
              </a:rPr>
              <a:t>MicroChannel</a:t>
            </a:r>
            <a:r>
              <a:rPr lang="en-US" b="1" dirty="0" smtClean="0">
                <a:solidFill>
                  <a:srgbClr val="FF3300"/>
                </a:solidFill>
              </a:rPr>
              <a:t> Plates</a:t>
            </a:r>
            <a:endParaRPr lang="en-US" b="1" dirty="0">
              <a:solidFill>
                <a:srgbClr val="FF3300"/>
              </a:solidFill>
            </a:endParaRPr>
          </a:p>
        </p:txBody>
      </p:sp>
      <p:sp>
        <p:nvSpPr>
          <p:cNvPr id="15" name="Rectangle 3"/>
          <p:cNvSpPr txBox="1">
            <a:spLocks noChangeArrowheads="1"/>
          </p:cNvSpPr>
          <p:nvPr/>
        </p:nvSpPr>
        <p:spPr>
          <a:xfrm>
            <a:off x="5105400" y="3733800"/>
            <a:ext cx="35052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65000"/>
              </a:lnSpc>
              <a:buClr>
                <a:srgbClr val="FFCC00"/>
              </a:buClr>
              <a:buFont typeface="Arial" pitchFamily="34" charset="0"/>
              <a:buNone/>
              <a:defRPr/>
            </a:pPr>
            <a:r>
              <a:rPr lang="en-US" b="1" dirty="0" smtClean="0">
                <a:solidFill>
                  <a:schemeClr val="accent2">
                    <a:lumMod val="75000"/>
                  </a:schemeClr>
                </a:solidFill>
              </a:rPr>
              <a:t>Photocathodes</a:t>
            </a:r>
            <a:endParaRPr lang="en-US" b="1" dirty="0">
              <a:solidFill>
                <a:schemeClr val="accent2">
                  <a:lumMod val="75000"/>
                </a:scheme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34" t="21704" r="3089" b="12022"/>
          <a:stretch/>
        </p:blipFill>
        <p:spPr>
          <a:xfrm>
            <a:off x="457201" y="1109194"/>
            <a:ext cx="3810000" cy="20150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834" y="1143000"/>
            <a:ext cx="3715366" cy="1886478"/>
          </a:xfrm>
          <a:prstGeom prst="rect">
            <a:avLst/>
          </a:prstGeom>
        </p:spPr>
      </p:pic>
      <p:pic>
        <p:nvPicPr>
          <p:cNvPr id="19" name="Picture 18" descr="2500v_400v_UV_1000sec"/>
          <p:cNvPicPr>
            <a:picLocks noChangeAspect="1"/>
          </p:cNvPicPr>
          <p:nvPr/>
        </p:nvPicPr>
        <p:blipFill>
          <a:blip r:embed="rId4"/>
          <a:stretch>
            <a:fillRect/>
          </a:stretch>
        </p:blipFill>
        <p:spPr>
          <a:xfrm>
            <a:off x="1380156" y="4191000"/>
            <a:ext cx="2192688" cy="214855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2834" y="4089134"/>
            <a:ext cx="1729234" cy="231166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479" t="13464" r="51170" b="3806"/>
          <a:stretch/>
        </p:blipFill>
        <p:spPr>
          <a:xfrm>
            <a:off x="6705600" y="4113716"/>
            <a:ext cx="1598511" cy="2363284"/>
          </a:xfrm>
          <a:prstGeom prst="rect">
            <a:avLst/>
          </a:prstGeom>
        </p:spPr>
      </p:pic>
      <p:sp>
        <p:nvSpPr>
          <p:cNvPr id="8" name="TextBox 7"/>
          <p:cNvSpPr txBox="1"/>
          <p:nvPr/>
        </p:nvSpPr>
        <p:spPr>
          <a:xfrm>
            <a:off x="5029200" y="3135868"/>
            <a:ext cx="3465871" cy="369332"/>
          </a:xfrm>
          <a:prstGeom prst="rect">
            <a:avLst/>
          </a:prstGeom>
          <a:noFill/>
        </p:spPr>
        <p:txBody>
          <a:bodyPr wrap="square" rtlCol="0">
            <a:spAutoFit/>
          </a:bodyPr>
          <a:lstStyle/>
          <a:p>
            <a:r>
              <a:rPr lang="en-US" b="1" dirty="0" smtClean="0">
                <a:solidFill>
                  <a:schemeClr val="tx2">
                    <a:lumMod val="10000"/>
                  </a:schemeClr>
                </a:solidFill>
              </a:rPr>
              <a:t>This talk</a:t>
            </a:r>
            <a:endParaRPr lang="en-US" b="1" dirty="0">
              <a:solidFill>
                <a:schemeClr val="tx2">
                  <a:lumMod val="10000"/>
                </a:schemeClr>
              </a:solidFill>
            </a:endParaRPr>
          </a:p>
        </p:txBody>
      </p:sp>
      <p:sp>
        <p:nvSpPr>
          <p:cNvPr id="16" name="Rectangle 15"/>
          <p:cNvSpPr/>
          <p:nvPr/>
        </p:nvSpPr>
        <p:spPr>
          <a:xfrm>
            <a:off x="4953000" y="6336268"/>
            <a:ext cx="3404009" cy="369332"/>
          </a:xfrm>
          <a:prstGeom prst="rect">
            <a:avLst/>
          </a:prstGeom>
        </p:spPr>
        <p:txBody>
          <a:bodyPr wrap="none">
            <a:spAutoFit/>
          </a:bodyPr>
          <a:lstStyle/>
          <a:p>
            <a:r>
              <a:rPr lang="en-US" b="1" dirty="0" smtClean="0">
                <a:solidFill>
                  <a:schemeClr val="tx2">
                    <a:lumMod val="10000"/>
                  </a:schemeClr>
                </a:solidFill>
              </a:rPr>
              <a:t>See  (hear) Klaus </a:t>
            </a:r>
            <a:r>
              <a:rPr lang="en-US" b="1" dirty="0" err="1" smtClean="0">
                <a:solidFill>
                  <a:schemeClr val="tx2">
                    <a:lumMod val="10000"/>
                  </a:schemeClr>
                </a:solidFill>
              </a:rPr>
              <a:t>Attenkofer’s</a:t>
            </a:r>
            <a:r>
              <a:rPr lang="en-US" b="1" dirty="0" smtClean="0">
                <a:solidFill>
                  <a:schemeClr val="tx2">
                    <a:lumMod val="10000"/>
                  </a:schemeClr>
                </a:solidFill>
              </a:rPr>
              <a:t> talk</a:t>
            </a:r>
            <a:endParaRPr lang="en-US" b="1" dirty="0">
              <a:solidFill>
                <a:schemeClr val="tx2">
                  <a:lumMod val="10000"/>
                </a:schemeClr>
              </a:solidFill>
            </a:endParaRPr>
          </a:p>
        </p:txBody>
      </p:sp>
      <p:sp>
        <p:nvSpPr>
          <p:cNvPr id="21" name="Rectangle 20"/>
          <p:cNvSpPr/>
          <p:nvPr/>
        </p:nvSpPr>
        <p:spPr>
          <a:xfrm>
            <a:off x="850682" y="6339559"/>
            <a:ext cx="1683346" cy="369332"/>
          </a:xfrm>
          <a:prstGeom prst="rect">
            <a:avLst/>
          </a:prstGeom>
        </p:spPr>
        <p:txBody>
          <a:bodyPr wrap="none">
            <a:spAutoFit/>
          </a:bodyPr>
          <a:lstStyle/>
          <a:p>
            <a:r>
              <a:rPr lang="en-US" b="1" dirty="0" smtClean="0">
                <a:solidFill>
                  <a:schemeClr val="tx2">
                    <a:lumMod val="10000"/>
                  </a:schemeClr>
                </a:solidFill>
              </a:rPr>
              <a:t>See  </a:t>
            </a:r>
            <a:r>
              <a:rPr lang="en-US" b="1" dirty="0">
                <a:solidFill>
                  <a:schemeClr val="tx2">
                    <a:lumMod val="10000"/>
                  </a:schemeClr>
                </a:solidFill>
              </a:rPr>
              <a:t> </a:t>
            </a:r>
            <a:r>
              <a:rPr lang="en-US" b="1" dirty="0" err="1" smtClean="0">
                <a:solidFill>
                  <a:schemeClr val="tx2">
                    <a:lumMod val="10000"/>
                  </a:schemeClr>
                </a:solidFill>
              </a:rPr>
              <a:t>Ossy’s</a:t>
            </a:r>
            <a:r>
              <a:rPr lang="en-US" b="1" smtClean="0">
                <a:solidFill>
                  <a:schemeClr val="tx2">
                    <a:lumMod val="10000"/>
                  </a:schemeClr>
                </a:solidFill>
              </a:rPr>
              <a:t> talk</a:t>
            </a:r>
            <a:endParaRPr lang="en-US" b="1" dirty="0">
              <a:solidFill>
                <a:schemeClr val="tx2">
                  <a:lumMod val="10000"/>
                </a:schemeClr>
              </a:solidFill>
            </a:endParaRPr>
          </a:p>
        </p:txBody>
      </p:sp>
      <p:sp>
        <p:nvSpPr>
          <p:cNvPr id="22" name="Rectangle 21"/>
          <p:cNvSpPr/>
          <p:nvPr/>
        </p:nvSpPr>
        <p:spPr>
          <a:xfrm>
            <a:off x="941355" y="3135894"/>
            <a:ext cx="2487540" cy="369332"/>
          </a:xfrm>
          <a:prstGeom prst="rect">
            <a:avLst/>
          </a:prstGeom>
        </p:spPr>
        <p:txBody>
          <a:bodyPr wrap="none">
            <a:spAutoFit/>
          </a:bodyPr>
          <a:lstStyle/>
          <a:p>
            <a:r>
              <a:rPr lang="en-US" b="1" dirty="0" smtClean="0">
                <a:solidFill>
                  <a:schemeClr val="tx2">
                    <a:lumMod val="10000"/>
                  </a:schemeClr>
                </a:solidFill>
              </a:rPr>
              <a:t>See   Bob Wagner’s talk</a:t>
            </a:r>
            <a:endParaRPr lang="en-US" b="1" dirty="0">
              <a:solidFill>
                <a:schemeClr val="tx2">
                  <a:lumMod val="10000"/>
                </a:schemeClr>
              </a:solidFill>
            </a:endParaRPr>
          </a:p>
        </p:txBody>
      </p:sp>
    </p:spTree>
    <p:extLst>
      <p:ext uri="{BB962C8B-B14F-4D97-AF65-F5344CB8AC3E}">
        <p14:creationId xmlns:p14="http://schemas.microsoft.com/office/powerpoint/2010/main" val="34636689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9372600" cy="1522975"/>
          </a:xfrm>
        </p:spPr>
        <p:txBody>
          <a:bodyPr>
            <a:normAutofit/>
          </a:bodyPr>
          <a:lstStyle/>
          <a:p>
            <a:pPr>
              <a:lnSpc>
                <a:spcPct val="80000"/>
              </a:lnSpc>
            </a:pPr>
            <a:r>
              <a:rPr lang="en-US" b="1" dirty="0" smtClean="0">
                <a:solidFill>
                  <a:schemeClr val="tx2">
                    <a:lumMod val="10000"/>
                  </a:schemeClr>
                </a:solidFill>
              </a:rPr>
              <a:t>LAPPD Performance</a:t>
            </a:r>
            <a:endParaRPr lang="en-US" b="1" dirty="0">
              <a:solidFill>
                <a:schemeClr val="tx2">
                  <a:lumMod val="10000"/>
                </a:schemeClr>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388787"/>
            <a:ext cx="3407939" cy="239301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842642"/>
            <a:ext cx="2971800" cy="20153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0" y="869645"/>
            <a:ext cx="2657475" cy="316895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2193" t="23989" r="7053" b="9438"/>
          <a:stretch/>
        </p:blipFill>
        <p:spPr>
          <a:xfrm>
            <a:off x="5506289" y="889575"/>
            <a:ext cx="2494711" cy="3149025"/>
          </a:xfrm>
          <a:prstGeom prst="rect">
            <a:avLst/>
          </a:prstGeom>
        </p:spPr>
      </p:pic>
      <p:sp>
        <p:nvSpPr>
          <p:cNvPr id="8" name="Rectangle 7"/>
          <p:cNvSpPr/>
          <p:nvPr/>
        </p:nvSpPr>
        <p:spPr>
          <a:xfrm>
            <a:off x="457200" y="304800"/>
            <a:ext cx="3655168" cy="584775"/>
          </a:xfrm>
          <a:prstGeom prst="rect">
            <a:avLst/>
          </a:prstGeom>
        </p:spPr>
        <p:txBody>
          <a:bodyPr wrap="none">
            <a:spAutoFit/>
          </a:bodyPr>
          <a:lstStyle/>
          <a:p>
            <a:r>
              <a:rPr lang="en-US" sz="3200" b="1" dirty="0" smtClean="0">
                <a:solidFill>
                  <a:srgbClr val="84A3FF">
                    <a:lumMod val="10000"/>
                  </a:srgbClr>
                </a:solidFill>
                <a:ea typeface="+mj-ea"/>
                <a:cs typeface="+mj-cs"/>
              </a:rPr>
              <a:t>Fast Preconditioning</a:t>
            </a:r>
            <a:endParaRPr lang="en-US" sz="1200" dirty="0"/>
          </a:p>
        </p:txBody>
      </p:sp>
      <p:sp>
        <p:nvSpPr>
          <p:cNvPr id="10" name="Rectangle 9"/>
          <p:cNvSpPr/>
          <p:nvPr/>
        </p:nvSpPr>
        <p:spPr>
          <a:xfrm>
            <a:off x="5830526" y="304800"/>
            <a:ext cx="1889428" cy="584775"/>
          </a:xfrm>
          <a:prstGeom prst="rect">
            <a:avLst/>
          </a:prstGeom>
        </p:spPr>
        <p:txBody>
          <a:bodyPr wrap="none">
            <a:spAutoFit/>
          </a:bodyPr>
          <a:lstStyle/>
          <a:p>
            <a:r>
              <a:rPr lang="en-US" sz="3200" b="1" dirty="0" smtClean="0">
                <a:solidFill>
                  <a:srgbClr val="84A3FF">
                    <a:lumMod val="10000"/>
                  </a:srgbClr>
                </a:solidFill>
              </a:rPr>
              <a:t>Low noise</a:t>
            </a:r>
            <a:endParaRPr lang="en-US" dirty="0"/>
          </a:p>
        </p:txBody>
      </p:sp>
      <p:sp>
        <p:nvSpPr>
          <p:cNvPr id="16" name="Rectangle 15"/>
          <p:cNvSpPr/>
          <p:nvPr/>
        </p:nvSpPr>
        <p:spPr>
          <a:xfrm>
            <a:off x="4953000" y="4139625"/>
            <a:ext cx="3921266" cy="781752"/>
          </a:xfrm>
          <a:prstGeom prst="rect">
            <a:avLst/>
          </a:prstGeom>
        </p:spPr>
        <p:txBody>
          <a:bodyPr wrap="none">
            <a:spAutoFit/>
          </a:bodyPr>
          <a:lstStyle/>
          <a:p>
            <a:pPr>
              <a:lnSpc>
                <a:spcPct val="80000"/>
              </a:lnSpc>
            </a:pPr>
            <a:r>
              <a:rPr lang="en-US" sz="3200" b="1" dirty="0" smtClean="0">
                <a:solidFill>
                  <a:srgbClr val="84A3FF">
                    <a:lumMod val="10000"/>
                  </a:srgbClr>
                </a:solidFill>
              </a:rPr>
              <a:t>400 micron resolution</a:t>
            </a:r>
          </a:p>
          <a:p>
            <a:pPr>
              <a:lnSpc>
                <a:spcPct val="80000"/>
              </a:lnSpc>
            </a:pPr>
            <a:r>
              <a:rPr lang="en-US" sz="2400" b="1" dirty="0" smtClean="0">
                <a:solidFill>
                  <a:srgbClr val="84A3FF">
                    <a:lumMod val="10000"/>
                  </a:srgbClr>
                </a:solidFill>
              </a:rPr>
              <a:t>(8” plate, anode, PSEC-4)</a:t>
            </a:r>
            <a:endParaRPr lang="en-US" sz="1400" dirty="0"/>
          </a:p>
        </p:txBody>
      </p:sp>
      <p:sp>
        <p:nvSpPr>
          <p:cNvPr id="18" name="Rectangle 17"/>
          <p:cNvSpPr/>
          <p:nvPr/>
        </p:nvSpPr>
        <p:spPr>
          <a:xfrm>
            <a:off x="1059841" y="4139625"/>
            <a:ext cx="3015569" cy="584775"/>
          </a:xfrm>
          <a:prstGeom prst="rect">
            <a:avLst/>
          </a:prstGeom>
        </p:spPr>
        <p:txBody>
          <a:bodyPr wrap="none">
            <a:spAutoFit/>
          </a:bodyPr>
          <a:lstStyle/>
          <a:p>
            <a:r>
              <a:rPr lang="en-US" sz="3200" b="1" dirty="0" smtClean="0">
                <a:solidFill>
                  <a:srgbClr val="84A3FF">
                    <a:lumMod val="10000"/>
                  </a:srgbClr>
                </a:solidFill>
              </a:rPr>
              <a:t>High Gain (&gt;10</a:t>
            </a:r>
            <a:r>
              <a:rPr lang="en-US" sz="3200" b="1" baseline="30000" dirty="0" smtClean="0">
                <a:solidFill>
                  <a:srgbClr val="84A3FF">
                    <a:lumMod val="10000"/>
                  </a:srgbClr>
                </a:solidFill>
              </a:rPr>
              <a:t>7</a:t>
            </a:r>
            <a:r>
              <a:rPr lang="en-US" sz="3200" b="1" dirty="0" smtClean="0">
                <a:solidFill>
                  <a:srgbClr val="84A3FF">
                    <a:lumMod val="10000"/>
                  </a:srgbClr>
                </a:solidFill>
              </a:rPr>
              <a:t>)</a:t>
            </a:r>
            <a:endParaRPr lang="en-US" dirty="0"/>
          </a:p>
        </p:txBody>
      </p:sp>
      <p:cxnSp>
        <p:nvCxnSpPr>
          <p:cNvPr id="20" name="Straight Arrow Connector 19"/>
          <p:cNvCxnSpPr/>
          <p:nvPr/>
        </p:nvCxnSpPr>
        <p:spPr>
          <a:xfrm flipH="1">
            <a:off x="2567626" y="1219200"/>
            <a:ext cx="1166174" cy="114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33800" y="1219200"/>
            <a:ext cx="762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7843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1D9B57F2-8849-460F-B7AF-128BD9647A59}" type="datetime1">
              <a:rPr lang="en-US" sz="1200" b="0" smtClean="0">
                <a:latin typeface="Arial" pitchFamily="34" charset="0"/>
              </a:rPr>
              <a:t>5/17/2012</a:t>
            </a:fld>
            <a:endParaRPr lang="en-US" sz="1200" b="0" dirty="0" smtClean="0">
              <a:latin typeface="Arial" pitchFamily="34" charset="0"/>
            </a:endParaRPr>
          </a:p>
        </p:txBody>
      </p:sp>
      <p:sp>
        <p:nvSpPr>
          <p:cNvPr id="32771" name="Slide Number Placeholder 4"/>
          <p:cNvSpPr>
            <a:spLocks noGrp="1"/>
          </p:cNvSpPr>
          <p:nvPr>
            <p:ph type="sldNum"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68EA49F1-D0D2-46DA-9061-68D53CE00DA3}" type="slidenum">
              <a:rPr lang="en-US" sz="1200" b="0" smtClean="0">
                <a:latin typeface="Arial" pitchFamily="34" charset="0"/>
              </a:rPr>
              <a:pPr eaLnBrk="1" hangingPunct="1">
                <a:lnSpc>
                  <a:spcPct val="100000"/>
                </a:lnSpc>
                <a:spcBef>
                  <a:spcPct val="0"/>
                </a:spcBef>
                <a:buFontTx/>
                <a:buNone/>
              </a:pPr>
              <a:t>58</a:t>
            </a:fld>
            <a:endParaRPr lang="en-US" sz="1200" b="0" smtClean="0">
              <a:latin typeface="Arial" pitchFamily="34" charset="0"/>
            </a:endParaRPr>
          </a:p>
        </p:txBody>
      </p:sp>
      <p:sp>
        <p:nvSpPr>
          <p:cNvPr id="32772" name="Footer Placeholder 5"/>
          <p:cNvSpPr>
            <a:spLocks noGrp="1"/>
          </p:cNvSpPr>
          <p:nvPr>
            <p:ph type="ftr"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Light11 Ringberg Castle</a:t>
            </a:r>
          </a:p>
        </p:txBody>
      </p:sp>
      <p:sp>
        <p:nvSpPr>
          <p:cNvPr id="59394" name="Rectangle 2"/>
          <p:cNvSpPr>
            <a:spLocks noGrp="1" noRot="1" noChangeArrowheads="1"/>
          </p:cNvSpPr>
          <p:nvPr>
            <p:ph type="title"/>
          </p:nvPr>
        </p:nvSpPr>
        <p:spPr>
          <a:xfrm>
            <a:off x="0" y="-122237"/>
            <a:ext cx="8686800" cy="731837"/>
          </a:xfrm>
        </p:spPr>
        <p:txBody>
          <a:bodyPr>
            <a:noAutofit/>
          </a:bodyPr>
          <a:lstStyle/>
          <a:p>
            <a:pPr eaLnBrk="1" hangingPunct="1">
              <a:defRPr/>
            </a:pPr>
            <a:r>
              <a:rPr lang="en-US" sz="5400" b="1" dirty="0" smtClean="0"/>
              <a:t>Signal- want large for S/N</a:t>
            </a:r>
          </a:p>
        </p:txBody>
      </p:sp>
      <p:sp>
        <p:nvSpPr>
          <p:cNvPr id="59395" name="Rectangle 3"/>
          <p:cNvSpPr>
            <a:spLocks noGrp="1" noChangeArrowheads="1"/>
          </p:cNvSpPr>
          <p:nvPr>
            <p:ph type="body" idx="1"/>
          </p:nvPr>
        </p:nvSpPr>
        <p:spPr>
          <a:xfrm>
            <a:off x="86286" y="609600"/>
            <a:ext cx="9144000" cy="762000"/>
          </a:xfrm>
        </p:spPr>
        <p:txBody>
          <a:bodyPr>
            <a:normAutofit fontScale="55000" lnSpcReduction="20000"/>
          </a:bodyPr>
          <a:lstStyle/>
          <a:p>
            <a:pPr marL="0" lvl="0" indent="0">
              <a:spcBef>
                <a:spcPts val="0"/>
              </a:spcBef>
              <a:buNone/>
            </a:pPr>
            <a:r>
              <a:rPr lang="en-US" sz="6500" b="1" i="1" dirty="0" smtClean="0">
                <a:solidFill>
                  <a:schemeClr val="bg2">
                    <a:lumMod val="10000"/>
                  </a:schemeClr>
                </a:solidFill>
              </a:rPr>
              <a:t>We see gains </a:t>
            </a:r>
            <a:r>
              <a:rPr lang="en-US" sz="6500" b="1" i="1" dirty="0">
                <a:solidFill>
                  <a:schemeClr val="bg2">
                    <a:lumMod val="10000"/>
                  </a:schemeClr>
                </a:solidFill>
              </a:rPr>
              <a:t>&gt; </a:t>
            </a:r>
            <a:r>
              <a:rPr lang="en-US" sz="6500" b="1" i="1" dirty="0" smtClean="0">
                <a:solidFill>
                  <a:schemeClr val="bg2">
                    <a:lumMod val="10000"/>
                  </a:schemeClr>
                </a:solidFill>
              </a:rPr>
              <a:t>10</a:t>
            </a:r>
            <a:r>
              <a:rPr lang="en-US" sz="6500" b="1" i="1" baseline="30000" dirty="0" smtClean="0">
                <a:solidFill>
                  <a:schemeClr val="bg2">
                    <a:lumMod val="10000"/>
                  </a:schemeClr>
                </a:solidFill>
              </a:rPr>
              <a:t>7 </a:t>
            </a:r>
            <a:r>
              <a:rPr lang="en-US" sz="4400" b="1" i="1" dirty="0" smtClean="0">
                <a:solidFill>
                  <a:schemeClr val="bg2">
                    <a:lumMod val="10000"/>
                  </a:schemeClr>
                </a:solidFill>
              </a:rPr>
              <a:t> </a:t>
            </a:r>
            <a:r>
              <a:rPr lang="en-US" sz="6500" b="1" i="1" dirty="0" smtClean="0">
                <a:solidFill>
                  <a:schemeClr val="bg2">
                    <a:lumMod val="10000"/>
                  </a:schemeClr>
                </a:solidFill>
              </a:rPr>
              <a:t>in a chevron-pair</a:t>
            </a:r>
          </a:p>
          <a:p>
            <a:pPr marL="0" lvl="0" indent="0">
              <a:spcBef>
                <a:spcPts val="0"/>
              </a:spcBef>
              <a:buNone/>
            </a:pPr>
            <a:r>
              <a:rPr lang="en-US" b="1" dirty="0" smtClean="0">
                <a:solidFill>
                  <a:srgbClr val="FF0000"/>
                </a:solidFill>
              </a:rPr>
              <a:t> </a:t>
            </a:r>
            <a:endParaRPr lang="en-US" sz="4400" b="1" dirty="0">
              <a:solidFill>
                <a:srgbClr val="FF0000"/>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994" t="24167" r="42255" b="19167"/>
          <a:stretch/>
        </p:blipFill>
        <p:spPr bwMode="auto">
          <a:xfrm>
            <a:off x="2143685" y="1143000"/>
            <a:ext cx="5095315" cy="545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1905000"/>
            <a:ext cx="2057400" cy="1742528"/>
          </a:xfrm>
          <a:prstGeom prst="rect">
            <a:avLst/>
          </a:prstGeom>
        </p:spPr>
        <p:txBody>
          <a:bodyPr wrap="square">
            <a:spAutoFit/>
          </a:bodyPr>
          <a:lstStyle/>
          <a:p>
            <a:pPr>
              <a:lnSpc>
                <a:spcPct val="85000"/>
              </a:lnSpc>
              <a:buClr>
                <a:srgbClr val="FFCC00"/>
              </a:buClr>
              <a:defRPr/>
            </a:pPr>
            <a:r>
              <a:rPr lang="en-US" b="1" dirty="0" err="1" smtClean="0">
                <a:solidFill>
                  <a:schemeClr val="accent4">
                    <a:lumMod val="10000"/>
                  </a:schemeClr>
                </a:solidFill>
              </a:rPr>
              <a:t>Ossy</a:t>
            </a:r>
            <a:r>
              <a:rPr lang="en-US" b="1" dirty="0" smtClean="0">
                <a:solidFill>
                  <a:schemeClr val="accent4">
                    <a:lumMod val="10000"/>
                  </a:schemeClr>
                </a:solidFill>
              </a:rPr>
              <a:t> </a:t>
            </a:r>
            <a:r>
              <a:rPr lang="en-US" b="1" dirty="0" err="1">
                <a:solidFill>
                  <a:schemeClr val="accent4">
                    <a:lumMod val="10000"/>
                  </a:schemeClr>
                </a:solidFill>
              </a:rPr>
              <a:t>Siegmund</a:t>
            </a:r>
            <a:r>
              <a:rPr lang="en-US" b="1" dirty="0">
                <a:solidFill>
                  <a:schemeClr val="accent4">
                    <a:lumMod val="10000"/>
                  </a:schemeClr>
                </a:solidFill>
              </a:rPr>
              <a:t>, Jason </a:t>
            </a:r>
            <a:r>
              <a:rPr lang="en-US" b="1" dirty="0" err="1">
                <a:solidFill>
                  <a:schemeClr val="accent4">
                    <a:lumMod val="10000"/>
                  </a:schemeClr>
                </a:solidFill>
              </a:rPr>
              <a:t>McPhate</a:t>
            </a:r>
            <a:r>
              <a:rPr lang="en-US" b="1" dirty="0">
                <a:solidFill>
                  <a:schemeClr val="accent4">
                    <a:lumMod val="10000"/>
                  </a:schemeClr>
                </a:solidFill>
              </a:rPr>
              <a:t>, Sharon </a:t>
            </a:r>
            <a:r>
              <a:rPr lang="en-US" b="1" dirty="0" err="1">
                <a:solidFill>
                  <a:schemeClr val="accent4">
                    <a:lumMod val="10000"/>
                  </a:schemeClr>
                </a:solidFill>
              </a:rPr>
              <a:t>Jelinsky</a:t>
            </a:r>
            <a:r>
              <a:rPr lang="en-US" b="1" dirty="0">
                <a:solidFill>
                  <a:schemeClr val="accent4">
                    <a:lumMod val="10000"/>
                  </a:schemeClr>
                </a:solidFill>
              </a:rPr>
              <a:t>, </a:t>
            </a:r>
            <a:r>
              <a:rPr lang="en-US" b="1" dirty="0" smtClean="0">
                <a:solidFill>
                  <a:schemeClr val="accent4">
                    <a:lumMod val="10000"/>
                  </a:schemeClr>
                </a:solidFill>
              </a:rPr>
              <a:t>SSL/UCB </a:t>
            </a:r>
          </a:p>
          <a:p>
            <a:pPr>
              <a:lnSpc>
                <a:spcPct val="85000"/>
              </a:lnSpc>
              <a:buClr>
                <a:srgbClr val="FFCC00"/>
              </a:buClr>
              <a:defRPr/>
            </a:pPr>
            <a:endParaRPr lang="en-US" b="1" dirty="0">
              <a:solidFill>
                <a:schemeClr val="accent4">
                  <a:lumMod val="10000"/>
                </a:schemeClr>
              </a:solidFill>
            </a:endParaRPr>
          </a:p>
          <a:p>
            <a:pPr>
              <a:lnSpc>
                <a:spcPct val="85000"/>
              </a:lnSpc>
              <a:buClr>
                <a:srgbClr val="FFCC00"/>
              </a:buClr>
              <a:defRPr/>
            </a:pPr>
            <a:r>
              <a:rPr lang="en-US" b="1" dirty="0" smtClean="0">
                <a:solidFill>
                  <a:schemeClr val="accent4">
                    <a:lumMod val="10000"/>
                  </a:schemeClr>
                </a:solidFill>
              </a:rPr>
              <a:t>ALD by Anil Mane and </a:t>
            </a:r>
            <a:r>
              <a:rPr lang="en-US" b="1" dirty="0">
                <a:solidFill>
                  <a:schemeClr val="accent4">
                    <a:lumMod val="10000"/>
                  </a:schemeClr>
                </a:solidFill>
              </a:rPr>
              <a:t> </a:t>
            </a:r>
            <a:r>
              <a:rPr lang="en-US" b="1" dirty="0" smtClean="0">
                <a:solidFill>
                  <a:schemeClr val="accent4">
                    <a:lumMod val="10000"/>
                  </a:schemeClr>
                </a:solidFill>
              </a:rPr>
              <a:t>Jeff Elam, ANL</a:t>
            </a:r>
            <a:endParaRPr lang="en-US" b="1" dirty="0">
              <a:solidFill>
                <a:schemeClr val="accent4">
                  <a:lumMod val="10000"/>
                </a:schemeClr>
              </a:solidFill>
            </a:endParaRPr>
          </a:p>
        </p:txBody>
      </p:sp>
    </p:spTree>
    <p:extLst>
      <p:ext uri="{BB962C8B-B14F-4D97-AF65-F5344CB8AC3E}">
        <p14:creationId xmlns:p14="http://schemas.microsoft.com/office/powerpoint/2010/main" val="656257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0000"/>
              </a:lnSpc>
            </a:pPr>
            <a:r>
              <a:rPr lang="en-US" b="1" dirty="0" smtClean="0"/>
              <a:t>SS</a:t>
            </a:r>
            <a:endParaRPr lang="en-US" b="1" dirty="0"/>
          </a:p>
        </p:txBody>
      </p:sp>
      <p:sp>
        <p:nvSpPr>
          <p:cNvPr id="3" name="Content Placeholder 2"/>
          <p:cNvSpPr>
            <a:spLocks noGrp="1"/>
          </p:cNvSpPr>
          <p:nvPr>
            <p:ph idx="1"/>
          </p:nvPr>
        </p:nvSpPr>
        <p:spPr/>
        <p:txBody>
          <a:bodyPr/>
          <a:lstStyle/>
          <a:p>
            <a:pPr>
              <a:lnSpc>
                <a:spcPct val="80000"/>
              </a:lnSpc>
            </a:pPr>
            <a:r>
              <a:rPr lang="en-US" dirty="0" err="1" smtClean="0"/>
              <a:t>ss</a:t>
            </a:r>
            <a:endParaRPr lang="en-US" dirty="0"/>
          </a:p>
        </p:txBody>
      </p:sp>
      <p:sp>
        <p:nvSpPr>
          <p:cNvPr id="4" name="Date Placeholder 3"/>
          <p:cNvSpPr>
            <a:spLocks noGrp="1"/>
          </p:cNvSpPr>
          <p:nvPr>
            <p:ph type="dt" sz="half" idx="10"/>
          </p:nvPr>
        </p:nvSpPr>
        <p:spPr/>
        <p:txBody>
          <a:bodyPr/>
          <a:lstStyle/>
          <a:p>
            <a:fld id="{B5CB13DD-394D-443C-A843-09B5E7E5BA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59</a:t>
            </a:fld>
            <a:endParaRPr lang="en-US" dirty="0"/>
          </a:p>
        </p:txBody>
      </p:sp>
    </p:spTree>
    <p:extLst>
      <p:ext uri="{BB962C8B-B14F-4D97-AF65-F5344CB8AC3E}">
        <p14:creationId xmlns:p14="http://schemas.microsoft.com/office/powerpoint/2010/main" val="148514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5400" b="1" dirty="0" smtClean="0"/>
              <a:t>Can we build a photon TPC?</a:t>
            </a:r>
            <a:r>
              <a:rPr lang="en-US" sz="5400" dirty="0" smtClean="0"/>
              <a:t> </a:t>
            </a:r>
            <a:endParaRPr lang="en-US" sz="54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18110"/>
          <a:stretch/>
        </p:blipFill>
        <p:spPr>
          <a:xfrm>
            <a:off x="700852" y="914400"/>
            <a:ext cx="7681148" cy="4724399"/>
          </a:xfrm>
        </p:spPr>
      </p:pic>
      <p:sp>
        <p:nvSpPr>
          <p:cNvPr id="3" name="Date Placeholder 2"/>
          <p:cNvSpPr>
            <a:spLocks noGrp="1"/>
          </p:cNvSpPr>
          <p:nvPr>
            <p:ph type="dt" sz="half" idx="10"/>
          </p:nvPr>
        </p:nvSpPr>
        <p:spPr/>
        <p:txBody>
          <a:bodyPr/>
          <a:lstStyle/>
          <a:p>
            <a:fld id="{E652CCB0-FED1-4F1E-A9BF-1689C4DE4F68}"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6</a:t>
            </a:fld>
            <a:endParaRPr lang="en-US" dirty="0"/>
          </a:p>
        </p:txBody>
      </p:sp>
      <p:sp>
        <p:nvSpPr>
          <p:cNvPr id="8" name="TextBox 7"/>
          <p:cNvSpPr txBox="1"/>
          <p:nvPr/>
        </p:nvSpPr>
        <p:spPr>
          <a:xfrm>
            <a:off x="457200" y="5599093"/>
            <a:ext cx="8305800" cy="954107"/>
          </a:xfrm>
          <a:prstGeom prst="rect">
            <a:avLst/>
          </a:prstGeom>
          <a:noFill/>
        </p:spPr>
        <p:txBody>
          <a:bodyPr wrap="square" rtlCol="0">
            <a:spAutoFit/>
          </a:bodyPr>
          <a:lstStyle/>
          <a:p>
            <a:r>
              <a:rPr lang="en-US" sz="2800" b="1" dirty="0" smtClean="0">
                <a:solidFill>
                  <a:schemeClr val="accent4">
                    <a:lumMod val="10000"/>
                  </a:schemeClr>
                </a:solidFill>
              </a:rPr>
              <a:t>Work of Matt </a:t>
            </a:r>
            <a:r>
              <a:rPr lang="en-US" sz="2800" b="1" dirty="0" err="1" smtClean="0">
                <a:solidFill>
                  <a:schemeClr val="accent4">
                    <a:lumMod val="10000"/>
                  </a:schemeClr>
                </a:solidFill>
              </a:rPr>
              <a:t>Wetstein</a:t>
            </a:r>
            <a:r>
              <a:rPr lang="en-US" sz="2800" b="1" dirty="0" smtClean="0">
                <a:solidFill>
                  <a:schemeClr val="accent4">
                    <a:lumMod val="10000"/>
                  </a:schemeClr>
                </a:solidFill>
              </a:rPr>
              <a:t>  (</a:t>
            </a:r>
            <a:r>
              <a:rPr lang="en-US" sz="2800" b="1" dirty="0" err="1" smtClean="0">
                <a:solidFill>
                  <a:schemeClr val="accent4">
                    <a:lumMod val="10000"/>
                  </a:schemeClr>
                </a:solidFill>
              </a:rPr>
              <a:t>Argonne,&amp;Chicago</a:t>
            </a:r>
            <a:r>
              <a:rPr lang="en-US" sz="2800" b="1" dirty="0" smtClean="0">
                <a:solidFill>
                  <a:schemeClr val="accent4">
                    <a:lumMod val="10000"/>
                  </a:schemeClr>
                </a:solidFill>
              </a:rPr>
              <a:t>) in his spare time (sic)</a:t>
            </a:r>
          </a:p>
        </p:txBody>
      </p:sp>
    </p:spTree>
    <p:extLst>
      <p:ext uri="{BB962C8B-B14F-4D97-AF65-F5344CB8AC3E}">
        <p14:creationId xmlns:p14="http://schemas.microsoft.com/office/powerpoint/2010/main" val="395737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0" y="152400"/>
            <a:ext cx="9144000" cy="533400"/>
          </a:xfrm>
        </p:spPr>
        <p:txBody>
          <a:bodyPr>
            <a:noAutofit/>
          </a:bodyPr>
          <a:lstStyle/>
          <a:p>
            <a:pPr eaLnBrk="1" hangingPunct="1">
              <a:lnSpc>
                <a:spcPct val="70000"/>
              </a:lnSpc>
              <a:spcBef>
                <a:spcPct val="0"/>
              </a:spcBef>
              <a:defRPr/>
            </a:pPr>
            <a:r>
              <a:rPr lang="en-US" sz="5400" b="1" dirty="0" smtClean="0"/>
              <a:t>Medical </a:t>
            </a:r>
            <a:r>
              <a:rPr lang="en-US" sz="5400" b="1" dirty="0"/>
              <a:t>Imaging (PET)</a:t>
            </a:r>
            <a:endParaRPr lang="en-US" sz="3600" b="1" dirty="0" smtClean="0">
              <a:latin typeface="Comic Sans MS" pitchFamily="66" charset="0"/>
            </a:endParaRPr>
          </a:p>
        </p:txBody>
      </p:sp>
      <p:sp>
        <p:nvSpPr>
          <p:cNvPr id="2" name="Date Placeholder 1"/>
          <p:cNvSpPr>
            <a:spLocks noGrp="1"/>
          </p:cNvSpPr>
          <p:nvPr>
            <p:ph type="dt" sz="half" idx="10"/>
          </p:nvPr>
        </p:nvSpPr>
        <p:spPr/>
        <p:txBody>
          <a:bodyPr/>
          <a:lstStyle/>
          <a:p>
            <a:fld id="{291936CA-AAE4-45D5-9C7E-510DE82E07DF}" type="datetime1">
              <a:rPr lang="en-US" smtClean="0"/>
              <a:t>5/17/2012</a:t>
            </a:fld>
            <a:endParaRPr lang="en-US" dirty="0"/>
          </a:p>
        </p:txBody>
      </p:sp>
      <p:sp>
        <p:nvSpPr>
          <p:cNvPr id="43012"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3011"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189D0AC4-6D03-4190-8019-2B9C44CF6F0D}" type="slidenum">
              <a:rPr lang="en-US" sz="1200" b="0" smtClean="0">
                <a:latin typeface="Arial" pitchFamily="34" charset="0"/>
              </a:rPr>
              <a:pPr eaLnBrk="1" hangingPunct="1">
                <a:lnSpc>
                  <a:spcPct val="100000"/>
                </a:lnSpc>
                <a:spcBef>
                  <a:spcPct val="0"/>
                </a:spcBef>
                <a:buFontTx/>
                <a:buNone/>
              </a:pPr>
              <a:t>7</a:t>
            </a:fld>
            <a:endParaRPr lang="en-US" sz="1200" b="0" smtClean="0">
              <a:latin typeface="Arial" pitchFamily="34" charset="0"/>
            </a:endParaRPr>
          </a:p>
        </p:txBody>
      </p:sp>
      <p:pic>
        <p:nvPicPr>
          <p:cNvPr id="43015" name="Picture 4" descr="MicroPet_new2-1"/>
          <p:cNvPicPr>
            <a:picLocks noChangeAspect="1" noChangeArrowheads="1"/>
          </p:cNvPicPr>
          <p:nvPr/>
        </p:nvPicPr>
        <p:blipFill>
          <a:blip r:embed="rId2" cstate="print">
            <a:extLst>
              <a:ext uri="{28A0092B-C50C-407E-A947-70E740481C1C}">
                <a14:useLocalDpi xmlns:a14="http://schemas.microsoft.com/office/drawing/2010/main" val="0"/>
              </a:ext>
            </a:extLst>
          </a:blip>
          <a:srcRect l="3334" r="6667" b="2222"/>
          <a:stretch>
            <a:fillRect/>
          </a:stretch>
        </p:blipFill>
        <p:spPr bwMode="auto">
          <a:xfrm>
            <a:off x="3200400" y="1676400"/>
            <a:ext cx="3048000" cy="248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0" y="609600"/>
            <a:ext cx="9144000" cy="1126462"/>
          </a:xfrm>
          <a:prstGeom prst="rect">
            <a:avLst/>
          </a:prstGeom>
          <a:noFill/>
        </p:spPr>
        <p:txBody>
          <a:bodyPr wrap="square" rtlCol="0">
            <a:spAutoFit/>
          </a:bodyPr>
          <a:lstStyle/>
          <a:p>
            <a:pPr>
              <a:lnSpc>
                <a:spcPct val="80000"/>
              </a:lnSpc>
            </a:pPr>
            <a:r>
              <a:rPr lang="en-US" sz="2800" b="1" dirty="0">
                <a:solidFill>
                  <a:srgbClr val="DADADA">
                    <a:lumMod val="10000"/>
                  </a:srgbClr>
                </a:solidFill>
              </a:rPr>
              <a:t>Need: 1) </a:t>
            </a:r>
            <a:r>
              <a:rPr lang="en-US" sz="2800" b="1" dirty="0" smtClean="0">
                <a:solidFill>
                  <a:srgbClr val="DADADA">
                    <a:lumMod val="10000"/>
                  </a:srgbClr>
                </a:solidFill>
              </a:rPr>
              <a:t>much </a:t>
            </a:r>
            <a:r>
              <a:rPr lang="en-US" sz="2800" b="1" dirty="0" smtClean="0">
                <a:solidFill>
                  <a:schemeClr val="accent4">
                    <a:lumMod val="10000"/>
                  </a:schemeClr>
                </a:solidFill>
              </a:rPr>
              <a:t>lower dose rate </a:t>
            </a:r>
          </a:p>
          <a:p>
            <a:pPr>
              <a:lnSpc>
                <a:spcPct val="80000"/>
              </a:lnSpc>
            </a:pPr>
            <a:r>
              <a:rPr lang="en-US" sz="2800" b="1" dirty="0">
                <a:solidFill>
                  <a:schemeClr val="accent4">
                    <a:lumMod val="10000"/>
                  </a:schemeClr>
                </a:solidFill>
              </a:rPr>
              <a:t> </a:t>
            </a:r>
            <a:r>
              <a:rPr lang="en-US" sz="2800" b="1" dirty="0" smtClean="0">
                <a:solidFill>
                  <a:schemeClr val="accent4">
                    <a:lumMod val="10000"/>
                  </a:schemeClr>
                </a:solidFill>
              </a:rPr>
              <a:t>           2) faster through-put</a:t>
            </a:r>
          </a:p>
          <a:p>
            <a:pPr>
              <a:lnSpc>
                <a:spcPct val="80000"/>
              </a:lnSpc>
            </a:pPr>
            <a:r>
              <a:rPr lang="en-US" sz="2800" b="1" dirty="0">
                <a:solidFill>
                  <a:schemeClr val="accent4">
                    <a:lumMod val="10000"/>
                  </a:schemeClr>
                </a:solidFill>
              </a:rPr>
              <a:t> </a:t>
            </a:r>
            <a:r>
              <a:rPr lang="en-US" sz="2800" b="1" dirty="0" smtClean="0">
                <a:solidFill>
                  <a:schemeClr val="accent4">
                    <a:lumMod val="10000"/>
                  </a:schemeClr>
                </a:solidFill>
              </a:rPr>
              <a:t>           3) real-time feedback (therapy as well as diagnosis) </a:t>
            </a:r>
          </a:p>
        </p:txBody>
      </p:sp>
      <p:sp>
        <p:nvSpPr>
          <p:cNvPr id="5" name="Rectangle 4"/>
          <p:cNvSpPr/>
          <p:nvPr/>
        </p:nvSpPr>
        <p:spPr>
          <a:xfrm>
            <a:off x="0" y="4231114"/>
            <a:ext cx="9144000" cy="2603790"/>
          </a:xfrm>
          <a:prstGeom prst="rect">
            <a:avLst/>
          </a:prstGeom>
        </p:spPr>
        <p:txBody>
          <a:bodyPr wrap="square">
            <a:spAutoFit/>
          </a:bodyPr>
          <a:lstStyle/>
          <a:p>
            <a:pPr marL="342900" lvl="0" indent="-342900">
              <a:lnSpc>
                <a:spcPct val="70000"/>
              </a:lnSpc>
              <a:spcBef>
                <a:spcPct val="10000"/>
              </a:spcBef>
            </a:pPr>
            <a:r>
              <a:rPr lang="en-US" sz="3200" b="1" dirty="0">
                <a:solidFill>
                  <a:srgbClr val="151517"/>
                </a:solidFill>
              </a:rPr>
              <a:t>Approach: </a:t>
            </a:r>
            <a:r>
              <a:rPr lang="en-US" sz="3200" dirty="0">
                <a:solidFill>
                  <a:srgbClr val="151517"/>
                </a:solidFill>
              </a:rPr>
              <a:t> </a:t>
            </a:r>
            <a:r>
              <a:rPr lang="en-US" sz="3200" dirty="0" smtClean="0">
                <a:solidFill>
                  <a:srgbClr val="151517"/>
                </a:solidFill>
              </a:rPr>
              <a:t>precise Time-of-Flight, sampling, real-time adaptive algorithms in local distributed computing, use much larger fraction of events and information</a:t>
            </a:r>
            <a:endParaRPr lang="en-US" sz="3200" dirty="0">
              <a:solidFill>
                <a:srgbClr val="151517"/>
              </a:solidFill>
            </a:endParaRPr>
          </a:p>
          <a:p>
            <a:pPr marL="342900" lvl="0" indent="-342900">
              <a:lnSpc>
                <a:spcPct val="70000"/>
              </a:lnSpc>
              <a:spcBef>
                <a:spcPct val="10000"/>
              </a:spcBef>
            </a:pPr>
            <a:r>
              <a:rPr lang="en-US" sz="3200" b="1" dirty="0">
                <a:solidFill>
                  <a:srgbClr val="151517"/>
                </a:solidFill>
              </a:rPr>
              <a:t>Benefit</a:t>
            </a:r>
            <a:r>
              <a:rPr lang="en-US" sz="3200" b="1" dirty="0" smtClean="0">
                <a:solidFill>
                  <a:srgbClr val="151517"/>
                </a:solidFill>
              </a:rPr>
              <a:t>: </a:t>
            </a:r>
            <a:r>
              <a:rPr lang="en-US" sz="3200" dirty="0">
                <a:solidFill>
                  <a:srgbClr val="151517"/>
                </a:solidFill>
              </a:rPr>
              <a:t>higher resolution</a:t>
            </a:r>
            <a:r>
              <a:rPr lang="en-US" sz="3200" dirty="0" smtClean="0">
                <a:solidFill>
                  <a:srgbClr val="151517"/>
                </a:solidFill>
              </a:rPr>
              <a:t>, lower dose to patient, less tracer production and distribution,  new hadron therapy capabilities</a:t>
            </a:r>
          </a:p>
          <a:p>
            <a:pPr marL="342900" lvl="0" indent="-342900">
              <a:lnSpc>
                <a:spcPct val="70000"/>
              </a:lnSpc>
              <a:spcBef>
                <a:spcPct val="10000"/>
              </a:spcBef>
            </a:pPr>
            <a:r>
              <a:rPr lang="en-US" sz="3200" b="1" dirty="0" smtClean="0">
                <a:solidFill>
                  <a:srgbClr val="151517"/>
                </a:solidFill>
              </a:rPr>
              <a:t>Competition: </a:t>
            </a:r>
            <a:r>
              <a:rPr lang="en-US" sz="3200" dirty="0" smtClean="0">
                <a:solidFill>
                  <a:srgbClr val="151517"/>
                </a:solidFill>
              </a:rPr>
              <a:t>Silicon PMT’s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b="1" dirty="0" smtClean="0"/>
              <a:t>Reconstructing the vertex space point: Simplest case- 2 hits (</a:t>
            </a:r>
            <a:r>
              <a:rPr lang="en-US" b="1" dirty="0" err="1" smtClean="0"/>
              <a:t>x,y</a:t>
            </a:r>
            <a:r>
              <a:rPr lang="en-US" b="1" dirty="0" smtClean="0"/>
              <a:t>) at wall</a:t>
            </a:r>
            <a:endParaRPr lang="en-US" b="1" dirty="0"/>
          </a:p>
        </p:txBody>
      </p:sp>
      <p:sp>
        <p:nvSpPr>
          <p:cNvPr id="7" name="Date Placeholder 6"/>
          <p:cNvSpPr>
            <a:spLocks noGrp="1"/>
          </p:cNvSpPr>
          <p:nvPr>
            <p:ph type="dt" sz="half" idx="10"/>
          </p:nvPr>
        </p:nvSpPr>
        <p:spPr/>
        <p:txBody>
          <a:bodyPr/>
          <a:lstStyle/>
          <a:p>
            <a:fld id="{AF90006F-FB22-4297-963B-8C41A33B6E6C}" type="datetime1">
              <a:rPr lang="en-US" smtClean="0"/>
              <a:t>5/17/2012</a:t>
            </a:fld>
            <a:endParaRPr lang="en-US" dirty="0"/>
          </a:p>
        </p:txBody>
      </p:sp>
      <p:sp>
        <p:nvSpPr>
          <p:cNvPr id="5" name="Footer Placeholder 4"/>
          <p:cNvSpPr>
            <a:spLocks noGrp="1"/>
          </p:cNvSpPr>
          <p:nvPr>
            <p:ph type="ftr" sz="quarter" idx="11"/>
          </p:nvPr>
        </p:nvSpPr>
        <p:spPr/>
        <p:txBody>
          <a:bodyPr/>
          <a:lstStyle/>
          <a:p>
            <a:r>
              <a:rPr lang="en-US" smtClean="0">
                <a:solidFill>
                  <a:srgbClr val="151517"/>
                </a:solidFill>
              </a:rPr>
              <a:t>SORMA 2012  Oakland CA</a:t>
            </a:r>
            <a:endParaRPr lang="en-US" dirty="0">
              <a:solidFill>
                <a:srgbClr val="151517"/>
              </a:solidFill>
            </a:endParaRPr>
          </a:p>
        </p:txBody>
      </p:sp>
      <p:sp>
        <p:nvSpPr>
          <p:cNvPr id="6" name="Slide Number Placeholder 5"/>
          <p:cNvSpPr>
            <a:spLocks noGrp="1"/>
          </p:cNvSpPr>
          <p:nvPr>
            <p:ph type="sldNum" sz="quarter" idx="12"/>
          </p:nvPr>
        </p:nvSpPr>
        <p:spPr/>
        <p:txBody>
          <a:bodyPr/>
          <a:lstStyle/>
          <a:p>
            <a:fld id="{6F3AE956-26F0-4794-8F4C-97BAC66ADD21}" type="slidenum">
              <a:rPr lang="en-US" smtClean="0"/>
              <a:pPr/>
              <a:t>8</a:t>
            </a:fld>
            <a:endParaRPr lang="en-US" dirty="0"/>
          </a:p>
        </p:txBody>
      </p:sp>
      <p:cxnSp>
        <p:nvCxnSpPr>
          <p:cNvPr id="8" name="Straight Connector 7"/>
          <p:cNvCxnSpPr/>
          <p:nvPr/>
        </p:nvCxnSpPr>
        <p:spPr>
          <a:xfrm>
            <a:off x="6400800" y="1600200"/>
            <a:ext cx="0" cy="4495800"/>
          </a:xfrm>
          <a:prstGeom prst="line">
            <a:avLst/>
          </a:prstGeom>
          <a:ln w="76200">
            <a:solidFill>
              <a:srgbClr val="15151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753600" y="4495800"/>
            <a:ext cx="914400" cy="914400"/>
          </a:xfrm>
          <a:prstGeom prst="straightConnector1">
            <a:avLst/>
          </a:prstGeom>
          <a:ln>
            <a:solidFill>
              <a:srgbClr val="151517"/>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828800" y="2819400"/>
            <a:ext cx="4572000" cy="609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28800" y="3429000"/>
            <a:ext cx="4572000" cy="19812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371600" y="3848100"/>
            <a:ext cx="457200" cy="45719"/>
          </a:xfrm>
          <a:prstGeom prst="ellipse">
            <a:avLst/>
          </a:prstGeom>
        </p:spPr>
        <p:txBody>
          <a:bodyPr wrap="square" rtlCol="0" anchor="ctr">
            <a:spAutoFit/>
          </a:bodyPr>
          <a:lstStyle/>
          <a:p>
            <a:pPr algn="ctr">
              <a:lnSpc>
                <a:spcPct val="85000"/>
              </a:lnSpc>
            </a:pPr>
            <a:endParaRPr lang="en-US" sz="2400" b="1" dirty="0" smtClean="0">
              <a:solidFill>
                <a:srgbClr val="151517"/>
              </a:solidFill>
            </a:endParaRPr>
          </a:p>
        </p:txBody>
      </p:sp>
      <p:sp>
        <p:nvSpPr>
          <p:cNvPr id="23" name="Oval 22"/>
          <p:cNvSpPr/>
          <p:nvPr/>
        </p:nvSpPr>
        <p:spPr>
          <a:xfrm>
            <a:off x="7438030" y="3851512"/>
            <a:ext cx="914400" cy="914400"/>
          </a:xfrm>
          <a:prstGeom prst="ellipse">
            <a:avLst/>
          </a:prstGeom>
        </p:spPr>
        <p:txBody>
          <a:bodyPr wrap="none" rtlCol="0" anchor="ctr">
            <a:spAutoFit/>
          </a:bodyPr>
          <a:lstStyle/>
          <a:p>
            <a:pPr algn="ctr">
              <a:lnSpc>
                <a:spcPct val="85000"/>
              </a:lnSpc>
            </a:pPr>
            <a:endParaRPr lang="en-US" sz="2400" b="1" dirty="0" smtClean="0">
              <a:solidFill>
                <a:srgbClr val="151517"/>
              </a:solidFill>
            </a:endParaRPr>
          </a:p>
        </p:txBody>
      </p:sp>
      <p:sp>
        <p:nvSpPr>
          <p:cNvPr id="31" name="TextBox 30"/>
          <p:cNvSpPr txBox="1"/>
          <p:nvPr/>
        </p:nvSpPr>
        <p:spPr>
          <a:xfrm>
            <a:off x="6790330" y="2438400"/>
            <a:ext cx="2209800" cy="523220"/>
          </a:xfrm>
          <a:prstGeom prst="rect">
            <a:avLst/>
          </a:prstGeom>
          <a:noFill/>
        </p:spPr>
        <p:txBody>
          <a:bodyPr wrap="square" rtlCol="0">
            <a:spAutoFit/>
          </a:bodyPr>
          <a:lstStyle/>
          <a:p>
            <a:r>
              <a:rPr lang="en-US" sz="2800" b="1" dirty="0" smtClean="0">
                <a:solidFill>
                  <a:schemeClr val="accent4">
                    <a:lumMod val="10000"/>
                  </a:schemeClr>
                </a:solidFill>
              </a:rPr>
              <a:t>T</a:t>
            </a:r>
            <a:r>
              <a:rPr lang="en-US" sz="2800" b="1" baseline="-25000" dirty="0" smtClean="0">
                <a:solidFill>
                  <a:schemeClr val="accent4">
                    <a:lumMod val="10000"/>
                  </a:schemeClr>
                </a:solidFill>
              </a:rPr>
              <a:t>1</a:t>
            </a:r>
            <a:r>
              <a:rPr lang="en-US" sz="2800" b="1" dirty="0" smtClean="0">
                <a:solidFill>
                  <a:schemeClr val="accent4">
                    <a:lumMod val="10000"/>
                  </a:schemeClr>
                </a:solidFill>
              </a:rPr>
              <a:t>, X</a:t>
            </a:r>
            <a:r>
              <a:rPr lang="en-US" sz="2800" b="1" baseline="-25000" dirty="0" smtClean="0">
                <a:solidFill>
                  <a:schemeClr val="accent4">
                    <a:lumMod val="10000"/>
                  </a:schemeClr>
                </a:solidFill>
              </a:rPr>
              <a:t>1</a:t>
            </a:r>
            <a:r>
              <a:rPr lang="en-US" sz="2800" b="1" dirty="0" smtClean="0">
                <a:solidFill>
                  <a:schemeClr val="accent4">
                    <a:lumMod val="10000"/>
                  </a:schemeClr>
                </a:solidFill>
              </a:rPr>
              <a:t>, Y</a:t>
            </a:r>
            <a:r>
              <a:rPr lang="en-US" sz="2800" b="1" baseline="-25000" dirty="0" smtClean="0">
                <a:solidFill>
                  <a:schemeClr val="accent4">
                    <a:lumMod val="10000"/>
                  </a:schemeClr>
                </a:solidFill>
              </a:rPr>
              <a:t>1</a:t>
            </a:r>
          </a:p>
        </p:txBody>
      </p:sp>
      <p:sp>
        <p:nvSpPr>
          <p:cNvPr id="32" name="TextBox 31"/>
          <p:cNvSpPr txBox="1"/>
          <p:nvPr/>
        </p:nvSpPr>
        <p:spPr>
          <a:xfrm>
            <a:off x="6790330" y="5148590"/>
            <a:ext cx="2209800" cy="523220"/>
          </a:xfrm>
          <a:prstGeom prst="rect">
            <a:avLst/>
          </a:prstGeom>
          <a:noFill/>
        </p:spPr>
        <p:txBody>
          <a:bodyPr wrap="square" rtlCol="0">
            <a:spAutoFit/>
          </a:bodyPr>
          <a:lstStyle/>
          <a:p>
            <a:r>
              <a:rPr lang="en-US" sz="2800" b="1" dirty="0" smtClean="0">
                <a:solidFill>
                  <a:schemeClr val="accent4">
                    <a:lumMod val="10000"/>
                  </a:schemeClr>
                </a:solidFill>
              </a:rPr>
              <a:t>T</a:t>
            </a:r>
            <a:r>
              <a:rPr lang="en-US" sz="2800" b="1" baseline="-25000" dirty="0" smtClean="0">
                <a:solidFill>
                  <a:schemeClr val="accent4">
                    <a:lumMod val="10000"/>
                  </a:schemeClr>
                </a:solidFill>
              </a:rPr>
              <a:t>2</a:t>
            </a:r>
            <a:r>
              <a:rPr lang="en-US" sz="2800" b="1" dirty="0" smtClean="0">
                <a:solidFill>
                  <a:schemeClr val="accent4">
                    <a:lumMod val="10000"/>
                  </a:schemeClr>
                </a:solidFill>
              </a:rPr>
              <a:t>, X</a:t>
            </a:r>
            <a:r>
              <a:rPr lang="en-US" sz="2800" b="1" baseline="-25000" dirty="0" smtClean="0">
                <a:solidFill>
                  <a:schemeClr val="accent4">
                    <a:lumMod val="10000"/>
                  </a:schemeClr>
                </a:solidFill>
              </a:rPr>
              <a:t>2</a:t>
            </a:r>
            <a:r>
              <a:rPr lang="en-US" sz="2800" b="1" dirty="0" smtClean="0">
                <a:solidFill>
                  <a:schemeClr val="accent4">
                    <a:lumMod val="10000"/>
                  </a:schemeClr>
                </a:solidFill>
              </a:rPr>
              <a:t>, Y</a:t>
            </a:r>
            <a:r>
              <a:rPr lang="en-US" sz="2800" b="1" baseline="-25000" dirty="0" smtClean="0">
                <a:solidFill>
                  <a:schemeClr val="accent4">
                    <a:lumMod val="10000"/>
                  </a:schemeClr>
                </a:solidFill>
              </a:rPr>
              <a:t>2</a:t>
            </a:r>
          </a:p>
        </p:txBody>
      </p:sp>
      <p:sp>
        <p:nvSpPr>
          <p:cNvPr id="33" name="TextBox 32"/>
          <p:cNvSpPr txBox="1"/>
          <p:nvPr/>
        </p:nvSpPr>
        <p:spPr>
          <a:xfrm>
            <a:off x="0" y="2312158"/>
            <a:ext cx="3505200" cy="954107"/>
          </a:xfrm>
          <a:prstGeom prst="rect">
            <a:avLst/>
          </a:prstGeom>
          <a:noFill/>
        </p:spPr>
        <p:txBody>
          <a:bodyPr wrap="square" rtlCol="0">
            <a:spAutoFit/>
          </a:bodyPr>
          <a:lstStyle/>
          <a:p>
            <a:r>
              <a:rPr lang="en-US" sz="2800" b="1" dirty="0" smtClean="0">
                <a:solidFill>
                  <a:schemeClr val="accent4">
                    <a:lumMod val="10000"/>
                  </a:schemeClr>
                </a:solidFill>
              </a:rPr>
              <a:t>Vertex (e.g. </a:t>
            </a:r>
            <a:r>
              <a:rPr lang="en-US" sz="2800" b="1" dirty="0" smtClean="0">
                <a:solidFill>
                  <a:schemeClr val="accent4">
                    <a:lumMod val="10000"/>
                  </a:schemeClr>
                </a:solidFill>
                <a:latin typeface="Symbol" pitchFamily="18" charset="2"/>
              </a:rPr>
              <a:t>p</a:t>
            </a:r>
            <a:r>
              <a:rPr lang="en-US" sz="2800" b="1" baseline="30000" dirty="0" smtClean="0">
                <a:solidFill>
                  <a:schemeClr val="accent4">
                    <a:lumMod val="10000"/>
                  </a:schemeClr>
                </a:solidFill>
              </a:rPr>
              <a:t>0</a:t>
            </a:r>
            <a:r>
              <a:rPr lang="en-US" sz="2800" b="1" dirty="0" smtClean="0">
                <a:solidFill>
                  <a:schemeClr val="accent4">
                    <a:lumMod val="10000"/>
                  </a:schemeClr>
                </a:solidFill>
              </a:rPr>
              <a:t>-&gt;</a:t>
            </a:r>
            <a:r>
              <a:rPr lang="en-US" sz="2800" b="1" dirty="0" err="1" smtClean="0">
                <a:solidFill>
                  <a:schemeClr val="accent4">
                    <a:lumMod val="10000"/>
                  </a:schemeClr>
                </a:solidFill>
                <a:latin typeface="Symbol" pitchFamily="18" charset="2"/>
              </a:rPr>
              <a:t>gg</a:t>
            </a:r>
            <a:r>
              <a:rPr lang="en-US" sz="2800" b="1" dirty="0" smtClean="0">
                <a:solidFill>
                  <a:schemeClr val="accent4">
                    <a:lumMod val="10000"/>
                  </a:schemeClr>
                </a:solidFill>
              </a:rPr>
              <a:t>)</a:t>
            </a:r>
          </a:p>
          <a:p>
            <a:r>
              <a:rPr lang="en-US" sz="2800" b="1" dirty="0" err="1" smtClean="0">
                <a:solidFill>
                  <a:schemeClr val="accent4">
                    <a:lumMod val="10000"/>
                  </a:schemeClr>
                </a:solidFill>
              </a:rPr>
              <a:t>T</a:t>
            </a:r>
            <a:r>
              <a:rPr lang="en-US" sz="2800" b="1" baseline="-25000" dirty="0" err="1" smtClean="0">
                <a:solidFill>
                  <a:schemeClr val="accent4">
                    <a:lumMod val="10000"/>
                  </a:schemeClr>
                </a:solidFill>
              </a:rPr>
              <a:t>v</a:t>
            </a:r>
            <a:r>
              <a:rPr lang="en-US" sz="2800" b="1" dirty="0" smtClean="0">
                <a:solidFill>
                  <a:schemeClr val="accent4">
                    <a:lumMod val="10000"/>
                  </a:schemeClr>
                </a:solidFill>
              </a:rPr>
              <a:t>, X</a:t>
            </a:r>
            <a:r>
              <a:rPr lang="en-US" sz="2800" b="1" baseline="-25000" dirty="0" smtClean="0">
                <a:solidFill>
                  <a:schemeClr val="accent4">
                    <a:lumMod val="10000"/>
                  </a:schemeClr>
                </a:solidFill>
              </a:rPr>
              <a:t>v</a:t>
            </a:r>
            <a:r>
              <a:rPr lang="en-US" sz="2800" b="1" dirty="0" smtClean="0">
                <a:solidFill>
                  <a:schemeClr val="accent4">
                    <a:lumMod val="10000"/>
                  </a:schemeClr>
                </a:solidFill>
              </a:rPr>
              <a:t>, </a:t>
            </a:r>
            <a:r>
              <a:rPr lang="en-US" sz="2800" b="1" dirty="0" err="1" smtClean="0">
                <a:solidFill>
                  <a:schemeClr val="accent4">
                    <a:lumMod val="10000"/>
                  </a:schemeClr>
                </a:solidFill>
              </a:rPr>
              <a:t>Y</a:t>
            </a:r>
            <a:r>
              <a:rPr lang="en-US" sz="2800" b="1" baseline="-25000" dirty="0" err="1" smtClean="0">
                <a:solidFill>
                  <a:schemeClr val="accent4">
                    <a:lumMod val="10000"/>
                  </a:schemeClr>
                </a:solidFill>
              </a:rPr>
              <a:t>v</a:t>
            </a:r>
            <a:r>
              <a:rPr lang="en-US" sz="2800" b="1" dirty="0" smtClean="0">
                <a:solidFill>
                  <a:schemeClr val="accent4">
                    <a:lumMod val="10000"/>
                  </a:schemeClr>
                </a:solidFill>
              </a:rPr>
              <a:t>, </a:t>
            </a:r>
            <a:r>
              <a:rPr lang="en-US" sz="2800" b="1" dirty="0" err="1" smtClean="0">
                <a:solidFill>
                  <a:schemeClr val="accent4">
                    <a:lumMod val="10000"/>
                  </a:schemeClr>
                </a:solidFill>
              </a:rPr>
              <a:t>Z</a:t>
            </a:r>
            <a:r>
              <a:rPr lang="en-US" sz="2800" b="1" baseline="-25000" dirty="0" err="1" smtClean="0">
                <a:solidFill>
                  <a:schemeClr val="accent4">
                    <a:lumMod val="10000"/>
                  </a:schemeClr>
                </a:solidFill>
              </a:rPr>
              <a:t>v</a:t>
            </a:r>
            <a:endParaRPr lang="en-US" sz="2800" b="1" baseline="-25000" dirty="0" smtClean="0">
              <a:solidFill>
                <a:schemeClr val="accent4">
                  <a:lumMod val="10000"/>
                </a:schemeClr>
              </a:solidFill>
            </a:endParaRPr>
          </a:p>
        </p:txBody>
      </p:sp>
      <p:sp>
        <p:nvSpPr>
          <p:cNvPr id="34" name="TextBox 33"/>
          <p:cNvSpPr txBox="1"/>
          <p:nvPr/>
        </p:nvSpPr>
        <p:spPr>
          <a:xfrm rot="21138289">
            <a:off x="4391431" y="2538079"/>
            <a:ext cx="1524000" cy="523220"/>
          </a:xfrm>
          <a:prstGeom prst="rect">
            <a:avLst/>
          </a:prstGeom>
          <a:noFill/>
        </p:spPr>
        <p:txBody>
          <a:bodyPr wrap="square" rtlCol="0">
            <a:spAutoFit/>
          </a:bodyPr>
          <a:lstStyle/>
          <a:p>
            <a:r>
              <a:rPr lang="en-US" sz="2800" b="1" dirty="0" smtClean="0">
                <a:solidFill>
                  <a:srgbClr val="FF0000"/>
                </a:solidFill>
              </a:rPr>
              <a:t>Photon 1</a:t>
            </a:r>
          </a:p>
        </p:txBody>
      </p:sp>
      <p:sp>
        <p:nvSpPr>
          <p:cNvPr id="35" name="TextBox 34"/>
          <p:cNvSpPr txBox="1"/>
          <p:nvPr/>
        </p:nvSpPr>
        <p:spPr>
          <a:xfrm rot="1350571">
            <a:off x="3401182" y="3989178"/>
            <a:ext cx="1524000" cy="954107"/>
          </a:xfrm>
          <a:prstGeom prst="rect">
            <a:avLst/>
          </a:prstGeom>
          <a:noFill/>
        </p:spPr>
        <p:txBody>
          <a:bodyPr wrap="square" rtlCol="0">
            <a:spAutoFit/>
          </a:bodyPr>
          <a:lstStyle/>
          <a:p>
            <a:r>
              <a:rPr lang="en-US" sz="2800" b="1" dirty="0">
                <a:solidFill>
                  <a:srgbClr val="FF0000"/>
                </a:solidFill>
              </a:rPr>
              <a:t>Photon </a:t>
            </a:r>
            <a:r>
              <a:rPr lang="en-US" sz="2800" b="1" dirty="0" smtClean="0">
                <a:solidFill>
                  <a:srgbClr val="FF0000"/>
                </a:solidFill>
              </a:rPr>
              <a:t>2</a:t>
            </a:r>
          </a:p>
          <a:p>
            <a:endParaRPr lang="en-US" sz="2800" b="1" dirty="0">
              <a:solidFill>
                <a:srgbClr val="FF0000"/>
              </a:solidFill>
            </a:endParaRPr>
          </a:p>
        </p:txBody>
      </p:sp>
      <p:cxnSp>
        <p:nvCxnSpPr>
          <p:cNvPr id="36" name="Straight Connector 35"/>
          <p:cNvCxnSpPr/>
          <p:nvPr/>
        </p:nvCxnSpPr>
        <p:spPr>
          <a:xfrm flipV="1">
            <a:off x="5943600" y="2819400"/>
            <a:ext cx="381000" cy="237926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400800" y="1338590"/>
            <a:ext cx="2209800" cy="954107"/>
          </a:xfrm>
          <a:prstGeom prst="rect">
            <a:avLst/>
          </a:prstGeom>
          <a:noFill/>
        </p:spPr>
        <p:txBody>
          <a:bodyPr wrap="square" rtlCol="0">
            <a:spAutoFit/>
          </a:bodyPr>
          <a:lstStyle/>
          <a:p>
            <a:r>
              <a:rPr lang="en-US" sz="2800" b="1" dirty="0" smtClean="0">
                <a:solidFill>
                  <a:schemeClr val="accent4">
                    <a:lumMod val="10000"/>
                  </a:schemeClr>
                </a:solidFill>
              </a:rPr>
              <a:t>Detector Plane</a:t>
            </a:r>
          </a:p>
        </p:txBody>
      </p:sp>
      <p:sp>
        <p:nvSpPr>
          <p:cNvPr id="49" name="TextBox 48"/>
          <p:cNvSpPr txBox="1"/>
          <p:nvPr/>
        </p:nvSpPr>
        <p:spPr>
          <a:xfrm>
            <a:off x="990600" y="4419600"/>
            <a:ext cx="3372662" cy="1815882"/>
          </a:xfrm>
          <a:prstGeom prst="rect">
            <a:avLst/>
          </a:prstGeom>
          <a:noFill/>
        </p:spPr>
        <p:txBody>
          <a:bodyPr wrap="square" rtlCol="0">
            <a:spAutoFit/>
          </a:bodyPr>
          <a:lstStyle/>
          <a:p>
            <a:r>
              <a:rPr lang="en-US" sz="2800" b="1" dirty="0" smtClean="0">
                <a:solidFill>
                  <a:srgbClr val="002060"/>
                </a:solidFill>
              </a:rPr>
              <a:t>One can reconstruct the vertex from the times and positions- 3D reconstruction</a:t>
            </a:r>
          </a:p>
        </p:txBody>
      </p:sp>
      <p:cxnSp>
        <p:nvCxnSpPr>
          <p:cNvPr id="51" name="Straight Arrow Connector 50"/>
          <p:cNvCxnSpPr/>
          <p:nvPr/>
        </p:nvCxnSpPr>
        <p:spPr>
          <a:xfrm flipV="1">
            <a:off x="1752600" y="3505200"/>
            <a:ext cx="76200" cy="990600"/>
          </a:xfrm>
          <a:prstGeom prst="straightConnector1">
            <a:avLst/>
          </a:prstGeom>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02476" y="1476410"/>
            <a:ext cx="6222124" cy="523220"/>
          </a:xfrm>
          <a:prstGeom prst="rect">
            <a:avLst/>
          </a:prstGeom>
          <a:noFill/>
        </p:spPr>
        <p:txBody>
          <a:bodyPr wrap="square" rtlCol="0">
            <a:spAutoFit/>
          </a:bodyPr>
          <a:lstStyle/>
          <a:p>
            <a:r>
              <a:rPr lang="en-US" sz="2800" b="1" dirty="0" smtClean="0">
                <a:solidFill>
                  <a:schemeClr val="tx1">
                    <a:lumMod val="50000"/>
                  </a:schemeClr>
                </a:solidFill>
              </a:rPr>
              <a:t>E.g. for KOTO (Prof. </a:t>
            </a:r>
            <a:r>
              <a:rPr lang="en-US" sz="2800" b="1" dirty="0" err="1" smtClean="0">
                <a:solidFill>
                  <a:schemeClr val="tx1">
                    <a:lumMod val="50000"/>
                  </a:schemeClr>
                </a:solidFill>
              </a:rPr>
              <a:t>Wah’s</a:t>
            </a:r>
            <a:r>
              <a:rPr lang="en-US" sz="2800" b="1" dirty="0" smtClean="0">
                <a:solidFill>
                  <a:schemeClr val="tx1">
                    <a:lumMod val="50000"/>
                  </a:schemeClr>
                </a:solidFill>
              </a:rPr>
              <a:t> </a:t>
            </a:r>
            <a:r>
              <a:rPr lang="en-US" sz="2800" b="1" dirty="0" err="1" smtClean="0">
                <a:solidFill>
                  <a:schemeClr val="tx1">
                    <a:lumMod val="50000"/>
                  </a:schemeClr>
                </a:solidFill>
              </a:rPr>
              <a:t>expt</a:t>
            </a:r>
            <a:r>
              <a:rPr lang="en-US" sz="2800" b="1" dirty="0" smtClean="0">
                <a:solidFill>
                  <a:schemeClr val="tx1">
                    <a:lumMod val="50000"/>
                  </a:schemeClr>
                </a:solidFill>
              </a:rPr>
              <a:t> at JPARC</a:t>
            </a:r>
            <a:r>
              <a:rPr lang="en-US" sz="2800" b="1" dirty="0" smtClean="0">
                <a:solidFill>
                  <a:schemeClr val="accent4">
                    <a:lumMod val="10000"/>
                  </a:schemeClr>
                </a:solidFill>
              </a:rPr>
              <a:t>)</a:t>
            </a:r>
          </a:p>
        </p:txBody>
      </p:sp>
    </p:spTree>
    <p:extLst>
      <p:ext uri="{BB962C8B-B14F-4D97-AF65-F5344CB8AC3E}">
        <p14:creationId xmlns:p14="http://schemas.microsoft.com/office/powerpoint/2010/main" val="2520793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a:xfrm>
            <a:off x="0" y="152400"/>
            <a:ext cx="9144000" cy="1143000"/>
          </a:xfrm>
        </p:spPr>
        <p:txBody>
          <a:bodyPr>
            <a:normAutofit fontScale="90000"/>
          </a:bodyPr>
          <a:lstStyle/>
          <a:p>
            <a:pPr eaLnBrk="1" hangingPunct="1">
              <a:defRPr/>
            </a:pPr>
            <a:r>
              <a:rPr lang="en-US" sz="3600" b="1" dirty="0" smtClean="0"/>
              <a:t> </a:t>
            </a:r>
            <a:r>
              <a:rPr lang="en-US" sz="4000" b="1" dirty="0" smtClean="0"/>
              <a:t>Cherenkov-sensitive Sampling Quasi- Digital  Calorimeters</a:t>
            </a:r>
          </a:p>
        </p:txBody>
      </p:sp>
      <p:sp>
        <p:nvSpPr>
          <p:cNvPr id="137219" name="Rectangle 3"/>
          <p:cNvSpPr>
            <a:spLocks noGrp="1" noChangeArrowheads="1"/>
          </p:cNvSpPr>
          <p:nvPr>
            <p:ph idx="1"/>
          </p:nvPr>
        </p:nvSpPr>
        <p:spPr>
          <a:xfrm>
            <a:off x="0" y="5486400"/>
            <a:ext cx="3200400" cy="487363"/>
          </a:xfrm>
        </p:spPr>
        <p:txBody>
          <a:bodyPr>
            <a:noAutofit/>
          </a:bodyPr>
          <a:lstStyle/>
          <a:p>
            <a:pPr eaLnBrk="1" hangingPunct="1">
              <a:lnSpc>
                <a:spcPct val="80000"/>
              </a:lnSpc>
              <a:spcBef>
                <a:spcPct val="5000"/>
              </a:spcBef>
              <a:buFont typeface="Wingdings" pitchFamily="2" charset="2"/>
              <a:buNone/>
              <a:defRPr/>
            </a:pPr>
            <a:r>
              <a:rPr lang="en-US" sz="1800" b="1" dirty="0" smtClean="0"/>
              <a:t>A picture of an </a:t>
            </a:r>
            <a:r>
              <a:rPr lang="en-US" sz="1800" b="1" dirty="0" err="1" smtClean="0"/>
              <a:t>em</a:t>
            </a:r>
            <a:r>
              <a:rPr lang="en-US" sz="1800" b="1" dirty="0" smtClean="0"/>
              <a:t> shower in a cloud-chamber with ½” </a:t>
            </a:r>
            <a:r>
              <a:rPr lang="en-US" sz="1800" b="1" dirty="0" err="1" smtClean="0"/>
              <a:t>Pb</a:t>
            </a:r>
            <a:r>
              <a:rPr lang="en-US" sz="1800" b="1" dirty="0" smtClean="0"/>
              <a:t> plates (Rossi, p215- from CY Chao)</a:t>
            </a:r>
          </a:p>
        </p:txBody>
      </p:sp>
      <p:sp>
        <p:nvSpPr>
          <p:cNvPr id="2" name="Date Placeholder 1"/>
          <p:cNvSpPr>
            <a:spLocks noGrp="1"/>
          </p:cNvSpPr>
          <p:nvPr>
            <p:ph type="dt" sz="half" idx="10"/>
          </p:nvPr>
        </p:nvSpPr>
        <p:spPr/>
        <p:txBody>
          <a:bodyPr/>
          <a:lstStyle/>
          <a:p>
            <a:fld id="{C7AB2C66-FF20-422A-BA7B-B00265F24906}" type="datetime1">
              <a:rPr lang="en-US" smtClean="0"/>
              <a:t>5/17/2012</a:t>
            </a:fld>
            <a:endParaRPr lang="en-US" dirty="0"/>
          </a:p>
        </p:txBody>
      </p:sp>
      <p:sp>
        <p:nvSpPr>
          <p:cNvPr id="45060" name="Footer Placeholder 5"/>
          <p:cNvSpPr>
            <a:spLocks noGrp="1"/>
          </p:cNvSpPr>
          <p:nvPr>
            <p:ph type="ftr" sz="quarter" idx="11"/>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r>
              <a:rPr lang="en-US" sz="1200" b="0" smtClean="0">
                <a:latin typeface="Arial" pitchFamily="34" charset="0"/>
              </a:rPr>
              <a:t>SORMA 2012  Oakland CA</a:t>
            </a:r>
          </a:p>
        </p:txBody>
      </p:sp>
      <p:sp>
        <p:nvSpPr>
          <p:cNvPr id="45059" name="Slide Number Placeholder 4"/>
          <p:cNvSpPr>
            <a:spLocks noGrp="1"/>
          </p:cNvSpPr>
          <p:nvPr>
            <p:ph type="sldNum" sz="quarter" idx="12"/>
          </p:nvPr>
        </p:nvSpPr>
        <p:spPr>
          <a:noFill/>
        </p:spPr>
        <p:txBody>
          <a:bodyPr/>
          <a:lstStyle>
            <a:lvl1pPr eaLnBrk="0" hangingPunct="0">
              <a:lnSpc>
                <a:spcPct val="75000"/>
              </a:lnSpc>
              <a:spcBef>
                <a:spcPct val="40000"/>
              </a:spcBef>
              <a:buChar char="•"/>
              <a:defRPr sz="2800" b="1">
                <a:solidFill>
                  <a:schemeClr val="tx1"/>
                </a:solidFill>
                <a:latin typeface="Garamond" pitchFamily="18" charset="0"/>
              </a:defRPr>
            </a:lvl1pPr>
            <a:lvl2pPr marL="742950" indent="-285750" eaLnBrk="0" hangingPunct="0">
              <a:lnSpc>
                <a:spcPct val="75000"/>
              </a:lnSpc>
              <a:spcBef>
                <a:spcPct val="40000"/>
              </a:spcBef>
              <a:buChar char="•"/>
              <a:defRPr sz="2800" b="1">
                <a:solidFill>
                  <a:schemeClr val="tx1"/>
                </a:solidFill>
                <a:latin typeface="Garamond" pitchFamily="18" charset="0"/>
              </a:defRPr>
            </a:lvl2pPr>
            <a:lvl3pPr marL="1143000" indent="-228600" eaLnBrk="0" hangingPunct="0">
              <a:lnSpc>
                <a:spcPct val="75000"/>
              </a:lnSpc>
              <a:spcBef>
                <a:spcPct val="40000"/>
              </a:spcBef>
              <a:buChar char="•"/>
              <a:defRPr sz="2800" b="1">
                <a:solidFill>
                  <a:schemeClr val="tx1"/>
                </a:solidFill>
                <a:latin typeface="Garamond" pitchFamily="18" charset="0"/>
              </a:defRPr>
            </a:lvl3pPr>
            <a:lvl4pPr marL="1600200" indent="-228600" eaLnBrk="0" hangingPunct="0">
              <a:lnSpc>
                <a:spcPct val="75000"/>
              </a:lnSpc>
              <a:spcBef>
                <a:spcPct val="40000"/>
              </a:spcBef>
              <a:buChar char="•"/>
              <a:defRPr sz="2800" b="1">
                <a:solidFill>
                  <a:schemeClr val="tx1"/>
                </a:solidFill>
                <a:latin typeface="Garamond" pitchFamily="18" charset="0"/>
              </a:defRPr>
            </a:lvl4pPr>
            <a:lvl5pPr marL="2057400" indent="-228600" eaLnBrk="0" hangingPunct="0">
              <a:lnSpc>
                <a:spcPct val="75000"/>
              </a:lnSpc>
              <a:spcBef>
                <a:spcPct val="40000"/>
              </a:spcBef>
              <a:buChar char="•"/>
              <a:defRPr sz="2800" b="1">
                <a:solidFill>
                  <a:schemeClr val="tx1"/>
                </a:solidFill>
                <a:latin typeface="Garamond" pitchFamily="18" charset="0"/>
              </a:defRPr>
            </a:lvl5pPr>
            <a:lvl6pPr marL="2514600" indent="-228600" eaLnBrk="0" fontAlgn="base" hangingPunct="0">
              <a:lnSpc>
                <a:spcPct val="75000"/>
              </a:lnSpc>
              <a:spcBef>
                <a:spcPct val="40000"/>
              </a:spcBef>
              <a:spcAft>
                <a:spcPct val="0"/>
              </a:spcAft>
              <a:buChar char="•"/>
              <a:defRPr sz="2800" b="1">
                <a:solidFill>
                  <a:schemeClr val="tx1"/>
                </a:solidFill>
                <a:latin typeface="Garamond" pitchFamily="18" charset="0"/>
              </a:defRPr>
            </a:lvl6pPr>
            <a:lvl7pPr marL="2971800" indent="-228600" eaLnBrk="0" fontAlgn="base" hangingPunct="0">
              <a:lnSpc>
                <a:spcPct val="75000"/>
              </a:lnSpc>
              <a:spcBef>
                <a:spcPct val="40000"/>
              </a:spcBef>
              <a:spcAft>
                <a:spcPct val="0"/>
              </a:spcAft>
              <a:buChar char="•"/>
              <a:defRPr sz="2800" b="1">
                <a:solidFill>
                  <a:schemeClr val="tx1"/>
                </a:solidFill>
                <a:latin typeface="Garamond" pitchFamily="18" charset="0"/>
              </a:defRPr>
            </a:lvl7pPr>
            <a:lvl8pPr marL="3429000" indent="-228600" eaLnBrk="0" fontAlgn="base" hangingPunct="0">
              <a:lnSpc>
                <a:spcPct val="75000"/>
              </a:lnSpc>
              <a:spcBef>
                <a:spcPct val="40000"/>
              </a:spcBef>
              <a:spcAft>
                <a:spcPct val="0"/>
              </a:spcAft>
              <a:buChar char="•"/>
              <a:defRPr sz="2800" b="1">
                <a:solidFill>
                  <a:schemeClr val="tx1"/>
                </a:solidFill>
                <a:latin typeface="Garamond" pitchFamily="18" charset="0"/>
              </a:defRPr>
            </a:lvl8pPr>
            <a:lvl9pPr marL="3886200" indent="-228600" eaLnBrk="0" fontAlgn="base" hangingPunct="0">
              <a:lnSpc>
                <a:spcPct val="75000"/>
              </a:lnSpc>
              <a:spcBef>
                <a:spcPct val="40000"/>
              </a:spcBef>
              <a:spcAft>
                <a:spcPct val="0"/>
              </a:spcAft>
              <a:buChar char="•"/>
              <a:defRPr sz="2800" b="1">
                <a:solidFill>
                  <a:schemeClr val="tx1"/>
                </a:solidFill>
                <a:latin typeface="Garamond" pitchFamily="18" charset="0"/>
              </a:defRPr>
            </a:lvl9pPr>
          </a:lstStyle>
          <a:p>
            <a:pPr eaLnBrk="1" hangingPunct="1">
              <a:lnSpc>
                <a:spcPct val="100000"/>
              </a:lnSpc>
              <a:spcBef>
                <a:spcPct val="0"/>
              </a:spcBef>
              <a:buFontTx/>
              <a:buNone/>
            </a:pPr>
            <a:fld id="{5A09CE16-C8CE-4B3C-8257-87EADE6EEF0B}" type="slidenum">
              <a:rPr lang="en-US" sz="1200" b="0" smtClean="0">
                <a:latin typeface="Arial" pitchFamily="34" charset="0"/>
              </a:rPr>
              <a:pPr eaLnBrk="1" hangingPunct="1">
                <a:lnSpc>
                  <a:spcPct val="100000"/>
                </a:lnSpc>
                <a:spcBef>
                  <a:spcPct val="0"/>
                </a:spcBef>
                <a:buFontTx/>
                <a:buNone/>
              </a:pPr>
              <a:t>9</a:t>
            </a:fld>
            <a:endParaRPr lang="en-US" sz="1200" b="0" smtClean="0">
              <a:latin typeface="Arial" pitchFamily="34" charset="0"/>
            </a:endParaRPr>
          </a:p>
        </p:txBody>
      </p:sp>
      <p:pic>
        <p:nvPicPr>
          <p:cNvPr id="45063" name="Picture 6" descr="rich_sampling_cal_5th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6205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descr="rossi_em_sh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2305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Rectangle 8"/>
          <p:cNvSpPr>
            <a:spLocks noChangeArrowheads="1"/>
          </p:cNvSpPr>
          <p:nvPr/>
        </p:nvSpPr>
        <p:spPr bwMode="auto">
          <a:xfrm>
            <a:off x="3352800" y="5486400"/>
            <a:ext cx="579119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75000"/>
              </a:lnSpc>
              <a:spcBef>
                <a:spcPct val="5000"/>
              </a:spcBef>
              <a:buClr>
                <a:schemeClr val="hlink"/>
              </a:buClr>
              <a:buSzPct val="70000"/>
              <a:buFont typeface="Wingdings" pitchFamily="2" charset="2"/>
              <a:buNone/>
              <a:defRPr/>
            </a:pPr>
            <a:r>
              <a:rPr lang="en-US" sz="2000" dirty="0">
                <a:solidFill>
                  <a:srgbClr val="FF6600"/>
                </a:solidFill>
                <a:effectLst>
                  <a:outerShdw blurRad="38100" dist="38100" dir="2700000" algn="tl">
                    <a:srgbClr val="000000"/>
                  </a:outerShdw>
                </a:effectLst>
                <a:cs typeface="+mn-cs"/>
              </a:rPr>
              <a:t>A  `cartoon’ of a fixed target geometry such as for JPARC’s KL-&gt; </a:t>
            </a:r>
            <a:r>
              <a:rPr lang="en-US" sz="2000" dirty="0" err="1">
                <a:solidFill>
                  <a:srgbClr val="FF6600"/>
                </a:solidFill>
                <a:effectLst>
                  <a:outerShdw blurRad="38100" dist="38100" dir="2700000" algn="tl">
                    <a:srgbClr val="000000"/>
                  </a:outerShdw>
                </a:effectLst>
                <a:cs typeface="+mn-cs"/>
              </a:rPr>
              <a:t>pizero</a:t>
            </a:r>
            <a:r>
              <a:rPr lang="en-US" sz="2000" dirty="0">
                <a:solidFill>
                  <a:srgbClr val="FF6600"/>
                </a:solidFill>
                <a:effectLst>
                  <a:outerShdw blurRad="38100" dist="38100" dir="2700000" algn="tl">
                    <a:srgbClr val="000000"/>
                  </a:outerShdw>
                </a:effectLst>
                <a:cs typeface="+mn-cs"/>
              </a:rPr>
              <a:t> </a:t>
            </a:r>
            <a:r>
              <a:rPr lang="en-US" sz="2000" dirty="0" err="1">
                <a:solidFill>
                  <a:srgbClr val="FF6600"/>
                </a:solidFill>
                <a:effectLst>
                  <a:outerShdw blurRad="38100" dist="38100" dir="2700000" algn="tl">
                    <a:srgbClr val="000000"/>
                  </a:outerShdw>
                </a:effectLst>
                <a:cs typeface="+mn-cs"/>
              </a:rPr>
              <a:t>nunubar</a:t>
            </a:r>
            <a:r>
              <a:rPr lang="en-US" sz="2000" dirty="0">
                <a:solidFill>
                  <a:srgbClr val="FF6600"/>
                </a:solidFill>
                <a:effectLst>
                  <a:outerShdw blurRad="38100" dist="38100" dir="2700000" algn="tl">
                    <a:srgbClr val="000000"/>
                  </a:outerShdw>
                </a:effectLst>
                <a:cs typeface="+mn-cs"/>
              </a:rPr>
              <a:t> (at UC, Yao </a:t>
            </a:r>
            <a:r>
              <a:rPr lang="en-US" sz="2000" dirty="0" err="1">
                <a:solidFill>
                  <a:srgbClr val="FF6600"/>
                </a:solidFill>
                <a:effectLst>
                  <a:outerShdw blurRad="38100" dist="38100" dir="2700000" algn="tl">
                    <a:srgbClr val="000000"/>
                  </a:outerShdw>
                </a:effectLst>
                <a:cs typeface="+mn-cs"/>
              </a:rPr>
              <a:t>Wah</a:t>
            </a:r>
            <a:r>
              <a:rPr lang="en-US" sz="2000" dirty="0">
                <a:solidFill>
                  <a:srgbClr val="FF6600"/>
                </a:solidFill>
                <a:effectLst>
                  <a:outerShdw blurRad="38100" dist="38100" dir="2700000" algn="tl">
                    <a:srgbClr val="000000"/>
                  </a:outerShdw>
                </a:effectLst>
                <a:cs typeface="+mn-cs"/>
              </a:rPr>
              <a:t>) or </a:t>
            </a:r>
            <a:r>
              <a:rPr lang="en-US" sz="2000" dirty="0" err="1">
                <a:solidFill>
                  <a:srgbClr val="FF6600"/>
                </a:solidFill>
                <a:effectLst>
                  <a:outerShdw blurRad="38100" dist="38100" dir="2700000" algn="tl">
                    <a:srgbClr val="000000"/>
                  </a:outerShdw>
                </a:effectLst>
                <a:cs typeface="+mn-cs"/>
              </a:rPr>
              <a:t>LHCb</a:t>
            </a:r>
            <a:endParaRPr lang="en-US" sz="2000" dirty="0">
              <a:solidFill>
                <a:srgbClr val="FF6600"/>
              </a:solidFill>
              <a:effectLst>
                <a:outerShdw blurRad="38100" dist="38100" dir="2700000" algn="tl">
                  <a:srgbClr val="000000"/>
                </a:outerShdw>
              </a:effectLst>
              <a:cs typeface="+mn-cs"/>
            </a:endParaRPr>
          </a:p>
        </p:txBody>
      </p:sp>
    </p:spTree>
    <p:extLst>
      <p:ext uri="{BB962C8B-B14F-4D97-AF65-F5344CB8AC3E}">
        <p14:creationId xmlns:p14="http://schemas.microsoft.com/office/powerpoint/2010/main" val="2047378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0030"/>
      </a:dk1>
      <a:lt1>
        <a:srgbClr val="FFFFFF"/>
      </a:lt1>
      <a:dk2>
        <a:srgbClr val="000030"/>
      </a:dk2>
      <a:lt2>
        <a:srgbClr val="E5E5FF"/>
      </a:lt2>
      <a:accent1>
        <a:srgbClr val="0099CC"/>
      </a:accent1>
      <a:accent2>
        <a:srgbClr val="A886E0"/>
      </a:accent2>
      <a:accent3>
        <a:srgbClr val="AAADCA"/>
      </a:accent3>
      <a:accent4>
        <a:srgbClr val="DADADA"/>
      </a:accent4>
      <a:accent5>
        <a:srgbClr val="AACAE2"/>
      </a:accent5>
      <a:accent6>
        <a:srgbClr val="9879CB"/>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02060"/>
          </a:solidFill>
        </a:ln>
      </a:spPr>
      <a:bodyPr wrap="square" rtlCol="0" anchor="ctr">
        <a:spAutoFit/>
      </a:bodyPr>
      <a:lstStyle>
        <a:defPPr algn="ctr">
          <a:lnSpc>
            <a:spcPct val="85000"/>
          </a:lnSpc>
          <a:defRPr sz="2400" b="1" dirty="0" smtClean="0">
            <a:solidFill>
              <a:srgbClr val="151517"/>
            </a:solidFill>
          </a:defRPr>
        </a:defPPr>
      </a:lstStyle>
    </a:spDef>
    <a:txDef>
      <a:spPr>
        <a:noFill/>
      </a:spPr>
      <a:bodyPr wrap="square" rtlCol="0">
        <a:spAutoFit/>
      </a:bodyPr>
      <a:lstStyle>
        <a:defPPr>
          <a:defRPr sz="2800" b="1" dirty="0" err="1" smtClean="0">
            <a:solidFill>
              <a:schemeClr val="accent4">
                <a:lumMod val="10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9789</TotalTime>
  <Words>2718</Words>
  <Application>Microsoft Office PowerPoint</Application>
  <PresentationFormat>On-screen Show (4:3)</PresentationFormat>
  <Paragraphs>510</Paragraphs>
  <Slides>59</Slides>
  <Notes>3</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  Electronics and System Integration for Large-Area Pico-second Photodetectors</vt:lpstr>
      <vt:lpstr>Outline</vt:lpstr>
      <vt:lpstr>Colliders: </vt:lpstr>
      <vt:lpstr>  </vt:lpstr>
      <vt:lpstr> Neutrino Physics</vt:lpstr>
      <vt:lpstr>Can we build a photon TPC? </vt:lpstr>
      <vt:lpstr>Medical Imaging (PET)</vt:lpstr>
      <vt:lpstr>Reconstructing the vertex space point: Simplest case- 2 hits (x,y) at wall</vt:lpstr>
      <vt:lpstr> Cherenkov-sensitive Sampling Quasi- Digital  Calorimeters</vt:lpstr>
      <vt:lpstr>Tile-Tray Integrated Design</vt:lpstr>
      <vt:lpstr> The Half-Meter-Squared SuperModule</vt:lpstr>
      <vt:lpstr>How Does it Work?</vt:lpstr>
      <vt:lpstr>Incom Micropore Substrate</vt:lpstr>
      <vt:lpstr>Waveform Sample On Ends of Strips</vt:lpstr>
      <vt:lpstr>Extract time, charge, shape each end</vt:lpstr>
      <vt:lpstr>Extract time, position of pulse using time from both ends</vt:lpstr>
      <vt:lpstr>SuperModule Mockup </vt:lpstr>
      <vt:lpstr>Developing and Testing the Electronics, Anodes, and DAQ</vt:lpstr>
      <vt:lpstr>Digital Cards and Central Card</vt:lpstr>
      <vt:lpstr>Analog Card to Digital Card</vt:lpstr>
      <vt:lpstr>Anode Testing for ABW, Crosstalk,..</vt:lpstr>
      <vt:lpstr>Anode Testing for ABW, Crosstalk,..</vt:lpstr>
      <vt:lpstr>Simulation of Resolution vs abw</vt:lpstr>
      <vt:lpstr>The PSEC4 Waveform Sampling ASIC</vt:lpstr>
      <vt:lpstr>PowerPoint Presentation</vt:lpstr>
      <vt:lpstr>6-channel `Scope-on-a-chip’ </vt:lpstr>
      <vt:lpstr>PowerPoint Presentation</vt:lpstr>
      <vt:lpstr>Digitization Analog Bandwith </vt:lpstr>
      <vt:lpstr>Noise (unshielded)</vt:lpstr>
      <vt:lpstr>Opportunities:Can we go deep sub-picosec?: the Ritt Parameterization  (agrees with JF MC)</vt:lpstr>
      <vt:lpstr>Challenges</vt:lpstr>
      <vt:lpstr>More Information on LAPPD:</vt:lpstr>
      <vt:lpstr>PowerPoint Presentation</vt:lpstr>
      <vt:lpstr>Backup slides</vt:lpstr>
      <vt:lpstr>Parallel Efforts on Specific Applications</vt:lpstr>
      <vt:lpstr>PowerPoint Presentation</vt:lpstr>
      <vt:lpstr>ALD &amp;Integration tests at ANL</vt:lpstr>
      <vt:lpstr> Daniel Boone </vt:lpstr>
      <vt:lpstr>Simplifying MCP Construction</vt:lpstr>
      <vt:lpstr>First measurements of gain in an ALD SEE layer at the APS laser test setup (Bernhard Adams, Matthieu Cholet, and Matt Wetstein) </vt:lpstr>
      <vt:lpstr>Psec Large-area Micro-Channel Plate Panel (MCPP)- LDRD proposal to ANL (with Mike Pellin/MSD)</vt:lpstr>
      <vt:lpstr>KL to pizero nu-nubar</vt:lpstr>
      <vt:lpstr>The Large-Area Psec Photo-Detector Collaboration</vt:lpstr>
      <vt:lpstr>Microchannel Plates-2</vt:lpstr>
      <vt:lpstr>Microchannel Plates-3</vt:lpstr>
      <vt:lpstr>Microchannel Plates-4b</vt:lpstr>
      <vt:lpstr>Microchannel Plates-4d</vt:lpstr>
      <vt:lpstr>Photocathodes Subject of next talk by Klaus- touch on here only briefly</vt:lpstr>
      <vt:lpstr>Hermetic Packaging </vt:lpstr>
      <vt:lpstr>Matt Wetstein; ANL&amp;UC</vt:lpstr>
      <vt:lpstr>Sampling calorimeters  based on thin cheap photodetectors with correlated time and space waveform sampling</vt:lpstr>
      <vt:lpstr>A `Quasi-digital’ MCP-based Calorimeter</vt:lpstr>
      <vt:lpstr>FY-08 Funds –Chicago Anode Design and Simulation (Fukun Tang)</vt:lpstr>
      <vt:lpstr>MCP+Transmission Lines Sampled at Both Ends Provide Time and 2D Space</vt:lpstr>
      <vt:lpstr>Applications</vt:lpstr>
      <vt:lpstr>The 4 `Divisions’ of glass LAPPD</vt:lpstr>
      <vt:lpstr>LAPPD Performance</vt:lpstr>
      <vt:lpstr>Signal- want large for S/N</vt:lpstr>
      <vt:lpstr>SS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frisch</dc:creator>
  <cp:lastModifiedBy>frisch</cp:lastModifiedBy>
  <cp:revision>299</cp:revision>
  <dcterms:created xsi:type="dcterms:W3CDTF">2011-10-07T14:54:54Z</dcterms:created>
  <dcterms:modified xsi:type="dcterms:W3CDTF">2012-05-17T14:24:23Z</dcterms:modified>
</cp:coreProperties>
</file>