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68" r:id="rId2"/>
    <p:sldId id="345" r:id="rId3"/>
    <p:sldId id="350" r:id="rId4"/>
    <p:sldId id="351" r:id="rId5"/>
    <p:sldId id="359" r:id="rId6"/>
    <p:sldId id="310" r:id="rId7"/>
    <p:sldId id="344" r:id="rId8"/>
    <p:sldId id="353" r:id="rId9"/>
    <p:sldId id="312" r:id="rId10"/>
    <p:sldId id="313" r:id="rId11"/>
    <p:sldId id="314" r:id="rId12"/>
    <p:sldId id="315" r:id="rId13"/>
    <p:sldId id="349" r:id="rId14"/>
    <p:sldId id="362" r:id="rId15"/>
    <p:sldId id="364" r:id="rId16"/>
    <p:sldId id="375" r:id="rId17"/>
    <p:sldId id="376" r:id="rId18"/>
    <p:sldId id="316" r:id="rId19"/>
    <p:sldId id="317" r:id="rId20"/>
    <p:sldId id="365" r:id="rId21"/>
    <p:sldId id="318" r:id="rId22"/>
    <p:sldId id="319" r:id="rId23"/>
    <p:sldId id="366" r:id="rId24"/>
    <p:sldId id="360" r:id="rId25"/>
    <p:sldId id="320" r:id="rId26"/>
    <p:sldId id="321" r:id="rId27"/>
    <p:sldId id="323" r:id="rId28"/>
    <p:sldId id="325" r:id="rId29"/>
    <p:sldId id="326" r:id="rId30"/>
    <p:sldId id="327" r:id="rId31"/>
    <p:sldId id="330" r:id="rId32"/>
    <p:sldId id="332" r:id="rId33"/>
    <p:sldId id="297" r:id="rId34"/>
    <p:sldId id="371" r:id="rId35"/>
    <p:sldId id="301" r:id="rId36"/>
    <p:sldId id="338" r:id="rId37"/>
    <p:sldId id="289" r:id="rId38"/>
    <p:sldId id="339" r:id="rId39"/>
    <p:sldId id="358" r:id="rId40"/>
    <p:sldId id="354" r:id="rId41"/>
    <p:sldId id="309" r:id="rId42"/>
    <p:sldId id="296" r:id="rId43"/>
    <p:sldId id="356" r:id="rId44"/>
    <p:sldId id="372" r:id="rId45"/>
    <p:sldId id="377" r:id="rId46"/>
    <p:sldId id="378" r:id="rId47"/>
    <p:sldId id="374" r:id="rId48"/>
    <p:sldId id="357" r:id="rId49"/>
    <p:sldId id="355" r:id="rId50"/>
    <p:sldId id="290" r:id="rId51"/>
    <p:sldId id="331" r:id="rId52"/>
    <p:sldId id="292" r:id="rId53"/>
    <p:sldId id="291" r:id="rId54"/>
    <p:sldId id="293" r:id="rId55"/>
    <p:sldId id="370" r:id="rId56"/>
    <p:sldId id="294" r:id="rId57"/>
    <p:sldId id="368" r:id="rId58"/>
    <p:sldId id="299" r:id="rId59"/>
    <p:sldId id="298" r:id="rId60"/>
    <p:sldId id="288" r:id="rId61"/>
    <p:sldId id="302" r:id="rId6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4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4" Type="http://schemas.openxmlformats.org/officeDocument/2006/relationships/image" Target="../media/image7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Relationship Id="rId4" Type="http://schemas.openxmlformats.org/officeDocument/2006/relationships/image" Target="../media/image7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690C2-CF24-44D0-92BB-93580319890F}" type="doc">
      <dgm:prSet loTypeId="urn:microsoft.com/office/officeart/2008/layout/TitlePictureLineup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FAC07A83-BC88-4009-8786-59E4A613245E}">
      <dgm:prSet phldrT="[Text]"/>
      <dgm:spPr/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Single </a:t>
          </a:r>
          <a:r>
            <a:rPr lang="fr-FR" dirty="0" err="1" smtClean="0">
              <a:solidFill>
                <a:schemeClr val="bg1"/>
              </a:solidFill>
            </a:rPr>
            <a:t>threshold</a:t>
          </a:r>
          <a:endParaRPr lang="fr-FR" dirty="0">
            <a:solidFill>
              <a:schemeClr val="bg1"/>
            </a:solidFill>
          </a:endParaRPr>
        </a:p>
      </dgm:t>
    </dgm:pt>
    <dgm:pt modelId="{C7DCAB1C-1445-47EE-8462-DE4FA71DDF6B}" type="parTrans" cxnId="{FF137D82-DCF8-4A57-BE86-9045B1C0F739}">
      <dgm:prSet/>
      <dgm:spPr/>
      <dgm:t>
        <a:bodyPr/>
        <a:lstStyle/>
        <a:p>
          <a:endParaRPr lang="fr-FR"/>
        </a:p>
      </dgm:t>
    </dgm:pt>
    <dgm:pt modelId="{CBF9E605-7270-4431-AFEF-BA20742CACA6}" type="sibTrans" cxnId="{FF137D82-DCF8-4A57-BE86-9045B1C0F739}">
      <dgm:prSet/>
      <dgm:spPr/>
      <dgm:t>
        <a:bodyPr/>
        <a:lstStyle/>
        <a:p>
          <a:endParaRPr lang="fr-FR"/>
        </a:p>
      </dgm:t>
    </dgm:pt>
    <dgm:pt modelId="{0955A1BA-0969-4882-A82E-E6F32F79829E}">
      <dgm:prSet phldrT="[Text]"/>
      <dgm:spPr/>
      <dgm:t>
        <a:bodyPr/>
        <a:lstStyle/>
        <a:p>
          <a:pPr algn="ctr"/>
          <a:r>
            <a:rPr lang="en-US" noProof="0" dirty="0" smtClean="0"/>
            <a:t>The single threshold is the least precise time extraction measurement. It has the advantage of simplicity. </a:t>
          </a:r>
          <a:endParaRPr lang="en-US" noProof="0" dirty="0"/>
        </a:p>
      </dgm:t>
    </dgm:pt>
    <dgm:pt modelId="{08C353B4-8532-41DF-BE38-669600E28D03}" type="parTrans" cxnId="{8297373B-CFA7-4E31-AFF5-D8D78A69FC8D}">
      <dgm:prSet/>
      <dgm:spPr/>
      <dgm:t>
        <a:bodyPr/>
        <a:lstStyle/>
        <a:p>
          <a:endParaRPr lang="fr-FR"/>
        </a:p>
      </dgm:t>
    </dgm:pt>
    <dgm:pt modelId="{0BCC4AAB-8A37-4442-8DC3-04E25C84DECC}" type="sibTrans" cxnId="{8297373B-CFA7-4E31-AFF5-D8D78A69FC8D}">
      <dgm:prSet/>
      <dgm:spPr/>
      <dgm:t>
        <a:bodyPr/>
        <a:lstStyle/>
        <a:p>
          <a:endParaRPr lang="fr-FR"/>
        </a:p>
      </dgm:t>
    </dgm:pt>
    <dgm:pt modelId="{125483C3-4B37-45C5-8A21-CB43F929FEEA}">
      <dgm:prSet phldrT="[Text]"/>
      <dgm:spPr/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Multiple </a:t>
          </a:r>
          <a:r>
            <a:rPr lang="fr-FR" dirty="0" err="1" smtClean="0">
              <a:solidFill>
                <a:schemeClr val="bg1"/>
              </a:solidFill>
            </a:rPr>
            <a:t>threshold</a:t>
          </a:r>
          <a:endParaRPr lang="fr-FR" dirty="0">
            <a:solidFill>
              <a:schemeClr val="bg1"/>
            </a:solidFill>
          </a:endParaRPr>
        </a:p>
      </dgm:t>
    </dgm:pt>
    <dgm:pt modelId="{C26B2C4E-6E98-4898-9F72-CAB63FB7DC24}" type="parTrans" cxnId="{44917643-A2DE-4FCC-A8B9-96D7972902D3}">
      <dgm:prSet/>
      <dgm:spPr/>
      <dgm:t>
        <a:bodyPr/>
        <a:lstStyle/>
        <a:p>
          <a:endParaRPr lang="fr-FR"/>
        </a:p>
      </dgm:t>
    </dgm:pt>
    <dgm:pt modelId="{24B1D6A6-202E-43C7-8B8F-CFB7387F8D93}" type="sibTrans" cxnId="{44917643-A2DE-4FCC-A8B9-96D7972902D3}">
      <dgm:prSet/>
      <dgm:spPr/>
      <dgm:t>
        <a:bodyPr/>
        <a:lstStyle/>
        <a:p>
          <a:endParaRPr lang="fr-FR"/>
        </a:p>
      </dgm:t>
    </dgm:pt>
    <dgm:pt modelId="{FFD51887-0C3D-405B-BC07-A86AB6B42C45}">
      <dgm:prSet phldrT="[Text]"/>
      <dgm:spPr/>
      <dgm:t>
        <a:bodyPr/>
        <a:lstStyle/>
        <a:p>
          <a:pPr algn="ctr"/>
          <a:r>
            <a:rPr lang="en-US" noProof="0" dirty="0" smtClean="0"/>
            <a:t>The multiple threshold method takes into account the finite slope of the signals. It is still easy to implement.</a:t>
          </a:r>
          <a:endParaRPr lang="en-US" noProof="0" dirty="0"/>
        </a:p>
      </dgm:t>
    </dgm:pt>
    <dgm:pt modelId="{C767BA40-3E83-4A1D-A32F-C0BFC1D09CD7}" type="parTrans" cxnId="{75EBC261-2EB5-4F93-A70B-3C5E621C3ED2}">
      <dgm:prSet/>
      <dgm:spPr/>
      <dgm:t>
        <a:bodyPr/>
        <a:lstStyle/>
        <a:p>
          <a:endParaRPr lang="fr-FR"/>
        </a:p>
      </dgm:t>
    </dgm:pt>
    <dgm:pt modelId="{9880AE35-2DE0-4AA7-86DB-73EDC00D5B98}" type="sibTrans" cxnId="{75EBC261-2EB5-4F93-A70B-3C5E621C3ED2}">
      <dgm:prSet/>
      <dgm:spPr/>
      <dgm:t>
        <a:bodyPr/>
        <a:lstStyle/>
        <a:p>
          <a:endParaRPr lang="fr-FR"/>
        </a:p>
      </dgm:t>
    </dgm:pt>
    <dgm:pt modelId="{E17FF046-FC4F-4ED5-8D48-C57598E5C6D0}">
      <dgm:prSet phldrT="[Text]"/>
      <dgm:spPr/>
      <dgm:t>
        <a:bodyPr/>
        <a:lstStyle/>
        <a:p>
          <a:r>
            <a:rPr lang="fr-FR" dirty="0" smtClean="0">
              <a:solidFill>
                <a:schemeClr val="bg1"/>
              </a:solidFill>
            </a:rPr>
            <a:t>Constant fraction</a:t>
          </a:r>
          <a:endParaRPr lang="fr-FR" dirty="0">
            <a:solidFill>
              <a:schemeClr val="bg1"/>
            </a:solidFill>
          </a:endParaRPr>
        </a:p>
      </dgm:t>
    </dgm:pt>
    <dgm:pt modelId="{513C8299-E202-4B35-B6F8-63FD0DA28110}" type="parTrans" cxnId="{3C41F53F-E25D-480A-B3BC-A58F1EE613CA}">
      <dgm:prSet/>
      <dgm:spPr/>
      <dgm:t>
        <a:bodyPr/>
        <a:lstStyle/>
        <a:p>
          <a:endParaRPr lang="fr-FR"/>
        </a:p>
      </dgm:t>
    </dgm:pt>
    <dgm:pt modelId="{8B3D18F8-35A4-45AA-9FE3-197A46EF1FFF}" type="sibTrans" cxnId="{3C41F53F-E25D-480A-B3BC-A58F1EE613CA}">
      <dgm:prSet/>
      <dgm:spPr/>
      <dgm:t>
        <a:bodyPr/>
        <a:lstStyle/>
        <a:p>
          <a:endParaRPr lang="fr-FR"/>
        </a:p>
      </dgm:t>
    </dgm:pt>
    <dgm:pt modelId="{061F741E-945F-44AE-85A2-1DB0341CCC67}">
      <dgm:prSet phldrT="[Text]"/>
      <dgm:spPr/>
      <dgm:t>
        <a:bodyPr/>
        <a:lstStyle/>
        <a:p>
          <a:pPr algn="ctr"/>
          <a:r>
            <a:rPr lang="en-US" noProof="0" dirty="0" smtClean="0"/>
            <a:t>The constant fraction algorithm is very often used due to its relatively good performance and its simplicity. </a:t>
          </a:r>
          <a:endParaRPr lang="en-US" noProof="0" dirty="0"/>
        </a:p>
      </dgm:t>
    </dgm:pt>
    <dgm:pt modelId="{C1E4F2C6-D576-4F69-AD9D-CFD81C4426E0}" type="parTrans" cxnId="{A5B579CC-1635-4AB8-9F9A-1AE490F22D71}">
      <dgm:prSet/>
      <dgm:spPr/>
      <dgm:t>
        <a:bodyPr/>
        <a:lstStyle/>
        <a:p>
          <a:endParaRPr lang="fr-FR"/>
        </a:p>
      </dgm:t>
    </dgm:pt>
    <dgm:pt modelId="{90920671-64E9-418B-8F09-22C31E3185CA}" type="sibTrans" cxnId="{A5B579CC-1635-4AB8-9F9A-1AE490F22D71}">
      <dgm:prSet/>
      <dgm:spPr/>
      <dgm:t>
        <a:bodyPr/>
        <a:lstStyle/>
        <a:p>
          <a:endParaRPr lang="fr-FR"/>
        </a:p>
      </dgm:t>
    </dgm:pt>
    <dgm:pt modelId="{6CF9FCDF-EE78-43CB-835C-EDD2928D8151}">
      <dgm:prSet/>
      <dgm:spPr/>
      <dgm:t>
        <a:bodyPr/>
        <a:lstStyle/>
        <a:p>
          <a:r>
            <a:rPr lang="fr-FR" dirty="0" err="1" smtClean="0">
              <a:solidFill>
                <a:schemeClr val="bg1"/>
              </a:solidFill>
            </a:rPr>
            <a:t>Waveform</a:t>
          </a:r>
          <a:r>
            <a:rPr lang="fr-FR" dirty="0" smtClean="0">
              <a:solidFill>
                <a:schemeClr val="bg1"/>
              </a:solidFill>
            </a:rPr>
            <a:t> </a:t>
          </a:r>
          <a:r>
            <a:rPr lang="fr-FR" dirty="0" err="1" smtClean="0">
              <a:solidFill>
                <a:schemeClr val="bg1"/>
              </a:solidFill>
            </a:rPr>
            <a:t>sampling</a:t>
          </a:r>
          <a:endParaRPr lang="fr-FR" dirty="0">
            <a:solidFill>
              <a:schemeClr val="bg1"/>
            </a:solidFill>
          </a:endParaRPr>
        </a:p>
      </dgm:t>
    </dgm:pt>
    <dgm:pt modelId="{CEB0F9A7-5CEB-4F5C-BF49-EE3956601CD6}" type="parTrans" cxnId="{ECA61163-B3DD-418A-88DE-1DD64C47C114}">
      <dgm:prSet/>
      <dgm:spPr/>
      <dgm:t>
        <a:bodyPr/>
        <a:lstStyle/>
        <a:p>
          <a:endParaRPr lang="fr-FR"/>
        </a:p>
      </dgm:t>
    </dgm:pt>
    <dgm:pt modelId="{FE2BA595-7F5C-446D-A204-3F9C49B90796}" type="sibTrans" cxnId="{ECA61163-B3DD-418A-88DE-1DD64C47C114}">
      <dgm:prSet/>
      <dgm:spPr/>
      <dgm:t>
        <a:bodyPr/>
        <a:lstStyle/>
        <a:p>
          <a:endParaRPr lang="fr-FR"/>
        </a:p>
      </dgm:t>
    </dgm:pt>
    <dgm:pt modelId="{C3D8813F-6239-4C70-A01C-55AF4D4D4594}">
      <dgm:prSet/>
      <dgm:spPr/>
      <dgm:t>
        <a:bodyPr/>
        <a:lstStyle/>
        <a:p>
          <a:r>
            <a:rPr lang="en-US" dirty="0" smtClean="0"/>
            <a:t>The waveform sampling above the </a:t>
          </a:r>
          <a:r>
            <a:rPr lang="en-US" dirty="0" err="1" smtClean="0"/>
            <a:t>Nyquist</a:t>
          </a:r>
          <a:r>
            <a:rPr lang="en-US" dirty="0" smtClean="0"/>
            <a:t> frequency  is the best algorithm since it is preserves the signal integrity.</a:t>
          </a:r>
          <a:endParaRPr lang="en-US" dirty="0"/>
        </a:p>
      </dgm:t>
    </dgm:pt>
    <dgm:pt modelId="{808C622B-0476-4631-A28D-518D992CE181}" type="parTrans" cxnId="{B72A436B-4A64-4C9E-B9E2-30C711544F06}">
      <dgm:prSet/>
      <dgm:spPr/>
      <dgm:t>
        <a:bodyPr/>
        <a:lstStyle/>
        <a:p>
          <a:endParaRPr lang="en-US"/>
        </a:p>
      </dgm:t>
    </dgm:pt>
    <dgm:pt modelId="{27B8336D-0EE2-44A8-BC02-4A1E00E026E0}" type="sibTrans" cxnId="{B72A436B-4A64-4C9E-B9E2-30C711544F06}">
      <dgm:prSet/>
      <dgm:spPr/>
      <dgm:t>
        <a:bodyPr/>
        <a:lstStyle/>
        <a:p>
          <a:endParaRPr lang="en-US"/>
        </a:p>
      </dgm:t>
    </dgm:pt>
    <dgm:pt modelId="{AA52AFD3-2523-41E0-9A72-420FE04C2B5A}" type="pres">
      <dgm:prSet presAssocID="{E8E690C2-CF24-44D0-92BB-93580319890F}" presName="Name0" presStyleCnt="0">
        <dgm:presLayoutVars>
          <dgm:dir/>
        </dgm:presLayoutVars>
      </dgm:prSet>
      <dgm:spPr/>
      <dgm:t>
        <a:bodyPr/>
        <a:lstStyle/>
        <a:p>
          <a:endParaRPr lang="fr-FR"/>
        </a:p>
      </dgm:t>
    </dgm:pt>
    <dgm:pt modelId="{85A70CA4-08F0-4D1D-A695-9490E3A07688}" type="pres">
      <dgm:prSet presAssocID="{FAC07A83-BC88-4009-8786-59E4A613245E}" presName="composite" presStyleCnt="0"/>
      <dgm:spPr/>
      <dgm:t>
        <a:bodyPr/>
        <a:lstStyle/>
        <a:p>
          <a:endParaRPr lang="en-US"/>
        </a:p>
      </dgm:t>
    </dgm:pt>
    <dgm:pt modelId="{467CECB9-8A42-4137-B9EC-25FEB77E6181}" type="pres">
      <dgm:prSet presAssocID="{FAC07A83-BC88-4009-8786-59E4A613245E}" presName="Accent" presStyleLbl="alignAcc1" presStyleIdx="0" presStyleCnt="4"/>
      <dgm:spPr/>
      <dgm:t>
        <a:bodyPr/>
        <a:lstStyle/>
        <a:p>
          <a:endParaRPr lang="en-US"/>
        </a:p>
      </dgm:t>
    </dgm:pt>
    <dgm:pt modelId="{5F1ABE9F-AE20-42DB-A3B8-DF5C07F32E3D}" type="pres">
      <dgm:prSet presAssocID="{FAC07A83-BC88-4009-8786-59E4A613245E}" presName="Imag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n-US"/>
        </a:p>
      </dgm:t>
    </dgm:pt>
    <dgm:pt modelId="{5583D35B-7B66-4975-8EED-5D56B63C9E9B}" type="pres">
      <dgm:prSet presAssocID="{FAC07A83-BC88-4009-8786-59E4A613245E}" presName="Child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83236C4-132B-4945-AB81-EE0EEE7367B2}" type="pres">
      <dgm:prSet presAssocID="{FAC07A83-BC88-4009-8786-59E4A613245E}" presName="Paren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4585437-53BC-49D8-AF64-1450E10724DC}" type="pres">
      <dgm:prSet presAssocID="{CBF9E605-7270-4431-AFEF-BA20742CACA6}" presName="sibTrans" presStyleCnt="0"/>
      <dgm:spPr/>
      <dgm:t>
        <a:bodyPr/>
        <a:lstStyle/>
        <a:p>
          <a:endParaRPr lang="en-US"/>
        </a:p>
      </dgm:t>
    </dgm:pt>
    <dgm:pt modelId="{64688017-8933-498C-B649-589E78BC3A9F}" type="pres">
      <dgm:prSet presAssocID="{125483C3-4B37-45C5-8A21-CB43F929FEEA}" presName="composite" presStyleCnt="0"/>
      <dgm:spPr/>
      <dgm:t>
        <a:bodyPr/>
        <a:lstStyle/>
        <a:p>
          <a:endParaRPr lang="en-US"/>
        </a:p>
      </dgm:t>
    </dgm:pt>
    <dgm:pt modelId="{0C5FB947-FCAA-484C-9F93-E504C9AA3702}" type="pres">
      <dgm:prSet presAssocID="{125483C3-4B37-45C5-8A21-CB43F929FEEA}" presName="Accent" presStyleLbl="alignAcc1" presStyleIdx="1" presStyleCnt="4"/>
      <dgm:spPr/>
      <dgm:t>
        <a:bodyPr/>
        <a:lstStyle/>
        <a:p>
          <a:endParaRPr lang="en-US"/>
        </a:p>
      </dgm:t>
    </dgm:pt>
    <dgm:pt modelId="{D4D69EC8-0B78-4E03-A5D6-DCBA72AAC34B}" type="pres">
      <dgm:prSet presAssocID="{125483C3-4B37-45C5-8A21-CB43F929FEEA}" presName="Image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n-US"/>
        </a:p>
      </dgm:t>
    </dgm:pt>
    <dgm:pt modelId="{3B331ED4-2293-4147-A963-14A4F0F15C24}" type="pres">
      <dgm:prSet presAssocID="{125483C3-4B37-45C5-8A21-CB43F929FEEA}" presName="Child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EFEE3E-F52A-4ED3-94CA-24265EE08525}" type="pres">
      <dgm:prSet presAssocID="{125483C3-4B37-45C5-8A21-CB43F929FEEA}" presName="Paren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543AF9E-675D-4C48-8858-640E2E4AF87D}" type="pres">
      <dgm:prSet presAssocID="{24B1D6A6-202E-43C7-8B8F-CFB7387F8D93}" presName="sibTrans" presStyleCnt="0"/>
      <dgm:spPr/>
      <dgm:t>
        <a:bodyPr/>
        <a:lstStyle/>
        <a:p>
          <a:endParaRPr lang="en-US"/>
        </a:p>
      </dgm:t>
    </dgm:pt>
    <dgm:pt modelId="{2C327F84-EA32-41CA-BD4A-276904458C52}" type="pres">
      <dgm:prSet presAssocID="{E17FF046-FC4F-4ED5-8D48-C57598E5C6D0}" presName="composite" presStyleCnt="0"/>
      <dgm:spPr/>
      <dgm:t>
        <a:bodyPr/>
        <a:lstStyle/>
        <a:p>
          <a:endParaRPr lang="en-US"/>
        </a:p>
      </dgm:t>
    </dgm:pt>
    <dgm:pt modelId="{98CFCB89-3A02-45B2-A72E-C59C3FC5462A}" type="pres">
      <dgm:prSet presAssocID="{E17FF046-FC4F-4ED5-8D48-C57598E5C6D0}" presName="Accent" presStyleLbl="alignAcc1" presStyleIdx="2" presStyleCnt="4"/>
      <dgm:spPr/>
      <dgm:t>
        <a:bodyPr/>
        <a:lstStyle/>
        <a:p>
          <a:endParaRPr lang="en-US"/>
        </a:p>
      </dgm:t>
    </dgm:pt>
    <dgm:pt modelId="{1B60B83C-2C2A-41DD-82BF-FCF0E50D033D}" type="pres">
      <dgm:prSet presAssocID="{E17FF046-FC4F-4ED5-8D48-C57598E5C6D0}" presName="Image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695F08DA-ED5D-470D-853D-583777327664}" type="pres">
      <dgm:prSet presAssocID="{E17FF046-FC4F-4ED5-8D48-C57598E5C6D0}" presName="Child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22DB174-5F99-462B-A1C7-ACE0886A8B0D}" type="pres">
      <dgm:prSet presAssocID="{E17FF046-FC4F-4ED5-8D48-C57598E5C6D0}" presName="Paren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67FDA1-CB87-4620-AD90-364BF6043E88}" type="pres">
      <dgm:prSet presAssocID="{8B3D18F8-35A4-45AA-9FE3-197A46EF1FFF}" presName="sibTrans" presStyleCnt="0"/>
      <dgm:spPr/>
      <dgm:t>
        <a:bodyPr/>
        <a:lstStyle/>
        <a:p>
          <a:endParaRPr lang="en-US"/>
        </a:p>
      </dgm:t>
    </dgm:pt>
    <dgm:pt modelId="{7A34E542-2475-4B0C-A60F-F94219E34E59}" type="pres">
      <dgm:prSet presAssocID="{6CF9FCDF-EE78-43CB-835C-EDD2928D8151}" presName="composite" presStyleCnt="0"/>
      <dgm:spPr/>
      <dgm:t>
        <a:bodyPr/>
        <a:lstStyle/>
        <a:p>
          <a:endParaRPr lang="en-US"/>
        </a:p>
      </dgm:t>
    </dgm:pt>
    <dgm:pt modelId="{38665600-411A-4B97-97E4-32912BF6120F}" type="pres">
      <dgm:prSet presAssocID="{6CF9FCDF-EE78-43CB-835C-EDD2928D8151}" presName="Accent" presStyleLbl="alignAcc1" presStyleIdx="3" presStyleCnt="4"/>
      <dgm:spPr/>
      <dgm:t>
        <a:bodyPr/>
        <a:lstStyle/>
        <a:p>
          <a:endParaRPr lang="en-US"/>
        </a:p>
      </dgm:t>
    </dgm:pt>
    <dgm:pt modelId="{3A12ED14-D277-414E-BEA5-76C26453885E}" type="pres">
      <dgm:prSet presAssocID="{6CF9FCDF-EE78-43CB-835C-EDD2928D8151}" presName="Image" presStyleLbl="node1" presStyleIdx="3" presStyleCnt="4" custLinFactNeighborX="2108" custLinFactNeighborY="-222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en-US"/>
        </a:p>
      </dgm:t>
    </dgm:pt>
    <dgm:pt modelId="{ACD21227-9483-44CD-B8DE-D34C553AF4D1}" type="pres">
      <dgm:prSet presAssocID="{6CF9FCDF-EE78-43CB-835C-EDD2928D8151}" presName="Chil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6691C3-93D0-4B9D-8D48-2DB3007ED2E0}" type="pres">
      <dgm:prSet presAssocID="{6CF9FCDF-EE78-43CB-835C-EDD2928D8151}" presName="Paren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A28C895-0F58-4278-9D87-0FEFFAEC8926}" type="presOf" srcId="{0955A1BA-0969-4882-A82E-E6F32F79829E}" destId="{5583D35B-7B66-4975-8EED-5D56B63C9E9B}" srcOrd="0" destOrd="0" presId="urn:microsoft.com/office/officeart/2008/layout/TitlePictureLineup"/>
    <dgm:cxn modelId="{7D150CD3-37ED-4F82-B1DC-957BA7775116}" type="presOf" srcId="{FAC07A83-BC88-4009-8786-59E4A613245E}" destId="{E83236C4-132B-4945-AB81-EE0EEE7367B2}" srcOrd="0" destOrd="0" presId="urn:microsoft.com/office/officeart/2008/layout/TitlePictureLineup"/>
    <dgm:cxn modelId="{3C41F53F-E25D-480A-B3BC-A58F1EE613CA}" srcId="{E8E690C2-CF24-44D0-92BB-93580319890F}" destId="{E17FF046-FC4F-4ED5-8D48-C57598E5C6D0}" srcOrd="2" destOrd="0" parTransId="{513C8299-E202-4B35-B6F8-63FD0DA28110}" sibTransId="{8B3D18F8-35A4-45AA-9FE3-197A46EF1FFF}"/>
    <dgm:cxn modelId="{A5B579CC-1635-4AB8-9F9A-1AE490F22D71}" srcId="{E17FF046-FC4F-4ED5-8D48-C57598E5C6D0}" destId="{061F741E-945F-44AE-85A2-1DB0341CCC67}" srcOrd="0" destOrd="0" parTransId="{C1E4F2C6-D576-4F69-AD9D-CFD81C4426E0}" sibTransId="{90920671-64E9-418B-8F09-22C31E3185CA}"/>
    <dgm:cxn modelId="{75EBC261-2EB5-4F93-A70B-3C5E621C3ED2}" srcId="{125483C3-4B37-45C5-8A21-CB43F929FEEA}" destId="{FFD51887-0C3D-405B-BC07-A86AB6B42C45}" srcOrd="0" destOrd="0" parTransId="{C767BA40-3E83-4A1D-A32F-C0BFC1D09CD7}" sibTransId="{9880AE35-2DE0-4AA7-86DB-73EDC00D5B98}"/>
    <dgm:cxn modelId="{FF137D82-DCF8-4A57-BE86-9045B1C0F739}" srcId="{E8E690C2-CF24-44D0-92BB-93580319890F}" destId="{FAC07A83-BC88-4009-8786-59E4A613245E}" srcOrd="0" destOrd="0" parTransId="{C7DCAB1C-1445-47EE-8462-DE4FA71DDF6B}" sibTransId="{CBF9E605-7270-4431-AFEF-BA20742CACA6}"/>
    <dgm:cxn modelId="{1BABE837-DCC4-4FF2-BC8C-C516957A636D}" type="presOf" srcId="{C3D8813F-6239-4C70-A01C-55AF4D4D4594}" destId="{ACD21227-9483-44CD-B8DE-D34C553AF4D1}" srcOrd="0" destOrd="0" presId="urn:microsoft.com/office/officeart/2008/layout/TitlePictureLineup"/>
    <dgm:cxn modelId="{ECA61163-B3DD-418A-88DE-1DD64C47C114}" srcId="{E8E690C2-CF24-44D0-92BB-93580319890F}" destId="{6CF9FCDF-EE78-43CB-835C-EDD2928D8151}" srcOrd="3" destOrd="0" parTransId="{CEB0F9A7-5CEB-4F5C-BF49-EE3956601CD6}" sibTransId="{FE2BA595-7F5C-446D-A204-3F9C49B90796}"/>
    <dgm:cxn modelId="{62CB4F4F-40E1-4277-8066-9364B4F035CC}" type="presOf" srcId="{6CF9FCDF-EE78-43CB-835C-EDD2928D8151}" destId="{0B6691C3-93D0-4B9D-8D48-2DB3007ED2E0}" srcOrd="0" destOrd="0" presId="urn:microsoft.com/office/officeart/2008/layout/TitlePictureLineup"/>
    <dgm:cxn modelId="{44917643-A2DE-4FCC-A8B9-96D7972902D3}" srcId="{E8E690C2-CF24-44D0-92BB-93580319890F}" destId="{125483C3-4B37-45C5-8A21-CB43F929FEEA}" srcOrd="1" destOrd="0" parTransId="{C26B2C4E-6E98-4898-9F72-CAB63FB7DC24}" sibTransId="{24B1D6A6-202E-43C7-8B8F-CFB7387F8D93}"/>
    <dgm:cxn modelId="{C92AB944-150E-49BD-8FE5-326A7890CAAF}" type="presOf" srcId="{E8E690C2-CF24-44D0-92BB-93580319890F}" destId="{AA52AFD3-2523-41E0-9A72-420FE04C2B5A}" srcOrd="0" destOrd="0" presId="urn:microsoft.com/office/officeart/2008/layout/TitlePictureLineup"/>
    <dgm:cxn modelId="{47E3CB4E-FC41-42D9-A2B4-7F4D44C83E45}" type="presOf" srcId="{125483C3-4B37-45C5-8A21-CB43F929FEEA}" destId="{AFEFEE3E-F52A-4ED3-94CA-24265EE08525}" srcOrd="0" destOrd="0" presId="urn:microsoft.com/office/officeart/2008/layout/TitlePictureLineup"/>
    <dgm:cxn modelId="{B72A436B-4A64-4C9E-B9E2-30C711544F06}" srcId="{6CF9FCDF-EE78-43CB-835C-EDD2928D8151}" destId="{C3D8813F-6239-4C70-A01C-55AF4D4D4594}" srcOrd="0" destOrd="0" parTransId="{808C622B-0476-4631-A28D-518D992CE181}" sibTransId="{27B8336D-0EE2-44A8-BC02-4A1E00E026E0}"/>
    <dgm:cxn modelId="{3E99699E-D0A5-49EB-AF72-2E58F93B022D}" type="presOf" srcId="{E17FF046-FC4F-4ED5-8D48-C57598E5C6D0}" destId="{322DB174-5F99-462B-A1C7-ACE0886A8B0D}" srcOrd="0" destOrd="0" presId="urn:microsoft.com/office/officeart/2008/layout/TitlePictureLineup"/>
    <dgm:cxn modelId="{67E901AA-2C74-4BB7-9437-16BA564FB92C}" type="presOf" srcId="{061F741E-945F-44AE-85A2-1DB0341CCC67}" destId="{695F08DA-ED5D-470D-853D-583777327664}" srcOrd="0" destOrd="0" presId="urn:microsoft.com/office/officeart/2008/layout/TitlePictureLineup"/>
    <dgm:cxn modelId="{8297373B-CFA7-4E31-AFF5-D8D78A69FC8D}" srcId="{FAC07A83-BC88-4009-8786-59E4A613245E}" destId="{0955A1BA-0969-4882-A82E-E6F32F79829E}" srcOrd="0" destOrd="0" parTransId="{08C353B4-8532-41DF-BE38-669600E28D03}" sibTransId="{0BCC4AAB-8A37-4442-8DC3-04E25C84DECC}"/>
    <dgm:cxn modelId="{8A3E6629-C42B-4EDC-A9F1-D1E3A920F910}" type="presOf" srcId="{FFD51887-0C3D-405B-BC07-A86AB6B42C45}" destId="{3B331ED4-2293-4147-A963-14A4F0F15C24}" srcOrd="0" destOrd="0" presId="urn:microsoft.com/office/officeart/2008/layout/TitlePictureLineup"/>
    <dgm:cxn modelId="{5B6191DB-BC0C-4F28-A98F-D15D2E2778F8}" type="presParOf" srcId="{AA52AFD3-2523-41E0-9A72-420FE04C2B5A}" destId="{85A70CA4-08F0-4D1D-A695-9490E3A07688}" srcOrd="0" destOrd="0" presId="urn:microsoft.com/office/officeart/2008/layout/TitlePictureLineup"/>
    <dgm:cxn modelId="{60FFFE81-B3CC-4498-B81C-B5B3147228DC}" type="presParOf" srcId="{85A70CA4-08F0-4D1D-A695-9490E3A07688}" destId="{467CECB9-8A42-4137-B9EC-25FEB77E6181}" srcOrd="0" destOrd="0" presId="urn:microsoft.com/office/officeart/2008/layout/TitlePictureLineup"/>
    <dgm:cxn modelId="{A72A2878-844D-4645-84AF-8CCF9B4B5F19}" type="presParOf" srcId="{85A70CA4-08F0-4D1D-A695-9490E3A07688}" destId="{5F1ABE9F-AE20-42DB-A3B8-DF5C07F32E3D}" srcOrd="1" destOrd="0" presId="urn:microsoft.com/office/officeart/2008/layout/TitlePictureLineup"/>
    <dgm:cxn modelId="{DC4B41BB-2D37-4923-BCDE-8E04810C11F8}" type="presParOf" srcId="{85A70CA4-08F0-4D1D-A695-9490E3A07688}" destId="{5583D35B-7B66-4975-8EED-5D56B63C9E9B}" srcOrd="2" destOrd="0" presId="urn:microsoft.com/office/officeart/2008/layout/TitlePictureLineup"/>
    <dgm:cxn modelId="{C5370362-D1FE-4E7F-A2BC-44410BF7131F}" type="presParOf" srcId="{85A70CA4-08F0-4D1D-A695-9490E3A07688}" destId="{E83236C4-132B-4945-AB81-EE0EEE7367B2}" srcOrd="3" destOrd="0" presId="urn:microsoft.com/office/officeart/2008/layout/TitlePictureLineup"/>
    <dgm:cxn modelId="{58A10C4F-791B-432A-B5B7-8D97C7694AC2}" type="presParOf" srcId="{AA52AFD3-2523-41E0-9A72-420FE04C2B5A}" destId="{54585437-53BC-49D8-AF64-1450E10724DC}" srcOrd="1" destOrd="0" presId="urn:microsoft.com/office/officeart/2008/layout/TitlePictureLineup"/>
    <dgm:cxn modelId="{DFB3287F-1C47-4085-89D2-D613F3D12890}" type="presParOf" srcId="{AA52AFD3-2523-41E0-9A72-420FE04C2B5A}" destId="{64688017-8933-498C-B649-589E78BC3A9F}" srcOrd="2" destOrd="0" presId="urn:microsoft.com/office/officeart/2008/layout/TitlePictureLineup"/>
    <dgm:cxn modelId="{2CCADF5B-1339-4C4E-B944-BF7EA2C382C9}" type="presParOf" srcId="{64688017-8933-498C-B649-589E78BC3A9F}" destId="{0C5FB947-FCAA-484C-9F93-E504C9AA3702}" srcOrd="0" destOrd="0" presId="urn:microsoft.com/office/officeart/2008/layout/TitlePictureLineup"/>
    <dgm:cxn modelId="{C11E7D87-C39B-4C4A-8315-3F5152D4CEF5}" type="presParOf" srcId="{64688017-8933-498C-B649-589E78BC3A9F}" destId="{D4D69EC8-0B78-4E03-A5D6-DCBA72AAC34B}" srcOrd="1" destOrd="0" presId="urn:microsoft.com/office/officeart/2008/layout/TitlePictureLineup"/>
    <dgm:cxn modelId="{7BEE258C-3C78-43B4-9FF8-6B33F9E51175}" type="presParOf" srcId="{64688017-8933-498C-B649-589E78BC3A9F}" destId="{3B331ED4-2293-4147-A963-14A4F0F15C24}" srcOrd="2" destOrd="0" presId="urn:microsoft.com/office/officeart/2008/layout/TitlePictureLineup"/>
    <dgm:cxn modelId="{EFAFC6D9-0732-44FC-A6CA-766D7087436C}" type="presParOf" srcId="{64688017-8933-498C-B649-589E78BC3A9F}" destId="{AFEFEE3E-F52A-4ED3-94CA-24265EE08525}" srcOrd="3" destOrd="0" presId="urn:microsoft.com/office/officeart/2008/layout/TitlePictureLineup"/>
    <dgm:cxn modelId="{68B092F0-9BE9-440A-A24F-0FA62EA6C7BE}" type="presParOf" srcId="{AA52AFD3-2523-41E0-9A72-420FE04C2B5A}" destId="{C543AF9E-675D-4C48-8858-640E2E4AF87D}" srcOrd="3" destOrd="0" presId="urn:microsoft.com/office/officeart/2008/layout/TitlePictureLineup"/>
    <dgm:cxn modelId="{DCD6AEBD-258C-4285-B263-E484F5C66923}" type="presParOf" srcId="{AA52AFD3-2523-41E0-9A72-420FE04C2B5A}" destId="{2C327F84-EA32-41CA-BD4A-276904458C52}" srcOrd="4" destOrd="0" presId="urn:microsoft.com/office/officeart/2008/layout/TitlePictureLineup"/>
    <dgm:cxn modelId="{4FD1AFAA-FBE8-4B11-987C-2B706721DEFC}" type="presParOf" srcId="{2C327F84-EA32-41CA-BD4A-276904458C52}" destId="{98CFCB89-3A02-45B2-A72E-C59C3FC5462A}" srcOrd="0" destOrd="0" presId="urn:microsoft.com/office/officeart/2008/layout/TitlePictureLineup"/>
    <dgm:cxn modelId="{EC100FB8-D5F8-401D-9412-B2C2F4B0A22D}" type="presParOf" srcId="{2C327F84-EA32-41CA-BD4A-276904458C52}" destId="{1B60B83C-2C2A-41DD-82BF-FCF0E50D033D}" srcOrd="1" destOrd="0" presId="urn:microsoft.com/office/officeart/2008/layout/TitlePictureLineup"/>
    <dgm:cxn modelId="{91334113-681F-4484-A50F-8BFCEA40BD5D}" type="presParOf" srcId="{2C327F84-EA32-41CA-BD4A-276904458C52}" destId="{695F08DA-ED5D-470D-853D-583777327664}" srcOrd="2" destOrd="0" presId="urn:microsoft.com/office/officeart/2008/layout/TitlePictureLineup"/>
    <dgm:cxn modelId="{FD9732FD-6D81-47D6-9528-B17433A362FB}" type="presParOf" srcId="{2C327F84-EA32-41CA-BD4A-276904458C52}" destId="{322DB174-5F99-462B-A1C7-ACE0886A8B0D}" srcOrd="3" destOrd="0" presId="urn:microsoft.com/office/officeart/2008/layout/TitlePictureLineup"/>
    <dgm:cxn modelId="{B852DACF-3153-47E0-94F8-777CB43772C6}" type="presParOf" srcId="{AA52AFD3-2523-41E0-9A72-420FE04C2B5A}" destId="{DC67FDA1-CB87-4620-AD90-364BF6043E88}" srcOrd="5" destOrd="0" presId="urn:microsoft.com/office/officeart/2008/layout/TitlePictureLineup"/>
    <dgm:cxn modelId="{B4639EF6-65C6-4332-8F9F-E0D3F16F664A}" type="presParOf" srcId="{AA52AFD3-2523-41E0-9A72-420FE04C2B5A}" destId="{7A34E542-2475-4B0C-A60F-F94219E34E59}" srcOrd="6" destOrd="0" presId="urn:microsoft.com/office/officeart/2008/layout/TitlePictureLineup"/>
    <dgm:cxn modelId="{E28DC21A-9B4F-4266-BFA6-2F3EF8A61E42}" type="presParOf" srcId="{7A34E542-2475-4B0C-A60F-F94219E34E59}" destId="{38665600-411A-4B97-97E4-32912BF6120F}" srcOrd="0" destOrd="0" presId="urn:microsoft.com/office/officeart/2008/layout/TitlePictureLineup"/>
    <dgm:cxn modelId="{6B5A03FD-BA29-4F66-8542-EAA0889316B7}" type="presParOf" srcId="{7A34E542-2475-4B0C-A60F-F94219E34E59}" destId="{3A12ED14-D277-414E-BEA5-76C26453885E}" srcOrd="1" destOrd="0" presId="urn:microsoft.com/office/officeart/2008/layout/TitlePictureLineup"/>
    <dgm:cxn modelId="{46C8BB59-55F3-4081-BEAB-FA3055524BA2}" type="presParOf" srcId="{7A34E542-2475-4B0C-A60F-F94219E34E59}" destId="{ACD21227-9483-44CD-B8DE-D34C553AF4D1}" srcOrd="2" destOrd="0" presId="urn:microsoft.com/office/officeart/2008/layout/TitlePictureLineup"/>
    <dgm:cxn modelId="{88C6D323-5D28-4485-ACDC-954778E12CBD}" type="presParOf" srcId="{7A34E542-2475-4B0C-A60F-F94219E34E59}" destId="{0B6691C3-93D0-4B9D-8D48-2DB3007ED2E0}" srcOrd="3" destOrd="0" presId="urn:microsoft.com/office/officeart/2008/layout/TitlePictureLineup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7CECB9-8A42-4137-B9EC-25FEB77E6181}">
      <dsp:nvSpPr>
        <dsp:cNvPr id="0" name=""/>
        <dsp:cNvSpPr/>
      </dsp:nvSpPr>
      <dsp:spPr>
        <a:xfrm>
          <a:off x="3259" y="722977"/>
          <a:ext cx="0" cy="323819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ABE9F-AE20-42DB-A3B8-DF5C07F32E3D}">
      <dsp:nvSpPr>
        <dsp:cNvPr id="0" name=""/>
        <dsp:cNvSpPr/>
      </dsp:nvSpPr>
      <dsp:spPr>
        <a:xfrm>
          <a:off x="93209" y="830917"/>
          <a:ext cx="1703110" cy="1457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3D35B-7B66-4975-8EED-5D56B63C9E9B}">
      <dsp:nvSpPr>
        <dsp:cNvPr id="0" name=""/>
        <dsp:cNvSpPr/>
      </dsp:nvSpPr>
      <dsp:spPr>
        <a:xfrm>
          <a:off x="93209" y="2288104"/>
          <a:ext cx="1703110" cy="1673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The single threshold is the least precise time extraction measurement. It has the advantage of simplicity. </a:t>
          </a:r>
          <a:endParaRPr lang="en-US" sz="1600" kern="1200" noProof="0" dirty="0"/>
        </a:p>
      </dsp:txBody>
      <dsp:txXfrm>
        <a:off x="93209" y="2288104"/>
        <a:ext cx="1703110" cy="1673067"/>
      </dsp:txXfrm>
    </dsp:sp>
    <dsp:sp modelId="{E83236C4-132B-4945-AB81-EE0EEE7367B2}">
      <dsp:nvSpPr>
        <dsp:cNvPr id="0" name=""/>
        <dsp:cNvSpPr/>
      </dsp:nvSpPr>
      <dsp:spPr>
        <a:xfrm>
          <a:off x="3259" y="363177"/>
          <a:ext cx="1798997" cy="3597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bg1"/>
              </a:solidFill>
            </a:rPr>
            <a:t>Single </a:t>
          </a:r>
          <a:r>
            <a:rPr lang="fr-FR" sz="1600" kern="1200" dirty="0" err="1" smtClean="0">
              <a:solidFill>
                <a:schemeClr val="bg1"/>
              </a:solidFill>
            </a:rPr>
            <a:t>threshold</a:t>
          </a:r>
          <a:endParaRPr lang="fr-FR" sz="1600" kern="1200" dirty="0">
            <a:solidFill>
              <a:schemeClr val="bg1"/>
            </a:solidFill>
          </a:endParaRPr>
        </a:p>
      </dsp:txBody>
      <dsp:txXfrm>
        <a:off x="3259" y="363177"/>
        <a:ext cx="1798997" cy="359799"/>
      </dsp:txXfrm>
    </dsp:sp>
    <dsp:sp modelId="{0C5FB947-FCAA-484C-9F93-E504C9AA3702}">
      <dsp:nvSpPr>
        <dsp:cNvPr id="0" name=""/>
        <dsp:cNvSpPr/>
      </dsp:nvSpPr>
      <dsp:spPr>
        <a:xfrm>
          <a:off x="2144620" y="722977"/>
          <a:ext cx="0" cy="323819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69EC8-0B78-4E03-A5D6-DCBA72AAC34B}">
      <dsp:nvSpPr>
        <dsp:cNvPr id="0" name=""/>
        <dsp:cNvSpPr/>
      </dsp:nvSpPr>
      <dsp:spPr>
        <a:xfrm>
          <a:off x="2234570" y="830917"/>
          <a:ext cx="1703110" cy="145718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31ED4-2293-4147-A963-14A4F0F15C24}">
      <dsp:nvSpPr>
        <dsp:cNvPr id="0" name=""/>
        <dsp:cNvSpPr/>
      </dsp:nvSpPr>
      <dsp:spPr>
        <a:xfrm>
          <a:off x="2234570" y="2288104"/>
          <a:ext cx="1703110" cy="1673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The multiple threshold method takes into account the finite slope of the signals. It is still easy to implement.</a:t>
          </a:r>
          <a:endParaRPr lang="en-US" sz="1600" kern="1200" noProof="0" dirty="0"/>
        </a:p>
      </dsp:txBody>
      <dsp:txXfrm>
        <a:off x="2234570" y="2288104"/>
        <a:ext cx="1703110" cy="1673067"/>
      </dsp:txXfrm>
    </dsp:sp>
    <dsp:sp modelId="{AFEFEE3E-F52A-4ED3-94CA-24265EE08525}">
      <dsp:nvSpPr>
        <dsp:cNvPr id="0" name=""/>
        <dsp:cNvSpPr/>
      </dsp:nvSpPr>
      <dsp:spPr>
        <a:xfrm>
          <a:off x="2144620" y="363177"/>
          <a:ext cx="1798997" cy="359799"/>
        </a:xfrm>
        <a:prstGeom prst="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bg1"/>
              </a:solidFill>
            </a:rPr>
            <a:t>Multiple </a:t>
          </a:r>
          <a:r>
            <a:rPr lang="fr-FR" sz="1600" kern="1200" dirty="0" err="1" smtClean="0">
              <a:solidFill>
                <a:schemeClr val="bg1"/>
              </a:solidFill>
            </a:rPr>
            <a:t>threshold</a:t>
          </a:r>
          <a:endParaRPr lang="fr-FR" sz="1600" kern="1200" dirty="0">
            <a:solidFill>
              <a:schemeClr val="bg1"/>
            </a:solidFill>
          </a:endParaRPr>
        </a:p>
      </dsp:txBody>
      <dsp:txXfrm>
        <a:off x="2144620" y="363177"/>
        <a:ext cx="1798997" cy="359799"/>
      </dsp:txXfrm>
    </dsp:sp>
    <dsp:sp modelId="{98CFCB89-3A02-45B2-A72E-C59C3FC5462A}">
      <dsp:nvSpPr>
        <dsp:cNvPr id="0" name=""/>
        <dsp:cNvSpPr/>
      </dsp:nvSpPr>
      <dsp:spPr>
        <a:xfrm>
          <a:off x="4285982" y="722977"/>
          <a:ext cx="0" cy="323819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0B83C-2C2A-41DD-82BF-FCF0E50D033D}">
      <dsp:nvSpPr>
        <dsp:cNvPr id="0" name=""/>
        <dsp:cNvSpPr/>
      </dsp:nvSpPr>
      <dsp:spPr>
        <a:xfrm>
          <a:off x="4375931" y="830917"/>
          <a:ext cx="1703110" cy="1457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F08DA-ED5D-470D-853D-583777327664}">
      <dsp:nvSpPr>
        <dsp:cNvPr id="0" name=""/>
        <dsp:cNvSpPr/>
      </dsp:nvSpPr>
      <dsp:spPr>
        <a:xfrm>
          <a:off x="4375931" y="2288104"/>
          <a:ext cx="1703110" cy="1673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/>
            <a:t>The constant fraction algorithm is very often used due to its relatively good performance and its simplicity. </a:t>
          </a:r>
          <a:endParaRPr lang="en-US" sz="1600" kern="1200" noProof="0" dirty="0"/>
        </a:p>
      </dsp:txBody>
      <dsp:txXfrm>
        <a:off x="4375931" y="2288104"/>
        <a:ext cx="1703110" cy="1673067"/>
      </dsp:txXfrm>
    </dsp:sp>
    <dsp:sp modelId="{322DB174-5F99-462B-A1C7-ACE0886A8B0D}">
      <dsp:nvSpPr>
        <dsp:cNvPr id="0" name=""/>
        <dsp:cNvSpPr/>
      </dsp:nvSpPr>
      <dsp:spPr>
        <a:xfrm>
          <a:off x="4285982" y="363177"/>
          <a:ext cx="1798997" cy="359799"/>
        </a:xfrm>
        <a:prstGeom prst="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bg1"/>
              </a:solidFill>
            </a:rPr>
            <a:t>Constant fraction</a:t>
          </a:r>
          <a:endParaRPr lang="fr-FR" sz="1600" kern="1200" dirty="0">
            <a:solidFill>
              <a:schemeClr val="bg1"/>
            </a:solidFill>
          </a:endParaRPr>
        </a:p>
      </dsp:txBody>
      <dsp:txXfrm>
        <a:off x="4285982" y="363177"/>
        <a:ext cx="1798997" cy="359799"/>
      </dsp:txXfrm>
    </dsp:sp>
    <dsp:sp modelId="{38665600-411A-4B97-97E4-32912BF6120F}">
      <dsp:nvSpPr>
        <dsp:cNvPr id="0" name=""/>
        <dsp:cNvSpPr/>
      </dsp:nvSpPr>
      <dsp:spPr>
        <a:xfrm>
          <a:off x="6427343" y="722977"/>
          <a:ext cx="0" cy="323819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12ED14-D277-414E-BEA5-76C26453885E}">
      <dsp:nvSpPr>
        <dsp:cNvPr id="0" name=""/>
        <dsp:cNvSpPr/>
      </dsp:nvSpPr>
      <dsp:spPr>
        <a:xfrm>
          <a:off x="6526489" y="798509"/>
          <a:ext cx="1703110" cy="145718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21227-9483-44CD-B8DE-D34C553AF4D1}">
      <dsp:nvSpPr>
        <dsp:cNvPr id="0" name=""/>
        <dsp:cNvSpPr/>
      </dsp:nvSpPr>
      <dsp:spPr>
        <a:xfrm>
          <a:off x="6517293" y="2288104"/>
          <a:ext cx="1703110" cy="1673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The waveform sampling above the </a:t>
          </a:r>
          <a:r>
            <a:rPr lang="en-US" sz="1600" kern="1200" dirty="0" err="1" smtClean="0"/>
            <a:t>Nyquist</a:t>
          </a:r>
          <a:r>
            <a:rPr lang="en-US" sz="1600" kern="1200" dirty="0" smtClean="0"/>
            <a:t> frequency  is the best algorithm since it is preserves the signal integrity.</a:t>
          </a:r>
          <a:endParaRPr lang="en-US" sz="1600" kern="1200" dirty="0"/>
        </a:p>
      </dsp:txBody>
      <dsp:txXfrm>
        <a:off x="6517293" y="2288104"/>
        <a:ext cx="1703110" cy="1673067"/>
      </dsp:txXfrm>
    </dsp:sp>
    <dsp:sp modelId="{0B6691C3-93D0-4B9D-8D48-2DB3007ED2E0}">
      <dsp:nvSpPr>
        <dsp:cNvPr id="0" name=""/>
        <dsp:cNvSpPr/>
      </dsp:nvSpPr>
      <dsp:spPr>
        <a:xfrm>
          <a:off x="6427343" y="363177"/>
          <a:ext cx="1798997" cy="359799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bg1"/>
              </a:solidFill>
            </a:rPr>
            <a:t>Waveform</a:t>
          </a:r>
          <a:r>
            <a:rPr lang="fr-FR" sz="1600" kern="1200" dirty="0" smtClean="0">
              <a:solidFill>
                <a:schemeClr val="bg1"/>
              </a:solidFill>
            </a:rPr>
            <a:t> </a:t>
          </a:r>
          <a:r>
            <a:rPr lang="fr-FR" sz="1600" kern="1200" dirty="0" err="1" smtClean="0">
              <a:solidFill>
                <a:schemeClr val="bg1"/>
              </a:solidFill>
            </a:rPr>
            <a:t>sampling</a:t>
          </a:r>
          <a:endParaRPr lang="fr-FR" sz="1600" kern="1200" dirty="0">
            <a:solidFill>
              <a:schemeClr val="bg1"/>
            </a:solidFill>
          </a:endParaRPr>
        </a:p>
      </dsp:txBody>
      <dsp:txXfrm>
        <a:off x="6427343" y="363177"/>
        <a:ext cx="1798997" cy="359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E6E9DB9-168E-4F46-A88E-7B396B0FA239}" type="datetimeFigureOut">
              <a:rPr lang="en-US" smtClean="0"/>
              <a:pPr/>
              <a:t>3/31/2012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554BEE4-7922-48A2-B2C3-6BC3A282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DDCC0E-ADBB-4A1F-9A6B-A92EEB95ACEB}" type="slidenum">
              <a:rPr lang="en-US"/>
              <a:pPr/>
              <a:t>20</a:t>
            </a:fld>
            <a:endParaRPr 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0" y="6629400"/>
            <a:ext cx="9144000" cy="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0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25400">
            <a:solidFill>
              <a:srgbClr val="008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3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128588"/>
            <a:ext cx="11430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4"/>
          <p:cNvSpPr>
            <a:spLocks/>
          </p:cNvSpPr>
          <p:nvPr/>
        </p:nvSpPr>
        <p:spPr bwMode="auto">
          <a:xfrm>
            <a:off x="323850" y="6661150"/>
            <a:ext cx="1420813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de-DE" sz="800">
                <a:latin typeface="Arial Narrow" pitchFamily="34" charset="0"/>
              </a:rPr>
              <a:t>Stefan Ritt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000" y="900000"/>
            <a:ext cx="8533200" cy="5653200"/>
          </a:xfrm>
          <a:noFill/>
        </p:spPr>
        <p:txBody>
          <a:bodyPr/>
          <a:lstStyle>
            <a:lvl1pPr marL="0" indent="0">
              <a:spcBef>
                <a:spcPts val="0"/>
              </a:spcBef>
              <a:tabLst/>
              <a:defRPr sz="1700"/>
            </a:lvl1pPr>
            <a:lvl2pPr marL="179388" indent="-179388">
              <a:spcBef>
                <a:spcPts val="0"/>
              </a:spcBef>
              <a:buFont typeface="Lucida Grande"/>
              <a:buChar char="•"/>
              <a:tabLst/>
              <a:defRPr sz="1700"/>
            </a:lvl2pPr>
            <a:lvl3pPr marL="358775" indent="-179388">
              <a:spcBef>
                <a:spcPts val="0"/>
              </a:spcBef>
              <a:buFont typeface="Lucida Grande"/>
              <a:buChar char="–"/>
              <a:tabLst/>
              <a:defRPr sz="1700"/>
            </a:lvl3pPr>
            <a:lvl4pPr marL="627063" indent="-179388">
              <a:spcBef>
                <a:spcPts val="0"/>
              </a:spcBef>
              <a:tabLst/>
              <a:defRPr sz="1700"/>
            </a:lvl4pPr>
            <a:lvl5pPr marL="1435100" indent="-182563">
              <a:buNone/>
              <a:tabLst/>
              <a:defRPr sz="1500"/>
            </a:lvl5pPr>
          </a:lstStyle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  <a:endParaRPr lang="de-DE" dirty="0"/>
          </a:p>
        </p:txBody>
      </p:sp>
      <p:sp>
        <p:nvSpPr>
          <p:cNvPr id="9" name="Title 8"/>
          <p:cNvSpPr>
            <a:spLocks noGrp="1" noChangeArrowheads="1"/>
          </p:cNvSpPr>
          <p:nvPr>
            <p:ph type="title"/>
          </p:nvPr>
        </p:nvSpPr>
        <p:spPr bwMode="auto">
          <a:xfrm>
            <a:off x="1620000" y="144000"/>
            <a:ext cx="7219200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GB" dirty="0" err="1"/>
              <a:t>Mastertitelformat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 28th, 2011</a:t>
            </a:r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09800" y="6381750"/>
            <a:ext cx="5029200" cy="47625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Timing Workshop, Chicago</a:t>
            </a:r>
            <a:endParaRPr lang="de-DE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3/31/2012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hyperlink" Target="http://psec.uchicago.edu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429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</a:t>
            </a:r>
            <a:br>
              <a:rPr lang="en-US" sz="3600" dirty="0" smtClean="0"/>
            </a:br>
            <a:r>
              <a:rPr lang="en-US" sz="3600" dirty="0" smtClean="0"/>
              <a:t>Large Area </a:t>
            </a:r>
            <a:r>
              <a:rPr lang="en-US" sz="3600" dirty="0" err="1" smtClean="0"/>
              <a:t>Picosecond</a:t>
            </a:r>
            <a:r>
              <a:rPr lang="en-US" sz="3600" dirty="0" smtClean="0"/>
              <a:t> Photo-Detector (LAPPD) </a:t>
            </a:r>
            <a:br>
              <a:rPr lang="en-US" sz="3600" dirty="0" smtClean="0"/>
            </a:br>
            <a:r>
              <a:rPr lang="en-US" sz="3600" dirty="0" smtClean="0"/>
              <a:t>Project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000" dirty="0" smtClean="0"/>
              <a:t> </a:t>
            </a:r>
            <a:r>
              <a:rPr lang="en-US" sz="800" dirty="0" smtClean="0"/>
              <a:t> </a:t>
            </a:r>
            <a:r>
              <a:rPr lang="en-US" sz="2400" dirty="0" smtClean="0">
                <a:solidFill>
                  <a:srgbClr val="C00000"/>
                </a:solidFill>
              </a:rPr>
              <a:t/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8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2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srgbClr val="00B050"/>
                </a:solidFill>
              </a:rPr>
              <a:t>Gary S. Varner</a:t>
            </a:r>
            <a:br>
              <a:rPr lang="en-US" sz="2400" dirty="0" smtClean="0">
                <a:solidFill>
                  <a:srgbClr val="00B050"/>
                </a:solidFill>
              </a:rPr>
            </a:br>
            <a:r>
              <a:rPr lang="en-US" sz="2400" dirty="0" smtClean="0">
                <a:solidFill>
                  <a:srgbClr val="00B050"/>
                </a:solidFill>
              </a:rPr>
              <a:t>University of Hawai’i at </a:t>
            </a:r>
            <a:r>
              <a:rPr lang="en-US" sz="2400" dirty="0" err="1" smtClean="0">
                <a:solidFill>
                  <a:srgbClr val="00B050"/>
                </a:solidFill>
              </a:rPr>
              <a:t>Manoa</a:t>
            </a:r>
            <a:r>
              <a:rPr lang="en-US" sz="2400" dirty="0" smtClean="0">
                <a:solidFill>
                  <a:srgbClr val="00B050"/>
                </a:solidFill>
              </a:rPr>
              <a:t/>
            </a:r>
            <a:br>
              <a:rPr lang="en-US" sz="2400" dirty="0" smtClean="0">
                <a:solidFill>
                  <a:srgbClr val="00B050"/>
                </a:solidFill>
              </a:rPr>
            </a:br>
            <a:r>
              <a:rPr lang="en-US" sz="800" dirty="0" smtClean="0">
                <a:solidFill>
                  <a:srgbClr val="00B050"/>
                </a:solidFill>
              </a:rPr>
              <a:t> </a:t>
            </a:r>
            <a:r>
              <a:rPr lang="fr-FR" sz="2200" dirty="0" smtClean="0">
                <a:solidFill>
                  <a:srgbClr val="0066FF"/>
                </a:solidFill>
              </a:rPr>
              <a:t/>
            </a:r>
            <a:br>
              <a:rPr lang="fr-FR" sz="2200" dirty="0" smtClean="0">
                <a:solidFill>
                  <a:srgbClr val="0066FF"/>
                </a:solidFill>
              </a:rPr>
            </a:br>
            <a:r>
              <a:rPr lang="fr-FR" sz="800" dirty="0" smtClean="0">
                <a:solidFill>
                  <a:srgbClr val="0066FF"/>
                </a:solidFill>
              </a:rPr>
              <a:t> </a:t>
            </a:r>
            <a:r>
              <a:rPr lang="fr-FR" sz="2200" dirty="0" smtClean="0">
                <a:solidFill>
                  <a:srgbClr val="0066FF"/>
                </a:solidFill>
              </a:rPr>
              <a:t/>
            </a:r>
            <a:br>
              <a:rPr lang="fr-FR" sz="2200" dirty="0" smtClean="0">
                <a:solidFill>
                  <a:srgbClr val="0066FF"/>
                </a:solidFill>
              </a:rPr>
            </a:br>
            <a:r>
              <a:rPr lang="en-US" sz="2200" dirty="0" smtClean="0"/>
              <a:t>for the LAPPD Collaboration</a:t>
            </a:r>
            <a:endParaRPr lang="en-US" sz="4900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3881735"/>
            <a:ext cx="5221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31-MAR-2012 == APS Meeting in Atlanta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1167" y="4343400"/>
            <a:ext cx="2389633" cy="243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400799" y="4572000"/>
            <a:ext cx="2743201" cy="1828800"/>
          </a:xfrm>
          <a:prstGeom prst="rect">
            <a:avLst/>
          </a:prstGeom>
        </p:spPr>
      </p:pic>
      <p:pic>
        <p:nvPicPr>
          <p:cNvPr id="8" name="Picture 2" descr="C:\Users\Herve\Desktop\InsideOut.png"/>
          <p:cNvPicPr>
            <a:picLocks noChangeAspect="1" noChangeArrowheads="1"/>
          </p:cNvPicPr>
          <p:nvPr/>
        </p:nvPicPr>
        <p:blipFill rotWithShape="1">
          <a:blip r:embed="rId4" cstate="print"/>
          <a:srcRect l="23318" r="24219"/>
          <a:stretch/>
        </p:blipFill>
        <p:spPr>
          <a:xfrm>
            <a:off x="0" y="4343400"/>
            <a:ext cx="1972050" cy="2514600"/>
          </a:xfrm>
          <a:prstGeom prst="rect">
            <a:avLst/>
          </a:prstGeom>
          <a:noFill/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4572000"/>
            <a:ext cx="2090738" cy="210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2362200"/>
            <a:ext cx="1368976" cy="136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an MCP-PMT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267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Photocathode</a:t>
            </a:r>
          </a:p>
          <a:p>
            <a:r>
              <a:rPr lang="en-US" sz="2800" dirty="0" smtClean="0"/>
              <a:t>Micro-channel plates</a:t>
            </a:r>
          </a:p>
          <a:p>
            <a:r>
              <a:rPr lang="en-US" sz="2800" dirty="0" smtClean="0"/>
              <a:t>Collection anode</a:t>
            </a:r>
          </a:p>
          <a:p>
            <a:r>
              <a:rPr lang="en-US" sz="2800" dirty="0" smtClean="0"/>
              <a:t>Readout electronics</a:t>
            </a:r>
          </a:p>
          <a:p>
            <a:r>
              <a:rPr lang="en-US" sz="2800" dirty="0" smtClean="0"/>
              <a:t>Mechanical design / tile assembly.</a:t>
            </a:r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752600"/>
            <a:ext cx="306295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443843" y="26670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Trebuchet MS" pitchFamily="1" charset="0"/>
              </a:rPr>
              <a:t>Photocathode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371600" y="14478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Input photons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367759" y="33528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MCP1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91240" y="36576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MCP2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88129" y="4593545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Anode</a:t>
            </a:r>
            <a:endParaRPr lang="en-US" dirty="0">
              <a:latin typeface="Trebuchet MS" pitchFamily="1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67000" y="4953000"/>
            <a:ext cx="359296" cy="55551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66800" y="5508511"/>
            <a:ext cx="1600200" cy="816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Readout Electronics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152400" y="2599346"/>
            <a:ext cx="3945391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F2EC-0F4C-4590-A892-FF7C4BFB280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81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Photocathodes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12/16/2010</a:t>
            </a:r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28663"/>
            <a:ext cx="9055252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0600"/>
            <a:ext cx="2762250" cy="201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9923" y="4841774"/>
            <a:ext cx="2751277" cy="19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72200" y="4724400"/>
            <a:ext cx="2883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ym typeface="Wingdings" pitchFamily="2" charset="2"/>
              </a:rPr>
              <a:t> Move forward on multiple fronts…</a:t>
            </a:r>
            <a:endParaRPr lang="en-US" sz="2400" b="1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F2EC-0F4C-4590-A892-FF7C4BFB280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7913" y="5867400"/>
            <a:ext cx="2490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Attrib:  Klaus </a:t>
            </a:r>
            <a:r>
              <a:rPr lang="en-US" b="1" dirty="0" err="1" smtClean="0">
                <a:solidFill>
                  <a:srgbClr val="0000FF"/>
                </a:solidFill>
              </a:rPr>
              <a:t>Attenkofer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732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C00000"/>
                </a:solidFill>
              </a:rPr>
              <a:t>Alchemy??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12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14400"/>
            <a:ext cx="328670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969798"/>
            <a:ext cx="2438400" cy="288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0800" y="68580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505200" y="48006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Even for well established vendors, difficult to always make the “tried and true” recipe work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00" y="5638800"/>
            <a:ext cx="54102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Why not apply recently available tools to make a science out of photocathode fabrication ??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228600"/>
            <a:ext cx="529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Measurements courtesy Nagoya U (Belle II PID group)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6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Portfolio of Risk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919008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Multiple, parallel R&amp;D approaches: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Pursue the </a:t>
            </a:r>
            <a:r>
              <a:rPr lang="en-US" sz="2000" b="1" dirty="0" smtClean="0"/>
              <a:t>fundamental science</a:t>
            </a:r>
            <a:r>
              <a:rPr lang="en-US" sz="2000" dirty="0" smtClean="0"/>
              <a:t> behind what makes </a:t>
            </a:r>
            <a:r>
              <a:rPr lang="en-US" sz="2000" dirty="0" err="1" smtClean="0"/>
              <a:t>photocathodes</a:t>
            </a:r>
            <a:r>
              <a:rPr lang="en-US" sz="2000" dirty="0" smtClean="0"/>
              <a:t> tick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Work to </a:t>
            </a:r>
            <a:r>
              <a:rPr lang="en-US" sz="2000" b="1" dirty="0" smtClean="0"/>
              <a:t>scale conventional bi/multi-alkali technolog</a:t>
            </a:r>
            <a:r>
              <a:rPr lang="en-US" sz="2000" dirty="0" smtClean="0"/>
              <a:t>y to large sizes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At the same time, </a:t>
            </a:r>
            <a:r>
              <a:rPr lang="en-US" sz="2000" b="1" dirty="0" smtClean="0"/>
              <a:t>investigate novel photocathode concepts </a:t>
            </a:r>
            <a:r>
              <a:rPr lang="en-US" sz="2000" dirty="0" smtClean="0"/>
              <a:t>(III-V)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…while simultaneously needing to remain cognizant the need to integrate &amp; move to mass production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91128" y="6449114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13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8155" t="19792" r="15081" b="8333"/>
          <a:stretch>
            <a:fillRect/>
          </a:stretch>
        </p:blipFill>
        <p:spPr bwMode="auto">
          <a:xfrm>
            <a:off x="914400" y="552232"/>
            <a:ext cx="7315200" cy="442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53000" y="762000"/>
            <a:ext cx="248202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Modern </a:t>
            </a:r>
            <a:r>
              <a:rPr lang="en-US" b="1" dirty="0" err="1" smtClean="0">
                <a:solidFill>
                  <a:srgbClr val="0000FF"/>
                </a:solidFill>
              </a:rPr>
              <a:t>Porfolio</a:t>
            </a:r>
            <a:r>
              <a:rPr lang="en-US" b="1" dirty="0" smtClean="0">
                <a:solidFill>
                  <a:srgbClr val="0000FF"/>
                </a:solidFill>
              </a:rPr>
              <a:t> Theory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(</a:t>
            </a:r>
            <a:r>
              <a:rPr lang="en-US" b="1" dirty="0" err="1" smtClean="0">
                <a:solidFill>
                  <a:srgbClr val="0000FF"/>
                </a:solidFill>
              </a:rPr>
              <a:t>cf</a:t>
            </a:r>
            <a:r>
              <a:rPr lang="en-US" b="1" dirty="0" smtClean="0">
                <a:solidFill>
                  <a:srgbClr val="0000FF"/>
                </a:solidFill>
              </a:rPr>
              <a:t>:  </a:t>
            </a:r>
            <a:r>
              <a:rPr lang="en-US" b="1" dirty="0" err="1" smtClean="0">
                <a:solidFill>
                  <a:srgbClr val="0000FF"/>
                </a:solidFill>
              </a:rPr>
              <a:t>wikipedia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6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The science:  </a:t>
            </a:r>
            <a:r>
              <a:rPr lang="en-US" sz="3200" dirty="0" smtClean="0"/>
              <a:t>characterization during growth @ ANL/BNL</a:t>
            </a:r>
            <a:endParaRPr lang="en-US" sz="32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14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C:\Users\jxie\Pictures\My research picture\l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025552"/>
            <a:ext cx="2895600" cy="2095669"/>
          </a:xfrm>
          <a:prstGeom prst="rect">
            <a:avLst/>
          </a:prstGeom>
          <a:noFill/>
        </p:spPr>
      </p:pic>
      <p:pic>
        <p:nvPicPr>
          <p:cNvPr id="5" name="Picture 2" descr="D:\DCIM\670CANON\IMG_9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685799"/>
            <a:ext cx="2743200" cy="21031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28310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Movable optical station</a:t>
            </a:r>
            <a:endParaRPr lang="en-US" dirty="0"/>
          </a:p>
        </p:txBody>
      </p:sp>
      <p:pic>
        <p:nvPicPr>
          <p:cNvPr id="8" name="Picture 5" descr="C:\Users\jxie\Pictures\My research picture\x-ray-2.jpg"/>
          <p:cNvPicPr>
            <a:picLocks noChangeAspect="1" noChangeArrowheads="1"/>
          </p:cNvPicPr>
          <p:nvPr/>
        </p:nvPicPr>
        <p:blipFill>
          <a:blip r:embed="rId4" cstate="print"/>
          <a:srcRect b="15152"/>
          <a:stretch>
            <a:fillRect/>
          </a:stretch>
        </p:blipFill>
        <p:spPr bwMode="auto">
          <a:xfrm>
            <a:off x="5638800" y="4267200"/>
            <a:ext cx="3352800" cy="21336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715000" y="3343870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X-ray, AFM Facility</a:t>
            </a:r>
          </a:p>
          <a:p>
            <a:r>
              <a:rPr lang="en-US" dirty="0" smtClean="0"/>
              <a:t>- Visualization of growth and activation process (APS, BNL)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 bwMode="auto">
          <a:xfrm>
            <a:off x="3733800" y="2971800"/>
            <a:ext cx="1066800" cy="1066800"/>
          </a:xfrm>
          <a:prstGeom prst="ellipse">
            <a:avLst/>
          </a:prstGeom>
          <a:solidFill>
            <a:srgbClr val="C80000"/>
          </a:solidFill>
          <a:ln>
            <a:noFill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2800" y="3200400"/>
            <a:ext cx="190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000000"/>
                </a:solidFill>
              </a:rPr>
              <a:t>Photocathode Characterization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3381679">
            <a:off x="2846625" y="2178539"/>
            <a:ext cx="1268063" cy="34928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7908460">
            <a:off x="4513017" y="2239643"/>
            <a:ext cx="1375049" cy="355069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8901475">
            <a:off x="2760485" y="4290515"/>
            <a:ext cx="1246466" cy="34928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3817660">
            <a:off x="4521994" y="4325196"/>
            <a:ext cx="1294133" cy="344621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7" name="Picture 2" descr="C:\Users\jxie\Pictures\My research picture\fib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276600"/>
            <a:ext cx="1676400" cy="1258216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76200" y="60960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LED light source and fiber optics</a:t>
            </a:r>
            <a:endParaRPr lang="en-US" dirty="0"/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 cstate="print"/>
          <a:srcRect t="13187" r="11846"/>
          <a:stretch>
            <a:fillRect/>
          </a:stretch>
        </p:blipFill>
        <p:spPr bwMode="auto">
          <a:xfrm>
            <a:off x="5791200" y="762000"/>
            <a:ext cx="1981200" cy="260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8001000" y="621268"/>
            <a:ext cx="10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“chalice”</a:t>
            </a:r>
            <a:endParaRPr lang="en-US" dirty="0"/>
          </a:p>
        </p:txBody>
      </p:sp>
      <p:pic>
        <p:nvPicPr>
          <p:cNvPr id="21" name="Picture 6"/>
          <p:cNvPicPr>
            <a:picLocks noChangeAspect="1"/>
          </p:cNvPicPr>
          <p:nvPr/>
        </p:nvPicPr>
        <p:blipFill>
          <a:blip r:embed="rId7" cstate="print"/>
          <a:srcRect l="9479" t="13464" r="51170" b="3806"/>
          <a:stretch>
            <a:fillRect/>
          </a:stretch>
        </p:blipFill>
        <p:spPr bwMode="auto">
          <a:xfrm>
            <a:off x="7696200" y="917654"/>
            <a:ext cx="1447800" cy="214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2438400" y="6488668"/>
            <a:ext cx="378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See references for recent publications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6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Perfecting the Known:  </a:t>
            </a:r>
            <a:r>
              <a:rPr lang="en-US" sz="3200" dirty="0" smtClean="0"/>
              <a:t>Scaling up to 8” @ SSL </a:t>
            </a:r>
            <a:endParaRPr lang="en-US" sz="32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15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2292" t="29644" r="38542" b="11068"/>
          <a:stretch>
            <a:fillRect/>
          </a:stretch>
        </p:blipFill>
        <p:spPr bwMode="auto">
          <a:xfrm>
            <a:off x="2743200" y="762000"/>
            <a:ext cx="28670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l="45182" t="35202" r="22526" b="11068"/>
          <a:stretch>
            <a:fillRect/>
          </a:stretch>
        </p:blipFill>
        <p:spPr bwMode="auto">
          <a:xfrm>
            <a:off x="5638799" y="788504"/>
            <a:ext cx="342111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 l="32292" t="27791" r="25000" b="9215"/>
          <a:stretch>
            <a:fillRect/>
          </a:stretch>
        </p:blipFill>
        <p:spPr bwMode="auto">
          <a:xfrm>
            <a:off x="2696816" y="4140820"/>
            <a:ext cx="3276600" cy="271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Cathodetank"/>
          <p:cNvPicPr>
            <a:picLocks noChangeAspect="1" noChangeArrowheads="1"/>
          </p:cNvPicPr>
          <p:nvPr/>
        </p:nvPicPr>
        <p:blipFill>
          <a:blip r:embed="rId5" cstate="print"/>
          <a:srcRect l="9778" r="20862"/>
          <a:stretch>
            <a:fillRect/>
          </a:stretch>
        </p:blipFill>
        <p:spPr bwMode="auto">
          <a:xfrm>
            <a:off x="1" y="2590800"/>
            <a:ext cx="2709474" cy="29289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600" y="1371600"/>
            <a:ext cx="2271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Good Q.E., uniformity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1" y="57912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Scale up to larger chamber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1344" y="4000500"/>
            <a:ext cx="2133600" cy="2857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026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Exploring the Future:  </a:t>
            </a:r>
            <a:r>
              <a:rPr lang="en-US" sz="3200" dirty="0" smtClean="0"/>
              <a:t>III-V materials and Field Guiding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5257800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Extend to longer wavelengths – utilize commercial semiconductor fabrication infrastructure?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91128" y="6449114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16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1395412"/>
            <a:ext cx="44497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036637"/>
            <a:ext cx="3598863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914400" y="762000"/>
            <a:ext cx="2133600" cy="349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Electric Field</a:t>
            </a:r>
          </a:p>
        </p:txBody>
      </p:sp>
      <p:sp>
        <p:nvSpPr>
          <p:cNvPr id="11" name="Up Arrow 23"/>
          <p:cNvSpPr>
            <a:spLocks noChangeArrowheads="1"/>
          </p:cNvSpPr>
          <p:nvPr/>
        </p:nvSpPr>
        <p:spPr bwMode="auto">
          <a:xfrm rot="5400000" flipV="1">
            <a:off x="1736725" y="-95250"/>
            <a:ext cx="250825" cy="2514600"/>
          </a:xfrm>
          <a:prstGeom prst="upArrow">
            <a:avLst>
              <a:gd name="adj1" fmla="val 50000"/>
              <a:gd name="adj2" fmla="val 49755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Up Arrow 23"/>
          <p:cNvSpPr>
            <a:spLocks noChangeArrowheads="1"/>
          </p:cNvSpPr>
          <p:nvPr/>
        </p:nvSpPr>
        <p:spPr bwMode="auto">
          <a:xfrm rot="10800000" flipV="1">
            <a:off x="4800600" y="1036637"/>
            <a:ext cx="249238" cy="2832100"/>
          </a:xfrm>
          <a:prstGeom prst="upArrow">
            <a:avLst>
              <a:gd name="adj1" fmla="val 50000"/>
              <a:gd name="adj2" fmla="val 50082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/>
          <a:srcRect l="27526" t="44792" r="29136" b="6250"/>
          <a:stretch>
            <a:fillRect/>
          </a:stretch>
        </p:blipFill>
        <p:spPr bwMode="auto">
          <a:xfrm>
            <a:off x="914400" y="4438134"/>
            <a:ext cx="3810000" cy="2419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026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Delivering Today:  </a:t>
            </a:r>
            <a:r>
              <a:rPr lang="en-US" sz="3200" dirty="0" smtClean="0"/>
              <a:t>so that there is a future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919008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 penultimate dream 24” x 16” integrated module: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Within the portfolio, engage industrial partners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</a:rPr>
              <a:t>If there is a market, they will come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/>
              <a:t>Collaboration members concentrate on what they do best</a:t>
            </a:r>
            <a:endParaRPr lang="en-US" sz="2400" b="1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91128" y="6449114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17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/>
          <a:srcRect t="6573" r="16299"/>
          <a:stretch>
            <a:fillRect/>
          </a:stretch>
        </p:blipFill>
        <p:spPr bwMode="auto">
          <a:xfrm>
            <a:off x="1295400" y="685800"/>
            <a:ext cx="5638800" cy="417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026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an MCP-PMT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267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Photocathode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Micro-channel plates</a:t>
            </a:r>
          </a:p>
          <a:p>
            <a:r>
              <a:rPr lang="en-US" sz="2800" dirty="0" smtClean="0"/>
              <a:t>Collection anode</a:t>
            </a:r>
          </a:p>
          <a:p>
            <a:r>
              <a:rPr lang="en-US" sz="2800" dirty="0" smtClean="0"/>
              <a:t>Readout electronics</a:t>
            </a:r>
          </a:p>
          <a:p>
            <a:r>
              <a:rPr lang="en-US" sz="2800" dirty="0" smtClean="0"/>
              <a:t>Mechanical design / tile assembly.</a:t>
            </a:r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752600"/>
            <a:ext cx="306295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443843" y="26670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Trebuchet MS" pitchFamily="1" charset="0"/>
              </a:rPr>
              <a:t>Photocathode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371600" y="14478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Input photons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367759" y="33528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MCP1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91240" y="36576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MCP2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88129" y="4593545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Anode</a:t>
            </a:r>
            <a:endParaRPr lang="en-US" dirty="0">
              <a:latin typeface="Trebuchet MS" pitchFamily="1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67000" y="4953000"/>
            <a:ext cx="359296" cy="55551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66800" y="5508511"/>
            <a:ext cx="1600200" cy="816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Readout Electronics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186873" y="3341132"/>
            <a:ext cx="3945391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18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988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Micro-channel 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276600"/>
            <a:ext cx="8839200" cy="2773363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Conventional MCPs:</a:t>
            </a:r>
          </a:p>
          <a:p>
            <a:pPr lvl="1"/>
            <a:r>
              <a:rPr lang="en-US" sz="2400" dirty="0" smtClean="0"/>
              <a:t>Drawn/sliced lead-glass fiber bundles.</a:t>
            </a:r>
          </a:p>
          <a:p>
            <a:pPr lvl="1"/>
            <a:r>
              <a:rPr lang="en-US" sz="2400" dirty="0" smtClean="0"/>
              <a:t>Chemical etching &amp; heating in hydrogen to improve emissivity.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Expensive!   </a:t>
            </a:r>
          </a:p>
          <a:p>
            <a:r>
              <a:rPr lang="en-US" sz="2800" dirty="0" smtClean="0"/>
              <a:t>LAPPD approach:</a:t>
            </a:r>
          </a:p>
          <a:p>
            <a:pPr lvl="1"/>
            <a:r>
              <a:rPr lang="en-US" sz="2400" dirty="0" smtClean="0"/>
              <a:t>Use atomic layer deposition (ALD) on low-cost substrates.</a:t>
            </a:r>
            <a:endParaRPr lang="en-US" sz="2400" dirty="0"/>
          </a:p>
          <a:p>
            <a:pPr lvl="2"/>
            <a:r>
              <a:rPr lang="en-US" sz="2100" dirty="0" smtClean="0"/>
              <a:t>Allows precision control over thicknesses, down to single atomic layers.</a:t>
            </a:r>
          </a:p>
          <a:p>
            <a:pPr lvl="2"/>
            <a:r>
              <a:rPr lang="en-US" sz="2100" dirty="0" smtClean="0"/>
              <a:t>Can be used with a large variety of materials.</a:t>
            </a:r>
          </a:p>
          <a:p>
            <a:pPr lvl="2"/>
            <a:r>
              <a:rPr lang="en-US" sz="2100" dirty="0" smtClean="0"/>
              <a:t>Potentially significant cost savings.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763000" cy="234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C:\kenji\doc\pid\conf\hawaii04\fig\mcp-channe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469736"/>
            <a:ext cx="1605693" cy="1447800"/>
          </a:xfrm>
          <a:prstGeom prst="rect">
            <a:avLst/>
          </a:prstGeom>
          <a:noFill/>
        </p:spPr>
      </p:pic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19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66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Photo-multipliers -- a very fundamental </a:t>
            </a:r>
            <a:br>
              <a:rPr lang="en-US" dirty="0" smtClean="0"/>
            </a:br>
            <a:r>
              <a:rPr lang="en-US" dirty="0" smtClean="0"/>
              <a:t>detector building block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2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342340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t="9375" b="12500"/>
          <a:stretch>
            <a:fillRect/>
          </a:stretch>
        </p:blipFill>
        <p:spPr bwMode="auto">
          <a:xfrm>
            <a:off x="3657600" y="1473578"/>
            <a:ext cx="3276600" cy="2031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62857" t="25000"/>
          <a:stretch>
            <a:fillRect/>
          </a:stretch>
        </p:blipFill>
        <p:spPr bwMode="auto">
          <a:xfrm>
            <a:off x="6934200" y="1447800"/>
            <a:ext cx="193167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733800"/>
            <a:ext cx="492192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638800" y="4953000"/>
            <a:ext cx="34930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An almost ideal amplifier!</a:t>
            </a:r>
          </a:p>
          <a:p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      (G*BW ~ 10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16</a:t>
            </a:r>
            <a:r>
              <a:rPr lang="en-US" sz="2400" b="1" dirty="0" smtClean="0">
                <a:solidFill>
                  <a:srgbClr val="0000FF"/>
                </a:solidFill>
              </a:rPr>
              <a:t> )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[as noted by H. Frisch]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65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Atomic Layer </a:t>
            </a:r>
            <a:r>
              <a:rPr lang="en-US" sz="4000" dirty="0" smtClean="0"/>
              <a:t>Deposition (ALD)</a:t>
            </a:r>
            <a:endParaRPr lang="en-US" sz="4800" dirty="0"/>
          </a:p>
        </p:txBody>
      </p:sp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3950" y="3501448"/>
            <a:ext cx="3829050" cy="2635827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143000"/>
            <a:ext cx="3810000" cy="2159864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126" name="Picture 5" descr="periodic chart - 10_18_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387" y="2590800"/>
            <a:ext cx="4689404" cy="3098801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44399" name="Text Box 1039"/>
          <p:cNvSpPr txBox="1">
            <a:spLocks noChangeArrowheads="1"/>
          </p:cNvSpPr>
          <p:nvPr/>
        </p:nvSpPr>
        <p:spPr bwMode="auto">
          <a:xfrm>
            <a:off x="457200" y="1219200"/>
            <a:ext cx="44323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</a:rPr>
              <a:t>A conformal, self-limiting </a:t>
            </a:r>
            <a:r>
              <a:rPr lang="en-US" b="1" dirty="0" smtClean="0">
                <a:solidFill>
                  <a:srgbClr val="0000FF"/>
                </a:solidFill>
              </a:rPr>
              <a:t>process</a:t>
            </a:r>
            <a:endParaRPr lang="en-US" b="1" dirty="0">
              <a:solidFill>
                <a:srgbClr val="0000FF"/>
              </a:solidFill>
            </a:endParaRP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</a:rPr>
              <a:t>Allows atomic level thickness </a:t>
            </a:r>
            <a:r>
              <a:rPr lang="en-US" b="1" dirty="0" smtClean="0">
                <a:solidFill>
                  <a:srgbClr val="0000FF"/>
                </a:solidFill>
              </a:rPr>
              <a:t>control</a:t>
            </a:r>
            <a:endParaRPr lang="en-US" b="1" dirty="0">
              <a:solidFill>
                <a:srgbClr val="0000FF"/>
              </a:solidFill>
            </a:endParaRPr>
          </a:p>
          <a:p>
            <a:pPr marL="177800" indent="-177800">
              <a:spcBef>
                <a:spcPct val="50000"/>
              </a:spcBef>
              <a:buFontTx/>
              <a:buChar char="•"/>
            </a:pPr>
            <a:r>
              <a:rPr lang="en-US" b="1" dirty="0">
                <a:solidFill>
                  <a:srgbClr val="0000FF"/>
                </a:solidFill>
              </a:rPr>
              <a:t>Applicable for a large variety of </a:t>
            </a:r>
            <a:r>
              <a:rPr lang="en-US" b="1" dirty="0" smtClean="0">
                <a:solidFill>
                  <a:srgbClr val="0000FF"/>
                </a:solidFill>
              </a:rPr>
              <a:t>materials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44401" name="Rectangle 1041"/>
          <p:cNvSpPr>
            <a:spLocks noGrp="1" noChangeArrowheads="1"/>
          </p:cNvSpPr>
          <p:nvPr>
            <p:ph type="body" idx="1"/>
          </p:nvPr>
        </p:nvSpPr>
        <p:spPr>
          <a:xfrm>
            <a:off x="228600" y="5915024"/>
            <a:ext cx="4648200" cy="790576"/>
          </a:xfrm>
          <a:noFill/>
          <a:ln/>
        </p:spPr>
        <p:txBody>
          <a:bodyPr>
            <a:normAutofit/>
          </a:bodyPr>
          <a:lstStyle/>
          <a:p>
            <a:pPr algn="ctr">
              <a:lnSpc>
                <a:spcPct val="55000"/>
              </a:lnSpc>
              <a:buFontTx/>
              <a:buNone/>
            </a:pPr>
            <a:r>
              <a:rPr lang="en-US" sz="1600" dirty="0">
                <a:solidFill>
                  <a:srgbClr val="0000FF"/>
                </a:solidFill>
              </a:rPr>
              <a:t>J. Elam, A. Mane, Q. </a:t>
            </a:r>
            <a:r>
              <a:rPr lang="en-US" sz="1600" dirty="0" err="1">
                <a:solidFill>
                  <a:srgbClr val="0000FF"/>
                </a:solidFill>
              </a:rPr>
              <a:t>Peng</a:t>
            </a:r>
            <a:r>
              <a:rPr lang="en-US" sz="1600" dirty="0">
                <a:solidFill>
                  <a:srgbClr val="0000FF"/>
                </a:solidFill>
              </a:rPr>
              <a:t>, T. </a:t>
            </a:r>
            <a:r>
              <a:rPr lang="en-US" sz="1600" dirty="0" err="1">
                <a:solidFill>
                  <a:srgbClr val="0000FF"/>
                </a:solidFill>
              </a:rPr>
              <a:t>Prolier</a:t>
            </a:r>
            <a:r>
              <a:rPr lang="en-US" sz="1600" dirty="0">
                <a:solidFill>
                  <a:srgbClr val="0000FF"/>
                </a:solidFill>
              </a:rPr>
              <a:t>  (ANL:ESD/HEP), </a:t>
            </a:r>
          </a:p>
          <a:p>
            <a:pPr algn="ctr">
              <a:lnSpc>
                <a:spcPct val="55000"/>
              </a:lnSpc>
              <a:buFontTx/>
              <a:buNone/>
            </a:pPr>
            <a:r>
              <a:rPr lang="en-US" sz="1600" dirty="0">
                <a:solidFill>
                  <a:srgbClr val="0000FF"/>
                </a:solidFill>
              </a:rPr>
              <a:t>N. Sullivan (</a:t>
            </a:r>
            <a:r>
              <a:rPr lang="en-US" sz="1600" dirty="0" err="1">
                <a:solidFill>
                  <a:srgbClr val="0000FF"/>
                </a:solidFill>
              </a:rPr>
              <a:t>Arradiance</a:t>
            </a:r>
            <a:r>
              <a:rPr lang="en-US" sz="1600" dirty="0">
                <a:solidFill>
                  <a:srgbClr val="0000FF"/>
                </a:solidFill>
              </a:rPr>
              <a:t>), A. </a:t>
            </a:r>
            <a:r>
              <a:rPr lang="en-US" sz="1600" dirty="0" err="1">
                <a:solidFill>
                  <a:srgbClr val="0000FF"/>
                </a:solidFill>
              </a:rPr>
              <a:t>Tremsin</a:t>
            </a:r>
            <a:r>
              <a:rPr lang="en-US" sz="1600" dirty="0">
                <a:solidFill>
                  <a:srgbClr val="0000FF"/>
                </a:solidFill>
              </a:rPr>
              <a:t> (</a:t>
            </a:r>
            <a:r>
              <a:rPr lang="en-US" sz="1600" dirty="0" err="1">
                <a:solidFill>
                  <a:srgbClr val="0000FF"/>
                </a:solidFill>
              </a:rPr>
              <a:t>Arradiance</a:t>
            </a:r>
            <a:r>
              <a:rPr lang="en-US" sz="1600" dirty="0">
                <a:solidFill>
                  <a:srgbClr val="0000FF"/>
                </a:solidFill>
              </a:rPr>
              <a:t>, SSL)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144402" name="Rectangle 1042"/>
          <p:cNvSpPr>
            <a:spLocks noChangeArrowheads="1"/>
          </p:cNvSpPr>
          <p:nvPr/>
        </p:nvSpPr>
        <p:spPr bwMode="auto">
          <a:xfrm>
            <a:off x="381000" y="5845174"/>
            <a:ext cx="4419600" cy="5556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20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ALD Activation of Glass Capillaries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12/16/2010</a:t>
            </a:r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425" y="1411069"/>
            <a:ext cx="2209800" cy="264309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8"/>
          <p:cNvGrpSpPr/>
          <p:nvPr/>
        </p:nvGrpSpPr>
        <p:grpSpPr>
          <a:xfrm>
            <a:off x="3581400" y="2644259"/>
            <a:ext cx="5305425" cy="3495675"/>
            <a:chOff x="3200400" y="1828800"/>
            <a:chExt cx="5305425" cy="3495675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1828800"/>
              <a:ext cx="5305425" cy="3495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6019800" y="4648200"/>
              <a:ext cx="2286000" cy="6762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848600" y="5094327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Side view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59552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Top view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995592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1) Begin with insulating glass capillaries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906587">
            <a:off x="2743199" y="3128744"/>
            <a:ext cx="1066800" cy="637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819400" y="1411069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2) Use ALD to apply a </a:t>
            </a:r>
            <a:r>
              <a:rPr lang="en-US" b="1" dirty="0" smtClean="0">
                <a:solidFill>
                  <a:srgbClr val="C00000"/>
                </a:solidFill>
              </a:rPr>
              <a:t>resistive coating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3) Use ALD to apply an </a:t>
            </a:r>
            <a:r>
              <a:rPr lang="en-US" b="1" dirty="0" smtClean="0">
                <a:solidFill>
                  <a:srgbClr val="0000FF"/>
                </a:solidFill>
              </a:rPr>
              <a:t>emissive coating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425" y="4293871"/>
            <a:ext cx="208597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21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976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Performance of ALD MCPs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04464"/>
            <a:ext cx="8229600" cy="5181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Successful functionalization of glass capillaries, optimizing SEY materials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10200" y="493590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Gain characterization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22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038600"/>
            <a:ext cx="3665610" cy="281940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 l="21875" t="27791" r="28125" b="16626"/>
          <a:stretch>
            <a:fillRect/>
          </a:stretch>
        </p:blipFill>
        <p:spPr bwMode="auto">
          <a:xfrm>
            <a:off x="0" y="19050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ifetest.png"/>
          <p:cNvPicPr>
            <a:picLocks noChangeAspect="1"/>
          </p:cNvPicPr>
          <p:nvPr/>
        </p:nvPicPr>
        <p:blipFill>
          <a:blip r:embed="rId4" cstate="print"/>
          <a:srcRect l="2800" t="26667" r="49866" b="13333"/>
          <a:stretch>
            <a:fillRect/>
          </a:stretch>
        </p:blipFill>
        <p:spPr>
          <a:xfrm>
            <a:off x="4038600" y="1828800"/>
            <a:ext cx="4724400" cy="449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03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Aging effects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23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462155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3200400"/>
            <a:ext cx="385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SL-10 (</a:t>
            </a:r>
            <a:r>
              <a:rPr lang="en-US" b="1" dirty="0" err="1" smtClean="0">
                <a:solidFill>
                  <a:srgbClr val="0000FF"/>
                </a:solidFill>
              </a:rPr>
              <a:t>w.o</a:t>
            </a:r>
            <a:r>
              <a:rPr lang="en-US" b="1" dirty="0" smtClean="0">
                <a:solidFill>
                  <a:srgbClr val="0000FF"/>
                </a:solidFill>
              </a:rPr>
              <a:t>/ &amp; </a:t>
            </a:r>
            <a:r>
              <a:rPr lang="en-US" b="1" dirty="0" smtClean="0"/>
              <a:t>with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Al protection layer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9600"/>
            <a:ext cx="3282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K. </a:t>
            </a:r>
            <a:r>
              <a:rPr lang="en-US" b="1" dirty="0" err="1" smtClean="0">
                <a:solidFill>
                  <a:srgbClr val="0000FF"/>
                </a:solidFill>
              </a:rPr>
              <a:t>Inami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i="1" dirty="0" smtClean="0">
                <a:solidFill>
                  <a:srgbClr val="0000FF"/>
                </a:solidFill>
              </a:rPr>
              <a:t>et al </a:t>
            </a:r>
            <a:r>
              <a:rPr lang="en-US" b="1" dirty="0" smtClean="0">
                <a:solidFill>
                  <a:srgbClr val="0000FF"/>
                </a:solidFill>
              </a:rPr>
              <a:t>(Belle II PID group)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571"/>
          <a:stretch>
            <a:fillRect/>
          </a:stretch>
        </p:blipFill>
        <p:spPr>
          <a:xfrm>
            <a:off x="457200" y="4572000"/>
            <a:ext cx="3062959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520159" y="52578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MCP1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543640" y="55626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MCP2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9273" y="5246132"/>
            <a:ext cx="3945391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524000" y="2133600"/>
            <a:ext cx="8382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362200" y="2438400"/>
            <a:ext cx="19050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2" idx="2"/>
          </p:cNvCxnSpPr>
          <p:nvPr/>
        </p:nvCxnSpPr>
        <p:spPr>
          <a:xfrm>
            <a:off x="914400" y="5294531"/>
            <a:ext cx="685800" cy="49666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200" y="4648200"/>
            <a:ext cx="1676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Ion bombardment</a:t>
            </a:r>
            <a:endParaRPr lang="en-US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0" y="5602356"/>
            <a:ext cx="4572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2800" y="3581400"/>
            <a:ext cx="76200" cy="1981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66800" y="4267200"/>
            <a:ext cx="150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photocathode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4" name="Picture 33" descr="Lifetest.png"/>
          <p:cNvPicPr>
            <a:picLocks noChangeAspect="1"/>
          </p:cNvPicPr>
          <p:nvPr/>
        </p:nvPicPr>
        <p:blipFill>
          <a:blip r:embed="rId4" cstate="print"/>
          <a:srcRect l="52501" t="26667" r="3320" b="13333"/>
          <a:stretch>
            <a:fillRect/>
          </a:stretch>
        </p:blipFill>
        <p:spPr>
          <a:xfrm>
            <a:off x="4724400" y="838199"/>
            <a:ext cx="4267200" cy="434771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477000" y="2133600"/>
            <a:ext cx="1248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20um pore</a:t>
            </a:r>
          </a:p>
          <a:p>
            <a:r>
              <a:rPr lang="en-US" dirty="0" smtClean="0"/>
              <a:t>ALD coated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334000" y="5297269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This is huge – lifetime is a major MCP-PMT limitation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01744" y="1600200"/>
            <a:ext cx="282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temperature controlled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3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zeke_v_t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685800"/>
            <a:ext cx="4038600" cy="34835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312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Matching gain with theory/simulation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24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6" name="Picture 5" descr="zeke_valentin"/>
          <p:cNvPicPr>
            <a:picLocks noChangeAspect="1" noChangeArrowheads="1"/>
          </p:cNvPicPr>
          <p:nvPr/>
        </p:nvPicPr>
        <p:blipFill>
          <a:blip r:embed="rId3" cstate="print"/>
          <a:srcRect r="3574"/>
          <a:stretch>
            <a:fillRect/>
          </a:stretch>
        </p:blipFill>
        <p:spPr bwMode="auto">
          <a:xfrm>
            <a:off x="1" y="3352800"/>
            <a:ext cx="5638799" cy="3429000"/>
          </a:xfrm>
          <a:prstGeom prst="rect">
            <a:avLst/>
          </a:prstGeom>
          <a:noFill/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73156" y="1172816"/>
            <a:ext cx="42164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0000FF"/>
                </a:solidFill>
              </a:rPr>
              <a:t>Working to develop a first-principles model to predict MCP behavior, at device-level, based on microscopic </a:t>
            </a:r>
            <a:r>
              <a:rPr lang="en-US" sz="1800" b="1" dirty="0" smtClean="0">
                <a:solidFill>
                  <a:srgbClr val="0000FF"/>
                </a:solidFill>
              </a:rPr>
              <a:t>parameters</a:t>
            </a:r>
            <a:endParaRPr lang="en-US" sz="1800" b="1" dirty="0">
              <a:solidFill>
                <a:srgbClr val="0000FF"/>
              </a:solidFill>
            </a:endParaRPr>
          </a:p>
          <a:p>
            <a:pPr marL="228600" indent="-228600"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0000FF"/>
                </a:solidFill>
              </a:rPr>
              <a:t>Will use these models to understand and optimize our MCP </a:t>
            </a:r>
            <a:r>
              <a:rPr lang="en-US" sz="1800" b="1" dirty="0" smtClean="0">
                <a:solidFill>
                  <a:srgbClr val="0000FF"/>
                </a:solidFill>
              </a:rPr>
              <a:t>designs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50292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Valentin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Ivanov</a:t>
            </a:r>
            <a:r>
              <a:rPr lang="en-US" dirty="0" smtClean="0">
                <a:solidFill>
                  <a:srgbClr val="0000FF"/>
                </a:solidFill>
              </a:rPr>
              <a:t>, Zeke </a:t>
            </a:r>
            <a:r>
              <a:rPr lang="en-US" dirty="0" err="1" smtClean="0">
                <a:solidFill>
                  <a:srgbClr val="0000FF"/>
                </a:solidFill>
              </a:rPr>
              <a:t>Insepov</a:t>
            </a:r>
            <a:r>
              <a:rPr lang="en-US" dirty="0" smtClean="0">
                <a:solidFill>
                  <a:srgbClr val="0000FF"/>
                </a:solidFill>
              </a:rPr>
              <a:t>, Sergey </a:t>
            </a:r>
            <a:r>
              <a:rPr lang="en-US" dirty="0" err="1" smtClean="0">
                <a:solidFill>
                  <a:srgbClr val="0000FF"/>
                </a:solidFill>
              </a:rPr>
              <a:t>Antipov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Nucl</a:t>
            </a:r>
            <a:r>
              <a:rPr lang="en-US" dirty="0" smtClean="0">
                <a:solidFill>
                  <a:srgbClr val="0000FF"/>
                </a:solidFill>
              </a:rPr>
              <a:t>. Instr. Meth. </a:t>
            </a:r>
            <a:r>
              <a:rPr lang="en-US" b="1" dirty="0" smtClean="0">
                <a:solidFill>
                  <a:srgbClr val="0000FF"/>
                </a:solidFill>
              </a:rPr>
              <a:t>A639</a:t>
            </a:r>
            <a:r>
              <a:rPr lang="en-US" dirty="0" smtClean="0">
                <a:solidFill>
                  <a:srgbClr val="0000FF"/>
                </a:solidFill>
              </a:rPr>
              <a:t> (2011) 158-161.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33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an MCP-PMT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267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Photocathode</a:t>
            </a:r>
          </a:p>
          <a:p>
            <a:r>
              <a:rPr lang="en-US" sz="2800" dirty="0" smtClean="0"/>
              <a:t>Micro-channel plates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Collection anode</a:t>
            </a:r>
          </a:p>
          <a:p>
            <a:r>
              <a:rPr lang="en-US" sz="2800" dirty="0" smtClean="0"/>
              <a:t>Readout electronics</a:t>
            </a:r>
          </a:p>
          <a:p>
            <a:r>
              <a:rPr lang="en-US" sz="2800" dirty="0" smtClean="0"/>
              <a:t>Mechanical design / tile assembly.</a:t>
            </a:r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752600"/>
            <a:ext cx="306295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443843" y="26670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Trebuchet MS" pitchFamily="1" charset="0"/>
              </a:rPr>
              <a:t>Photocathode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371600" y="14478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Input photons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367759" y="33528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MCP1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91240" y="36576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MCP2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88129" y="4593545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Anode</a:t>
            </a:r>
            <a:endParaRPr lang="en-US" dirty="0">
              <a:latin typeface="Trebuchet MS" pitchFamily="1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67000" y="4953000"/>
            <a:ext cx="359296" cy="55551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66800" y="5508511"/>
            <a:ext cx="1600200" cy="816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Readout Electronics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172631" y="4250645"/>
            <a:ext cx="361849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25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02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Stripline</a:t>
            </a:r>
            <a:r>
              <a:rPr lang="en-US" dirty="0" smtClean="0"/>
              <a:t> Anodes (Prototype)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err="1" smtClean="0"/>
              <a:t>Photonis-Planacon</a:t>
            </a:r>
            <a:r>
              <a:rPr lang="en-US" dirty="0" smtClean="0"/>
              <a:t> on transmission line PCB:</a:t>
            </a:r>
            <a:endParaRPr lang="en-US" dirty="0"/>
          </a:p>
        </p:txBody>
      </p:sp>
      <p:pic>
        <p:nvPicPr>
          <p:cNvPr id="7" name="Picture 4" descr="tang_transmissionline_simula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0" t="22212" r="1994" b="5530"/>
          <a:stretch/>
        </p:blipFill>
        <p:spPr bwMode="auto">
          <a:xfrm>
            <a:off x="304800" y="1600200"/>
            <a:ext cx="5715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47"/>
          <a:stretch/>
        </p:blipFill>
        <p:spPr bwMode="auto">
          <a:xfrm>
            <a:off x="4648200" y="3230063"/>
            <a:ext cx="4321630" cy="3054846"/>
          </a:xfrm>
          <a:prstGeom prst="rect">
            <a:avLst/>
          </a:prstGeom>
          <a:blipFill dpi="0" rotWithShape="0">
            <a:blip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" y="492041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err="1" smtClean="0">
                <a:sym typeface="Wingdings" pitchFamily="2" charset="2"/>
              </a:rPr>
              <a:t>Striplines</a:t>
            </a:r>
            <a:r>
              <a:rPr lang="en-US" b="1" dirty="0" smtClean="0">
                <a:sym typeface="Wingdings" pitchFamily="2" charset="2"/>
              </a:rPr>
              <a:t> allow coverage of a large area with a manageable number of channels.</a:t>
            </a:r>
            <a:endParaRPr lang="en-US" b="1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26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6172200"/>
            <a:ext cx="354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Courtesy </a:t>
            </a:r>
            <a:r>
              <a:rPr lang="en-US" b="1" dirty="0" err="1" smtClean="0">
                <a:solidFill>
                  <a:srgbClr val="0000FF"/>
                </a:solidFill>
              </a:rPr>
              <a:t>Fukun</a:t>
            </a:r>
            <a:r>
              <a:rPr lang="en-US" b="1" dirty="0" smtClean="0">
                <a:solidFill>
                  <a:srgbClr val="0000FF"/>
                </a:solidFill>
              </a:rPr>
              <a:t> Tang, Greg </a:t>
            </a:r>
            <a:r>
              <a:rPr lang="en-US" b="1" dirty="0" err="1" smtClean="0">
                <a:solidFill>
                  <a:srgbClr val="0000FF"/>
                </a:solidFill>
              </a:rPr>
              <a:t>Sellberg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691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Stripline</a:t>
            </a:r>
            <a:r>
              <a:rPr lang="en-US" dirty="0" smtClean="0"/>
              <a:t> Anodes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Average time ((t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</a:rPr>
              <a:t>+t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</a:rPr>
              <a:t>)/2) along strip gives arrival time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Time difference (t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1</a:t>
            </a:r>
            <a:r>
              <a:rPr lang="en-US" sz="2400" b="1" dirty="0" smtClean="0">
                <a:solidFill>
                  <a:srgbClr val="0000FF"/>
                </a:solidFill>
              </a:rPr>
              <a:t>-t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</a:rPr>
              <a:t>) gives the position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3525" y="2183463"/>
            <a:ext cx="5924550" cy="398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19600" y="6229290"/>
            <a:ext cx="464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cmmi10"/>
              </a:rPr>
              <a:t>t</a:t>
            </a:r>
            <a:r>
              <a:rPr lang="en-US" sz="2000" b="1" dirty="0" smtClean="0">
                <a:solidFill>
                  <a:srgbClr val="C00000"/>
                </a:solidFill>
              </a:rPr>
              <a:t> of order </a:t>
            </a:r>
            <a:r>
              <a:rPr lang="en-US" sz="2000" b="1" dirty="0" err="1" smtClean="0">
                <a:solidFill>
                  <a:srgbClr val="C00000"/>
                </a:solidFill>
              </a:rPr>
              <a:t>ps</a:t>
            </a:r>
            <a:r>
              <a:rPr lang="en-US" sz="2000" b="1" dirty="0" smtClean="0">
                <a:solidFill>
                  <a:srgbClr val="C00000"/>
                </a:solidFill>
              </a:rPr>
              <a:t> feasible for large </a:t>
            </a:r>
            <a:r>
              <a:rPr lang="en-US" sz="2000" dirty="0" err="1" smtClean="0">
                <a:solidFill>
                  <a:srgbClr val="C00000"/>
                </a:solidFill>
                <a:latin typeface="Calibri"/>
              </a:rPr>
              <a:t>N</a:t>
            </a:r>
            <a:r>
              <a:rPr lang="en-US" sz="2000" b="1" baseline="-25000" dirty="0" err="1" smtClean="0">
                <a:solidFill>
                  <a:srgbClr val="C00000"/>
                </a:solidFill>
                <a:latin typeface="Calibri"/>
              </a:rPr>
              <a:t>pe</a:t>
            </a:r>
            <a:endParaRPr lang="en-US" sz="2000" b="1" baseline="-25000" dirty="0" smtClean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27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9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F2EC-0F4C-4590-A892-FF7C4BFB280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172200" y="0"/>
            <a:ext cx="2971800" cy="2667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Stripline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Readout</a:t>
            </a:r>
            <a:br>
              <a:rPr lang="en-US" dirty="0" smtClean="0"/>
            </a:br>
            <a:r>
              <a:rPr lang="en-US" dirty="0" smtClean="0">
                <a:solidFill>
                  <a:srgbClr val="0000FF"/>
                </a:solidFill>
              </a:rPr>
              <a:t>-- silkscreen on glass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 descr="razib_anode_bandwidt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3200400"/>
            <a:ext cx="5486400" cy="3228976"/>
          </a:xfrm>
          <a:prstGeom prst="rect">
            <a:avLst/>
          </a:prstGeom>
        </p:spPr>
      </p:pic>
      <p:pic>
        <p:nvPicPr>
          <p:cNvPr id="9" name="Picture 8" descr="anodes_sli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5334000" cy="31365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5400" y="3305176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 GHz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0" y="4600576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GHz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19600" y="3914776"/>
            <a:ext cx="1777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 30 anode strips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 40 anode strips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76512" y="4435731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Analog bandwidth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66800" y="5286376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0.5 GHz</a:t>
            </a:r>
            <a:endParaRPr lang="en-US" b="1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981200" y="5438776"/>
            <a:ext cx="4648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33800" y="6336268"/>
            <a:ext cx="2439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Anode strip length [cm]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602792" y="58028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177208" y="58028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783496" y="58044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30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286896" y="583931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70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8129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an MCP-PMT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267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Photocathode</a:t>
            </a:r>
          </a:p>
          <a:p>
            <a:r>
              <a:rPr lang="en-US" sz="2800" dirty="0" smtClean="0"/>
              <a:t>Micro-channel plates</a:t>
            </a:r>
          </a:p>
          <a:p>
            <a:r>
              <a:rPr lang="en-US" sz="2800" dirty="0" smtClean="0"/>
              <a:t>Collection anode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Readout electronics</a:t>
            </a:r>
          </a:p>
          <a:p>
            <a:r>
              <a:rPr lang="en-US" sz="2800" dirty="0" smtClean="0"/>
              <a:t>Mechanical design / tile assembly.</a:t>
            </a:r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752600"/>
            <a:ext cx="306295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443843" y="26670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Trebuchet MS" pitchFamily="1" charset="0"/>
              </a:rPr>
              <a:t>Photocathode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371600" y="14478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Input photons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367759" y="33528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MCP1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91240" y="36576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MCP2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88129" y="4593545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Anode</a:t>
            </a:r>
            <a:endParaRPr lang="en-US" dirty="0">
              <a:latin typeface="Trebuchet MS" pitchFamily="1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67000" y="4953000"/>
            <a:ext cx="359296" cy="55551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66800" y="5508511"/>
            <a:ext cx="1600200" cy="816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Readout Electronics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964962" y="5410200"/>
            <a:ext cx="1809245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F2EC-0F4C-4590-A892-FF7C4BFB280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964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Example potential game changer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3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95179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57800" y="1066800"/>
            <a:ext cx="3886200" cy="3429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Each ‘pixel’ is 20”</a:t>
            </a:r>
          </a:p>
          <a:p>
            <a:r>
              <a:rPr lang="en-US" sz="2800" dirty="0" smtClean="0"/>
              <a:t>Fragile, expensive</a:t>
            </a:r>
          </a:p>
          <a:p>
            <a:r>
              <a:rPr lang="en-US" sz="2800" dirty="0" smtClean="0"/>
              <a:t>Few ns timing</a:t>
            </a:r>
          </a:p>
          <a:p>
            <a:r>
              <a:rPr lang="en-US" sz="2800" dirty="0" smtClean="0"/>
              <a:t>Neutrino cross-section can’t be fooled</a:t>
            </a:r>
          </a:p>
          <a:p>
            <a:r>
              <a:rPr lang="en-US" sz="2800" dirty="0" smtClean="0"/>
              <a:t>40% photocathode coverage</a:t>
            </a:r>
          </a:p>
        </p:txBody>
      </p:sp>
      <p:pic>
        <p:nvPicPr>
          <p:cNvPr id="8" name="Picture 4" descr="constantinos_sideviewV7"/>
          <p:cNvPicPr>
            <a:picLocks noChangeAspect="1" noChangeArrowheads="1"/>
          </p:cNvPicPr>
          <p:nvPr/>
        </p:nvPicPr>
        <p:blipFill>
          <a:blip r:embed="rId3" cstate="print"/>
          <a:srcRect l="2525" t="3319" r="7417" b="7086"/>
          <a:stretch>
            <a:fillRect/>
          </a:stretch>
        </p:blipFill>
        <p:spPr bwMode="auto">
          <a:xfrm>
            <a:off x="228600" y="4319317"/>
            <a:ext cx="5029200" cy="2538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257800" y="4495800"/>
            <a:ext cx="38862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 100ps timing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&lt; cm pos. resolution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Significantly larger number of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voxels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Larger </a:t>
            </a:r>
            <a:r>
              <a:rPr lang="en-US" sz="2800" b="1" dirty="0" err="1" smtClean="0">
                <a:solidFill>
                  <a:srgbClr val="FF0000"/>
                </a:solidFill>
              </a:rPr>
              <a:t>fiducial</a:t>
            </a:r>
            <a:r>
              <a:rPr lang="en-US" sz="2800" b="1" dirty="0" smtClean="0">
                <a:solidFill>
                  <a:srgbClr val="FF0000"/>
                </a:solidFill>
              </a:rPr>
              <a:t> volume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965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Readout Electronics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525963"/>
          </a:xfrm>
        </p:spPr>
        <p:txBody>
          <a:bodyPr/>
          <a:lstStyle/>
          <a:p>
            <a:r>
              <a:rPr lang="en-US" dirty="0" smtClean="0"/>
              <a:t>Building on experience from existing devices &amp; readouts.</a:t>
            </a:r>
          </a:p>
          <a:p>
            <a:pPr lvl="1"/>
            <a:r>
              <a:rPr lang="en-US" dirty="0" smtClean="0"/>
              <a:t>Readout based on waveform sampling</a:t>
            </a:r>
          </a:p>
          <a:p>
            <a:pPr lvl="1"/>
            <a:r>
              <a:rPr lang="en-US" dirty="0" smtClean="0"/>
              <a:t>Requirements of the readout vary significantly by application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16675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30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9" name="Picture 1028" descr="Untit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8229600" y="2978370"/>
            <a:ext cx="914400" cy="9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886200"/>
            <a:ext cx="3813175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5"/>
          <p:cNvSpPr>
            <a:spLocks noChangeShapeType="1"/>
          </p:cNvSpPr>
          <p:nvPr/>
        </p:nvSpPr>
        <p:spPr bwMode="auto">
          <a:xfrm flipV="1">
            <a:off x="5119686" y="4214818"/>
            <a:ext cx="381008" cy="574670"/>
          </a:xfrm>
          <a:prstGeom prst="line">
            <a:avLst/>
          </a:prstGeom>
          <a:noFill/>
          <a:ln w="63500">
            <a:solidFill>
              <a:srgbClr val="0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357686" y="4789488"/>
            <a:ext cx="1371600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>
                <a:solidFill>
                  <a:schemeClr val="accent2"/>
                </a:solidFill>
                <a:latin typeface="Arial" pitchFamily="34" charset="0"/>
              </a:rPr>
              <a:t>6.4 </a:t>
            </a:r>
            <a:r>
              <a:rPr lang="en-US" sz="1800" b="1" dirty="0" err="1" smtClean="0">
                <a:solidFill>
                  <a:schemeClr val="accent2"/>
                </a:solidFill>
                <a:latin typeface="Arial" pitchFamily="34" charset="0"/>
              </a:rPr>
              <a:t>ps</a:t>
            </a:r>
            <a:r>
              <a:rPr lang="en-US" sz="1800" b="1" dirty="0" smtClean="0">
                <a:solidFill>
                  <a:schemeClr val="accent2"/>
                </a:solidFill>
                <a:latin typeface="Arial" pitchFamily="34" charset="0"/>
              </a:rPr>
              <a:t> RMS</a:t>
            </a:r>
            <a:endParaRPr lang="en-US" sz="1800" b="1" dirty="0">
              <a:solidFill>
                <a:schemeClr val="accent2"/>
              </a:solidFill>
              <a:latin typeface="Arial" pitchFamily="34" charset="0"/>
            </a:endParaRPr>
          </a:p>
        </p:txBody>
      </p:sp>
      <p:graphicFrame>
        <p:nvGraphicFramePr>
          <p:cNvPr id="13" name="Object 7"/>
          <p:cNvGraphicFramePr>
            <a:graphicFrameLocks noChangeAspect="1"/>
          </p:cNvGraphicFramePr>
          <p:nvPr/>
        </p:nvGraphicFramePr>
        <p:xfrm>
          <a:off x="0" y="3571876"/>
          <a:ext cx="1889462" cy="1500198"/>
        </p:xfrm>
        <a:graphic>
          <a:graphicData uri="http://schemas.openxmlformats.org/presentationml/2006/ole">
            <p:oleObj spid="_x0000_s6146" name="Bitmap Image" r:id="rId5" imgW="6942857" imgH="5152381" progId="PBrush">
              <p:embed/>
            </p:oleObj>
          </a:graphicData>
        </a:graphic>
      </p:graphicFrame>
      <p:graphicFrame>
        <p:nvGraphicFramePr>
          <p:cNvPr id="14" name="Object 8"/>
          <p:cNvGraphicFramePr>
            <a:graphicFrameLocks noChangeAspect="1"/>
          </p:cNvGraphicFramePr>
          <p:nvPr/>
        </p:nvGraphicFramePr>
        <p:xfrm>
          <a:off x="0" y="5214950"/>
          <a:ext cx="1828800" cy="1458912"/>
        </p:xfrm>
        <a:graphic>
          <a:graphicData uri="http://schemas.openxmlformats.org/presentationml/2006/ole">
            <p:oleObj spid="_x0000_s6147" name="Bitmap Image" r:id="rId6" imgW="6935168" imgH="5172797" progId="PBrush">
              <p:embed/>
            </p:oleObj>
          </a:graphicData>
        </a:graphic>
      </p:graphicFrame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066800" y="3667136"/>
            <a:ext cx="6858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Arial" pitchFamily="34" charset="0"/>
              </a:rPr>
              <a:t>CH1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990600" y="5607062"/>
            <a:ext cx="6858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Arial" pitchFamily="34" charset="0"/>
              </a:rPr>
              <a:t>CH2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928794" y="6519446"/>
            <a:ext cx="2050561" cy="338554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</a:rPr>
              <a:t>NIM </a:t>
            </a:r>
            <a:r>
              <a:rPr lang="en-US" sz="1600" b="1" dirty="0">
                <a:solidFill>
                  <a:srgbClr val="0000FF"/>
                </a:solidFill>
              </a:rPr>
              <a:t>A602</a:t>
            </a:r>
            <a:r>
              <a:rPr lang="en-US" sz="1600" dirty="0">
                <a:solidFill>
                  <a:srgbClr val="0000FF"/>
                </a:solidFill>
              </a:rPr>
              <a:t> (2009) 438</a:t>
            </a:r>
          </a:p>
        </p:txBody>
      </p:sp>
      <p:pic>
        <p:nvPicPr>
          <p:cNvPr id="18" name="Picture 6" descr="SL10_CH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963488" y="3857628"/>
            <a:ext cx="3180512" cy="2285993"/>
          </a:xfrm>
          <a:prstGeom prst="rect">
            <a:avLst/>
          </a:prstGeom>
          <a:noFill/>
        </p:spPr>
      </p:pic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696200" y="4929198"/>
            <a:ext cx="1447800" cy="402291"/>
          </a:xfrm>
          <a:prstGeom prst="rect">
            <a:avLst/>
          </a:prstGeom>
          <a:solidFill>
            <a:srgbClr val="FFFFFF"/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defTabSz="457200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latin typeface="Arial Black" pitchFamily="34" charset="0"/>
                <a:cs typeface="Arial" pitchFamily="34" charset="0"/>
              </a:rPr>
              <a:t>σ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~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38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6500826" y="6215082"/>
            <a:ext cx="2098651" cy="338554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</a:rPr>
              <a:t>Single </a:t>
            </a:r>
            <a:r>
              <a:rPr lang="en-US" sz="1600" dirty="0" err="1" smtClean="0">
                <a:latin typeface="Arial" pitchFamily="34" charset="0"/>
              </a:rPr>
              <a:t>p.e</a:t>
            </a:r>
            <a:r>
              <a:rPr lang="en-US" sz="1600" dirty="0" smtClean="0">
                <a:latin typeface="Arial" pitchFamily="34" charset="0"/>
              </a:rPr>
              <a:t>. resolution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5429256" y="3143248"/>
            <a:ext cx="2206823" cy="584775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4x4 anode “1 inch”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MCP-PMT (HPK SL-10)</a:t>
            </a:r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>
          <a:xfrm flipV="1">
            <a:off x="7636079" y="3276600"/>
            <a:ext cx="974521" cy="1590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2"/>
          </p:cNvCxnSpPr>
          <p:nvPr/>
        </p:nvCxnSpPr>
        <p:spPr>
          <a:xfrm rot="16200000" flipH="1">
            <a:off x="6416224" y="3844466"/>
            <a:ext cx="843982" cy="6110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2856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84825070"/>
              </p:ext>
            </p:extLst>
          </p:nvPr>
        </p:nvGraphicFramePr>
        <p:xfrm>
          <a:off x="457200" y="1295400"/>
          <a:ext cx="8229600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800" y="5449669"/>
            <a:ext cx="7620000" cy="6463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In principle, sampling </a:t>
            </a:r>
            <a:r>
              <a:rPr lang="en-US" dirty="0">
                <a:solidFill>
                  <a:prstClr val="black"/>
                </a:solidFill>
              </a:rPr>
              <a:t>above the </a:t>
            </a:r>
            <a:r>
              <a:rPr lang="en-US" dirty="0" err="1" smtClean="0">
                <a:solidFill>
                  <a:prstClr val="black"/>
                </a:solidFill>
              </a:rPr>
              <a:t>Nyquist</a:t>
            </a:r>
            <a:r>
              <a:rPr lang="en-US" dirty="0" smtClean="0">
                <a:solidFill>
                  <a:prstClr val="black"/>
                </a:solidFill>
              </a:rPr>
              <a:t>-Shannon frequency </a:t>
            </a:r>
            <a:r>
              <a:rPr lang="en-US" dirty="0">
                <a:solidFill>
                  <a:prstClr val="black"/>
                </a:solidFill>
              </a:rPr>
              <a:t>and fully </a:t>
            </a:r>
            <a:r>
              <a:rPr lang="en-US" dirty="0" smtClean="0">
                <a:solidFill>
                  <a:prstClr val="black"/>
                </a:solidFill>
              </a:rPr>
              <a:t>reconstructing </a:t>
            </a:r>
            <a:r>
              <a:rPr lang="en-US" dirty="0">
                <a:solidFill>
                  <a:prstClr val="black"/>
                </a:solidFill>
              </a:rPr>
              <a:t>the signal </a:t>
            </a:r>
            <a:r>
              <a:rPr lang="en-US" dirty="0" smtClean="0">
                <a:solidFill>
                  <a:prstClr val="black"/>
                </a:solidFill>
              </a:rPr>
              <a:t>attains the </a:t>
            </a:r>
            <a:r>
              <a:rPr lang="en-US" dirty="0">
                <a:solidFill>
                  <a:prstClr val="black"/>
                </a:solidFill>
              </a:rPr>
              <a:t>best </a:t>
            </a:r>
            <a:r>
              <a:rPr lang="en-US" dirty="0" smtClean="0">
                <a:solidFill>
                  <a:prstClr val="black"/>
                </a:solidFill>
              </a:rPr>
              <a:t>timing </a:t>
            </a:r>
            <a:r>
              <a:rPr lang="en-US" dirty="0">
                <a:solidFill>
                  <a:prstClr val="black"/>
                </a:solidFill>
              </a:rPr>
              <a:t>information.</a:t>
            </a: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F2EC-0F4C-4590-A892-FF7C4BFB280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 Extraction Methods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76600" y="6248400"/>
            <a:ext cx="25313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Attrib.  Jean-Francois </a:t>
            </a:r>
            <a:r>
              <a:rPr lang="en-US" sz="1600" b="1" dirty="0" err="1" smtClean="0">
                <a:solidFill>
                  <a:srgbClr val="0000FF"/>
                </a:solidFill>
              </a:rPr>
              <a:t>Genat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0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752600"/>
            <a:ext cx="5372100" cy="438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3429000" cy="41910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four algorithm models have been simulated.</a:t>
            </a:r>
          </a:p>
          <a:p>
            <a:r>
              <a:rPr lang="en-US" sz="2000" dirty="0" smtClean="0"/>
              <a:t>In principle, </a:t>
            </a:r>
            <a:r>
              <a:rPr lang="en-US" sz="2000" b="1" dirty="0" smtClean="0"/>
              <a:t>pulse sampling </a:t>
            </a:r>
            <a:r>
              <a:rPr lang="en-US" sz="2000" dirty="0" smtClean="0"/>
              <a:t>gives the best results.</a:t>
            </a:r>
          </a:p>
          <a:p>
            <a:r>
              <a:rPr lang="en-US" sz="2000" dirty="0" smtClean="0"/>
              <a:t>To realize this performance, sampling frequency is taken to be 2× the fastest harmonic in the signal: 10Gs/s.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Timing Extraction Simulations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How to get to picosecond timing</a:t>
            </a:r>
            <a:endParaRPr lang="en-US" b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9610" y="5864423"/>
            <a:ext cx="350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From Jean-François Genat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726668"/>
            <a:ext cx="36128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</a:rPr>
              <a:t>*Nucl.Instrum.Meth.A607:387-393,2009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2460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32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44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0" y="1066800"/>
          <a:ext cx="4800600" cy="348995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06121"/>
                <a:gridCol w="2894479"/>
              </a:tblGrid>
              <a:tr h="38777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Sampling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Rate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 </a:t>
                      </a:r>
                      <a:r>
                        <a:rPr lang="en-US" dirty="0" err="1" smtClean="0"/>
                        <a:t>GSa</a:t>
                      </a:r>
                      <a:r>
                        <a:rPr lang="en-US" baseline="0" dirty="0" smtClean="0"/>
                        <a:t>/s-17GS/s</a:t>
                      </a:r>
                      <a:endParaRPr lang="en-US" dirty="0"/>
                    </a:p>
                  </a:txBody>
                  <a:tcPr/>
                </a:tc>
              </a:tr>
              <a:tr h="387773">
                <a:tc>
                  <a:txBody>
                    <a:bodyPr/>
                    <a:lstStyle/>
                    <a:p>
                      <a:r>
                        <a:rPr lang="en-US" dirty="0" smtClean="0"/>
                        <a:t># Channels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(or 2)</a:t>
                      </a:r>
                      <a:endParaRPr lang="en-US" dirty="0"/>
                    </a:p>
                  </a:txBody>
                  <a:tcPr/>
                </a:tc>
              </a:tr>
              <a:tr h="387773">
                <a:tc>
                  <a:txBody>
                    <a:bodyPr/>
                    <a:lstStyle/>
                    <a:p>
                      <a:r>
                        <a:rPr lang="en-US" dirty="0" smtClean="0"/>
                        <a:t>Sampling Depth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256 (or 768) points</a:t>
                      </a:r>
                      <a:endParaRPr lang="en-US" dirty="0"/>
                    </a:p>
                  </a:txBody>
                  <a:tcPr/>
                </a:tc>
              </a:tr>
              <a:tr h="387773">
                <a:tc>
                  <a:txBody>
                    <a:bodyPr/>
                    <a:lstStyle/>
                    <a:p>
                      <a:r>
                        <a:rPr lang="en-US" dirty="0" smtClean="0"/>
                        <a:t>Sampling Window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Depth*(Sampling</a:t>
                      </a:r>
                      <a:r>
                        <a:rPr lang="en-US" baseline="0" dirty="0" smtClean="0"/>
                        <a:t> Rate)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/>
                </a:tc>
              </a:tr>
              <a:tr h="387773">
                <a:tc>
                  <a:txBody>
                    <a:bodyPr/>
                    <a:lstStyle/>
                    <a:p>
                      <a:r>
                        <a:rPr lang="en-US" dirty="0" smtClean="0"/>
                        <a:t>Input Noise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&lt;1 mV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RMS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7773">
                <a:tc>
                  <a:txBody>
                    <a:bodyPr/>
                    <a:lstStyle/>
                    <a:p>
                      <a:r>
                        <a:rPr lang="en-US" dirty="0" smtClean="0"/>
                        <a:t>Analog</a:t>
                      </a:r>
                      <a:r>
                        <a:rPr lang="en-US" baseline="0" dirty="0" smtClean="0"/>
                        <a:t> Bandwidth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1.5 GHz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7773">
                <a:tc>
                  <a:txBody>
                    <a:bodyPr/>
                    <a:lstStyle/>
                    <a:p>
                      <a:r>
                        <a:rPr lang="en-US" dirty="0" smtClean="0"/>
                        <a:t>ADC conversion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Up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to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12 bit @ 2GHz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7773">
                <a:tc>
                  <a:txBody>
                    <a:bodyPr/>
                    <a:lstStyle/>
                    <a:p>
                      <a:r>
                        <a:rPr lang="en-US" dirty="0" smtClean="0"/>
                        <a:t>Latency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 µs (min)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– 16 µs (max)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87773">
                <a:tc>
                  <a:txBody>
                    <a:bodyPr/>
                    <a:lstStyle/>
                    <a:p>
                      <a:r>
                        <a:rPr lang="en-US" dirty="0" smtClean="0"/>
                        <a:t>Internal Trigger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8610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Aharoni" pitchFamily="2" charset="-79"/>
              </a:rPr>
              <a:t>PSEC-3 + PSEC-4 ASICs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2972594" y="2361406"/>
            <a:ext cx="396240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57800" y="4724400"/>
            <a:ext cx="358140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86200" y="914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4.3mm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01000" y="4876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4.0mm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" name="Picture 2" descr="E:\work\pictures\psec3.JPG"/>
          <p:cNvPicPr>
            <a:picLocks noChangeAspect="1" noChangeArrowheads="1"/>
          </p:cNvPicPr>
          <p:nvPr/>
        </p:nvPicPr>
        <p:blipFill>
          <a:blip r:embed="rId2" cstate="print"/>
          <a:srcRect l="41080" t="28657" r="26252" b="24556"/>
          <a:stretch>
            <a:fillRect/>
          </a:stretch>
        </p:blipFill>
        <p:spPr bwMode="auto">
          <a:xfrm>
            <a:off x="5029200" y="152400"/>
            <a:ext cx="4114800" cy="4419600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10714" t="22449" r="9694" b="18367"/>
          <a:stretch>
            <a:fillRect/>
          </a:stretch>
        </p:blipFill>
        <p:spPr bwMode="auto">
          <a:xfrm>
            <a:off x="0" y="4605704"/>
            <a:ext cx="4038600" cy="225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7705" t="9091" r="7536" b="5455"/>
          <a:stretch>
            <a:fillRect/>
          </a:stretch>
        </p:blipFill>
        <p:spPr bwMode="auto">
          <a:xfrm>
            <a:off x="4571999" y="4790209"/>
            <a:ext cx="2903705" cy="206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Slide Number Placeholder 3"/>
          <p:cNvSpPr txBox="1">
            <a:spLocks/>
          </p:cNvSpPr>
          <p:nvPr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F2EC-0F4C-4590-A892-FF7C4BFB280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5290459"/>
            <a:ext cx="3766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</a:rPr>
              <a:t>Surface charge induced on the strip as a function of time and position</a:t>
            </a: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F2EC-0F4C-4590-A892-FF7C4BFB280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PSEC-4 measurements with an 8” MCP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35417" t="37055" r="23958" b="9215"/>
          <a:stretch>
            <a:fillRect/>
          </a:stretch>
        </p:blipFill>
        <p:spPr bwMode="auto">
          <a:xfrm>
            <a:off x="4495800" y="3911600"/>
            <a:ext cx="39624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l="38653" t="37500" r="23280" b="8333"/>
          <a:stretch>
            <a:fillRect/>
          </a:stretch>
        </p:blipFill>
        <p:spPr bwMode="auto">
          <a:xfrm>
            <a:off x="5105400" y="762000"/>
            <a:ext cx="3810000" cy="3048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7620000" y="3657600"/>
            <a:ext cx="0" cy="2209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91200" y="1828800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+6mm pos.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0" y="5638800"/>
            <a:ext cx="174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50% Const. </a:t>
            </a:r>
            <a:r>
              <a:rPr lang="en-US" b="1" dirty="0" err="1" smtClean="0">
                <a:solidFill>
                  <a:srgbClr val="0000FF"/>
                </a:solidFill>
              </a:rPr>
              <a:t>Frac</a:t>
            </a:r>
            <a:r>
              <a:rPr lang="en-US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Discriminator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762000"/>
            <a:ext cx="396399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200" y="685800"/>
            <a:ext cx="42926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62000" y="3429000"/>
            <a:ext cx="838200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  <a:cs typeface="+mn-cs"/>
              </a:rPr>
              <a:t>PSEC-4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676400" y="2971800"/>
            <a:ext cx="914400" cy="4572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1371600" y="2743200"/>
            <a:ext cx="838200" cy="3810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876300" y="2705100"/>
            <a:ext cx="1219200" cy="7620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 descr="C:\Users\Eric\Downloads\2012_03_01_8inchMCP_event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07672"/>
            <a:ext cx="4343400" cy="305032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457200" y="4187825"/>
            <a:ext cx="4191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charset="0"/>
              </a:rPr>
              <a:t>Dual-ends </a:t>
            </a:r>
            <a:r>
              <a:rPr lang="en-US" sz="1400" b="1" dirty="0">
                <a:latin typeface="Calibri" charset="0"/>
              </a:rPr>
              <a:t>of 8” MCP w/ PSEC-4 @ 10 </a:t>
            </a:r>
            <a:r>
              <a:rPr lang="en-US" sz="1400" b="1" dirty="0" err="1">
                <a:latin typeface="Calibri" charset="0"/>
              </a:rPr>
              <a:t>Gsa</a:t>
            </a:r>
            <a:r>
              <a:rPr lang="en-US" sz="1400" b="1" dirty="0">
                <a:latin typeface="Calibri" charset="0"/>
              </a:rPr>
              <a:t>/s </a:t>
            </a:r>
          </a:p>
        </p:txBody>
      </p:sp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2438400" y="5943600"/>
            <a:ext cx="1828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alibri" charset="0"/>
              </a:rPr>
              <a:t>-- left anode strip</a:t>
            </a:r>
          </a:p>
          <a:p>
            <a:r>
              <a:rPr lang="en-US" sz="1400" b="1" dirty="0">
                <a:solidFill>
                  <a:srgbClr val="FF0000"/>
                </a:solidFill>
                <a:latin typeface="Calibri" charset="0"/>
              </a:rPr>
              <a:t>-- right anode strip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1828800" y="5943600"/>
            <a:ext cx="685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129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8686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Modular Readout System architecture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36458" r="40264" b="10417"/>
          <a:stretch>
            <a:fillRect/>
          </a:stretch>
        </p:blipFill>
        <p:spPr bwMode="auto">
          <a:xfrm>
            <a:off x="304800" y="609600"/>
            <a:ext cx="664284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34200" y="8382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Respin</a:t>
            </a:r>
            <a:r>
              <a:rPr lang="en-US" b="1" dirty="0" smtClean="0"/>
              <a:t> Analog card only for different ASIC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86600" y="2971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 variety of data collection configurations possible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86600" y="4800600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Demonstrate timing distribution @ </a:t>
            </a:r>
            <a:r>
              <a:rPr lang="en-US" b="1" dirty="0" err="1" smtClean="0"/>
              <a:t>ps</a:t>
            </a:r>
            <a:r>
              <a:rPr lang="en-US" b="1" dirty="0" smtClean="0"/>
              <a:t> level between modules</a:t>
            </a:r>
            <a:endParaRPr lang="en-US" b="1" dirty="0"/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F2EC-0F4C-4590-A892-FF7C4BFB280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74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an MCP-PMT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267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Photocathode</a:t>
            </a:r>
          </a:p>
          <a:p>
            <a:r>
              <a:rPr lang="en-US" sz="2800" dirty="0" smtClean="0"/>
              <a:t>Micro-channel plates</a:t>
            </a:r>
          </a:p>
          <a:p>
            <a:r>
              <a:rPr lang="en-US" sz="2800" dirty="0" smtClean="0"/>
              <a:t>Collection anode</a:t>
            </a:r>
          </a:p>
          <a:p>
            <a:r>
              <a:rPr lang="en-US" sz="2800" dirty="0" smtClean="0"/>
              <a:t>Readout electronics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Mechanical design / tile assembly.</a:t>
            </a:r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752600"/>
            <a:ext cx="306295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443843" y="26670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Trebuchet MS" pitchFamily="1" charset="0"/>
              </a:rPr>
              <a:t>Photocathode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371600" y="14478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Input photons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367759" y="33528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MCP1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91240" y="36576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MCP2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88129" y="4593545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Anode</a:t>
            </a:r>
            <a:endParaRPr lang="en-US" dirty="0">
              <a:latin typeface="Trebuchet MS" pitchFamily="1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67000" y="4953000"/>
            <a:ext cx="359296" cy="55551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66800" y="5508511"/>
            <a:ext cx="1600200" cy="816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Readout Electronics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172631" y="1447800"/>
            <a:ext cx="3994888" cy="34886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F2EC-0F4C-4590-A892-FF7C4BFB280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71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9144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"/>
            <a:ext cx="8458200" cy="8382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66FF"/>
                </a:solidFill>
              </a:rPr>
              <a:t>An ideal (integrated) </a:t>
            </a:r>
            <a:r>
              <a:rPr lang="en-US" b="1" dirty="0" err="1" smtClean="0">
                <a:solidFill>
                  <a:srgbClr val="0066FF"/>
                </a:solidFill>
              </a:rPr>
              <a:t>Photodetector</a:t>
            </a:r>
            <a:endParaRPr lang="en-US" b="1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675293"/>
            <a:ext cx="7630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 DC power in, fiber optic out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FF0000"/>
                </a:solidFill>
              </a:rPr>
              <a:t> Integrated photon 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 electrons  T,Q  data out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71556" y="852475"/>
            <a:ext cx="3714644" cy="1683345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CF2EC-0F4C-4590-A892-FF7C4BFB280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84"/>
          <a:stretch/>
        </p:blipFill>
        <p:spPr bwMode="auto">
          <a:xfrm>
            <a:off x="87085" y="152400"/>
            <a:ext cx="8991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0" y="152400"/>
            <a:ext cx="762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38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6172200"/>
            <a:ext cx="464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Flat panel sealed glass is the ultimate solution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19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an MCP-PMT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1"/>
            <a:ext cx="4267200" cy="2895600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 smtClean="0"/>
              <a:t>Photocathode</a:t>
            </a:r>
          </a:p>
          <a:p>
            <a:r>
              <a:rPr lang="en-US" sz="2800" dirty="0" smtClean="0"/>
              <a:t>Micro-channel plates</a:t>
            </a:r>
          </a:p>
          <a:p>
            <a:r>
              <a:rPr lang="en-US" sz="2800" dirty="0" smtClean="0"/>
              <a:t>Collection anode</a:t>
            </a:r>
          </a:p>
          <a:p>
            <a:r>
              <a:rPr lang="en-US" sz="2800" dirty="0" smtClean="0"/>
              <a:t>Readout electronics</a:t>
            </a:r>
          </a:p>
          <a:p>
            <a:r>
              <a:rPr lang="en-US" sz="2800" dirty="0" smtClean="0"/>
              <a:t>Mechanical design / tile assembly.</a:t>
            </a:r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752600"/>
            <a:ext cx="306295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443843" y="26670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Trebuchet MS" pitchFamily="1" charset="0"/>
              </a:rPr>
              <a:t>Photocathode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371600" y="14478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Input photons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367759" y="33528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MCP1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91240" y="36576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MCP2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88129" y="4593545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Anode</a:t>
            </a:r>
            <a:endParaRPr lang="en-US" dirty="0">
              <a:latin typeface="Trebuchet MS" pitchFamily="1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67000" y="4953000"/>
            <a:ext cx="359296" cy="55551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66800" y="5508511"/>
            <a:ext cx="1600200" cy="816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Readout Electronics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172631" y="1447800"/>
            <a:ext cx="3994888" cy="34886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24400" y="3886200"/>
            <a:ext cx="3505200" cy="1371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Testing!!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39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771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Old ways die hard…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4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4695825" cy="298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3783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657600"/>
            <a:ext cx="2047875" cy="308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3974592"/>
            <a:ext cx="3276600" cy="288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676775"/>
            <a:ext cx="29146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/>
          <a:srcRect l="6284" t="21014" r="10656" b="15217"/>
          <a:stretch>
            <a:fillRect/>
          </a:stretch>
        </p:blipFill>
        <p:spPr bwMode="auto">
          <a:xfrm>
            <a:off x="53008" y="2945296"/>
            <a:ext cx="762000" cy="88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8965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3" descr="IMG_02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475" y="228600"/>
            <a:ext cx="43830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IMG_021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29000"/>
            <a:ext cx="3733800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 descr="IMG_021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429000"/>
            <a:ext cx="3733800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457200" y="1099673"/>
            <a:ext cx="3962400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High speed laser</a:t>
            </a:r>
            <a:endParaRPr lang="en-US" sz="2400" b="1" dirty="0">
              <a:solidFill>
                <a:srgbClr val="0000FF"/>
              </a:solidFill>
            </a:endParaRPr>
          </a:p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en-US" sz="2400" b="1" dirty="0" smtClean="0">
                <a:solidFill>
                  <a:srgbClr val="0000FF"/>
                </a:solidFill>
              </a:rPr>
              <a:t>Diagnostic </a:t>
            </a:r>
            <a:r>
              <a:rPr lang="en-US" sz="2400" b="1" dirty="0">
                <a:solidFill>
                  <a:srgbClr val="0000FF"/>
                </a:solidFill>
              </a:rPr>
              <a:t>UV beam</a:t>
            </a:r>
          </a:p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laser power monitoring</a:t>
            </a:r>
          </a:p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en-US" sz="2400" b="1" dirty="0">
                <a:solidFill>
                  <a:srgbClr val="0000FF"/>
                </a:solidFill>
              </a:rPr>
              <a:t>Position </a:t>
            </a:r>
            <a:r>
              <a:rPr lang="en-US" sz="2400" b="1" dirty="0" smtClean="0">
                <a:solidFill>
                  <a:srgbClr val="0000FF"/>
                </a:solidFill>
              </a:rPr>
              <a:t>scanning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28600"/>
            <a:ext cx="3962400" cy="3000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  <a:defRPr/>
            </a:pPr>
            <a:r>
              <a:rPr lang="en-US" dirty="0"/>
              <a:t>MCP testing </a:t>
            </a:r>
            <a:r>
              <a:rPr lang="en-US" dirty="0" smtClean="0"/>
              <a:t>setup at ANL</a:t>
            </a:r>
            <a:endParaRPr lang="en-US" dirty="0"/>
          </a:p>
        </p:txBody>
      </p:sp>
      <p:sp>
        <p:nvSpPr>
          <p:cNvPr id="24585" name="TextBox 8"/>
          <p:cNvSpPr txBox="1">
            <a:spLocks noChangeArrowheads="1"/>
          </p:cNvSpPr>
          <p:nvPr/>
        </p:nvSpPr>
        <p:spPr bwMode="auto">
          <a:xfrm>
            <a:off x="457200" y="6248400"/>
            <a:ext cx="7848600" cy="30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</a:pPr>
            <a:r>
              <a:rPr lang="en-US" dirty="0" smtClean="0">
                <a:solidFill>
                  <a:srgbClr val="000000"/>
                </a:solidFill>
              </a:rPr>
              <a:t>(EFI/ANL</a:t>
            </a:r>
            <a:r>
              <a:rPr lang="en-US" dirty="0">
                <a:solidFill>
                  <a:srgbClr val="000000"/>
                </a:solidFill>
              </a:rPr>
              <a:t>)-</a:t>
            </a:r>
            <a:r>
              <a:rPr lang="en-US" dirty="0" err="1">
                <a:solidFill>
                  <a:srgbClr val="000000"/>
                </a:solidFill>
              </a:rPr>
              <a:t>fs</a:t>
            </a:r>
            <a:r>
              <a:rPr lang="en-US" dirty="0">
                <a:solidFill>
                  <a:srgbClr val="000000"/>
                </a:solidFill>
              </a:rPr>
              <a:t> laser at APS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40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62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8382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66FF"/>
                </a:solidFill>
              </a:rPr>
              <a:t>Next steps – outfit various test benches</a:t>
            </a:r>
            <a:endParaRPr lang="en-US" b="1" dirty="0">
              <a:solidFill>
                <a:srgbClr val="0066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852862"/>
            <a:ext cx="4563847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953000" y="4114800"/>
            <a:ext cx="26670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Argonne 8” test chamber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t="25860"/>
          <a:stretch>
            <a:fillRect/>
          </a:stretch>
        </p:blipFill>
        <p:spPr bwMode="auto">
          <a:xfrm>
            <a:off x="457200" y="762000"/>
            <a:ext cx="3076937" cy="303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600200" y="3124200"/>
            <a:ext cx="17526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Argonne 33mm test bench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7394" t="15764"/>
          <a:stretch>
            <a:fillRect/>
          </a:stretch>
        </p:blipFill>
        <p:spPr bwMode="auto">
          <a:xfrm>
            <a:off x="4572000" y="762000"/>
            <a:ext cx="4391025" cy="299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648200" y="2743200"/>
            <a:ext cx="26670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Hawaii </a:t>
            </a:r>
            <a:r>
              <a:rPr lang="en-US" b="1" dirty="0" err="1" smtClean="0"/>
              <a:t>ps</a:t>
            </a:r>
            <a:r>
              <a:rPr lang="en-US" b="1" dirty="0" smtClean="0"/>
              <a:t>-Laser &amp;</a:t>
            </a:r>
          </a:p>
          <a:p>
            <a:r>
              <a:rPr lang="en-US" b="1" dirty="0" smtClean="0"/>
              <a:t>Cross-talk characterization bench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5657671"/>
            <a:ext cx="1066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SSL 8” XDL measurement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048000" y="6488668"/>
            <a:ext cx="20574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+ many others…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41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729039"/>
            <a:ext cx="5562599" cy="312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Electronic test benches as well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9091"/>
          <a:stretch>
            <a:fillRect/>
          </a:stretch>
        </p:blipFill>
        <p:spPr>
          <a:xfrm>
            <a:off x="1676400" y="609600"/>
            <a:ext cx="5791200" cy="3509818"/>
          </a:xfrm>
        </p:spPr>
      </p:pic>
      <p:sp>
        <p:nvSpPr>
          <p:cNvPr id="9" name="TextBox 8"/>
          <p:cNvSpPr txBox="1"/>
          <p:nvPr/>
        </p:nvSpPr>
        <p:spPr>
          <a:xfrm>
            <a:off x="6781800" y="2873514"/>
            <a:ext cx="2137445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Mock tile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Configurable strips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5105400"/>
            <a:ext cx="383335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Coupling tests with readout boards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And ASICs, as well as SMA tests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42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83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92162"/>
          </a:xfrm>
        </p:spPr>
        <p:txBody>
          <a:bodyPr/>
          <a:lstStyle/>
          <a:p>
            <a:r>
              <a:rPr lang="en-US" dirty="0" smtClean="0"/>
              <a:t>Innovations/Achievements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2255" t="22917" r="19180" b="6250"/>
          <a:stretch>
            <a:fillRect/>
          </a:stretch>
        </p:blipFill>
        <p:spPr bwMode="auto">
          <a:xfrm>
            <a:off x="152400" y="786384"/>
            <a:ext cx="8704729" cy="591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43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84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Where credit is due (part 1)</a:t>
            </a:r>
            <a:endParaRPr lang="en-US" sz="32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44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838200"/>
          <a:ext cx="9144001" cy="5868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130"/>
                <a:gridCol w="3180522"/>
                <a:gridCol w="3568148"/>
                <a:gridCol w="1600201"/>
              </a:tblGrid>
              <a:tr h="7053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Slide #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Primary Contributor(s)</a:t>
                      </a:r>
                    </a:p>
                    <a:p>
                      <a:r>
                        <a:rPr lang="en-US" dirty="0" smtClean="0"/>
                        <a:t>[necessarily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incomplete]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Source Cited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Publication/ Comment</a:t>
                      </a:r>
                      <a:endParaRPr lang="en-US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Matt </a:t>
                      </a:r>
                      <a:r>
                        <a:rPr lang="en-US" b="1" dirty="0" err="1" smtClean="0"/>
                        <a:t>Wetstein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RICH 2010 Conf talk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Henry Frisch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Myriad presentations, as guiding principle for Collaboration</a:t>
                      </a:r>
                      <a:r>
                        <a:rPr lang="en-US" baseline="0" dirty="0" smtClean="0"/>
                        <a:t> activities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Junqi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Xie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dirty="0" smtClean="0"/>
                        <a:t>Marcel </a:t>
                      </a:r>
                      <a:r>
                        <a:rPr lang="en-US" dirty="0" err="1" smtClean="0"/>
                        <a:t>Demarteau</a:t>
                      </a:r>
                      <a:r>
                        <a:rPr lang="en-US" dirty="0" smtClean="0"/>
                        <a:t>,  Henry Frisch, </a:t>
                      </a:r>
                      <a:r>
                        <a:rPr lang="en-US" dirty="0" err="1" smtClean="0"/>
                        <a:t>Seon</a:t>
                      </a:r>
                      <a:r>
                        <a:rPr lang="en-US" dirty="0" smtClean="0"/>
                        <a:t> Lee,</a:t>
                      </a:r>
                      <a:r>
                        <a:rPr lang="en-US" baseline="0" dirty="0" smtClean="0"/>
                        <a:t> Alexander </a:t>
                      </a:r>
                      <a:r>
                        <a:rPr lang="en-US" baseline="0" dirty="0" err="1" smtClean="0"/>
                        <a:t>Paramonov</a:t>
                      </a:r>
                      <a:r>
                        <a:rPr lang="en-US" baseline="0" dirty="0" smtClean="0"/>
                        <a:t>, Robert Wagner, </a:t>
                      </a:r>
                      <a:r>
                        <a:rPr lang="en-US" baseline="0" dirty="0" err="1" smtClean="0"/>
                        <a:t>Zikri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Yusof</a:t>
                      </a:r>
                      <a:r>
                        <a:rPr lang="en-US" baseline="0" dirty="0" smtClean="0"/>
                        <a:t>, Klaus </a:t>
                      </a:r>
                      <a:r>
                        <a:rPr lang="en-US" baseline="0" dirty="0" err="1" smtClean="0"/>
                        <a:t>Attenkofer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Instrumentation for Theory-Inspired Photocathode Dev. Within the LAPPD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 appear TIPP 2011</a:t>
                      </a:r>
                      <a:r>
                        <a:rPr lang="en-US" baseline="0" dirty="0" smtClean="0"/>
                        <a:t> Proceedings (ID 473)</a:t>
                      </a:r>
                      <a:endParaRPr lang="en-US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/>
                        <a:t>Seon</a:t>
                      </a:r>
                      <a:r>
                        <a:rPr lang="en-US" b="1" dirty="0" smtClean="0"/>
                        <a:t> Lee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dirty="0" smtClean="0"/>
                        <a:t>Marcel </a:t>
                      </a:r>
                      <a:r>
                        <a:rPr lang="en-US" dirty="0" err="1" smtClean="0"/>
                        <a:t>Demarteau</a:t>
                      </a:r>
                      <a:r>
                        <a:rPr lang="en-US" dirty="0" smtClean="0"/>
                        <a:t>,  Henry Frisch, </a:t>
                      </a:r>
                      <a:r>
                        <a:rPr lang="en-US" dirty="0" err="1" smtClean="0"/>
                        <a:t>Junqi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Xie</a:t>
                      </a:r>
                      <a:r>
                        <a:rPr lang="en-US" baseline="0" dirty="0" smtClean="0"/>
                        <a:t>, John </a:t>
                      </a:r>
                      <a:r>
                        <a:rPr lang="en-US" baseline="0" dirty="0" err="1" smtClean="0"/>
                        <a:t>Smedley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baseline="0" dirty="0" err="1" smtClean="0"/>
                        <a:t>Zikri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Yusof</a:t>
                      </a:r>
                      <a:r>
                        <a:rPr lang="en-US" baseline="0" dirty="0" smtClean="0"/>
                        <a:t>, Klaus </a:t>
                      </a:r>
                      <a:r>
                        <a:rPr lang="en-US" baseline="0" dirty="0" err="1" smtClean="0"/>
                        <a:t>Attenkofer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Revealing the Correlations between Growth Recipe and Microscopic Structure of Multi-alkali </a:t>
                      </a:r>
                      <a:r>
                        <a:rPr lang="en-US" b="1" dirty="0" err="1" smtClean="0"/>
                        <a:t>Photocathodes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To appear TIPP 2011</a:t>
                      </a:r>
                      <a:r>
                        <a:rPr lang="en-US" baseline="0" dirty="0" smtClean="0"/>
                        <a:t> Proceedings (ID 443)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/>
                        <a:t>Seon</a:t>
                      </a:r>
                      <a:r>
                        <a:rPr lang="en-US" b="1" dirty="0" smtClean="0"/>
                        <a:t> Lee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dirty="0" smtClean="0"/>
                        <a:t>Marcel </a:t>
                      </a:r>
                      <a:r>
                        <a:rPr lang="en-US" dirty="0" err="1" smtClean="0"/>
                        <a:t>Demarteau</a:t>
                      </a:r>
                      <a:r>
                        <a:rPr lang="en-US" dirty="0" smtClean="0"/>
                        <a:t>,  Henry Frisch, </a:t>
                      </a:r>
                      <a:r>
                        <a:rPr lang="en-US" dirty="0" err="1" smtClean="0"/>
                        <a:t>Junqi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Xie</a:t>
                      </a:r>
                      <a:r>
                        <a:rPr lang="en-US" baseline="0" dirty="0" smtClean="0"/>
                        <a:t>, Dean Walters, </a:t>
                      </a:r>
                      <a:r>
                        <a:rPr lang="en-US" baseline="0" dirty="0" err="1" smtClean="0"/>
                        <a:t>Zikri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Yusof</a:t>
                      </a:r>
                      <a:r>
                        <a:rPr lang="en-US" baseline="0" dirty="0" smtClean="0"/>
                        <a:t>, Klaus </a:t>
                      </a:r>
                      <a:r>
                        <a:rPr lang="en-US" baseline="0" dirty="0" err="1" smtClean="0"/>
                        <a:t>Attenkofer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Theory and Applications of Transmission Mode Metal (Aluminum) Photocathode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To appear TIPP 2011</a:t>
                      </a:r>
                      <a:r>
                        <a:rPr lang="en-US" baseline="0" dirty="0" smtClean="0"/>
                        <a:t> Proceedings (ID 438)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026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Where credit is due (part 2)</a:t>
            </a:r>
            <a:endParaRPr lang="en-US" sz="32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45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838200"/>
          <a:ext cx="9144001" cy="5551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130"/>
                <a:gridCol w="3180522"/>
                <a:gridCol w="3568148"/>
                <a:gridCol w="1600201"/>
              </a:tblGrid>
              <a:tr h="7053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Slide #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Primary Contributor(s)</a:t>
                      </a:r>
                    </a:p>
                    <a:p>
                      <a:r>
                        <a:rPr lang="en-US" dirty="0" smtClean="0"/>
                        <a:t>[necessarily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incomplete]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Source Cited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Publication/ Comment</a:t>
                      </a:r>
                      <a:endParaRPr lang="en-US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15,22,23, 41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Ossy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Siegmund</a:t>
                      </a:r>
                      <a:r>
                        <a:rPr lang="en-US" b="1" dirty="0" smtClean="0"/>
                        <a:t>, Jason </a:t>
                      </a:r>
                      <a:r>
                        <a:rPr lang="en-US" b="1" dirty="0" err="1" smtClean="0"/>
                        <a:t>McPhate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Communication</a:t>
                      </a:r>
                      <a:r>
                        <a:rPr lang="en-US" b="0" baseline="0" dirty="0" smtClean="0"/>
                        <a:t> of ongoing work at Berkeley Space Science Laboratory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Ryan Dowdy, </a:t>
                      </a:r>
                      <a:r>
                        <a:rPr lang="en-US" b="0" dirty="0" err="1" smtClean="0"/>
                        <a:t>Seon</a:t>
                      </a:r>
                      <a:r>
                        <a:rPr lang="en-US" b="0" dirty="0" smtClean="0"/>
                        <a:t> Lee, Klaus </a:t>
                      </a:r>
                      <a:r>
                        <a:rPr lang="en-US" b="0" dirty="0" err="1" smtClean="0"/>
                        <a:t>Attenkofer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Large area transmission mode NEA </a:t>
                      </a:r>
                      <a:r>
                        <a:rPr lang="en-US" b="1" dirty="0" err="1" smtClean="0"/>
                        <a:t>GaAs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photocathodes</a:t>
                      </a:r>
                      <a:r>
                        <a:rPr lang="en-US" b="1" dirty="0" smtClean="0"/>
                        <a:t> for sub-400nm wavelength operation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To appear TIPP 2011</a:t>
                      </a:r>
                      <a:r>
                        <a:rPr lang="en-US" baseline="0" dirty="0" smtClean="0"/>
                        <a:t> Proceedings (ID 423)</a:t>
                      </a:r>
                      <a:endParaRPr lang="en-US" dirty="0" smtClean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Jim Buckley,</a:t>
                      </a:r>
                      <a:r>
                        <a:rPr lang="en-US" b="1" baseline="0" dirty="0" smtClean="0"/>
                        <a:t> Dan Leopold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Communication of ongoing work at Washington Univ. St. Louis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Appl. Phys. </a:t>
                      </a:r>
                      <a:r>
                        <a:rPr lang="en-US" sz="1800" b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98, 043525 (2005)</a:t>
                      </a:r>
                      <a:endParaRPr lang="en-US" b="0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Slade </a:t>
                      </a:r>
                      <a:r>
                        <a:rPr lang="en-US" b="1" dirty="0" err="1" smtClean="0"/>
                        <a:t>Jokela</a:t>
                      </a:r>
                      <a:r>
                        <a:rPr lang="en-US" baseline="0" dirty="0" smtClean="0"/>
                        <a:t>, </a:t>
                      </a:r>
                      <a:r>
                        <a:rPr lang="en-US" dirty="0" smtClean="0"/>
                        <a:t>Jeff</a:t>
                      </a:r>
                      <a:r>
                        <a:rPr lang="en-US" baseline="0" dirty="0" smtClean="0"/>
                        <a:t> Elam</a:t>
                      </a:r>
                      <a:r>
                        <a:rPr lang="en-US" dirty="0" smtClean="0"/>
                        <a:t>, Anil Mane, Qing </a:t>
                      </a:r>
                      <a:r>
                        <a:rPr lang="en-US" dirty="0" err="1" smtClean="0"/>
                        <a:t>Peng</a:t>
                      </a:r>
                      <a:r>
                        <a:rPr lang="en-US" baseline="0" dirty="0" smtClean="0"/>
                        <a:t>, Igor </a:t>
                      </a:r>
                      <a:r>
                        <a:rPr lang="en-US" dirty="0" err="1" smtClean="0"/>
                        <a:t>Veryokvin</a:t>
                      </a:r>
                      <a:r>
                        <a:rPr lang="en-US" baseline="0" dirty="0" smtClean="0"/>
                        <a:t>, Alexander </a:t>
                      </a:r>
                      <a:r>
                        <a:rPr lang="en-US" baseline="0" dirty="0" err="1" smtClean="0"/>
                        <a:t>Zinovev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Composition and thickness dependence of electron-induced secondary electron yield for </a:t>
                      </a:r>
                      <a:r>
                        <a:rPr lang="en-US" b="1" dirty="0" err="1" smtClean="0"/>
                        <a:t>MgO</a:t>
                      </a:r>
                      <a:r>
                        <a:rPr lang="en-US" b="1" dirty="0" smtClean="0"/>
                        <a:t> and Al2O3 from atomic layer deposition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To appear TIPP 2011</a:t>
                      </a:r>
                      <a:r>
                        <a:rPr lang="en-US" baseline="0" dirty="0" smtClean="0"/>
                        <a:t> Proceedings (ID 256)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 smtClean="0"/>
                        <a:t>Kurtis</a:t>
                      </a:r>
                      <a:r>
                        <a:rPr lang="en-US" b="1" dirty="0" smtClean="0"/>
                        <a:t> Nishimura, </a:t>
                      </a:r>
                      <a:r>
                        <a:rPr lang="en-US" b="0" i="1" dirty="0" smtClean="0"/>
                        <a:t>et al.</a:t>
                      </a:r>
                      <a:r>
                        <a:rPr lang="en-US" b="0" i="1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/>
                        <a:t>Communication of ongoing work at University of Hawaii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026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Where credit is due (part 3)</a:t>
            </a:r>
            <a:endParaRPr lang="en-US" sz="32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46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685800"/>
          <a:ext cx="9144001" cy="5594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130"/>
                <a:gridCol w="3180522"/>
                <a:gridCol w="3568148"/>
                <a:gridCol w="1600201"/>
              </a:tblGrid>
              <a:tr h="7053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Slide #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Primary Contributor(s)</a:t>
                      </a:r>
                    </a:p>
                    <a:p>
                      <a:r>
                        <a:rPr lang="en-US" dirty="0" smtClean="0"/>
                        <a:t>[necessarily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incomplete]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Source Cited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Publication/ Comment</a:t>
                      </a:r>
                      <a:endParaRPr lang="en-US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Herve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Grabas</a:t>
                      </a:r>
                      <a:r>
                        <a:rPr lang="en-US" b="1" dirty="0" smtClean="0"/>
                        <a:t>, </a:t>
                      </a:r>
                      <a:r>
                        <a:rPr lang="en-US" b="1" dirty="0" err="1" smtClean="0"/>
                        <a:t>Razib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Obaid</a:t>
                      </a:r>
                      <a:r>
                        <a:rPr lang="en-US" b="1" dirty="0" smtClean="0"/>
                        <a:t>, </a:t>
                      </a:r>
                      <a:r>
                        <a:rPr lang="en-US" b="0" i="1" dirty="0" smtClean="0"/>
                        <a:t>et al.</a:t>
                      </a:r>
                      <a:r>
                        <a:rPr lang="en-US" b="0" i="1" baseline="0" dirty="0" smtClean="0"/>
                        <a:t> </a:t>
                      </a:r>
                      <a:endParaRPr lang="en-US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Communication</a:t>
                      </a:r>
                      <a:r>
                        <a:rPr lang="en-US" b="0" baseline="0" dirty="0" smtClean="0"/>
                        <a:t> of ongoing work at the University of Chicago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33,34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Eric </a:t>
                      </a:r>
                      <a:r>
                        <a:rPr lang="en-US" b="1" dirty="0" err="1" smtClean="0"/>
                        <a:t>Oberla</a:t>
                      </a:r>
                      <a:r>
                        <a:rPr lang="en-US" b="1" dirty="0" smtClean="0"/>
                        <a:t>, </a:t>
                      </a:r>
                      <a:r>
                        <a:rPr lang="en-US" b="1" dirty="0" err="1" smtClean="0"/>
                        <a:t>Herve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Grabas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4-Channel Waveform Sampling ASIC using 130nm CMOS technology  (PSEC-4 updates</a:t>
                      </a:r>
                      <a:r>
                        <a:rPr lang="en-US" b="1" baseline="0" dirty="0" smtClean="0"/>
                        <a:t> based on continued development/test)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To appear TIPP 2011</a:t>
                      </a:r>
                      <a:r>
                        <a:rPr lang="en-US" baseline="0" dirty="0" smtClean="0"/>
                        <a:t> Proceedings (ID 219)</a:t>
                      </a:r>
                      <a:endParaRPr lang="en-US" dirty="0" smtClean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err="1" smtClean="0"/>
                        <a:t>Mircea</a:t>
                      </a:r>
                      <a:r>
                        <a:rPr lang="en-US" b="0" dirty="0" smtClean="0"/>
                        <a:t> </a:t>
                      </a:r>
                      <a:r>
                        <a:rPr lang="en-US" b="0" dirty="0" err="1" smtClean="0"/>
                        <a:t>Bogdan</a:t>
                      </a:r>
                      <a:r>
                        <a:rPr lang="en-US" b="0" dirty="0" smtClean="0"/>
                        <a:t>,</a:t>
                      </a:r>
                      <a:r>
                        <a:rPr lang="en-US" b="0" baseline="0" dirty="0" smtClean="0"/>
                        <a:t> Henry Frisch, Jean-Francois </a:t>
                      </a:r>
                      <a:r>
                        <a:rPr lang="en-US" b="0" baseline="0" dirty="0" err="1" smtClean="0"/>
                        <a:t>Genat</a:t>
                      </a:r>
                      <a:r>
                        <a:rPr lang="en-US" b="0" baseline="0" dirty="0" smtClean="0"/>
                        <a:t>, </a:t>
                      </a:r>
                      <a:r>
                        <a:rPr lang="en-US" b="0" baseline="0" dirty="0" err="1" smtClean="0"/>
                        <a:t>Herve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baseline="0" dirty="0" err="1" smtClean="0"/>
                        <a:t>Grabas</a:t>
                      </a:r>
                      <a:r>
                        <a:rPr lang="en-US" b="0" baseline="0" dirty="0" smtClean="0"/>
                        <a:t>, Ed May, </a:t>
                      </a:r>
                      <a:r>
                        <a:rPr lang="en-US" b="0" baseline="0" dirty="0" err="1" smtClean="0"/>
                        <a:t>Kurtis</a:t>
                      </a:r>
                      <a:r>
                        <a:rPr lang="en-US" b="0" baseline="0" dirty="0" smtClean="0"/>
                        <a:t> Nishimura, Richard Northrop, Eric </a:t>
                      </a:r>
                      <a:r>
                        <a:rPr lang="en-US" b="0" baseline="0" dirty="0" err="1" smtClean="0"/>
                        <a:t>Oberla</a:t>
                      </a:r>
                      <a:r>
                        <a:rPr lang="en-US" b="0" baseline="0" dirty="0" smtClean="0"/>
                        <a:t>, Gary Varner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Design of a Data Acquisition System for Large Area, </a:t>
                      </a:r>
                      <a:r>
                        <a:rPr lang="en-US" b="1" dirty="0" err="1" smtClean="0"/>
                        <a:t>Picosecond</a:t>
                      </a:r>
                      <a:r>
                        <a:rPr lang="en-US" b="1" dirty="0" smtClean="0"/>
                        <a:t>-Level </a:t>
                      </a:r>
                      <a:r>
                        <a:rPr lang="en-US" b="1" dirty="0" err="1" smtClean="0"/>
                        <a:t>Photodetectors</a:t>
                      </a:r>
                      <a:endParaRPr lang="en-US" sz="1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TIPP 2011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ID 51 </a:t>
                      </a:r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40-42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Matt </a:t>
                      </a:r>
                      <a:r>
                        <a:rPr lang="en-US" b="1" dirty="0" err="1" smtClean="0"/>
                        <a:t>Wetstein</a:t>
                      </a:r>
                      <a:r>
                        <a:rPr lang="en-US" b="1" dirty="0" smtClean="0"/>
                        <a:t>, Slade </a:t>
                      </a:r>
                      <a:r>
                        <a:rPr lang="en-US" b="1" dirty="0" err="1" smtClean="0"/>
                        <a:t>Jokela</a:t>
                      </a:r>
                      <a:r>
                        <a:rPr lang="en-US" b="1" dirty="0" smtClean="0"/>
                        <a:t>, </a:t>
                      </a:r>
                      <a:r>
                        <a:rPr lang="en-US" b="0" dirty="0" smtClean="0"/>
                        <a:t>Bernhard Adams, </a:t>
                      </a:r>
                      <a:r>
                        <a:rPr lang="en-US" b="0" dirty="0" err="1" smtClean="0"/>
                        <a:t>Matthieu</a:t>
                      </a:r>
                      <a:r>
                        <a:rPr lang="en-US" b="0" dirty="0" smtClean="0"/>
                        <a:t> </a:t>
                      </a:r>
                      <a:r>
                        <a:rPr lang="en-US" b="0" dirty="0" err="1" smtClean="0"/>
                        <a:t>Chollet</a:t>
                      </a:r>
                      <a:r>
                        <a:rPr lang="en-US" b="0" dirty="0" smtClean="0"/>
                        <a:t>, </a:t>
                      </a:r>
                      <a:r>
                        <a:rPr lang="en-US" b="0" dirty="0" err="1" smtClean="0"/>
                        <a:t>Valentin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="0" baseline="0" dirty="0" err="1" smtClean="0"/>
                        <a:t>Ivanov</a:t>
                      </a:r>
                      <a:r>
                        <a:rPr lang="en-US" b="0" baseline="0" dirty="0" smtClean="0"/>
                        <a:t>, Zeke </a:t>
                      </a:r>
                      <a:r>
                        <a:rPr lang="en-US" b="0" baseline="0" dirty="0" err="1" smtClean="0"/>
                        <a:t>Insepov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Integration-Level Testing of Sub-Nanosecond </a:t>
                      </a:r>
                      <a:r>
                        <a:rPr lang="en-US" b="1" dirty="0" err="1" smtClean="0"/>
                        <a:t>Microchannel</a:t>
                      </a:r>
                      <a:r>
                        <a:rPr lang="en-US" b="1" dirty="0" smtClean="0"/>
                        <a:t> Plate Detectors for Use in Time-Of-Flight HEP Applications</a:t>
                      </a:r>
                      <a:endParaRPr lang="en-US" sz="18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To appear TIPP 2011</a:t>
                      </a:r>
                      <a:r>
                        <a:rPr lang="en-US" baseline="0" dirty="0" smtClean="0"/>
                        <a:t> Proceedings (ID 253)</a:t>
                      </a:r>
                      <a:endParaRPr lang="en-US" dirty="0" smtClean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40-42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And a cast of many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ANL, U Chicago, U Hawaii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026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400" cy="9906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Work I couldn’t squeeze in (LAPPD TIPP2011 papers)</a:t>
            </a:r>
            <a:br>
              <a:rPr lang="en-US" sz="3200" dirty="0" smtClean="0"/>
            </a:br>
            <a:r>
              <a:rPr lang="en-US" sz="3200" dirty="0" smtClean="0"/>
              <a:t>to be published</a:t>
            </a:r>
            <a:endParaRPr lang="en-US" sz="3200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47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8600" y="1219200"/>
          <a:ext cx="8763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  <a:gridCol w="3352800"/>
                <a:gridCol w="990600"/>
              </a:tblGrid>
              <a:tr h="7053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Topic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Primary Contributor(s)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TIPP11 ref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novel atomic layer deposition method to fabricate economical and robust large area </a:t>
                      </a:r>
                      <a:r>
                        <a:rPr lang="en-US" b="1" dirty="0" err="1" smtClean="0"/>
                        <a:t>microchannel</a:t>
                      </a:r>
                      <a:r>
                        <a:rPr lang="en-US" b="1" dirty="0" smtClean="0"/>
                        <a:t> plates for </a:t>
                      </a:r>
                      <a:r>
                        <a:rPr lang="en-US" b="1" dirty="0" err="1" smtClean="0"/>
                        <a:t>photodetectors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Anil Mane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ID 457</a:t>
                      </a:r>
                      <a:endParaRPr lang="en-US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Steps Towards 8”x8” Photocathode For The Large Area </a:t>
                      </a:r>
                      <a:r>
                        <a:rPr lang="en-US" b="1" dirty="0" err="1" smtClean="0"/>
                        <a:t>Picosecond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Photodetector</a:t>
                      </a:r>
                      <a:r>
                        <a:rPr lang="en-US" b="1" dirty="0" smtClean="0"/>
                        <a:t> Project At Argonne</a:t>
                      </a:r>
                      <a:endParaRPr lang="en-US" sz="18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/>
                        <a:t>Zikri</a:t>
                      </a:r>
                      <a:r>
                        <a:rPr lang="en-US" sz="1800" b="1" dirty="0" smtClean="0"/>
                        <a:t> </a:t>
                      </a:r>
                      <a:r>
                        <a:rPr lang="en-US" sz="1800" b="1" dirty="0" err="1" smtClean="0"/>
                        <a:t>Yusof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ID 60</a:t>
                      </a:r>
                      <a:endParaRPr lang="en-US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Multipurpose Test Structures and Process Characterization using 0.13µm CMOS: The CHAMP ASIC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Michael Cooney, Larry </a:t>
                      </a:r>
                      <a:r>
                        <a:rPr lang="en-US" b="1" dirty="0" err="1" smtClean="0"/>
                        <a:t>Ruckman</a:t>
                      </a:r>
                      <a:r>
                        <a:rPr lang="en-US" b="1" dirty="0" smtClean="0"/>
                        <a:t>, </a:t>
                      </a:r>
                      <a:r>
                        <a:rPr lang="en-US" b="1" dirty="0" err="1" smtClean="0"/>
                        <a:t>Kurtis</a:t>
                      </a:r>
                      <a:r>
                        <a:rPr lang="en-US" b="1" dirty="0" smtClean="0"/>
                        <a:t> Nishimura, Eric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Oberla</a:t>
                      </a:r>
                      <a:r>
                        <a:rPr lang="en-US" b="1" baseline="0" dirty="0" smtClean="0"/>
                        <a:t>, Matt Andrew</a:t>
                      </a:r>
                      <a:r>
                        <a:rPr lang="en-US" baseline="0" dirty="0" smtClean="0"/>
                        <a:t>, Jean-Francois </a:t>
                      </a:r>
                      <a:r>
                        <a:rPr lang="en-US" baseline="0" dirty="0" err="1" smtClean="0"/>
                        <a:t>Genat</a:t>
                      </a:r>
                      <a:r>
                        <a:rPr lang="en-US" baseline="0" dirty="0" smtClean="0"/>
                        <a:t>, Gary Varner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ID 214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40868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 correlation-based timing calibration and diagnostic technique for fast digitizing ASICs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Kurtis</a:t>
                      </a:r>
                      <a:r>
                        <a:rPr lang="en-US" b="1" dirty="0" smtClean="0"/>
                        <a:t> Nishimura, Andres Romero-Wolf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ID 193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0261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Summary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84584"/>
            <a:ext cx="82296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LAPPD is an example of the innovation and R&amp;D breakthroughs can arise when a </a:t>
            </a:r>
            <a:r>
              <a:rPr lang="en-US" dirty="0" smtClean="0">
                <a:solidFill>
                  <a:srgbClr val="FF0000"/>
                </a:solidFill>
              </a:rPr>
              <a:t>well-posed, targeted problem</a:t>
            </a:r>
            <a:r>
              <a:rPr lang="en-US" dirty="0" smtClean="0"/>
              <a:t> is undertaken by a </a:t>
            </a:r>
            <a:r>
              <a:rPr lang="en-US" dirty="0" smtClean="0">
                <a:solidFill>
                  <a:srgbClr val="0000FF"/>
                </a:solidFill>
              </a:rPr>
              <a:t>diverse group of scientists who are willing to work together</a:t>
            </a:r>
            <a:r>
              <a:rPr lang="en-US" dirty="0" smtClean="0"/>
              <a:t> and learn each other’s language</a:t>
            </a:r>
          </a:p>
          <a:p>
            <a:r>
              <a:rPr lang="en-US" dirty="0" smtClean="0"/>
              <a:t>First 8” MCP-PMT is a culmination of this structured program, where </a:t>
            </a:r>
            <a:r>
              <a:rPr lang="en-US" dirty="0" smtClean="0">
                <a:solidFill>
                  <a:srgbClr val="0000FF"/>
                </a:solidFill>
              </a:rPr>
              <a:t>continual collaboration dialog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internal reviews </a:t>
            </a:r>
            <a:r>
              <a:rPr lang="en-US" dirty="0" smtClean="0"/>
              <a:t>were extremely helpful</a:t>
            </a:r>
          </a:p>
          <a:p>
            <a:r>
              <a:rPr lang="en-US" dirty="0" smtClean="0"/>
              <a:t>A model for detector R&amp;D in the future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48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84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726"/>
            <a:ext cx="9144000" cy="12033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Back-up Slides</a:t>
            </a:r>
            <a:endParaRPr lang="en-US" sz="3600" dirty="0"/>
          </a:p>
        </p:txBody>
      </p:sp>
      <p:pic>
        <p:nvPicPr>
          <p:cNvPr id="8" name="Picture 2" descr="C:\Users\Dr Kurtis\Documents\Slides\LAPPD\2010-03-01_LAPPD_General_CHAMP_Update\material\champ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5791200" cy="592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49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96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dirty="0" smtClean="0"/>
              <a:t>“Flat panel display” vs. CRT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752600"/>
            <a:ext cx="306295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443843" y="26670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Trebuchet MS" pitchFamily="1" charset="0"/>
              </a:rPr>
              <a:t>Photocathode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371600" y="14478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Input photons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367759" y="33528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MCP1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91240" y="36576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MCP2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88129" y="4593545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Anode</a:t>
            </a:r>
            <a:endParaRPr lang="en-US" dirty="0">
              <a:latin typeface="Trebuchet MS" pitchFamily="1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67000" y="4953000"/>
            <a:ext cx="359296" cy="55551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66800" y="5508511"/>
            <a:ext cx="1600200" cy="816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Readout Electronics</a:t>
            </a:r>
            <a:endParaRPr lang="en-US" b="1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5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495800" y="1219200"/>
            <a:ext cx="4114800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Starting point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is a Micro-Channel Plate Photo-Multiplier Tube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733800"/>
            <a:ext cx="412777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7181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0"/>
            <a:ext cx="7772400" cy="836613"/>
          </a:xfrm>
        </p:spPr>
        <p:txBody>
          <a:bodyPr/>
          <a:lstStyle/>
          <a:p>
            <a:r>
              <a:rPr lang="fr-FR" sz="3200"/>
              <a:t>Large Area MCPs</a:t>
            </a:r>
          </a:p>
        </p:txBody>
      </p:sp>
      <p:pic>
        <p:nvPicPr>
          <p:cNvPr id="6" name="Picture 2" descr="C:\Users\Herve\Desktop\InsideOut.png"/>
          <p:cNvPicPr>
            <a:picLocks noChangeAspect="1" noChangeArrowheads="1"/>
          </p:cNvPicPr>
          <p:nvPr/>
        </p:nvPicPr>
        <p:blipFill rotWithShape="1">
          <a:blip r:embed="rId2" cstate="print"/>
          <a:srcRect l="23318" r="24219"/>
          <a:stretch/>
        </p:blipFill>
        <p:spPr>
          <a:xfrm>
            <a:off x="914400" y="609600"/>
            <a:ext cx="3124200" cy="3983729"/>
          </a:xfrm>
          <a:prstGeom prst="rect">
            <a:avLst/>
          </a:prstGeom>
          <a:noFill/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5" name="Picture 7" descr="Chi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4419600"/>
            <a:ext cx="4319457" cy="1981200"/>
          </a:xfrm>
          <a:prstGeom prst="rect">
            <a:avLst/>
          </a:prstGeom>
          <a:noFill/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932363" y="1125538"/>
            <a:ext cx="3800475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400" b="1" dirty="0">
                <a:solidFill>
                  <a:schemeClr val="accent3">
                    <a:lumMod val="50000"/>
                  </a:schemeClr>
                </a:solidFill>
              </a:rPr>
              <a:t>Large Area MCP structure:</a:t>
            </a:r>
          </a:p>
          <a:p>
            <a:pPr>
              <a:spcBef>
                <a:spcPct val="50000"/>
              </a:spcBef>
            </a:pPr>
            <a:r>
              <a:rPr lang="fr-FR" sz="1600" dirty="0"/>
              <a:t>  -  </a:t>
            </a:r>
            <a:r>
              <a:rPr lang="fr-FR" dirty="0"/>
              <a:t>Custom </a:t>
            </a:r>
            <a:r>
              <a:rPr lang="fr-FR" dirty="0" err="1"/>
              <a:t>photo-cathode</a:t>
            </a:r>
            <a:endParaRPr lang="fr-FR" dirty="0"/>
          </a:p>
          <a:p>
            <a:pPr>
              <a:spcBef>
                <a:spcPct val="50000"/>
              </a:spcBef>
            </a:pPr>
            <a:r>
              <a:rPr lang="fr-FR" dirty="0"/>
              <a:t>  -  2-plate chevron (</a:t>
            </a:r>
            <a:r>
              <a:rPr lang="fr-FR" dirty="0" err="1"/>
              <a:t>high</a:t>
            </a:r>
            <a:r>
              <a:rPr lang="fr-FR" dirty="0"/>
              <a:t> gain)</a:t>
            </a:r>
          </a:p>
          <a:p>
            <a:pPr>
              <a:spcBef>
                <a:spcPct val="50000"/>
              </a:spcBef>
            </a:pPr>
            <a:r>
              <a:rPr lang="fr-FR" dirty="0"/>
              <a:t>  -  Transmission line 2D </a:t>
            </a:r>
            <a:r>
              <a:rPr lang="fr-FR" dirty="0" err="1"/>
              <a:t>readout</a:t>
            </a:r>
            <a:r>
              <a:rPr lang="fr-FR" dirty="0"/>
              <a:t> </a:t>
            </a:r>
          </a:p>
          <a:p>
            <a:pPr>
              <a:spcBef>
                <a:spcPct val="50000"/>
              </a:spcBef>
            </a:pPr>
            <a:r>
              <a:rPr lang="fr-FR" dirty="0"/>
              <a:t>              (</a:t>
            </a:r>
            <a:r>
              <a:rPr lang="fr-FR" dirty="0" err="1"/>
              <a:t>limit</a:t>
            </a:r>
            <a:r>
              <a:rPr lang="fr-FR" dirty="0"/>
              <a:t> the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electronics</a:t>
            </a:r>
            <a:r>
              <a:rPr lang="fr-FR" dirty="0"/>
              <a:t>   </a:t>
            </a:r>
            <a:r>
              <a:rPr lang="fr-FR" dirty="0" err="1" smtClean="0"/>
              <a:t>channels</a:t>
            </a:r>
            <a:r>
              <a:rPr lang="fr-FR" dirty="0"/>
              <a:t>)</a:t>
            </a:r>
            <a:endParaRPr lang="fr-FR" sz="1600" dirty="0"/>
          </a:p>
          <a:p>
            <a:pPr>
              <a:spcBef>
                <a:spcPct val="50000"/>
              </a:spcBef>
            </a:pPr>
            <a:endParaRPr lang="fr-FR" sz="2000" dirty="0"/>
          </a:p>
          <a:p>
            <a:pPr>
              <a:spcBef>
                <a:spcPct val="50000"/>
              </a:spcBef>
            </a:pPr>
            <a:endParaRPr lang="fr-FR" sz="2000" dirty="0"/>
          </a:p>
          <a:p>
            <a:pPr>
              <a:spcBef>
                <a:spcPct val="50000"/>
              </a:spcBef>
            </a:pPr>
            <a:r>
              <a:rPr lang="fr-FR" sz="2800" b="1" dirty="0" err="1" smtClean="0">
                <a:solidFill>
                  <a:srgbClr val="FF0000"/>
                </a:solidFill>
              </a:rPr>
              <a:t>Electronics</a:t>
            </a:r>
            <a:r>
              <a:rPr lang="fr-FR" sz="2800" b="1" dirty="0" smtClean="0">
                <a:solidFill>
                  <a:srgbClr val="FF0000"/>
                </a:solidFill>
              </a:rPr>
              <a:t>:</a:t>
            </a:r>
            <a:endParaRPr lang="fr-FR" sz="2800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fr-FR" b="1" dirty="0"/>
              <a:t>  -  </a:t>
            </a:r>
            <a:r>
              <a:rPr lang="fr-FR" b="1" dirty="0" err="1" smtClean="0"/>
              <a:t>GSa</a:t>
            </a:r>
            <a:r>
              <a:rPr lang="fr-FR" b="1" dirty="0" smtClean="0"/>
              <a:t>/s   </a:t>
            </a:r>
            <a:r>
              <a:rPr lang="fr-FR" b="1" dirty="0" err="1"/>
              <a:t>Waveform</a:t>
            </a:r>
            <a:r>
              <a:rPr lang="fr-FR" b="1" dirty="0"/>
              <a:t> </a:t>
            </a:r>
            <a:r>
              <a:rPr lang="fr-FR" b="1" dirty="0" err="1"/>
              <a:t>Sampling</a:t>
            </a:r>
            <a:r>
              <a:rPr lang="fr-FR" b="1" dirty="0"/>
              <a:t> + </a:t>
            </a:r>
            <a:r>
              <a:rPr lang="fr-FR" b="1" dirty="0" smtClean="0"/>
              <a:t>Signal </a:t>
            </a:r>
            <a:r>
              <a:rPr lang="fr-FR" b="1" dirty="0" err="1" smtClean="0"/>
              <a:t>processing</a:t>
            </a:r>
            <a:endParaRPr lang="fr-FR" b="1" dirty="0"/>
          </a:p>
        </p:txBody>
      </p:sp>
      <p:sp>
        <p:nvSpPr>
          <p:cNvPr id="12299" name="Rectangle 7"/>
          <p:cNvSpPr>
            <a:spLocks noChangeArrowheads="1"/>
          </p:cNvSpPr>
          <p:nvPr/>
        </p:nvSpPr>
        <p:spPr bwMode="auto">
          <a:xfrm>
            <a:off x="0" y="6581775"/>
            <a:ext cx="6300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>
                <a:solidFill>
                  <a:srgbClr val="00B0F0"/>
                </a:solidFill>
                <a:latin typeface="Calibri" pitchFamily="34" charset="0"/>
              </a:rPr>
              <a:t>Jean-Francois Genat,  LAPPD Electronic Review, Chicago, May 20</a:t>
            </a:r>
            <a:r>
              <a:rPr lang="en-US" sz="1200" i="1" baseline="30000">
                <a:solidFill>
                  <a:srgbClr val="00B0F0"/>
                </a:solidFill>
                <a:latin typeface="Calibri" pitchFamily="34" charset="0"/>
              </a:rPr>
              <a:t>th</a:t>
            </a:r>
            <a:r>
              <a:rPr lang="en-US" sz="1200" i="1">
                <a:solidFill>
                  <a:srgbClr val="00B0F0"/>
                </a:solidFill>
                <a:latin typeface="Calibri" pitchFamily="34" charset="0"/>
              </a:rPr>
              <a:t> 2011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9300" y="6497638"/>
            <a:ext cx="774700" cy="360362"/>
          </a:xfrm>
          <a:noFill/>
        </p:spPr>
        <p:txBody>
          <a:bodyPr/>
          <a:lstStyle/>
          <a:p>
            <a:fld id="{BF92C5C1-938F-4426-A859-2826F812CD7E}" type="slidenum">
              <a:rPr lang="en-US" sz="2000" b="1">
                <a:solidFill>
                  <a:schemeClr val="tx1"/>
                </a:solidFill>
                <a:latin typeface="Arial Black" pitchFamily="34" charset="0"/>
              </a:rPr>
              <a:pPr/>
              <a:t>50</a:t>
            </a:fld>
            <a:endParaRPr lang="en-US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194" y="76200"/>
            <a:ext cx="8517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 of Timing Algorithm Studies…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0"/>
            <a:ext cx="4495800" cy="234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29000" y="6096000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*for details, see SLAC-PUB-14048 (also to appear in NIM 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8690"/>
            <a:ext cx="42672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/>
              <a:t>Comparison of two algorithms*</a:t>
            </a:r>
            <a:r>
              <a:rPr lang="en-US" sz="2400" dirty="0" smtClean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“Reference”(~template fitting)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Constant fraction</a:t>
            </a:r>
          </a:p>
          <a:p>
            <a:r>
              <a:rPr lang="en-US" sz="2000" dirty="0" smtClean="0"/>
              <a:t>Performance demonstrated on two different waveform sampling ASICs.</a:t>
            </a:r>
            <a:endParaRPr lang="en-US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194" y="3352800"/>
            <a:ext cx="3733800" cy="274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05300" y="40386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 dirty="0" smtClean="0">
                <a:sym typeface="Wingdings" pitchFamily="2" charset="2"/>
              </a:rPr>
              <a:t>On both ASICs, the reference method performed slightly better than CFD.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dirty="0" smtClean="0">
                <a:sym typeface="Wingdings" pitchFamily="2" charset="2"/>
              </a:rPr>
              <a:t>The difference was small… for many applications CFD may be enough.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890085"/>
            <a:ext cx="1518194" cy="114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51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5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1" descr="signal_mcp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676910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9388" y="0"/>
            <a:ext cx="8305800" cy="838200"/>
          </a:xfrm>
        </p:spPr>
        <p:txBody>
          <a:bodyPr/>
          <a:lstStyle/>
          <a:p>
            <a:pPr algn="r"/>
            <a:r>
              <a:rPr lang="en-US" sz="3200" dirty="0" smtClean="0"/>
              <a:t>MCP </a:t>
            </a:r>
            <a:r>
              <a:rPr lang="en-US" sz="3200" dirty="0"/>
              <a:t>signal development</a:t>
            </a:r>
          </a:p>
        </p:txBody>
      </p:sp>
      <p:sp>
        <p:nvSpPr>
          <p:cNvPr id="34821" name="TextBox 22"/>
          <p:cNvSpPr txBox="1">
            <a:spLocks noChangeArrowheads="1"/>
          </p:cNvSpPr>
          <p:nvPr/>
        </p:nvSpPr>
        <p:spPr bwMode="auto">
          <a:xfrm>
            <a:off x="1403350" y="3048000"/>
            <a:ext cx="64087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MCP signal rising edge:        </a:t>
            </a:r>
            <a:r>
              <a:rPr lang="en-US" sz="1600" dirty="0" err="1">
                <a:latin typeface="Calibri" pitchFamily="34" charset="0"/>
              </a:rPr>
              <a:t>qE</a:t>
            </a:r>
            <a:r>
              <a:rPr lang="en-US" sz="1600" dirty="0">
                <a:latin typeface="Calibri" pitchFamily="34" charset="0"/>
              </a:rPr>
              <a:t> = ma      </a:t>
            </a:r>
          </a:p>
          <a:p>
            <a:r>
              <a:rPr lang="en-US" sz="1600" dirty="0">
                <a:latin typeface="Calibri" pitchFamily="34" charset="0"/>
              </a:rPr>
              <a:t>                                                  l = 1mm,  E=100V/mm,   </a:t>
            </a:r>
            <a:r>
              <a:rPr lang="en-US" sz="1600" dirty="0" err="1">
                <a:latin typeface="Calibri" pitchFamily="34" charset="0"/>
              </a:rPr>
              <a:t>tr</a:t>
            </a:r>
            <a:r>
              <a:rPr lang="en-US" sz="1600" dirty="0">
                <a:latin typeface="Calibri" pitchFamily="34" charset="0"/>
              </a:rPr>
              <a:t>=250ps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16192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482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363" y="3048000"/>
            <a:ext cx="137160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Rectangle 7"/>
          <p:cNvSpPr>
            <a:spLocks noChangeArrowheads="1"/>
          </p:cNvSpPr>
          <p:nvPr/>
        </p:nvSpPr>
        <p:spPr bwMode="auto">
          <a:xfrm>
            <a:off x="0" y="704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826" name="Rectangle 7"/>
          <p:cNvSpPr>
            <a:spLocks noChangeArrowheads="1"/>
          </p:cNvSpPr>
          <p:nvPr/>
        </p:nvSpPr>
        <p:spPr bwMode="auto">
          <a:xfrm>
            <a:off x="0" y="6581775"/>
            <a:ext cx="6300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i="1" dirty="0">
                <a:solidFill>
                  <a:srgbClr val="00B0F0"/>
                </a:solidFill>
                <a:latin typeface="Calibri" pitchFamily="34" charset="0"/>
              </a:rPr>
              <a:t>Jean-Francois </a:t>
            </a:r>
            <a:r>
              <a:rPr lang="en-US" sz="1200" i="1" dirty="0" err="1">
                <a:solidFill>
                  <a:srgbClr val="00B0F0"/>
                </a:solidFill>
                <a:latin typeface="Calibri" pitchFamily="34" charset="0"/>
              </a:rPr>
              <a:t>Genat</a:t>
            </a:r>
            <a:r>
              <a:rPr lang="en-US" sz="1200" i="1" dirty="0">
                <a:solidFill>
                  <a:srgbClr val="00B0F0"/>
                </a:solidFill>
                <a:latin typeface="Calibri" pitchFamily="34" charset="0"/>
              </a:rPr>
              <a:t>,  LAPPD Electronic Review, Chicago, May 20</a:t>
            </a:r>
            <a:r>
              <a:rPr lang="en-US" sz="1200" i="1" baseline="30000" dirty="0">
                <a:solidFill>
                  <a:srgbClr val="00B0F0"/>
                </a:solidFill>
                <a:latin typeface="Calibri" pitchFamily="34" charset="0"/>
              </a:rPr>
              <a:t>th</a:t>
            </a:r>
            <a:r>
              <a:rPr lang="en-US" sz="1200" i="1" dirty="0">
                <a:solidFill>
                  <a:srgbClr val="00B0F0"/>
                </a:solidFill>
                <a:latin typeface="Calibri" pitchFamily="34" charset="0"/>
              </a:rPr>
              <a:t> 2011              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752600" y="3953976"/>
            <a:ext cx="6465888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/>
              <a:t>-   First gap:     			  10ps</a:t>
            </a:r>
          </a:p>
          <a:p>
            <a:pPr>
              <a:spcBef>
                <a:spcPct val="50000"/>
              </a:spcBef>
            </a:pPr>
            <a:r>
              <a:rPr lang="fr-FR" dirty="0"/>
              <a:t>-   Assume 2-stage pores TTS of        </a:t>
            </a:r>
            <a:r>
              <a:rPr lang="fr-FR" dirty="0" smtClean="0"/>
              <a:t>	  20ps</a:t>
            </a:r>
            <a:endParaRPr lang="fr-FR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dirty="0"/>
              <a:t>   Anode gap:  			  </a:t>
            </a:r>
            <a:r>
              <a:rPr lang="fr-FR" dirty="0" smtClean="0"/>
              <a:t>10ps</a:t>
            </a:r>
            <a:endParaRPr lang="fr-FR" dirty="0"/>
          </a:p>
          <a:p>
            <a:pPr>
              <a:spcBef>
                <a:spcPct val="50000"/>
              </a:spcBef>
              <a:buFontTx/>
              <a:buChar char="-"/>
            </a:pPr>
            <a:r>
              <a:rPr lang="fr-FR" dirty="0"/>
              <a:t>   Noise:          			  </a:t>
            </a:r>
            <a:r>
              <a:rPr lang="fr-FR" dirty="0" smtClean="0"/>
              <a:t>20ps</a:t>
            </a:r>
            <a:endParaRPr lang="fr-FR" dirty="0"/>
          </a:p>
          <a:p>
            <a:pPr>
              <a:spcBef>
                <a:spcPct val="50000"/>
              </a:spcBef>
            </a:pPr>
            <a:r>
              <a:rPr lang="fr-FR" dirty="0"/>
              <a:t>                                      </a:t>
            </a:r>
            <a:r>
              <a:rPr lang="fr-FR" b="1" dirty="0"/>
              <a:t>Total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 smtClean="0"/>
              <a:t>32ps</a:t>
            </a:r>
            <a:endParaRPr lang="fr-FR" b="1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fr-FR" dirty="0">
                <a:solidFill>
                  <a:srgbClr val="FF0000"/>
                </a:solidFill>
              </a:rPr>
              <a:t>                    (</a:t>
            </a:r>
            <a:r>
              <a:rPr lang="fr-FR" dirty="0" err="1">
                <a:solidFill>
                  <a:srgbClr val="FF0000"/>
                </a:solidFill>
              </a:rPr>
              <a:t>Measured</a:t>
            </a:r>
            <a:r>
              <a:rPr lang="fr-FR" dirty="0">
                <a:solidFill>
                  <a:srgbClr val="FF0000"/>
                </a:solidFill>
              </a:rPr>
              <a:t> Burle-</a:t>
            </a:r>
            <a:r>
              <a:rPr lang="fr-FR" dirty="0" err="1">
                <a:solidFill>
                  <a:srgbClr val="FF0000"/>
                </a:solidFill>
              </a:rPr>
              <a:t>Photonis</a:t>
            </a:r>
            <a:r>
              <a:rPr lang="fr-FR" dirty="0">
                <a:solidFill>
                  <a:srgbClr val="FF0000"/>
                </a:solidFill>
              </a:rPr>
              <a:t> 2’’ x  2’’ </a:t>
            </a:r>
            <a:r>
              <a:rPr lang="fr-FR" dirty="0" err="1">
                <a:solidFill>
                  <a:srgbClr val="FF0000"/>
                </a:solidFill>
              </a:rPr>
              <a:t>is</a:t>
            </a:r>
            <a:r>
              <a:rPr lang="fr-FR" dirty="0">
                <a:solidFill>
                  <a:srgbClr val="FF0000"/>
                </a:solidFill>
              </a:rPr>
              <a:t> 30ps)</a:t>
            </a: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9300" y="6497638"/>
            <a:ext cx="774700" cy="360362"/>
          </a:xfrm>
          <a:noFill/>
        </p:spPr>
        <p:txBody>
          <a:bodyPr/>
          <a:lstStyle/>
          <a:p>
            <a:fld id="{BF92C5C1-938F-4426-A859-2826F812CD7E}" type="slidenum">
              <a:rPr lang="en-US" sz="2000" b="1">
                <a:solidFill>
                  <a:schemeClr val="tx1"/>
                </a:solidFill>
                <a:latin typeface="Arial Black" pitchFamily="34" charset="0"/>
              </a:rPr>
              <a:pPr/>
              <a:t>52</a:t>
            </a:fld>
            <a:endParaRPr lang="en-US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-92075" y="65897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302"/>
            <a:ext cx="9144000" cy="6557698"/>
          </a:xfrm>
          <a:prstGeom prst="rect">
            <a:avLst/>
          </a:prstGeom>
          <a:noFill/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808038" y="55372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084888" y="6021388"/>
            <a:ext cx="170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b="1" i="1">
                <a:latin typeface="Courier New" pitchFamily="49" charset="0"/>
                <a:cs typeface="Courier New" pitchFamily="49" charset="0"/>
              </a:rPr>
              <a:t> S = G Npe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0" y="6581775"/>
            <a:ext cx="63007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 smtClean="0">
                <a:solidFill>
                  <a:srgbClr val="7030A0"/>
                </a:solidFill>
                <a:latin typeface="Arial Narrow" pitchFamily="34" charset="0"/>
              </a:rPr>
              <a:t>The Factors that Limit Timing Resolution</a:t>
            </a:r>
            <a:r>
              <a:rPr lang="en-US" sz="1400" b="1" dirty="0" smtClean="0">
                <a:solidFill>
                  <a:srgbClr val="7030A0"/>
                </a:solidFill>
                <a:latin typeface="Arial Narrow" pitchFamily="34" charset="0"/>
              </a:rPr>
              <a:t>, University of Chicago, April 28-29, 2011</a:t>
            </a:r>
            <a:endParaRPr lang="en-US" sz="1400" i="1" dirty="0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0" y="465296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/>
          </a:p>
          <a:p>
            <a:endParaRPr lang="fr-FR"/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762000"/>
            <a:ext cx="457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dirty="0"/>
              <a:t>    </a:t>
            </a:r>
            <a:r>
              <a:rPr lang="fr-FR" dirty="0">
                <a:solidFill>
                  <a:srgbClr val="FF0000"/>
                </a:solidFill>
              </a:rPr>
              <a:t>Transit Time </a:t>
            </a:r>
          </a:p>
          <a:p>
            <a:r>
              <a:rPr lang="fr-FR" dirty="0">
                <a:solidFill>
                  <a:srgbClr val="FF0000"/>
                </a:solidFill>
              </a:rPr>
              <a:t>    </a:t>
            </a:r>
            <a:r>
              <a:rPr lang="fr-FR" dirty="0" err="1">
                <a:solidFill>
                  <a:srgbClr val="FF0000"/>
                </a:solidFill>
              </a:rPr>
              <a:t>Noise</a:t>
            </a:r>
            <a:r>
              <a:rPr lang="fr-FR" baseline="-25000" dirty="0" err="1">
                <a:solidFill>
                  <a:srgbClr val="FF0000"/>
                </a:solidFill>
              </a:rPr>
              <a:t>detector</a:t>
            </a:r>
            <a:endParaRPr lang="fr-FR" baseline="-25000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    Rise time </a:t>
            </a:r>
          </a:p>
          <a:p>
            <a:r>
              <a:rPr lang="fr-FR" dirty="0">
                <a:solidFill>
                  <a:srgbClr val="FF0000"/>
                </a:solidFill>
              </a:rPr>
              <a:t>    Gain (Signal/noise)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0" y="4868863"/>
            <a:ext cx="23177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99FF"/>
                </a:solidFill>
              </a:rPr>
              <a:t>Electronics:</a:t>
            </a:r>
            <a:endParaRPr lang="fr-FR">
              <a:solidFill>
                <a:srgbClr val="FF0000"/>
              </a:solidFill>
            </a:endParaRPr>
          </a:p>
          <a:p>
            <a:r>
              <a:rPr lang="fr-FR">
                <a:solidFill>
                  <a:srgbClr val="FF0000"/>
                </a:solidFill>
              </a:rPr>
              <a:t>     Noise</a:t>
            </a:r>
            <a:r>
              <a:rPr lang="fr-FR" baseline="-25000">
                <a:solidFill>
                  <a:srgbClr val="FF0000"/>
                </a:solidFill>
              </a:rPr>
              <a:t>elec</a:t>
            </a:r>
          </a:p>
          <a:p>
            <a:r>
              <a:rPr lang="fr-FR">
                <a:solidFill>
                  <a:srgbClr val="FF0000"/>
                </a:solidFill>
              </a:rPr>
              <a:t>     Sample rate</a:t>
            </a:r>
          </a:p>
          <a:p>
            <a:r>
              <a:rPr lang="fr-FR">
                <a:solidFill>
                  <a:srgbClr val="FF0000"/>
                </a:solidFill>
              </a:rPr>
              <a:t>     Analog bandwidth</a:t>
            </a: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227763" y="5445125"/>
            <a:ext cx="225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latin typeface="Symbol" pitchFamily="18" charset="2"/>
              </a:rPr>
              <a:t>s</a:t>
            </a:r>
            <a:r>
              <a:rPr lang="fr-FR" baseline="-25000"/>
              <a:t>n </a:t>
            </a:r>
            <a:r>
              <a:rPr lang="fr-FR"/>
              <a:t>= </a:t>
            </a:r>
            <a:r>
              <a:rPr lang="fr-FR">
                <a:latin typeface="Symbol" pitchFamily="18" charset="2"/>
              </a:rPr>
              <a:t>s</a:t>
            </a:r>
            <a:r>
              <a:rPr lang="fr-FR" baseline="-25000"/>
              <a:t>n det</a:t>
            </a:r>
            <a:r>
              <a:rPr lang="fr-FR"/>
              <a:t>  + </a:t>
            </a:r>
            <a:r>
              <a:rPr lang="fr-FR">
                <a:latin typeface="Symbol" pitchFamily="18" charset="2"/>
              </a:rPr>
              <a:t>s</a:t>
            </a:r>
            <a:r>
              <a:rPr lang="fr-FR" baseline="-25000"/>
              <a:t>n  elec</a:t>
            </a:r>
            <a:r>
              <a:rPr lang="fr-FR"/>
              <a:t> 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599488" cy="549275"/>
          </a:xfrm>
        </p:spPr>
        <p:txBody>
          <a:bodyPr>
            <a:normAutofit fontScale="90000"/>
          </a:bodyPr>
          <a:lstStyle/>
          <a:p>
            <a:pPr algn="l"/>
            <a:r>
              <a:rPr lang="fr-FR" sz="3200" dirty="0"/>
              <a:t> </a:t>
            </a:r>
            <a:r>
              <a:rPr lang="fr-FR" sz="3200" dirty="0" err="1" smtClean="0"/>
              <a:t>Understanding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matters</a:t>
            </a:r>
            <a:endParaRPr lang="fr-FR" sz="3200" dirty="0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9300" y="6497638"/>
            <a:ext cx="774700" cy="360362"/>
          </a:xfrm>
          <a:noFill/>
        </p:spPr>
        <p:txBody>
          <a:bodyPr/>
          <a:lstStyle/>
          <a:p>
            <a:fld id="{BF92C5C1-938F-4426-A859-2826F812CD7E}" type="slidenum">
              <a:rPr lang="en-US" sz="2000" b="1">
                <a:solidFill>
                  <a:schemeClr val="tx1"/>
                </a:solidFill>
                <a:latin typeface="Arial Black" pitchFamily="34" charset="0"/>
              </a:rPr>
              <a:pPr/>
              <a:t>53</a:t>
            </a:fld>
            <a:endParaRPr lang="en-US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6613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ea typeface="Arial Unicode MS" pitchFamily="34" charset="-128"/>
                <a:cs typeface="Arial Unicode MS" pitchFamily="34" charset="-128"/>
              </a:rPr>
              <a:t>Picosecond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 timing and 2D position for large area </a:t>
            </a:r>
            <a:r>
              <a:rPr lang="en-US" sz="2800" dirty="0" smtClean="0">
                <a:ea typeface="Arial Unicode MS" pitchFamily="34" charset="-128"/>
                <a:cs typeface="Arial Unicode MS" pitchFamily="34" charset="-128"/>
              </a:rPr>
              <a:t>detectors: </a:t>
            </a:r>
            <a:br>
              <a:rPr lang="en-US" sz="2800" dirty="0" smtClean="0">
                <a:ea typeface="Arial Unicode MS" pitchFamily="34" charset="-128"/>
                <a:cs typeface="Arial Unicode MS" pitchFamily="34" charset="-128"/>
              </a:rPr>
            </a:br>
            <a:r>
              <a:rPr lang="en-US" sz="2800" dirty="0" smtClea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>
                <a:ea typeface="Arial Unicode MS" pitchFamily="34" charset="-128"/>
                <a:cs typeface="Arial Unicode MS" pitchFamily="34" charset="-128"/>
              </a:rPr>
              <a:t>delay lines and Waveform </a:t>
            </a:r>
            <a:r>
              <a:rPr lang="en-US" sz="2800" dirty="0" smtClean="0">
                <a:ea typeface="Arial Unicode MS" pitchFamily="34" charset="-128"/>
                <a:cs typeface="Arial Unicode MS" pitchFamily="34" charset="-128"/>
              </a:rPr>
              <a:t>Sampling</a:t>
            </a:r>
            <a:endParaRPr lang="en-US" sz="2800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268413"/>
            <a:ext cx="8280400" cy="115252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000" dirty="0"/>
              <a:t>Delay </a:t>
            </a:r>
            <a:r>
              <a:rPr lang="en-US" sz="2000" dirty="0" smtClean="0"/>
              <a:t>line </a:t>
            </a:r>
            <a:r>
              <a:rPr lang="en-US" sz="2000" dirty="0"/>
              <a:t>readout and pulse sampling provide fast timing (2-10ps).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Delay </a:t>
            </a:r>
            <a:r>
              <a:rPr lang="en-US" sz="2000" dirty="0"/>
              <a:t>lines should </a:t>
            </a:r>
            <a:r>
              <a:rPr lang="en-US" sz="2000" dirty="0" smtClean="0"/>
              <a:t>have a signal bandwidth matched to the detector</a:t>
            </a:r>
            <a:endParaRPr 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b="1" dirty="0"/>
              <a:t>   </a:t>
            </a:r>
            <a:endParaRPr lang="en-US" sz="2000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800" b="1" dirty="0"/>
              <a:t>    </a:t>
            </a:r>
            <a:r>
              <a:rPr lang="en-US" sz="1800" b="1" dirty="0" smtClean="0"/>
              <a:t>Fewer </a:t>
            </a:r>
            <a:r>
              <a:rPr lang="en-US" sz="1800" b="1" dirty="0"/>
              <a:t>electronics channels for large area sensors 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1800" b="1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3796" name="Text Box 5"/>
          <p:cNvSpPr txBox="1">
            <a:spLocks noChangeArrowheads="1"/>
          </p:cNvSpPr>
          <p:nvPr/>
        </p:nvSpPr>
        <p:spPr bwMode="auto">
          <a:xfrm>
            <a:off x="250825" y="3141663"/>
            <a:ext cx="11430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            </a:t>
            </a:r>
          </a:p>
          <a:p>
            <a:r>
              <a:rPr lang="en-US" sz="1400">
                <a:latin typeface="Calibri" pitchFamily="34" charset="0"/>
              </a:rPr>
              <a:t>          t</a:t>
            </a:r>
            <a:r>
              <a:rPr lang="en-US" sz="1400" baseline="-25000">
                <a:latin typeface="Calibri" pitchFamily="34" charset="0"/>
              </a:rPr>
              <a:t>1</a:t>
            </a:r>
            <a:r>
              <a:rPr lang="en-US" sz="1400">
                <a:latin typeface="Calibri" pitchFamily="34" charset="0"/>
              </a:rPr>
              <a:t>, a</a:t>
            </a:r>
            <a:r>
              <a:rPr lang="en-US" sz="1400" baseline="-25000">
                <a:latin typeface="Calibri" pitchFamily="34" charset="0"/>
              </a:rPr>
              <a:t>1</a:t>
            </a:r>
          </a:p>
          <a:p>
            <a:r>
              <a:rPr lang="en-US" sz="1400">
                <a:latin typeface="Calibri" pitchFamily="34" charset="0"/>
              </a:rPr>
              <a:t>     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03350" y="2708275"/>
            <a:ext cx="5381625" cy="1143000"/>
            <a:chOff x="624" y="2256"/>
            <a:chExt cx="4512" cy="1104"/>
          </a:xfrm>
        </p:grpSpPr>
        <p:sp>
          <p:nvSpPr>
            <p:cNvPr id="33798" name="AutoShape 7"/>
            <p:cNvSpPr>
              <a:spLocks noChangeArrowheads="1"/>
            </p:cNvSpPr>
            <p:nvPr/>
          </p:nvSpPr>
          <p:spPr bwMode="auto">
            <a:xfrm>
              <a:off x="624" y="2422"/>
              <a:ext cx="3984" cy="938"/>
            </a:xfrm>
            <a:prstGeom prst="parallelogram">
              <a:avLst>
                <a:gd name="adj" fmla="val 106183"/>
              </a:avLst>
            </a:prstGeom>
            <a:solidFill>
              <a:srgbClr val="EFE3A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912" y="3226"/>
              <a:ext cx="2592" cy="45"/>
              <a:chOff x="960" y="3504"/>
              <a:chExt cx="2592" cy="48"/>
            </a:xfrm>
          </p:grpSpPr>
          <p:sp>
            <p:nvSpPr>
              <p:cNvPr id="33800" name="Line 9"/>
              <p:cNvSpPr>
                <a:spLocks noChangeShapeType="1"/>
              </p:cNvSpPr>
              <p:nvPr/>
            </p:nvSpPr>
            <p:spPr bwMode="auto">
              <a:xfrm>
                <a:off x="960" y="3552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1" name="Line 10"/>
              <p:cNvSpPr>
                <a:spLocks noChangeShapeType="1"/>
              </p:cNvSpPr>
              <p:nvPr/>
            </p:nvSpPr>
            <p:spPr bwMode="auto">
              <a:xfrm>
                <a:off x="1008" y="3504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2" name="Line 11"/>
              <p:cNvSpPr>
                <a:spLocks noChangeShapeType="1"/>
              </p:cNvSpPr>
              <p:nvPr/>
            </p:nvSpPr>
            <p:spPr bwMode="auto">
              <a:xfrm flipH="1">
                <a:off x="960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3" name="Line 12"/>
              <p:cNvSpPr>
                <a:spLocks noChangeShapeType="1"/>
              </p:cNvSpPr>
              <p:nvPr/>
            </p:nvSpPr>
            <p:spPr bwMode="auto">
              <a:xfrm flipH="1">
                <a:off x="3504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1008" y="3137"/>
              <a:ext cx="2592" cy="44"/>
              <a:chOff x="960" y="3504"/>
              <a:chExt cx="2592" cy="48"/>
            </a:xfrm>
          </p:grpSpPr>
          <p:sp>
            <p:nvSpPr>
              <p:cNvPr id="33805" name="Line 14"/>
              <p:cNvSpPr>
                <a:spLocks noChangeShapeType="1"/>
              </p:cNvSpPr>
              <p:nvPr/>
            </p:nvSpPr>
            <p:spPr bwMode="auto">
              <a:xfrm>
                <a:off x="960" y="3552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6" name="Line 15"/>
              <p:cNvSpPr>
                <a:spLocks noChangeShapeType="1"/>
              </p:cNvSpPr>
              <p:nvPr/>
            </p:nvSpPr>
            <p:spPr bwMode="auto">
              <a:xfrm>
                <a:off x="1008" y="3504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7" name="Line 16"/>
              <p:cNvSpPr>
                <a:spLocks noChangeShapeType="1"/>
              </p:cNvSpPr>
              <p:nvPr/>
            </p:nvSpPr>
            <p:spPr bwMode="auto">
              <a:xfrm flipH="1">
                <a:off x="960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08" name="Line 17"/>
              <p:cNvSpPr>
                <a:spLocks noChangeShapeType="1"/>
              </p:cNvSpPr>
              <p:nvPr/>
            </p:nvSpPr>
            <p:spPr bwMode="auto">
              <a:xfrm flipH="1">
                <a:off x="3504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1104" y="3047"/>
              <a:ext cx="2592" cy="45"/>
              <a:chOff x="960" y="3504"/>
              <a:chExt cx="2592" cy="48"/>
            </a:xfrm>
          </p:grpSpPr>
          <p:sp>
            <p:nvSpPr>
              <p:cNvPr id="33810" name="Line 19"/>
              <p:cNvSpPr>
                <a:spLocks noChangeShapeType="1"/>
              </p:cNvSpPr>
              <p:nvPr/>
            </p:nvSpPr>
            <p:spPr bwMode="auto">
              <a:xfrm>
                <a:off x="960" y="3552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1" name="Line 20"/>
              <p:cNvSpPr>
                <a:spLocks noChangeShapeType="1"/>
              </p:cNvSpPr>
              <p:nvPr/>
            </p:nvSpPr>
            <p:spPr bwMode="auto">
              <a:xfrm>
                <a:off x="1008" y="3504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2" name="Line 21"/>
              <p:cNvSpPr>
                <a:spLocks noChangeShapeType="1"/>
              </p:cNvSpPr>
              <p:nvPr/>
            </p:nvSpPr>
            <p:spPr bwMode="auto">
              <a:xfrm flipH="1">
                <a:off x="960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3" name="Line 22"/>
              <p:cNvSpPr>
                <a:spLocks noChangeShapeType="1"/>
              </p:cNvSpPr>
              <p:nvPr/>
            </p:nvSpPr>
            <p:spPr bwMode="auto">
              <a:xfrm flipH="1">
                <a:off x="3504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200" y="2958"/>
              <a:ext cx="2592" cy="44"/>
              <a:chOff x="960" y="3504"/>
              <a:chExt cx="2592" cy="48"/>
            </a:xfrm>
          </p:grpSpPr>
          <p:sp>
            <p:nvSpPr>
              <p:cNvPr id="33815" name="Line 24"/>
              <p:cNvSpPr>
                <a:spLocks noChangeShapeType="1"/>
              </p:cNvSpPr>
              <p:nvPr/>
            </p:nvSpPr>
            <p:spPr bwMode="auto">
              <a:xfrm>
                <a:off x="960" y="3552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6" name="Line 25"/>
              <p:cNvSpPr>
                <a:spLocks noChangeShapeType="1"/>
              </p:cNvSpPr>
              <p:nvPr/>
            </p:nvSpPr>
            <p:spPr bwMode="auto">
              <a:xfrm>
                <a:off x="1008" y="3504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7" name="Line 26"/>
              <p:cNvSpPr>
                <a:spLocks noChangeShapeType="1"/>
              </p:cNvSpPr>
              <p:nvPr/>
            </p:nvSpPr>
            <p:spPr bwMode="auto">
              <a:xfrm flipH="1">
                <a:off x="960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18" name="Line 27"/>
              <p:cNvSpPr>
                <a:spLocks noChangeShapeType="1"/>
              </p:cNvSpPr>
              <p:nvPr/>
            </p:nvSpPr>
            <p:spPr bwMode="auto">
              <a:xfrm flipH="1">
                <a:off x="3504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28"/>
            <p:cNvGrpSpPr>
              <a:grpSpLocks/>
            </p:cNvGrpSpPr>
            <p:nvPr/>
          </p:nvGrpSpPr>
          <p:grpSpPr bwMode="auto">
            <a:xfrm>
              <a:off x="1296" y="2868"/>
              <a:ext cx="2592" cy="45"/>
              <a:chOff x="960" y="3504"/>
              <a:chExt cx="2592" cy="48"/>
            </a:xfrm>
          </p:grpSpPr>
          <p:sp>
            <p:nvSpPr>
              <p:cNvPr id="33820" name="Line 29"/>
              <p:cNvSpPr>
                <a:spLocks noChangeShapeType="1"/>
              </p:cNvSpPr>
              <p:nvPr/>
            </p:nvSpPr>
            <p:spPr bwMode="auto">
              <a:xfrm>
                <a:off x="960" y="3552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1" name="Line 30"/>
              <p:cNvSpPr>
                <a:spLocks noChangeShapeType="1"/>
              </p:cNvSpPr>
              <p:nvPr/>
            </p:nvSpPr>
            <p:spPr bwMode="auto">
              <a:xfrm>
                <a:off x="1008" y="3504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2" name="Line 31"/>
              <p:cNvSpPr>
                <a:spLocks noChangeShapeType="1"/>
              </p:cNvSpPr>
              <p:nvPr/>
            </p:nvSpPr>
            <p:spPr bwMode="auto">
              <a:xfrm flipH="1">
                <a:off x="960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3" name="Line 32"/>
              <p:cNvSpPr>
                <a:spLocks noChangeShapeType="1"/>
              </p:cNvSpPr>
              <p:nvPr/>
            </p:nvSpPr>
            <p:spPr bwMode="auto">
              <a:xfrm flipH="1">
                <a:off x="3504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33"/>
            <p:cNvGrpSpPr>
              <a:grpSpLocks/>
            </p:cNvGrpSpPr>
            <p:nvPr/>
          </p:nvGrpSpPr>
          <p:grpSpPr bwMode="auto">
            <a:xfrm>
              <a:off x="1392" y="2779"/>
              <a:ext cx="2592" cy="45"/>
              <a:chOff x="960" y="3504"/>
              <a:chExt cx="2592" cy="48"/>
            </a:xfrm>
          </p:grpSpPr>
          <p:sp>
            <p:nvSpPr>
              <p:cNvPr id="33825" name="Line 34"/>
              <p:cNvSpPr>
                <a:spLocks noChangeShapeType="1"/>
              </p:cNvSpPr>
              <p:nvPr/>
            </p:nvSpPr>
            <p:spPr bwMode="auto">
              <a:xfrm>
                <a:off x="960" y="3552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6" name="Line 35"/>
              <p:cNvSpPr>
                <a:spLocks noChangeShapeType="1"/>
              </p:cNvSpPr>
              <p:nvPr/>
            </p:nvSpPr>
            <p:spPr bwMode="auto">
              <a:xfrm>
                <a:off x="1008" y="3504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7" name="Line 36"/>
              <p:cNvSpPr>
                <a:spLocks noChangeShapeType="1"/>
              </p:cNvSpPr>
              <p:nvPr/>
            </p:nvSpPr>
            <p:spPr bwMode="auto">
              <a:xfrm flipH="1">
                <a:off x="960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28" name="Line 37"/>
              <p:cNvSpPr>
                <a:spLocks noChangeShapeType="1"/>
              </p:cNvSpPr>
              <p:nvPr/>
            </p:nvSpPr>
            <p:spPr bwMode="auto">
              <a:xfrm flipH="1">
                <a:off x="3504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38"/>
            <p:cNvGrpSpPr>
              <a:grpSpLocks/>
            </p:cNvGrpSpPr>
            <p:nvPr/>
          </p:nvGrpSpPr>
          <p:grpSpPr bwMode="auto">
            <a:xfrm>
              <a:off x="1488" y="2690"/>
              <a:ext cx="2592" cy="44"/>
              <a:chOff x="960" y="3504"/>
              <a:chExt cx="2592" cy="48"/>
            </a:xfrm>
          </p:grpSpPr>
          <p:sp>
            <p:nvSpPr>
              <p:cNvPr id="33830" name="Line 39"/>
              <p:cNvSpPr>
                <a:spLocks noChangeShapeType="1"/>
              </p:cNvSpPr>
              <p:nvPr/>
            </p:nvSpPr>
            <p:spPr bwMode="auto">
              <a:xfrm>
                <a:off x="960" y="3552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1" name="Line 40"/>
              <p:cNvSpPr>
                <a:spLocks noChangeShapeType="1"/>
              </p:cNvSpPr>
              <p:nvPr/>
            </p:nvSpPr>
            <p:spPr bwMode="auto">
              <a:xfrm>
                <a:off x="1008" y="3504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2" name="Line 41"/>
              <p:cNvSpPr>
                <a:spLocks noChangeShapeType="1"/>
              </p:cNvSpPr>
              <p:nvPr/>
            </p:nvSpPr>
            <p:spPr bwMode="auto">
              <a:xfrm flipH="1">
                <a:off x="960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3" name="Line 42"/>
              <p:cNvSpPr>
                <a:spLocks noChangeShapeType="1"/>
              </p:cNvSpPr>
              <p:nvPr/>
            </p:nvSpPr>
            <p:spPr bwMode="auto">
              <a:xfrm flipH="1">
                <a:off x="3504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1584" y="2600"/>
              <a:ext cx="2592" cy="45"/>
              <a:chOff x="960" y="3504"/>
              <a:chExt cx="2592" cy="48"/>
            </a:xfrm>
          </p:grpSpPr>
          <p:sp>
            <p:nvSpPr>
              <p:cNvPr id="33835" name="Line 44"/>
              <p:cNvSpPr>
                <a:spLocks noChangeShapeType="1"/>
              </p:cNvSpPr>
              <p:nvPr/>
            </p:nvSpPr>
            <p:spPr bwMode="auto">
              <a:xfrm>
                <a:off x="960" y="3552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6" name="Line 45"/>
              <p:cNvSpPr>
                <a:spLocks noChangeShapeType="1"/>
              </p:cNvSpPr>
              <p:nvPr/>
            </p:nvSpPr>
            <p:spPr bwMode="auto">
              <a:xfrm>
                <a:off x="1008" y="3504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7" name="Line 46"/>
              <p:cNvSpPr>
                <a:spLocks noChangeShapeType="1"/>
              </p:cNvSpPr>
              <p:nvPr/>
            </p:nvSpPr>
            <p:spPr bwMode="auto">
              <a:xfrm flipH="1">
                <a:off x="960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38" name="Line 47"/>
              <p:cNvSpPr>
                <a:spLocks noChangeShapeType="1"/>
              </p:cNvSpPr>
              <p:nvPr/>
            </p:nvSpPr>
            <p:spPr bwMode="auto">
              <a:xfrm flipH="1">
                <a:off x="3504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1680" y="2511"/>
              <a:ext cx="2592" cy="45"/>
              <a:chOff x="960" y="3504"/>
              <a:chExt cx="2592" cy="48"/>
            </a:xfrm>
          </p:grpSpPr>
          <p:sp>
            <p:nvSpPr>
              <p:cNvPr id="33840" name="Line 49"/>
              <p:cNvSpPr>
                <a:spLocks noChangeShapeType="1"/>
              </p:cNvSpPr>
              <p:nvPr/>
            </p:nvSpPr>
            <p:spPr bwMode="auto">
              <a:xfrm>
                <a:off x="960" y="3552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1" name="Line 50"/>
              <p:cNvSpPr>
                <a:spLocks noChangeShapeType="1"/>
              </p:cNvSpPr>
              <p:nvPr/>
            </p:nvSpPr>
            <p:spPr bwMode="auto">
              <a:xfrm>
                <a:off x="1008" y="3504"/>
                <a:ext cx="2544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2" name="Line 51"/>
              <p:cNvSpPr>
                <a:spLocks noChangeShapeType="1"/>
              </p:cNvSpPr>
              <p:nvPr/>
            </p:nvSpPr>
            <p:spPr bwMode="auto">
              <a:xfrm flipH="1">
                <a:off x="960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43" name="Line 52"/>
              <p:cNvSpPr>
                <a:spLocks noChangeShapeType="1"/>
              </p:cNvSpPr>
              <p:nvPr/>
            </p:nvSpPr>
            <p:spPr bwMode="auto">
              <a:xfrm flipH="1">
                <a:off x="3504" y="3504"/>
                <a:ext cx="48" cy="48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44" name="Line 53"/>
            <p:cNvSpPr>
              <a:spLocks noChangeShapeType="1"/>
            </p:cNvSpPr>
            <p:nvPr/>
          </p:nvSpPr>
          <p:spPr bwMode="auto">
            <a:xfrm>
              <a:off x="2640" y="2256"/>
              <a:ext cx="0" cy="5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5" name="Line 54"/>
            <p:cNvSpPr>
              <a:spLocks noChangeShapeType="1"/>
            </p:cNvSpPr>
            <p:nvPr/>
          </p:nvSpPr>
          <p:spPr bwMode="auto">
            <a:xfrm>
              <a:off x="3984" y="282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6" name="Line 55"/>
            <p:cNvSpPr>
              <a:spLocks noChangeShapeType="1"/>
            </p:cNvSpPr>
            <p:nvPr/>
          </p:nvSpPr>
          <p:spPr bwMode="auto">
            <a:xfrm>
              <a:off x="3888" y="2913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7" name="Line 56"/>
            <p:cNvSpPr>
              <a:spLocks noChangeShapeType="1"/>
            </p:cNvSpPr>
            <p:nvPr/>
          </p:nvSpPr>
          <p:spPr bwMode="auto">
            <a:xfrm>
              <a:off x="4080" y="273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8" name="Line 57"/>
            <p:cNvSpPr>
              <a:spLocks noChangeShapeType="1"/>
            </p:cNvSpPr>
            <p:nvPr/>
          </p:nvSpPr>
          <p:spPr bwMode="auto">
            <a:xfrm flipH="1">
              <a:off x="1056" y="273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49" name="Line 58"/>
            <p:cNvSpPr>
              <a:spLocks noChangeShapeType="1"/>
            </p:cNvSpPr>
            <p:nvPr/>
          </p:nvSpPr>
          <p:spPr bwMode="auto">
            <a:xfrm>
              <a:off x="912" y="282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0" name="Line 59"/>
            <p:cNvSpPr>
              <a:spLocks noChangeShapeType="1"/>
            </p:cNvSpPr>
            <p:nvPr/>
          </p:nvSpPr>
          <p:spPr bwMode="auto">
            <a:xfrm>
              <a:off x="816" y="2913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1" name="Text Box 60"/>
            <p:cNvSpPr txBox="1">
              <a:spLocks noChangeArrowheads="1"/>
            </p:cNvSpPr>
            <p:nvPr/>
          </p:nvSpPr>
          <p:spPr bwMode="auto">
            <a:xfrm>
              <a:off x="4176" y="2599"/>
              <a:ext cx="960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           </a:t>
              </a:r>
            </a:p>
            <a:p>
              <a:r>
                <a:rPr lang="en-US" sz="1400">
                  <a:latin typeface="Calibri" pitchFamily="34" charset="0"/>
                </a:rPr>
                <a:t>          t</a:t>
              </a:r>
              <a:r>
                <a:rPr lang="en-US" sz="1400" baseline="-25000">
                  <a:latin typeface="Calibri" pitchFamily="34" charset="0"/>
                </a:rPr>
                <a:t>2</a:t>
              </a:r>
              <a:r>
                <a:rPr lang="en-US" sz="1400">
                  <a:latin typeface="Calibri" pitchFamily="34" charset="0"/>
                </a:rPr>
                <a:t>, a</a:t>
              </a:r>
              <a:r>
                <a:rPr lang="en-US" sz="1400" baseline="-25000">
                  <a:latin typeface="Calibri" pitchFamily="34" charset="0"/>
                </a:rPr>
                <a:t>2</a:t>
              </a:r>
            </a:p>
            <a:p>
              <a:r>
                <a:rPr lang="en-US" sz="1400">
                  <a:latin typeface="Calibri" pitchFamily="34" charset="0"/>
                </a:rPr>
                <a:t>       </a:t>
              </a:r>
            </a:p>
          </p:txBody>
        </p:sp>
      </p:grpSp>
      <p:sp>
        <p:nvSpPr>
          <p:cNvPr id="33852" name="Text Box 61"/>
          <p:cNvSpPr txBox="1">
            <a:spLocks noChangeArrowheads="1"/>
          </p:cNvSpPr>
          <p:nvPr/>
        </p:nvSpPr>
        <p:spPr bwMode="auto">
          <a:xfrm>
            <a:off x="0" y="4652963"/>
            <a:ext cx="3971925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  ½ </a:t>
            </a:r>
            <a:r>
              <a:rPr lang="en-US" sz="1600" b="1">
                <a:latin typeface="Calibri" pitchFamily="34" charset="0"/>
              </a:rPr>
              <a:t>(t</a:t>
            </a:r>
            <a:r>
              <a:rPr lang="en-US" sz="1600" b="1" baseline="-25000">
                <a:latin typeface="Calibri" pitchFamily="34" charset="0"/>
              </a:rPr>
              <a:t>1</a:t>
            </a:r>
            <a:r>
              <a:rPr lang="en-US" sz="1600" b="1">
                <a:latin typeface="Calibri" pitchFamily="34" charset="0"/>
              </a:rPr>
              <a:t>+ t</a:t>
            </a:r>
            <a:r>
              <a:rPr lang="en-US" sz="1600" b="1" baseline="-25000">
                <a:latin typeface="Calibri" pitchFamily="34" charset="0"/>
              </a:rPr>
              <a:t>2</a:t>
            </a:r>
            <a:r>
              <a:rPr lang="en-US" sz="1600" b="1">
                <a:latin typeface="Calibri" pitchFamily="34" charset="0"/>
              </a:rPr>
              <a:t>)      =  time</a:t>
            </a:r>
          </a:p>
          <a:p>
            <a:r>
              <a:rPr lang="en-US" sz="1600" b="1">
                <a:latin typeface="Calibri" pitchFamily="34" charset="0"/>
              </a:rPr>
              <a:t>   v(t</a:t>
            </a:r>
            <a:r>
              <a:rPr lang="en-US" sz="1600" b="1" baseline="-25000">
                <a:latin typeface="Calibri" pitchFamily="34" charset="0"/>
              </a:rPr>
              <a:t>1</a:t>
            </a:r>
            <a:r>
              <a:rPr lang="en-US" sz="1600" b="1">
                <a:latin typeface="Calibri" pitchFamily="34" charset="0"/>
              </a:rPr>
              <a:t>-t</a:t>
            </a:r>
            <a:r>
              <a:rPr lang="en-US" sz="1600" b="1" baseline="-25000">
                <a:latin typeface="Calibri" pitchFamily="34" charset="0"/>
              </a:rPr>
              <a:t>2</a:t>
            </a:r>
            <a:r>
              <a:rPr lang="en-US" sz="1600" b="1">
                <a:latin typeface="Calibri" pitchFamily="34" charset="0"/>
              </a:rPr>
              <a:t>)         =  longitudinal position</a:t>
            </a:r>
          </a:p>
          <a:p>
            <a:r>
              <a:rPr lang="en-US" sz="1600" b="1">
                <a:latin typeface="Symbol" pitchFamily="18" charset="2"/>
              </a:rPr>
              <a:t>  S</a:t>
            </a:r>
            <a:r>
              <a:rPr lang="en-US" sz="1600" b="1">
                <a:latin typeface="Calibri" pitchFamily="34" charset="0"/>
              </a:rPr>
              <a:t> </a:t>
            </a:r>
            <a:r>
              <a:rPr lang="en-US" sz="1600" b="1">
                <a:latin typeface="Symbol" pitchFamily="18" charset="2"/>
              </a:rPr>
              <a:t>a</a:t>
            </a:r>
            <a:r>
              <a:rPr lang="en-US" sz="1600" b="1" baseline="-25000">
                <a:latin typeface="Calibri" pitchFamily="34" charset="0"/>
              </a:rPr>
              <a:t>i</a:t>
            </a:r>
            <a:r>
              <a:rPr lang="en-US" sz="1600" b="1">
                <a:latin typeface="Calibri" pitchFamily="34" charset="0"/>
              </a:rPr>
              <a:t> a</a:t>
            </a:r>
            <a:r>
              <a:rPr lang="en-US" sz="1600" b="1" baseline="-25000">
                <a:latin typeface="Calibri" pitchFamily="34" charset="0"/>
              </a:rPr>
              <a:t>i  </a:t>
            </a:r>
            <a:r>
              <a:rPr lang="en-US" sz="1600" b="1">
                <a:latin typeface="Calibri" pitchFamily="34" charset="0"/>
              </a:rPr>
              <a:t>/</a:t>
            </a:r>
            <a:r>
              <a:rPr lang="en-US" sz="1600" b="1" baseline="-25000">
                <a:latin typeface="Calibri" pitchFamily="34" charset="0"/>
              </a:rPr>
              <a:t> </a:t>
            </a:r>
            <a:r>
              <a:rPr lang="en-US" sz="1600" b="1">
                <a:latin typeface="Symbol" pitchFamily="18" charset="2"/>
              </a:rPr>
              <a:t>S a</a:t>
            </a:r>
            <a:r>
              <a:rPr lang="en-US" sz="1600" b="1" baseline="-25000">
                <a:latin typeface="Calibri" pitchFamily="34" charset="0"/>
              </a:rPr>
              <a:t>i   </a:t>
            </a:r>
            <a:r>
              <a:rPr lang="en-US" sz="1600" b="1">
                <a:latin typeface="Calibri" pitchFamily="34" charset="0"/>
              </a:rPr>
              <a:t>=  transverse position</a:t>
            </a:r>
          </a:p>
        </p:txBody>
      </p:sp>
      <p:sp>
        <p:nvSpPr>
          <p:cNvPr id="33853" name="Text Box 65"/>
          <p:cNvSpPr txBox="1">
            <a:spLocks noChangeArrowheads="1"/>
          </p:cNvSpPr>
          <p:nvPr/>
        </p:nvSpPr>
        <p:spPr bwMode="auto">
          <a:xfrm>
            <a:off x="6372225" y="2708275"/>
            <a:ext cx="1911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Calibri" pitchFamily="34" charset="0"/>
              </a:rPr>
              <a:t>Pico-second electronics</a:t>
            </a:r>
          </a:p>
        </p:txBody>
      </p:sp>
      <p:sp>
        <p:nvSpPr>
          <p:cNvPr id="33854" name="Text Box 66"/>
          <p:cNvSpPr txBox="1">
            <a:spLocks noChangeArrowheads="1"/>
          </p:cNvSpPr>
          <p:nvPr/>
        </p:nvSpPr>
        <p:spPr bwMode="auto">
          <a:xfrm>
            <a:off x="250825" y="2708275"/>
            <a:ext cx="1911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Calibri" pitchFamily="34" charset="0"/>
              </a:rPr>
              <a:t>Pico-second electronics</a:t>
            </a:r>
          </a:p>
        </p:txBody>
      </p:sp>
      <p:grpSp>
        <p:nvGrpSpPr>
          <p:cNvPr id="12" name="Group 67"/>
          <p:cNvGrpSpPr>
            <a:grpSpLocks/>
          </p:cNvGrpSpPr>
          <p:nvPr/>
        </p:nvGrpSpPr>
        <p:grpSpPr bwMode="auto">
          <a:xfrm>
            <a:off x="6659563" y="2997200"/>
            <a:ext cx="1295400" cy="533400"/>
            <a:chOff x="3504" y="1488"/>
            <a:chExt cx="1680" cy="528"/>
          </a:xfrm>
        </p:grpSpPr>
        <p:sp>
          <p:nvSpPr>
            <p:cNvPr id="33856" name="Line 68"/>
            <p:cNvSpPr>
              <a:spLocks noChangeShapeType="1"/>
            </p:cNvSpPr>
            <p:nvPr/>
          </p:nvSpPr>
          <p:spPr bwMode="auto">
            <a:xfrm flipV="1">
              <a:off x="3504" y="1536"/>
              <a:ext cx="86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7" name="Line 69"/>
            <p:cNvSpPr>
              <a:spLocks noChangeShapeType="1"/>
            </p:cNvSpPr>
            <p:nvPr/>
          </p:nvSpPr>
          <p:spPr bwMode="auto">
            <a:xfrm flipV="1">
              <a:off x="3648" y="1776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8" name="Line 70"/>
            <p:cNvSpPr>
              <a:spLocks noChangeShapeType="1"/>
            </p:cNvSpPr>
            <p:nvPr/>
          </p:nvSpPr>
          <p:spPr bwMode="auto">
            <a:xfrm>
              <a:off x="3696" y="1776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59" name="Line 71"/>
            <p:cNvSpPr>
              <a:spLocks noChangeShapeType="1"/>
            </p:cNvSpPr>
            <p:nvPr/>
          </p:nvSpPr>
          <p:spPr bwMode="auto">
            <a:xfrm flipV="1">
              <a:off x="3888" y="1488"/>
              <a:ext cx="4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0" name="Line 72"/>
            <p:cNvSpPr>
              <a:spLocks noChangeShapeType="1"/>
            </p:cNvSpPr>
            <p:nvPr/>
          </p:nvSpPr>
          <p:spPr bwMode="auto">
            <a:xfrm>
              <a:off x="3936" y="1488"/>
              <a:ext cx="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1" name="Line 73"/>
            <p:cNvSpPr>
              <a:spLocks noChangeShapeType="1"/>
            </p:cNvSpPr>
            <p:nvPr/>
          </p:nvSpPr>
          <p:spPr bwMode="auto">
            <a:xfrm flipV="1">
              <a:off x="4176" y="1488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2" name="Line 74"/>
            <p:cNvSpPr>
              <a:spLocks noChangeShapeType="1"/>
            </p:cNvSpPr>
            <p:nvPr/>
          </p:nvSpPr>
          <p:spPr bwMode="auto">
            <a:xfrm>
              <a:off x="4224" y="1488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3" name="Line 75"/>
            <p:cNvSpPr>
              <a:spLocks noChangeShapeType="1"/>
            </p:cNvSpPr>
            <p:nvPr/>
          </p:nvSpPr>
          <p:spPr bwMode="auto">
            <a:xfrm>
              <a:off x="3696" y="1920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4" name="Line 76"/>
            <p:cNvSpPr>
              <a:spLocks noChangeShapeType="1"/>
            </p:cNvSpPr>
            <p:nvPr/>
          </p:nvSpPr>
          <p:spPr bwMode="auto">
            <a:xfrm>
              <a:off x="3936" y="1776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65" name="Line 77"/>
            <p:cNvSpPr>
              <a:spLocks noChangeShapeType="1"/>
            </p:cNvSpPr>
            <p:nvPr/>
          </p:nvSpPr>
          <p:spPr bwMode="auto">
            <a:xfrm>
              <a:off x="4224" y="1632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3868" name="Picture 4" descr="10um_50P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3644900"/>
            <a:ext cx="3101975" cy="276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69" name="Text Box 5"/>
          <p:cNvSpPr txBox="1">
            <a:spLocks noChangeArrowheads="1"/>
          </p:cNvSpPr>
          <p:nvPr/>
        </p:nvSpPr>
        <p:spPr bwMode="auto">
          <a:xfrm>
            <a:off x="2627313" y="4076700"/>
            <a:ext cx="3219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sz="1400" b="1"/>
              <a:t>3.8 ps translates in 190 </a:t>
            </a:r>
            <a:r>
              <a:rPr lang="en-US" sz="1400" b="1">
                <a:latin typeface="Symbol" pitchFamily="18" charset="2"/>
              </a:rPr>
              <a:t>m</a:t>
            </a:r>
            <a:r>
              <a:rPr lang="en-US" sz="1400" b="1"/>
              <a:t>m position </a:t>
            </a:r>
          </a:p>
          <a:p>
            <a:r>
              <a:rPr lang="en-US" sz="1400" b="1"/>
              <a:t>resolution with 50 photo-electrons</a:t>
            </a:r>
          </a:p>
        </p:txBody>
      </p:sp>
      <p:sp>
        <p:nvSpPr>
          <p:cNvPr id="33870" name="Line 78"/>
          <p:cNvSpPr>
            <a:spLocks noChangeShapeType="1"/>
          </p:cNvSpPr>
          <p:nvPr/>
        </p:nvSpPr>
        <p:spPr bwMode="auto">
          <a:xfrm flipV="1">
            <a:off x="3419475" y="5013325"/>
            <a:ext cx="208915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3872" name="Text Box 80"/>
          <p:cNvSpPr txBox="1">
            <a:spLocks noChangeArrowheads="1"/>
          </p:cNvSpPr>
          <p:nvPr/>
        </p:nvSpPr>
        <p:spPr bwMode="auto">
          <a:xfrm>
            <a:off x="179388" y="5589588"/>
            <a:ext cx="53054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400" b="1">
                <a:solidFill>
                  <a:srgbClr val="FF0000"/>
                </a:solidFill>
              </a:rPr>
              <a:t>The electronics contribution to spead is small:</a:t>
            </a:r>
          </a:p>
          <a:p>
            <a:r>
              <a:rPr lang="fr-FR" sz="1400" b="1">
                <a:solidFill>
                  <a:srgbClr val="FF0000"/>
                </a:solidFill>
              </a:rPr>
              <a:t>3.8ps / sqrt(2) = 2.7ps,  </a:t>
            </a:r>
          </a:p>
          <a:p>
            <a:r>
              <a:rPr lang="fr-FR" sz="1400" b="1">
                <a:solidFill>
                  <a:srgbClr val="FF0000"/>
                </a:solidFill>
              </a:rPr>
              <a:t>For 50PEs, MCP is 30ps / sqrt(50) = 4.2ps,   equal at 100 PEs</a:t>
            </a:r>
            <a:r>
              <a:rPr lang="fr-FR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696200" y="3962400"/>
            <a:ext cx="68685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3.8ps</a:t>
            </a:r>
            <a:endParaRPr lang="en-US" b="1" dirty="0"/>
          </a:p>
        </p:txBody>
      </p:sp>
      <p:sp>
        <p:nvSpPr>
          <p:cNvPr id="8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9300" y="6497638"/>
            <a:ext cx="774700" cy="360362"/>
          </a:xfrm>
          <a:noFill/>
        </p:spPr>
        <p:txBody>
          <a:bodyPr/>
          <a:lstStyle/>
          <a:p>
            <a:fld id="{BF92C5C1-938F-4426-A859-2826F812CD7E}" type="slidenum">
              <a:rPr lang="en-US" sz="2000" b="1">
                <a:solidFill>
                  <a:schemeClr val="tx1"/>
                </a:solidFill>
                <a:latin typeface="Arial Black" pitchFamily="34" charset="0"/>
              </a:rPr>
              <a:pPr/>
              <a:t>54</a:t>
            </a:fld>
            <a:endParaRPr lang="en-US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umsplatzhalter 3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800" smtClean="0">
                <a:latin typeface="Arial Narrow" pitchFamily="34" charset="0"/>
                <a:ea typeface="ヒラギノ角ゴ Pro W3"/>
                <a:cs typeface="ヒラギノ角ゴ Pro W3"/>
              </a:rPr>
              <a:t>April  28th, 2011</a:t>
            </a:r>
            <a:endParaRPr lang="de-DE" sz="800" smtClean="0">
              <a:latin typeface="Arial Narrow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27651" name="Fußzeilenplatzhalt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800" dirty="0" smtClean="0">
                <a:latin typeface="Arial Narrow" pitchFamily="34" charset="0"/>
                <a:ea typeface="ヒラギノ角ゴ Pro W3"/>
                <a:cs typeface="ヒラギノ角ゴ Pro W3"/>
              </a:rPr>
              <a:t>Timing Workshop, Chicago</a:t>
            </a:r>
            <a:endParaRPr lang="de-DE" sz="800" dirty="0" smtClean="0">
              <a:latin typeface="Arial Narrow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28600"/>
            <a:ext cx="9144000" cy="11430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 smtClean="0"/>
              <a:t>How is timing resolution affected?</a:t>
            </a:r>
          </a:p>
        </p:txBody>
      </p:sp>
      <p:graphicFrame>
        <p:nvGraphicFramePr>
          <p:cNvPr id="27653" name="Object 2"/>
          <p:cNvGraphicFramePr>
            <a:graphicFrameLocks noChangeAspect="1"/>
          </p:cNvGraphicFramePr>
          <p:nvPr/>
        </p:nvGraphicFramePr>
        <p:xfrm>
          <a:off x="3292475" y="838200"/>
          <a:ext cx="2339975" cy="833438"/>
        </p:xfrm>
        <a:graphic>
          <a:graphicData uri="http://schemas.openxmlformats.org/presentationml/2006/ole">
            <p:oleObj spid="_x0000_s15362" name="Equation" r:id="rId3" imgW="1282700" imgH="457200" progId="Equation.3">
              <p:embed/>
            </p:oleObj>
          </a:graphicData>
        </a:graphic>
      </p:graphicFrame>
      <p:graphicFrame>
        <p:nvGraphicFramePr>
          <p:cNvPr id="70743" name="Group 87"/>
          <p:cNvGraphicFramePr>
            <a:graphicFrameLocks noGrp="1"/>
          </p:cNvGraphicFramePr>
          <p:nvPr/>
        </p:nvGraphicFramePr>
        <p:xfrm>
          <a:off x="2362200" y="1828800"/>
          <a:ext cx="6096000" cy="2343153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49377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U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ヒラギノ角ゴ Pro W3" charset="-128"/>
                        </a:rPr>
                        <a:t>D</a:t>
                      </a: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u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charset="-128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s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ヒラギノ角ゴ Pro W3" charset="-128"/>
                        </a:rPr>
                        <a:t>f</a:t>
                      </a:r>
                      <a:r>
                        <a:rPr kumimoji="0" lang="en-US" sz="24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3db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ヒラギノ角ゴ Pro W3" charset="-128"/>
                        </a:rPr>
                        <a:t>D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t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7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100 mV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1 mV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2 GSPS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300 MHz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∼10 ps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353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1 V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1 mV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2 GSPS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300 MHz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1 ps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8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100 mV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1 mV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20 GSPS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3 GHz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0.7 ps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98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1V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1 mV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10 GSPS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3 GHz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ヒラギノ角ゴ Pro W3" charset="-128"/>
                        </a:rPr>
                        <a:t>0.1 ps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692" name="Text Box 74"/>
          <p:cNvSpPr txBox="1">
            <a:spLocks noChangeArrowheads="1"/>
          </p:cNvSpPr>
          <p:nvPr/>
        </p:nvSpPr>
        <p:spPr bwMode="auto">
          <a:xfrm>
            <a:off x="1281113" y="2332038"/>
            <a:ext cx="755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en-US" sz="1600">
                <a:latin typeface="Tahoma" pitchFamily="34" charset="0"/>
                <a:ea typeface="ヒラギノ角ゴ Pro W3"/>
                <a:cs typeface="ヒラギノ角ゴ Pro W3"/>
              </a:rPr>
              <a:t>today:</a:t>
            </a:r>
          </a:p>
        </p:txBody>
      </p:sp>
      <p:sp>
        <p:nvSpPr>
          <p:cNvPr id="27693" name="Text Box 86"/>
          <p:cNvSpPr txBox="1">
            <a:spLocks noChangeArrowheads="1"/>
          </p:cNvSpPr>
          <p:nvPr/>
        </p:nvSpPr>
        <p:spPr bwMode="auto">
          <a:xfrm>
            <a:off x="490538" y="2763838"/>
            <a:ext cx="15573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en-US" sz="1600">
                <a:latin typeface="Tahoma" pitchFamily="34" charset="0"/>
                <a:ea typeface="ヒラギノ角ゴ Pro W3"/>
                <a:cs typeface="ヒラギノ角ゴ Pro W3"/>
              </a:rPr>
              <a:t>optimized SNR:</a:t>
            </a:r>
          </a:p>
        </p:txBody>
      </p:sp>
      <p:sp>
        <p:nvSpPr>
          <p:cNvPr id="27694" name="Text Box 89"/>
          <p:cNvSpPr txBox="1">
            <a:spLocks noChangeArrowheads="1"/>
          </p:cNvSpPr>
          <p:nvPr/>
        </p:nvSpPr>
        <p:spPr bwMode="auto">
          <a:xfrm>
            <a:off x="385763" y="3219450"/>
            <a:ext cx="16621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en-US" sz="1600">
                <a:latin typeface="Tahoma" pitchFamily="34" charset="0"/>
                <a:ea typeface="ヒラギノ角ゴ Pro W3"/>
                <a:cs typeface="ヒラギノ角ゴ Pro W3"/>
              </a:rPr>
              <a:t>next generation:</a:t>
            </a:r>
          </a:p>
        </p:txBody>
      </p:sp>
      <p:sp>
        <p:nvSpPr>
          <p:cNvPr id="27695" name="Line 90"/>
          <p:cNvSpPr>
            <a:spLocks noChangeShapeType="1"/>
          </p:cNvSpPr>
          <p:nvPr/>
        </p:nvSpPr>
        <p:spPr bwMode="auto">
          <a:xfrm flipV="1">
            <a:off x="3851275" y="4652963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96" name="Text Box 91"/>
          <p:cNvSpPr txBox="1">
            <a:spLocks noChangeArrowheads="1"/>
          </p:cNvSpPr>
          <p:nvPr/>
        </p:nvSpPr>
        <p:spPr bwMode="auto">
          <a:xfrm>
            <a:off x="1779588" y="5280025"/>
            <a:ext cx="41370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en-US" sz="1800">
                <a:latin typeface="Tahoma" pitchFamily="34" charset="0"/>
                <a:ea typeface="ヒラギノ角ゴ Pro W3"/>
                <a:cs typeface="ヒラギノ角ゴ Pro W3"/>
              </a:rPr>
              <a:t>includes detector noise </a:t>
            </a:r>
            <a:br>
              <a:rPr lang="en-US" sz="1800">
                <a:latin typeface="Tahoma" pitchFamily="34" charset="0"/>
                <a:ea typeface="ヒラギノ角ゴ Pro W3"/>
                <a:cs typeface="ヒラギノ角ゴ Pro W3"/>
              </a:rPr>
            </a:br>
            <a:r>
              <a:rPr lang="en-US" sz="1800">
                <a:latin typeface="Tahoma" pitchFamily="34" charset="0"/>
                <a:ea typeface="ヒラギノ角ゴ Pro W3"/>
                <a:cs typeface="ヒラギノ角ゴ Pro W3"/>
              </a:rPr>
              <a:t>in the frequency region of the rise time</a:t>
            </a:r>
          </a:p>
          <a:p>
            <a:pPr algn="ctr"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en-US" sz="1800">
                <a:latin typeface="Tahoma" pitchFamily="34" charset="0"/>
                <a:ea typeface="ヒラギノ角ゴ Pro W3"/>
                <a:cs typeface="ヒラギノ角ゴ Pro W3"/>
              </a:rPr>
              <a:t>and aperture jitter</a:t>
            </a:r>
          </a:p>
        </p:txBody>
      </p:sp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6588125" y="4724400"/>
            <a:ext cx="2160588" cy="733425"/>
            <a:chOff x="521" y="482"/>
            <a:chExt cx="4942" cy="1677"/>
          </a:xfrm>
        </p:grpSpPr>
        <p:sp>
          <p:nvSpPr>
            <p:cNvPr id="27707" name="Line 93"/>
            <p:cNvSpPr>
              <a:spLocks noChangeShapeType="1"/>
            </p:cNvSpPr>
            <p:nvPr/>
          </p:nvSpPr>
          <p:spPr bwMode="auto">
            <a:xfrm>
              <a:off x="1973" y="1253"/>
              <a:ext cx="10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8" name="Line 94"/>
            <p:cNvSpPr>
              <a:spLocks noChangeShapeType="1"/>
            </p:cNvSpPr>
            <p:nvPr/>
          </p:nvSpPr>
          <p:spPr bwMode="auto">
            <a:xfrm>
              <a:off x="567" y="2024"/>
              <a:ext cx="499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9" name="Line 95"/>
            <p:cNvSpPr>
              <a:spLocks noChangeShapeType="1"/>
            </p:cNvSpPr>
            <p:nvPr/>
          </p:nvSpPr>
          <p:spPr bwMode="auto">
            <a:xfrm flipV="1">
              <a:off x="1066" y="1979"/>
              <a:ext cx="499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0" name="Line 96"/>
            <p:cNvSpPr>
              <a:spLocks noChangeShapeType="1"/>
            </p:cNvSpPr>
            <p:nvPr/>
          </p:nvSpPr>
          <p:spPr bwMode="auto">
            <a:xfrm>
              <a:off x="1565" y="1979"/>
              <a:ext cx="499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1" name="Line 97"/>
            <p:cNvSpPr>
              <a:spLocks noChangeShapeType="1"/>
            </p:cNvSpPr>
            <p:nvPr/>
          </p:nvSpPr>
          <p:spPr bwMode="auto">
            <a:xfrm flipV="1">
              <a:off x="2064" y="1253"/>
              <a:ext cx="498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2" name="Line 98"/>
            <p:cNvSpPr>
              <a:spLocks noChangeShapeType="1"/>
            </p:cNvSpPr>
            <p:nvPr/>
          </p:nvSpPr>
          <p:spPr bwMode="auto">
            <a:xfrm flipV="1">
              <a:off x="2562" y="572"/>
              <a:ext cx="499" cy="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3" name="Line 99"/>
            <p:cNvSpPr>
              <a:spLocks noChangeShapeType="1"/>
            </p:cNvSpPr>
            <p:nvPr/>
          </p:nvSpPr>
          <p:spPr bwMode="auto">
            <a:xfrm>
              <a:off x="3061" y="572"/>
              <a:ext cx="59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4" name="Line 100"/>
            <p:cNvSpPr>
              <a:spLocks noChangeShapeType="1"/>
            </p:cNvSpPr>
            <p:nvPr/>
          </p:nvSpPr>
          <p:spPr bwMode="auto">
            <a:xfrm flipV="1">
              <a:off x="3651" y="527"/>
              <a:ext cx="59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5" name="Line 101"/>
            <p:cNvSpPr>
              <a:spLocks noChangeShapeType="1"/>
            </p:cNvSpPr>
            <p:nvPr/>
          </p:nvSpPr>
          <p:spPr bwMode="auto">
            <a:xfrm>
              <a:off x="4241" y="527"/>
              <a:ext cx="589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6" name="Line 102"/>
            <p:cNvSpPr>
              <a:spLocks noChangeShapeType="1"/>
            </p:cNvSpPr>
            <p:nvPr/>
          </p:nvSpPr>
          <p:spPr bwMode="auto">
            <a:xfrm>
              <a:off x="4830" y="572"/>
              <a:ext cx="590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7" name="Oval 103"/>
            <p:cNvSpPr>
              <a:spLocks noChangeArrowheads="1"/>
            </p:cNvSpPr>
            <p:nvPr/>
          </p:nvSpPr>
          <p:spPr bwMode="auto">
            <a:xfrm>
              <a:off x="2517" y="1207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7718" name="Oval 104"/>
            <p:cNvSpPr>
              <a:spLocks noChangeArrowheads="1"/>
            </p:cNvSpPr>
            <p:nvPr/>
          </p:nvSpPr>
          <p:spPr bwMode="auto">
            <a:xfrm>
              <a:off x="2018" y="2025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7719" name="Oval 105"/>
            <p:cNvSpPr>
              <a:spLocks noChangeArrowheads="1"/>
            </p:cNvSpPr>
            <p:nvPr/>
          </p:nvSpPr>
          <p:spPr bwMode="auto">
            <a:xfrm>
              <a:off x="1519" y="1933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7720" name="Oval 106"/>
            <p:cNvSpPr>
              <a:spLocks noChangeArrowheads="1"/>
            </p:cNvSpPr>
            <p:nvPr/>
          </p:nvSpPr>
          <p:spPr bwMode="auto">
            <a:xfrm>
              <a:off x="1020" y="2069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7721" name="Oval 107"/>
            <p:cNvSpPr>
              <a:spLocks noChangeArrowheads="1"/>
            </p:cNvSpPr>
            <p:nvPr/>
          </p:nvSpPr>
          <p:spPr bwMode="auto">
            <a:xfrm>
              <a:off x="521" y="1979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7722" name="Oval 108"/>
            <p:cNvSpPr>
              <a:spLocks noChangeArrowheads="1"/>
            </p:cNvSpPr>
            <p:nvPr/>
          </p:nvSpPr>
          <p:spPr bwMode="auto">
            <a:xfrm>
              <a:off x="3016" y="528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7723" name="Oval 109"/>
            <p:cNvSpPr>
              <a:spLocks noChangeArrowheads="1"/>
            </p:cNvSpPr>
            <p:nvPr/>
          </p:nvSpPr>
          <p:spPr bwMode="auto">
            <a:xfrm>
              <a:off x="3605" y="573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7724" name="Oval 110"/>
            <p:cNvSpPr>
              <a:spLocks noChangeArrowheads="1"/>
            </p:cNvSpPr>
            <p:nvPr/>
          </p:nvSpPr>
          <p:spPr bwMode="auto">
            <a:xfrm>
              <a:off x="4194" y="482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7725" name="Oval 111"/>
            <p:cNvSpPr>
              <a:spLocks noChangeArrowheads="1"/>
            </p:cNvSpPr>
            <p:nvPr/>
          </p:nvSpPr>
          <p:spPr bwMode="auto">
            <a:xfrm>
              <a:off x="4783" y="527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27726" name="Oval 112"/>
            <p:cNvSpPr>
              <a:spLocks noChangeArrowheads="1"/>
            </p:cNvSpPr>
            <p:nvPr/>
          </p:nvSpPr>
          <p:spPr bwMode="auto">
            <a:xfrm>
              <a:off x="5372" y="572"/>
              <a:ext cx="91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</p:grpSp>
      <p:sp>
        <p:nvSpPr>
          <p:cNvPr id="27698" name="Freeform 113"/>
          <p:cNvSpPr>
            <a:spLocks/>
          </p:cNvSpPr>
          <p:nvPr/>
        </p:nvSpPr>
        <p:spPr bwMode="auto">
          <a:xfrm>
            <a:off x="6443663" y="5661025"/>
            <a:ext cx="2160587" cy="153988"/>
          </a:xfrm>
          <a:custGeom>
            <a:avLst/>
            <a:gdLst>
              <a:gd name="T0" fmla="*/ 0 w 1361"/>
              <a:gd name="T1" fmla="*/ 2147483647 h 97"/>
              <a:gd name="T2" fmla="*/ 2147483647 w 1361"/>
              <a:gd name="T3" fmla="*/ 2147483647 h 97"/>
              <a:gd name="T4" fmla="*/ 2147483647 w 1361"/>
              <a:gd name="T5" fmla="*/ 2147483647 h 97"/>
              <a:gd name="T6" fmla="*/ 2147483647 w 1361"/>
              <a:gd name="T7" fmla="*/ 2147483647 h 97"/>
              <a:gd name="T8" fmla="*/ 2147483647 w 1361"/>
              <a:gd name="T9" fmla="*/ 2147483647 h 97"/>
              <a:gd name="T10" fmla="*/ 2147483647 w 1361"/>
              <a:gd name="T11" fmla="*/ 2147483647 h 97"/>
              <a:gd name="T12" fmla="*/ 2147483647 w 1361"/>
              <a:gd name="T13" fmla="*/ 2147483647 h 97"/>
              <a:gd name="T14" fmla="*/ 2147483647 w 1361"/>
              <a:gd name="T15" fmla="*/ 2147483647 h 97"/>
              <a:gd name="T16" fmla="*/ 2147483647 w 1361"/>
              <a:gd name="T17" fmla="*/ 2147483647 h 97"/>
              <a:gd name="T18" fmla="*/ 2147483647 w 1361"/>
              <a:gd name="T19" fmla="*/ 2147483647 h 97"/>
              <a:gd name="T20" fmla="*/ 2147483647 w 1361"/>
              <a:gd name="T21" fmla="*/ 2147483647 h 9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61"/>
              <a:gd name="T34" fmla="*/ 0 h 97"/>
              <a:gd name="T35" fmla="*/ 1361 w 1361"/>
              <a:gd name="T36" fmla="*/ 97 h 97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61" h="97">
                <a:moveTo>
                  <a:pt x="0" y="52"/>
                </a:moveTo>
                <a:cubicBezTo>
                  <a:pt x="45" y="26"/>
                  <a:pt x="91" y="0"/>
                  <a:pt x="136" y="7"/>
                </a:cubicBezTo>
                <a:cubicBezTo>
                  <a:pt x="181" y="14"/>
                  <a:pt x="227" y="97"/>
                  <a:pt x="272" y="97"/>
                </a:cubicBezTo>
                <a:cubicBezTo>
                  <a:pt x="317" y="97"/>
                  <a:pt x="363" y="7"/>
                  <a:pt x="408" y="7"/>
                </a:cubicBezTo>
                <a:cubicBezTo>
                  <a:pt x="453" y="7"/>
                  <a:pt x="499" y="97"/>
                  <a:pt x="544" y="97"/>
                </a:cubicBezTo>
                <a:cubicBezTo>
                  <a:pt x="589" y="97"/>
                  <a:pt x="635" y="7"/>
                  <a:pt x="680" y="7"/>
                </a:cubicBezTo>
                <a:cubicBezTo>
                  <a:pt x="725" y="7"/>
                  <a:pt x="772" y="97"/>
                  <a:pt x="817" y="97"/>
                </a:cubicBezTo>
                <a:cubicBezTo>
                  <a:pt x="862" y="97"/>
                  <a:pt x="908" y="7"/>
                  <a:pt x="953" y="7"/>
                </a:cubicBezTo>
                <a:cubicBezTo>
                  <a:pt x="998" y="7"/>
                  <a:pt x="1044" y="97"/>
                  <a:pt x="1089" y="97"/>
                </a:cubicBezTo>
                <a:cubicBezTo>
                  <a:pt x="1134" y="97"/>
                  <a:pt x="1180" y="7"/>
                  <a:pt x="1225" y="7"/>
                </a:cubicBezTo>
                <a:cubicBezTo>
                  <a:pt x="1270" y="7"/>
                  <a:pt x="1315" y="52"/>
                  <a:pt x="1361" y="97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99" name="Line 114"/>
          <p:cNvSpPr>
            <a:spLocks noChangeShapeType="1"/>
          </p:cNvSpPr>
          <p:nvPr/>
        </p:nvSpPr>
        <p:spPr bwMode="auto">
          <a:xfrm>
            <a:off x="6746875" y="5402263"/>
            <a:ext cx="93503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700" name="Text Box 89"/>
          <p:cNvSpPr txBox="1">
            <a:spLocks noChangeArrowheads="1"/>
          </p:cNvSpPr>
          <p:nvPr/>
        </p:nvSpPr>
        <p:spPr bwMode="auto">
          <a:xfrm>
            <a:off x="427038" y="3625850"/>
            <a:ext cx="16303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en-US" sz="1600">
                <a:latin typeface="Tahoma" pitchFamily="34" charset="0"/>
                <a:ea typeface="ヒラギノ角ゴ Pro W3"/>
                <a:cs typeface="ヒラギノ角ゴ Pro W3"/>
              </a:rPr>
              <a:t>next generation</a:t>
            </a:r>
          </a:p>
          <a:p>
            <a:pPr algn="r"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en-US" sz="1600">
                <a:latin typeface="Tahoma" pitchFamily="34" charset="0"/>
                <a:ea typeface="ヒラギノ角ゴ Pro W3"/>
                <a:cs typeface="ヒラギノ角ゴ Pro W3"/>
              </a:rPr>
              <a:t>optimized SNR: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4876800" y="3733800"/>
            <a:ext cx="2995613" cy="990600"/>
            <a:chOff x="4876800" y="3733800"/>
            <a:chExt cx="2995081" cy="990600"/>
          </a:xfrm>
        </p:grpSpPr>
        <p:sp>
          <p:nvSpPr>
            <p:cNvPr id="27705" name="Oval 35"/>
            <p:cNvSpPr>
              <a:spLocks noChangeArrowheads="1"/>
            </p:cNvSpPr>
            <p:nvPr/>
          </p:nvSpPr>
          <p:spPr bwMode="auto">
            <a:xfrm>
              <a:off x="5867400" y="3733800"/>
              <a:ext cx="990600" cy="381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>
                <a:latin typeface="Times" pitchFamily="18" charset="0"/>
              </a:endParaRPr>
            </a:p>
          </p:txBody>
        </p:sp>
        <p:sp>
          <p:nvSpPr>
            <p:cNvPr id="27706" name="TextBox 36"/>
            <p:cNvSpPr txBox="1">
              <a:spLocks noChangeArrowheads="1"/>
            </p:cNvSpPr>
            <p:nvPr/>
          </p:nvSpPr>
          <p:spPr bwMode="auto">
            <a:xfrm>
              <a:off x="4876800" y="4262735"/>
              <a:ext cx="299508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r>
                <a:rPr lang="en-US" sz="2400">
                  <a:solidFill>
                    <a:srgbClr val="FF0000"/>
                  </a:solidFill>
                  <a:latin typeface="Tahoma" pitchFamily="34" charset="0"/>
                  <a:ea typeface="ヒラギノ角ゴ Pro W3"/>
                  <a:cs typeface="ヒラギノ角ゴ Pro W3"/>
                </a:rPr>
                <a:t>How to achieve this?</a:t>
              </a:r>
            </a:p>
          </p:txBody>
        </p:sp>
      </p:grpSp>
      <p:sp>
        <p:nvSpPr>
          <p:cNvPr id="27702" name="Line 90"/>
          <p:cNvSpPr>
            <a:spLocks noChangeShapeType="1"/>
          </p:cNvSpPr>
          <p:nvPr/>
        </p:nvSpPr>
        <p:spPr bwMode="auto">
          <a:xfrm>
            <a:off x="7718425" y="1371600"/>
            <a:ext cx="0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703" name="Text Box 91"/>
          <p:cNvSpPr txBox="1">
            <a:spLocks noChangeArrowheads="1"/>
          </p:cNvSpPr>
          <p:nvPr/>
        </p:nvSpPr>
        <p:spPr bwMode="auto">
          <a:xfrm>
            <a:off x="6964363" y="685800"/>
            <a:ext cx="1593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en-US" sz="1800">
                <a:latin typeface="Tahoma" pitchFamily="34" charset="0"/>
                <a:ea typeface="ヒラギノ角ゴ Pro W3"/>
                <a:cs typeface="ヒラギノ角ゴ Pro W3"/>
              </a:rPr>
              <a:t>Assumes zero</a:t>
            </a:r>
            <a:br>
              <a:rPr lang="en-US" sz="1800">
                <a:latin typeface="Tahoma" pitchFamily="34" charset="0"/>
                <a:ea typeface="ヒラギノ角ゴ Pro W3"/>
                <a:cs typeface="ヒラギノ角ゴ Pro W3"/>
              </a:rPr>
            </a:br>
            <a:r>
              <a:rPr lang="en-US" sz="1800">
                <a:latin typeface="Tahoma" pitchFamily="34" charset="0"/>
                <a:ea typeface="ヒラギノ角ゴ Pro W3"/>
                <a:cs typeface="ヒラギノ角ゴ Pro W3"/>
              </a:rPr>
              <a:t>aperture jitter</a:t>
            </a:r>
          </a:p>
        </p:txBody>
      </p:sp>
      <p:sp>
        <p:nvSpPr>
          <p:cNvPr id="27704" name="TextBox 1"/>
          <p:cNvSpPr txBox="1">
            <a:spLocks noChangeArrowheads="1"/>
          </p:cNvSpPr>
          <p:nvPr/>
        </p:nvSpPr>
        <p:spPr bwMode="auto">
          <a:xfrm>
            <a:off x="5970588" y="5959475"/>
            <a:ext cx="32385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75000"/>
              </a:lnSpc>
              <a:spcBef>
                <a:spcPts val="1200"/>
              </a:spcBef>
            </a:pPr>
            <a:r>
              <a:rPr lang="en-US"/>
              <a:t>Stefan Ritt slide</a:t>
            </a:r>
          </a:p>
          <a:p>
            <a:pPr eaLnBrk="0" hangingPunct="0">
              <a:lnSpc>
                <a:spcPct val="75000"/>
              </a:lnSpc>
              <a:spcBef>
                <a:spcPts val="1200"/>
              </a:spcBef>
            </a:pPr>
            <a:r>
              <a:rPr lang="en-US"/>
              <a:t>UC workshop 4/11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Copper strip </a:t>
            </a:r>
            <a:r>
              <a:rPr lang="en-US" dirty="0" err="1" smtClean="0"/>
              <a:t>testbench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89971" y="1447800"/>
            <a:ext cx="3429001" cy="2286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Godparent review - Hervé Grabas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29000" y="3505200"/>
            <a:ext cx="4114799" cy="2743199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8600" y="2057400"/>
            <a:ext cx="38862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295400" y="838200"/>
            <a:ext cx="3920716" cy="1170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85800" y="914400"/>
            <a:ext cx="118442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Simulation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4953000"/>
            <a:ext cx="32794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Measurement – </a:t>
            </a:r>
            <a:r>
              <a:rPr lang="en-US" smtClean="0">
                <a:solidFill>
                  <a:srgbClr val="FF0000"/>
                </a:solidFill>
              </a:rPr>
              <a:t>good agreement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9300" y="6497638"/>
            <a:ext cx="774700" cy="360362"/>
          </a:xfrm>
          <a:noFill/>
        </p:spPr>
        <p:txBody>
          <a:bodyPr/>
          <a:lstStyle/>
          <a:p>
            <a:fld id="{BF92C5C1-938F-4426-A859-2826F812CD7E}" type="slidenum">
              <a:rPr lang="en-US" sz="2000" b="1">
                <a:solidFill>
                  <a:schemeClr val="tx1"/>
                </a:solidFill>
                <a:latin typeface="Arial Black" pitchFamily="34" charset="0"/>
              </a:rPr>
              <a:pPr/>
              <a:t>56</a:t>
            </a:fld>
            <a:endParaRPr lang="en-US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012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024314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Components of a Waveform Sampling ASIC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381000" y="6248400"/>
            <a:ext cx="2362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705600" y="6324600"/>
            <a:ext cx="23622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024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726"/>
            <a:ext cx="9144000" cy="12033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Chicago Hawaii ASIC, Multi-Purpose (CHAMP)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Develop new circuit elements, train additional students in the IBM 130nm process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5/20/2011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90600" y="6492875"/>
            <a:ext cx="2895600" cy="365125"/>
          </a:xfrm>
        </p:spPr>
        <p:txBody>
          <a:bodyPr/>
          <a:lstStyle/>
          <a:p>
            <a:r>
              <a:rPr lang="en-US" dirty="0" smtClean="0"/>
              <a:t>Nishimura - CHAMP &amp; ASIC Options</a:t>
            </a:r>
            <a:endParaRPr lang="en-US" dirty="0"/>
          </a:p>
        </p:txBody>
      </p:sp>
      <p:pic>
        <p:nvPicPr>
          <p:cNvPr id="8" name="Picture 2" descr="C:\Users\Dr Kurtis\Documents\Slides\LAPPD\2010-03-01_LAPPD_General_CHAMP_Update\material\champ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3124200" cy="319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87"/>
          <a:stretch/>
        </p:blipFill>
        <p:spPr bwMode="auto">
          <a:xfrm>
            <a:off x="5560934" y="1215285"/>
            <a:ext cx="3407895" cy="3432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43800" y="2667000"/>
            <a:ext cx="1200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12-bit DAC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345" b="47258"/>
          <a:stretch>
            <a:fillRect/>
          </a:stretch>
        </p:blipFill>
        <p:spPr bwMode="auto">
          <a:xfrm>
            <a:off x="76200" y="5105400"/>
            <a:ext cx="4038600" cy="132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33727"/>
            <a:ext cx="3124200" cy="2224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162800" y="5638800"/>
            <a:ext cx="176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PSEC3 VCDL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400" y="5181600"/>
            <a:ext cx="183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CHAMP VCDL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6504" y="4800600"/>
            <a:ext cx="229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CHAMP low </a:t>
            </a:r>
            <a:r>
              <a:rPr lang="en-US" b="1" dirty="0" err="1" smtClean="0">
                <a:solidFill>
                  <a:srgbClr val="0070C0"/>
                </a:solidFill>
                <a:latin typeface="Calibri"/>
              </a:rPr>
              <a:t>V</a:t>
            </a:r>
            <a:r>
              <a:rPr lang="en-US" b="1" baseline="-25000" dirty="0" err="1" smtClean="0">
                <a:solidFill>
                  <a:srgbClr val="0070C0"/>
                </a:solidFill>
                <a:latin typeface="Calibri"/>
              </a:rPr>
              <a:t>t</a:t>
            </a:r>
            <a:r>
              <a:rPr lang="en-US" b="1" dirty="0" smtClean="0">
                <a:solidFill>
                  <a:srgbClr val="0070C0"/>
                </a:solidFill>
              </a:rPr>
              <a:t> VCDL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4495800"/>
            <a:ext cx="97353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25GSa/s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stCxn id="16" idx="3"/>
          </p:cNvCxnSpPr>
          <p:nvPr/>
        </p:nvCxnSpPr>
        <p:spPr>
          <a:xfrm>
            <a:off x="4707336" y="4680466"/>
            <a:ext cx="779064" cy="2725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429000" y="1905000"/>
            <a:ext cx="1905000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Many useful building blocks, will allow increased functionality, more compact implementation</a:t>
            </a:r>
            <a:endParaRPr lang="en-US" b="1" dirty="0"/>
          </a:p>
        </p:txBody>
      </p:sp>
      <p:sp>
        <p:nvSpPr>
          <p:cNvPr id="2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9300" y="6497638"/>
            <a:ext cx="774700" cy="360362"/>
          </a:xfrm>
          <a:noFill/>
        </p:spPr>
        <p:txBody>
          <a:bodyPr/>
          <a:lstStyle/>
          <a:p>
            <a:fld id="{BF92C5C1-938F-4426-A859-2826F812CD7E}" type="slidenum">
              <a:rPr lang="en-US" sz="2000" b="1">
                <a:solidFill>
                  <a:schemeClr val="tx1"/>
                </a:solidFill>
                <a:latin typeface="Arial Black" pitchFamily="34" charset="0"/>
              </a:rPr>
              <a:pPr/>
              <a:t>58</a:t>
            </a:fld>
            <a:endParaRPr lang="en-US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96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91400" y="0"/>
            <a:ext cx="990600" cy="381000"/>
          </a:xfrm>
        </p:spPr>
        <p:txBody>
          <a:bodyPr/>
          <a:lstStyle/>
          <a:p>
            <a:r>
              <a:rPr lang="en-US" dirty="0" smtClean="0"/>
              <a:t>5/20/2011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7162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PSEC-3 Noise, linearity, bandwidth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2286000" cy="25908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Input noise ranges ~1-1.5 mV RMS</a:t>
            </a:r>
            <a:endParaRPr lang="en-US" sz="2000" dirty="0" smtClean="0"/>
          </a:p>
          <a:p>
            <a:r>
              <a:rPr lang="en-US" sz="2000" dirty="0" smtClean="0"/>
              <a:t>Dominant source from analog buffers</a:t>
            </a:r>
          </a:p>
          <a:p>
            <a:pPr lvl="1">
              <a:buNone/>
            </a:pP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 Issue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a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ddressed in PSEC-4 design</a:t>
            </a:r>
            <a:endParaRPr lang="en-US" sz="16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2" r="50692" b="53198"/>
          <a:stretch>
            <a:fillRect/>
          </a:stretch>
        </p:blipFill>
        <p:spPr bwMode="auto">
          <a:xfrm>
            <a:off x="2438400" y="719018"/>
            <a:ext cx="3270434" cy="2557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53000" y="29718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mV</a:t>
            </a:r>
            <a:endParaRPr lang="en-US" dirty="0"/>
          </a:p>
        </p:txBody>
      </p:sp>
      <p:pic>
        <p:nvPicPr>
          <p:cNvPr id="11" name="Picture 5" descr="E:\software\psec3eval\Default Profile\SCAN2_CH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5200"/>
            <a:ext cx="4191000" cy="31432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362200" y="502920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Due to charge injection, correctable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rot="10800000">
            <a:off x="1676400" y="5410201"/>
            <a:ext cx="685800" cy="219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934200" y="304800"/>
            <a:ext cx="2209800" cy="6858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 Eric </a:t>
            </a:r>
            <a:r>
              <a:rPr lang="en-US" b="1" dirty="0" err="1" smtClean="0">
                <a:solidFill>
                  <a:schemeClr val="tx2"/>
                </a:solidFill>
              </a:rPr>
              <a:t>Overla</a:t>
            </a:r>
            <a:r>
              <a:rPr lang="en-US" b="1" dirty="0" smtClean="0">
                <a:solidFill>
                  <a:schemeClr val="tx2"/>
                </a:solidFill>
              </a:rPr>
              <a:t>   LAPPD Electronics + Integration GPC review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581400"/>
            <a:ext cx="4752881" cy="327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5943600" y="32004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 bus layout problem – high R, parasitic C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5024483" y="3881483"/>
            <a:ext cx="1228634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172200" y="1524000"/>
            <a:ext cx="2590800" cy="120032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PSEC-3 already very usable, PSEC-4 will be even better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9300" y="6497638"/>
            <a:ext cx="774700" cy="360362"/>
          </a:xfrm>
          <a:noFill/>
        </p:spPr>
        <p:txBody>
          <a:bodyPr/>
          <a:lstStyle/>
          <a:p>
            <a:fld id="{BF92C5C1-938F-4426-A859-2826F812CD7E}" type="slidenum">
              <a:rPr lang="en-US" sz="2000" b="1">
                <a:solidFill>
                  <a:schemeClr val="tx1"/>
                </a:solidFill>
                <a:latin typeface="Arial Black" pitchFamily="34" charset="0"/>
              </a:rPr>
              <a:pPr/>
              <a:t>59</a:t>
            </a:fld>
            <a:endParaRPr lang="en-US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6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77" y="304800"/>
            <a:ext cx="9058639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10600" y="228600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83820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Pushing limits on multiple frontiers: timing, volume, &amp; cost.</a:t>
            </a:r>
            <a:endParaRPr lang="en-US" sz="20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85800" y="2971800"/>
            <a:ext cx="1447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1000" y="6072808"/>
            <a:ext cx="2514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2852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5/20/2011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90600" y="6492875"/>
            <a:ext cx="2895600" cy="365125"/>
          </a:xfrm>
        </p:spPr>
        <p:txBody>
          <a:bodyPr/>
          <a:lstStyle/>
          <a:p>
            <a:r>
              <a:rPr lang="en-US" dirty="0" smtClean="0"/>
              <a:t>Nishimura - CHAMP &amp; ASIC Options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0873044"/>
              </p:ext>
            </p:extLst>
          </p:nvPr>
        </p:nvGraphicFramePr>
        <p:xfrm>
          <a:off x="609600" y="762000"/>
          <a:ext cx="7651369" cy="5077060"/>
        </p:xfrm>
        <a:graphic>
          <a:graphicData uri="http://schemas.openxmlformats.org/drawingml/2006/table">
            <a:tbl>
              <a:tblPr firstRow="1">
                <a:tableStyleId>{35758FB7-9AC5-4552-8A53-C91805E547FA}</a:tableStyleId>
              </a:tblPr>
              <a:tblGrid>
                <a:gridCol w="805521"/>
                <a:gridCol w="1291677"/>
                <a:gridCol w="618514"/>
                <a:gridCol w="1071523"/>
                <a:gridCol w="1511578"/>
                <a:gridCol w="679537"/>
                <a:gridCol w="844955"/>
                <a:gridCol w="828064"/>
              </a:tblGrid>
              <a:tr h="457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 smtClean="0">
                          <a:effectLst/>
                        </a:rPr>
                        <a:t>ASIC</a:t>
                      </a:r>
                      <a:r>
                        <a:rPr lang="en-US" sz="1600" b="1" dirty="0">
                          <a:effectLst/>
                        </a:rPr>
                        <a:t/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Amplification?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# </a:t>
                      </a:r>
                      <a:r>
                        <a:rPr lang="en-US" sz="1600" b="1" dirty="0" err="1">
                          <a:effectLst/>
                        </a:rPr>
                        <a:t>chan</a:t>
                      </a:r>
                      <a:r>
                        <a:rPr lang="en-US" sz="1600" b="1" dirty="0">
                          <a:effectLst/>
                        </a:rPr>
                        <a:t/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Depth/</a:t>
                      </a:r>
                      <a:r>
                        <a:rPr lang="en-US" sz="1600" b="1" dirty="0" err="1">
                          <a:effectLst/>
                        </a:rPr>
                        <a:t>chan</a:t>
                      </a:r>
                      <a:r>
                        <a:rPr lang="en-US" sz="1600" b="1" dirty="0">
                          <a:effectLst/>
                        </a:rPr>
                        <a:t/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Sampling [</a:t>
                      </a:r>
                      <a:r>
                        <a:rPr lang="en-US" sz="1600" b="1" dirty="0" err="1">
                          <a:effectLst/>
                        </a:rPr>
                        <a:t>GSa</a:t>
                      </a:r>
                      <a:r>
                        <a:rPr lang="en-US" sz="1600" b="1" dirty="0">
                          <a:effectLst/>
                        </a:rPr>
                        <a:t>/s]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Vendor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Size [nm]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Ext ADC?</a:t>
                      </a:r>
                    </a:p>
                  </a:txBody>
                  <a:tcPr marL="10013" marR="10013" marT="10013" marB="10013"/>
                </a:tc>
              </a:tr>
              <a:tr h="457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DRS4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no.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8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1024</a:t>
                      </a:r>
                      <a:br>
                        <a:rPr lang="en-US" sz="1600" b="1">
                          <a:effectLst/>
                        </a:rPr>
                      </a:br>
                      <a:endParaRPr lang="en-US" sz="1600" b="1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1-5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IBM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250</a:t>
                      </a:r>
                      <a:b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</a:br>
                      <a:endParaRPr lang="en-US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yes.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</a:tr>
              <a:tr h="457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SAM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no.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2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1024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1-3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AMS</a:t>
                      </a:r>
                      <a:b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</a:br>
                      <a:endParaRPr lang="en-US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350</a:t>
                      </a:r>
                      <a:b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</a:br>
                      <a:endParaRPr lang="en-US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yes.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</a:tr>
              <a:tr h="457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IRS2</a:t>
                      </a:r>
                      <a:br>
                        <a:rPr lang="en-US" sz="1600" b="1">
                          <a:effectLst/>
                        </a:rPr>
                      </a:br>
                      <a:endParaRPr lang="en-US" sz="1600" b="1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no.</a:t>
                      </a:r>
                      <a:br>
                        <a:rPr lang="en-US" sz="1600" b="1">
                          <a:effectLst/>
                        </a:rPr>
                      </a:br>
                      <a:endParaRPr lang="en-US" sz="1600" b="1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8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32536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1-4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TSMC</a:t>
                      </a:r>
                      <a:b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</a:br>
                      <a:endParaRPr lang="en-US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250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no.</a:t>
                      </a:r>
                    </a:p>
                  </a:txBody>
                  <a:tcPr marL="10013" marR="10013" marT="10013" marB="10013"/>
                </a:tc>
              </a:tr>
              <a:tr h="457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BLAB3A</a:t>
                      </a:r>
                      <a:br>
                        <a:rPr lang="en-US" sz="1600" b="1">
                          <a:effectLst/>
                        </a:rPr>
                      </a:br>
                      <a:endParaRPr lang="en-US" sz="1600" b="1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yes.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8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32536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1-4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TSMC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250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no.</a:t>
                      </a:r>
                    </a:p>
                  </a:txBody>
                  <a:tcPr marL="10013" marR="10013" marT="10013" marB="10013"/>
                </a:tc>
              </a:tr>
              <a:tr h="457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TARGET</a:t>
                      </a:r>
                      <a:br>
                        <a:rPr lang="en-US" sz="1600" b="1">
                          <a:effectLst/>
                        </a:rPr>
                      </a:br>
                      <a:endParaRPr lang="en-US" sz="1600" b="1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no.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16</a:t>
                      </a:r>
                      <a:br>
                        <a:rPr lang="en-US" sz="1600" b="1">
                          <a:effectLst/>
                        </a:rPr>
                      </a:br>
                      <a:endParaRPr lang="en-US" sz="1600" b="1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4192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1-2.5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TSMC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250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no.</a:t>
                      </a:r>
                    </a:p>
                  </a:txBody>
                  <a:tcPr marL="10013" marR="10013" marT="10013" marB="10013"/>
                </a:tc>
              </a:tr>
              <a:tr h="457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TARGET2</a:t>
                      </a:r>
                      <a:br>
                        <a:rPr lang="en-US" sz="1600" b="1">
                          <a:effectLst/>
                        </a:rPr>
                      </a:br>
                      <a:endParaRPr lang="en-US" sz="1600" b="1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yes.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16</a:t>
                      </a:r>
                      <a:br>
                        <a:rPr lang="en-US" sz="1600" b="1">
                          <a:effectLst/>
                        </a:rPr>
                      </a:br>
                      <a:endParaRPr lang="en-US" sz="1600" b="1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16384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1-2.5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TSMC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250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no.</a:t>
                      </a:r>
                    </a:p>
                  </a:txBody>
                  <a:tcPr marL="10013" marR="10013" marT="10013" marB="10013"/>
                </a:tc>
              </a:tr>
              <a:tr h="457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TARGET3</a:t>
                      </a:r>
                      <a:br>
                        <a:rPr lang="en-US" sz="1600" b="1">
                          <a:effectLst/>
                        </a:rPr>
                      </a:br>
                      <a:endParaRPr lang="en-US" sz="1600" b="1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no.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16</a:t>
                      </a:r>
                      <a:br>
                        <a:rPr lang="en-US" sz="1600" b="1">
                          <a:effectLst/>
                        </a:rPr>
                      </a:br>
                      <a:endParaRPr lang="en-US" sz="1600" b="1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16384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1-2.5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TSMC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</a:rPr>
                        <a:t>250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no.</a:t>
                      </a:r>
                    </a:p>
                  </a:txBody>
                  <a:tcPr marL="10013" marR="10013" marT="10013" marB="10013"/>
                </a:tc>
              </a:tr>
              <a:tr h="457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PSEC3</a:t>
                      </a:r>
                      <a:br>
                        <a:rPr lang="en-US" sz="1600" b="1">
                          <a:effectLst/>
                        </a:rPr>
                      </a:br>
                      <a:endParaRPr lang="en-US" sz="1600" b="1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no.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4</a:t>
                      </a:r>
                      <a:br>
                        <a:rPr lang="en-US" sz="1600" b="1">
                          <a:effectLst/>
                        </a:rPr>
                      </a:br>
                      <a:endParaRPr lang="en-US" sz="1600" b="1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>
                          <a:effectLst/>
                        </a:rPr>
                        <a:t>256</a:t>
                      </a:r>
                      <a:br>
                        <a:rPr lang="en-US" sz="1600" b="1">
                          <a:effectLst/>
                        </a:rPr>
                      </a:br>
                      <a:endParaRPr lang="en-US" sz="1600" b="1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1-16 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IBM</a:t>
                      </a:r>
                      <a:b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</a:br>
                      <a:endParaRPr lang="en-US" sz="1600" b="1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130</a:t>
                      </a:r>
                      <a:b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</a:br>
                      <a:endParaRPr lang="en-US" sz="1600" b="1" dirty="0">
                        <a:solidFill>
                          <a:srgbClr val="7030A0"/>
                        </a:solidFill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no.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</a:tr>
              <a:tr h="4572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PSEC4</a:t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 smtClean="0">
                          <a:effectLst/>
                        </a:rPr>
                        <a:t>no.</a:t>
                      </a:r>
                      <a:r>
                        <a:rPr lang="en-US" sz="1600" b="1" dirty="0">
                          <a:effectLst/>
                        </a:rPr>
                        <a:t/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 smtClean="0">
                          <a:effectLst/>
                        </a:rPr>
                        <a:t>6</a:t>
                      </a:r>
                      <a:r>
                        <a:rPr lang="en-US" sz="1600" b="1" dirty="0">
                          <a:effectLst/>
                        </a:rPr>
                        <a:t/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 smtClean="0">
                          <a:effectLst/>
                        </a:rPr>
                        <a:t>256</a:t>
                      </a:r>
                      <a:r>
                        <a:rPr lang="en-US" sz="1600" b="1" dirty="0">
                          <a:effectLst/>
                        </a:rPr>
                        <a:t/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 smtClean="0">
                          <a:effectLst/>
                        </a:rPr>
                        <a:t>1-16</a:t>
                      </a:r>
                      <a:r>
                        <a:rPr lang="en-US" sz="1600" b="1" dirty="0">
                          <a:effectLst/>
                        </a:rPr>
                        <a:t/>
                      </a:r>
                      <a:br>
                        <a:rPr lang="en-US" sz="1600" b="1" dirty="0">
                          <a:effectLst/>
                        </a:rPr>
                      </a:br>
                      <a:endParaRPr lang="en-US" sz="1600" b="1" dirty="0">
                        <a:effectLst/>
                      </a:endParaRP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IBM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solidFill>
                            <a:srgbClr val="7030A0"/>
                          </a:solidFill>
                          <a:effectLst/>
                        </a:rPr>
                        <a:t>130</a:t>
                      </a:r>
                    </a:p>
                  </a:txBody>
                  <a:tcPr marL="10013" marR="10013" marT="10013" marB="10013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dirty="0">
                          <a:effectLst/>
                        </a:rPr>
                        <a:t>no.</a:t>
                      </a:r>
                    </a:p>
                  </a:txBody>
                  <a:tcPr marL="10013" marR="10013" marT="10013" marB="10013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9600" y="5906869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è"/>
            </a:pPr>
            <a:r>
              <a:rPr lang="en-US" b="1" dirty="0" smtClean="0"/>
              <a:t>Success of PSEC3: proof-of-concept of moving toward smaller feature sizes.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Next DRS plans to use 110nm; next SAM plans to use 180 nm.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8382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Portfolio of options, leading the way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9300" y="6497638"/>
            <a:ext cx="774700" cy="360362"/>
          </a:xfrm>
          <a:noFill/>
        </p:spPr>
        <p:txBody>
          <a:bodyPr/>
          <a:lstStyle/>
          <a:p>
            <a:fld id="{BF92C5C1-938F-4426-A859-2826F812CD7E}" type="slidenum">
              <a:rPr lang="en-US" sz="2000" b="1">
                <a:solidFill>
                  <a:schemeClr val="tx1"/>
                </a:solidFill>
                <a:latin typeface="Arial Black" pitchFamily="34" charset="0"/>
              </a:rPr>
              <a:pPr/>
              <a:t>60</a:t>
            </a:fld>
            <a:endParaRPr lang="en-US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74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E:\work\pictures\psec3_mez_eval_front.jpg"/>
          <p:cNvPicPr>
            <a:picLocks noChangeAspect="1" noChangeArrowheads="1"/>
          </p:cNvPicPr>
          <p:nvPr/>
        </p:nvPicPr>
        <p:blipFill>
          <a:blip r:embed="rId2" cstate="print"/>
          <a:srcRect l="13766" t="6397" r="22582" b="8313"/>
          <a:stretch>
            <a:fillRect/>
          </a:stretch>
        </p:blipFill>
        <p:spPr bwMode="auto">
          <a:xfrm>
            <a:off x="1371600" y="1676400"/>
            <a:ext cx="3124200" cy="304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66FF"/>
                </a:solidFill>
              </a:rPr>
              <a:t>Oscilloscope on a chip? </a:t>
            </a:r>
            <a:r>
              <a:rPr lang="en-US" dirty="0" smtClean="0">
                <a:solidFill>
                  <a:srgbClr val="0066FF"/>
                </a:solidFill>
                <a:sym typeface="Wingdings" pitchFamily="2" charset="2"/>
              </a:rPr>
              <a:t> Calibration</a:t>
            </a:r>
            <a:endParaRPr lang="en-US" dirty="0">
              <a:solidFill>
                <a:srgbClr val="0066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86325"/>
            <a:ext cx="28575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143000"/>
            <a:ext cx="1368162" cy="1516380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122" name="Picture 2" descr="C:\Users\DRKURT~1\AppData\Local\Temp\PSEC3_wip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2201" y="914400"/>
            <a:ext cx="46718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33400" y="5410200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~= ??</a:t>
            </a:r>
            <a:endParaRPr lang="en-US" sz="2400" b="1" dirty="0"/>
          </a:p>
        </p:txBody>
      </p:sp>
      <p:cxnSp>
        <p:nvCxnSpPr>
          <p:cNvPr id="31" name="Straight Connector 30"/>
          <p:cNvCxnSpPr/>
          <p:nvPr/>
        </p:nvCxnSpPr>
        <p:spPr>
          <a:xfrm rot="10800000">
            <a:off x="228600" y="2667000"/>
            <a:ext cx="2438400" cy="1295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6200000" flipV="1">
            <a:off x="1066800" y="1600200"/>
            <a:ext cx="2514600" cy="1600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895600" y="1981200"/>
            <a:ext cx="17526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69300" y="6497638"/>
            <a:ext cx="774700" cy="360362"/>
          </a:xfrm>
          <a:noFill/>
        </p:spPr>
        <p:txBody>
          <a:bodyPr/>
          <a:lstStyle/>
          <a:p>
            <a:fld id="{BF92C5C1-938F-4426-A859-2826F812CD7E}" type="slidenum">
              <a:rPr lang="en-US" sz="2000" b="1">
                <a:solidFill>
                  <a:schemeClr val="tx1"/>
                </a:solidFill>
                <a:latin typeface="Arial Black" pitchFamily="34" charset="0"/>
              </a:rPr>
              <a:pPr/>
              <a:t>61</a:t>
            </a:fld>
            <a:endParaRPr lang="en-US" sz="20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0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The LAPPD Collaboration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1257"/>
          <a:stretch/>
        </p:blipFill>
        <p:spPr bwMode="auto">
          <a:xfrm>
            <a:off x="114300" y="990600"/>
            <a:ext cx="4327071" cy="511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648200" y="1143000"/>
            <a:ext cx="4038600" cy="2895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 smtClean="0"/>
          </a:p>
          <a:p>
            <a:r>
              <a:rPr lang="en-US" sz="2200" b="1" dirty="0" smtClean="0"/>
              <a:t>A diverse group, consisting of: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/>
              <a:t>National laboratories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/>
              <a:t>Universities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 smtClean="0"/>
              <a:t>Private companies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2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200" b="1" dirty="0" smtClean="0"/>
              <a:t>Combining the strengths and resources of many</a:t>
            </a:r>
          </a:p>
          <a:p>
            <a:endParaRPr lang="en-US" sz="22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5217920" y="5105400"/>
            <a:ext cx="2783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More information at:</a:t>
            </a:r>
          </a:p>
          <a:p>
            <a:r>
              <a:rPr lang="en-US" b="1" dirty="0" smtClean="0">
                <a:hlinkClick r:id="rId4"/>
              </a:rPr>
              <a:t>http://psec.uchicago.edu</a:t>
            </a:r>
            <a:endParaRPr lang="en-US" b="1" dirty="0" smtClean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7</a:t>
            </a:fld>
            <a:endParaRPr lang="en-US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329237" y="4191000"/>
          <a:ext cx="2595563" cy="762000"/>
        </p:xfrm>
        <a:graphic>
          <a:graphicData uri="http://schemas.openxmlformats.org/presentationml/2006/ole">
            <p:oleObj spid="_x0000_s1026" name="Equation" r:id="rId5" imgW="1168200" imgH="34272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9600" y="6132444"/>
            <a:ext cx="3430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of April 2009 (original Proposal)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5924490"/>
            <a:ext cx="398153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Table of attribution provided at end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78965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chemeClr val="hlink"/>
                </a:solidFill>
              </a:rPr>
              <a:t>Parallel Efforts on Specific Applications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9144000" cy="114300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US" smtClean="0">
                <a:solidFill>
                  <a:srgbClr val="FFFF00"/>
                </a:solidFill>
              </a:rPr>
              <a:t>.</a:t>
            </a:r>
            <a:endParaRPr lang="en-US" smtClean="0"/>
          </a:p>
        </p:txBody>
      </p:sp>
      <p:sp>
        <p:nvSpPr>
          <p:cNvPr id="17414" name="Oval 4"/>
          <p:cNvSpPr>
            <a:spLocks noChangeArrowheads="1"/>
          </p:cNvSpPr>
          <p:nvPr/>
        </p:nvSpPr>
        <p:spPr bwMode="auto">
          <a:xfrm>
            <a:off x="2705100" y="1524000"/>
            <a:ext cx="3771900" cy="3276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endParaRPr lang="en-US"/>
          </a:p>
        </p:txBody>
      </p:sp>
      <p:sp>
        <p:nvSpPr>
          <p:cNvPr id="17415" name="Text Box 5"/>
          <p:cNvSpPr txBox="1">
            <a:spLocks noChangeArrowheads="1"/>
          </p:cNvSpPr>
          <p:nvPr/>
        </p:nvSpPr>
        <p:spPr bwMode="auto">
          <a:xfrm>
            <a:off x="3429000" y="2133600"/>
            <a:ext cx="2743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LAPD Detector Development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685800"/>
            <a:ext cx="1828800" cy="1524000"/>
            <a:chOff x="480" y="432"/>
            <a:chExt cx="1152" cy="960"/>
          </a:xfrm>
        </p:grpSpPr>
        <p:sp>
          <p:nvSpPr>
            <p:cNvPr id="17454" name="Oval 7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7455" name="Text Box 8"/>
            <p:cNvSpPr txBox="1">
              <a:spLocks noChangeArrowheads="1"/>
            </p:cNvSpPr>
            <p:nvPr/>
          </p:nvSpPr>
          <p:spPr bwMode="auto">
            <a:xfrm>
              <a:off x="480" y="528"/>
              <a:ext cx="1152" cy="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>
                  <a:solidFill>
                    <a:srgbClr val="FF9933"/>
                  </a:solidFill>
                </a:rPr>
                <a:t>PET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25000"/>
                </a:spcBef>
              </a:pPr>
              <a:r>
                <a:rPr lang="en-US" sz="1800" b="0"/>
                <a:t>(UC/BSD, UCB, Lyon,Strasbourg)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705600" y="685800"/>
            <a:ext cx="1524000" cy="1524000"/>
            <a:chOff x="528" y="432"/>
            <a:chExt cx="960" cy="960"/>
          </a:xfrm>
        </p:grpSpPr>
        <p:sp>
          <p:nvSpPr>
            <p:cNvPr id="17452" name="Oval 10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7453" name="Text Box 11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>
                  <a:solidFill>
                    <a:srgbClr val="FF9933"/>
                  </a:solidFill>
                </a:rPr>
                <a:t>Collider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25000"/>
                </a:spcBef>
              </a:pPr>
              <a:r>
                <a:rPr lang="en-US" sz="1800" b="0"/>
                <a:t>(UC, ANL,Saclay.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6188075" y="4611688"/>
            <a:ext cx="1889125" cy="1524000"/>
            <a:chOff x="452" y="432"/>
            <a:chExt cx="1190" cy="960"/>
          </a:xfrm>
        </p:grpSpPr>
        <p:sp>
          <p:nvSpPr>
            <p:cNvPr id="17450" name="Oval 16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7451" name="Text Box 17"/>
            <p:cNvSpPr txBox="1">
              <a:spLocks noChangeArrowheads="1"/>
            </p:cNvSpPr>
            <p:nvPr/>
          </p:nvSpPr>
          <p:spPr bwMode="auto">
            <a:xfrm>
              <a:off x="452" y="551"/>
              <a:ext cx="1190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>
                  <a:solidFill>
                    <a:srgbClr val="FF9933"/>
                  </a:solidFill>
                </a:rPr>
                <a:t>Mass Spec</a:t>
              </a:r>
            </a:p>
            <a:p>
              <a:pPr algn="ctr" eaLnBrk="0" hangingPunct="0"/>
              <a:r>
                <a:rPr lang="en-US" sz="1800" b="0"/>
                <a:t>Andy Davis, Mike Pellin, Eric Oberla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429000" y="5334000"/>
            <a:ext cx="2362200" cy="1752600"/>
            <a:chOff x="288" y="432"/>
            <a:chExt cx="1488" cy="1104"/>
          </a:xfrm>
        </p:grpSpPr>
        <p:sp>
          <p:nvSpPr>
            <p:cNvPr id="17448" name="Oval 19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7449" name="Text Box 20"/>
            <p:cNvSpPr txBox="1">
              <a:spLocks noChangeArrowheads="1"/>
            </p:cNvSpPr>
            <p:nvPr/>
          </p:nvSpPr>
          <p:spPr bwMode="auto">
            <a:xfrm>
              <a:off x="288" y="769"/>
              <a:ext cx="1488" cy="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dirty="0">
                  <a:solidFill>
                    <a:srgbClr val="FF9933"/>
                  </a:solidFill>
                </a:rPr>
                <a:t>Non-proliferation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25000"/>
                </a:spcBef>
              </a:pPr>
              <a:r>
                <a:rPr lang="en-US" sz="1800" b="0" dirty="0"/>
                <a:t>LBNL,ANL,UC</a:t>
              </a:r>
            </a:p>
          </p:txBody>
        </p:sp>
      </p:grpSp>
      <p:sp>
        <p:nvSpPr>
          <p:cNvPr id="17420" name="Line 21"/>
          <p:cNvSpPr>
            <a:spLocks noChangeShapeType="1"/>
          </p:cNvSpPr>
          <p:nvPr/>
        </p:nvSpPr>
        <p:spPr bwMode="auto">
          <a:xfrm>
            <a:off x="2209800" y="1905000"/>
            <a:ext cx="7620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1" name="Line 22"/>
          <p:cNvSpPr>
            <a:spLocks noChangeShapeType="1"/>
          </p:cNvSpPr>
          <p:nvPr/>
        </p:nvSpPr>
        <p:spPr bwMode="auto">
          <a:xfrm flipH="1">
            <a:off x="6248400" y="1981200"/>
            <a:ext cx="6096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2" name="Line 23"/>
          <p:cNvSpPr>
            <a:spLocks noChangeShapeType="1"/>
          </p:cNvSpPr>
          <p:nvPr/>
        </p:nvSpPr>
        <p:spPr bwMode="auto">
          <a:xfrm>
            <a:off x="4572000" y="48006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3" name="Line 24"/>
          <p:cNvSpPr>
            <a:spLocks noChangeShapeType="1"/>
          </p:cNvSpPr>
          <p:nvPr/>
        </p:nvSpPr>
        <p:spPr bwMode="auto">
          <a:xfrm flipV="1">
            <a:off x="2362200" y="4191000"/>
            <a:ext cx="685800" cy="725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4" name="Line 25"/>
          <p:cNvSpPr>
            <a:spLocks noChangeShapeType="1"/>
          </p:cNvSpPr>
          <p:nvPr/>
        </p:nvSpPr>
        <p:spPr bwMode="auto">
          <a:xfrm>
            <a:off x="6019800" y="4191000"/>
            <a:ext cx="6096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5" name="Text Box 26"/>
          <p:cNvSpPr txBox="1">
            <a:spLocks noChangeArrowheads="1"/>
          </p:cNvSpPr>
          <p:nvPr/>
        </p:nvSpPr>
        <p:spPr bwMode="auto">
          <a:xfrm>
            <a:off x="3276600" y="3900488"/>
            <a:ext cx="2819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/>
              <a:t>Drawing Not To Scale (!)</a:t>
            </a:r>
          </a:p>
        </p:txBody>
      </p:sp>
      <p:sp>
        <p:nvSpPr>
          <p:cNvPr id="17426" name="Text Box 27"/>
          <p:cNvSpPr txBox="1">
            <a:spLocks noChangeArrowheads="1"/>
          </p:cNvSpPr>
          <p:nvPr/>
        </p:nvSpPr>
        <p:spPr bwMode="auto">
          <a:xfrm>
            <a:off x="3048000" y="3046413"/>
            <a:ext cx="3505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0"/>
              <a:t>ANL,Arradiance,Chicago,Fermilab, Hawaii,Muons,Inc,SLAC,SSL/UCB, Synkera, U. Wash.</a:t>
            </a:r>
          </a:p>
        </p:txBody>
      </p:sp>
      <p:sp>
        <p:nvSpPr>
          <p:cNvPr id="17427" name="Text Box 28"/>
          <p:cNvSpPr txBox="1">
            <a:spLocks noChangeArrowheads="1"/>
          </p:cNvSpPr>
          <p:nvPr/>
        </p:nvSpPr>
        <p:spPr bwMode="auto">
          <a:xfrm>
            <a:off x="2819400" y="926068"/>
            <a:ext cx="3733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b="1" dirty="0" smtClean="0">
                <a:solidFill>
                  <a:srgbClr val="FF0000"/>
                </a:solidFill>
              </a:rPr>
              <a:t>Chosen </a:t>
            </a:r>
            <a:r>
              <a:rPr lang="en-US" sz="1800" b="1" dirty="0">
                <a:solidFill>
                  <a:srgbClr val="FF0000"/>
                </a:solidFill>
              </a:rPr>
              <a:t>strategy for  staying on task</a:t>
            </a:r>
          </a:p>
        </p:txBody>
      </p: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990600" y="4724400"/>
            <a:ext cx="1824038" cy="1524000"/>
            <a:chOff x="482" y="432"/>
            <a:chExt cx="1095" cy="960"/>
          </a:xfrm>
        </p:grpSpPr>
        <p:sp>
          <p:nvSpPr>
            <p:cNvPr id="17446" name="Oval 31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7447" name="Text Box 32"/>
            <p:cNvSpPr txBox="1">
              <a:spLocks noChangeArrowheads="1"/>
            </p:cNvSpPr>
            <p:nvPr/>
          </p:nvSpPr>
          <p:spPr bwMode="auto">
            <a:xfrm>
              <a:off x="482" y="624"/>
              <a:ext cx="1095" cy="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>
                  <a:solidFill>
                    <a:srgbClr val="FF9933"/>
                  </a:solidFill>
                </a:rPr>
                <a:t>Neutrinos</a:t>
              </a:r>
            </a:p>
            <a:p>
              <a:pPr algn="ctr" eaLnBrk="0" hangingPunct="0">
                <a:lnSpc>
                  <a:spcPct val="70000"/>
                </a:lnSpc>
                <a:spcBef>
                  <a:spcPct val="25000"/>
                </a:spcBef>
              </a:pPr>
              <a:r>
                <a:rPr lang="en-US" sz="1800" b="0"/>
                <a:t>(Matt, Mayly, Bob, John, ..; Zelimir)</a:t>
              </a:r>
            </a:p>
          </p:txBody>
        </p:sp>
      </p:grpSp>
      <p:sp>
        <p:nvSpPr>
          <p:cNvPr id="17430" name="Oval 34"/>
          <p:cNvSpPr>
            <a:spLocks noChangeArrowheads="1"/>
          </p:cNvSpPr>
          <p:nvPr/>
        </p:nvSpPr>
        <p:spPr bwMode="auto">
          <a:xfrm>
            <a:off x="152400" y="2555875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endParaRPr lang="en-US"/>
          </a:p>
        </p:txBody>
      </p:sp>
      <p:sp>
        <p:nvSpPr>
          <p:cNvPr id="17431" name="Text Box 35"/>
          <p:cNvSpPr txBox="1">
            <a:spLocks noChangeArrowheads="1"/>
          </p:cNvSpPr>
          <p:nvPr/>
        </p:nvSpPr>
        <p:spPr bwMode="auto">
          <a:xfrm>
            <a:off x="228600" y="2743200"/>
            <a:ext cx="144780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75000"/>
              </a:lnSpc>
              <a:spcBef>
                <a:spcPct val="5000"/>
              </a:spcBef>
            </a:pPr>
            <a:r>
              <a:rPr lang="en-US">
                <a:solidFill>
                  <a:srgbClr val="FF9933"/>
                </a:solidFill>
              </a:rPr>
              <a:t>Muon Cooling</a:t>
            </a:r>
          </a:p>
          <a:p>
            <a:pPr algn="ctr" eaLnBrk="0" hangingPunct="0">
              <a:lnSpc>
                <a:spcPct val="70000"/>
              </a:lnSpc>
              <a:spcBef>
                <a:spcPct val="25000"/>
              </a:spcBef>
            </a:pPr>
            <a:r>
              <a:rPr lang="en-US" sz="1800" b="0"/>
              <a:t>Muons,Inc</a:t>
            </a:r>
          </a:p>
          <a:p>
            <a:pPr algn="ctr" eaLnBrk="0" hangingPunct="0">
              <a:lnSpc>
                <a:spcPct val="70000"/>
              </a:lnSpc>
              <a:spcBef>
                <a:spcPct val="25000"/>
              </a:spcBef>
            </a:pPr>
            <a:r>
              <a:rPr lang="en-US" sz="1800" b="0"/>
              <a:t>(SBIR)</a:t>
            </a:r>
          </a:p>
        </p:txBody>
      </p:sp>
      <p:sp>
        <p:nvSpPr>
          <p:cNvPr id="17432" name="Line 36"/>
          <p:cNvSpPr>
            <a:spLocks noChangeShapeType="1"/>
          </p:cNvSpPr>
          <p:nvPr/>
        </p:nvSpPr>
        <p:spPr bwMode="auto">
          <a:xfrm flipV="1">
            <a:off x="1676400" y="3429000"/>
            <a:ext cx="990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7391400" y="2667000"/>
            <a:ext cx="1524000" cy="1524000"/>
            <a:chOff x="528" y="432"/>
            <a:chExt cx="960" cy="960"/>
          </a:xfrm>
        </p:grpSpPr>
        <p:sp>
          <p:nvSpPr>
            <p:cNvPr id="17444" name="Oval 16"/>
            <p:cNvSpPr>
              <a:spLocks noChangeArrowheads="1"/>
            </p:cNvSpPr>
            <p:nvPr/>
          </p:nvSpPr>
          <p:spPr bwMode="auto">
            <a:xfrm>
              <a:off x="528" y="432"/>
              <a:ext cx="960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lnSpc>
                  <a:spcPct val="75000"/>
                </a:lnSpc>
                <a:spcBef>
                  <a:spcPct val="40000"/>
                </a:spcBef>
                <a:buFontTx/>
                <a:buChar char="•"/>
              </a:pPr>
              <a:endParaRPr lang="en-US"/>
            </a:p>
          </p:txBody>
        </p:sp>
        <p:sp>
          <p:nvSpPr>
            <p:cNvPr id="17445" name="Text Box 17"/>
            <p:cNvSpPr txBox="1">
              <a:spLocks noChangeArrowheads="1"/>
            </p:cNvSpPr>
            <p:nvPr/>
          </p:nvSpPr>
          <p:spPr bwMode="auto">
            <a:xfrm>
              <a:off x="576" y="624"/>
              <a:ext cx="912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dirty="0">
                  <a:solidFill>
                    <a:srgbClr val="FF9933"/>
                  </a:solidFill>
                </a:rPr>
                <a:t>K-&gt;</a:t>
              </a:r>
              <a:r>
                <a:rPr lang="en-US" dirty="0" err="1">
                  <a:solidFill>
                    <a:srgbClr val="FF9933"/>
                  </a:solidFill>
                  <a:latin typeface="Symbol" pitchFamily="18" charset="2"/>
                </a:rPr>
                <a:t>pnn</a:t>
              </a:r>
              <a:endParaRPr lang="en-US" dirty="0">
                <a:solidFill>
                  <a:srgbClr val="FF9933"/>
                </a:solidFill>
                <a:latin typeface="Symbol" pitchFamily="18" charset="2"/>
              </a:endParaRPr>
            </a:p>
            <a:p>
              <a:pPr algn="ctr" eaLnBrk="0" hangingPunct="0">
                <a:lnSpc>
                  <a:spcPct val="70000"/>
                </a:lnSpc>
                <a:spcBef>
                  <a:spcPct val="25000"/>
                </a:spcBef>
              </a:pPr>
              <a:r>
                <a:rPr lang="en-US" sz="1800" b="0" dirty="0" smtClean="0"/>
                <a:t>UC</a:t>
              </a:r>
              <a:endParaRPr lang="en-US" sz="1800" b="0" dirty="0"/>
            </a:p>
          </p:txBody>
        </p:sp>
      </p:grpSp>
      <p:sp>
        <p:nvSpPr>
          <p:cNvPr id="17434" name="Line 25"/>
          <p:cNvSpPr>
            <a:spLocks noChangeShapeType="1"/>
          </p:cNvSpPr>
          <p:nvPr/>
        </p:nvSpPr>
        <p:spPr bwMode="auto">
          <a:xfrm flipV="1">
            <a:off x="6477000" y="3370263"/>
            <a:ext cx="914400" cy="25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17435" name="Straight Connector 2"/>
          <p:cNvCxnSpPr>
            <a:cxnSpLocks noChangeShapeType="1"/>
          </p:cNvCxnSpPr>
          <p:nvPr/>
        </p:nvCxnSpPr>
        <p:spPr bwMode="auto">
          <a:xfrm>
            <a:off x="7108825" y="34290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  <a:effectLst/>
        </p:spPr>
      </p:cxnSp>
      <p:cxnSp>
        <p:nvCxnSpPr>
          <p:cNvPr id="17436" name="Straight Connector 4"/>
          <p:cNvCxnSpPr>
            <a:cxnSpLocks noChangeShapeType="1"/>
            <a:stCxn id="17444" idx="2"/>
            <a:endCxn id="17434" idx="1"/>
          </p:cNvCxnSpPr>
          <p:nvPr/>
        </p:nvCxnSpPr>
        <p:spPr bwMode="auto">
          <a:xfrm flipV="1">
            <a:off x="7391400" y="3370263"/>
            <a:ext cx="0" cy="5873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  <a:effectLst/>
        </p:spPr>
      </p:cxnSp>
      <p:cxnSp>
        <p:nvCxnSpPr>
          <p:cNvPr id="17437" name="Straight Connector 6"/>
          <p:cNvCxnSpPr>
            <a:cxnSpLocks noChangeShapeType="1"/>
          </p:cNvCxnSpPr>
          <p:nvPr/>
        </p:nvCxnSpPr>
        <p:spPr bwMode="auto">
          <a:xfrm>
            <a:off x="7696200" y="32766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  <a:effectLst/>
        </p:spPr>
      </p:cxnSp>
      <p:cxnSp>
        <p:nvCxnSpPr>
          <p:cNvPr id="17438" name="Straight Connector 8"/>
          <p:cNvCxnSpPr>
            <a:cxnSpLocks noChangeShapeType="1"/>
          </p:cNvCxnSpPr>
          <p:nvPr/>
        </p:nvCxnSpPr>
        <p:spPr bwMode="auto">
          <a:xfrm>
            <a:off x="7696200" y="32766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  <a:effectLst/>
        </p:spPr>
      </p:cxnSp>
      <p:cxnSp>
        <p:nvCxnSpPr>
          <p:cNvPr id="17439" name="Straight Connector 10"/>
          <p:cNvCxnSpPr>
            <a:cxnSpLocks noChangeShapeType="1"/>
          </p:cNvCxnSpPr>
          <p:nvPr/>
        </p:nvCxnSpPr>
        <p:spPr bwMode="auto">
          <a:xfrm>
            <a:off x="7696200" y="25908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  <a:effectLst/>
        </p:spPr>
      </p:cxnSp>
      <p:cxnSp>
        <p:nvCxnSpPr>
          <p:cNvPr id="17440" name="Straight Connector 12"/>
          <p:cNvCxnSpPr>
            <a:cxnSpLocks noChangeShapeType="1"/>
          </p:cNvCxnSpPr>
          <p:nvPr/>
        </p:nvCxnSpPr>
        <p:spPr bwMode="auto">
          <a:xfrm>
            <a:off x="7696200" y="29718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  <a:effectLst/>
        </p:spPr>
      </p:cxnSp>
      <p:cxnSp>
        <p:nvCxnSpPr>
          <p:cNvPr id="17441" name="Straight Connector 14"/>
          <p:cNvCxnSpPr>
            <a:cxnSpLocks noChangeShapeType="1"/>
          </p:cNvCxnSpPr>
          <p:nvPr/>
        </p:nvCxnSpPr>
        <p:spPr bwMode="auto">
          <a:xfrm>
            <a:off x="7239000" y="27432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  <a:effectLst/>
        </p:spPr>
      </p:cxnSp>
      <p:cxnSp>
        <p:nvCxnSpPr>
          <p:cNvPr id="17442" name="Straight Connector 16"/>
          <p:cNvCxnSpPr>
            <a:cxnSpLocks noChangeShapeType="1"/>
          </p:cNvCxnSpPr>
          <p:nvPr/>
        </p:nvCxnSpPr>
        <p:spPr bwMode="auto">
          <a:xfrm>
            <a:off x="7391400" y="41910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  <a:effectLst/>
        </p:spPr>
      </p:cxnSp>
      <p:cxnSp>
        <p:nvCxnSpPr>
          <p:cNvPr id="17443" name="Straight Connector 18"/>
          <p:cNvCxnSpPr>
            <a:cxnSpLocks noChangeShapeType="1"/>
          </p:cNvCxnSpPr>
          <p:nvPr/>
        </p:nvCxnSpPr>
        <p:spPr bwMode="auto">
          <a:xfrm>
            <a:off x="7239000" y="3429000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  <a:effectLst/>
        </p:spPr>
      </p:cxnSp>
      <p:sp>
        <p:nvSpPr>
          <p:cNvPr id="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8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an MCP-PMT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7244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Photocathode</a:t>
            </a:r>
          </a:p>
          <a:p>
            <a:r>
              <a:rPr lang="en-US" sz="2800" dirty="0" smtClean="0"/>
              <a:t>Micro-channel plates</a:t>
            </a:r>
          </a:p>
          <a:p>
            <a:r>
              <a:rPr lang="en-US" sz="2800" dirty="0" smtClean="0"/>
              <a:t>Collection anode</a:t>
            </a:r>
          </a:p>
          <a:p>
            <a:r>
              <a:rPr lang="en-US" sz="2800" dirty="0" smtClean="0"/>
              <a:t>Readout electronics</a:t>
            </a:r>
          </a:p>
          <a:p>
            <a:r>
              <a:rPr lang="en-US" sz="2800" dirty="0" smtClean="0"/>
              <a:t>Mechanical design / tile assembly.</a:t>
            </a:r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  <a:sym typeface="Wingdings" pitchFamily="2" charset="2"/>
              </a:rPr>
              <a:t> Active research is ongoing for </a:t>
            </a:r>
            <a:r>
              <a:rPr lang="en-US" sz="2800" u="sng" dirty="0" smtClean="0">
                <a:solidFill>
                  <a:srgbClr val="0000FF"/>
                </a:solidFill>
                <a:sym typeface="Wingdings" pitchFamily="2" charset="2"/>
              </a:rPr>
              <a:t>all</a:t>
            </a:r>
            <a:r>
              <a:rPr lang="en-US" sz="2800" dirty="0" smtClean="0">
                <a:solidFill>
                  <a:srgbClr val="0000FF"/>
                </a:solidFill>
                <a:sym typeface="Wingdings" pitchFamily="2" charset="2"/>
              </a:rPr>
              <a:t> elements… there are a lot of impressive achievements, will try to hit highlights </a:t>
            </a:r>
            <a:r>
              <a:rPr lang="en-US" sz="2800" dirty="0" smtClean="0">
                <a:solidFill>
                  <a:srgbClr val="0070C0"/>
                </a:solidFill>
                <a:sym typeface="Wingdings" pitchFamily="2" charset="2"/>
              </a:rPr>
              <a:t>(and hopefully not get lost in technical detail)</a:t>
            </a:r>
            <a:endParaRPr lang="en-US" sz="2800" dirty="0">
              <a:solidFill>
                <a:srgbClr val="0070C0"/>
              </a:solidFill>
              <a:sym typeface="Wingdings" pitchFamily="2" charset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752600"/>
            <a:ext cx="3062959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2443843" y="26670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>
                <a:latin typeface="Trebuchet MS" pitchFamily="1" charset="0"/>
              </a:rPr>
              <a:t>Photocathode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371600" y="1447800"/>
            <a:ext cx="1643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Input photons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3367759" y="33528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MCP1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391240" y="3657600"/>
            <a:ext cx="7997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MCP2</a:t>
            </a:r>
            <a:endParaRPr lang="en-US" dirty="0">
              <a:latin typeface="Trebuchet MS" pitchFamily="1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988129" y="4593545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Trebuchet MS" pitchFamily="1" charset="0"/>
              </a:rPr>
              <a:t>Anode</a:t>
            </a:r>
            <a:endParaRPr lang="en-US" dirty="0">
              <a:latin typeface="Trebuchet MS" pitchFamily="1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67000" y="4953000"/>
            <a:ext cx="359296" cy="55551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66800" y="5508511"/>
            <a:ext cx="1600200" cy="816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Readout Electronics</a:t>
            </a:r>
            <a:endParaRPr lang="en-US" b="1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509CF2EC-0F4C-4590-A892-FF7C4BFB2808}" type="slidenum">
              <a:rPr lang="en-US" sz="1400" b="1" smtClean="0">
                <a:solidFill>
                  <a:schemeClr val="tx1"/>
                </a:solidFill>
              </a:rPr>
              <a:pPr/>
              <a:t>9</a:t>
            </a:fld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181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10441</TotalTime>
  <Words>2988</Words>
  <Application>Microsoft Office PowerPoint</Application>
  <PresentationFormat>On-screen Show (4:3)</PresentationFormat>
  <Paragraphs>723</Paragraphs>
  <Slides>61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Office Theme</vt:lpstr>
      <vt:lpstr>Equation</vt:lpstr>
      <vt:lpstr>Bitmap Image</vt:lpstr>
      <vt:lpstr>The  Large Area Picosecond Photo-Detector (LAPPD)  Project        Gary S. Varner University of Hawai’i at Manoa     for the LAPPD Collaboration</vt:lpstr>
      <vt:lpstr>Photo-multipliers -- a very fundamental  detector building block</vt:lpstr>
      <vt:lpstr>Example potential game changer</vt:lpstr>
      <vt:lpstr>Old ways die hard…</vt:lpstr>
      <vt:lpstr>“Flat panel display” vs. CRT</vt:lpstr>
      <vt:lpstr>Slide 6</vt:lpstr>
      <vt:lpstr>The LAPPD Collaboration</vt:lpstr>
      <vt:lpstr>Parallel Efforts on Specific Applications</vt:lpstr>
      <vt:lpstr>Elements of an MCP-PMT</vt:lpstr>
      <vt:lpstr>Elements of an MCP-PMT</vt:lpstr>
      <vt:lpstr>Photocathodes</vt:lpstr>
      <vt:lpstr>Alchemy??</vt:lpstr>
      <vt:lpstr>A Portfolio of Risk</vt:lpstr>
      <vt:lpstr>The science:  characterization during growth @ ANL/BNL</vt:lpstr>
      <vt:lpstr>Perfecting the Known:  Scaling up to 8” @ SSL </vt:lpstr>
      <vt:lpstr>Exploring the Future:  III-V materials and Field Guiding</vt:lpstr>
      <vt:lpstr>Delivering Today:  so that there is a future</vt:lpstr>
      <vt:lpstr>Elements of an MCP-PMT</vt:lpstr>
      <vt:lpstr>Micro-channel Plates</vt:lpstr>
      <vt:lpstr>Atomic Layer Deposition (ALD)</vt:lpstr>
      <vt:lpstr>ALD Activation of Glass Capillaries</vt:lpstr>
      <vt:lpstr>Performance of ALD MCPs</vt:lpstr>
      <vt:lpstr>Aging effects</vt:lpstr>
      <vt:lpstr>Matching gain with theory/simulation</vt:lpstr>
      <vt:lpstr>Elements of an MCP-PMT</vt:lpstr>
      <vt:lpstr>Stripline Anodes (Prototype)</vt:lpstr>
      <vt:lpstr>Stripline Anodes Measurement</vt:lpstr>
      <vt:lpstr>Stripline Readout -- silkscreen on glass</vt:lpstr>
      <vt:lpstr>Elements of an MCP-PMT</vt:lpstr>
      <vt:lpstr>Readout Electronics</vt:lpstr>
      <vt:lpstr>Timing Extraction Methods</vt:lpstr>
      <vt:lpstr>Slide 32</vt:lpstr>
      <vt:lpstr>Slide 33</vt:lpstr>
      <vt:lpstr>PSEC-4 measurements with an 8” MCP</vt:lpstr>
      <vt:lpstr>Slide 35</vt:lpstr>
      <vt:lpstr>Elements of an MCP-PMT</vt:lpstr>
      <vt:lpstr>An ideal (integrated) Photodetector</vt:lpstr>
      <vt:lpstr>Slide 38</vt:lpstr>
      <vt:lpstr>Elements of an MCP-PMT</vt:lpstr>
      <vt:lpstr>Slide 40</vt:lpstr>
      <vt:lpstr>Next steps – outfit various test benches</vt:lpstr>
      <vt:lpstr>Electronic test benches as well</vt:lpstr>
      <vt:lpstr>Innovations/Achievements</vt:lpstr>
      <vt:lpstr>Where credit is due (part 1)</vt:lpstr>
      <vt:lpstr>Where credit is due (part 2)</vt:lpstr>
      <vt:lpstr>Where credit is due (part 3)</vt:lpstr>
      <vt:lpstr>Work I couldn’t squeeze in (LAPPD TIPP2011 papers) to be published</vt:lpstr>
      <vt:lpstr>Summary</vt:lpstr>
      <vt:lpstr>Back-up Slides</vt:lpstr>
      <vt:lpstr>Large Area MCPs</vt:lpstr>
      <vt:lpstr>Examples of Timing Algorithm Studies…</vt:lpstr>
      <vt:lpstr>MCP signal development</vt:lpstr>
      <vt:lpstr> Understanding what matters</vt:lpstr>
      <vt:lpstr>Picosecond timing and 2D position for large area detectors:   delay lines and Waveform Sampling</vt:lpstr>
      <vt:lpstr>How is timing resolution affected?</vt:lpstr>
      <vt:lpstr>Copper strip testbench</vt:lpstr>
      <vt:lpstr>Components of a Waveform Sampling ASIC</vt:lpstr>
      <vt:lpstr>Chicago Hawaii ASIC, Multi-Purpose (CHAMP)</vt:lpstr>
      <vt:lpstr>Slide 59</vt:lpstr>
      <vt:lpstr>Slide 60</vt:lpstr>
      <vt:lpstr>Oscilloscope on a chip?  Calibration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varner</dc:creator>
  <cp:lastModifiedBy>varner</cp:lastModifiedBy>
  <cp:revision>214</cp:revision>
  <dcterms:created xsi:type="dcterms:W3CDTF">2006-08-16T00:00:00Z</dcterms:created>
  <dcterms:modified xsi:type="dcterms:W3CDTF">2012-03-31T20:41:59Z</dcterms:modified>
</cp:coreProperties>
</file>