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32918400" cy="43891200"/>
  <p:notesSz cx="21488400" cy="32461200"/>
  <p:defaultTextStyle>
    <a:defPPr>
      <a:defRPr lang="en-US"/>
    </a:defPPr>
    <a:lvl1pPr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1pPr>
    <a:lvl2pPr marL="2193925" indent="-1736725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2pPr>
    <a:lvl3pPr marL="4387850" indent="-3473450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3pPr>
    <a:lvl4pPr marL="6583363" indent="-5211763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4pPr>
    <a:lvl5pPr marL="8777288" indent="-6948488" algn="l" defTabSz="4387850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4660"/>
  </p:normalViewPr>
  <p:slideViewPr>
    <p:cSldViewPr>
      <p:cViewPr>
        <p:scale>
          <a:sx n="33" d="100"/>
          <a:sy n="33" d="100"/>
        </p:scale>
        <p:origin x="-306" y="3432"/>
      </p:cViewPr>
      <p:guideLst>
        <p:guide orient="horz" pos="13824"/>
        <p:guide pos="10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880" y="13634723"/>
            <a:ext cx="27980640" cy="9408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0" y="24871680"/>
            <a:ext cx="23042880" cy="11216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89A4D-BB22-48FC-85DD-C32011A5A8F3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8531-8BF5-40A3-BF4B-36B9BB821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6737D-E8CD-49DC-9BA1-84ECCA2139B8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D103-5C2B-40ED-BA69-F011DF94C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919310" y="11247123"/>
            <a:ext cx="26660477" cy="23968455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26459" y="11247123"/>
            <a:ext cx="79444213" cy="23968455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851E2-5219-4A93-92BC-6E1D3F32448B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2182B-0950-47F8-A768-4D70A4AE57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753D0-FE6B-4A34-AE9C-F5785568002B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82593-70D8-48DE-B2CB-D081BBB596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0327" y="28204163"/>
            <a:ext cx="27980640" cy="871728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0327" y="18602966"/>
            <a:ext cx="27980640" cy="96011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46B8B-C039-4572-A622-6FD8E91D0BE5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2AF60-07FB-4981-B452-ECFF4323A4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26457" y="65542163"/>
            <a:ext cx="53052343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527442" y="65542163"/>
            <a:ext cx="53052347" cy="185389517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31B02-9451-4AD6-BCD1-DAF1C636A4EA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FDFD1-9ABD-402C-ABB4-1576E9E228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57683"/>
            <a:ext cx="29626560" cy="7315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45920" y="9824723"/>
            <a:ext cx="14544677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5920" y="13919200"/>
            <a:ext cx="14544677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722092" y="9824723"/>
            <a:ext cx="14550390" cy="4094477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722092" y="13919200"/>
            <a:ext cx="14550390" cy="25288243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B223D-FFED-45A3-B603-4BA98850F442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E10D2A-6331-43AD-AA84-A1F8118BB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AE66E-3267-42C9-A1A6-EAB8BFEC53E8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16BD0-DE91-4E59-98C2-70BF73A31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49885-5869-4642-8F4B-F3EC71D05AC7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74EE5-A50C-4484-AEC4-A0F042855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2" y="1747520"/>
            <a:ext cx="10829927" cy="743712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180" y="1747523"/>
            <a:ext cx="18402300" cy="3745992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2" y="9184643"/>
            <a:ext cx="10829927" cy="300228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B45BF-6310-4D7C-B755-F3FEA9D7AAED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4D678-53FE-4C6F-890E-088A6E6DD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2237" y="30723840"/>
            <a:ext cx="19751040" cy="362712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52237" y="3921760"/>
            <a:ext cx="19751040" cy="26334720"/>
          </a:xfrm>
        </p:spPr>
        <p:txBody>
          <a:bodyPr rtlCol="0">
            <a:normAutofit/>
          </a:bodyPr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2237" y="34350963"/>
            <a:ext cx="19751040" cy="515111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BC1A0-1232-491F-BB95-B8EDDDA289DF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2CCB7-E83C-48CE-B6A4-80C832DCAA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46238" y="1757363"/>
            <a:ext cx="29625925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46238" y="10240963"/>
            <a:ext cx="29625925" cy="2896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46238" y="40681275"/>
            <a:ext cx="7680325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6C8F76-8C31-49C5-97EA-08371FE55B2A}" type="datetimeFigureOut">
              <a:rPr lang="en-US"/>
              <a:pPr>
                <a:defRPr/>
              </a:pPr>
              <a:t>10/14/2011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47438" y="40681275"/>
            <a:ext cx="10423525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91838" y="40681275"/>
            <a:ext cx="7680325" cy="2336800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 defTabSz="4389120" fontAlgn="auto">
              <a:spcBef>
                <a:spcPts val="0"/>
              </a:spcBef>
              <a:spcAft>
                <a:spcPts val="0"/>
              </a:spcAft>
              <a:defRPr sz="5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A5A5A2-2290-4E57-AA71-EC677E50DC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7850" rtl="0" eaLnBrk="0" fontAlgn="base" hangingPunct="0">
        <a:spcBef>
          <a:spcPct val="0"/>
        </a:spcBef>
        <a:spcAft>
          <a:spcPct val="0"/>
        </a:spcAft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2pPr>
      <a:lvl3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3pPr>
      <a:lvl4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4pPr>
      <a:lvl5pPr algn="ctr" defTabSz="4387850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5pPr>
      <a:lvl6pPr marL="4572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6pPr>
      <a:lvl7pPr marL="9144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7pPr>
      <a:lvl8pPr marL="13716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8pPr>
      <a:lvl9pPr marL="1828800" algn="ctr" defTabSz="4387850" rtl="0" fontAlgn="base">
        <a:spcBef>
          <a:spcPct val="0"/>
        </a:spcBef>
        <a:spcAft>
          <a:spcPct val="0"/>
        </a:spcAft>
        <a:defRPr sz="21100">
          <a:solidFill>
            <a:schemeClr val="tx1"/>
          </a:solidFill>
          <a:latin typeface="Calibri" pitchFamily="34" charset="0"/>
        </a:defRPr>
      </a:lvl9pPr>
    </p:titleStyle>
    <p:bodyStyle>
      <a:lvl1pPr marL="1644650" indent="-164465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325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4250" indent="-1096963" algn="l" defTabSz="438785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/>
          <a:srcRect l="14509" r="15238"/>
          <a:stretch>
            <a:fillRect/>
          </a:stretch>
        </p:blipFill>
        <p:spPr bwMode="auto">
          <a:xfrm>
            <a:off x="24050840" y="2362200"/>
            <a:ext cx="8296060" cy="6096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50" name="TextBox 6"/>
          <p:cNvSpPr txBox="1">
            <a:spLocks noChangeArrowheads="1"/>
          </p:cNvSpPr>
          <p:nvPr/>
        </p:nvSpPr>
        <p:spPr bwMode="auto">
          <a:xfrm>
            <a:off x="1295400" y="381000"/>
            <a:ext cx="29794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9600" b="1" dirty="0" smtClean="0">
                <a:latin typeface="Trebuchet MS" pitchFamily="-106" charset="0"/>
              </a:rPr>
              <a:t>A 6-Channel Fast Waveform Sampling ASIC in 0.13µm CMOS technology</a:t>
            </a:r>
            <a:endParaRPr lang="en-US" sz="9600" b="1" dirty="0">
              <a:latin typeface="Trebuchet MS" pitchFamily="-106" charset="0"/>
              <a:ea typeface="Trebuchet MS" pitchFamily="-106" charset="0"/>
              <a:cs typeface="Trebuchet MS" pitchFamily="-106" charset="0"/>
            </a:endParaRPr>
          </a:p>
        </p:txBody>
      </p:sp>
      <p:sp>
        <p:nvSpPr>
          <p:cNvPr id="2052" name="TextBox 16"/>
          <p:cNvSpPr txBox="1">
            <a:spLocks noChangeArrowheads="1"/>
          </p:cNvSpPr>
          <p:nvPr/>
        </p:nvSpPr>
        <p:spPr bwMode="auto">
          <a:xfrm>
            <a:off x="3581400" y="4038600"/>
            <a:ext cx="26174700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200" b="1" dirty="0" smtClean="0">
                <a:latin typeface="Trebuchet MS" pitchFamily="-106" charset="0"/>
              </a:rPr>
              <a:t>Eric </a:t>
            </a:r>
            <a:r>
              <a:rPr lang="en-US" sz="4200" b="1" dirty="0" err="1" smtClean="0">
                <a:latin typeface="Trebuchet MS" pitchFamily="-106" charset="0"/>
              </a:rPr>
              <a:t>Oberla</a:t>
            </a:r>
            <a:r>
              <a:rPr lang="en-US" sz="4200" b="1" dirty="0" smtClean="0">
                <a:latin typeface="Trebuchet MS" pitchFamily="-106" charset="0"/>
              </a:rPr>
              <a:t>* </a:t>
            </a:r>
            <a:r>
              <a:rPr lang="en-US" sz="4200" b="1" dirty="0">
                <a:latin typeface="Trebuchet MS" pitchFamily="-106" charset="0"/>
              </a:rPr>
              <a:t>&amp;</a:t>
            </a:r>
            <a:r>
              <a:rPr lang="en-US" sz="4200" b="1" dirty="0" smtClean="0">
                <a:latin typeface="Trebuchet MS" pitchFamily="-106" charset="0"/>
              </a:rPr>
              <a:t> </a:t>
            </a:r>
            <a:r>
              <a:rPr lang="en-US" sz="4200" b="1" dirty="0" err="1" smtClean="0">
                <a:latin typeface="Trebuchet MS" pitchFamily="-106" charset="0"/>
              </a:rPr>
              <a:t>Hervé</a:t>
            </a:r>
            <a:r>
              <a:rPr lang="en-US" sz="4200" b="1" dirty="0" smtClean="0">
                <a:latin typeface="Trebuchet MS" pitchFamily="-106" charset="0"/>
              </a:rPr>
              <a:t> </a:t>
            </a:r>
            <a:r>
              <a:rPr lang="en-US" sz="4200" b="1" dirty="0" err="1" smtClean="0">
                <a:latin typeface="Trebuchet MS" pitchFamily="-106" charset="0"/>
              </a:rPr>
              <a:t>Grabas</a:t>
            </a:r>
            <a:r>
              <a:rPr lang="en-US" sz="4200" b="1" dirty="0" smtClean="0">
                <a:latin typeface="Trebuchet MS" pitchFamily="-106" charset="0"/>
              </a:rPr>
              <a:t>** </a:t>
            </a:r>
          </a:p>
          <a:p>
            <a:pPr algn="ctr"/>
            <a:r>
              <a:rPr lang="en-US" sz="3600" b="1" dirty="0" smtClean="0">
                <a:latin typeface="Trebuchet MS" pitchFamily="-106" charset="0"/>
              </a:rPr>
              <a:t>on behalf of the Large-Area </a:t>
            </a:r>
            <a:r>
              <a:rPr lang="en-US" sz="3600" b="1" dirty="0" err="1" smtClean="0">
                <a:latin typeface="Trebuchet MS" pitchFamily="-106" charset="0"/>
              </a:rPr>
              <a:t>Picosecond</a:t>
            </a:r>
            <a:r>
              <a:rPr lang="en-US" sz="3600" b="1" dirty="0" smtClean="0">
                <a:latin typeface="Trebuchet MS" pitchFamily="-106" charset="0"/>
              </a:rPr>
              <a:t> Photo-Detectors (LAPPD) Collaboration</a:t>
            </a:r>
          </a:p>
          <a:p>
            <a:pPr algn="ctr"/>
            <a:r>
              <a:rPr lang="en-US" sz="3200" dirty="0" smtClean="0">
                <a:latin typeface="Trebuchet MS" pitchFamily="-106" charset="0"/>
              </a:rPr>
              <a:t>(http://psec.uchicago.edu)</a:t>
            </a:r>
          </a:p>
          <a:p>
            <a:pPr algn="ctr"/>
            <a:endParaRPr lang="en-US" sz="3600" b="1" dirty="0" smtClean="0">
              <a:latin typeface="Trebuchet MS" pitchFamily="-106" charset="0"/>
            </a:endParaRPr>
          </a:p>
          <a:p>
            <a:pPr algn="ctr"/>
            <a:r>
              <a:rPr lang="en-US" sz="3600" b="1" dirty="0" smtClean="0">
                <a:latin typeface="Trebuchet MS" pitchFamily="-106" charset="0"/>
              </a:rPr>
              <a:t>*University of Chicago</a:t>
            </a:r>
          </a:p>
          <a:p>
            <a:pPr algn="ctr"/>
            <a:r>
              <a:rPr lang="en-US" sz="3600" b="1" dirty="0" smtClean="0">
                <a:latin typeface="Trebuchet MS" pitchFamily="-106" charset="0"/>
              </a:rPr>
              <a:t>**CEA </a:t>
            </a:r>
            <a:r>
              <a:rPr lang="en-US" sz="3600" b="1" dirty="0" err="1" smtClean="0">
                <a:latin typeface="Trebuchet MS" pitchFamily="-106" charset="0"/>
              </a:rPr>
              <a:t>Saclay</a:t>
            </a:r>
            <a:r>
              <a:rPr lang="en-US" sz="3600" b="1" dirty="0">
                <a:solidFill>
                  <a:srgbClr val="002060"/>
                </a:solidFill>
                <a:latin typeface="Trebuchet MS" pitchFamily="-106" charset="0"/>
              </a:rPr>
              <a:t/>
            </a:r>
            <a:br>
              <a:rPr lang="en-US" sz="3600" b="1" dirty="0">
                <a:solidFill>
                  <a:srgbClr val="002060"/>
                </a:solidFill>
                <a:latin typeface="Trebuchet MS" pitchFamily="-106" charset="0"/>
              </a:rPr>
            </a:br>
            <a:endParaRPr lang="en-US" sz="3600" b="1" dirty="0">
              <a:solidFill>
                <a:srgbClr val="002060"/>
              </a:solidFill>
              <a:latin typeface="Trebuchet MS" pitchFamily="-106" charset="0"/>
            </a:endParaRPr>
          </a:p>
        </p:txBody>
      </p:sp>
      <p:pic>
        <p:nvPicPr>
          <p:cNvPr id="2058" name="Picture 23" descr="UChicago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0" y="40005000"/>
            <a:ext cx="2819400" cy="350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47"/>
          <p:cNvSpPr txBox="1">
            <a:spLocks noChangeArrowheads="1"/>
          </p:cNvSpPr>
          <p:nvPr/>
        </p:nvSpPr>
        <p:spPr bwMode="auto">
          <a:xfrm>
            <a:off x="1219200" y="7620000"/>
            <a:ext cx="304038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038" tIns="45519" rIns="91038" bIns="45519"/>
          <a:lstStyle/>
          <a:p>
            <a:pPr defTabSz="909638">
              <a:spcBef>
                <a:spcPct val="50000"/>
              </a:spcBef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S Reference Sans Serif" pitchFamily="34" charset="0"/>
              </a:rPr>
              <a:t>Abstract</a:t>
            </a:r>
            <a:endParaRPr lang="en-US" sz="4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S Reference Sans Serif" pitchFamily="34" charset="0"/>
            </a:endParaRPr>
          </a:p>
          <a:p>
            <a:pPr algn="just" defTabSz="909638">
              <a:spcBef>
                <a:spcPct val="50000"/>
              </a:spcBef>
              <a:defRPr/>
            </a:pPr>
            <a:r>
              <a:rPr lang="en-US" sz="3500" dirty="0">
                <a:solidFill>
                  <a:srgbClr val="0070C0"/>
                </a:solidFill>
                <a:latin typeface="MS Reference Sans Serif" pitchFamily="34" charset="0"/>
              </a:rPr>
              <a:t>We describe here the </a:t>
            </a:r>
            <a:r>
              <a:rPr lang="en-US" sz="3500" dirty="0" smtClean="0">
                <a:solidFill>
                  <a:srgbClr val="0070C0"/>
                </a:solidFill>
                <a:latin typeface="MS Reference Sans Serif" pitchFamily="34" charset="0"/>
              </a:rPr>
              <a:t>design characterization </a:t>
            </a:r>
            <a:r>
              <a:rPr lang="en-US" sz="3500" dirty="0">
                <a:solidFill>
                  <a:srgbClr val="0070C0"/>
                </a:solidFill>
                <a:latin typeface="MS Reference Sans Serif" pitchFamily="34" charset="0"/>
              </a:rPr>
              <a:t>of </a:t>
            </a:r>
            <a:r>
              <a:rPr lang="en-US" sz="3500" dirty="0" smtClean="0">
                <a:solidFill>
                  <a:srgbClr val="0070C0"/>
                </a:solidFill>
                <a:latin typeface="MS Reference Sans Serif" pitchFamily="34" charset="0"/>
              </a:rPr>
              <a:t>PSEC-4: a </a:t>
            </a:r>
            <a:r>
              <a:rPr lang="en-US" sz="3500" dirty="0">
                <a:solidFill>
                  <a:srgbClr val="0070C0"/>
                </a:solidFill>
                <a:latin typeface="MS Reference Sans Serif" pitchFamily="34" charset="0"/>
              </a:rPr>
              <a:t>custom analog and digital integrated </a:t>
            </a:r>
            <a:r>
              <a:rPr lang="en-US" sz="3500" dirty="0" smtClean="0">
                <a:solidFill>
                  <a:srgbClr val="0070C0"/>
                </a:solidFill>
                <a:latin typeface="MS Reference Sans Serif" pitchFamily="34" charset="0"/>
              </a:rPr>
              <a:t>circuit </a:t>
            </a:r>
            <a:r>
              <a:rPr lang="en-US" sz="3500" dirty="0">
                <a:solidFill>
                  <a:srgbClr val="0070C0"/>
                </a:solidFill>
                <a:latin typeface="MS Reference Sans Serif" pitchFamily="34" charset="0"/>
              </a:rPr>
              <a:t>designed in the </a:t>
            </a:r>
            <a:r>
              <a:rPr lang="en-US" sz="3500" dirty="0" smtClean="0">
                <a:solidFill>
                  <a:srgbClr val="0070C0"/>
                </a:solidFill>
                <a:latin typeface="MS Reference Sans Serif" pitchFamily="34" charset="0"/>
              </a:rPr>
              <a:t>IBM-8RF </a:t>
            </a:r>
            <a:r>
              <a:rPr lang="en-US" sz="3500" b="1" dirty="0" smtClean="0">
                <a:solidFill>
                  <a:srgbClr val="0070C0"/>
                </a:solidFill>
                <a:latin typeface="MS Reference Sans Serif" pitchFamily="34" charset="0"/>
              </a:rPr>
              <a:t>0.13 </a:t>
            </a:r>
            <a:r>
              <a:rPr lang="en-US" sz="3500" b="1" dirty="0">
                <a:solidFill>
                  <a:srgbClr val="0070C0"/>
                </a:solidFill>
                <a:latin typeface="MS Reference Sans Serif" pitchFamily="34" charset="0"/>
              </a:rPr>
              <a:t>µ</a:t>
            </a:r>
            <a:r>
              <a:rPr lang="en-US" sz="3500" b="1" dirty="0" smtClean="0">
                <a:solidFill>
                  <a:srgbClr val="0070C0"/>
                </a:solidFill>
                <a:latin typeface="MS Reference Sans Serif" pitchFamily="34" charset="0"/>
              </a:rPr>
              <a:t>m </a:t>
            </a:r>
            <a:r>
              <a:rPr lang="en-US" sz="3500" dirty="0">
                <a:solidFill>
                  <a:srgbClr val="0070C0"/>
                </a:solidFill>
                <a:latin typeface="MS Reference Sans Serif" pitchFamily="34" charset="0"/>
              </a:rPr>
              <a:t>process intended for fast (&gt;10 </a:t>
            </a:r>
            <a:r>
              <a:rPr lang="en-US" sz="3500" dirty="0" err="1">
                <a:solidFill>
                  <a:srgbClr val="0070C0"/>
                </a:solidFill>
                <a:latin typeface="MS Reference Sans Serif" pitchFamily="34" charset="0"/>
              </a:rPr>
              <a:t>GSa</a:t>
            </a:r>
            <a:r>
              <a:rPr lang="en-US" sz="3500" dirty="0">
                <a:solidFill>
                  <a:srgbClr val="0070C0"/>
                </a:solidFill>
                <a:latin typeface="MS Reference Sans Serif" pitchFamily="34" charset="0"/>
              </a:rPr>
              <a:t>/s), low-power </a:t>
            </a:r>
            <a:r>
              <a:rPr lang="en-US" sz="3500" dirty="0" smtClean="0">
                <a:solidFill>
                  <a:srgbClr val="0070C0"/>
                </a:solidFill>
                <a:latin typeface="MS Reference Sans Serif" pitchFamily="34" charset="0"/>
              </a:rPr>
              <a:t>waveform digitizing. </a:t>
            </a:r>
            <a:r>
              <a:rPr lang="en-US" sz="3500" dirty="0">
                <a:solidFill>
                  <a:srgbClr val="0070C0"/>
                </a:solidFill>
                <a:latin typeface="MS Reference Sans Serif" pitchFamily="34" charset="0"/>
              </a:rPr>
              <a:t>As part of the Large-Area </a:t>
            </a:r>
            <a:r>
              <a:rPr lang="en-US" sz="3500" dirty="0" err="1">
                <a:solidFill>
                  <a:srgbClr val="0070C0"/>
                </a:solidFill>
                <a:latin typeface="MS Reference Sans Serif" pitchFamily="34" charset="0"/>
              </a:rPr>
              <a:t>Picosecond</a:t>
            </a:r>
            <a:r>
              <a:rPr lang="en-US" sz="3500" dirty="0">
                <a:solidFill>
                  <a:srgbClr val="0070C0"/>
                </a:solidFill>
                <a:latin typeface="MS Reference Sans Serif" pitchFamily="34" charset="0"/>
              </a:rPr>
              <a:t> Photo-Detector (LAPPD) collaboration, this ASIC has been designed for the front-end transmission line readout of large area micro-channel plates (MCP), among other potential applications. </a:t>
            </a:r>
            <a:r>
              <a:rPr lang="en-US" sz="3500" dirty="0" smtClean="0">
                <a:solidFill>
                  <a:srgbClr val="0070C0"/>
                </a:solidFill>
                <a:latin typeface="MS Reference Sans Serif" pitchFamily="34" charset="0"/>
              </a:rPr>
              <a:t>With 6 channels, PSEC-4 has a buffer depth of 256 analog samples on each channel, a chip-parallel 1.5 GHz Wilkinson ADC, and a serial data readout that includes the capability for region-of-interest windowing to reduce dead time. A </a:t>
            </a:r>
            <a:r>
              <a:rPr lang="en-US" sz="3500" dirty="0">
                <a:solidFill>
                  <a:srgbClr val="0070C0"/>
                </a:solidFill>
                <a:latin typeface="MS Reference Sans Serif" pitchFamily="34" charset="0"/>
              </a:rPr>
              <a:t>switched-capacitor array architecture </a:t>
            </a:r>
            <a:r>
              <a:rPr lang="en-US" sz="3500" dirty="0" smtClean="0">
                <a:solidFill>
                  <a:srgbClr val="0070C0"/>
                </a:solidFill>
                <a:latin typeface="MS Reference Sans Serif" pitchFamily="34" charset="0"/>
              </a:rPr>
              <a:t>was implemented and sampling lock </a:t>
            </a:r>
            <a:r>
              <a:rPr lang="en-US" sz="3500" dirty="0">
                <a:solidFill>
                  <a:srgbClr val="0070C0"/>
                </a:solidFill>
                <a:latin typeface="MS Reference Sans Serif" pitchFamily="34" charset="0"/>
              </a:rPr>
              <a:t>is possible with an on-chip delay locked loop (DLL</a:t>
            </a:r>
            <a:r>
              <a:rPr lang="en-US" sz="3500" dirty="0" smtClean="0">
                <a:solidFill>
                  <a:srgbClr val="0070C0"/>
                </a:solidFill>
                <a:latin typeface="MS Reference Sans Serif" pitchFamily="34" charset="0"/>
              </a:rPr>
              <a:t>) with a measured jitter of better than 15 ps. </a:t>
            </a:r>
            <a:r>
              <a:rPr lang="en-US" sz="3500" dirty="0">
                <a:solidFill>
                  <a:srgbClr val="0070C0"/>
                </a:solidFill>
                <a:latin typeface="MS Reference Sans Serif" pitchFamily="34" charset="0"/>
              </a:rPr>
              <a:t> </a:t>
            </a:r>
            <a:r>
              <a:rPr lang="en-US" sz="3500" dirty="0" smtClean="0">
                <a:solidFill>
                  <a:srgbClr val="0070C0"/>
                </a:solidFill>
                <a:latin typeface="MS Reference Sans Serif" pitchFamily="34" charset="0"/>
              </a:rPr>
              <a:t>Chip performance results, including sampling rates up to 17 </a:t>
            </a:r>
            <a:r>
              <a:rPr lang="en-US" sz="3500" dirty="0" err="1" smtClean="0">
                <a:solidFill>
                  <a:srgbClr val="0070C0"/>
                </a:solidFill>
                <a:latin typeface="MS Reference Sans Serif" pitchFamily="34" charset="0"/>
              </a:rPr>
              <a:t>GSa</a:t>
            </a:r>
            <a:r>
              <a:rPr lang="en-US" sz="3500" dirty="0" smtClean="0">
                <a:solidFill>
                  <a:srgbClr val="0070C0"/>
                </a:solidFill>
                <a:latin typeface="MS Reference Sans Serif" pitchFamily="34" charset="0"/>
              </a:rPr>
              <a:t>/s, RMS noise less than 1 mV, and an analog bandwidth (ABW) of 1.6 GHz, are presented. </a:t>
            </a:r>
            <a:endParaRPr lang="en-US" sz="3500" b="1" dirty="0">
              <a:solidFill>
                <a:srgbClr val="0070C0"/>
              </a:solidFill>
              <a:latin typeface="MS Reference Sans Serif" pitchFamily="34" charset="0"/>
            </a:endParaRPr>
          </a:p>
        </p:txBody>
      </p:sp>
      <p:pic>
        <p:nvPicPr>
          <p:cNvPr id="2071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802242"/>
            <a:ext cx="26289000" cy="308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6" name="Group 35"/>
          <p:cNvGrpSpPr/>
          <p:nvPr/>
        </p:nvGrpSpPr>
        <p:grpSpPr>
          <a:xfrm>
            <a:off x="647700" y="13411200"/>
            <a:ext cx="14820900" cy="10668000"/>
            <a:chOff x="647700" y="13411200"/>
            <a:chExt cx="13803313" cy="10067925"/>
          </a:xfrm>
        </p:grpSpPr>
        <p:sp>
          <p:nvSpPr>
            <p:cNvPr id="26" name="Text Box 126"/>
            <p:cNvSpPr txBox="1">
              <a:spLocks noChangeArrowheads="1"/>
            </p:cNvSpPr>
            <p:nvPr/>
          </p:nvSpPr>
          <p:spPr bwMode="auto">
            <a:xfrm>
              <a:off x="2743200" y="13411200"/>
              <a:ext cx="9652000" cy="971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038" tIns="45519" rIns="91038" bIns="45519"/>
            <a:lstStyle/>
            <a:p>
              <a:pPr algn="ctr" defTabSz="909638">
                <a:spcBef>
                  <a:spcPct val="50000"/>
                </a:spcBef>
              </a:pPr>
              <a:r>
                <a:rPr lang="en-US" sz="4800" b="1" dirty="0">
                  <a:latin typeface="MS Reference Sans Serif" pitchFamily="34" charset="0"/>
                </a:rPr>
                <a:t>Principle of </a:t>
              </a:r>
              <a:r>
                <a:rPr lang="en-US" sz="4800" b="1" dirty="0" smtClean="0">
                  <a:latin typeface="MS Reference Sans Serif" pitchFamily="34" charset="0"/>
                </a:rPr>
                <a:t>Operation</a:t>
              </a:r>
              <a:endParaRPr lang="en-US" sz="4800" b="1" dirty="0">
                <a:latin typeface="MS Reference Sans Serif" pitchFamily="34" charset="0"/>
              </a:endParaRPr>
            </a:p>
          </p:txBody>
        </p:sp>
        <p:pic>
          <p:nvPicPr>
            <p:cNvPr id="27" name="Picture 12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47700" y="14355762"/>
              <a:ext cx="8001000" cy="5672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57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86600" y="19254787"/>
              <a:ext cx="7364413" cy="4224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 Box 289"/>
            <p:cNvSpPr txBox="1">
              <a:spLocks noChangeArrowheads="1"/>
            </p:cNvSpPr>
            <p:nvPr/>
          </p:nvSpPr>
          <p:spPr bwMode="auto">
            <a:xfrm>
              <a:off x="1066800" y="20550187"/>
              <a:ext cx="5692775" cy="2379663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038" tIns="45519" rIns="91038" bIns="45519"/>
            <a:lstStyle/>
            <a:p>
              <a:pPr algn="just" defTabSz="909638">
                <a:spcBef>
                  <a:spcPct val="50000"/>
                </a:spcBef>
                <a:defRPr/>
              </a:pPr>
              <a:r>
                <a:rPr lang="en-US" sz="3600" b="1" dirty="0">
                  <a:solidFill>
                    <a:srgbClr val="0070C0"/>
                  </a:solidFill>
                  <a:latin typeface="MS Reference Sans Serif" pitchFamily="34" charset="0"/>
                </a:rPr>
                <a:t>Sample &amp; Hold:</a:t>
              </a:r>
            </a:p>
            <a:p>
              <a:pPr defTabSz="909638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MS Reference Sans Serif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MS Reference Sans Serif" pitchFamily="34" charset="0"/>
                </a:rPr>
                <a:t>Delay line generates timing strobe with 100ps separation between cells (@ 10GSa/s):</a:t>
              </a:r>
              <a:endParaRPr lang="en-US" sz="2400" dirty="0">
                <a:solidFill>
                  <a:srgbClr val="000000"/>
                </a:solidFill>
                <a:latin typeface="MS Reference Sans Serif" pitchFamily="34" charset="0"/>
              </a:endParaRPr>
            </a:p>
            <a:p>
              <a:pPr algn="just" defTabSz="909638">
                <a:spcBef>
                  <a:spcPct val="50000"/>
                </a:spcBef>
                <a:defRPr/>
              </a:pPr>
              <a:endParaRPr lang="en-US" sz="2400" b="1" dirty="0">
                <a:solidFill>
                  <a:srgbClr val="000000"/>
                </a:solidFill>
                <a:latin typeface="MS Reference Sans Serif" pitchFamily="34" charset="0"/>
              </a:endParaRPr>
            </a:p>
          </p:txBody>
        </p:sp>
        <p:sp>
          <p:nvSpPr>
            <p:cNvPr id="30" name="Text Box 289"/>
            <p:cNvSpPr txBox="1">
              <a:spLocks noChangeArrowheads="1"/>
            </p:cNvSpPr>
            <p:nvPr/>
          </p:nvSpPr>
          <p:spPr bwMode="auto">
            <a:xfrm>
              <a:off x="8280400" y="14609762"/>
              <a:ext cx="5692775" cy="3597275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91038" tIns="45519" rIns="91038" bIns="45519"/>
            <a:lstStyle/>
            <a:p>
              <a:pPr algn="just" defTabSz="909638">
                <a:spcBef>
                  <a:spcPct val="50000"/>
                </a:spcBef>
                <a:defRPr/>
              </a:pPr>
              <a:r>
                <a:rPr lang="en-US" sz="3600" b="1" dirty="0">
                  <a:solidFill>
                    <a:srgbClr val="0070C0"/>
                  </a:solidFill>
                  <a:latin typeface="MS Reference Sans Serif" pitchFamily="34" charset="0"/>
                </a:rPr>
                <a:t>Channel Block Diagram</a:t>
              </a:r>
            </a:p>
            <a:p>
              <a:pPr defTabSz="909638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800" b="1" dirty="0">
                  <a:solidFill>
                    <a:srgbClr val="000000"/>
                  </a:solidFill>
                  <a:latin typeface="MS Reference Sans Serif" pitchFamily="34" charset="0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MS Reference Sans Serif" pitchFamily="34" charset="0"/>
                </a:rPr>
                <a:t>256-sample switched capacitor array architecture</a:t>
              </a:r>
            </a:p>
            <a:p>
              <a:pPr defTabSz="909638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800" dirty="0">
                  <a:solidFill>
                    <a:srgbClr val="000000"/>
                  </a:solidFill>
                  <a:latin typeface="MS Reference Sans Serif" pitchFamily="34" charset="0"/>
                </a:rPr>
                <a:t> Parallel </a:t>
              </a:r>
              <a:r>
                <a:rPr lang="en-US" sz="2800" dirty="0" smtClean="0">
                  <a:solidFill>
                    <a:srgbClr val="000000"/>
                  </a:solidFill>
                  <a:latin typeface="MS Reference Sans Serif" pitchFamily="34" charset="0"/>
                </a:rPr>
                <a:t>1.5 </a:t>
              </a:r>
              <a:r>
                <a:rPr lang="en-US" sz="2800" dirty="0">
                  <a:solidFill>
                    <a:srgbClr val="000000"/>
                  </a:solidFill>
                  <a:latin typeface="MS Reference Sans Serif" pitchFamily="34" charset="0"/>
                </a:rPr>
                <a:t>GHz Wilkinson digitization</a:t>
              </a:r>
            </a:p>
            <a:p>
              <a:pPr defTabSz="909638">
                <a:spcBef>
                  <a:spcPct val="50000"/>
                </a:spcBef>
                <a:buFontTx/>
                <a:buChar char="•"/>
                <a:defRPr/>
              </a:pPr>
              <a:r>
                <a:rPr lang="en-US" sz="2800" dirty="0">
                  <a:solidFill>
                    <a:srgbClr val="000000"/>
                  </a:solidFill>
                  <a:latin typeface="MS Reference Sans Serif" pitchFamily="34" charset="0"/>
                </a:rPr>
                <a:t> Serial data readout (token)</a:t>
              </a:r>
            </a:p>
            <a:p>
              <a:pPr algn="just" defTabSz="909638">
                <a:spcBef>
                  <a:spcPct val="50000"/>
                </a:spcBef>
                <a:defRPr/>
              </a:pPr>
              <a:endParaRPr lang="en-US" sz="2400" dirty="0">
                <a:solidFill>
                  <a:srgbClr val="000000"/>
                </a:solidFill>
                <a:latin typeface="MS Reference Sans Serif" pitchFamily="34" charset="0"/>
              </a:endParaRPr>
            </a:p>
            <a:p>
              <a:pPr algn="just" defTabSz="909638">
                <a:spcBef>
                  <a:spcPct val="50000"/>
                </a:spcBef>
                <a:defRPr/>
              </a:pPr>
              <a:endParaRPr lang="en-US" sz="2400" b="1" dirty="0">
                <a:solidFill>
                  <a:srgbClr val="000000"/>
                </a:solidFill>
                <a:latin typeface="MS Reference Sans Serif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67000" y="14706600"/>
              <a:ext cx="28194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457389" y="14633734"/>
              <a:ext cx="2899571" cy="39212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100" dirty="0" smtClean="0">
                  <a:latin typeface="+mn-lt"/>
                </a:rPr>
                <a:t>Timing Generator</a:t>
              </a:r>
              <a:endParaRPr lang="en-US" sz="2100" dirty="0">
                <a:latin typeface="+mn-lt"/>
              </a:endParaRPr>
            </a:p>
          </p:txBody>
        </p:sp>
      </p:grpSp>
      <p:pic>
        <p:nvPicPr>
          <p:cNvPr id="43" name="Picture 2" descr="C:\Users\Herve\Desktop\InsideOut.png"/>
          <p:cNvPicPr>
            <a:picLocks noChangeAspect="1" noChangeArrowheads="1"/>
          </p:cNvPicPr>
          <p:nvPr/>
        </p:nvPicPr>
        <p:blipFill rotWithShape="1">
          <a:blip r:embed="rId7" cstate="print"/>
          <a:srcRect l="23318" r="24219"/>
          <a:stretch/>
        </p:blipFill>
        <p:spPr>
          <a:xfrm>
            <a:off x="1981200" y="1905000"/>
            <a:ext cx="4572000" cy="5830000"/>
          </a:xfrm>
          <a:prstGeom prst="rect">
            <a:avLst/>
          </a:prstGeom>
          <a:noFill/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4" name="Tab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38899196"/>
              </p:ext>
            </p:extLst>
          </p:nvPr>
        </p:nvGraphicFramePr>
        <p:xfrm>
          <a:off x="1295400" y="25374600"/>
          <a:ext cx="10591800" cy="70408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295900"/>
                <a:gridCol w="5295900"/>
              </a:tblGrid>
              <a:tr h="396396">
                <a:tc>
                  <a:txBody>
                    <a:bodyPr/>
                    <a:lstStyle/>
                    <a:p>
                      <a:endParaRPr lang="en-US" sz="3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 smtClean="0">
                          <a:latin typeface="+mn-lt"/>
                        </a:rPr>
                        <a:t>ACTUAL PERFORMANCE</a:t>
                      </a:r>
                      <a:endParaRPr lang="en-US" sz="3600" b="1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solidFill>
                            <a:schemeClr val="tx1"/>
                          </a:solidFill>
                          <a:latin typeface="+mn-lt"/>
                        </a:rPr>
                        <a:t>Sampling</a:t>
                      </a:r>
                      <a:r>
                        <a:rPr lang="en-US" sz="36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 Rate</a:t>
                      </a:r>
                      <a:endParaRPr lang="en-US" sz="36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2.5</a:t>
                      </a:r>
                      <a:r>
                        <a:rPr lang="en-US" sz="3600" baseline="0" dirty="0" smtClean="0">
                          <a:latin typeface="+mn-lt"/>
                        </a:rPr>
                        <a:t>-15 </a:t>
                      </a:r>
                      <a:r>
                        <a:rPr lang="en-US" sz="3600" baseline="0" dirty="0" err="1" smtClean="0">
                          <a:latin typeface="+mn-lt"/>
                        </a:rPr>
                        <a:t>GSa</a:t>
                      </a:r>
                      <a:r>
                        <a:rPr lang="en-US" sz="3600" baseline="0" dirty="0" smtClean="0">
                          <a:latin typeface="+mn-lt"/>
                        </a:rPr>
                        <a:t>/s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</a:tr>
              <a:tr h="24384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# Channels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6</a:t>
                      </a:r>
                      <a:r>
                        <a:rPr lang="en-US" sz="3600" baseline="0" dirty="0" smtClean="0">
                          <a:latin typeface="+mn-lt"/>
                        </a:rPr>
                        <a:t> (or 2)</a:t>
                      </a:r>
                      <a:r>
                        <a:rPr lang="en-US" sz="3600" dirty="0" smtClean="0">
                          <a:latin typeface="+mn-lt"/>
                        </a:rPr>
                        <a:t> 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Sampling Depth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256 (or 768)</a:t>
                      </a:r>
                      <a:r>
                        <a:rPr lang="en-US" sz="3600" baseline="0" dirty="0" smtClean="0">
                          <a:latin typeface="+mn-lt"/>
                        </a:rPr>
                        <a:t> </a:t>
                      </a:r>
                      <a:r>
                        <a:rPr lang="en-US" sz="3600" dirty="0" smtClean="0">
                          <a:latin typeface="+mn-lt"/>
                        </a:rPr>
                        <a:t>points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</a:tr>
              <a:tr h="144808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Sampling Window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Depth*(Sampling</a:t>
                      </a:r>
                      <a:r>
                        <a:rPr lang="en-US" sz="3600" baseline="0" dirty="0" smtClean="0">
                          <a:latin typeface="+mn-lt"/>
                        </a:rPr>
                        <a:t> Rate)</a:t>
                      </a:r>
                      <a:r>
                        <a:rPr lang="en-US" sz="3600" baseline="30000" dirty="0" smtClean="0">
                          <a:latin typeface="+mn-lt"/>
                        </a:rPr>
                        <a:t>-1</a:t>
                      </a:r>
                      <a:endParaRPr lang="en-US" sz="3600" baseline="30000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Input Noise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&lt;1 mV</a:t>
                      </a:r>
                      <a:r>
                        <a:rPr lang="en-US" sz="3600" baseline="0" dirty="0" smtClean="0">
                          <a:latin typeface="+mn-lt"/>
                        </a:rPr>
                        <a:t> RMS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Analog</a:t>
                      </a:r>
                      <a:r>
                        <a:rPr lang="en-US" sz="3600" baseline="0" dirty="0" smtClean="0">
                          <a:latin typeface="+mn-lt"/>
                        </a:rPr>
                        <a:t> Bandwidth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1.5 GHz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ADC conversion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Up</a:t>
                      </a:r>
                      <a:r>
                        <a:rPr lang="en-US" sz="3600" baseline="0" dirty="0" smtClean="0">
                          <a:latin typeface="+mn-lt"/>
                        </a:rPr>
                        <a:t> to </a:t>
                      </a:r>
                      <a:r>
                        <a:rPr lang="en-US" sz="3600" dirty="0" smtClean="0">
                          <a:latin typeface="+mn-lt"/>
                        </a:rPr>
                        <a:t>12 bit </a:t>
                      </a:r>
                      <a:r>
                        <a:rPr lang="en-US" sz="3600" smtClean="0">
                          <a:latin typeface="+mn-lt"/>
                        </a:rPr>
                        <a:t>@ </a:t>
                      </a:r>
                      <a:r>
                        <a:rPr lang="en-US" sz="3600" smtClean="0">
                          <a:latin typeface="+mn-lt"/>
                        </a:rPr>
                        <a:t>1.5</a:t>
                      </a:r>
                      <a:r>
                        <a:rPr lang="en-US" sz="3600" baseline="0" smtClean="0">
                          <a:latin typeface="+mn-lt"/>
                        </a:rPr>
                        <a:t> </a:t>
                      </a:r>
                      <a:r>
                        <a:rPr lang="en-US" sz="3600" smtClean="0">
                          <a:latin typeface="+mn-lt"/>
                        </a:rPr>
                        <a:t>GHz</a:t>
                      </a:r>
                      <a:endParaRPr lang="en-US" sz="3600" dirty="0" smtClean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Dynamic Range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0.1-1.1 V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Latency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2 µs (min)</a:t>
                      </a:r>
                      <a:r>
                        <a:rPr lang="en-US" sz="3600" baseline="0" dirty="0" smtClean="0">
                          <a:latin typeface="+mn-lt"/>
                        </a:rPr>
                        <a:t> – 16 µs (max)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Internal Trigger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+mn-lt"/>
                        </a:rPr>
                        <a:t>yes</a:t>
                      </a:r>
                      <a:endParaRPr lang="en-US" sz="36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5" name="Text Box 133"/>
          <p:cNvSpPr txBox="1">
            <a:spLocks noChangeArrowheads="1"/>
          </p:cNvSpPr>
          <p:nvPr/>
        </p:nvSpPr>
        <p:spPr bwMode="auto">
          <a:xfrm>
            <a:off x="1295400" y="24403050"/>
            <a:ext cx="5257800" cy="9715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038" tIns="45519" rIns="91038" bIns="45519"/>
          <a:lstStyle/>
          <a:p>
            <a:pPr algn="ctr" defTabSz="909638">
              <a:spcBef>
                <a:spcPct val="50000"/>
              </a:spcBef>
              <a:defRPr/>
            </a:pPr>
            <a:r>
              <a:rPr lang="en-US" sz="5400" b="1" dirty="0"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S Reference Sans Serif" pitchFamily="34" charset="0"/>
              </a:rPr>
              <a:t>PSEC-4 ASIC</a:t>
            </a:r>
          </a:p>
        </p:txBody>
      </p:sp>
      <p:grpSp>
        <p:nvGrpSpPr>
          <p:cNvPr id="50" name="Group 49"/>
          <p:cNvGrpSpPr/>
          <p:nvPr/>
        </p:nvGrpSpPr>
        <p:grpSpPr>
          <a:xfrm>
            <a:off x="17297400" y="14782800"/>
            <a:ext cx="13487400" cy="8096250"/>
            <a:chOff x="17373600" y="13944600"/>
            <a:chExt cx="13487400" cy="8096250"/>
          </a:xfrm>
        </p:grpSpPr>
        <p:pic>
          <p:nvPicPr>
            <p:cNvPr id="4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488400" y="15011400"/>
              <a:ext cx="9372600" cy="70294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7" name="Picture 2" descr="G:\DCIM\100_FUJI\DSCF0535.JPG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0225" t="13094" r="26097" b="17147"/>
            <a:stretch/>
          </p:blipFill>
          <p:spPr bwMode="auto">
            <a:xfrm>
              <a:off x="17373600" y="13944600"/>
              <a:ext cx="5689827" cy="55458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" name="Text Box 133"/>
          <p:cNvSpPr txBox="1">
            <a:spLocks noChangeArrowheads="1"/>
          </p:cNvSpPr>
          <p:nvPr/>
        </p:nvSpPr>
        <p:spPr bwMode="auto">
          <a:xfrm>
            <a:off x="18516600" y="13487400"/>
            <a:ext cx="11414125" cy="838200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  <a:effectLst/>
        </p:spPr>
        <p:txBody>
          <a:bodyPr lIns="91038" tIns="45519" rIns="91038" bIns="45519"/>
          <a:lstStyle/>
          <a:p>
            <a:pPr algn="ctr" defTabSz="909638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S Reference Sans Serif" pitchFamily="34" charset="0"/>
              </a:rPr>
              <a:t>PSEC-4 </a:t>
            </a:r>
            <a:r>
              <a:rPr lang="en-US" sz="4800" b="1" dirty="0">
                <a:solidFill>
                  <a:srgbClr val="FF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S Reference Sans Serif" pitchFamily="34" charset="0"/>
              </a:rPr>
              <a:t>die &amp; Evaluation Board</a:t>
            </a: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16687800" y="20574000"/>
            <a:ext cx="5867400" cy="2514600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outerShdw blurRad="50800" dist="38100" dir="2700000" sx="102000" sy="102000" algn="tl" rotWithShape="0">
              <a:prstClr val="black">
                <a:alpha val="29000"/>
              </a:prstClr>
            </a:outerShdw>
          </a:effectLst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3000" b="1" dirty="0" smtClean="0"/>
              <a:t>6-channel </a:t>
            </a:r>
            <a:r>
              <a:rPr lang="en-US" sz="3000" b="1" dirty="0" smtClean="0">
                <a:solidFill>
                  <a:srgbClr val="FF0000"/>
                </a:solidFill>
              </a:rPr>
              <a:t>“oscilloscope on a chip” </a:t>
            </a:r>
            <a:r>
              <a:rPr lang="en-US" sz="3000" b="1" dirty="0"/>
              <a:t>(1.6 </a:t>
            </a:r>
            <a:r>
              <a:rPr lang="en-US" sz="3000" b="1" dirty="0" smtClean="0"/>
              <a:t>GHz,10-15 GS/s)</a:t>
            </a:r>
            <a:endParaRPr lang="en-US" sz="3000" b="1" dirty="0" smtClean="0">
              <a:solidFill>
                <a:srgbClr val="FF0000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000" b="1" dirty="0" smtClean="0"/>
              <a:t>Evaluation board uses USB 2.0 interface + PC data acquisition software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22326600" y="19888200"/>
            <a:ext cx="3505200" cy="1676400"/>
          </a:xfrm>
          <a:prstGeom prst="straightConnector1">
            <a:avLst/>
          </a:prstGeom>
          <a:ln w="1270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8573294" y="28384500"/>
            <a:ext cx="8152606" cy="794"/>
          </a:xfrm>
          <a:prstGeom prst="line">
            <a:avLst/>
          </a:prstGeom>
          <a:ln w="41275">
            <a:solidFill>
              <a:srgbClr val="004D8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2649200" y="24307800"/>
            <a:ext cx="18364200" cy="1588"/>
          </a:xfrm>
          <a:prstGeom prst="line">
            <a:avLst/>
          </a:prstGeom>
          <a:ln w="31750">
            <a:solidFill>
              <a:srgbClr val="004D8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 Box 133"/>
          <p:cNvSpPr txBox="1">
            <a:spLocks noChangeArrowheads="1"/>
          </p:cNvSpPr>
          <p:nvPr/>
        </p:nvSpPr>
        <p:spPr bwMode="auto">
          <a:xfrm>
            <a:off x="12725400" y="24384000"/>
            <a:ext cx="6324600" cy="97155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1038" tIns="45519" rIns="91038" bIns="45519"/>
          <a:lstStyle/>
          <a:p>
            <a:pPr algn="ctr" defTabSz="909638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FFCC00"/>
                </a:solidFill>
                <a:latin typeface="MS Reference Sans Serif" pitchFamily="34" charset="0"/>
              </a:rPr>
              <a:t>PSEC-4 </a:t>
            </a:r>
            <a:r>
              <a:rPr lang="en-US" sz="4800" b="1" dirty="0">
                <a:solidFill>
                  <a:srgbClr val="FFCC00"/>
                </a:solidFill>
                <a:latin typeface="MS Reference Sans Serif" pitchFamily="34" charset="0"/>
              </a:rPr>
              <a:t>Results</a:t>
            </a:r>
          </a:p>
        </p:txBody>
      </p:sp>
      <p:grpSp>
        <p:nvGrpSpPr>
          <p:cNvPr id="62" name="Group 61"/>
          <p:cNvGrpSpPr/>
          <p:nvPr/>
        </p:nvGrpSpPr>
        <p:grpSpPr>
          <a:xfrm>
            <a:off x="23317200" y="26060400"/>
            <a:ext cx="7315200" cy="7010400"/>
            <a:chOff x="326967" y="1074044"/>
            <a:chExt cx="2667000" cy="2593524"/>
          </a:xfrm>
        </p:grpSpPr>
        <p:pic>
          <p:nvPicPr>
            <p:cNvPr id="63" name="Picture 4" descr="C:\Documents and Settings\eric\My Documents\Downloads\noise.pn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5399" b="50000"/>
            <a:stretch/>
          </p:blipFill>
          <p:spPr bwMode="auto">
            <a:xfrm>
              <a:off x="326967" y="1074044"/>
              <a:ext cx="2667000" cy="2593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1773873" y="2314284"/>
              <a:ext cx="901213" cy="469587"/>
            </a:xfrm>
            <a:prstGeom prst="rect">
              <a:avLst/>
            </a:prstGeom>
            <a:noFill/>
            <a:ln w="63500"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endParaRPr lang="en-US" sz="1200" dirty="0" smtClean="0">
                <a:solidFill>
                  <a:srgbClr val="0000FF"/>
                </a:solidFill>
              </a:endParaRPr>
            </a:p>
            <a:p>
              <a:endParaRPr lang="en-US" sz="3000" b="1" dirty="0" smtClean="0">
                <a:solidFill>
                  <a:srgbClr val="0000FF"/>
                </a:solidFill>
              </a:endParaRPr>
            </a:p>
            <a:p>
              <a:r>
                <a:rPr lang="el-GR" sz="3000" b="1" dirty="0" smtClean="0">
                  <a:solidFill>
                    <a:srgbClr val="0000FF"/>
                  </a:solidFill>
                </a:rPr>
                <a:t>σ</a:t>
              </a:r>
              <a:r>
                <a:rPr lang="en-US" sz="3000" b="1" dirty="0" smtClean="0">
                  <a:solidFill>
                    <a:srgbClr val="0000FF"/>
                  </a:solidFill>
                </a:rPr>
                <a:t> ~ 0.75mV</a:t>
              </a:r>
              <a:endParaRPr lang="en-US" sz="3000" b="1" dirty="0">
                <a:solidFill>
                  <a:srgbClr val="0000FF"/>
                </a:solidFill>
              </a:endParaRPr>
            </a:p>
          </p:txBody>
        </p:sp>
      </p:grpSp>
      <p:pic>
        <p:nvPicPr>
          <p:cNvPr id="2073" name="Picture 25" descr="C:\Users\Eric\Downloads\samplerate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5400000">
            <a:off x="14505215" y="25271185"/>
            <a:ext cx="6172200" cy="8817429"/>
          </a:xfrm>
          <a:prstGeom prst="rect">
            <a:avLst/>
          </a:prstGeom>
          <a:noFill/>
        </p:spPr>
      </p:pic>
      <p:sp>
        <p:nvSpPr>
          <p:cNvPr id="67" name="TextBox 21"/>
          <p:cNvSpPr txBox="1">
            <a:spLocks noChangeArrowheads="1"/>
          </p:cNvSpPr>
          <p:nvPr/>
        </p:nvSpPr>
        <p:spPr bwMode="auto">
          <a:xfrm>
            <a:off x="23698200" y="25908000"/>
            <a:ext cx="20574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Noise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68" name="TextBox 21"/>
          <p:cNvSpPr txBox="1">
            <a:spLocks noChangeArrowheads="1"/>
          </p:cNvSpPr>
          <p:nvPr/>
        </p:nvSpPr>
        <p:spPr bwMode="auto">
          <a:xfrm>
            <a:off x="14020800" y="25908000"/>
            <a:ext cx="3810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Sampling Rate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63600" y="34013967"/>
            <a:ext cx="9067800" cy="6143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" name="Subtitle 2"/>
          <p:cNvSpPr txBox="1">
            <a:spLocks/>
          </p:cNvSpPr>
          <p:nvPr/>
        </p:nvSpPr>
        <p:spPr>
          <a:xfrm>
            <a:off x="15697200" y="37642800"/>
            <a:ext cx="3165550" cy="73437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vert="horz" lIns="91440" tIns="45720" rIns="91440" bIns="45720" rtlCol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f</a:t>
            </a:r>
            <a:r>
              <a:rPr lang="en-US" sz="3600" b="1" baseline="-25000" dirty="0" smtClean="0">
                <a:solidFill>
                  <a:srgbClr val="FF0000"/>
                </a:solidFill>
                <a:latin typeface="+mn-lt"/>
              </a:rPr>
              <a:t>3dB</a:t>
            </a:r>
            <a:r>
              <a:rPr lang="en-US" sz="3600" b="1" dirty="0" smtClean="0">
                <a:solidFill>
                  <a:srgbClr val="FF0000"/>
                </a:solidFill>
                <a:latin typeface="+mn-lt"/>
              </a:rPr>
              <a:t> = 1.6 GHz</a:t>
            </a:r>
          </a:p>
        </p:txBody>
      </p:sp>
      <p:sp>
        <p:nvSpPr>
          <p:cNvPr id="72" name="TextBox 21"/>
          <p:cNvSpPr txBox="1">
            <a:spLocks noChangeArrowheads="1"/>
          </p:cNvSpPr>
          <p:nvPr/>
        </p:nvSpPr>
        <p:spPr bwMode="auto">
          <a:xfrm>
            <a:off x="14173200" y="33201114"/>
            <a:ext cx="3810000" cy="132343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Frequency Response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73" name="Picture 3" descr="C:\Documents and Settings\eric\Desktop\PSEC4-code\psec4eval_term\Default Profile\scan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41000" y="34442400"/>
            <a:ext cx="7416797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21"/>
          <p:cNvSpPr txBox="1">
            <a:spLocks noChangeArrowheads="1"/>
          </p:cNvSpPr>
          <p:nvPr/>
        </p:nvSpPr>
        <p:spPr bwMode="auto">
          <a:xfrm>
            <a:off x="23774400" y="33604200"/>
            <a:ext cx="3810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latin typeface="Trebuchet MS" pitchFamily="34" charset="0"/>
              </a:rPr>
              <a:t>Linearity</a:t>
            </a:r>
            <a:endParaRPr lang="en-US" sz="4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76" name="Picture 3" descr="C:\Documents and Settings\eric\Desktop\PSEC4-code\psec4eval_term\Default Profile\800M_13G.jpe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" y="34213800"/>
            <a:ext cx="6197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Box 76"/>
          <p:cNvSpPr txBox="1"/>
          <p:nvPr/>
        </p:nvSpPr>
        <p:spPr>
          <a:xfrm>
            <a:off x="1447800" y="33736002"/>
            <a:ext cx="473371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latin typeface="+mn-lt"/>
              </a:rPr>
              <a:t>Sampling rate : 10 </a:t>
            </a:r>
            <a:r>
              <a:rPr lang="en-US" sz="3400" b="1" dirty="0" err="1" smtClean="0">
                <a:solidFill>
                  <a:srgbClr val="0070C0"/>
                </a:solidFill>
                <a:latin typeface="+mn-lt"/>
              </a:rPr>
              <a:t>GSa</a:t>
            </a:r>
            <a:r>
              <a:rPr lang="en-US" sz="3400" b="1" dirty="0" smtClean="0">
                <a:solidFill>
                  <a:srgbClr val="0070C0"/>
                </a:solidFill>
                <a:latin typeface="+mn-lt"/>
              </a:rPr>
              <a:t>/s</a:t>
            </a:r>
            <a:endParaRPr lang="en-US" sz="3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0" name="Title 1"/>
          <p:cNvSpPr txBox="1">
            <a:spLocks/>
          </p:cNvSpPr>
          <p:nvPr/>
        </p:nvSpPr>
        <p:spPr>
          <a:xfrm>
            <a:off x="4419600" y="32766000"/>
            <a:ext cx="4756482" cy="838200"/>
          </a:xfrm>
          <a:prstGeom prst="rect">
            <a:avLst/>
          </a:prstGeom>
          <a:ln w="63500">
            <a:solidFill>
              <a:srgbClr val="C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solidFill>
                  <a:srgbClr val="C00000"/>
                </a:solidFill>
              </a:rPr>
              <a:t>Digitized Waveforms</a:t>
            </a:r>
            <a:endParaRPr lang="en-US" sz="4000" b="1" dirty="0">
              <a:solidFill>
                <a:srgbClr val="C00000"/>
              </a:solidFill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1143000" y="38938200"/>
            <a:ext cx="11049000" cy="1672173"/>
            <a:chOff x="1295400" y="38709600"/>
            <a:chExt cx="11049000" cy="1672173"/>
          </a:xfrm>
        </p:grpSpPr>
        <p:sp>
          <p:nvSpPr>
            <p:cNvPr id="81" name="TextBox 80"/>
            <p:cNvSpPr txBox="1"/>
            <p:nvPr/>
          </p:nvSpPr>
          <p:spPr>
            <a:xfrm>
              <a:off x="1295400" y="38709600"/>
              <a:ext cx="6165502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 smtClean="0">
                  <a:latin typeface="+mn-lt"/>
                </a:rPr>
                <a:t>Input:  800MHz, 300 mV</a:t>
              </a:r>
              <a:r>
                <a:rPr lang="en-US" sz="3400" baseline="-25000" dirty="0" smtClean="0">
                  <a:latin typeface="+mn-lt"/>
                </a:rPr>
                <a:t>pp</a:t>
              </a:r>
              <a:r>
                <a:rPr lang="en-US" sz="3400" dirty="0" smtClean="0">
                  <a:latin typeface="+mn-lt"/>
                </a:rPr>
                <a:t> sine</a:t>
              </a:r>
              <a:endParaRPr lang="en-US" sz="3400" dirty="0">
                <a:latin typeface="+mn-lt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1295400" y="39243000"/>
              <a:ext cx="110490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Tx/>
                <a:buChar char="-"/>
              </a:pPr>
              <a:r>
                <a:rPr lang="en-US" sz="3400" dirty="0" smtClean="0">
                  <a:latin typeface="+mn-lt"/>
                </a:rPr>
                <a:t>Only pedestal correction applied to PSEC-4 output</a:t>
              </a:r>
            </a:p>
            <a:p>
              <a:pPr>
                <a:buFontTx/>
                <a:buChar char="-"/>
              </a:pPr>
              <a:r>
                <a:rPr lang="en-US" sz="3400" dirty="0" smtClean="0">
                  <a:latin typeface="+mn-lt"/>
                </a:rPr>
                <a:t>Time-base calibrations in progress</a:t>
              </a:r>
              <a:endParaRPr lang="en-US" sz="3400" dirty="0">
                <a:latin typeface="+mn-lt"/>
              </a:endParaRPr>
            </a:p>
          </p:txBody>
        </p:sp>
      </p:grpSp>
      <p:pic>
        <p:nvPicPr>
          <p:cNvPr id="75" name="Picture 2" descr="C:\Documents and Settings\eric\Desktop\PSEC4-code\psec4eval_term\Default Profile\800M_10G.jpe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80200" y="34213800"/>
            <a:ext cx="61976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TextBox 77"/>
          <p:cNvSpPr txBox="1"/>
          <p:nvPr/>
        </p:nvSpPr>
        <p:spPr>
          <a:xfrm>
            <a:off x="7477646" y="33736002"/>
            <a:ext cx="50953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smtClean="0">
                <a:solidFill>
                  <a:srgbClr val="0070C0"/>
                </a:solidFill>
                <a:latin typeface="+mn-lt"/>
              </a:rPr>
              <a:t>Sampling rate : 13.3 </a:t>
            </a:r>
            <a:r>
              <a:rPr lang="en-US" sz="3400" b="1" dirty="0" err="1" smtClean="0">
                <a:solidFill>
                  <a:srgbClr val="0070C0"/>
                </a:solidFill>
                <a:latin typeface="+mn-lt"/>
              </a:rPr>
              <a:t>GSa</a:t>
            </a:r>
            <a:r>
              <a:rPr lang="en-US" sz="3400" b="1" dirty="0" smtClean="0">
                <a:solidFill>
                  <a:srgbClr val="0070C0"/>
                </a:solidFill>
                <a:latin typeface="+mn-lt"/>
              </a:rPr>
              <a:t>/s</a:t>
            </a:r>
            <a:endParaRPr lang="en-US" sz="3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rot="5400000">
            <a:off x="12915106" y="21221700"/>
            <a:ext cx="6172994" cy="794"/>
          </a:xfrm>
          <a:prstGeom prst="line">
            <a:avLst/>
          </a:prstGeom>
          <a:ln w="41275">
            <a:solidFill>
              <a:srgbClr val="004D8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9401</TotalTime>
  <Words>402</Words>
  <Application>Microsoft Office PowerPoint</Application>
  <PresentationFormat>Custom</PresentationFormat>
  <Paragraphs>57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The University of Chicago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cratelaptop</dc:creator>
  <cp:lastModifiedBy>Eric</cp:lastModifiedBy>
  <cp:revision>597</cp:revision>
  <dcterms:created xsi:type="dcterms:W3CDTF">2011-05-30T17:15:43Z</dcterms:created>
  <dcterms:modified xsi:type="dcterms:W3CDTF">2011-10-14T19:30:16Z</dcterms:modified>
</cp:coreProperties>
</file>