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62" r:id="rId4"/>
    <p:sldId id="260" r:id="rId5"/>
    <p:sldId id="394" r:id="rId6"/>
    <p:sldId id="416" r:id="rId7"/>
    <p:sldId id="261" r:id="rId8"/>
    <p:sldId id="422" r:id="rId9"/>
    <p:sldId id="263" r:id="rId10"/>
    <p:sldId id="423" r:id="rId11"/>
    <p:sldId id="266" r:id="rId12"/>
    <p:sldId id="435" r:id="rId13"/>
    <p:sldId id="424" r:id="rId14"/>
    <p:sldId id="412" r:id="rId15"/>
    <p:sldId id="264" r:id="rId16"/>
    <p:sldId id="419" r:id="rId17"/>
    <p:sldId id="425" r:id="rId18"/>
    <p:sldId id="452" r:id="rId19"/>
    <p:sldId id="417" r:id="rId20"/>
    <p:sldId id="430" r:id="rId21"/>
    <p:sldId id="428" r:id="rId22"/>
    <p:sldId id="429" r:id="rId23"/>
    <p:sldId id="431" r:id="rId24"/>
    <p:sldId id="432" r:id="rId25"/>
    <p:sldId id="433" r:id="rId26"/>
    <p:sldId id="434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37" r:id="rId35"/>
    <p:sldId id="404" r:id="rId36"/>
    <p:sldId id="451" r:id="rId37"/>
    <p:sldId id="427" r:id="rId38"/>
    <p:sldId id="421" r:id="rId39"/>
    <p:sldId id="420" r:id="rId40"/>
    <p:sldId id="440" r:id="rId41"/>
    <p:sldId id="449" r:id="rId42"/>
    <p:sldId id="438" r:id="rId43"/>
    <p:sldId id="441" r:id="rId4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3F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B54EB8-874A-4158-92DA-948819E9C5F2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13FB15-20FB-49AB-AC5B-ECEEEE63F7C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9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58C9-C7A0-4A2D-A888-E2B859BADD42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0291F-224D-4EC9-B29C-BEE06068EAA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8CF2E-2D66-48FE-BFC6-8ED297810841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3E458-1B87-4550-8385-00C06D1FBC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6EB7-2817-4B8D-B07A-57A39C2D246B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365A-7496-4660-85F4-C934D86AA16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65000"/>
                  <a:alpha val="31000"/>
                </a:schemeClr>
              </a:gs>
              <a:gs pos="85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76200" y="73025"/>
            <a:ext cx="1284288" cy="842963"/>
            <a:chOff x="76200" y="73025"/>
            <a:chExt cx="1283696" cy="842963"/>
          </a:xfrm>
        </p:grpSpPr>
        <p:pic>
          <p:nvPicPr>
            <p:cNvPr id="6" name="Picture 11" descr="CERN logo"/>
            <p:cNvPicPr>
              <a:picLocks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511664"/>
              <a:ext cx="404660" cy="404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medipixlogo"/>
            <p:cNvPicPr>
              <a:picLocks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76073"/>
              <a:ext cx="404660" cy="404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1" descr="frame_gray1.png"/>
            <p:cNvPicPr>
              <a:picLocks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2056" y="73025"/>
              <a:ext cx="817840" cy="84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467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1F322-7243-4DF4-9D27-A3DB43C5937D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8B1C-3BAB-425C-A1FB-AD3C3BE2AB6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DEBC-D891-4017-A380-39670D4147E7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72FC-0443-4592-9B37-F8A390ED5C7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77AD7-D2E5-4E04-9993-33503DA44392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B9565-AE59-46A7-B2D1-BDF70D0FA88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D464-2DCB-4793-98D0-84751A063B77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F1DAF-4C71-49D3-8658-242E1074FAC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8FFAA-2844-456E-9A21-2EC6EFF2FF74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6EA2-F3CC-4938-82A0-BEB432EB6D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C6E1-66F6-4CED-8EC6-EEA598C35560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09278-66ED-426D-876F-A92342AA86A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0C67-42C7-4C63-BEF5-674E9E168BD3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76EBF-1832-4C51-B0F8-7074FA3FBB1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4C203-A228-46F0-9EA0-EA298F3855AD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800F-CD10-4C0F-8C2D-2420C26C53E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296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A59131-6819-467F-80FF-6F64C468D15E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6B096C-7298-4488-A451-31CFE6982B5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010.1057v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ctrTitle"/>
          </p:nvPr>
        </p:nvSpPr>
        <p:spPr>
          <a:xfrm>
            <a:off x="0" y="765175"/>
            <a:ext cx="9144000" cy="1008063"/>
          </a:xfrm>
        </p:spPr>
        <p:txBody>
          <a:bodyPr/>
          <a:lstStyle/>
          <a:p>
            <a:r>
              <a:rPr lang="en-US" sz="3200" smtClean="0"/>
              <a:t>Considerations about Large area - Low cost</a:t>
            </a:r>
            <a:br>
              <a:rPr lang="en-US" sz="3200" smtClean="0"/>
            </a:br>
            <a:r>
              <a:rPr lang="en-US" sz="3200" smtClean="0"/>
              <a:t>Fast Imaging Photo-detectors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8888" y="22050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Jean-Francois GENAT</a:t>
            </a:r>
            <a:endParaRPr lang="en-US" sz="24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University of Chicago, LPNHE Paris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/>
          </a:p>
        </p:txBody>
      </p:sp>
      <p:pic>
        <p:nvPicPr>
          <p:cNvPr id="15363" name="Picture 2" descr="C:\Hervé\Stage Chicago\Travail\Images\En-tête Hawai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uof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213100"/>
            <a:ext cx="10556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476375" y="4941888"/>
            <a:ext cx="6461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Workshop on Timing Detectors ,  Krakow,  November 29</a:t>
            </a:r>
            <a:r>
              <a:rPr lang="en-US" baseline="30000">
                <a:latin typeface="Calibri" pitchFamily="34" charset="0"/>
              </a:rPr>
              <a:t>th</a:t>
            </a:r>
            <a:r>
              <a:rPr lang="en-US">
                <a:latin typeface="Calibri" pitchFamily="34" charset="0"/>
              </a:rPr>
              <a:t> 2010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5366" name="Image 7" descr="logo-lpnh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500438"/>
            <a:ext cx="13462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77724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76600" y="1981200"/>
            <a:ext cx="42672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116013" y="2420938"/>
            <a:ext cx="70104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Introduction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Fast Timing Imaging Photo-detectors</a:t>
            </a:r>
            <a:endParaRPr lang="en-US" sz="240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   Micro-Channel Plate signals 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Large area devices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Conclusion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30724" name="Picture 2" descr="C:\Hervé\Stage Chicago\Travail\Images\En-tête Hawai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0" y="6581775"/>
            <a:ext cx="6300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05800" cy="838200"/>
          </a:xfrm>
        </p:spPr>
        <p:txBody>
          <a:bodyPr/>
          <a:lstStyle/>
          <a:p>
            <a:r>
              <a:rPr lang="en-US" sz="3200" smtClean="0"/>
              <a:t>MCP signals</a:t>
            </a:r>
          </a:p>
        </p:txBody>
      </p:sp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772" name="Picture 9" descr="amplitudes_2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10"/>
          <p:cNvSpPr txBox="1">
            <a:spLocks noChangeArrowheads="1"/>
          </p:cNvSpPr>
          <p:nvPr/>
        </p:nvSpPr>
        <p:spPr bwMode="auto">
          <a:xfrm>
            <a:off x="228600" y="3581400"/>
            <a:ext cx="891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Segmented anodes, Burle-Photonis                     Glass + ALD MCPs    (from Matt Wetstein, ANL) </a:t>
            </a:r>
          </a:p>
        </p:txBody>
      </p:sp>
      <p:pic>
        <p:nvPicPr>
          <p:cNvPr id="32774" name="Picture 13" descr="3kV_Matt_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4463" y="762000"/>
            <a:ext cx="4808537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962400"/>
            <a:ext cx="3733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11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  <p:sp>
        <p:nvSpPr>
          <p:cNvPr id="32777" name="ZoneTexte 12"/>
          <p:cNvSpPr txBox="1">
            <a:spLocks noChangeArrowheads="1"/>
          </p:cNvSpPr>
          <p:nvPr/>
        </p:nvSpPr>
        <p:spPr bwMode="auto">
          <a:xfrm>
            <a:off x="6300788" y="4292600"/>
            <a:ext cx="2381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Ideal  pulse is a triangle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33"/>
          <p:cNvSpPr txBox="1">
            <a:spLocks noChangeArrowheads="1"/>
          </p:cNvSpPr>
          <p:nvPr/>
        </p:nvSpPr>
        <p:spPr bwMode="auto">
          <a:xfrm>
            <a:off x="1981200" y="152400"/>
            <a:ext cx="5654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MCPs   Efficiency  and   Baseline noise</a:t>
            </a:r>
          </a:p>
        </p:txBody>
      </p:sp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381000" y="4876800"/>
            <a:ext cx="7829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Efficiency  plateau and baseline noise  (left: 25 </a:t>
            </a:r>
            <a:r>
              <a:rPr lang="en-US">
                <a:latin typeface="Symbol" pitchFamily="18" charset="2"/>
              </a:rPr>
              <a:t>m</a:t>
            </a:r>
            <a:r>
              <a:rPr lang="en-US">
                <a:latin typeface="Calibri" pitchFamily="34" charset="0"/>
              </a:rPr>
              <a:t>m,  right 10 </a:t>
            </a:r>
            <a:r>
              <a:rPr lang="en-US">
                <a:latin typeface="Symbol" pitchFamily="18" charset="2"/>
              </a:rPr>
              <a:t>m</a:t>
            </a:r>
            <a:r>
              <a:rPr lang="en-US">
                <a:latin typeface="Calibri" pitchFamily="34" charset="0"/>
              </a:rPr>
              <a:t>m)</a:t>
            </a:r>
          </a:p>
          <a:p>
            <a:r>
              <a:rPr lang="en-US">
                <a:latin typeface="Calibri" pitchFamily="34" charset="0"/>
              </a:rPr>
              <a:t>Plateaux  are 250V for both MCPs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10</a:t>
            </a:r>
            <a:r>
              <a:rPr lang="en-US">
                <a:latin typeface="Symbol" pitchFamily="18" charset="2"/>
              </a:rPr>
              <a:t> m</a:t>
            </a:r>
            <a:r>
              <a:rPr lang="en-US">
                <a:latin typeface="Calibri" pitchFamily="34" charset="0"/>
              </a:rPr>
              <a:t>m MCP shows double and triple after-pulses (not  included in the count rates)</a:t>
            </a:r>
          </a:p>
        </p:txBody>
      </p:sp>
      <p:pic>
        <p:nvPicPr>
          <p:cNvPr id="33795" name="Picture 7" descr="10u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143000"/>
            <a:ext cx="480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8" descr="noise_25u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467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1447800" y="3810000"/>
            <a:ext cx="2060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ORTEC CFD set at 3PEs</a:t>
            </a:r>
          </a:p>
        </p:txBody>
      </p:sp>
      <p:sp>
        <p:nvSpPr>
          <p:cNvPr id="33798" name="Rectangle 9"/>
          <p:cNvSpPr>
            <a:spLocks noChangeArrowheads="1"/>
          </p:cNvSpPr>
          <p:nvPr/>
        </p:nvSpPr>
        <p:spPr bwMode="auto">
          <a:xfrm>
            <a:off x="5257800" y="3810000"/>
            <a:ext cx="2060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ORTEC CFD set at 3PEs</a:t>
            </a: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5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762000"/>
          </a:xfrm>
        </p:spPr>
        <p:txBody>
          <a:bodyPr/>
          <a:lstStyle/>
          <a:p>
            <a:r>
              <a:rPr lang="en-US" sz="3200" smtClean="0"/>
              <a:t>MCP signals spectra</a:t>
            </a:r>
          </a:p>
        </p:txBody>
      </p:sp>
      <p:sp>
        <p:nvSpPr>
          <p:cNvPr id="35842" name="Rectangle 10"/>
          <p:cNvSpPr>
            <a:spLocks noChangeArrowheads="1"/>
          </p:cNvSpPr>
          <p:nvPr/>
        </p:nvSpPr>
        <p:spPr bwMode="auto">
          <a:xfrm>
            <a:off x="1981200" y="4800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70C0"/>
                </a:solidFill>
                <a:latin typeface="Calibri" pitchFamily="34" charset="0"/>
              </a:rPr>
              <a:t>25 microns at  2 kV,           50 Photo-electrons</a:t>
            </a:r>
          </a:p>
          <a:p>
            <a:r>
              <a:rPr lang="en-US" b="1" i="1">
                <a:solidFill>
                  <a:srgbClr val="0070C0"/>
                </a:solidFill>
                <a:latin typeface="Calibri" pitchFamily="34" charset="0"/>
              </a:rPr>
              <a:t>10 microns at  2.5 kV         “</a:t>
            </a:r>
          </a:p>
        </p:txBody>
      </p:sp>
      <p:pic>
        <p:nvPicPr>
          <p:cNvPr id="35843" name="Picture 6" descr="25um_2p0_50_spectru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9" descr="10um_2p5_50_spectru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8800" y="6858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468313" y="5661025"/>
            <a:ext cx="2093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Data taken at Argonne</a:t>
            </a:r>
          </a:p>
          <a:p>
            <a:r>
              <a:rPr lang="en-US" sz="1400">
                <a:latin typeface="Calibri" pitchFamily="34" charset="0"/>
              </a:rPr>
              <a:t>(Ed May’s laser test stand)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r>
              <a:rPr lang="en-US" sz="3200" smtClean="0"/>
              <a:t>MCPs:   Timing resolution</a:t>
            </a:r>
          </a:p>
        </p:txBody>
      </p:sp>
      <p:sp>
        <p:nvSpPr>
          <p:cNvPr id="263173" name="Espace réservé du contenu 2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4525963"/>
          </a:xfrm>
        </p:spPr>
        <p:txBody>
          <a:bodyPr/>
          <a:lstStyle/>
          <a:p>
            <a:r>
              <a:rPr lang="en-US" sz="2000" smtClean="0"/>
              <a:t>    SLAC, (Jerry Va’Vra)</a:t>
            </a:r>
          </a:p>
          <a:p>
            <a:r>
              <a:rPr lang="en-US" sz="2000" smtClean="0"/>
              <a:t>    Chicago,  (H. Frisch),  Argonne (E. May),  Hawaii  (G. Varner)</a:t>
            </a:r>
          </a:p>
          <a:p>
            <a:r>
              <a:rPr lang="en-US" sz="2000" smtClean="0"/>
              <a:t>    Nagoya (K. Inami),</a:t>
            </a:r>
          </a:p>
          <a:p>
            <a:r>
              <a:rPr lang="en-US" sz="2000" smtClean="0"/>
              <a:t>    Louvain, CERN (K. Piotrzkowski),</a:t>
            </a:r>
          </a:p>
          <a:p>
            <a:r>
              <a:rPr lang="en-US" sz="2000" smtClean="0"/>
              <a:t>    LBNL, Brookhaven, UTA and many others </a:t>
            </a:r>
          </a:p>
          <a:p>
            <a:endParaRPr lang="en-US" sz="2000" smtClean="0"/>
          </a:p>
          <a:p>
            <a:pPr>
              <a:buFont typeface="Arial" charset="0"/>
              <a:buNone/>
            </a:pPr>
            <a:r>
              <a:rPr lang="en-US" sz="2000" smtClean="0"/>
              <a:t>                    30-40ps Time Transit Spread (single photo-electron response)    </a:t>
            </a:r>
          </a:p>
        </p:txBody>
      </p:sp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3059113" y="4149725"/>
          <a:ext cx="2641600" cy="917575"/>
        </p:xfrm>
        <a:graphic>
          <a:graphicData uri="http://schemas.openxmlformats.org/presentationml/2006/ole">
            <p:oleObj spid="_x0000_s263171" name="Equation" r:id="rId3" imgW="1460160" imgH="482400" progId="Equation.3">
              <p:embed/>
            </p:oleObj>
          </a:graphicData>
        </a:graphic>
      </p:graphicFrame>
      <p:sp>
        <p:nvSpPr>
          <p:cNvPr id="263174" name="Rectangle 4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3200" smtClean="0"/>
              <a:t>MCPs:   Position resolution</a:t>
            </a:r>
          </a:p>
        </p:txBody>
      </p:sp>
      <p:pic>
        <p:nvPicPr>
          <p:cNvPr id="264194" name="Picture 3" descr="MCP_2um_res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5344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195" name="Text Box 5"/>
          <p:cNvSpPr txBox="1">
            <a:spLocks noChangeArrowheads="1"/>
          </p:cNvSpPr>
          <p:nvPr/>
        </p:nvSpPr>
        <p:spPr bwMode="auto">
          <a:xfrm>
            <a:off x="0" y="2895600"/>
            <a:ext cx="1981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</a:rPr>
              <a:t>High precision </a:t>
            </a:r>
          </a:p>
          <a:p>
            <a:r>
              <a:rPr lang="en-US" sz="1400" b="1">
                <a:latin typeface="Calibri" pitchFamily="34" charset="0"/>
              </a:rPr>
              <a:t>analog measurements.</a:t>
            </a:r>
          </a:p>
          <a:p>
            <a:endParaRPr lang="en-US" sz="14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But  </a:t>
            </a:r>
          </a:p>
          <a:p>
            <a:r>
              <a:rPr lang="en-US" sz="1400" b="1">
                <a:latin typeface="Calibri" pitchFamily="34" charset="0"/>
              </a:rPr>
              <a:t>integration time= 200ns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5F71B-03B7-4A6D-8F4B-DFEAB09F5D1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64197" name="Rectangle 8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  <p:sp>
        <p:nvSpPr>
          <p:cNvPr id="264198" name="ZoneTexte 6"/>
          <p:cNvSpPr txBox="1">
            <a:spLocks noChangeArrowheads="1"/>
          </p:cNvSpPr>
          <p:nvPr/>
        </p:nvSpPr>
        <p:spPr bwMode="auto">
          <a:xfrm>
            <a:off x="323850" y="1773238"/>
            <a:ext cx="2265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analog charge division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Spectral response, </a:t>
            </a:r>
            <a:br>
              <a:rPr lang="en-US" sz="3600" dirty="0" smtClean="0"/>
            </a:br>
            <a:r>
              <a:rPr lang="en-US" sz="3600" dirty="0" smtClean="0"/>
              <a:t>Compared Photon Detection Efficiency</a:t>
            </a:r>
            <a:endParaRPr lang="en-US" sz="3600" dirty="0"/>
          </a:p>
        </p:txBody>
      </p:sp>
      <p:sp>
        <p:nvSpPr>
          <p:cNvPr id="265218" name="Rectangle 5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  <p:pic>
        <p:nvPicPr>
          <p:cNvPr id="265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247775"/>
            <a:ext cx="63912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20" name="ZoneTexte 9"/>
          <p:cNvSpPr txBox="1">
            <a:spLocks noChangeArrowheads="1"/>
          </p:cNvSpPr>
          <p:nvPr/>
        </p:nvSpPr>
        <p:spPr bwMode="auto">
          <a:xfrm>
            <a:off x="0" y="5732463"/>
            <a:ext cx="553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PMT,   APD,  and Silicon PM Photon Detection Efficiencies</a:t>
            </a:r>
          </a:p>
        </p:txBody>
      </p:sp>
      <p:sp>
        <p:nvSpPr>
          <p:cNvPr id="265221" name="ZoneTexte 10"/>
          <p:cNvSpPr txBox="1">
            <a:spLocks noChangeArrowheads="1"/>
          </p:cNvSpPr>
          <p:nvPr/>
        </p:nvSpPr>
        <p:spPr bwMode="auto">
          <a:xfrm>
            <a:off x="5724525" y="6308725"/>
            <a:ext cx="3306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B. Dolgoshein  (MEPHY Moscow)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TextBox 8"/>
          <p:cNvSpPr txBox="1">
            <a:spLocks noChangeArrowheads="1"/>
          </p:cNvSpPr>
          <p:nvPr/>
        </p:nvSpPr>
        <p:spPr bwMode="auto">
          <a:xfrm>
            <a:off x="3733800" y="152400"/>
            <a:ext cx="1123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Noise</a:t>
            </a:r>
          </a:p>
        </p:txBody>
      </p:sp>
      <p:sp>
        <p:nvSpPr>
          <p:cNvPr id="292866" name="Title 9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839200" cy="4035425"/>
          </a:xfrm>
        </p:spPr>
        <p:txBody>
          <a:bodyPr/>
          <a:lstStyle/>
          <a:p>
            <a:pPr algn="l"/>
            <a:r>
              <a:rPr lang="en-US" sz="2400" smtClean="0"/>
              <a:t>Impulse noise:   0.2 cts/sec/cm</a:t>
            </a:r>
            <a:r>
              <a:rPr lang="en-US" sz="2400" baseline="30000" smtClean="0"/>
              <a:t>2</a:t>
            </a:r>
            <a:r>
              <a:rPr lang="en-US" sz="2400" smtClean="0"/>
              <a:t>.  Mainly from photo-cathode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-  High compared to gaseous proportional counters, </a:t>
            </a:r>
            <a:br>
              <a:rPr lang="en-US" sz="2400" smtClean="0"/>
            </a:br>
            <a:r>
              <a:rPr lang="en-US" sz="2400" smtClean="0"/>
              <a:t>-  Low compared to other solid-state devices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Contamination by potassium and rubidium </a:t>
            </a:r>
            <a:br>
              <a:rPr lang="en-US" sz="2400" smtClean="0"/>
            </a:br>
            <a:r>
              <a:rPr lang="en-US" sz="2400" smtClean="0"/>
              <a:t>Improved cleaning should lead to less dark noise</a:t>
            </a:r>
          </a:p>
        </p:txBody>
      </p:sp>
      <p:sp>
        <p:nvSpPr>
          <p:cNvPr id="292867" name="Rectangle 5"/>
          <p:cNvSpPr>
            <a:spLocks noChangeArrowheads="1"/>
          </p:cNvSpPr>
          <p:nvPr/>
        </p:nvSpPr>
        <p:spPr bwMode="auto">
          <a:xfrm>
            <a:off x="0" y="6581775"/>
            <a:ext cx="6300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  <p:sp>
        <p:nvSpPr>
          <p:cNvPr id="292868" name="Rectangle 7"/>
          <p:cNvSpPr>
            <a:spLocks noChangeArrowheads="1"/>
          </p:cNvSpPr>
          <p:nvPr/>
        </p:nvSpPr>
        <p:spPr bwMode="auto">
          <a:xfrm>
            <a:off x="395288" y="47244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Siegmund, O.H.W.;  Vallerga, J.;  Wargelin, B.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IEEE Transactions on Nuclear Science, Volume 35, Issue 1, Feb 1988 Page(s): 524 - 528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TextBox 8"/>
          <p:cNvSpPr txBox="1">
            <a:spLocks noChangeArrowheads="1"/>
          </p:cNvSpPr>
          <p:nvPr/>
        </p:nvSpPr>
        <p:spPr bwMode="auto">
          <a:xfrm>
            <a:off x="3059113" y="188913"/>
            <a:ext cx="2657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MCPs Life time</a:t>
            </a:r>
          </a:p>
        </p:txBody>
      </p:sp>
      <p:sp>
        <p:nvSpPr>
          <p:cNvPr id="268290" name="Title 9"/>
          <p:cNvSpPr>
            <a:spLocks noGrp="1"/>
          </p:cNvSpPr>
          <p:nvPr>
            <p:ph type="ctrTitle"/>
          </p:nvPr>
        </p:nvSpPr>
        <p:spPr>
          <a:xfrm>
            <a:off x="0" y="1412875"/>
            <a:ext cx="8839200" cy="4035425"/>
          </a:xfrm>
        </p:spPr>
        <p:txBody>
          <a:bodyPr/>
          <a:lstStyle/>
          <a:p>
            <a:pPr algn="l"/>
            <a:r>
              <a:rPr lang="en-US" sz="2400" smtClean="0"/>
              <a:t>-    Ions feedback and molecules diffusion to the photo-cathode</a:t>
            </a:r>
            <a:br>
              <a:rPr lang="en-US" sz="2400" smtClean="0"/>
            </a:br>
            <a:r>
              <a:rPr lang="en-US" sz="2400" baseline="30000" smtClean="0"/>
              <a:t/>
            </a:r>
            <a:br>
              <a:rPr lang="en-US" sz="2400" baseline="30000" smtClean="0"/>
            </a:br>
            <a:r>
              <a:rPr lang="en-US" sz="2400" baseline="30000" smtClean="0"/>
              <a:t/>
            </a:r>
            <a:br>
              <a:rPr lang="en-US" sz="2400" baseline="30000" smtClean="0"/>
            </a:br>
            <a:r>
              <a:rPr lang="en-US" sz="2400" baseline="30000" smtClean="0"/>
              <a:t>	</a:t>
            </a:r>
            <a:r>
              <a:rPr lang="en-US" sz="2400" smtClean="0"/>
              <a:t>A few  100 A  Aluminum foil  to trap  ions  (K. Inami)</a:t>
            </a:r>
            <a:br>
              <a:rPr lang="en-US" sz="2400" smtClean="0"/>
            </a:br>
            <a:r>
              <a:rPr lang="en-US" sz="2400" smtClean="0"/>
              <a:t>	 Insulate gaps 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		-    Lifetime extended  to a few C/cm</a:t>
            </a:r>
            <a:r>
              <a:rPr lang="en-US" sz="2400" baseline="30000" smtClean="0"/>
              <a:t>2</a:t>
            </a:r>
            <a:br>
              <a:rPr lang="en-US" sz="2400" baseline="30000" smtClean="0"/>
            </a:br>
            <a:r>
              <a:rPr lang="en-US" sz="2400" smtClean="0"/>
              <a:t> 		-    Not much loss in PDE</a:t>
            </a:r>
            <a:r>
              <a:rPr lang="en-US" sz="2400" baseline="30000" smtClean="0"/>
              <a:t/>
            </a:r>
            <a:br>
              <a:rPr lang="en-US" sz="2400" baseline="30000" smtClean="0"/>
            </a:br>
            <a:r>
              <a:rPr lang="en-US" sz="2400" baseline="30000" smtClean="0"/>
              <a:t/>
            </a:r>
            <a:br>
              <a:rPr lang="en-US" sz="2400" baseline="30000" smtClean="0"/>
            </a:br>
            <a:r>
              <a:rPr lang="en-US" sz="2400" baseline="30000" smtClean="0"/>
              <a:t/>
            </a:r>
            <a:br>
              <a:rPr lang="en-US" sz="2400" baseline="30000" smtClean="0"/>
            </a:br>
            <a:r>
              <a:rPr lang="en-US" sz="2400" baseline="30000" smtClean="0"/>
              <a:t/>
            </a:r>
            <a:br>
              <a:rPr lang="en-US" sz="2400" baseline="30000" smtClean="0"/>
            </a:br>
            <a:r>
              <a:rPr lang="en-US" sz="2400" smtClean="0"/>
              <a:t>Visit:      </a:t>
            </a:r>
            <a:r>
              <a:rPr lang="fr-BE" sz="2400" smtClean="0">
                <a:hlinkClick r:id="rId3" action="ppaction://hlinkfile"/>
              </a:rPr>
              <a:t>arXiv:1010.1057v1</a:t>
            </a:r>
            <a:r>
              <a:rPr lang="fr-BE" sz="2400" smtClean="0"/>
              <a:t> [physics.ins-det]</a:t>
            </a:r>
            <a:endParaRPr lang="en-US" sz="2400" baseline="30000" smtClean="0"/>
          </a:p>
        </p:txBody>
      </p:sp>
      <p:sp>
        <p:nvSpPr>
          <p:cNvPr id="268291" name="Rectangle 5"/>
          <p:cNvSpPr>
            <a:spLocks noChangeArrowheads="1"/>
          </p:cNvSpPr>
          <p:nvPr/>
        </p:nvSpPr>
        <p:spPr bwMode="auto">
          <a:xfrm>
            <a:off x="0" y="6581775"/>
            <a:ext cx="6300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77724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76600" y="1981200"/>
            <a:ext cx="42672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339" name="TextBox 4"/>
          <p:cNvSpPr txBox="1">
            <a:spLocks noChangeArrowheads="1"/>
          </p:cNvSpPr>
          <p:nvPr/>
        </p:nvSpPr>
        <p:spPr bwMode="auto">
          <a:xfrm>
            <a:off x="1116013" y="2420938"/>
            <a:ext cx="70104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Introduction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Fast Timing Imaging Photo-detectors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Micro-Channel Plate signals </a:t>
            </a:r>
            <a:endParaRPr lang="en-US" sz="240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   Large area devices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Conclusion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270340" name="Picture 2" descr="C:\Hervé\Stage Chicago\Travail\Images\En-tête Hawai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41" name="Rectangle 9"/>
          <p:cNvSpPr>
            <a:spLocks noChangeArrowheads="1"/>
          </p:cNvSpPr>
          <p:nvPr/>
        </p:nvSpPr>
        <p:spPr bwMode="auto">
          <a:xfrm>
            <a:off x="0" y="6581775"/>
            <a:ext cx="6300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6"/>
          <p:cNvSpPr txBox="1">
            <a:spLocks noChangeArrowheads="1"/>
          </p:cNvSpPr>
          <p:nvPr/>
        </p:nvSpPr>
        <p:spPr bwMode="auto">
          <a:xfrm>
            <a:off x="2700338" y="1844675"/>
            <a:ext cx="4157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            With the help of</a:t>
            </a:r>
          </a:p>
        </p:txBody>
      </p:sp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0" y="3048000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          John  Anderson, Klaus Attenkofer, Mircea Bogdan, Dominique Breton, Gary Drake, </a:t>
            </a:r>
          </a:p>
          <a:p>
            <a:r>
              <a:rPr lang="en-US">
                <a:latin typeface="Calibri" pitchFamily="34" charset="0"/>
              </a:rPr>
              <a:t>Eric Delagnes,  Henry  Frisch, Herve Grabas,  Mary K. Heintz,  Edward May, Samuel  Meehan,                	Eric Oberla,  Larry  L. Ruckman,  Fukun Tang, Gary  Varner,  Jaroslav  Va’Vra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		                                and many others…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smtClean="0"/>
              <a:t>CCDs, Pixels (no timing)</a:t>
            </a:r>
          </a:p>
        </p:txBody>
      </p:sp>
      <p:sp>
        <p:nvSpPr>
          <p:cNvPr id="272386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5410200"/>
          </a:xfrm>
        </p:spPr>
        <p:txBody>
          <a:bodyPr/>
          <a:lstStyle/>
          <a:p>
            <a:pPr algn="l"/>
            <a:endParaRPr lang="en-US" sz="7400" smtClean="0">
              <a:solidFill>
                <a:srgbClr val="FF0000"/>
              </a:solidFill>
            </a:endParaRPr>
          </a:p>
          <a:p>
            <a:pPr algn="l"/>
            <a:endParaRPr lang="en-US" sz="3700" smtClean="0">
              <a:solidFill>
                <a:srgbClr val="002060"/>
              </a:solidFill>
            </a:endParaRPr>
          </a:p>
          <a:p>
            <a:pPr algn="l"/>
            <a:endParaRPr lang="en-US" sz="3700" smtClean="0">
              <a:solidFill>
                <a:srgbClr val="002060"/>
              </a:solidFill>
            </a:endParaRPr>
          </a:p>
          <a:p>
            <a:pPr algn="l"/>
            <a:endParaRPr lang="en-US" sz="6000" smtClean="0">
              <a:solidFill>
                <a:srgbClr val="FF0000"/>
              </a:solidFill>
            </a:endParaRPr>
          </a:p>
          <a:p>
            <a:pPr algn="l"/>
            <a:endParaRPr lang="en-US" sz="1200" smtClean="0">
              <a:solidFill>
                <a:srgbClr val="002060"/>
              </a:solidFill>
            </a:endParaRPr>
          </a:p>
          <a:p>
            <a:pPr algn="l"/>
            <a:r>
              <a:rPr lang="en-US" sz="1200" smtClean="0">
                <a:solidFill>
                  <a:srgbClr val="002060"/>
                </a:solidFill>
              </a:rPr>
              <a:t>		</a:t>
            </a:r>
            <a:r>
              <a:rPr lang="en-US" sz="1800" smtClean="0">
                <a:solidFill>
                  <a:srgbClr val="002060"/>
                </a:solidFill>
              </a:rPr>
              <a:t>	</a:t>
            </a:r>
          </a:p>
          <a:p>
            <a:pPr algn="l"/>
            <a:endParaRPr lang="en-US" sz="1800" smtClean="0">
              <a:solidFill>
                <a:srgbClr val="002060"/>
              </a:solidFill>
            </a:endParaRPr>
          </a:p>
          <a:p>
            <a:pPr algn="l"/>
            <a:endParaRPr lang="en-US" sz="1800" smtClean="0">
              <a:solidFill>
                <a:srgbClr val="002060"/>
              </a:solidFill>
            </a:endParaRPr>
          </a:p>
        </p:txBody>
      </p:sp>
      <p:pic>
        <p:nvPicPr>
          <p:cNvPr id="272387" name="Picture 2" descr="C:\Documents and Settings\TEMP\Desktop\twepp_de_moor_0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4485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88" name="TextBox 5"/>
          <p:cNvSpPr txBox="1">
            <a:spLocks noChangeArrowheads="1"/>
          </p:cNvSpPr>
          <p:nvPr/>
        </p:nvSpPr>
        <p:spPr bwMode="auto">
          <a:xfrm>
            <a:off x="5486400" y="6488113"/>
            <a:ext cx="3462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Piet De Moor (IMEC), TWEPP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CC9FD-D7B1-40B8-AA6E-23A889C41BA2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2390" name="Rectangle 7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200" smtClean="0"/>
              <a:t>CCDs, Pixels</a:t>
            </a:r>
          </a:p>
        </p:txBody>
      </p:sp>
      <p:sp>
        <p:nvSpPr>
          <p:cNvPr id="273410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5410200"/>
          </a:xfrm>
        </p:spPr>
        <p:txBody>
          <a:bodyPr/>
          <a:lstStyle/>
          <a:p>
            <a:pPr algn="l"/>
            <a:endParaRPr lang="en-US" sz="7400" smtClean="0">
              <a:solidFill>
                <a:srgbClr val="FF0000"/>
              </a:solidFill>
            </a:endParaRPr>
          </a:p>
          <a:p>
            <a:pPr algn="l"/>
            <a:endParaRPr lang="en-US" sz="3700" smtClean="0">
              <a:solidFill>
                <a:srgbClr val="002060"/>
              </a:solidFill>
            </a:endParaRPr>
          </a:p>
          <a:p>
            <a:pPr algn="l"/>
            <a:endParaRPr lang="en-US" sz="3700" smtClean="0">
              <a:solidFill>
                <a:srgbClr val="002060"/>
              </a:solidFill>
            </a:endParaRPr>
          </a:p>
          <a:p>
            <a:pPr algn="l"/>
            <a:endParaRPr lang="en-US" sz="6000" smtClean="0">
              <a:solidFill>
                <a:srgbClr val="FF0000"/>
              </a:solidFill>
            </a:endParaRPr>
          </a:p>
          <a:p>
            <a:pPr algn="l"/>
            <a:endParaRPr lang="en-US" sz="1200" smtClean="0">
              <a:solidFill>
                <a:srgbClr val="002060"/>
              </a:solidFill>
            </a:endParaRPr>
          </a:p>
          <a:p>
            <a:pPr algn="l"/>
            <a:r>
              <a:rPr lang="en-US" sz="1200" smtClean="0">
                <a:solidFill>
                  <a:srgbClr val="002060"/>
                </a:solidFill>
              </a:rPr>
              <a:t>		</a:t>
            </a:r>
            <a:r>
              <a:rPr lang="en-US" sz="1800" smtClean="0">
                <a:solidFill>
                  <a:srgbClr val="002060"/>
                </a:solidFill>
              </a:rPr>
              <a:t>	</a:t>
            </a:r>
          </a:p>
          <a:p>
            <a:pPr algn="l"/>
            <a:endParaRPr lang="en-US" sz="1800" smtClean="0">
              <a:solidFill>
                <a:srgbClr val="002060"/>
              </a:solidFill>
            </a:endParaRPr>
          </a:p>
          <a:p>
            <a:pPr algn="l"/>
            <a:endParaRPr lang="en-US" sz="1800" smtClean="0">
              <a:solidFill>
                <a:srgbClr val="002060"/>
              </a:solidFill>
            </a:endParaRPr>
          </a:p>
        </p:txBody>
      </p:sp>
      <p:sp>
        <p:nvSpPr>
          <p:cNvPr id="273411" name="TextBox 5"/>
          <p:cNvSpPr txBox="1">
            <a:spLocks noChangeArrowheads="1"/>
          </p:cNvSpPr>
          <p:nvPr/>
        </p:nvSpPr>
        <p:spPr bwMode="auto">
          <a:xfrm>
            <a:off x="5486400" y="6488113"/>
            <a:ext cx="3462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Piet De Moor (IMEC), TWEPP 2010</a:t>
            </a:r>
          </a:p>
        </p:txBody>
      </p:sp>
      <p:pic>
        <p:nvPicPr>
          <p:cNvPr id="273412" name="Picture 2" descr="C:\Documents and Settings\TEMP\Desktop\twepp_de_moor_0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4580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D1DC3-07B9-4EC8-BA41-9C55A23F472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73414" name="Rectangle 7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600" smtClean="0"/>
              <a:t>Imagers: Pixels Insulation</a:t>
            </a:r>
          </a:p>
        </p:txBody>
      </p:sp>
      <p:sp>
        <p:nvSpPr>
          <p:cNvPr id="274434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5410200"/>
          </a:xfrm>
        </p:spPr>
        <p:txBody>
          <a:bodyPr/>
          <a:lstStyle/>
          <a:p>
            <a:pPr algn="l"/>
            <a:endParaRPr lang="en-US" sz="7400" smtClean="0">
              <a:solidFill>
                <a:srgbClr val="FF0000"/>
              </a:solidFill>
            </a:endParaRPr>
          </a:p>
          <a:p>
            <a:pPr algn="l"/>
            <a:endParaRPr lang="en-US" sz="3700" smtClean="0">
              <a:solidFill>
                <a:srgbClr val="002060"/>
              </a:solidFill>
            </a:endParaRPr>
          </a:p>
          <a:p>
            <a:pPr algn="l"/>
            <a:endParaRPr lang="en-US" sz="3700" smtClean="0">
              <a:solidFill>
                <a:srgbClr val="002060"/>
              </a:solidFill>
            </a:endParaRPr>
          </a:p>
          <a:p>
            <a:pPr algn="l"/>
            <a:endParaRPr lang="en-US" sz="6000" smtClean="0">
              <a:solidFill>
                <a:srgbClr val="FF0000"/>
              </a:solidFill>
            </a:endParaRPr>
          </a:p>
          <a:p>
            <a:pPr algn="l"/>
            <a:endParaRPr lang="en-US" sz="1200" smtClean="0">
              <a:solidFill>
                <a:srgbClr val="002060"/>
              </a:solidFill>
            </a:endParaRPr>
          </a:p>
          <a:p>
            <a:pPr algn="l"/>
            <a:r>
              <a:rPr lang="en-US" sz="1200" smtClean="0">
                <a:solidFill>
                  <a:srgbClr val="002060"/>
                </a:solidFill>
              </a:rPr>
              <a:t>		</a:t>
            </a:r>
            <a:r>
              <a:rPr lang="en-US" sz="1800" smtClean="0">
                <a:solidFill>
                  <a:srgbClr val="002060"/>
                </a:solidFill>
              </a:rPr>
              <a:t>	</a:t>
            </a:r>
          </a:p>
          <a:p>
            <a:pPr algn="l"/>
            <a:endParaRPr lang="en-US" sz="1800" smtClean="0">
              <a:solidFill>
                <a:srgbClr val="002060"/>
              </a:solidFill>
            </a:endParaRPr>
          </a:p>
          <a:p>
            <a:pPr algn="l"/>
            <a:endParaRPr lang="en-US" sz="1800" smtClean="0">
              <a:solidFill>
                <a:srgbClr val="002060"/>
              </a:solidFill>
            </a:endParaRPr>
          </a:p>
        </p:txBody>
      </p:sp>
      <p:pic>
        <p:nvPicPr>
          <p:cNvPr id="274435" name="Picture 2" descr="C:\Documents and Settings\TEMP\Desktop\twepp_de_moor_0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5057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6" name="TextBox 6"/>
          <p:cNvSpPr txBox="1">
            <a:spLocks noChangeArrowheads="1"/>
          </p:cNvSpPr>
          <p:nvPr/>
        </p:nvSpPr>
        <p:spPr bwMode="auto">
          <a:xfrm>
            <a:off x="5435600" y="6488113"/>
            <a:ext cx="3462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Piet De Moor (IMEC), TWEPP 2010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32177-14CC-4831-8960-FFE94A9EB030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4438" name="Rectangle 9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/>
              <a:t>Solder Mass Transfer Process – “Gang Ball Placement”</a:t>
            </a:r>
            <a:endParaRPr lang="en-US" sz="240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1143000"/>
            <a:ext cx="876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The ultimate low-cost solder ball placement process is the mass transfer of solder spheres on the whole wafer at the same time.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Stencil grid with predefined holes and vacuum is used to lift the solder sphere.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Solder bumping defects can be repaired with the singe solder ball placement systems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Limited by ball size, minimum 60 µm at present therefore suitable for 100 mm pitch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Pac Tech foresees 40 µm bumps coming in 1-2 years.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400" b="1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50" y="5510213"/>
            <a:ext cx="7391400" cy="338137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2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Calibri" pitchFamily="34" charset="0"/>
                <a:cs typeface="+mn-cs"/>
              </a:rPr>
              <a:t>Solder mass transfer is very efficient process to attach the solder spheres to wafer  </a:t>
            </a:r>
            <a:endParaRPr lang="en-US" sz="1600" b="1" dirty="0">
              <a:latin typeface="Calibri" pitchFamily="34" charset="0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3257550"/>
            <a:ext cx="74771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029200"/>
            <a:ext cx="6543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 b="20000"/>
          <a:stretch>
            <a:fillRect/>
          </a:stretch>
        </p:blipFill>
        <p:spPr bwMode="auto">
          <a:xfrm>
            <a:off x="1362075" y="4892675"/>
            <a:ext cx="64484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1285875" y="4992688"/>
            <a:ext cx="6477000" cy="762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000">
              <a:cs typeface="+mn-cs"/>
            </a:endParaRPr>
          </a:p>
        </p:txBody>
      </p:sp>
      <p:sp>
        <p:nvSpPr>
          <p:cNvPr id="275464" name="TextBox 12"/>
          <p:cNvSpPr txBox="1">
            <a:spLocks noChangeArrowheads="1"/>
          </p:cNvSpPr>
          <p:nvPr/>
        </p:nvSpPr>
        <p:spPr bwMode="auto">
          <a:xfrm>
            <a:off x="5292725" y="6488113"/>
            <a:ext cx="3800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Sami Vaehaenen (CERN), TWEPP 2010</a:t>
            </a:r>
          </a:p>
        </p:txBody>
      </p:sp>
      <p:sp>
        <p:nvSpPr>
          <p:cNvPr id="275465" name="TextBox 14"/>
          <p:cNvSpPr txBox="1">
            <a:spLocks noChangeArrowheads="1"/>
          </p:cNvSpPr>
          <p:nvPr/>
        </p:nvSpPr>
        <p:spPr bwMode="auto">
          <a:xfrm>
            <a:off x="3505200" y="6019800"/>
            <a:ext cx="2708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Bump-bonding</a:t>
            </a:r>
          </a:p>
        </p:txBody>
      </p:sp>
      <p:sp>
        <p:nvSpPr>
          <p:cNvPr id="275466" name="Rectangle 11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5416 L 4.16667E-6 0.0569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Solder Ball Placement Test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82563" y="1143000"/>
            <a:ext cx="8885237" cy="2895600"/>
          </a:xfrm>
        </p:spPr>
        <p:txBody>
          <a:bodyPr rtlCol="0">
            <a:normAutofit/>
          </a:bodyPr>
          <a:lstStyle/>
          <a:p>
            <a:pPr marL="4000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40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µm sized solder balls (very advanced) were jetted (spitting process) on a </a:t>
            </a:r>
            <a:r>
              <a:rPr lang="en-GB" sz="1800" dirty="0" err="1" smtClean="0">
                <a:solidFill>
                  <a:schemeClr val="accent1">
                    <a:lumMod val="75000"/>
                  </a:schemeClr>
                </a:solidFill>
              </a:rPr>
              <a:t>Timepix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 chips with ENEPIG UBM with 110 µm pitch at Pac Tech.</a:t>
            </a:r>
          </a:p>
          <a:p>
            <a:pPr marL="4000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Individual shear tests were done (30 bumps), giving an average shear force of 8 grams / bump (g</a:t>
            </a:r>
            <a:r>
              <a:rPr lang="en-US" sz="1800" dirty="0" smtClean="0">
                <a:sym typeface="Wingdings" pitchFamily="2" charset="2"/>
              </a:rPr>
              <a:t>ood results).</a:t>
            </a:r>
            <a:endParaRPr lang="en-US" sz="1800" dirty="0" smtClean="0"/>
          </a:p>
          <a:p>
            <a:pPr marL="4000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Looking forward to do more SBB tests on </a:t>
            </a:r>
            <a:r>
              <a:rPr lang="en-US" sz="1800" dirty="0" err="1" smtClean="0"/>
              <a:t>Timepix</a:t>
            </a:r>
            <a:r>
              <a:rPr lang="en-US" sz="1800" dirty="0" smtClean="0"/>
              <a:t> chips</a:t>
            </a:r>
          </a:p>
        </p:txBody>
      </p:sp>
      <p:pic>
        <p:nvPicPr>
          <p:cNvPr id="276483" name="Picture 3" descr="C:\Sami's private\CERN\VTT\Work at VTT\Processing 2010\FC visit - August 2010\SEM\edit\SBB-2_e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971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4" name="Picture 4" descr="C:\Sami's private\CERN\VTT\Work at VTT\Processing 2010\FC visit - August 2010\SEM\edit\SBB-6 -ed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971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5" name="TextBox 8"/>
          <p:cNvSpPr txBox="1">
            <a:spLocks noChangeArrowheads="1"/>
          </p:cNvSpPr>
          <p:nvPr/>
        </p:nvSpPr>
        <p:spPr bwMode="auto">
          <a:xfrm>
            <a:off x="5343525" y="6488113"/>
            <a:ext cx="3800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Sami Vaehaenen (CERN), TWEPP 2010</a:t>
            </a:r>
          </a:p>
        </p:txBody>
      </p:sp>
      <p:sp>
        <p:nvSpPr>
          <p:cNvPr id="276486" name="Rectangle 9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TextBox 10"/>
          <p:cNvSpPr txBox="1">
            <a:spLocks noChangeArrowheads="1"/>
          </p:cNvSpPr>
          <p:nvPr/>
        </p:nvSpPr>
        <p:spPr bwMode="auto">
          <a:xfrm>
            <a:off x="5486400" y="6488113"/>
            <a:ext cx="3462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Piet De Moor (IMEC), TWEPP 2010</a:t>
            </a:r>
          </a:p>
        </p:txBody>
      </p:sp>
      <p:pic>
        <p:nvPicPr>
          <p:cNvPr id="277506" name="Picture 2" descr="C:\Documents and Settings\TEMP\Desktop\twepp_de_moor_0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3914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7" name="Rectangle 4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29" name="Picture 2" descr="C:\Documents and Settings\TEMP\Desktop\twepp_de_moor_0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3501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0" name="TextBox 10"/>
          <p:cNvSpPr txBox="1">
            <a:spLocks noChangeArrowheads="1"/>
          </p:cNvSpPr>
          <p:nvPr/>
        </p:nvSpPr>
        <p:spPr bwMode="auto">
          <a:xfrm>
            <a:off x="5486400" y="6488113"/>
            <a:ext cx="3462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Piet De Moor (IMEC), TWEPP 2010</a:t>
            </a:r>
          </a:p>
        </p:txBody>
      </p:sp>
      <p:sp>
        <p:nvSpPr>
          <p:cNvPr id="278531" name="Rectangle 4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en-US" sz="3200" smtClean="0"/>
              <a:t>Large Area Si-PMs</a:t>
            </a:r>
          </a:p>
        </p:txBody>
      </p:sp>
      <p:sp>
        <p:nvSpPr>
          <p:cNvPr id="279554" name="Espace réservé du contenu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r>
              <a:rPr lang="en-US" sz="2400" smtClean="0"/>
              <a:t>  Silicon Photo-multipliers</a:t>
            </a: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0" y="36449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Product Brief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©2010 SensL Technologies Ltd. - Rev. 1.3 All Rights Reserved SensL Array4p9 (Ireland)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Large area position sensitive silicon photomultiplier matrix in a four side scalable package</a:t>
            </a:r>
          </a:p>
          <a:p>
            <a:endParaRPr lang="en-US" b="1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SensL Array4p9 is a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low cost, large area </a:t>
            </a:r>
            <a:r>
              <a:rPr lang="en-US">
                <a:latin typeface="Calibri" pitchFamily="34" charset="0"/>
              </a:rPr>
              <a:t>silicon photomultiplier matrix for position sensitive low light detection.</a:t>
            </a:r>
          </a:p>
        </p:txBody>
      </p:sp>
      <p:sp>
        <p:nvSpPr>
          <p:cNvPr id="279556" name="Rectangle 5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  <p:pic>
        <p:nvPicPr>
          <p:cNvPr id="2795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557338"/>
            <a:ext cx="6667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5492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Large Area Si-PMs (</a:t>
            </a:r>
            <a:r>
              <a:rPr lang="en-US" sz="3200" dirty="0" err="1" smtClean="0"/>
              <a:t>SensL</a:t>
            </a:r>
            <a:r>
              <a:rPr lang="en-US" sz="3200" dirty="0" smtClean="0"/>
              <a:t>, Ireland)</a:t>
            </a:r>
            <a:endParaRPr lang="en-US" sz="3200" dirty="0"/>
          </a:p>
        </p:txBody>
      </p:sp>
      <p:sp>
        <p:nvSpPr>
          <p:cNvPr id="280578" name="Rectangle 5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825" y="549275"/>
            <a:ext cx="5689600" cy="60007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cs typeface="+mn-cs"/>
              </a:rPr>
              <a:t>Features and Benefits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• 61.28mm x 61.28mm Large Area Silicon Photomultiplier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256 Multichannel SPM detector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3mm x 3mm individual pixels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Uses </a:t>
            </a:r>
            <a:r>
              <a:rPr lang="en-US" sz="1600" dirty="0" err="1">
                <a:latin typeface="+mn-lt"/>
                <a:cs typeface="+mn-cs"/>
              </a:rPr>
              <a:t>SensL’s</a:t>
            </a:r>
            <a:r>
              <a:rPr lang="en-US" sz="1600" dirty="0">
                <a:latin typeface="+mn-lt"/>
                <a:cs typeface="+mn-cs"/>
              </a:rPr>
              <a:t> SPMArray4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Detectors Socket Mount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3MHz max count rate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Cross-wire readout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12 bit Energy sampling ADC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500ps precision time stamp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Direct USB interface to PC/ </a:t>
            </a:r>
            <a:r>
              <a:rPr lang="en-US" sz="1600" dirty="0" err="1">
                <a:latin typeface="+mn-lt"/>
                <a:cs typeface="+mn-cs"/>
              </a:rPr>
              <a:t>openPET</a:t>
            </a:r>
            <a:r>
              <a:rPr lang="en-US" sz="1600" dirty="0">
                <a:latin typeface="+mn-lt"/>
                <a:cs typeface="+mn-cs"/>
              </a:rPr>
              <a:t> interface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GUI software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2Mbyte Data Buffer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Power by single +5V supply, &lt;1A current consumption (supplied)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cs typeface="+mn-cs"/>
              </a:rPr>
              <a:t>Applications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PET Camera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Radiation Imaging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Nuclear &amp; Particle Physics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Mammography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Gamma Camera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SPECT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X-Ray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• Scintillation Crystal Readout</a:t>
            </a: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280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916113"/>
            <a:ext cx="3781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Title 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en-US" sz="2600" smtClean="0"/>
              <a:t>Large Area Picosecond Photo-Detectors (LAPPD)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188" y="1125538"/>
            <a:ext cx="7596187" cy="4338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Wide  collaboration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b="1" i="1" dirty="0">
                <a:latin typeface="+mn-lt"/>
                <a:cs typeface="+mn-cs"/>
              </a:rPr>
              <a:t>-    Chicago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+mn-lt"/>
                <a:cs typeface="+mn-cs"/>
              </a:rPr>
              <a:t>	-    Argonne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+mn-lt"/>
                <a:cs typeface="+mn-cs"/>
              </a:rPr>
              <a:t>	-    Hawaii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+mn-lt"/>
                <a:cs typeface="+mn-cs"/>
              </a:rPr>
              <a:t>                -    </a:t>
            </a:r>
            <a:r>
              <a:rPr lang="en-US" sz="2000" b="1" i="1" dirty="0" err="1">
                <a:latin typeface="+mn-lt"/>
                <a:cs typeface="+mn-cs"/>
              </a:rPr>
              <a:t>Fermilab</a:t>
            </a:r>
            <a:endParaRPr lang="en-US" sz="20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+mn-lt"/>
                <a:cs typeface="+mn-cs"/>
              </a:rPr>
              <a:t>                -    LBNL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+mn-lt"/>
                <a:cs typeface="+mn-cs"/>
              </a:rPr>
              <a:t>                -    Three private companies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MCP  R&amp;D: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000" b="1" i="1" dirty="0">
                <a:latin typeface="+mn-lt"/>
                <a:cs typeface="+mn-cs"/>
              </a:rPr>
              <a:t>-    Develop large  8’’ x 8”” MCP panels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+mn-lt"/>
                <a:cs typeface="+mn-cs"/>
              </a:rPr>
              <a:t>	-    Develop readout electronics</a:t>
            </a:r>
            <a:endParaRPr lang="en-US" sz="2000" b="1" i="1" dirty="0">
              <a:solidFill>
                <a:srgbClr val="00B05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+mn-lt"/>
                <a:cs typeface="+mn-cs"/>
              </a:rPr>
              <a:t>	-    Develop complete multi-module  systems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latin typeface="+mn-lt"/>
              <a:cs typeface="+mn-cs"/>
            </a:endParaRPr>
          </a:p>
        </p:txBody>
      </p:sp>
      <p:sp>
        <p:nvSpPr>
          <p:cNvPr id="281603" name="Rectangle 7"/>
          <p:cNvSpPr>
            <a:spLocks noChangeArrowheads="1"/>
          </p:cNvSpPr>
          <p:nvPr/>
        </p:nvSpPr>
        <p:spPr bwMode="auto">
          <a:xfrm>
            <a:off x="0" y="6581775"/>
            <a:ext cx="6300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77724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76600" y="1981200"/>
            <a:ext cx="42672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116013" y="2420938"/>
            <a:ext cx="70104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   Introduction</a:t>
            </a:r>
            <a:endParaRPr lang="en-US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Fast imaging Photo-detectors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Micro-Channel Plates signals 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Large area devices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Conclusion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8436" name="Picture 2" descr="C:\Hervé\Stage Chicago\Travail\Images\En-tête Hawai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0" y="6581775"/>
            <a:ext cx="6300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Title 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en-US" sz="2600" smtClean="0"/>
              <a:t>LAPPD effort:   Many directions to develop </a:t>
            </a:r>
            <a:br>
              <a:rPr lang="en-US" sz="2600" smtClean="0"/>
            </a:br>
            <a:r>
              <a:rPr lang="en-US" sz="2600" smtClean="0">
                <a:solidFill>
                  <a:srgbClr val="FF0000"/>
                </a:solidFill>
              </a:rPr>
              <a:t>fast large area </a:t>
            </a:r>
            <a:r>
              <a:rPr lang="en-US" sz="2600" smtClean="0"/>
              <a:t>photo-detectors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188" y="1052513"/>
            <a:ext cx="7596187" cy="5202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Photo-cathode R&amp;D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b="1" i="1" dirty="0">
                <a:latin typeface="+mn-lt"/>
                <a:cs typeface="+mn-cs"/>
              </a:rPr>
              <a:t>-   Optimize regular </a:t>
            </a:r>
            <a:r>
              <a:rPr lang="en-US" b="1" i="1" dirty="0" err="1">
                <a:latin typeface="+mn-lt"/>
                <a:cs typeface="+mn-cs"/>
              </a:rPr>
              <a:t>Bialkali</a:t>
            </a:r>
            <a:r>
              <a:rPr lang="en-US" b="1" i="1" dirty="0">
                <a:latin typeface="+mn-lt"/>
                <a:cs typeface="+mn-cs"/>
              </a:rPr>
              <a:t> material  (QE and CE)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+mn-lt"/>
                <a:cs typeface="+mn-cs"/>
              </a:rPr>
              <a:t>	-   </a:t>
            </a:r>
            <a:r>
              <a:rPr lang="en-US" b="1" i="1" dirty="0" err="1">
                <a:latin typeface="+mn-lt"/>
                <a:cs typeface="+mn-cs"/>
              </a:rPr>
              <a:t>GaAs</a:t>
            </a:r>
            <a:endParaRPr lang="en-US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+mn-lt"/>
                <a:cs typeface="+mn-cs"/>
              </a:rPr>
              <a:t>	-   Explore other compound materials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MCP  R&amp;D: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b="1" i="1" dirty="0">
                <a:latin typeface="+mn-lt"/>
                <a:cs typeface="+mn-cs"/>
              </a:rPr>
              <a:t>-   Use of nanotechnologies to improve Secondary Emission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+mn-lt"/>
                <a:cs typeface="+mn-cs"/>
              </a:rPr>
              <a:t>		</a:t>
            </a:r>
            <a:r>
              <a:rPr lang="en-US" b="1" i="1" dirty="0">
                <a:solidFill>
                  <a:srgbClr val="00B050"/>
                </a:solidFill>
                <a:latin typeface="+mn-lt"/>
                <a:cs typeface="+mn-cs"/>
              </a:rPr>
              <a:t>-   Atomic Layer Deposition</a:t>
            </a:r>
            <a:endParaRPr lang="en-US" b="1" i="1" baseline="30000" dirty="0">
              <a:solidFill>
                <a:srgbClr val="00B05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B050"/>
                </a:solidFill>
                <a:latin typeface="+mn-lt"/>
                <a:cs typeface="+mn-cs"/>
              </a:rPr>
              <a:t>		-   Anodic Aluminum Oxidation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+mn-lt"/>
                <a:cs typeface="+mn-cs"/>
              </a:rPr>
              <a:t>	-   Glass still used, sized to large area.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Large Area Devices  </a:t>
            </a:r>
            <a:endParaRPr lang="en-US" b="1" i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2D readout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b="1" i="1" dirty="0">
                <a:latin typeface="+mn-lt"/>
                <a:cs typeface="+mn-cs"/>
              </a:rPr>
              <a:t>-   Transmission lines   N</a:t>
            </a:r>
            <a:r>
              <a:rPr lang="en-US" b="1" i="1" baseline="30000" dirty="0">
                <a:latin typeface="+mn-lt"/>
                <a:cs typeface="+mn-cs"/>
              </a:rPr>
              <a:t>2</a:t>
            </a:r>
            <a:r>
              <a:rPr lang="en-US" b="1" i="1" dirty="0">
                <a:latin typeface="+mn-lt"/>
                <a:cs typeface="+mn-cs"/>
              </a:rPr>
              <a:t> -&gt; 2N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Electronics  integrated into  multi-channel  ASICs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+mn-lt"/>
                <a:cs typeface="+mn-cs"/>
              </a:rPr>
              <a:t>                -   Waveform sampling and digital signal processin</a:t>
            </a:r>
            <a:r>
              <a:rPr lang="en-US" sz="2000" b="1" i="1" dirty="0">
                <a:latin typeface="+mn-lt"/>
                <a:cs typeface="+mn-cs"/>
              </a:rPr>
              <a:t>g</a:t>
            </a:r>
          </a:p>
        </p:txBody>
      </p:sp>
      <p:sp>
        <p:nvSpPr>
          <p:cNvPr id="283651" name="Rectangle 7"/>
          <p:cNvSpPr>
            <a:spLocks noChangeArrowheads="1"/>
          </p:cNvSpPr>
          <p:nvPr/>
        </p:nvSpPr>
        <p:spPr bwMode="auto">
          <a:xfrm>
            <a:off x="0" y="6581775"/>
            <a:ext cx="6300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US" sz="2800" smtClean="0">
                <a:ea typeface="Arial Unicode MS" pitchFamily="34" charset="-128"/>
                <a:cs typeface="Arial Unicode MS" pitchFamily="34" charset="-128"/>
              </a:rPr>
              <a:t>Pico-second timing and 2D position for large area detectors with delay lines:</a:t>
            </a:r>
          </a:p>
        </p:txBody>
      </p:sp>
      <p:sp>
        <p:nvSpPr>
          <p:cNvPr id="285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01000" cy="220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Delay lines readout and pulse sampling provide</a:t>
            </a:r>
          </a:p>
          <a:p>
            <a:pPr>
              <a:lnSpc>
                <a:spcPct val="80000"/>
              </a:lnSpc>
            </a:pPr>
            <a:endParaRPr lang="en-US" sz="200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smtClean="0"/>
              <a:t>-   Fast timing (2-10ps)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smtClean="0"/>
              <a:t>-   One dimension with delay lines readout  100mm- 1mm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smtClean="0"/>
              <a:t>    Transverse dimension can be obtained from centroids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600" b="1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600" b="1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smtClean="0"/>
              <a:t>    Less electronics channels for large area sensors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600" b="1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800" smtClean="0">
              <a:solidFill>
                <a:srgbClr val="FF0000"/>
              </a:solidFill>
            </a:endParaRPr>
          </a:p>
        </p:txBody>
      </p:sp>
      <p:sp>
        <p:nvSpPr>
          <p:cNvPr id="285699" name="Text Box 5"/>
          <p:cNvSpPr txBox="1">
            <a:spLocks noChangeArrowheads="1"/>
          </p:cNvSpPr>
          <p:nvPr/>
        </p:nvSpPr>
        <p:spPr bwMode="auto">
          <a:xfrm>
            <a:off x="0" y="4114800"/>
            <a:ext cx="1143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            </a:t>
            </a:r>
          </a:p>
          <a:p>
            <a:r>
              <a:rPr lang="en-US" sz="1400">
                <a:latin typeface="Calibri" pitchFamily="34" charset="0"/>
              </a:rPr>
              <a:t>          t</a:t>
            </a:r>
            <a:r>
              <a:rPr lang="en-US" sz="1400" baseline="-25000">
                <a:latin typeface="Calibri" pitchFamily="34" charset="0"/>
              </a:rPr>
              <a:t>1</a:t>
            </a:r>
            <a:r>
              <a:rPr lang="en-US" sz="1400">
                <a:latin typeface="Calibri" pitchFamily="34" charset="0"/>
              </a:rPr>
              <a:t>, a</a:t>
            </a:r>
            <a:r>
              <a:rPr lang="en-US" sz="1400" baseline="-25000">
                <a:latin typeface="Calibri" pitchFamily="34" charset="0"/>
              </a:rPr>
              <a:t>1</a:t>
            </a:r>
          </a:p>
          <a:p>
            <a:r>
              <a:rPr lang="en-US" sz="1400">
                <a:latin typeface="Calibri" pitchFamily="34" charset="0"/>
              </a:rPr>
              <a:t>      </a:t>
            </a:r>
          </a:p>
        </p:txBody>
      </p:sp>
      <p:grpSp>
        <p:nvGrpSpPr>
          <p:cNvPr id="285700" name="Group 6"/>
          <p:cNvGrpSpPr>
            <a:grpSpLocks/>
          </p:cNvGrpSpPr>
          <p:nvPr/>
        </p:nvGrpSpPr>
        <p:grpSpPr bwMode="auto">
          <a:xfrm>
            <a:off x="990600" y="3581400"/>
            <a:ext cx="7162800" cy="1752600"/>
            <a:chOff x="624" y="2256"/>
            <a:chExt cx="4512" cy="1104"/>
          </a:xfrm>
        </p:grpSpPr>
        <p:sp>
          <p:nvSpPr>
            <p:cNvPr id="285717" name="AutoShape 7"/>
            <p:cNvSpPr>
              <a:spLocks noChangeArrowheads="1"/>
            </p:cNvSpPr>
            <p:nvPr/>
          </p:nvSpPr>
          <p:spPr bwMode="auto">
            <a:xfrm>
              <a:off x="624" y="2422"/>
              <a:ext cx="3984" cy="938"/>
            </a:xfrm>
            <a:prstGeom prst="parallelogram">
              <a:avLst>
                <a:gd name="adj" fmla="val 106183"/>
              </a:avLst>
            </a:prstGeom>
            <a:solidFill>
              <a:srgbClr val="EFE3A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285718" name="Group 8"/>
            <p:cNvGrpSpPr>
              <a:grpSpLocks/>
            </p:cNvGrpSpPr>
            <p:nvPr/>
          </p:nvGrpSpPr>
          <p:grpSpPr bwMode="auto">
            <a:xfrm>
              <a:off x="912" y="3226"/>
              <a:ext cx="2592" cy="45"/>
              <a:chOff x="960" y="3504"/>
              <a:chExt cx="2592" cy="48"/>
            </a:xfrm>
          </p:grpSpPr>
          <p:sp>
            <p:nvSpPr>
              <p:cNvPr id="285767" name="Line 9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68" name="Line 10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69" name="Line 11"/>
              <p:cNvSpPr>
                <a:spLocks noChangeShapeType="1"/>
              </p:cNvSpPr>
              <p:nvPr/>
            </p:nvSpPr>
            <p:spPr bwMode="auto">
              <a:xfrm flipH="1">
                <a:off x="960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70" name="Line 12"/>
              <p:cNvSpPr>
                <a:spLocks noChangeShapeType="1"/>
              </p:cNvSpPr>
              <p:nvPr/>
            </p:nvSpPr>
            <p:spPr bwMode="auto">
              <a:xfrm flipH="1">
                <a:off x="3504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85719" name="Group 13"/>
            <p:cNvGrpSpPr>
              <a:grpSpLocks/>
            </p:cNvGrpSpPr>
            <p:nvPr/>
          </p:nvGrpSpPr>
          <p:grpSpPr bwMode="auto">
            <a:xfrm>
              <a:off x="1008" y="3137"/>
              <a:ext cx="2592" cy="44"/>
              <a:chOff x="960" y="3504"/>
              <a:chExt cx="2592" cy="48"/>
            </a:xfrm>
          </p:grpSpPr>
          <p:sp>
            <p:nvSpPr>
              <p:cNvPr id="285763" name="Line 14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64" name="Line 15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65" name="Line 16"/>
              <p:cNvSpPr>
                <a:spLocks noChangeShapeType="1"/>
              </p:cNvSpPr>
              <p:nvPr/>
            </p:nvSpPr>
            <p:spPr bwMode="auto">
              <a:xfrm flipH="1">
                <a:off x="960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66" name="Line 17"/>
              <p:cNvSpPr>
                <a:spLocks noChangeShapeType="1"/>
              </p:cNvSpPr>
              <p:nvPr/>
            </p:nvSpPr>
            <p:spPr bwMode="auto">
              <a:xfrm flipH="1">
                <a:off x="3504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85720" name="Group 18"/>
            <p:cNvGrpSpPr>
              <a:grpSpLocks/>
            </p:cNvGrpSpPr>
            <p:nvPr/>
          </p:nvGrpSpPr>
          <p:grpSpPr bwMode="auto">
            <a:xfrm>
              <a:off x="1104" y="3047"/>
              <a:ext cx="2592" cy="45"/>
              <a:chOff x="960" y="3504"/>
              <a:chExt cx="2592" cy="48"/>
            </a:xfrm>
          </p:grpSpPr>
          <p:sp>
            <p:nvSpPr>
              <p:cNvPr id="285759" name="Line 19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60" name="Line 20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61" name="Line 21"/>
              <p:cNvSpPr>
                <a:spLocks noChangeShapeType="1"/>
              </p:cNvSpPr>
              <p:nvPr/>
            </p:nvSpPr>
            <p:spPr bwMode="auto">
              <a:xfrm flipH="1">
                <a:off x="960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62" name="Line 22"/>
              <p:cNvSpPr>
                <a:spLocks noChangeShapeType="1"/>
              </p:cNvSpPr>
              <p:nvPr/>
            </p:nvSpPr>
            <p:spPr bwMode="auto">
              <a:xfrm flipH="1">
                <a:off x="3504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85721" name="Group 23"/>
            <p:cNvGrpSpPr>
              <a:grpSpLocks/>
            </p:cNvGrpSpPr>
            <p:nvPr/>
          </p:nvGrpSpPr>
          <p:grpSpPr bwMode="auto">
            <a:xfrm>
              <a:off x="1200" y="2958"/>
              <a:ext cx="2592" cy="44"/>
              <a:chOff x="960" y="3504"/>
              <a:chExt cx="2592" cy="48"/>
            </a:xfrm>
          </p:grpSpPr>
          <p:sp>
            <p:nvSpPr>
              <p:cNvPr id="285755" name="Line 24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56" name="Line 25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57" name="Line 26"/>
              <p:cNvSpPr>
                <a:spLocks noChangeShapeType="1"/>
              </p:cNvSpPr>
              <p:nvPr/>
            </p:nvSpPr>
            <p:spPr bwMode="auto">
              <a:xfrm flipH="1">
                <a:off x="960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58" name="Line 27"/>
              <p:cNvSpPr>
                <a:spLocks noChangeShapeType="1"/>
              </p:cNvSpPr>
              <p:nvPr/>
            </p:nvSpPr>
            <p:spPr bwMode="auto">
              <a:xfrm flipH="1">
                <a:off x="3504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85722" name="Group 28"/>
            <p:cNvGrpSpPr>
              <a:grpSpLocks/>
            </p:cNvGrpSpPr>
            <p:nvPr/>
          </p:nvGrpSpPr>
          <p:grpSpPr bwMode="auto">
            <a:xfrm>
              <a:off x="1296" y="2868"/>
              <a:ext cx="2592" cy="45"/>
              <a:chOff x="960" y="3504"/>
              <a:chExt cx="2592" cy="48"/>
            </a:xfrm>
          </p:grpSpPr>
          <p:sp>
            <p:nvSpPr>
              <p:cNvPr id="285751" name="Line 29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52" name="Line 30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53" name="Line 31"/>
              <p:cNvSpPr>
                <a:spLocks noChangeShapeType="1"/>
              </p:cNvSpPr>
              <p:nvPr/>
            </p:nvSpPr>
            <p:spPr bwMode="auto">
              <a:xfrm flipH="1">
                <a:off x="960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54" name="Line 32"/>
              <p:cNvSpPr>
                <a:spLocks noChangeShapeType="1"/>
              </p:cNvSpPr>
              <p:nvPr/>
            </p:nvSpPr>
            <p:spPr bwMode="auto">
              <a:xfrm flipH="1">
                <a:off x="3504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85723" name="Group 33"/>
            <p:cNvGrpSpPr>
              <a:grpSpLocks/>
            </p:cNvGrpSpPr>
            <p:nvPr/>
          </p:nvGrpSpPr>
          <p:grpSpPr bwMode="auto">
            <a:xfrm>
              <a:off x="1392" y="2779"/>
              <a:ext cx="2592" cy="45"/>
              <a:chOff x="960" y="3504"/>
              <a:chExt cx="2592" cy="48"/>
            </a:xfrm>
          </p:grpSpPr>
          <p:sp>
            <p:nvSpPr>
              <p:cNvPr id="285747" name="Line 34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48" name="Line 35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49" name="Line 36"/>
              <p:cNvSpPr>
                <a:spLocks noChangeShapeType="1"/>
              </p:cNvSpPr>
              <p:nvPr/>
            </p:nvSpPr>
            <p:spPr bwMode="auto">
              <a:xfrm flipH="1">
                <a:off x="960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50" name="Line 37"/>
              <p:cNvSpPr>
                <a:spLocks noChangeShapeType="1"/>
              </p:cNvSpPr>
              <p:nvPr/>
            </p:nvSpPr>
            <p:spPr bwMode="auto">
              <a:xfrm flipH="1">
                <a:off x="3504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85724" name="Group 38"/>
            <p:cNvGrpSpPr>
              <a:grpSpLocks/>
            </p:cNvGrpSpPr>
            <p:nvPr/>
          </p:nvGrpSpPr>
          <p:grpSpPr bwMode="auto">
            <a:xfrm>
              <a:off x="1488" y="2690"/>
              <a:ext cx="2592" cy="44"/>
              <a:chOff x="960" y="3504"/>
              <a:chExt cx="2592" cy="48"/>
            </a:xfrm>
          </p:grpSpPr>
          <p:sp>
            <p:nvSpPr>
              <p:cNvPr id="285743" name="Line 39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44" name="Line 40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45" name="Line 41"/>
              <p:cNvSpPr>
                <a:spLocks noChangeShapeType="1"/>
              </p:cNvSpPr>
              <p:nvPr/>
            </p:nvSpPr>
            <p:spPr bwMode="auto">
              <a:xfrm flipH="1">
                <a:off x="960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46" name="Line 42"/>
              <p:cNvSpPr>
                <a:spLocks noChangeShapeType="1"/>
              </p:cNvSpPr>
              <p:nvPr/>
            </p:nvSpPr>
            <p:spPr bwMode="auto">
              <a:xfrm flipH="1">
                <a:off x="3504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85725" name="Group 43"/>
            <p:cNvGrpSpPr>
              <a:grpSpLocks/>
            </p:cNvGrpSpPr>
            <p:nvPr/>
          </p:nvGrpSpPr>
          <p:grpSpPr bwMode="auto">
            <a:xfrm>
              <a:off x="1584" y="2600"/>
              <a:ext cx="2592" cy="45"/>
              <a:chOff x="960" y="3504"/>
              <a:chExt cx="2592" cy="48"/>
            </a:xfrm>
          </p:grpSpPr>
          <p:sp>
            <p:nvSpPr>
              <p:cNvPr id="285739" name="Line 44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40" name="Line 45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41" name="Line 46"/>
              <p:cNvSpPr>
                <a:spLocks noChangeShapeType="1"/>
              </p:cNvSpPr>
              <p:nvPr/>
            </p:nvSpPr>
            <p:spPr bwMode="auto">
              <a:xfrm flipH="1">
                <a:off x="960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42" name="Line 47"/>
              <p:cNvSpPr>
                <a:spLocks noChangeShapeType="1"/>
              </p:cNvSpPr>
              <p:nvPr/>
            </p:nvSpPr>
            <p:spPr bwMode="auto">
              <a:xfrm flipH="1">
                <a:off x="3504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85726" name="Group 48"/>
            <p:cNvGrpSpPr>
              <a:grpSpLocks/>
            </p:cNvGrpSpPr>
            <p:nvPr/>
          </p:nvGrpSpPr>
          <p:grpSpPr bwMode="auto">
            <a:xfrm>
              <a:off x="1680" y="2511"/>
              <a:ext cx="2592" cy="45"/>
              <a:chOff x="960" y="3504"/>
              <a:chExt cx="2592" cy="48"/>
            </a:xfrm>
          </p:grpSpPr>
          <p:sp>
            <p:nvSpPr>
              <p:cNvPr id="285735" name="Line 49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36" name="Line 50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37" name="Line 51"/>
              <p:cNvSpPr>
                <a:spLocks noChangeShapeType="1"/>
              </p:cNvSpPr>
              <p:nvPr/>
            </p:nvSpPr>
            <p:spPr bwMode="auto">
              <a:xfrm flipH="1">
                <a:off x="960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38" name="Line 52"/>
              <p:cNvSpPr>
                <a:spLocks noChangeShapeType="1"/>
              </p:cNvSpPr>
              <p:nvPr/>
            </p:nvSpPr>
            <p:spPr bwMode="auto">
              <a:xfrm flipH="1">
                <a:off x="3504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85727" name="Line 53"/>
            <p:cNvSpPr>
              <a:spLocks noChangeShapeType="1"/>
            </p:cNvSpPr>
            <p:nvPr/>
          </p:nvSpPr>
          <p:spPr bwMode="auto">
            <a:xfrm>
              <a:off x="2640" y="2256"/>
              <a:ext cx="0" cy="5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728" name="Line 54"/>
            <p:cNvSpPr>
              <a:spLocks noChangeShapeType="1"/>
            </p:cNvSpPr>
            <p:nvPr/>
          </p:nvSpPr>
          <p:spPr bwMode="auto">
            <a:xfrm>
              <a:off x="3984" y="2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729" name="Line 55"/>
            <p:cNvSpPr>
              <a:spLocks noChangeShapeType="1"/>
            </p:cNvSpPr>
            <p:nvPr/>
          </p:nvSpPr>
          <p:spPr bwMode="auto">
            <a:xfrm>
              <a:off x="3888" y="2913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730" name="Line 56"/>
            <p:cNvSpPr>
              <a:spLocks noChangeShapeType="1"/>
            </p:cNvSpPr>
            <p:nvPr/>
          </p:nvSpPr>
          <p:spPr bwMode="auto">
            <a:xfrm>
              <a:off x="4080" y="273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731" name="Line 57"/>
            <p:cNvSpPr>
              <a:spLocks noChangeShapeType="1"/>
            </p:cNvSpPr>
            <p:nvPr/>
          </p:nvSpPr>
          <p:spPr bwMode="auto">
            <a:xfrm flipH="1">
              <a:off x="1056" y="273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732" name="Line 58"/>
            <p:cNvSpPr>
              <a:spLocks noChangeShapeType="1"/>
            </p:cNvSpPr>
            <p:nvPr/>
          </p:nvSpPr>
          <p:spPr bwMode="auto">
            <a:xfrm>
              <a:off x="912" y="2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733" name="Line 59"/>
            <p:cNvSpPr>
              <a:spLocks noChangeShapeType="1"/>
            </p:cNvSpPr>
            <p:nvPr/>
          </p:nvSpPr>
          <p:spPr bwMode="auto">
            <a:xfrm>
              <a:off x="816" y="2913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734" name="Text Box 60"/>
            <p:cNvSpPr txBox="1">
              <a:spLocks noChangeArrowheads="1"/>
            </p:cNvSpPr>
            <p:nvPr/>
          </p:nvSpPr>
          <p:spPr bwMode="auto">
            <a:xfrm>
              <a:off x="4176" y="2600"/>
              <a:ext cx="96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           </a:t>
              </a:r>
            </a:p>
            <a:p>
              <a:r>
                <a:rPr lang="en-US" sz="1400">
                  <a:latin typeface="Calibri" pitchFamily="34" charset="0"/>
                </a:rPr>
                <a:t>          t</a:t>
              </a:r>
              <a:r>
                <a:rPr lang="en-US" sz="1400" baseline="-25000">
                  <a:latin typeface="Calibri" pitchFamily="34" charset="0"/>
                </a:rPr>
                <a:t>2</a:t>
              </a:r>
              <a:r>
                <a:rPr lang="en-US" sz="1400">
                  <a:latin typeface="Calibri" pitchFamily="34" charset="0"/>
                </a:rPr>
                <a:t>, a</a:t>
              </a:r>
              <a:r>
                <a:rPr lang="en-US" sz="1400" baseline="-25000">
                  <a:latin typeface="Calibri" pitchFamily="34" charset="0"/>
                </a:rPr>
                <a:t>2</a:t>
              </a:r>
            </a:p>
            <a:p>
              <a:r>
                <a:rPr lang="en-US" sz="1400">
                  <a:latin typeface="Calibri" pitchFamily="34" charset="0"/>
                </a:rPr>
                <a:t>       </a:t>
              </a:r>
            </a:p>
          </p:txBody>
        </p:sp>
      </p:grpSp>
      <p:sp>
        <p:nvSpPr>
          <p:cNvPr id="285701" name="Text Box 61"/>
          <p:cNvSpPr txBox="1">
            <a:spLocks noChangeArrowheads="1"/>
          </p:cNvSpPr>
          <p:nvPr/>
        </p:nvSpPr>
        <p:spPr bwMode="auto">
          <a:xfrm>
            <a:off x="2133600" y="5486400"/>
            <a:ext cx="39719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½ </a:t>
            </a:r>
            <a:r>
              <a:rPr lang="en-US" sz="1600" b="1">
                <a:latin typeface="Calibri" pitchFamily="34" charset="0"/>
              </a:rPr>
              <a:t>(t</a:t>
            </a:r>
            <a:r>
              <a:rPr lang="en-US" sz="1600" b="1" baseline="-25000">
                <a:latin typeface="Calibri" pitchFamily="34" charset="0"/>
              </a:rPr>
              <a:t>1</a:t>
            </a:r>
            <a:r>
              <a:rPr lang="en-US" sz="1600" b="1">
                <a:latin typeface="Calibri" pitchFamily="34" charset="0"/>
              </a:rPr>
              <a:t>+ t</a:t>
            </a:r>
            <a:r>
              <a:rPr lang="en-US" sz="1600" b="1" baseline="-25000">
                <a:latin typeface="Calibri" pitchFamily="34" charset="0"/>
              </a:rPr>
              <a:t>2</a:t>
            </a:r>
            <a:r>
              <a:rPr lang="en-US" sz="1600" b="1">
                <a:latin typeface="Calibri" pitchFamily="34" charset="0"/>
              </a:rPr>
              <a:t>)      =  time</a:t>
            </a:r>
          </a:p>
          <a:p>
            <a:r>
              <a:rPr lang="en-US" sz="1600" b="1">
                <a:latin typeface="Calibri" pitchFamily="34" charset="0"/>
              </a:rPr>
              <a:t>   v(t</a:t>
            </a:r>
            <a:r>
              <a:rPr lang="en-US" sz="1600" b="1" baseline="-25000">
                <a:latin typeface="Calibri" pitchFamily="34" charset="0"/>
              </a:rPr>
              <a:t>1</a:t>
            </a:r>
            <a:r>
              <a:rPr lang="en-US" sz="1600" b="1">
                <a:latin typeface="Calibri" pitchFamily="34" charset="0"/>
              </a:rPr>
              <a:t>-t</a:t>
            </a:r>
            <a:r>
              <a:rPr lang="en-US" sz="1600" b="1" baseline="-25000">
                <a:latin typeface="Calibri" pitchFamily="34" charset="0"/>
              </a:rPr>
              <a:t>2</a:t>
            </a:r>
            <a:r>
              <a:rPr lang="en-US" sz="1600" b="1">
                <a:latin typeface="Calibri" pitchFamily="34" charset="0"/>
              </a:rPr>
              <a:t>)         =  longitudinal position</a:t>
            </a:r>
          </a:p>
          <a:p>
            <a:r>
              <a:rPr lang="en-US" sz="1600" b="1">
                <a:latin typeface="Symbol" pitchFamily="18" charset="2"/>
              </a:rPr>
              <a:t>  S</a:t>
            </a:r>
            <a:r>
              <a:rPr lang="en-US" sz="1600" b="1">
                <a:latin typeface="Calibri" pitchFamily="34" charset="0"/>
              </a:rPr>
              <a:t> </a:t>
            </a:r>
            <a:r>
              <a:rPr lang="en-US" sz="1600" b="1">
                <a:latin typeface="Symbol" pitchFamily="18" charset="2"/>
              </a:rPr>
              <a:t>a</a:t>
            </a:r>
            <a:r>
              <a:rPr lang="en-US" sz="1600" b="1" baseline="-25000">
                <a:latin typeface="Calibri" pitchFamily="34" charset="0"/>
              </a:rPr>
              <a:t>i</a:t>
            </a:r>
            <a:r>
              <a:rPr lang="en-US" sz="1600" b="1">
                <a:latin typeface="Calibri" pitchFamily="34" charset="0"/>
              </a:rPr>
              <a:t> a</a:t>
            </a:r>
            <a:r>
              <a:rPr lang="en-US" sz="1600" b="1" baseline="-25000">
                <a:latin typeface="Calibri" pitchFamily="34" charset="0"/>
              </a:rPr>
              <a:t>i  </a:t>
            </a:r>
            <a:r>
              <a:rPr lang="en-US" sz="1600" b="1">
                <a:latin typeface="Calibri" pitchFamily="34" charset="0"/>
              </a:rPr>
              <a:t>/</a:t>
            </a:r>
            <a:r>
              <a:rPr lang="en-US" sz="1600" b="1" baseline="-25000">
                <a:latin typeface="Calibri" pitchFamily="34" charset="0"/>
              </a:rPr>
              <a:t> </a:t>
            </a:r>
            <a:r>
              <a:rPr lang="en-US" sz="1600" b="1">
                <a:latin typeface="Symbol" pitchFamily="18" charset="2"/>
              </a:rPr>
              <a:t>S a</a:t>
            </a:r>
            <a:r>
              <a:rPr lang="en-US" sz="1600" b="1" baseline="-25000">
                <a:latin typeface="Calibri" pitchFamily="34" charset="0"/>
              </a:rPr>
              <a:t>i   </a:t>
            </a:r>
            <a:r>
              <a:rPr lang="en-US" sz="1600" b="1">
                <a:latin typeface="Calibri" pitchFamily="34" charset="0"/>
              </a:rPr>
              <a:t>=  transverse position</a:t>
            </a:r>
          </a:p>
        </p:txBody>
      </p:sp>
      <p:sp>
        <p:nvSpPr>
          <p:cNvPr id="285702" name="Text Box 65"/>
          <p:cNvSpPr txBox="1">
            <a:spLocks noChangeArrowheads="1"/>
          </p:cNvSpPr>
          <p:nvPr/>
        </p:nvSpPr>
        <p:spPr bwMode="auto">
          <a:xfrm>
            <a:off x="6784975" y="4648200"/>
            <a:ext cx="192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2"/>
                </a:solidFill>
                <a:latin typeface="Calibri" pitchFamily="34" charset="0"/>
              </a:rPr>
              <a:t>Pico-second electronics</a:t>
            </a:r>
          </a:p>
        </p:txBody>
      </p:sp>
      <p:sp>
        <p:nvSpPr>
          <p:cNvPr id="285703" name="Text Box 66"/>
          <p:cNvSpPr txBox="1">
            <a:spLocks noChangeArrowheads="1"/>
          </p:cNvSpPr>
          <p:nvPr/>
        </p:nvSpPr>
        <p:spPr bwMode="auto">
          <a:xfrm>
            <a:off x="0" y="3810000"/>
            <a:ext cx="192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Pico-second electronics</a:t>
            </a:r>
          </a:p>
        </p:txBody>
      </p:sp>
      <p:grpSp>
        <p:nvGrpSpPr>
          <p:cNvPr id="285704" name="Group 67"/>
          <p:cNvGrpSpPr>
            <a:grpSpLocks/>
          </p:cNvGrpSpPr>
          <p:nvPr/>
        </p:nvGrpSpPr>
        <p:grpSpPr bwMode="auto">
          <a:xfrm>
            <a:off x="6400800" y="2133600"/>
            <a:ext cx="1295400" cy="533400"/>
            <a:chOff x="3504" y="1488"/>
            <a:chExt cx="1680" cy="528"/>
          </a:xfrm>
        </p:grpSpPr>
        <p:sp>
          <p:nvSpPr>
            <p:cNvPr id="285707" name="Line 68"/>
            <p:cNvSpPr>
              <a:spLocks noChangeShapeType="1"/>
            </p:cNvSpPr>
            <p:nvPr/>
          </p:nvSpPr>
          <p:spPr bwMode="auto">
            <a:xfrm flipV="1">
              <a:off x="3504" y="1536"/>
              <a:ext cx="864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708" name="Line 69"/>
            <p:cNvSpPr>
              <a:spLocks noChangeShapeType="1"/>
            </p:cNvSpPr>
            <p:nvPr/>
          </p:nvSpPr>
          <p:spPr bwMode="auto">
            <a:xfrm flipV="1">
              <a:off x="3648" y="1776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709" name="Line 70"/>
            <p:cNvSpPr>
              <a:spLocks noChangeShapeType="1"/>
            </p:cNvSpPr>
            <p:nvPr/>
          </p:nvSpPr>
          <p:spPr bwMode="auto">
            <a:xfrm>
              <a:off x="3696" y="177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710" name="Line 71"/>
            <p:cNvSpPr>
              <a:spLocks noChangeShapeType="1"/>
            </p:cNvSpPr>
            <p:nvPr/>
          </p:nvSpPr>
          <p:spPr bwMode="auto">
            <a:xfrm flipV="1">
              <a:off x="3888" y="1488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711" name="Line 72"/>
            <p:cNvSpPr>
              <a:spLocks noChangeShapeType="1"/>
            </p:cNvSpPr>
            <p:nvPr/>
          </p:nvSpPr>
          <p:spPr bwMode="auto">
            <a:xfrm>
              <a:off x="3936" y="1488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712" name="Line 73"/>
            <p:cNvSpPr>
              <a:spLocks noChangeShapeType="1"/>
            </p:cNvSpPr>
            <p:nvPr/>
          </p:nvSpPr>
          <p:spPr bwMode="auto">
            <a:xfrm flipV="1">
              <a:off x="4176" y="148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713" name="Line 74"/>
            <p:cNvSpPr>
              <a:spLocks noChangeShapeType="1"/>
            </p:cNvSpPr>
            <p:nvPr/>
          </p:nvSpPr>
          <p:spPr bwMode="auto">
            <a:xfrm>
              <a:off x="4224" y="148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714" name="Line 75"/>
            <p:cNvSpPr>
              <a:spLocks noChangeShapeType="1"/>
            </p:cNvSpPr>
            <p:nvPr/>
          </p:nvSpPr>
          <p:spPr bwMode="auto">
            <a:xfrm>
              <a:off x="3696" y="192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715" name="Line 76"/>
            <p:cNvSpPr>
              <a:spLocks noChangeShapeType="1"/>
            </p:cNvSpPr>
            <p:nvPr/>
          </p:nvSpPr>
          <p:spPr bwMode="auto">
            <a:xfrm>
              <a:off x="3936" y="177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716" name="Line 77"/>
            <p:cNvSpPr>
              <a:spLocks noChangeShapeType="1"/>
            </p:cNvSpPr>
            <p:nvPr/>
          </p:nvSpPr>
          <p:spPr bwMode="auto">
            <a:xfrm>
              <a:off x="4224" y="163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63A33-3FEA-4E12-B448-54DD81133B82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85706" name="Rectangle 76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2D readout:     Differential Timing Resolution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530FD-A02D-4639-940C-6058179C61E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86723" name="TextBox 7"/>
          <p:cNvSpPr txBox="1">
            <a:spLocks noChangeArrowheads="1"/>
          </p:cNvSpPr>
          <p:nvPr/>
        </p:nvSpPr>
        <p:spPr bwMode="auto">
          <a:xfrm>
            <a:off x="468313" y="5084763"/>
            <a:ext cx="76803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Measured differential timing resolution from T-line readout (10um MCP tube, 160PEs) for:</a:t>
            </a:r>
          </a:p>
          <a:p>
            <a:r>
              <a:rPr lang="en-US" sz="1600">
                <a:latin typeface="Calibri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sz="1400">
                <a:latin typeface="Calibri" pitchFamily="34" charset="0"/>
              </a:rPr>
              <a:t>  2-10GS/s sampling rates, </a:t>
            </a:r>
          </a:p>
          <a:p>
            <a:pPr>
              <a:buFontTx/>
              <a:buChar char="-"/>
            </a:pPr>
            <a:r>
              <a:rPr lang="en-US" sz="1400">
                <a:latin typeface="Calibri" pitchFamily="34" charset="0"/>
              </a:rPr>
              <a:t>  1 GHz 3dB analog bandwidth,</a:t>
            </a:r>
          </a:p>
          <a:p>
            <a:r>
              <a:rPr lang="en-US" sz="1400">
                <a:latin typeface="Calibri" pitchFamily="34" charset="0"/>
              </a:rPr>
              <a:t>-  4-10 bit ADC resolutions. </a:t>
            </a:r>
          </a:p>
        </p:txBody>
      </p:sp>
      <p:pic>
        <p:nvPicPr>
          <p:cNvPr id="286724" name="Content Placeholder 10" descr="Timing_Resolution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620713"/>
            <a:ext cx="5761037" cy="4321175"/>
          </a:xfrm>
        </p:spPr>
      </p:pic>
      <p:sp>
        <p:nvSpPr>
          <p:cNvPr id="286725" name="Rectangle 13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  <p:sp>
        <p:nvSpPr>
          <p:cNvPr id="286726" name="TextBox 8"/>
          <p:cNvSpPr txBox="1">
            <a:spLocks noChangeArrowheads="1"/>
          </p:cNvSpPr>
          <p:nvPr/>
        </p:nvSpPr>
        <p:spPr bwMode="auto">
          <a:xfrm>
            <a:off x="3132138" y="1700213"/>
            <a:ext cx="280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Processing of data taken at Argonne</a:t>
            </a:r>
          </a:p>
          <a:p>
            <a:r>
              <a:rPr lang="en-US" sz="1400">
                <a:latin typeface="Calibri" pitchFamily="34" charset="0"/>
              </a:rPr>
              <a:t>on Ed May’s laser test stand</a:t>
            </a:r>
          </a:p>
        </p:txBody>
      </p:sp>
      <p:sp>
        <p:nvSpPr>
          <p:cNvPr id="286727" name="ZoneTexte 16"/>
          <p:cNvSpPr txBox="1">
            <a:spLocks noChangeArrowheads="1"/>
          </p:cNvSpPr>
          <p:nvPr/>
        </p:nvSpPr>
        <p:spPr bwMode="auto">
          <a:xfrm>
            <a:off x="4643438" y="5805488"/>
            <a:ext cx="3576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5GS/s  and 8 bits precision sufficient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3200" smtClean="0"/>
              <a:t>Position resolution with pico-second timing</a:t>
            </a:r>
          </a:p>
        </p:txBody>
      </p:sp>
      <p:pic>
        <p:nvPicPr>
          <p:cNvPr id="28774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066800"/>
            <a:ext cx="6010275" cy="3962400"/>
          </a:xfrm>
        </p:spPr>
      </p:pic>
      <p:pic>
        <p:nvPicPr>
          <p:cNvPr id="287747" name="Picture 5" descr="TL_hist_25u_2k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7338" y="3429000"/>
            <a:ext cx="37766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C4FF0-0454-443E-9BF0-3A081A6DFB07}" type="slidenum">
              <a:rPr lang="en-US">
                <a:latin typeface="Arial" pitchFamily="34" charset="0"/>
              </a:rPr>
              <a:pPr>
                <a:defRPr/>
              </a:pPr>
              <a:t>33</a:t>
            </a:fld>
            <a:endParaRPr lang="en-US">
              <a:latin typeface="Arial" pitchFamily="34" charset="0"/>
            </a:endParaRPr>
          </a:p>
        </p:txBody>
      </p:sp>
      <p:sp>
        <p:nvSpPr>
          <p:cNvPr id="287749" name="TextBox 7"/>
          <p:cNvSpPr txBox="1">
            <a:spLocks noChangeArrowheads="1"/>
          </p:cNvSpPr>
          <p:nvPr/>
        </p:nvSpPr>
        <p:spPr bwMode="auto">
          <a:xfrm>
            <a:off x="468313" y="4868863"/>
            <a:ext cx="4179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Transmission line readout using fast timing</a:t>
            </a:r>
          </a:p>
          <a:p>
            <a:r>
              <a:rPr lang="en-US">
                <a:latin typeface="Calibri" pitchFamily="34" charset="0"/>
              </a:rPr>
              <a:t>Resolution &lt; 200  </a:t>
            </a:r>
            <a:r>
              <a:rPr lang="en-US">
                <a:latin typeface="Symbol" pitchFamily="18" charset="2"/>
              </a:rPr>
              <a:t>m</a:t>
            </a:r>
            <a:r>
              <a:rPr lang="en-US">
                <a:latin typeface="Calibri" pitchFamily="34" charset="0"/>
              </a:rPr>
              <a:t>m with 50 PEs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8’’ x 8’’ plates are investigated</a:t>
            </a:r>
          </a:p>
        </p:txBody>
      </p:sp>
      <p:sp>
        <p:nvSpPr>
          <p:cNvPr id="287750" name="Rectangle 8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  <p:sp>
        <p:nvSpPr>
          <p:cNvPr id="287751" name="TextBox 8"/>
          <p:cNvSpPr txBox="1">
            <a:spLocks noChangeArrowheads="1"/>
          </p:cNvSpPr>
          <p:nvPr/>
        </p:nvSpPr>
        <p:spPr bwMode="auto">
          <a:xfrm>
            <a:off x="5795963" y="1844675"/>
            <a:ext cx="280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Processing of data taken at Argonne</a:t>
            </a:r>
          </a:p>
          <a:p>
            <a:r>
              <a:rPr lang="en-US" sz="1400">
                <a:latin typeface="Calibri" pitchFamily="34" charset="0"/>
              </a:rPr>
              <a:t>on Ed May’s laser test stand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908050"/>
          </a:xfrm>
        </p:spPr>
        <p:txBody>
          <a:bodyPr/>
          <a:lstStyle/>
          <a:p>
            <a:r>
              <a:rPr lang="en-US" sz="3200" smtClean="0"/>
              <a:t>LAPPD:  8’’x 8’’ MCPs module sketch</a:t>
            </a:r>
            <a:endParaRPr lang="en-US" sz="1800" smtClean="0"/>
          </a:p>
        </p:txBody>
      </p:sp>
      <p:sp>
        <p:nvSpPr>
          <p:cNvPr id="288770" name="Text Box 5"/>
          <p:cNvSpPr txBox="1">
            <a:spLocks noChangeArrowheads="1"/>
          </p:cNvSpPr>
          <p:nvPr/>
        </p:nvSpPr>
        <p:spPr bwMode="auto">
          <a:xfrm>
            <a:off x="1889125" y="1560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8771" name="Rectangle 4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  <p:sp>
        <p:nvSpPr>
          <p:cNvPr id="288772" name="ZoneTexte 5"/>
          <p:cNvSpPr txBox="1">
            <a:spLocks noChangeArrowheads="1"/>
          </p:cNvSpPr>
          <p:nvPr/>
        </p:nvSpPr>
        <p:spPr bwMode="auto">
          <a:xfrm>
            <a:off x="2916238" y="5949950"/>
            <a:ext cx="321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Visit     </a:t>
            </a:r>
            <a:r>
              <a:rPr lang="en-US" u="sng">
                <a:solidFill>
                  <a:srgbClr val="583FEB"/>
                </a:solidFill>
                <a:latin typeface="Calibri" pitchFamily="34" charset="0"/>
              </a:rPr>
              <a:t>http://psec.uchicago.edu</a:t>
            </a:r>
          </a:p>
        </p:txBody>
      </p:sp>
      <p:pic>
        <p:nvPicPr>
          <p:cNvPr id="288773" name="Image 6" descr="MC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752475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4" name="Rectangle 7"/>
          <p:cNvSpPr>
            <a:spLocks noChangeArrowheads="1"/>
          </p:cNvSpPr>
          <p:nvPr/>
        </p:nvSpPr>
        <p:spPr bwMode="auto">
          <a:xfrm>
            <a:off x="4572000" y="54451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000">
                <a:latin typeface="Calibri" pitchFamily="34" charset="0"/>
              </a:rPr>
              <a:t>See Herve Grabas  talk</a:t>
            </a:r>
          </a:p>
        </p:txBody>
      </p:sp>
      <p:sp>
        <p:nvSpPr>
          <p:cNvPr id="288775" name="ZoneTexte 8"/>
          <p:cNvSpPr txBox="1">
            <a:spLocks noChangeArrowheads="1"/>
          </p:cNvSpPr>
          <p:nvPr/>
        </p:nvSpPr>
        <p:spPr bwMode="auto">
          <a:xfrm>
            <a:off x="4932363" y="2997200"/>
            <a:ext cx="42116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>
                <a:latin typeface="Calibri" pitchFamily="34" charset="0"/>
              </a:rPr>
              <a:t>  Photo-cathode</a:t>
            </a:r>
          </a:p>
          <a:p>
            <a:pPr>
              <a:buFontTx/>
              <a:buChar char="-"/>
            </a:pPr>
            <a:r>
              <a:rPr lang="en-US" sz="2000">
                <a:latin typeface="Calibri" pitchFamily="34" charset="0"/>
              </a:rPr>
              <a:t>  MCP device uniformity</a:t>
            </a:r>
          </a:p>
          <a:p>
            <a:pPr>
              <a:buFontTx/>
              <a:buChar char="-"/>
            </a:pPr>
            <a:r>
              <a:rPr lang="en-US" sz="2000">
                <a:latin typeface="Calibri" pitchFamily="34" charset="0"/>
              </a:rPr>
              <a:t>  Spacers (hold atmospheric pressure)</a:t>
            </a:r>
          </a:p>
          <a:p>
            <a:pPr>
              <a:buFontTx/>
              <a:buChar char="-"/>
            </a:pPr>
            <a:r>
              <a:rPr lang="en-US" sz="2000">
                <a:latin typeface="Calibri" pitchFamily="34" charset="0"/>
              </a:rPr>
              <a:t>  Delay lines anodes</a:t>
            </a:r>
          </a:p>
          <a:p>
            <a:pPr>
              <a:buFontTx/>
              <a:buChar char="-"/>
            </a:pPr>
            <a:r>
              <a:rPr lang="en-US" sz="2000">
                <a:latin typeface="Calibri" pitchFamily="34" charset="0"/>
              </a:rPr>
              <a:t>  Hermetic packaging</a:t>
            </a:r>
          </a:p>
          <a:p>
            <a:pPr>
              <a:buFontTx/>
              <a:buChar char="-"/>
            </a:pPr>
            <a:r>
              <a:rPr lang="en-US" sz="2000">
                <a:latin typeface="Calibri" pitchFamily="34" charset="0"/>
              </a:rPr>
              <a:t>  Readout electronics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0"/>
            <a:ext cx="8305800" cy="838200"/>
          </a:xfrm>
        </p:spPr>
        <p:txBody>
          <a:bodyPr/>
          <a:lstStyle/>
          <a:p>
            <a:r>
              <a:rPr lang="en-US" sz="3200" smtClean="0"/>
              <a:t>Transmission lines  MCP  model</a:t>
            </a:r>
          </a:p>
        </p:txBody>
      </p:sp>
      <p:sp>
        <p:nvSpPr>
          <p:cNvPr id="289794" name="Rectangle 6"/>
          <p:cNvSpPr>
            <a:spLocks noChangeArrowheads="1"/>
          </p:cNvSpPr>
          <p:nvPr/>
        </p:nvSpPr>
        <p:spPr bwMode="auto">
          <a:xfrm>
            <a:off x="0" y="196850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9795" name="Rectangle 7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9796" name="Rectangle 36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  <p:sp>
        <p:nvSpPr>
          <p:cNvPr id="289797" name="ZoneTexte 40"/>
          <p:cNvSpPr txBox="1">
            <a:spLocks noChangeArrowheads="1"/>
          </p:cNvSpPr>
          <p:nvPr/>
        </p:nvSpPr>
        <p:spPr bwMode="auto">
          <a:xfrm>
            <a:off x="0" y="4581525"/>
            <a:ext cx="91440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The fraction of delay line seen by the pulse is on the order of the distance it can propagate during its rise-time: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Typically:    l  =  c/2    x    250ps = 4 cm  =  3pF only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The initial electron deposition spreads  along the delay line, but also in the transverse direction due to crosstalk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289798" name="Image 9" descr="li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213100"/>
            <a:ext cx="398938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799" name="Image 10" descr="li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765175"/>
            <a:ext cx="39131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800" name="Image 11" descr="lin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836613"/>
            <a:ext cx="31019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801" name="Image 12" descr="lin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284538"/>
            <a:ext cx="30956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802" name="Image 13" descr="lin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060575"/>
            <a:ext cx="30956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19"/>
          <p:cNvCxnSpPr/>
          <p:nvPr/>
        </p:nvCxnSpPr>
        <p:spPr>
          <a:xfrm>
            <a:off x="3995738" y="3068638"/>
            <a:ext cx="576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995738" y="2420938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9805" name="Image 22" descr="line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1916113"/>
            <a:ext cx="41338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avec flèche 15"/>
          <p:cNvCxnSpPr/>
          <p:nvPr/>
        </p:nvCxnSpPr>
        <p:spPr>
          <a:xfrm rot="10800000">
            <a:off x="2339975" y="1989138"/>
            <a:ext cx="1511300" cy="6477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0800000">
            <a:off x="1258888" y="2781300"/>
            <a:ext cx="2520950" cy="15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10800000" flipV="1">
            <a:off x="2339975" y="2924175"/>
            <a:ext cx="1511300" cy="50482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0"/>
            <a:ext cx="8305800" cy="838200"/>
          </a:xfrm>
        </p:spPr>
        <p:txBody>
          <a:bodyPr/>
          <a:lstStyle/>
          <a:p>
            <a:r>
              <a:rPr lang="en-US" sz="3200" smtClean="0"/>
              <a:t>Transmission lines  MCP  model</a:t>
            </a:r>
          </a:p>
        </p:txBody>
      </p:sp>
      <p:sp>
        <p:nvSpPr>
          <p:cNvPr id="290818" name="Rectangle 6"/>
          <p:cNvSpPr>
            <a:spLocks noChangeArrowheads="1"/>
          </p:cNvSpPr>
          <p:nvPr/>
        </p:nvSpPr>
        <p:spPr bwMode="auto">
          <a:xfrm>
            <a:off x="0" y="196850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0819" name="Rectangle 7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0820" name="Rectangle 36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  <p:sp>
        <p:nvSpPr>
          <p:cNvPr id="290821" name="ZoneTexte 40"/>
          <p:cNvSpPr txBox="1">
            <a:spLocks noChangeArrowheads="1"/>
          </p:cNvSpPr>
          <p:nvPr/>
        </p:nvSpPr>
        <p:spPr bwMode="auto">
          <a:xfrm>
            <a:off x="539750" y="4724400"/>
            <a:ext cx="82438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The signals at the two ends, and crosstalk on the three first neighbors</a:t>
            </a:r>
          </a:p>
          <a:p>
            <a:r>
              <a:rPr lang="en-US" sz="2000">
                <a:latin typeface="Calibri" pitchFamily="34" charset="0"/>
              </a:rPr>
              <a:t>Current pulse is applied at one end  (simulation)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Uniformity is +/- 20%, </a:t>
            </a:r>
          </a:p>
          <a:p>
            <a:r>
              <a:rPr lang="en-US" sz="2000">
                <a:latin typeface="Calibri" pitchFamily="34" charset="0"/>
              </a:rPr>
              <a:t>Crosstalk 15, 12, 10% on three first neighbors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2908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692150"/>
            <a:ext cx="5638800" cy="3963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4" name="Picture 15" descr="anl_signal_fouri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2098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smtClean="0"/>
              <a:t>Picosecond Electronics for </a:t>
            </a:r>
            <a:br>
              <a:rPr lang="en-US" sz="3200" smtClean="0"/>
            </a:br>
            <a:r>
              <a:rPr lang="en-US" sz="3200" smtClean="0"/>
              <a:t>Large Area Micro-Channel Plate Detectors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066800"/>
            <a:ext cx="8382000" cy="5486400"/>
          </a:xfrm>
        </p:spPr>
        <p:txBody>
          <a:bodyPr rtlCol="0">
            <a:normAutofit fontScale="92500" lnSpcReduction="10000"/>
          </a:bodyPr>
          <a:lstStyle/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i="1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i="1" dirty="0" smtClean="0">
                <a:solidFill>
                  <a:schemeClr val="tx1"/>
                </a:solidFill>
              </a:rPr>
              <a:t>   </a:t>
            </a:r>
            <a:r>
              <a:rPr lang="en-US" sz="1800" b="1" i="1" dirty="0" smtClean="0">
                <a:solidFill>
                  <a:schemeClr val="tx1"/>
                </a:solidFill>
              </a:rPr>
              <a:t>Store the </a:t>
            </a:r>
            <a:r>
              <a:rPr lang="en-US" sz="1800" b="1" i="1" dirty="0" smtClean="0">
                <a:solidFill>
                  <a:srgbClr val="FF0000"/>
                </a:solidFill>
              </a:rPr>
              <a:t>full detector information </a:t>
            </a:r>
            <a:r>
              <a:rPr lang="en-US" sz="1800" b="1" i="1" dirty="0" smtClean="0">
                <a:solidFill>
                  <a:schemeClr val="tx1"/>
                </a:solidFill>
              </a:rPr>
              <a:t>as with a digital oscilloscope: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-    Detector + electronics noise &gt;&gt; quantization noise  (LSB/√12)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    Sampling frequency &gt; 2 x full Analog Bandwidth (Shannon-</a:t>
            </a:r>
            <a:r>
              <a:rPr lang="en-US" sz="1800" dirty="0" err="1" smtClean="0">
                <a:solidFill>
                  <a:schemeClr val="tx1"/>
                </a:solidFill>
              </a:rPr>
              <a:t>Nyquist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Ideal approach: 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Digitize on the fly,  if  the two above conditions can be fulfilled.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If not, loss of precision due to A/D conversion and/or loss of timing information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100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300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924300" y="4610100"/>
            <a:ext cx="3825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48" name="TextBox 13"/>
          <p:cNvSpPr txBox="1">
            <a:spLocks noChangeArrowheads="1"/>
          </p:cNvSpPr>
          <p:nvPr/>
        </p:nvSpPr>
        <p:spPr bwMode="auto">
          <a:xfrm>
            <a:off x="3962400" y="40386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2 GHz</a:t>
            </a:r>
          </a:p>
        </p:txBody>
      </p:sp>
      <p:sp>
        <p:nvSpPr>
          <p:cNvPr id="266249" name="TextBox 16"/>
          <p:cNvSpPr txBox="1">
            <a:spLocks noChangeArrowheads="1"/>
          </p:cNvSpPr>
          <p:nvPr/>
        </p:nvSpPr>
        <p:spPr bwMode="auto">
          <a:xfrm>
            <a:off x="533400" y="3200400"/>
            <a:ext cx="226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Fourier spectrum  of a</a:t>
            </a:r>
          </a:p>
          <a:p>
            <a:r>
              <a:rPr lang="en-US">
                <a:latin typeface="Calibri" pitchFamily="34" charset="0"/>
              </a:rPr>
              <a:t> 2”x 2” MCP signal</a:t>
            </a:r>
          </a:p>
        </p:txBody>
      </p:sp>
      <p:graphicFrame>
        <p:nvGraphicFramePr>
          <p:cNvPr id="266242" name="Object 2"/>
          <p:cNvGraphicFramePr>
            <a:graphicFrameLocks noChangeAspect="1"/>
          </p:cNvGraphicFramePr>
          <p:nvPr/>
        </p:nvGraphicFramePr>
        <p:xfrm>
          <a:off x="5486400" y="3505200"/>
          <a:ext cx="914400" cy="388938"/>
        </p:xfrm>
        <a:graphic>
          <a:graphicData uri="http://schemas.openxmlformats.org/presentationml/2006/ole">
            <p:oleObj spid="_x0000_s266242" name="Equation" r:id="rId4" imgW="927000" imgH="39348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>
            <a:off x="5448301" y="4457700"/>
            <a:ext cx="838200" cy="3175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43200" y="4495800"/>
            <a:ext cx="1219200" cy="381000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6243" name="Object 3"/>
          <p:cNvGraphicFramePr>
            <a:graphicFrameLocks noChangeAspect="1"/>
          </p:cNvGraphicFramePr>
          <p:nvPr/>
        </p:nvGraphicFramePr>
        <p:xfrm>
          <a:off x="1676400" y="4179888"/>
          <a:ext cx="990600" cy="420687"/>
        </p:xfrm>
        <a:graphic>
          <a:graphicData uri="http://schemas.openxmlformats.org/presentationml/2006/ole">
            <p:oleObj spid="_x0000_s266243" name="Equation" r:id="rId5" imgW="927000" imgH="39348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029200" y="3200400"/>
            <a:ext cx="17891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Noise as small as possible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3000" y="4648200"/>
            <a:ext cx="17938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Slope as steep as possible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6254" name="Rectangle 17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2800" smtClean="0"/>
              <a:t>Fast Sampling Electronics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3700463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b="1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Integration in custom ASIC for large scale detectors ~ 10</a:t>
            </a:r>
            <a:r>
              <a:rPr lang="en-US" sz="2400" baseline="30000" dirty="0" smtClean="0"/>
              <a:t>4-6</a:t>
            </a:r>
            <a:r>
              <a:rPr lang="en-US" sz="2400" dirty="0" smtClean="0"/>
              <a:t> channels,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Self or external trigger,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Low power,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Full digital (serial) interface,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High reliability and availability,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Low cost.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See </a:t>
            </a:r>
            <a:r>
              <a:rPr lang="en-US" sz="2000" dirty="0" err="1" smtClean="0"/>
              <a:t>Herve</a:t>
            </a:r>
            <a:r>
              <a:rPr lang="en-US" sz="2000" dirty="0" smtClean="0"/>
              <a:t> </a:t>
            </a:r>
            <a:r>
              <a:rPr lang="en-US" sz="2000" dirty="0" err="1" smtClean="0"/>
              <a:t>Grabas</a:t>
            </a:r>
            <a:r>
              <a:rPr lang="en-US" sz="2000" dirty="0" smtClean="0"/>
              <a:t>  talk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E9465-B8A0-4F65-803C-202DAE57B1B6}" type="slidenum">
              <a:rPr lang="en-US">
                <a:latin typeface="Arial" pitchFamily="34" charset="0"/>
              </a:rPr>
              <a:pPr>
                <a:defRPr/>
              </a:pPr>
              <a:t>38</a:t>
            </a:fld>
            <a:endParaRPr lang="en-US">
              <a:latin typeface="Arial" pitchFamily="34" charset="0"/>
            </a:endParaRPr>
          </a:p>
        </p:txBody>
      </p:sp>
      <p:sp>
        <p:nvSpPr>
          <p:cNvPr id="293892" name="Rectangle 5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Electronics:  Sampled Micro-Channel Plate signals</a:t>
            </a:r>
          </a:p>
        </p:txBody>
      </p:sp>
      <p:sp>
        <p:nvSpPr>
          <p:cNvPr id="294914" name="Text Box 6"/>
          <p:cNvSpPr txBox="1">
            <a:spLocks noChangeArrowheads="1"/>
          </p:cNvSpPr>
          <p:nvPr/>
        </p:nvSpPr>
        <p:spPr bwMode="auto">
          <a:xfrm>
            <a:off x="0" y="917575"/>
            <a:ext cx="91440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 Assume:    a typical noise at 1mV (detector+system)</a:t>
            </a:r>
          </a:p>
          <a:p>
            <a:r>
              <a:rPr lang="en-US">
                <a:latin typeface="Calibri" pitchFamily="34" charset="0"/>
              </a:rPr>
              <a:t>	     LSB set to 1mV for a 1V dynamic range (quantization noise 300</a:t>
            </a:r>
            <a:r>
              <a:rPr lang="en-US">
                <a:latin typeface="Symbol" pitchFamily="18" charset="2"/>
              </a:rPr>
              <a:t>m</a:t>
            </a:r>
            <a:r>
              <a:rPr lang="en-US">
                <a:latin typeface="Calibri" pitchFamily="34" charset="0"/>
              </a:rPr>
              <a:t>V), </a:t>
            </a:r>
          </a:p>
          <a:p>
            <a:r>
              <a:rPr lang="en-US">
                <a:latin typeface="Calibri" pitchFamily="34" charset="0"/>
              </a:rPr>
              <a:t>	     50-200ps rise-time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		Fast timing ad 2D readout:	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                          8 bit, 2.5-10 GHz full analog bandwidth    &gt; 5-20 GS/s sampling rate 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                                                              </a:t>
            </a:r>
            <a:r>
              <a:rPr lang="en-US" sz="2000" b="1" i="1">
                <a:solidFill>
                  <a:srgbClr val="FF0000"/>
                </a:solidFill>
                <a:latin typeface="Calibri" pitchFamily="34" charset="0"/>
              </a:rPr>
              <a:t>Readout electronics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Deep sub-micron CMOS  ASICs:          	          faster: larger analog bandwidth, sampling rate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				          improved radiation hardness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				          multi-channel:  cheap, 1-10$/ch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                                                               </a:t>
            </a:r>
          </a:p>
          <a:p>
            <a:r>
              <a:rPr lang="en-US">
                <a:latin typeface="Calibri" pitchFamily="34" charset="0"/>
              </a:rPr>
              <a:t>			</a:t>
            </a:r>
          </a:p>
          <a:p>
            <a:r>
              <a:rPr lang="en-US">
                <a:latin typeface="Calibri" pitchFamily="34" charset="0"/>
              </a:rPr>
              <a:t>				   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03800" y="2205038"/>
            <a:ext cx="609600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miley Face 8"/>
          <p:cNvSpPr/>
          <p:nvPr/>
        </p:nvSpPr>
        <p:spPr>
          <a:xfrm>
            <a:off x="3733800" y="4038600"/>
            <a:ext cx="304800" cy="304800"/>
          </a:xfrm>
          <a:prstGeom prst="smileyFac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3733800" y="4572000"/>
            <a:ext cx="304800" cy="304800"/>
          </a:xfrm>
          <a:prstGeom prst="smileyFac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3733800" y="5105400"/>
            <a:ext cx="304800" cy="304800"/>
          </a:xfrm>
          <a:prstGeom prst="smileyFac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2819400"/>
            <a:ext cx="6629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4920" name="Rectangle 11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5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762000"/>
          </a:xfrm>
        </p:spPr>
        <p:txBody>
          <a:bodyPr/>
          <a:lstStyle/>
          <a:p>
            <a:r>
              <a:rPr lang="en-US" sz="3600" smtClean="0"/>
              <a:t>Photo-detectors</a:t>
            </a:r>
            <a:r>
              <a:rPr lang="en-US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50" y="1341438"/>
            <a:ext cx="6853238" cy="40925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      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Vacuum devices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	-  Photo-Multipliers Tubes (PMTs)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         	-  Micro-Channel Plates (MCPs)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      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Solid state devices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	-   Charge Coupled Devices (CCDs)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	-   Avalanche Photo-diodes (APDs)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	-   Silicon Photo-multipliers, (</a:t>
            </a:r>
            <a:r>
              <a:rPr lang="en-US" sz="2000" b="1" i="1" dirty="0" err="1">
                <a:solidFill>
                  <a:srgbClr val="FF0000"/>
                </a:solidFill>
                <a:latin typeface="+mn-lt"/>
                <a:cs typeface="+mn-cs"/>
              </a:rPr>
              <a:t>SiPMs</a:t>
            </a: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) (</a:t>
            </a:r>
            <a:r>
              <a:rPr lang="en-US" b="1" i="1" dirty="0">
                <a:solidFill>
                  <a:srgbClr val="FF0000"/>
                </a:solidFill>
                <a:latin typeface="+mn-lt"/>
                <a:cs typeface="+mn-cs"/>
              </a:rPr>
              <a:t>Geiger mode APDs)</a:t>
            </a:r>
            <a:endParaRPr lang="en-US" sz="2000" b="1" i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       </a:t>
            </a: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77724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76600" y="1981200"/>
            <a:ext cx="42672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939" name="TextBox 4"/>
          <p:cNvSpPr txBox="1">
            <a:spLocks noChangeArrowheads="1"/>
          </p:cNvSpPr>
          <p:nvPr/>
        </p:nvSpPr>
        <p:spPr bwMode="auto">
          <a:xfrm>
            <a:off x="1116013" y="2420938"/>
            <a:ext cx="70104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Introduction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Fast Timing Imaging Photo-detectors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Micro-Channel Plate signals 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Large area devices</a:t>
            </a:r>
            <a:endParaRPr lang="en-US" sz="240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   Conclusion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295940" name="Picture 2" descr="C:\Hervé\Stage Chicago\Travail\Images\En-tête Hawai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41" name="Rectangle 9"/>
          <p:cNvSpPr>
            <a:spLocks noChangeArrowheads="1"/>
          </p:cNvSpPr>
          <p:nvPr/>
        </p:nvSpPr>
        <p:spPr bwMode="auto">
          <a:xfrm>
            <a:off x="0" y="6581775"/>
            <a:ext cx="6300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0"/>
            <a:ext cx="77724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97986" name="TextBox 4"/>
          <p:cNvSpPr txBox="1">
            <a:spLocks noChangeArrowheads="1"/>
          </p:cNvSpPr>
          <p:nvPr/>
        </p:nvSpPr>
        <p:spPr bwMode="auto">
          <a:xfrm>
            <a:off x="611188" y="1484313"/>
            <a:ext cx="8353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Large Area Micro-Channel Plates should provide at low cost:</a:t>
            </a:r>
          </a:p>
          <a:p>
            <a:pPr lvl="1"/>
            <a:r>
              <a:rPr lang="en-US" sz="2400">
                <a:latin typeface="Calibri" pitchFamily="34" charset="0"/>
              </a:rPr>
              <a:t>- Very fast timing  (10-100ps)</a:t>
            </a:r>
          </a:p>
          <a:p>
            <a:pPr lvl="1">
              <a:buFontTx/>
              <a:buChar char="-"/>
            </a:pPr>
            <a:r>
              <a:rPr lang="en-US" sz="2400">
                <a:latin typeface="Calibri" pitchFamily="34" charset="0"/>
              </a:rPr>
              <a:t>2D position  (100</a:t>
            </a:r>
            <a:r>
              <a:rPr lang="en-US" sz="2400">
                <a:latin typeface="Symbol" pitchFamily="18" charset="2"/>
              </a:rPr>
              <a:t>m</a:t>
            </a:r>
            <a:r>
              <a:rPr lang="en-US" sz="2400">
                <a:latin typeface="Calibri" pitchFamily="34" charset="0"/>
              </a:rPr>
              <a:t>m-1mm)</a:t>
            </a:r>
          </a:p>
          <a:p>
            <a:pPr lvl="1">
              <a:buFontTx/>
              <a:buChar char="-"/>
            </a:pPr>
            <a:endParaRPr lang="en-US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Still a long way to get a full device working…</a:t>
            </a:r>
          </a:p>
          <a:p>
            <a:pPr lvl="1">
              <a:buFontTx/>
              <a:buChar char="-"/>
            </a:pPr>
            <a:r>
              <a:rPr lang="en-US" sz="2400">
                <a:latin typeface="Calibri" pitchFamily="34" charset="0"/>
              </a:rPr>
              <a:t>  Photo-cathodes</a:t>
            </a:r>
          </a:p>
          <a:p>
            <a:pPr lvl="1">
              <a:buFontTx/>
              <a:buChar char="-"/>
            </a:pPr>
            <a:r>
              <a:rPr lang="en-US" sz="2400">
                <a:latin typeface="Calibri" pitchFamily="34" charset="0"/>
              </a:rPr>
              <a:t>  Hermetic packaging, spacers</a:t>
            </a:r>
          </a:p>
          <a:p>
            <a:pPr lvl="1">
              <a:buFontTx/>
              <a:buChar char="-"/>
            </a:pPr>
            <a:r>
              <a:rPr lang="en-US" sz="2400">
                <a:latin typeface="Calibri" pitchFamily="34" charset="0"/>
              </a:rPr>
              <a:t>  MCP device uniformity</a:t>
            </a:r>
          </a:p>
          <a:p>
            <a:pPr lvl="1">
              <a:buFontTx/>
              <a:buChar char="-"/>
            </a:pPr>
            <a:r>
              <a:rPr lang="en-US" sz="2400">
                <a:latin typeface="Calibri" pitchFamily="34" charset="0"/>
              </a:rPr>
              <a:t>  Readout electronics</a:t>
            </a:r>
          </a:p>
          <a:p>
            <a:pPr lvl="1">
              <a:buFontTx/>
              <a:buChar char="-"/>
            </a:pPr>
            <a:endParaRPr lang="en-US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Very large devices in view </a:t>
            </a:r>
          </a:p>
        </p:txBody>
      </p:sp>
      <p:sp>
        <p:nvSpPr>
          <p:cNvPr id="297987" name="Rectangle 9"/>
          <p:cNvSpPr>
            <a:spLocks noChangeArrowheads="1"/>
          </p:cNvSpPr>
          <p:nvPr/>
        </p:nvSpPr>
        <p:spPr bwMode="auto">
          <a:xfrm>
            <a:off x="0" y="6581775"/>
            <a:ext cx="6300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19400"/>
            <a:ext cx="8229600" cy="990600"/>
          </a:xfrm>
        </p:spPr>
        <p:txBody>
          <a:bodyPr/>
          <a:lstStyle/>
          <a:p>
            <a:r>
              <a:rPr lang="en-US" sz="4000" smtClean="0">
                <a:latin typeface="Comic Sans MS" pitchFamily="66" charset="0"/>
              </a:rPr>
              <a:t>Thanks for your attention !</a:t>
            </a:r>
          </a:p>
        </p:txBody>
      </p:sp>
      <p:sp>
        <p:nvSpPr>
          <p:cNvPr id="300034" name="Text Box 79"/>
          <p:cNvSpPr txBox="1">
            <a:spLocks noChangeArrowheads="1"/>
          </p:cNvSpPr>
          <p:nvPr/>
        </p:nvSpPr>
        <p:spPr bwMode="auto">
          <a:xfrm>
            <a:off x="0" y="6553200"/>
            <a:ext cx="868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>
                <a:solidFill>
                  <a:schemeClr val="bg2"/>
                </a:solidFill>
                <a:latin typeface="Calibri" pitchFamily="34" charset="0"/>
              </a:rPr>
              <a:t>  </a:t>
            </a:r>
            <a:endParaRPr lang="en-US" sz="1400" i="1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E2424-973F-4C13-9682-69A65B200B7C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00036" name="Rectangle 5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Text Box 79"/>
          <p:cNvSpPr txBox="1">
            <a:spLocks noChangeArrowheads="1"/>
          </p:cNvSpPr>
          <p:nvPr/>
        </p:nvSpPr>
        <p:spPr bwMode="auto">
          <a:xfrm>
            <a:off x="0" y="6553200"/>
            <a:ext cx="868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>
                <a:solidFill>
                  <a:schemeClr val="bg2"/>
                </a:solidFill>
                <a:latin typeface="Calibri" pitchFamily="34" charset="0"/>
              </a:rPr>
              <a:t>  </a:t>
            </a:r>
            <a:endParaRPr lang="en-US" sz="1400" i="1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D3FE7-17AE-4885-8875-B7457A7DA3AD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01059" name="Rectangle 5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5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762000"/>
          </a:xfrm>
        </p:spPr>
        <p:txBody>
          <a:bodyPr/>
          <a:lstStyle/>
          <a:p>
            <a:r>
              <a:rPr lang="en-US" sz="3200" smtClean="0"/>
              <a:t>Fast Imaging Photo-detectors</a:t>
            </a:r>
            <a:r>
              <a:rPr lang="en-US" sz="400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650" y="620713"/>
            <a:ext cx="7596188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      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Vacuum devices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b="1" i="1" dirty="0">
                <a:latin typeface="+mn-lt"/>
                <a:cs typeface="+mn-cs"/>
              </a:rPr>
              <a:t>-  Large area, large fill factor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b="1" i="1" dirty="0">
                <a:latin typeface="+mn-lt"/>
                <a:cs typeface="+mn-cs"/>
              </a:rPr>
              <a:t>-  Full-custom Photo-cathode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+mn-lt"/>
                <a:cs typeface="+mn-cs"/>
              </a:rPr>
              <a:t> 	-  Electron multiplication, high gain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b="1" i="1" dirty="0">
                <a:latin typeface="+mn-lt"/>
                <a:cs typeface="+mn-cs"/>
              </a:rPr>
              <a:t>-  Low noise (photo-cathode noise)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+mn-lt"/>
                <a:cs typeface="+mn-cs"/>
              </a:rPr>
              <a:t>	-  Some sensitivity to magnetic fields (depends on device)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      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Solid state semi-conductor devices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+mn-lt"/>
                <a:cs typeface="+mn-cs"/>
              </a:rPr>
              <a:t>	-   Size limited to a wafer, limited filling factor, high $/cm</a:t>
            </a:r>
            <a:r>
              <a:rPr lang="en-US" sz="2000" b="1" i="1" baseline="30000" dirty="0">
                <a:latin typeface="+mn-lt"/>
                <a:cs typeface="+mn-cs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b="1" i="1" dirty="0">
                <a:latin typeface="+mn-lt"/>
                <a:cs typeface="+mn-cs"/>
              </a:rPr>
              <a:t>-   Spectral response of  ½ conductor (Si, </a:t>
            </a:r>
            <a:r>
              <a:rPr lang="en-US" sz="2000" b="1" i="1" dirty="0" err="1">
                <a:latin typeface="+mn-lt"/>
                <a:cs typeface="+mn-cs"/>
              </a:rPr>
              <a:t>GaAs</a:t>
            </a:r>
            <a:r>
              <a:rPr lang="en-US" sz="2000" b="1" i="1" dirty="0">
                <a:latin typeface="+mn-lt"/>
                <a:cs typeface="+mn-cs"/>
              </a:rPr>
              <a:t>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+mn-lt"/>
                <a:cs typeface="+mn-cs"/>
              </a:rPr>
              <a:t>	-   Multiplication in high electric fields (depleted PN junctions)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+mn-lt"/>
                <a:cs typeface="+mn-cs"/>
              </a:rPr>
              <a:t>	-   Noisy due to reverse currents avalanches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+mn-lt"/>
                <a:cs typeface="+mn-cs"/>
              </a:rPr>
              <a:t>	-   Noise very sensitive to irradiation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+mn-lt"/>
                <a:cs typeface="+mn-cs"/>
              </a:rPr>
              <a:t>	 -  Some on-detector signal processing possible, (3D)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+mn-lt"/>
                <a:cs typeface="+mn-cs"/>
              </a:rPr>
              <a:t>	-   No sensitivity to magnetic field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77724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76600" y="1981200"/>
            <a:ext cx="42672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116013" y="2420938"/>
            <a:ext cx="70104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Introduction</a:t>
            </a:r>
            <a:endParaRPr lang="en-US" sz="240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   Fast Timing Imaging Photo-detectors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Micro-Channel Plates signals 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Large area devices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Conclusion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24580" name="Picture 2" descr="C:\Hervé\Stage Chicago\Travail\Images\En-tête Hawai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0" y="6581775"/>
            <a:ext cx="6300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05800" cy="914400"/>
          </a:xfrm>
        </p:spPr>
        <p:txBody>
          <a:bodyPr/>
          <a:lstStyle/>
          <a:p>
            <a:r>
              <a:rPr lang="en-US" sz="3200" smtClean="0"/>
              <a:t>Timing-Imaging Devices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8686800" cy="5334000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       Multi-anodes </a:t>
            </a:r>
            <a:r>
              <a:rPr lang="en-US" sz="2000" dirty="0">
                <a:solidFill>
                  <a:schemeClr val="accent2"/>
                </a:solidFill>
              </a:rPr>
              <a:t>PMTs      </a:t>
            </a:r>
            <a:r>
              <a:rPr lang="en-US" sz="2000" dirty="0" smtClean="0">
                <a:solidFill>
                  <a:schemeClr val="accent2"/>
                </a:solidFill>
              </a:rPr>
              <a:t> Silicon-PMTs </a:t>
            </a:r>
            <a:r>
              <a:rPr lang="en-US" sz="1800" dirty="0" smtClean="0">
                <a:solidFill>
                  <a:schemeClr val="accent2"/>
                </a:solidFill>
              </a:rPr>
              <a:t>[10]                      </a:t>
            </a:r>
            <a:r>
              <a:rPr lang="en-US" sz="2000" dirty="0" smtClean="0">
                <a:solidFill>
                  <a:schemeClr val="accent2"/>
                </a:solidFill>
              </a:rPr>
              <a:t>Micro-Channel Plates</a:t>
            </a:r>
            <a:r>
              <a:rPr lang="en-US" sz="1800" dirty="0" smtClean="0">
                <a:solidFill>
                  <a:schemeClr val="accent2"/>
                </a:solidFill>
              </a:rPr>
              <a:t> [1]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         Dynodes                                    Quenched Geiger in Silicon 	       Micro-Pores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		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accent2"/>
              </a:solidFill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chemeClr val="accent2"/>
              </a:solidFill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chemeClr val="accent2"/>
              </a:solidFill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						</a:t>
            </a:r>
            <a:endParaRPr lang="en-US" sz="2000" b="1" dirty="0">
              <a:solidFill>
                <a:schemeClr val="accent2"/>
              </a:solidFill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solidFill>
                <a:schemeClr val="accent2"/>
              </a:solidFill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solidFill>
                <a:schemeClr val="accent2"/>
              </a:solidFill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solidFill>
                <a:schemeClr val="accent2"/>
              </a:solidFill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/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Quantum Eff.                      30</a:t>
            </a:r>
            <a:r>
              <a:rPr lang="en-US" sz="1800" dirty="0">
                <a:solidFill>
                  <a:schemeClr val="tx1"/>
                </a:solidFill>
              </a:rPr>
              <a:t>%                    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rgbClr val="FF33CC"/>
                </a:solidFill>
              </a:rPr>
              <a:t>90%                                       </a:t>
            </a:r>
            <a:r>
              <a:rPr lang="en-US" sz="1800" dirty="0" smtClean="0">
                <a:solidFill>
                  <a:schemeClr val="tx1"/>
                </a:solidFill>
              </a:rPr>
              <a:t>30%        </a:t>
            </a:r>
            <a:endParaRPr lang="en-US" sz="1800" dirty="0">
              <a:solidFill>
                <a:schemeClr val="tx1"/>
              </a:solidFill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Collection Eff.                     </a:t>
            </a:r>
            <a:r>
              <a:rPr lang="en-US" sz="1800" dirty="0" smtClean="0">
                <a:solidFill>
                  <a:srgbClr val="FF33CC"/>
                </a:solidFill>
              </a:rPr>
              <a:t>90</a:t>
            </a:r>
            <a:r>
              <a:rPr lang="en-US" sz="1800" dirty="0">
                <a:solidFill>
                  <a:srgbClr val="FF33CC"/>
                </a:solidFill>
              </a:rPr>
              <a:t>%                    </a:t>
            </a:r>
            <a:r>
              <a:rPr lang="en-US" sz="1800" dirty="0" smtClean="0">
                <a:solidFill>
                  <a:srgbClr val="FF33CC"/>
                </a:solidFill>
              </a:rPr>
              <a:t>  </a:t>
            </a:r>
            <a:r>
              <a:rPr lang="en-US" sz="1800" dirty="0" smtClean="0">
                <a:solidFill>
                  <a:schemeClr val="tx1"/>
                </a:solidFill>
              </a:rPr>
              <a:t>70%                                       70%</a:t>
            </a:r>
            <a:endParaRPr lang="en-US" sz="1800" dirty="0">
              <a:solidFill>
                <a:schemeClr val="tx1"/>
              </a:solidFill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Rise-time	   </a:t>
            </a:r>
            <a:r>
              <a:rPr lang="en-US" sz="1800" dirty="0" smtClean="0">
                <a:solidFill>
                  <a:schemeClr val="tx1"/>
                </a:solidFill>
              </a:rPr>
              <a:t>                      0.5-1ns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250ps</a:t>
            </a: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                	       </a:t>
            </a:r>
            <a:r>
              <a:rPr lang="en-US" sz="1800" dirty="0" smtClean="0">
                <a:solidFill>
                  <a:srgbClr val="FF33CC"/>
                </a:solidFill>
              </a:rPr>
              <a:t>50-500ps</a:t>
            </a:r>
            <a:endParaRPr lang="en-US" sz="1800" dirty="0">
              <a:solidFill>
                <a:srgbClr val="FF33CC"/>
              </a:solidFill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Timing resolution (1PE)   </a:t>
            </a:r>
            <a:r>
              <a:rPr lang="en-US" sz="1800" smtClean="0">
                <a:solidFill>
                  <a:schemeClr val="tx1"/>
                </a:solidFill>
              </a:rPr>
              <a:t>150ps                    100ps</a:t>
            </a: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                	       </a:t>
            </a:r>
            <a:r>
              <a:rPr lang="en-US" sz="1800" dirty="0" smtClean="0">
                <a:solidFill>
                  <a:srgbClr val="FF33CC"/>
                </a:solidFill>
              </a:rPr>
              <a:t>20-30ps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Pixel </a:t>
            </a:r>
            <a:r>
              <a:rPr lang="en-US" sz="1800" dirty="0">
                <a:solidFill>
                  <a:schemeClr val="tx1"/>
                </a:solidFill>
              </a:rPr>
              <a:t>size	  </a:t>
            </a:r>
            <a:r>
              <a:rPr lang="en-US" sz="1800" dirty="0" smtClean="0">
                <a:solidFill>
                  <a:schemeClr val="tx1"/>
                </a:solidFill>
              </a:rPr>
              <a:t>                         2x2mm</a:t>
            </a:r>
            <a:r>
              <a:rPr lang="en-US" sz="1800" baseline="30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          </a:t>
            </a:r>
            <a:r>
              <a:rPr lang="en-US" sz="1800" dirty="0">
                <a:solidFill>
                  <a:srgbClr val="FF33CC"/>
                </a:solidFill>
              </a:rPr>
              <a:t>50x50</a:t>
            </a:r>
            <a:r>
              <a:rPr lang="en-US" sz="1800" dirty="0">
                <a:solidFill>
                  <a:srgbClr val="FF33CC"/>
                </a:solidFill>
                <a:latin typeface="Symbol" pitchFamily="18" charset="2"/>
              </a:rPr>
              <a:t>m</a:t>
            </a:r>
            <a:r>
              <a:rPr lang="en-US" sz="1800" dirty="0">
                <a:solidFill>
                  <a:srgbClr val="FF33CC"/>
                </a:solidFill>
              </a:rPr>
              <a:t>m</a:t>
            </a:r>
            <a:r>
              <a:rPr lang="en-US" sz="1800" baseline="30000" dirty="0">
                <a:solidFill>
                  <a:srgbClr val="FF33CC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          </a:t>
            </a:r>
            <a:r>
              <a:rPr lang="en-US" sz="1800" dirty="0" smtClean="0">
                <a:solidFill>
                  <a:schemeClr val="tx1"/>
                </a:solidFill>
              </a:rPr>
              <a:t>                1.5x1.5mm</a:t>
            </a:r>
            <a:r>
              <a:rPr lang="en-US" sz="1800" baseline="300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Detector size                    1 x 3.5 cm</a:t>
            </a:r>
            <a:r>
              <a:rPr lang="en-US" sz="1800" baseline="30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 arrays of 1.2x1.2 cm</a:t>
            </a:r>
            <a:r>
              <a:rPr lang="en-US" sz="1800" baseline="30000" dirty="0" smtClean="0">
                <a:solidFill>
                  <a:schemeClr val="tx1"/>
                </a:solidFill>
              </a:rPr>
              <a:t>2                    </a:t>
            </a:r>
            <a:r>
              <a:rPr lang="en-US" sz="1800" dirty="0" smtClean="0">
                <a:solidFill>
                  <a:schemeClr val="tx1"/>
                </a:solidFill>
              </a:rPr>
              <a:t>2.54x2.54cm</a:t>
            </a:r>
            <a:r>
              <a:rPr lang="en-US" sz="1800" baseline="30000" dirty="0" smtClean="0">
                <a:solidFill>
                  <a:schemeClr val="tx1"/>
                </a:solidFill>
              </a:rPr>
              <a:t>2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Dark </a:t>
            </a:r>
            <a:r>
              <a:rPr lang="en-US" sz="1800" dirty="0">
                <a:solidFill>
                  <a:schemeClr val="tx1"/>
                </a:solidFill>
              </a:rPr>
              <a:t>counts          </a:t>
            </a:r>
            <a:r>
              <a:rPr lang="en-US" sz="1800" dirty="0" smtClean="0">
                <a:solidFill>
                  <a:schemeClr val="tx1"/>
                </a:solidFill>
              </a:rPr>
              <a:t>          </a:t>
            </a:r>
            <a:r>
              <a:rPr lang="en-US" sz="1800" dirty="0" smtClean="0">
                <a:solidFill>
                  <a:srgbClr val="FF33CC"/>
                </a:solidFill>
              </a:rPr>
              <a:t>1-10Hz/cm2</a:t>
            </a:r>
            <a:r>
              <a:rPr lang="en-US" sz="1800" dirty="0" smtClean="0">
                <a:solidFill>
                  <a:srgbClr val="FF66CC"/>
                </a:solidFill>
              </a:rPr>
              <a:t>        </a:t>
            </a:r>
            <a:r>
              <a:rPr lang="en-US" sz="1800" dirty="0" smtClean="0">
                <a:solidFill>
                  <a:schemeClr val="tx1"/>
                </a:solidFill>
              </a:rPr>
              <a:t>1-10MHz/mm</a:t>
            </a:r>
            <a:r>
              <a:rPr lang="en-US" sz="1800" baseline="30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                1Hz-1kHz/cm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2</a:t>
            </a:r>
            <a:endParaRPr lang="en-US" sz="1800" b="1" baseline="30000" dirty="0">
              <a:solidFill>
                <a:schemeClr val="tx1"/>
              </a:solidFill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Dead time               </a:t>
            </a:r>
            <a:r>
              <a:rPr lang="en-US" sz="1800" dirty="0" smtClean="0">
                <a:solidFill>
                  <a:schemeClr val="tx1"/>
                </a:solidFill>
              </a:rPr>
              <a:t>             </a:t>
            </a:r>
            <a:r>
              <a:rPr lang="en-US" sz="1800" dirty="0" smtClean="0">
                <a:solidFill>
                  <a:srgbClr val="FF33CC"/>
                </a:solidFill>
              </a:rPr>
              <a:t>5ns</a:t>
            </a:r>
            <a:r>
              <a:rPr lang="en-US" sz="1800" dirty="0" smtClean="0"/>
              <a:t>                 </a:t>
            </a:r>
            <a:r>
              <a:rPr lang="en-US" sz="1800" dirty="0">
                <a:solidFill>
                  <a:schemeClr val="tx1"/>
                </a:solidFill>
              </a:rPr>
              <a:t>100-500ns                </a:t>
            </a:r>
            <a:r>
              <a:rPr lang="en-US" sz="1800" dirty="0" smtClean="0">
                <a:solidFill>
                  <a:schemeClr val="tx1"/>
                </a:solidFill>
              </a:rPr>
              <a:t>                 </a:t>
            </a:r>
            <a:r>
              <a:rPr lang="en-US" sz="18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800" dirty="0">
                <a:solidFill>
                  <a:schemeClr val="tx1"/>
                </a:solidFill>
              </a:rPr>
              <a:t>s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Magnetic field	  </a:t>
            </a:r>
            <a:r>
              <a:rPr lang="en-US" sz="1800" dirty="0" smtClean="0">
                <a:solidFill>
                  <a:schemeClr val="tx1"/>
                </a:solidFill>
              </a:rPr>
              <a:t>          no                         </a:t>
            </a:r>
            <a:r>
              <a:rPr lang="en-US" sz="1800" dirty="0">
                <a:solidFill>
                  <a:srgbClr val="FF33CC"/>
                </a:solidFill>
              </a:rPr>
              <a:t>yes</a:t>
            </a:r>
            <a:r>
              <a:rPr lang="en-US" sz="1800" dirty="0">
                <a:solidFill>
                  <a:schemeClr val="tx1"/>
                </a:solidFill>
              </a:rPr>
              <a:t>                  </a:t>
            </a:r>
            <a:r>
              <a:rPr lang="en-US" sz="1800" dirty="0" smtClean="0">
                <a:solidFill>
                  <a:schemeClr val="tx1"/>
                </a:solidFill>
              </a:rPr>
              <a:t>                   15kG</a:t>
            </a:r>
            <a:endParaRPr lang="en-US" sz="1800" dirty="0">
              <a:solidFill>
                <a:schemeClr val="tx1"/>
              </a:solidFill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Radiation hardness    </a:t>
            </a:r>
            <a:r>
              <a:rPr lang="en-US" sz="1800" dirty="0" smtClean="0">
                <a:solidFill>
                  <a:schemeClr val="tx1"/>
                </a:solidFill>
              </a:rPr>
              <a:t>                           1kRad=noisex10               </a:t>
            </a:r>
            <a:r>
              <a:rPr lang="en-US" sz="1800" dirty="0" smtClean="0">
                <a:solidFill>
                  <a:srgbClr val="FF33CC"/>
                </a:solidFill>
              </a:rPr>
              <a:t>good  (a-Si,  Al</a:t>
            </a:r>
            <a:r>
              <a:rPr lang="en-US" sz="1800" baseline="-25000" dirty="0" smtClean="0">
                <a:solidFill>
                  <a:srgbClr val="FF33CC"/>
                </a:solidFill>
              </a:rPr>
              <a:t>2</a:t>
            </a:r>
            <a:r>
              <a:rPr lang="en-US" sz="1800" dirty="0" smtClean="0">
                <a:solidFill>
                  <a:srgbClr val="FF33CC"/>
                </a:solidFill>
              </a:rPr>
              <a:t>O</a:t>
            </a:r>
            <a:r>
              <a:rPr lang="en-US" sz="1800" baseline="-25000" dirty="0" smtClean="0">
                <a:solidFill>
                  <a:srgbClr val="FF33CC"/>
                </a:solidFill>
              </a:rPr>
              <a:t>3</a:t>
            </a:r>
            <a:r>
              <a:rPr lang="en-US" sz="1800" dirty="0" smtClean="0">
                <a:solidFill>
                  <a:srgbClr val="FF33CC"/>
                </a:solidFill>
              </a:rPr>
              <a:t>)</a:t>
            </a:r>
            <a:endParaRPr lang="en-US" sz="1800" dirty="0">
              <a:solidFill>
                <a:srgbClr val="FF33CC"/>
              </a:solidFill>
            </a:endParaRPr>
          </a:p>
        </p:txBody>
      </p:sp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2"/>
          <a:srcRect t="17116" b="5704"/>
          <a:stretch>
            <a:fillRect/>
          </a:stretch>
        </p:blipFill>
        <p:spPr bwMode="auto">
          <a:xfrm>
            <a:off x="3635375" y="1557338"/>
            <a:ext cx="1981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9" descr="MaPM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133600"/>
            <a:ext cx="152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MCP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981200"/>
            <a:ext cx="22955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058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Fast Timing-Imaging Devices </a:t>
            </a:r>
            <a:br>
              <a:rPr lang="en-US" sz="3600" dirty="0" smtClean="0"/>
            </a:br>
            <a:r>
              <a:rPr lang="en-US" sz="3600" dirty="0" smtClean="0"/>
              <a:t>Silicon Photo-multipliers</a:t>
            </a:r>
            <a:endParaRPr lang="en-US" sz="3600" dirty="0"/>
          </a:p>
        </p:txBody>
      </p:sp>
      <p:sp>
        <p:nvSpPr>
          <p:cNvPr id="27650" name="Rectangle 22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00213"/>
            <a:ext cx="37623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ZoneTexte 4"/>
          <p:cNvSpPr txBox="1">
            <a:spLocks noChangeArrowheads="1"/>
          </p:cNvSpPr>
          <p:nvPr/>
        </p:nvSpPr>
        <p:spPr bwMode="auto">
          <a:xfrm>
            <a:off x="4356100" y="5661025"/>
            <a:ext cx="3595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From Martin Haigh, Univ Oxford</a:t>
            </a:r>
          </a:p>
        </p:txBody>
      </p:sp>
      <p:sp>
        <p:nvSpPr>
          <p:cNvPr id="27653" name="ZoneTexte 5"/>
          <p:cNvSpPr txBox="1">
            <a:spLocks noChangeArrowheads="1"/>
          </p:cNvSpPr>
          <p:nvPr/>
        </p:nvSpPr>
        <p:spPr bwMode="auto">
          <a:xfrm>
            <a:off x="468313" y="1989138"/>
            <a:ext cx="41751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>
                <a:latin typeface="Calibri" pitchFamily="34" charset="0"/>
              </a:rPr>
              <a:t>High QE, but low fill factor (electrodes access, series resistor)   </a:t>
            </a:r>
          </a:p>
          <a:p>
            <a:pPr>
              <a:buFontTx/>
              <a:buChar char="-"/>
            </a:pP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- High Gain    10</a:t>
            </a:r>
            <a:r>
              <a:rPr lang="en-US" baseline="30000">
                <a:latin typeface="Calibri" pitchFamily="34" charset="0"/>
              </a:rPr>
              <a:t>5-6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- Noise:  Reverse current  triggers avalanches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- Carriers trapped on impurities:  Afterpulses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- Optical crosstalk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-  Some recovery time (series resistor)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- Cheap, but not (up to now) very  large area</a:t>
            </a:r>
            <a:endParaRPr lang="en-US" baseline="30000">
              <a:latin typeface="Calibri" pitchFamily="34" charset="0"/>
            </a:endParaRPr>
          </a:p>
        </p:txBody>
      </p:sp>
      <p:sp>
        <p:nvSpPr>
          <p:cNvPr id="27654" name="ZoneTexte 6"/>
          <p:cNvSpPr txBox="1">
            <a:spLocks noChangeArrowheads="1"/>
          </p:cNvSpPr>
          <p:nvPr/>
        </p:nvSpPr>
        <p:spPr bwMode="auto">
          <a:xfrm>
            <a:off x="0" y="1196975"/>
            <a:ext cx="6053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Reverse biased PN junction operated  over breakdown voltage </a:t>
            </a:r>
          </a:p>
          <a:p>
            <a:r>
              <a:rPr lang="en-US">
                <a:latin typeface="Calibri" pitchFamily="34" charset="0"/>
              </a:rPr>
              <a:t>Avalanche quenched by a series 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058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Fast Timing-Imaging Devices </a:t>
            </a:r>
            <a:br>
              <a:rPr lang="en-US" sz="3600" dirty="0" smtClean="0"/>
            </a:br>
            <a:r>
              <a:rPr lang="en-US" sz="3600" dirty="0" smtClean="0"/>
              <a:t>Micro-Channel Plate Detectors</a:t>
            </a:r>
            <a:endParaRPr lang="en-US" sz="3600" dirty="0"/>
          </a:p>
        </p:txBody>
      </p:sp>
      <p:pic>
        <p:nvPicPr>
          <p:cNvPr id="1029" name="Picture 10" descr="mcp_vallerga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5638800" cy="414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30" name="TextBox 11"/>
          <p:cNvSpPr txBox="1">
            <a:spLocks noChangeArrowheads="1"/>
          </p:cNvSpPr>
          <p:nvPr/>
        </p:nvSpPr>
        <p:spPr bwMode="auto">
          <a:xfrm>
            <a:off x="228600" y="220980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Calibri" pitchFamily="34" charset="0"/>
              </a:rPr>
              <a:t>J. Vallerga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124200" y="2133600"/>
            <a:ext cx="5257800" cy="2468563"/>
            <a:chOff x="-96" y="2448"/>
            <a:chExt cx="3312" cy="1555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200" y="2448"/>
            <a:ext cx="2016" cy="1555"/>
          </p:xfrm>
          <a:graphic>
            <a:graphicData uri="http://schemas.openxmlformats.org/presentationml/2006/ole">
              <p:oleObj spid="_x0000_s1026" name="Document" r:id="rId4" imgW="3057952" imgH="2353003" progId="Word.Document.8">
                <p:embed/>
              </p:oleObj>
            </a:graphicData>
          </a:graphic>
        </p:graphicFrame>
        <p:sp>
          <p:nvSpPr>
            <p:cNvPr id="1038" name="Line 13"/>
            <p:cNvSpPr>
              <a:spLocks noChangeShapeType="1"/>
            </p:cNvSpPr>
            <p:nvPr/>
          </p:nvSpPr>
          <p:spPr bwMode="auto">
            <a:xfrm>
              <a:off x="-96" y="2688"/>
              <a:ext cx="1248" cy="3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343400" y="31242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46482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anodes</a:t>
            </a:r>
            <a:endParaRPr lang="en-US" dirty="0"/>
          </a:p>
        </p:txBody>
      </p:sp>
      <p:sp>
        <p:nvSpPr>
          <p:cNvPr id="1034" name="TextBox 17"/>
          <p:cNvSpPr txBox="1">
            <a:spLocks noChangeArrowheads="1"/>
          </p:cNvSpPr>
          <p:nvPr/>
        </p:nvSpPr>
        <p:spPr bwMode="auto">
          <a:xfrm>
            <a:off x="4419600" y="4876800"/>
            <a:ext cx="1670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Segmented  Anodes</a:t>
            </a:r>
          </a:p>
        </p:txBody>
      </p:sp>
      <p:sp>
        <p:nvSpPr>
          <p:cNvPr id="1035" name="TextBox 18"/>
          <p:cNvSpPr txBox="1">
            <a:spLocks noChangeArrowheads="1"/>
          </p:cNvSpPr>
          <p:nvPr/>
        </p:nvSpPr>
        <p:spPr bwMode="auto">
          <a:xfrm>
            <a:off x="827088" y="5516563"/>
            <a:ext cx="72374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Large area devices:  2D  Transmission line readout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7" name="Equation" r:id="rId5" imgW="114120" imgH="215640" progId="Equation.3">
              <p:embed/>
            </p:oleObj>
          </a:graphicData>
        </a:graphic>
      </p:graphicFrame>
      <p:sp>
        <p:nvSpPr>
          <p:cNvPr id="1036" name="TextBox 21"/>
          <p:cNvSpPr txBox="1">
            <a:spLocks noChangeArrowheads="1"/>
          </p:cNvSpPr>
          <p:nvPr/>
        </p:nvSpPr>
        <p:spPr bwMode="auto">
          <a:xfrm>
            <a:off x="533400" y="1447800"/>
            <a:ext cx="912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070C0"/>
                </a:solidFill>
                <a:latin typeface="Calibri" pitchFamily="34" charset="0"/>
              </a:rPr>
              <a:t>Timing</a:t>
            </a:r>
          </a:p>
        </p:txBody>
      </p:sp>
      <p:sp>
        <p:nvSpPr>
          <p:cNvPr id="1037" name="Rectangle 22"/>
          <p:cNvSpPr>
            <a:spLocks noChangeArrowheads="1"/>
          </p:cNvSpPr>
          <p:nvPr/>
        </p:nvSpPr>
        <p:spPr bwMode="auto">
          <a:xfrm>
            <a:off x="0" y="6581775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Workshop on Timing Detectors, Krakow, November 29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2010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1976</Words>
  <Application>Microsoft Office PowerPoint</Application>
  <PresentationFormat>Affichage à l'écran (4:3)</PresentationFormat>
  <Paragraphs>459</Paragraphs>
  <Slides>43</Slides>
  <Notes>15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Modèle de conception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54" baseType="lpstr">
      <vt:lpstr>Calibri</vt:lpstr>
      <vt:lpstr>Arial</vt:lpstr>
      <vt:lpstr>Symbol</vt:lpstr>
      <vt:lpstr>Times New Roman</vt:lpstr>
      <vt:lpstr>Wingdings</vt:lpstr>
      <vt:lpstr>Arial Unicode MS</vt:lpstr>
      <vt:lpstr>Comic Sans MS</vt:lpstr>
      <vt:lpstr>Thème Office</vt:lpstr>
      <vt:lpstr>Thème Office</vt:lpstr>
      <vt:lpstr>Document</vt:lpstr>
      <vt:lpstr>Equation</vt:lpstr>
      <vt:lpstr>Considerations about Large area - Low cost Fast Imaging Photo-detectors</vt:lpstr>
      <vt:lpstr>Diapositive 2</vt:lpstr>
      <vt:lpstr>Outline</vt:lpstr>
      <vt:lpstr>Photo-detectors </vt:lpstr>
      <vt:lpstr>Fast Imaging Photo-detectors </vt:lpstr>
      <vt:lpstr>Outline</vt:lpstr>
      <vt:lpstr>Timing-Imaging Devices</vt:lpstr>
      <vt:lpstr>Fast Timing-Imaging Devices  Silicon Photo-multipliers</vt:lpstr>
      <vt:lpstr>Fast Timing-Imaging Devices  Micro-Channel Plate Detectors</vt:lpstr>
      <vt:lpstr>Outline</vt:lpstr>
      <vt:lpstr>MCP signals</vt:lpstr>
      <vt:lpstr>Diapositive 12</vt:lpstr>
      <vt:lpstr>MCP signals spectra</vt:lpstr>
      <vt:lpstr>MCPs:   Timing resolution</vt:lpstr>
      <vt:lpstr>MCPs:   Position resolution</vt:lpstr>
      <vt:lpstr>Spectral response,  Compared Photon Detection Efficiency</vt:lpstr>
      <vt:lpstr>Impulse noise:   0.2 cts/sec/cm2.  Mainly from photo-cathode  -  High compared to gaseous proportional counters,  -  Low compared to other solid-state devices   Contamination by potassium and rubidium  Improved cleaning should lead to less dark noise</vt:lpstr>
      <vt:lpstr>-    Ions feedback and molecules diffusion to the photo-cathode    A few  100 A  Aluminum foil  to trap  ions  (K. Inami)   Insulate gaps     -    Lifetime extended  to a few C/cm2    -    Not much loss in PDE    Visit:      arXiv:1010.1057v1 [physics.ins-det]</vt:lpstr>
      <vt:lpstr>Outline</vt:lpstr>
      <vt:lpstr>CCDs, Pixels (no timing)</vt:lpstr>
      <vt:lpstr>CCDs, Pixels</vt:lpstr>
      <vt:lpstr>Imagers: Pixels Insulation</vt:lpstr>
      <vt:lpstr>Solder Mass Transfer Process – “Gang Ball Placement”</vt:lpstr>
      <vt:lpstr>Solder Ball Placement Test</vt:lpstr>
      <vt:lpstr>Diapositive 25</vt:lpstr>
      <vt:lpstr>Diapositive 26</vt:lpstr>
      <vt:lpstr>Large Area Si-PMs</vt:lpstr>
      <vt:lpstr>Large Area Si-PMs (SensL, Ireland)</vt:lpstr>
      <vt:lpstr>Large Area Picosecond Photo-Detectors (LAPPD)</vt:lpstr>
      <vt:lpstr>LAPPD effort:   Many directions to develop  fast large area photo-detectors</vt:lpstr>
      <vt:lpstr>Pico-second timing and 2D position for large area detectors with delay lines:</vt:lpstr>
      <vt:lpstr>2D readout:     Differential Timing Resolution</vt:lpstr>
      <vt:lpstr>Position resolution with pico-second timing</vt:lpstr>
      <vt:lpstr>LAPPD:  8’’x 8’’ MCPs module sketch</vt:lpstr>
      <vt:lpstr>Transmission lines  MCP  model</vt:lpstr>
      <vt:lpstr>Transmission lines  MCP  model</vt:lpstr>
      <vt:lpstr>Picosecond Electronics for  Large Area Micro-Channel Plate Detectors</vt:lpstr>
      <vt:lpstr>Fast Sampling Electronics</vt:lpstr>
      <vt:lpstr>Electronics:  Sampled Micro-Channel Plate signals</vt:lpstr>
      <vt:lpstr>Outline</vt:lpstr>
      <vt:lpstr>Conclusion</vt:lpstr>
      <vt:lpstr>Thanks for your attention !</vt:lpstr>
      <vt:lpstr>Diapositive 43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area=Low cost=Fast Photodetectors</dc:title>
  <dc:creator>ondine</dc:creator>
  <cp:lastModifiedBy>enidal</cp:lastModifiedBy>
  <cp:revision>129</cp:revision>
  <dcterms:created xsi:type="dcterms:W3CDTF">2010-11-24T12:53:55Z</dcterms:created>
  <dcterms:modified xsi:type="dcterms:W3CDTF">2011-05-19T07:21:17Z</dcterms:modified>
</cp:coreProperties>
</file>